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Tahoma"/>
      <p:regular r:id="rId30"/>
      <p:bold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.fntdata"/><Relationship Id="rId10" Type="http://schemas.openxmlformats.org/officeDocument/2006/relationships/slide" Target="slides/slide4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7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59c17eb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659c17eb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bd5899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bd5899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bd5899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bd5899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7bd5899d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7bd5899d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7bd5899d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7bd5899d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659c17eb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659c17eb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659c17eb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659c17eb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659c17eb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659c17eb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659c17eb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659c17eb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59c17eb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59c17eb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59c17eb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59c17eb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59c17eb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59c17eb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59c17eb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59c17eb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59c17eb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59c17e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59c17eb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659c17eb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659c17eb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659c17eb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59c17eb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59c17eb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59c17eb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59c17eb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exHive/printbf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pwn.college: Format Strings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 Shoshitaishvili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Arizona State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writing memory</a:t>
            </a:r>
            <a:endParaRPr/>
          </a:p>
        </p:txBody>
      </p:sp>
      <p:sp>
        <p:nvSpPr>
          <p:cNvPr id="272" name="Google Shape;272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%n requires a pointer to where we want to write. But: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if our buffer is on the stack (and we can put a valid pointer into it), we can use that!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%7$n (and other offsets) let us use different pointers on the stack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frame pointers point to each other!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can target ebp1 for %n, and modify ebp2, then target ebp2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lets us operate independently of stack ASLR!</a:t>
            </a:r>
            <a:endParaRPr/>
          </a:p>
        </p:txBody>
      </p:sp>
      <p:sp>
        <p:nvSpPr>
          <p:cNvPr id="273" name="Google Shape;273;p53"/>
          <p:cNvSpPr/>
          <p:nvPr/>
        </p:nvSpPr>
        <p:spPr>
          <a:xfrm>
            <a:off x="457200" y="2905975"/>
            <a:ext cx="82296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3"/>
          <p:cNvSpPr/>
          <p:nvPr/>
        </p:nvSpPr>
        <p:spPr>
          <a:xfrm>
            <a:off x="457200" y="2905975"/>
            <a:ext cx="20451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vuln stack frame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53"/>
          <p:cNvSpPr/>
          <p:nvPr/>
        </p:nvSpPr>
        <p:spPr>
          <a:xfrm>
            <a:off x="25023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ebp1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3"/>
          <p:cNvSpPr/>
          <p:nvPr/>
        </p:nvSpPr>
        <p:spPr>
          <a:xfrm>
            <a:off x="32040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saved return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53"/>
          <p:cNvSpPr/>
          <p:nvPr/>
        </p:nvSpPr>
        <p:spPr>
          <a:xfrm>
            <a:off x="39057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caller stack frame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53"/>
          <p:cNvSpPr/>
          <p:nvPr/>
        </p:nvSpPr>
        <p:spPr>
          <a:xfrm>
            <a:off x="46074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ebp2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53"/>
          <p:cNvSpPr/>
          <p:nvPr/>
        </p:nvSpPr>
        <p:spPr>
          <a:xfrm>
            <a:off x="53091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return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53"/>
          <p:cNvSpPr/>
          <p:nvPr/>
        </p:nvSpPr>
        <p:spPr>
          <a:xfrm>
            <a:off x="6010800" y="2905975"/>
            <a:ext cx="26760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caller-caller stack frame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1" name="Google Shape;281;p53"/>
          <p:cNvCxnSpPr>
            <a:stCxn id="275" idx="0"/>
            <a:endCxn id="278" idx="0"/>
          </p:cNvCxnSpPr>
          <p:nvPr/>
        </p:nvCxnSpPr>
        <p:spPr>
          <a:xfrm flipH="1" rot="-5400000">
            <a:off x="3905400" y="1853725"/>
            <a:ext cx="600" cy="21051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writing memory</a:t>
            </a:r>
            <a:endParaRPr/>
          </a:p>
        </p:txBody>
      </p:sp>
      <p:sp>
        <p:nvSpPr>
          <p:cNvPr id="287" name="Google Shape;287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%n requires a pointer to where we want to write. But: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if our buffer is on the stack (and we can put a valid pointer into it), we can use that!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%7$n (and other offsets) let us use different pointers on the stack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frame pointers point to each other!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can target ebp1 for %n, and modify ebp2, then target ebp2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lets us operate independently of stack ASLR!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57200" y="2905975"/>
            <a:ext cx="82296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4"/>
          <p:cNvSpPr/>
          <p:nvPr/>
        </p:nvSpPr>
        <p:spPr>
          <a:xfrm>
            <a:off x="457200" y="2905975"/>
            <a:ext cx="20451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vuln stack frame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54"/>
          <p:cNvSpPr/>
          <p:nvPr/>
        </p:nvSpPr>
        <p:spPr>
          <a:xfrm>
            <a:off x="25023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ebp1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54"/>
          <p:cNvSpPr/>
          <p:nvPr/>
        </p:nvSpPr>
        <p:spPr>
          <a:xfrm>
            <a:off x="32040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saved return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39057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caller stack frame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54"/>
          <p:cNvSpPr/>
          <p:nvPr/>
        </p:nvSpPr>
        <p:spPr>
          <a:xfrm>
            <a:off x="46074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ebp2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5309100" y="2905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return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54"/>
          <p:cNvSpPr/>
          <p:nvPr/>
        </p:nvSpPr>
        <p:spPr>
          <a:xfrm>
            <a:off x="6010800" y="2905975"/>
            <a:ext cx="26760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caller-caller stack frame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6" name="Google Shape;296;p54"/>
          <p:cNvCxnSpPr>
            <a:stCxn id="290" idx="0"/>
            <a:endCxn id="293" idx="0"/>
          </p:cNvCxnSpPr>
          <p:nvPr/>
        </p:nvCxnSpPr>
        <p:spPr>
          <a:xfrm flipH="1" rot="-5400000">
            <a:off x="3905400" y="1853725"/>
            <a:ext cx="600" cy="21051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writing memory using your own format string</a:t>
            </a:r>
            <a:endParaRPr/>
          </a:p>
        </p:txBody>
      </p:sp>
      <p:sp>
        <p:nvSpPr>
          <p:cNvPr id="302" name="Google Shape;302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our format string is on the stack:</a:t>
            </a:r>
            <a:endParaRPr/>
          </a:p>
        </p:txBody>
      </p:sp>
      <p:sp>
        <p:nvSpPr>
          <p:cNvPr id="303" name="Google Shape;303;p55"/>
          <p:cNvSpPr/>
          <p:nvPr/>
        </p:nvSpPr>
        <p:spPr>
          <a:xfrm>
            <a:off x="457200" y="2143975"/>
            <a:ext cx="82296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5"/>
          <p:cNvSpPr/>
          <p:nvPr/>
        </p:nvSpPr>
        <p:spPr>
          <a:xfrm>
            <a:off x="457200" y="2143975"/>
            <a:ext cx="20451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format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55"/>
          <p:cNvSpPr/>
          <p:nvPr/>
        </p:nvSpPr>
        <p:spPr>
          <a:xfrm>
            <a:off x="25023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ebp1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5"/>
          <p:cNvSpPr/>
          <p:nvPr/>
        </p:nvSpPr>
        <p:spPr>
          <a:xfrm>
            <a:off x="32040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saved return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55"/>
          <p:cNvSpPr/>
          <p:nvPr/>
        </p:nvSpPr>
        <p:spPr>
          <a:xfrm>
            <a:off x="39057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caller stack frame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55"/>
          <p:cNvSpPr/>
          <p:nvPr/>
        </p:nvSpPr>
        <p:spPr>
          <a:xfrm>
            <a:off x="46074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ebp2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5"/>
          <p:cNvSpPr/>
          <p:nvPr/>
        </p:nvSpPr>
        <p:spPr>
          <a:xfrm>
            <a:off x="53091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return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55"/>
          <p:cNvSpPr/>
          <p:nvPr/>
        </p:nvSpPr>
        <p:spPr>
          <a:xfrm>
            <a:off x="6010800" y="2143975"/>
            <a:ext cx="26760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caller-caller stack frame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1" name="Google Shape;311;p55"/>
          <p:cNvCxnSpPr>
            <a:stCxn id="305" idx="0"/>
            <a:endCxn id="308" idx="0"/>
          </p:cNvCxnSpPr>
          <p:nvPr/>
        </p:nvCxnSpPr>
        <p:spPr>
          <a:xfrm flipH="1" rot="-5400000">
            <a:off x="3905400" y="1091725"/>
            <a:ext cx="600" cy="21051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writing memory using your own format string</a:t>
            </a:r>
            <a:endParaRPr/>
          </a:p>
        </p:txBody>
      </p:sp>
      <p:sp>
        <p:nvSpPr>
          <p:cNvPr id="317" name="Google Shape;317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our format string is on the stack:</a:t>
            </a:r>
            <a:endParaRPr/>
          </a:p>
        </p:txBody>
      </p:sp>
      <p:sp>
        <p:nvSpPr>
          <p:cNvPr id="318" name="Google Shape;318;p56"/>
          <p:cNvSpPr/>
          <p:nvPr/>
        </p:nvSpPr>
        <p:spPr>
          <a:xfrm>
            <a:off x="457200" y="2143975"/>
            <a:ext cx="82296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???</a:t>
            </a:r>
            <a:endParaRPr/>
          </a:p>
        </p:txBody>
      </p:sp>
      <p:sp>
        <p:nvSpPr>
          <p:cNvPr id="319" name="Google Shape;319;p56"/>
          <p:cNvSpPr/>
          <p:nvPr/>
        </p:nvSpPr>
        <p:spPr>
          <a:xfrm>
            <a:off x="4536600" y="2143975"/>
            <a:ext cx="20451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format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56"/>
          <p:cNvSpPr/>
          <p:nvPr/>
        </p:nvSpPr>
        <p:spPr>
          <a:xfrm>
            <a:off x="65817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ebp1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56"/>
          <p:cNvSpPr/>
          <p:nvPr/>
        </p:nvSpPr>
        <p:spPr>
          <a:xfrm>
            <a:off x="72834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saved return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6"/>
          <p:cNvSpPr/>
          <p:nvPr/>
        </p:nvSpPr>
        <p:spPr>
          <a:xfrm>
            <a:off x="79851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caller stack frame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writing memory using your own format string</a:t>
            </a:r>
            <a:endParaRPr/>
          </a:p>
        </p:txBody>
      </p:sp>
      <p:sp>
        <p:nvSpPr>
          <p:cNvPr id="328" name="Google Shape;328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our format string is on the stack: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means that we can reference values in our format string using %⬚$n.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figure out the ⬚?</a:t>
            </a:r>
            <a:endParaRPr/>
          </a:p>
        </p:txBody>
      </p:sp>
      <p:sp>
        <p:nvSpPr>
          <p:cNvPr id="329" name="Google Shape;329;p57"/>
          <p:cNvSpPr/>
          <p:nvPr/>
        </p:nvSpPr>
        <p:spPr>
          <a:xfrm>
            <a:off x="457200" y="2143975"/>
            <a:ext cx="82296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7"/>
          <p:cNvSpPr/>
          <p:nvPr/>
        </p:nvSpPr>
        <p:spPr>
          <a:xfrm>
            <a:off x="4536600" y="2143975"/>
            <a:ext cx="20451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format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57"/>
          <p:cNvSpPr/>
          <p:nvPr/>
        </p:nvSpPr>
        <p:spPr>
          <a:xfrm>
            <a:off x="65817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saved ebp1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57"/>
          <p:cNvSpPr/>
          <p:nvPr/>
        </p:nvSpPr>
        <p:spPr>
          <a:xfrm>
            <a:off x="72834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saved return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57"/>
          <p:cNvSpPr/>
          <p:nvPr/>
        </p:nvSpPr>
        <p:spPr>
          <a:xfrm>
            <a:off x="79851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caller stack frame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57"/>
          <p:cNvSpPr/>
          <p:nvPr/>
        </p:nvSpPr>
        <p:spPr>
          <a:xfrm>
            <a:off x="3834900" y="2143975"/>
            <a:ext cx="701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saved return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(in vuln)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57"/>
          <p:cNvSpPr/>
          <p:nvPr/>
        </p:nvSpPr>
        <p:spPr>
          <a:xfrm>
            <a:off x="457200" y="2143975"/>
            <a:ext cx="3377700" cy="5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printf stack frame!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writing memory</a:t>
            </a:r>
            <a:endParaRPr/>
          </a:p>
        </p:txBody>
      </p:sp>
      <p:sp>
        <p:nvSpPr>
          <p:cNvPr id="341" name="Google Shape;341;p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%n writes 4 bytes.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%ln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%hn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%hhn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writing memory</a:t>
            </a:r>
            <a:endParaRPr/>
          </a:p>
        </p:txBody>
      </p:sp>
      <p:sp>
        <p:nvSpPr>
          <p:cNvPr id="347" name="Google Shape;347;p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how do we control *what* to write?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char buf[4];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printf("%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43981x%1$n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", buf);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Writes "ABCD" to buf! But at what cost (demo time!)?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writing memory</a:t>
            </a:r>
            <a:endParaRPr/>
          </a:p>
        </p:txBody>
      </p:sp>
      <p:sp>
        <p:nvSpPr>
          <p:cNvPr id="353" name="Google Shape;353;p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limiting output amount?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char buf[4];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printf("%65x%1$hhn%x%2$hhn%c%3$hhn%c%4$hhn", buf, buf+1, buf+2, buf+3);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Writes "ABCD" to buf, with lower cost!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write "DCBA"?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copying memory</a:t>
            </a:r>
            <a:endParaRPr/>
          </a:p>
        </p:txBody>
      </p:sp>
      <p:sp>
        <p:nvSpPr>
          <p:cNvPr id="359" name="Google Shape;359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more thing: %*10$x%11$n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* specifies a </a:t>
            </a:r>
            <a:r>
              <a:rPr i="1" lang="en"/>
              <a:t>dynamic padding size</a:t>
            </a:r>
            <a:r>
              <a:rPr lang="en"/>
              <a:t>. This will: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the 10th 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use it as the padding size</a:t>
            </a:r>
            <a:r>
              <a:rPr lang="en"/>
              <a:t> of a single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that many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the number of bytes printed to the memory pointed to by the 11th parameter.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results in a copy.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not realistic for large values (too much output).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(turing) complete mastery</a:t>
            </a:r>
            <a:endParaRPr/>
          </a:p>
        </p:txBody>
      </p:sp>
      <p:sp>
        <p:nvSpPr>
          <p:cNvPr id="365" name="Google Shape;365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run in a loop, printf is </a:t>
            </a:r>
            <a:r>
              <a:rPr i="1" lang="en"/>
              <a:t>turing complete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https://github.com/HexHive/printbf</a:t>
            </a:r>
            <a:r>
              <a:rPr lang="en"/>
              <a:t> </a:t>
            </a:r>
            <a:endParaRPr/>
          </a:p>
        </p:txBody>
      </p:sp>
      <p:pic>
        <p:nvPicPr>
          <p:cNvPr id="366" name="Google Shape;366;p62"/>
          <p:cNvPicPr preferRelativeResize="0"/>
          <p:nvPr/>
        </p:nvPicPr>
        <p:blipFill rotWithShape="1">
          <a:blip r:embed="rId4">
            <a:alphaModFix/>
          </a:blip>
          <a:srcRect b="3419" l="8820" r="8820" t="3419"/>
          <a:stretch/>
        </p:blipFill>
        <p:spPr>
          <a:xfrm>
            <a:off x="6008045" y="0"/>
            <a:ext cx="31359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main(int argc, char **argv)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printf(argv[1]);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printf work?</a:t>
            </a:r>
            <a:endParaRPr/>
          </a:p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printf takes a </a:t>
            </a:r>
            <a:r>
              <a:rPr i="1" lang="en"/>
              <a:t>variable number of arguments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printf("Hello!\n");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printf("Hello %s!\n", name);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printf("There are %d lights!", 5);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printf("The average of %d, %d, and %d is %f", 1, 2, 3, float(1+2+3)/3.0);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it know the number of arguments? </a:t>
            </a:r>
            <a:r>
              <a:rPr i="1" lang="en"/>
              <a:t>The format string!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when you do: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printf("Hello %s!\n");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printf("There are %d lights!");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printf("The average of %d, %d, and %d is %f", 1, 2, 3, float(1+2+3)/3.0);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printf(user_input);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argument locations</a:t>
            </a:r>
            <a:endParaRPr/>
          </a:p>
        </p:txBody>
      </p:sp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format string determines what arguments printf things it received. But where are these arguments located?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different calling conventions used, but *some* arguments will always be grabbed from the stack (demo time!).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printf(something_controlled) is not too-uncommon, especially as a result of other memory corruption. This can be used to leak (and control!) memory.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leaking memory</a:t>
            </a:r>
            <a:endParaRPr/>
          </a:p>
        </p:txBody>
      </p:sp>
      <p:sp>
        <p:nvSpPr>
          <p:cNvPr id="242" name="Google Shape;242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can be leaked by using:</a:t>
            </a:r>
            <a:br>
              <a:rPr lang="en"/>
            </a:b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%c</a:t>
            </a:r>
            <a:r>
              <a:rPr lang="en"/>
              <a:t>: read a char off the stack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%d, %i, %x</a:t>
            </a:r>
            <a:r>
              <a:rPr lang="en"/>
              <a:t>: read an int (4 bytes) off the stack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%x</a:t>
            </a:r>
            <a:r>
              <a:rPr lang="en"/>
              <a:t>: read an int (4 bytes) in hex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/>
              <a:t>: dereference a pointer and read out bytes until a null byte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 time?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controlling how much you leak</a:t>
            </a:r>
            <a:endParaRPr/>
          </a:p>
        </p:txBody>
      </p:sp>
      <p:sp>
        <p:nvSpPr>
          <p:cNvPr id="248" name="Google Shape;248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Size parameters: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%x</a:t>
            </a:r>
            <a:r>
              <a:rPr lang="en"/>
              <a:t> leaks 4 bytes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%hx</a:t>
            </a:r>
            <a:r>
              <a:rPr lang="en"/>
              <a:t> leaks 2 bytes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%hhx</a:t>
            </a:r>
            <a:r>
              <a:rPr lang="en"/>
              <a:t> leaks 1 byte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%lx</a:t>
            </a:r>
            <a:r>
              <a:rPr lang="en"/>
              <a:t> leaks 8 bytes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controlling what you leak</a:t>
            </a:r>
            <a:endParaRPr/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their infinite wisdom, the glibc developers have given us $.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%7$x</a:t>
            </a:r>
            <a:r>
              <a:rPr lang="en"/>
              <a:t> - print the </a:t>
            </a:r>
            <a:r>
              <a:rPr i="1" lang="en"/>
              <a:t>7th</a:t>
            </a:r>
            <a:r>
              <a:rPr lang="en"/>
              <a:t> parameter (on the stack)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non-trivial format string vulnerabilities</a:t>
            </a:r>
            <a:endParaRPr/>
          </a:p>
        </p:txBody>
      </p:sp>
      <p:sp>
        <p:nvSpPr>
          <p:cNvPr id="260" name="Google Shape;260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Non-trivial format string vulnerabilities exist!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Format strings are sometimes: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dynamically generated (demo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internal logic, as opposed to i/o (i.e., sprintf, snprintf, sscanf)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logging (fprintf)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input (scanf)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of these are exploitable.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writing memory</a:t>
            </a:r>
            <a:endParaRPr/>
          </a:p>
        </p:txBody>
      </p:sp>
      <p:sp>
        <p:nvSpPr>
          <p:cNvPr id="266" name="Google Shape;266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their infinite wisdom, developers implemented %n, which will dereference a pointer from the stack and write the number of bytes written so far to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namelength;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printf("%s%n", name, &amp;namelength);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printf("The name was %d bytes long!", namelength);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this bad? Demo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