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8" r:id="rId2"/>
    <p:sldId id="322" r:id="rId3"/>
    <p:sldId id="328" r:id="rId4"/>
    <p:sldId id="329" r:id="rId5"/>
    <p:sldId id="330" r:id="rId6"/>
    <p:sldId id="341" r:id="rId7"/>
    <p:sldId id="342" r:id="rId8"/>
    <p:sldId id="349" r:id="rId9"/>
    <p:sldId id="346" r:id="rId10"/>
    <p:sldId id="345" r:id="rId11"/>
    <p:sldId id="348" r:id="rId12"/>
    <p:sldId id="350" r:id="rId13"/>
    <p:sldId id="351" r:id="rId14"/>
    <p:sldId id="337" r:id="rId15"/>
    <p:sldId id="331" r:id="rId16"/>
    <p:sldId id="324" r:id="rId17"/>
    <p:sldId id="338" r:id="rId18"/>
    <p:sldId id="352" r:id="rId19"/>
    <p:sldId id="353" r:id="rId20"/>
    <p:sldId id="356" r:id="rId21"/>
    <p:sldId id="354" r:id="rId22"/>
    <p:sldId id="357" r:id="rId23"/>
    <p:sldId id="358" r:id="rId24"/>
  </p:sldIdLst>
  <p:sldSz cx="12192000" cy="6858000"/>
  <p:notesSz cx="71040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A8C5-F9C0-4B83-8C64-6D0913021DAC}">
          <p14:sldIdLst>
            <p14:sldId id="258"/>
            <p14:sldId id="322"/>
          </p14:sldIdLst>
        </p14:section>
        <p14:section name="Tensorflow" id="{68AF1BF3-EF44-48E9-91C7-11DF3F6949D5}">
          <p14:sldIdLst>
            <p14:sldId id="328"/>
            <p14:sldId id="329"/>
            <p14:sldId id="330"/>
            <p14:sldId id="341"/>
          </p14:sldIdLst>
        </p14:section>
        <p14:section name="Trainer" id="{D8C469AE-1B20-4CA2-B9F9-D2C1480DB04D}">
          <p14:sldIdLst>
            <p14:sldId id="342"/>
            <p14:sldId id="349"/>
            <p14:sldId id="346"/>
            <p14:sldId id="345"/>
            <p14:sldId id="348"/>
          </p14:sldIdLst>
        </p14:section>
        <p14:section name="Metrics" id="{7C042A31-2661-4585-95FF-AB651732A1E8}">
          <p14:sldIdLst>
            <p14:sldId id="350"/>
            <p14:sldId id="351"/>
            <p14:sldId id="337"/>
          </p14:sldIdLst>
        </p14:section>
        <p14:section name="Classification - MNIST" id="{E0DCFAC5-F2D4-4CEC-ABD1-245855891A8A}">
          <p14:sldIdLst>
            <p14:sldId id="331"/>
            <p14:sldId id="324"/>
            <p14:sldId id="338"/>
            <p14:sldId id="352"/>
            <p14:sldId id="353"/>
          </p14:sldIdLst>
        </p14:section>
        <p14:section name="Classification - Oxford pets" id="{0D706841-C9A4-45D2-B2CB-82FB36362BFD}">
          <p14:sldIdLst>
            <p14:sldId id="356"/>
            <p14:sldId id="354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4067" userDrawn="1">
          <p15:clr>
            <a:srgbClr val="A4A3A4"/>
          </p15:clr>
        </p15:guide>
        <p15:guide id="4" pos="3591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38" y="84"/>
      </p:cViewPr>
      <p:guideLst>
        <p:guide orient="horz" pos="3974"/>
        <p:guide pos="438"/>
        <p:guide pos="4067"/>
        <p:guide pos="3591"/>
        <p:guide pos="7242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F395139-203E-44FB-A66F-9B321DC684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8163" cy="502105"/>
          </a:xfrm>
          <a:prstGeom prst="rect">
            <a:avLst/>
          </a:prstGeom>
        </p:spPr>
        <p:txBody>
          <a:bodyPr vert="horz" lIns="90302" tIns="45151" rIns="90302" bIns="4515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D553D-2C2B-41CB-9745-6360E5E267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4" y="2"/>
            <a:ext cx="3078162" cy="502105"/>
          </a:xfrm>
          <a:prstGeom prst="rect">
            <a:avLst/>
          </a:prstGeom>
        </p:spPr>
        <p:txBody>
          <a:bodyPr vert="horz" lIns="90302" tIns="45151" rIns="90302" bIns="45151" rtlCol="0"/>
          <a:lstStyle>
            <a:lvl1pPr algn="r">
              <a:defRPr sz="1300"/>
            </a:lvl1pPr>
          </a:lstStyle>
          <a:p>
            <a:fld id="{C482509E-3D7D-4805-889C-250365C34677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24CB5E-8AB2-47EA-B8B9-663BA6841C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784"/>
            <a:ext cx="3078163" cy="502105"/>
          </a:xfrm>
          <a:prstGeom prst="rect">
            <a:avLst/>
          </a:prstGeom>
        </p:spPr>
        <p:txBody>
          <a:bodyPr vert="horz" lIns="90302" tIns="45151" rIns="90302" bIns="4515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B75CFC-DA94-4D67-9032-E64865082E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4" y="9519784"/>
            <a:ext cx="3078162" cy="502105"/>
          </a:xfrm>
          <a:prstGeom prst="rect">
            <a:avLst/>
          </a:prstGeom>
        </p:spPr>
        <p:txBody>
          <a:bodyPr vert="horz" lIns="90302" tIns="45151" rIns="90302" bIns="45151" rtlCol="0" anchor="b"/>
          <a:lstStyle>
            <a:lvl1pPr algn="r">
              <a:defRPr sz="1300"/>
            </a:lvl1pPr>
          </a:lstStyle>
          <a:p>
            <a:fld id="{0BA9C6B2-476B-4A6E-966A-8B42D22EC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698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02835"/>
          </a:xfrm>
          <a:prstGeom prst="rect">
            <a:avLst/>
          </a:prstGeom>
        </p:spPr>
        <p:txBody>
          <a:bodyPr vert="horz" lIns="97842" tIns="48921" rIns="97842" bIns="48921" rtlCol="0"/>
          <a:lstStyle>
            <a:lvl1pPr algn="l">
              <a:defRPr sz="14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02835"/>
          </a:xfrm>
          <a:prstGeom prst="rect">
            <a:avLst/>
          </a:prstGeom>
        </p:spPr>
        <p:txBody>
          <a:bodyPr vert="horz" lIns="97842" tIns="48921" rIns="97842" bIns="48921" rtlCol="0"/>
          <a:lstStyle>
            <a:lvl1pPr algn="r">
              <a:defRPr sz="1400"/>
            </a:lvl1pPr>
          </a:lstStyle>
          <a:p>
            <a:fld id="{1309695F-067D-4247-9596-D2C29069E81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250950"/>
            <a:ext cx="601662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842" tIns="48921" rIns="97842" bIns="4892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23035"/>
            <a:ext cx="5683250" cy="3946119"/>
          </a:xfrm>
          <a:prstGeom prst="rect">
            <a:avLst/>
          </a:prstGeom>
        </p:spPr>
        <p:txBody>
          <a:bodyPr vert="horz" lIns="97842" tIns="48921" rIns="97842" bIns="4892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19057"/>
            <a:ext cx="3078427" cy="502834"/>
          </a:xfrm>
          <a:prstGeom prst="rect">
            <a:avLst/>
          </a:prstGeom>
        </p:spPr>
        <p:txBody>
          <a:bodyPr vert="horz" lIns="97842" tIns="48921" rIns="97842" bIns="48921" rtlCol="0" anchor="b"/>
          <a:lstStyle>
            <a:lvl1pPr algn="l">
              <a:defRPr sz="14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519057"/>
            <a:ext cx="3078427" cy="502834"/>
          </a:xfrm>
          <a:prstGeom prst="rect">
            <a:avLst/>
          </a:prstGeom>
        </p:spPr>
        <p:txBody>
          <a:bodyPr vert="horz" lIns="97842" tIns="48921" rIns="97842" bIns="48921" rtlCol="0" anchor="b"/>
          <a:lstStyle>
            <a:lvl1pPr algn="r">
              <a:defRPr sz="1400"/>
            </a:lvl1pPr>
          </a:lstStyle>
          <a:p>
            <a:fld id="{8C5CA38F-0006-42BA-B80F-8AFDA2623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950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83B0-F3A1-4390-8F3D-8A179513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D799F-78E8-4745-832B-031371072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568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C294D-95C4-4FBE-989B-0B5964BE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4AD6F-5366-496E-B00F-942380D79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472" y="692150"/>
            <a:ext cx="5684837" cy="5905501"/>
          </a:xfrm>
        </p:spPr>
        <p:txBody>
          <a:bodyPr/>
          <a:lstStyle>
            <a:lvl1pPr>
              <a:defRPr sz="1600"/>
            </a:lvl1pPr>
            <a:lvl2pPr marL="360000">
              <a:defRPr sz="1400" b="1">
                <a:solidFill>
                  <a:schemeClr val="accent1"/>
                </a:solidFill>
              </a:defRPr>
            </a:lvl2pPr>
            <a:lvl3pPr marL="540000">
              <a:buFont typeface="맑은 고딕" panose="020B0503020000020004" pitchFamily="50" charset="-127"/>
              <a:buChar char="-"/>
              <a:defRPr sz="12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EA52A-105D-4C00-84C6-84AC400D9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92150"/>
            <a:ext cx="5684838" cy="5905500"/>
          </a:xfrm>
        </p:spPr>
        <p:txBody>
          <a:bodyPr/>
          <a:lstStyle>
            <a:lvl1pPr>
              <a:defRPr sz="1600"/>
            </a:lvl1pPr>
            <a:lvl2pPr marL="360000">
              <a:defRPr sz="1400" b="1">
                <a:solidFill>
                  <a:schemeClr val="accent1"/>
                </a:solidFill>
              </a:defRPr>
            </a:lvl2pPr>
            <a:lvl3pPr marL="540000">
              <a:buFont typeface="맑은 고딕" panose="020B0503020000020004" pitchFamily="50" charset="-127"/>
              <a:buChar char="-"/>
              <a:defRPr sz="12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F5A19E-DC49-493B-B124-9F6F6D28E6C5}"/>
              </a:ext>
            </a:extLst>
          </p:cNvPr>
          <p:cNvCxnSpPr>
            <a:cxnSpLocks/>
          </p:cNvCxnSpPr>
          <p:nvPr userDrawn="1"/>
        </p:nvCxnSpPr>
        <p:spPr>
          <a:xfrm>
            <a:off x="334963" y="552923"/>
            <a:ext cx="115220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E4A615AD-644B-489F-17D1-F43067BDFD30}"/>
              </a:ext>
            </a:extLst>
          </p:cNvPr>
          <p:cNvSpPr txBox="1">
            <a:spLocks/>
          </p:cNvSpPr>
          <p:nvPr userDrawn="1"/>
        </p:nvSpPr>
        <p:spPr>
          <a:xfrm>
            <a:off x="5740781" y="6616455"/>
            <a:ext cx="722370" cy="241545"/>
          </a:xfrm>
          <a:prstGeom prst="rect">
            <a:avLst/>
          </a:prstGeom>
        </p:spPr>
        <p:txBody>
          <a:bodyPr tIns="36000" bIns="360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0FF6A60-844A-439E-87B5-F760BA891D27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id="{983E5C1B-5E9C-86C4-2255-DC19C51E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45" y="6616455"/>
            <a:ext cx="4114800" cy="241545"/>
          </a:xfrm>
          <a:prstGeom prst="rect">
            <a:avLst/>
          </a:prstGeom>
        </p:spPr>
        <p:txBody>
          <a:bodyPr tIns="36000" bIns="36000" anchor="ctr" anchorCtr="0"/>
          <a:lstStyle>
            <a:lvl1pPr>
              <a:defRPr sz="1200"/>
            </a:lvl1pPr>
          </a:lstStyle>
          <a:p>
            <a:r>
              <a:rPr lang="en-US" altLang="ko-KR" dirty="0"/>
              <a:t>Computer Vision with 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08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D61028A-B26F-25B6-0659-23AEC231D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472" y="278296"/>
            <a:ext cx="5684837" cy="6319355"/>
          </a:xfrm>
        </p:spPr>
        <p:txBody>
          <a:bodyPr/>
          <a:lstStyle>
            <a:lvl1pPr>
              <a:defRPr sz="1600"/>
            </a:lvl1pPr>
            <a:lvl2pPr marL="360000">
              <a:defRPr sz="1400" b="1">
                <a:solidFill>
                  <a:schemeClr val="accent1"/>
                </a:solidFill>
              </a:defRPr>
            </a:lvl2pPr>
            <a:lvl3pPr marL="540000">
              <a:buFont typeface="맑은 고딕" panose="020B0503020000020004" pitchFamily="50" charset="-127"/>
              <a:buChar char="-"/>
              <a:defRPr sz="12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92D796C-47CC-262C-3AE0-44FD8390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5"/>
            <a:ext cx="5684838" cy="6319355"/>
          </a:xfrm>
        </p:spPr>
        <p:txBody>
          <a:bodyPr/>
          <a:lstStyle>
            <a:lvl1pPr>
              <a:defRPr sz="1600"/>
            </a:lvl1pPr>
            <a:lvl2pPr marL="360000">
              <a:defRPr sz="1400" b="1">
                <a:solidFill>
                  <a:schemeClr val="accent1"/>
                </a:solidFill>
              </a:defRPr>
            </a:lvl2pPr>
            <a:lvl3pPr marL="540000">
              <a:buFont typeface="맑은 고딕" panose="020B0503020000020004" pitchFamily="50" charset="-127"/>
              <a:buChar char="-"/>
              <a:defRPr sz="12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190F73E0-5971-0391-242B-BA845F63D442}"/>
              </a:ext>
            </a:extLst>
          </p:cNvPr>
          <p:cNvSpPr txBox="1">
            <a:spLocks/>
          </p:cNvSpPr>
          <p:nvPr userDrawn="1"/>
        </p:nvSpPr>
        <p:spPr>
          <a:xfrm>
            <a:off x="5740781" y="6616455"/>
            <a:ext cx="722370" cy="241545"/>
          </a:xfrm>
          <a:prstGeom prst="rect">
            <a:avLst/>
          </a:prstGeom>
        </p:spPr>
        <p:txBody>
          <a:bodyPr tIns="36000" bIns="360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0FF6A60-844A-439E-87B5-F760BA891D27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6E48673A-1482-0317-6282-977D90EA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45" y="6616455"/>
            <a:ext cx="4114800" cy="241545"/>
          </a:xfrm>
          <a:prstGeom prst="rect">
            <a:avLst/>
          </a:prstGeom>
        </p:spPr>
        <p:txBody>
          <a:bodyPr tIns="36000" bIns="36000" anchor="ctr" anchorCtr="0"/>
          <a:lstStyle>
            <a:lvl1pPr>
              <a:defRPr sz="1200"/>
            </a:lvl1pPr>
          </a:lstStyle>
          <a:p>
            <a:r>
              <a:rPr lang="en-US" altLang="ko-KR" dirty="0"/>
              <a:t>Computer Vision with 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58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93D5-9579-4827-93FF-7A9C4D9B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285087-6037-4255-6A40-FC6B2CC57199}"/>
              </a:ext>
            </a:extLst>
          </p:cNvPr>
          <p:cNvCxnSpPr>
            <a:cxnSpLocks/>
          </p:cNvCxnSpPr>
          <p:nvPr userDrawn="1"/>
        </p:nvCxnSpPr>
        <p:spPr>
          <a:xfrm>
            <a:off x="334963" y="552923"/>
            <a:ext cx="115220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D95F1E40-809F-6FAA-497A-A1A368307954}"/>
              </a:ext>
            </a:extLst>
          </p:cNvPr>
          <p:cNvSpPr txBox="1">
            <a:spLocks/>
          </p:cNvSpPr>
          <p:nvPr userDrawn="1"/>
        </p:nvSpPr>
        <p:spPr>
          <a:xfrm>
            <a:off x="5740781" y="6616455"/>
            <a:ext cx="722370" cy="241545"/>
          </a:xfrm>
          <a:prstGeom prst="rect">
            <a:avLst/>
          </a:prstGeom>
        </p:spPr>
        <p:txBody>
          <a:bodyPr tIns="36000" bIns="360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0FF6A60-844A-439E-87B5-F760BA891D27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32B16700-D525-461E-3863-4FF180CC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45" y="6616455"/>
            <a:ext cx="4114800" cy="241545"/>
          </a:xfrm>
          <a:prstGeom prst="rect">
            <a:avLst/>
          </a:prstGeom>
        </p:spPr>
        <p:txBody>
          <a:bodyPr tIns="36000" bIns="36000" anchor="ctr" anchorCtr="0"/>
          <a:lstStyle>
            <a:lvl1pPr>
              <a:defRPr sz="1200"/>
            </a:lvl1pPr>
          </a:lstStyle>
          <a:p>
            <a:r>
              <a:rPr lang="en-US" altLang="ko-KR" dirty="0"/>
              <a:t>Computer Vision with 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57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E43D-6529-4014-8875-C5DC09FD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C5D99-06FD-43C7-9402-E8E71864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692154"/>
            <a:ext cx="11522075" cy="59054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0ADFAF-89FE-7CAF-0640-BD4AD0EB5F22}"/>
              </a:ext>
            </a:extLst>
          </p:cNvPr>
          <p:cNvCxnSpPr>
            <a:cxnSpLocks/>
          </p:cNvCxnSpPr>
          <p:nvPr userDrawn="1"/>
        </p:nvCxnSpPr>
        <p:spPr>
          <a:xfrm>
            <a:off x="334963" y="552923"/>
            <a:ext cx="115220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82CF0BF2-A1E1-244D-EDDC-49B70F5CB98F}"/>
              </a:ext>
            </a:extLst>
          </p:cNvPr>
          <p:cNvSpPr txBox="1">
            <a:spLocks/>
          </p:cNvSpPr>
          <p:nvPr userDrawn="1"/>
        </p:nvSpPr>
        <p:spPr>
          <a:xfrm>
            <a:off x="5740781" y="6616455"/>
            <a:ext cx="722370" cy="241545"/>
          </a:xfrm>
          <a:prstGeom prst="rect">
            <a:avLst/>
          </a:prstGeom>
        </p:spPr>
        <p:txBody>
          <a:bodyPr tIns="36000" bIns="360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0FF6A60-844A-439E-87B5-F760BA891D27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12" name="바닥글 개체 틀 3">
            <a:extLst>
              <a:ext uri="{FF2B5EF4-FFF2-40B4-BE49-F238E27FC236}">
                <a16:creationId xmlns:a16="http://schemas.microsoft.com/office/drawing/2014/main" id="{5DE8DEC4-8F1E-5973-3F13-03F14038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45" y="6616455"/>
            <a:ext cx="4114800" cy="241545"/>
          </a:xfrm>
          <a:prstGeom prst="rect">
            <a:avLst/>
          </a:prstGeom>
        </p:spPr>
        <p:txBody>
          <a:bodyPr tIns="36000" bIns="36000" anchor="ctr" anchorCtr="0"/>
          <a:lstStyle>
            <a:lvl1pPr>
              <a:defRPr sz="1200"/>
            </a:lvl1pPr>
          </a:lstStyle>
          <a:p>
            <a:r>
              <a:rPr lang="en-US" altLang="ko-KR" dirty="0"/>
              <a:t>Computer Vision with 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55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4C67C-4647-4B35-80BE-C5E7B774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17146"/>
            <a:ext cx="11522075" cy="437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285DE-45A0-4444-B23B-518249B6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692150"/>
            <a:ext cx="11522075" cy="560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9384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6" r:id="rId2"/>
    <p:sldLayoutId id="2147483739" r:id="rId3"/>
    <p:sldLayoutId id="2147483738" r:id="rId4"/>
    <p:sldLayoutId id="2147483734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D9F13-5B95-48FD-AE8B-F87DC28F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/>
          <a:lstStyle/>
          <a:p>
            <a:r>
              <a:rPr lang="en-US" altLang="ko-KR" sz="5400" dirty="0"/>
              <a:t>Computer Vision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07961-885F-4284-9928-17887E4C4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Tensorflow / Keras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err="1">
                <a:solidFill>
                  <a:schemeClr val="accent1"/>
                </a:solidFill>
              </a:rPr>
              <a:t>Wonhee</a:t>
            </a:r>
            <a:r>
              <a:rPr lang="en-US" altLang="ko-KR" dirty="0">
                <a:solidFill>
                  <a:schemeClr val="accent1"/>
                </a:solidFill>
              </a:rPr>
              <a:t> Nam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CB2A3-9F87-4170-841F-3B32776FC89B}"/>
              </a:ext>
            </a:extLst>
          </p:cNvPr>
          <p:cNvSpPr txBox="1"/>
          <p:nvPr/>
        </p:nvSpPr>
        <p:spPr>
          <a:xfrm>
            <a:off x="8814588" y="5662394"/>
            <a:ext cx="3042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First Created: 8/28, 2022</a:t>
            </a:r>
          </a:p>
          <a:p>
            <a:r>
              <a:rPr lang="en-US" altLang="ko-KR" dirty="0"/>
              <a:t>Last Updated: 8/28, 2022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014CAA-DCB2-988E-8756-9B50C5D11749}"/>
              </a:ext>
            </a:extLst>
          </p:cNvPr>
          <p:cNvCxnSpPr>
            <a:cxnSpLocks/>
          </p:cNvCxnSpPr>
          <p:nvPr/>
        </p:nvCxnSpPr>
        <p:spPr>
          <a:xfrm>
            <a:off x="334963" y="3526708"/>
            <a:ext cx="115220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1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87327-CA9F-326A-097A-2DECBF3F8A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1BD53-7352-A4B9-F8BE-9D7FB2408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0DEE8-ECE8-4598-EF68-77727E0495A0}"/>
              </a:ext>
            </a:extLst>
          </p:cNvPr>
          <p:cNvSpPr txBox="1"/>
          <p:nvPr/>
        </p:nvSpPr>
        <p:spPr>
          <a:xfrm>
            <a:off x="695325" y="1023237"/>
            <a:ext cx="5400675" cy="410881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Validation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[f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():.4f}"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set_description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37C79-0A47-CA2E-5BDB-2F64699A31A8}"/>
              </a:ext>
            </a:extLst>
          </p:cNvPr>
          <p:cNvSpPr txBox="1"/>
          <p:nvPr/>
        </p:nvSpPr>
        <p:spPr>
          <a:xfrm>
            <a:off x="6456363" y="1021792"/>
            <a:ext cx="5400675" cy="258532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():.4f}"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test_pbar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set_description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test_results</a:t>
            </a:r>
            <a:r>
              <a:rPr lang="en-US" altLang="ko-KR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63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8163-15A4-D15F-ADEB-BA98726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Trainer with Early Stopping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77FB6-6415-A0C3-48AB-2A19B8652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Training Loop (Progress Bar)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6CF0-2944-C4FD-5639-654A4312FD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67CCE-2C0B-B535-0881-0C7010B1A672}"/>
              </a:ext>
            </a:extLst>
          </p:cNvPr>
          <p:cNvSpPr txBox="1"/>
          <p:nvPr/>
        </p:nvSpPr>
        <p:spPr>
          <a:xfrm>
            <a:off x="695325" y="1023242"/>
            <a:ext cx="5400675" cy="54938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TrainerWithEarlyStopping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TrainerWithMetrics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patience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[]}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[]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[]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.inf,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Training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{epoch:3d}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{n_epochs:3d}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[f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():.4f}"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set_description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Validation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9D696-54F5-61AD-D56F-7458ED3307E9}"/>
              </a:ext>
            </a:extLst>
          </p:cNvPr>
          <p:cNvSpPr txBox="1"/>
          <p:nvPr/>
        </p:nvSpPr>
        <p:spPr>
          <a:xfrm>
            <a:off x="6456363" y="1013844"/>
            <a:ext cx="5400675" cy="53553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[f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():.4f}"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set_description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Early Stopping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current_loss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valid_template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{counter}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patience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Early stopped! (Best epoch=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best_epoch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pathlib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exist_ok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5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F76C7-89C1-A34E-E771-452BC048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Metrics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92671-48A9-D447-548E-2D4625374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Multiclass Accuracy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Binary Accuracy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CB455-664E-8F9B-2322-4F5B170AF6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D274F7-78DD-6F7D-8DD2-7D717DE5E9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FC46F-8E38-5DD6-41E6-6DBC20A97228}"/>
              </a:ext>
            </a:extLst>
          </p:cNvPr>
          <p:cNvSpPr txBox="1"/>
          <p:nvPr/>
        </p:nvSpPr>
        <p:spPr>
          <a:xfrm>
            <a:off x="695325" y="1261775"/>
            <a:ext cx="5400675" cy="78483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 Multi-class classification (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logtis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without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"""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.argmax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int64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.float32))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3A2C2-10A7-82C2-B12B-266F32287B0C}"/>
              </a:ext>
            </a:extLst>
          </p:cNvPr>
          <p:cNvSpPr txBox="1"/>
          <p:nvPr/>
        </p:nvSpPr>
        <p:spPr>
          <a:xfrm>
            <a:off x="696651" y="2583019"/>
            <a:ext cx="5400675" cy="78483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binary_accuracy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 Binary classification (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logits without sigmoid)"""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.squeeze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float32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.float32))</a:t>
            </a:r>
          </a:p>
        </p:txBody>
      </p:sp>
    </p:spTree>
    <p:extLst>
      <p:ext uri="{BB962C8B-B14F-4D97-AF65-F5344CB8AC3E}">
        <p14:creationId xmlns:p14="http://schemas.microsoft.com/office/powerpoint/2010/main" val="260521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1A923-4DDA-569B-E551-7EE93028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61556-A2AD-B68C-D961-6B3142AB94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Semantic Segmentation</a:t>
            </a:r>
          </a:p>
          <a:p>
            <a:pPr lvl="1"/>
            <a:r>
              <a:rPr lang="en-US" altLang="ko-KR" dirty="0"/>
              <a:t>Binary IOU (Intersection over Union)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Multiclass IOU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77ADC6-B56C-1493-192F-6D8DE470B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Dice Coefficient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Multiclass IOU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CC174-D6EC-5535-F1DD-46A01311A9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A42AB-34D6-8F58-6758-0412463CFE21}"/>
              </a:ext>
            </a:extLst>
          </p:cNvPr>
          <p:cNvSpPr txBox="1"/>
          <p:nvPr/>
        </p:nvSpPr>
        <p:spPr>
          <a:xfrm>
            <a:off x="697976" y="1272380"/>
            <a:ext cx="5400675" cy="161582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iou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intersection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1e-10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C9A05-4C0D-E9C2-80A4-C20112FDB3ED}"/>
              </a:ext>
            </a:extLst>
          </p:cNvPr>
          <p:cNvSpPr txBox="1"/>
          <p:nvPr/>
        </p:nvSpPr>
        <p:spPr>
          <a:xfrm>
            <a:off x="699303" y="3341046"/>
            <a:ext cx="5400675" cy="18928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MulticlassIOU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__call__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.argmax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(N,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h, w) -&gt; (N, h, w)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.one_hot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.one_hot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iou_sum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iou_sum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iou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iou_sum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64B50-1AB9-F5CD-CDC4-6AB6541EF766}"/>
              </a:ext>
            </a:extLst>
          </p:cNvPr>
          <p:cNvSpPr txBox="1"/>
          <p:nvPr/>
        </p:nvSpPr>
        <p:spPr>
          <a:xfrm>
            <a:off x="6463995" y="1273706"/>
            <a:ext cx="5400675" cy="161582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dice_coeff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.reduce_sum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1e-10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38B80-D28A-483F-95A8-E60AE3B14BEA}"/>
              </a:ext>
            </a:extLst>
          </p:cNvPr>
          <p:cNvSpPr txBox="1"/>
          <p:nvPr/>
        </p:nvSpPr>
        <p:spPr>
          <a:xfrm>
            <a:off x="6465322" y="3342372"/>
            <a:ext cx="5400675" cy="20313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MulticlassDiceCoeff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__call__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.argmax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(N,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h, w) -&gt; (N, h, w)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.one_hot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.one_hot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dice_coeff_sum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dice_coeff_sum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dice_coeff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                      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y_true_onehot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dice_coeff_sum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08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D9F13-5B95-48FD-AE8B-F87DC28F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/>
          <a:lstStyle/>
          <a:p>
            <a:r>
              <a:rPr lang="en-US" altLang="ko-KR" sz="5400" dirty="0"/>
              <a:t>Image</a:t>
            </a:r>
            <a:r>
              <a:rPr lang="ko-KR" altLang="en-US" sz="5400" dirty="0"/>
              <a:t> </a:t>
            </a:r>
            <a:r>
              <a:rPr lang="en-US" altLang="ko-KR" sz="5400" dirty="0"/>
              <a:t>Classification</a:t>
            </a:r>
            <a:endParaRPr lang="ko-KR" altLang="en-US" sz="5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DDAC2D-42EF-B60B-EBD2-5DC141244927}"/>
              </a:ext>
            </a:extLst>
          </p:cNvPr>
          <p:cNvCxnSpPr>
            <a:cxnSpLocks/>
          </p:cNvCxnSpPr>
          <p:nvPr/>
        </p:nvCxnSpPr>
        <p:spPr>
          <a:xfrm>
            <a:off x="334963" y="3526708"/>
            <a:ext cx="115220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9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52DE1-BFBD-1E4D-58C1-DE898994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[Elementary] MNIST – Binary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E11A5-3C9A-5CE6-736E-68586152B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Keras / MLP / Sigmoid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MNIST Dataset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AA985-212C-9632-4094-CEBB791FF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Keras / MLP / No Sigmoid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AA80D1-4F40-F066-3878-B497971D10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BE5CE-D3B1-BED1-E82A-023A600109B3}"/>
              </a:ext>
            </a:extLst>
          </p:cNvPr>
          <p:cNvSpPr txBox="1"/>
          <p:nvPr/>
        </p:nvSpPr>
        <p:spPr>
          <a:xfrm>
            <a:off x="695325" y="1015288"/>
            <a:ext cx="5400675" cy="310084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tensorflow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.datasets.mnist.load_data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255.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255.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.Sequential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.layers.Flatten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.layers.Dense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.layers.Dense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activation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'sigmoid'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.compile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optimizer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adam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binary_crossentropy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metrics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=[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'accuracy’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hist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.fit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batch_size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epochs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accuracy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.evaluate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"&gt;&gt; Test loss: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{loss:.4f}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 - Test accuracy: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{accuracy:.4f}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95CF0-33D5-09CE-C655-3CBC74FE8A38}"/>
              </a:ext>
            </a:extLst>
          </p:cNvPr>
          <p:cNvSpPr txBox="1"/>
          <p:nvPr/>
        </p:nvSpPr>
        <p:spPr>
          <a:xfrm>
            <a:off x="6456363" y="1029749"/>
            <a:ext cx="5400675" cy="32316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tensorflow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.datasets.mnist.load_data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255.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255.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.Sequential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.layers.Flatten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input_shape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.layers.Dense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256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.layers.ReLU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.layers.Dense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.compile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optimizer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.optimizers.Adam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.losses.BinaryCrossentropy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from_logits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True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metrics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.metrics.BinaryAccuracy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name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'accuracy'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hist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.fit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batch_size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epochs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accuracy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.evaluate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"&gt;&gt; Test loss: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{loss:.4f}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 - Test accuracy: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{accuracy:.4f}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3C1F9-6B52-3046-D1A1-BFF768BB0DEF}"/>
              </a:ext>
            </a:extLst>
          </p:cNvPr>
          <p:cNvSpPr txBox="1"/>
          <p:nvPr/>
        </p:nvSpPr>
        <p:spPr>
          <a:xfrm>
            <a:off x="696651" y="4591775"/>
            <a:ext cx="5400675" cy="74635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.max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.max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())</a:t>
            </a:r>
          </a:p>
          <a:p>
            <a:endParaRPr lang="en-US" altLang="ko-KR" sz="85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&lt;class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numpy.ndarray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'&gt; (60000, 28, 28) float64 0.0 1.0</a:t>
            </a:r>
          </a:p>
          <a:p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&lt;class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numpy.ndarray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'&gt; (60000,) int64 0 1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8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52DE1-BFBD-1E4D-58C1-DE898994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[Elementary] MNIST – Multiclass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E11A5-3C9A-5CE6-736E-68586152B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Keras / MLP /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MNIST Dataset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AA985-212C-9632-4094-CEBB791FF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Keras / MLP / No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AA80D1-4F40-F066-3878-B497971D10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BE5CE-D3B1-BED1-E82A-023A600109B3}"/>
              </a:ext>
            </a:extLst>
          </p:cNvPr>
          <p:cNvSpPr txBox="1"/>
          <p:nvPr/>
        </p:nvSpPr>
        <p:spPr>
          <a:xfrm>
            <a:off x="695325" y="1015288"/>
            <a:ext cx="5400675" cy="257762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tensorflow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keras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keras.datasets.mnist.load_data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255.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255.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keras.Sequential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keras.layers.Flatten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sparse_categorical_crossentropy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.evaluate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Test loss: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{loss:.4f}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Test accuracy: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{accuracy:.4f}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95CF0-33D5-09CE-C655-3CBC74FE8A38}"/>
              </a:ext>
            </a:extLst>
          </p:cNvPr>
          <p:cNvSpPr txBox="1"/>
          <p:nvPr/>
        </p:nvSpPr>
        <p:spPr>
          <a:xfrm>
            <a:off x="6456363" y="1029747"/>
            <a:ext cx="5400675" cy="270843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tensorflow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.datasets.mnist.load_data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255.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255.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.Sequential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.layers.Flatten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input_shape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.layers.Dense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256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.layers.ReLU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.layers.Dense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.compile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optimizer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.optimizers.Adam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.losses.SparseCategoricalCrossentropy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from_logits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True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metrics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keras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.metrics.SparseCategoricalAccuracy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name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'accuracy'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hist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.fit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batch_size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epochs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accuracy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.evaluate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y_test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"&gt;&gt; Test loss: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{loss:.4f}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 - Test accuracy: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{accuracy:.4f}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3C1F9-6B52-3046-D1A1-BFF768BB0DEF}"/>
              </a:ext>
            </a:extLst>
          </p:cNvPr>
          <p:cNvSpPr txBox="1"/>
          <p:nvPr/>
        </p:nvSpPr>
        <p:spPr>
          <a:xfrm>
            <a:off x="696651" y="4035185"/>
            <a:ext cx="5400675" cy="74635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x_train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.max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y_train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.max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())</a:t>
            </a:r>
          </a:p>
          <a:p>
            <a:endParaRPr lang="en-US" altLang="ko-KR" sz="85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&lt;class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numpy.ndarray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'&gt; (60000, 28, 28) float64 0.0 1.0</a:t>
            </a:r>
          </a:p>
          <a:p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&lt;class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numpy.ndarray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'&gt; (60000,) uint8 0 9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7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793C1-9E3F-AF70-51B3-3F752C33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[Intermediate] MNIST – Multiclass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3AFD0-889A-194A-488B-5D3F8183CC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Modules</a:t>
            </a:r>
          </a:p>
          <a:p>
            <a:pPr lvl="1"/>
            <a:r>
              <a:rPr lang="en-US" altLang="ko-KR" dirty="0"/>
              <a:t>System Paths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Modules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3F5FD-1B49-C1C3-3641-7801FCB23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Parameters</a:t>
            </a:r>
          </a:p>
          <a:p>
            <a:pPr lvl="1"/>
            <a:r>
              <a:rPr lang="en-US" altLang="ko-KR" dirty="0"/>
              <a:t>Random Seed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Hyperparameters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AC6D2-E60F-98C4-5295-03BE4E8EF8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6A625-E325-5CF9-7826-BFFAB5DBAA52}"/>
              </a:ext>
            </a:extLst>
          </p:cNvPr>
          <p:cNvSpPr txBox="1"/>
          <p:nvPr/>
        </p:nvSpPr>
        <p:spPr>
          <a:xfrm>
            <a:off x="695325" y="1286754"/>
            <a:ext cx="5400675" cy="11387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sys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os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common_dir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os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path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abspath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'../../common'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common_dir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not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sys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path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sys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path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append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common_dir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common_dir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utils.py, tf_trainer.py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8544D-4634-F6F4-1EEA-FE2A9B02B815}"/>
              </a:ext>
            </a:extLst>
          </p:cNvPr>
          <p:cNvSpPr txBox="1"/>
          <p:nvPr/>
        </p:nvSpPr>
        <p:spPr>
          <a:xfrm>
            <a:off x="696651" y="2782933"/>
            <a:ext cx="5400675" cy="153888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tensorflow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tf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tensorflow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keras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matplotlib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pylab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plt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utils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show_images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plot_progress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tf_trainer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TrainerWithEarlyStopping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accuracy,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binary_accuracy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special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softmax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expit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sigmoid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os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environ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"TF_CPP_MIN_LOG_LEVEL"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 =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'3'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9A2A2-82D5-865C-8AD7-BCC87A9DAD7D}"/>
              </a:ext>
            </a:extLst>
          </p:cNvPr>
          <p:cNvSpPr txBox="1"/>
          <p:nvPr/>
        </p:nvSpPr>
        <p:spPr>
          <a:xfrm>
            <a:off x="6456362" y="2560295"/>
            <a:ext cx="5400675" cy="100796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image_size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n_classes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batch_size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128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n_epochs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save_model_weights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False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model_weights_name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"./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tf_models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/tf_mnist_clf-10.h5"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5099B-DC8C-9C6D-847F-0AD00E6EB732}"/>
              </a:ext>
            </a:extLst>
          </p:cNvPr>
          <p:cNvSpPr txBox="1"/>
          <p:nvPr/>
        </p:nvSpPr>
        <p:spPr>
          <a:xfrm>
            <a:off x="6456363" y="1286754"/>
            <a:ext cx="5400675" cy="92333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9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.random.seed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.random.set_seed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42613-33A0-78D2-FD0F-CA91E6F2E6D9}"/>
              </a:ext>
            </a:extLst>
          </p:cNvPr>
          <p:cNvSpPr txBox="1"/>
          <p:nvPr/>
        </p:nvSpPr>
        <p:spPr>
          <a:xfrm>
            <a:off x="6457687" y="3666852"/>
            <a:ext cx="5400675" cy="20313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argparse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get_args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argparse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ArgumentParser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1e-4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"--patience"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save_model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store_const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log_dir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tf_mnist_clf-10.h5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parse_args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get_args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45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19F6-2B24-5E22-816F-7B1A4BC15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Datasets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Training Set / Validation Set / 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5E77F-263D-CAA8-8651-CA19DD23A9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09D76-E3AC-1373-4A61-9BB5256B11D6}"/>
              </a:ext>
            </a:extLst>
          </p:cNvPr>
          <p:cNvSpPr txBox="1"/>
          <p:nvPr/>
        </p:nvSpPr>
        <p:spPr>
          <a:xfrm>
            <a:off x="695325" y="690404"/>
            <a:ext cx="5400675" cy="20313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gzip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load_mnist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.frombuffer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.uint8,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'train-images-idx3-ubyte.gz'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'train-labels-idx1-ubyte.gz'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't10k-images-idx3-ubyte.gz'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't10k-labels-idx1-ubyte.gz'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4AE48-1838-9410-E531-2204983677D7}"/>
              </a:ext>
            </a:extLst>
          </p:cNvPr>
          <p:cNvSpPr txBox="1"/>
          <p:nvPr/>
        </p:nvSpPr>
        <p:spPr>
          <a:xfrm>
            <a:off x="696651" y="3156643"/>
            <a:ext cx="5400675" cy="20313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9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/f/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deep_learning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/datasets/mnist_11M"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load_mnist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Train images: 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)} ({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):.2f})"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Valid images: 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)} ({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):.2f})"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Test  images: 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test_images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)}"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A0C15-78B2-E97B-4C5E-7EDC8ACE8A19}"/>
              </a:ext>
            </a:extLst>
          </p:cNvPr>
          <p:cNvSpPr txBox="1"/>
          <p:nvPr/>
        </p:nvSpPr>
        <p:spPr>
          <a:xfrm>
            <a:off x="6456363" y="695790"/>
            <a:ext cx="5400675" cy="313932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.expand_dims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.float32)/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.int64)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AUTOTUNE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.data.experimental.AUTOTUNE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.data.Dataset.from_tensor_slices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)).cache()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num_parallel_calls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AUTOTUNE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.batch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).prefetch(</a:t>
            </a:r>
            <a:r>
              <a:rPr lang="en-US" altLang="ko-KR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AUTOTUNE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A301D-C1C6-4DAD-8807-8EAC5D0D7603}"/>
              </a:ext>
            </a:extLst>
          </p:cNvPr>
          <p:cNvSpPr txBox="1"/>
          <p:nvPr/>
        </p:nvSpPr>
        <p:spPr>
          <a:xfrm>
            <a:off x="6457688" y="3960824"/>
            <a:ext cx="5400675" cy="23544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next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iter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train_loader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.dtype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.numpy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.numpy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n_samples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20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"&gt;&gt; Images: min: {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.min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()}, max: {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.max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()}"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"&gt;&gt; Labels: min: {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.min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()}, max: {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.max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()}"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show_images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images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[: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n_samples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labels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[: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n_samples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n_cols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endParaRPr lang="en-US" altLang="ko-KR" sz="85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&lt;class '</a:t>
            </a:r>
            <a:r>
              <a:rPr lang="en-US" altLang="ko-KR" sz="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tensorflow.python.framework.ops.EagerTensor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'&gt; (128, 28, 28, 1) &lt;</a:t>
            </a:r>
            <a:r>
              <a:rPr lang="en-US" altLang="ko-KR" sz="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'float32’&gt;</a:t>
            </a: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&lt;class '</a:t>
            </a:r>
            <a:r>
              <a:rPr lang="en-US" altLang="ko-KR" sz="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tensorflow.python.framework.ops.EagerTensor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'&gt; (128,) &lt;</a:t>
            </a:r>
            <a:r>
              <a:rPr lang="en-US" altLang="ko-KR" sz="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'int64’&gt; </a:t>
            </a: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Images: min: 0.0, max: 1.0 </a:t>
            </a: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Labels: min: 0, max: 9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1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D1CAE-7ECD-04FB-E3A8-7CB8E5CC1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Training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FF5CC-3DF8-68D6-344C-FF6C9A76E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</a:p>
          <a:p>
            <a:pPr lvl="1"/>
            <a:r>
              <a:rPr lang="ko-KR" altLang="en-US" dirty="0"/>
              <a:t>저장된 모델 불러오기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Test Data </a:t>
            </a:r>
            <a:r>
              <a:rPr lang="ko-KR" altLang="en-US" dirty="0"/>
              <a:t>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176C1-1345-AF8B-513E-F4CB688A0251}"/>
              </a:ext>
            </a:extLst>
          </p:cNvPr>
          <p:cNvSpPr txBox="1"/>
          <p:nvPr/>
        </p:nvSpPr>
        <p:spPr>
          <a:xfrm>
            <a:off x="695325" y="606844"/>
            <a:ext cx="5400675" cy="230832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get_cnn_model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layers.Conv2D(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strides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"same"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layers.BatchNormalization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layers.ReLU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layers.Conv2D(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strides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"same"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layers.BatchNormalization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layers.ReLU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layers.Flatten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layers.ReLU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A493F-2737-5848-D543-0E8DCB1459D3}"/>
              </a:ext>
            </a:extLst>
          </p:cNvPr>
          <p:cNvSpPr txBox="1"/>
          <p:nvPr/>
        </p:nvSpPr>
        <p:spPr>
          <a:xfrm>
            <a:off x="696651" y="3550153"/>
            <a:ext cx="5400675" cy="23160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%%time</a:t>
            </a: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tf_trainer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TrainerWithEarlyStopping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accuracy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get_cnn_model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input_shape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=(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28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n_classes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optimizer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keras.optimizers.Adam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loss_fn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keras.losses.SparseCategoricalCrossentropy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from_logits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True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clf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TrainerWithEarlyStopping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optimizer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loss_fn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                 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metrics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={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acc'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:accuracy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})</a:t>
            </a:r>
          </a:p>
          <a:p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hist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clf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.fit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train_loader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n_epochs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98658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valid_loader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valid_loader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endParaRPr lang="en-US" altLang="ko-KR" sz="850" b="0" dirty="0">
              <a:solidFill>
                <a:srgbClr val="AF00DB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save_model_weights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model.save_weights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model_weights_name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results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clf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.evaluate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test_loader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"&gt;&gt;"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', 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"test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_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{key}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{value:.4f}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                   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key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results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.items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()]))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CA454-AEBA-03FB-0DA1-D010A8BBF622}"/>
              </a:ext>
            </a:extLst>
          </p:cNvPr>
          <p:cNvSpPr txBox="1"/>
          <p:nvPr/>
        </p:nvSpPr>
        <p:spPr>
          <a:xfrm>
            <a:off x="6456363" y="898247"/>
            <a:ext cx="5400675" cy="50783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save_model_weights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get_cnn_model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.load_weights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model_weights_name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86DAC-8CAA-773A-E577-40D93A2217CA}"/>
              </a:ext>
            </a:extLst>
          </p:cNvPr>
          <p:cNvSpPr txBox="1"/>
          <p:nvPr/>
        </p:nvSpPr>
        <p:spPr>
          <a:xfrm>
            <a:off x="6457688" y="1885534"/>
            <a:ext cx="5400675" cy="18928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).argmax(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Ground Truth:"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Predictions:"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0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578F7-1CF4-43FE-883E-F30F933B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8BBEF-76D0-4C63-9165-49F0C8BDD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Tensorflow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Custom Codes</a:t>
            </a:r>
          </a:p>
          <a:p>
            <a:pPr lvl="1"/>
            <a:r>
              <a:rPr lang="en-US" altLang="ko-KR" dirty="0"/>
              <a:t>Utils</a:t>
            </a:r>
          </a:p>
          <a:p>
            <a:pPr lvl="1"/>
            <a:r>
              <a:rPr lang="en-US" altLang="ko-KR" dirty="0"/>
              <a:t>Trainer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3AF7E-D7CD-4F94-9CEC-084DB5AAC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Loss Function</a:t>
            </a:r>
          </a:p>
          <a:p>
            <a:pPr lvl="1"/>
            <a:r>
              <a:rPr lang="en-US" altLang="ko-KR" dirty="0"/>
              <a:t>Metrics</a:t>
            </a:r>
          </a:p>
          <a:p>
            <a:r>
              <a:rPr lang="en-US" altLang="ko-KR" dirty="0"/>
              <a:t>Semantic Segmentation</a:t>
            </a:r>
          </a:p>
          <a:p>
            <a:endParaRPr lang="en-US" altLang="ko-KR" dirty="0"/>
          </a:p>
          <a:p>
            <a:r>
              <a:rPr lang="en-US" altLang="ko-KR" dirty="0"/>
              <a:t>Localization</a:t>
            </a:r>
          </a:p>
          <a:p>
            <a:endParaRPr lang="en-US" altLang="ko-KR" dirty="0"/>
          </a:p>
          <a:p>
            <a:r>
              <a:rPr lang="en-US" altLang="ko-KR" dirty="0"/>
              <a:t>Detection (Localization + Classification)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3A5997-CBBA-40A6-BCB8-854110C532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5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793C1-9E3F-AF70-51B3-3F752C33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Oxford III Pets – Multiclass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3AFD0-889A-194A-488B-5D3F8183CC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Modules</a:t>
            </a:r>
          </a:p>
          <a:p>
            <a:pPr lvl="1"/>
            <a:r>
              <a:rPr lang="en-US" altLang="ko-KR" dirty="0"/>
              <a:t>System Paths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Modules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3F5FD-1B49-C1C3-3641-7801FCB23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Parameters</a:t>
            </a:r>
          </a:p>
          <a:p>
            <a:pPr lvl="1"/>
            <a:r>
              <a:rPr lang="en-US" altLang="ko-KR" dirty="0"/>
              <a:t>Random Seed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Hyperparameters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AC6D2-E60F-98C4-5295-03BE4E8EF8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6A625-E325-5CF9-7826-BFFAB5DBAA52}"/>
              </a:ext>
            </a:extLst>
          </p:cNvPr>
          <p:cNvSpPr txBox="1"/>
          <p:nvPr/>
        </p:nvSpPr>
        <p:spPr>
          <a:xfrm>
            <a:off x="695325" y="1286754"/>
            <a:ext cx="5400675" cy="11387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sys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os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common_dir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os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path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abspath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'../../common'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common_dir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not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sys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path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sys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path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append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common_dir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    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common_dir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utils.py, tf_trainer.py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8544D-4634-F6F4-1EEA-FE2A9B02B815}"/>
              </a:ext>
            </a:extLst>
          </p:cNvPr>
          <p:cNvSpPr txBox="1"/>
          <p:nvPr/>
        </p:nvSpPr>
        <p:spPr>
          <a:xfrm>
            <a:off x="696651" y="2782933"/>
            <a:ext cx="5400675" cy="153888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tensorflow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tf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tensorflow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keras</a:t>
            </a: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np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matplotlib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pylab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plt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utils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show_images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plot_progress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tf_trainer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TrainerWithEarlyStopping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accuracy,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binary_accuracy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special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AF00DB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softmax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R" sz="850" b="0" dirty="0" err="1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expit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850" b="0" dirty="0">
                <a:solidFill>
                  <a:srgbClr val="795E26"/>
                </a:solidFill>
                <a:effectLst/>
                <a:latin typeface="Lucida Console" panose="020B0609040504020204" pitchFamily="49" charset="0"/>
              </a:rPr>
              <a:t>sigmoid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b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ko-KR" sz="850" b="0" dirty="0" err="1">
                <a:solidFill>
                  <a:srgbClr val="267F99"/>
                </a:solidFill>
                <a:effectLst/>
                <a:latin typeface="Lucida Console" panose="020B0609040504020204" pitchFamily="49" charset="0"/>
              </a:rPr>
              <a:t>os</a:t>
            </a:r>
            <a:r>
              <a:rPr lang="en-US" altLang="ko-KR" sz="850" b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altLang="ko-KR" sz="850" b="0" dirty="0" err="1">
                <a:solidFill>
                  <a:srgbClr val="001080"/>
                </a:solidFill>
                <a:effectLst/>
                <a:latin typeface="Lucida Console" panose="020B0609040504020204" pitchFamily="49" charset="0"/>
              </a:rPr>
              <a:t>environ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"TF_CPP_MIN_LOG_LEVEL"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 =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'3'</a:t>
            </a:r>
            <a:endParaRPr lang="en-US" altLang="ko-KR" sz="850" b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9A2A2-82D5-865C-8AD7-BCC87A9DAD7D}"/>
              </a:ext>
            </a:extLst>
          </p:cNvPr>
          <p:cNvSpPr txBox="1"/>
          <p:nvPr/>
        </p:nvSpPr>
        <p:spPr>
          <a:xfrm>
            <a:off x="6456362" y="2560295"/>
            <a:ext cx="5400675" cy="106182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save_model_weights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model_weights_name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tf_models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/tf_oxford-pets_clf-37.h5"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5099B-DC8C-9C6D-847F-0AD00E6EB732}"/>
              </a:ext>
            </a:extLst>
          </p:cNvPr>
          <p:cNvSpPr txBox="1"/>
          <p:nvPr/>
        </p:nvSpPr>
        <p:spPr>
          <a:xfrm>
            <a:off x="6456363" y="1286754"/>
            <a:ext cx="5400675" cy="92333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9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.random.seed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.random.set_seed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manual_seed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96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19FAD6-7F47-A91D-E36B-52F817198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00C56-029E-0B19-90A6-C87A34607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65EB3-2B28-DFAE-B24C-B43057ED4CF2}"/>
              </a:ext>
            </a:extLst>
          </p:cNvPr>
          <p:cNvSpPr txBox="1"/>
          <p:nvPr/>
        </p:nvSpPr>
        <p:spPr>
          <a:xfrm>
            <a:off x="695325" y="698357"/>
            <a:ext cx="5400675" cy="452431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glob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invalid_images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'Egyptian_Mau_14'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'Egyptian_Mau_139'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'Egyptian_Mau_145'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'Egyptian_Mau_156'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'Egyptian_Mau_167'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'Egyptian_Mau_177'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'Egyptian_Mau_186'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'Egyptian_Mau_191'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'Abyssinian_5'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'Abyssinian_34'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'chihuahua_121'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'beagle_116'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"*.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invalid_images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get_labels_classnames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'_\d+'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labels_encoded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labels_encoded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E3751-2C90-1598-8976-35B1F75544CA}"/>
              </a:ext>
            </a:extLst>
          </p:cNvPr>
          <p:cNvSpPr txBox="1"/>
          <p:nvPr/>
        </p:nvSpPr>
        <p:spPr>
          <a:xfrm>
            <a:off x="6456362" y="4142601"/>
            <a:ext cx="5400675" cy="50783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7F4F0-6123-D620-A8C9-ACDEDF572EE7}"/>
              </a:ext>
            </a:extLst>
          </p:cNvPr>
          <p:cNvSpPr txBox="1"/>
          <p:nvPr/>
        </p:nvSpPr>
        <p:spPr>
          <a:xfrm>
            <a:off x="6456363" y="698355"/>
            <a:ext cx="5400675" cy="327782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model_selection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/f/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deep_learning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/datasets/oxford_pets_783M/"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"images"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image_dir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'jpg'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get_labels_classnames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Class names:"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Train images: 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)} ({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):.2f})"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Valid images: 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)} ({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):.2f})"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Test  images: 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)} ({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):.2f})"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67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A0B663-E9AC-01ED-D1A2-36719145D0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ED7EA-0E56-072D-10E6-5B53136F5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FB25A-0DFE-9C70-06C9-DBB8529929C8}"/>
              </a:ext>
            </a:extLst>
          </p:cNvPr>
          <p:cNvSpPr txBox="1"/>
          <p:nvPr/>
        </p:nvSpPr>
        <p:spPr>
          <a:xfrm>
            <a:off x="695325" y="698357"/>
            <a:ext cx="5400675" cy="507831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albumentations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partial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.io.read_file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.io.decode_jpeg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augmenation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train_transform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valid_transform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.float32)/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.int64)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preprocess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.numpy_function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augmenation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.float32,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.int64])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AUTOTUNE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.data.experimental.AUTOTUNE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.data.Dataset.from_tensor_slices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)).cache()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num_parallel_calls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AUTOTUNE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preprocess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num_parallel_calls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AUTOTUNE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.batch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).prefetch(</a:t>
            </a:r>
            <a:r>
              <a:rPr lang="en-US" altLang="ko-KR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AUTOTUNE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4D0F3-C301-98E3-5212-2D8B3D3523D6}"/>
              </a:ext>
            </a:extLst>
          </p:cNvPr>
          <p:cNvSpPr txBox="1"/>
          <p:nvPr/>
        </p:nvSpPr>
        <p:spPr>
          <a:xfrm>
            <a:off x="6456363" y="698355"/>
            <a:ext cx="5400675" cy="313932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train_transform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HorizontalFlip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VerticalFlip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ShiftScaleRotate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shift_limit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scale_limit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rotate_limit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CoarseDropout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max_holes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max_height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max_width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A.Normalize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(mean=(0.485, 0.456, 0.406), std=(0.229, 0.224, 0.225)),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valid_transform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A.Normalize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(mean=(0.485, 0.456, 0.406), std=(0.229, 0.224, 0.225)),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test_image_paths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2D95E-A319-BFE7-0452-A5F55DFE45AE}"/>
              </a:ext>
            </a:extLst>
          </p:cNvPr>
          <p:cNvSpPr txBox="1"/>
          <p:nvPr/>
        </p:nvSpPr>
        <p:spPr>
          <a:xfrm>
            <a:off x="6456362" y="4142601"/>
            <a:ext cx="5400675" cy="17543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Images: min: 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.min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()}, max: 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.max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()}"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Labels: min: 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.min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()}, max: 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.max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()}"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denormalize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46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3E45AA-F8F4-9D55-7ECD-A3347CF638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Training – Transfer Learning</a:t>
            </a:r>
          </a:p>
          <a:p>
            <a:pPr lvl="1"/>
            <a:r>
              <a:rPr lang="en-US" altLang="ko-KR" dirty="0"/>
              <a:t>Feature Extraction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CC8D2-3A4A-5E78-56F8-4738B8D69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altLang="ko-KR" dirty="0"/>
              <a:t>Fine Tuning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Training Hold-out Data Set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Inference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12FD2-C5E7-B6C8-71AE-835A081F7E55}"/>
              </a:ext>
            </a:extLst>
          </p:cNvPr>
          <p:cNvSpPr txBox="1"/>
          <p:nvPr/>
        </p:nvSpPr>
        <p:spPr>
          <a:xfrm>
            <a:off x="695325" y="698357"/>
            <a:ext cx="5400675" cy="20313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tensorflow.keras.applications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ResNet50V2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freezed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keras.Input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ResNet50V2(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imagenet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include_top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base_model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freezed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keras.layers.GlobalAveragePooling2D()(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1D321-1F1E-1501-DE31-DA6926979C20}"/>
              </a:ext>
            </a:extLst>
          </p:cNvPr>
          <p:cNvSpPr txBox="1"/>
          <p:nvPr/>
        </p:nvSpPr>
        <p:spPr>
          <a:xfrm>
            <a:off x="695325" y="3554212"/>
            <a:ext cx="5400675" cy="20313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%%time</a:t>
            </a:r>
          </a:p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tf_trainer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TrainerWithEarlyStopping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accuracy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freezed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keras.optimizers.Adam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keras.losses.SparseCategoricalCrossentropy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from_logits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TrainerWithEarlyStopping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acc'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:accuracy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.evaluate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{value:.4f}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0851A-6166-8CF5-1B7C-9212458EEC6B}"/>
              </a:ext>
            </a:extLst>
          </p:cNvPr>
          <p:cNvSpPr txBox="1"/>
          <p:nvPr/>
        </p:nvSpPr>
        <p:spPr>
          <a:xfrm>
            <a:off x="6456363" y="539332"/>
            <a:ext cx="5400675" cy="14773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keras.optimizers.Adam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TrainerWithEarlyStopping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acc'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:accuracy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.evaluate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{value:.4f}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32C5B-BF40-0094-97DA-DAA23F7C1385}"/>
              </a:ext>
            </a:extLst>
          </p:cNvPr>
          <p:cNvSpPr txBox="1"/>
          <p:nvPr/>
        </p:nvSpPr>
        <p:spPr>
          <a:xfrm>
            <a:off x="6457689" y="3999472"/>
            <a:ext cx="5400675" cy="50783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save_model_weights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freezed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.load_weights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model_weights_name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08979-3706-2BFB-A010-778B63DE2FDF}"/>
              </a:ext>
            </a:extLst>
          </p:cNvPr>
          <p:cNvSpPr txBox="1"/>
          <p:nvPr/>
        </p:nvSpPr>
        <p:spPr>
          <a:xfrm>
            <a:off x="6459015" y="4605097"/>
            <a:ext cx="5400675" cy="18928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.numpy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).argmax(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Ground Truth:"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Predictions:"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class_names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D5BEA-9E6E-B4D1-1F28-0D74850952BD}"/>
              </a:ext>
            </a:extLst>
          </p:cNvPr>
          <p:cNvSpPr txBox="1"/>
          <p:nvPr/>
        </p:nvSpPr>
        <p:spPr>
          <a:xfrm>
            <a:off x="6457687" y="2369457"/>
            <a:ext cx="5400675" cy="120032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tf_trainer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TrainerWithMetrics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TrainerWithMetrics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acc'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:accuracy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.evaluate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{value:.4f}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()]))</a:t>
            </a:r>
          </a:p>
        </p:txBody>
      </p:sp>
    </p:spTree>
    <p:extLst>
      <p:ext uri="{BB962C8B-B14F-4D97-AF65-F5344CB8AC3E}">
        <p14:creationId xmlns:p14="http://schemas.microsoft.com/office/powerpoint/2010/main" val="265666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DA0E1-364E-D163-CE19-9A77663A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[Tensorflow] Multiclass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ADBA4-4FA4-5D9A-AEDF-04165102A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E896-7CF4-0239-2F24-0AD0C311A1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372CCBB-7CC7-0489-28BD-07530F4B6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45437"/>
              </p:ext>
            </p:extLst>
          </p:nvPr>
        </p:nvGraphicFramePr>
        <p:xfrm>
          <a:off x="334962" y="1302943"/>
          <a:ext cx="1152207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8">
                  <a:extLst>
                    <a:ext uri="{9D8B030D-6E8A-4147-A177-3AD203B41FA5}">
                      <a16:colId xmlns:a16="http://schemas.microsoft.com/office/drawing/2014/main" val="715633594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1018971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Label Encoding / No Softmax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Label Encoding / Softmax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8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56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: shape=(N,), dtype=int64, (min, max)=(0, 9)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: shape=(N,), dtype=int64, (min, max)=(0, 9)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09002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 activation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10), dtype=float32, (min, max)=(-inf, inf)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Softmax activation ## from_logits=False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10),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 = keras.losses.SparseCategoricalCrossentropy(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from_logits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=True)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 = keras.losses.SparseCategoricalCrossentropy()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31273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keras.metrics.sparse_categorical_accuracy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tf.argmax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(y_pred, axis=-1) # tf.int64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(y_true, y_pred),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keras.metrics.sparse_categorical_accuracy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tf.argmax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(y_pred, axis=-1) # tf.int64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996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2C061C-DE78-EBB8-C97E-5986C5B4A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633413"/>
              </p:ext>
            </p:extLst>
          </p:nvPr>
        </p:nvGraphicFramePr>
        <p:xfrm>
          <a:off x="333745" y="3905929"/>
          <a:ext cx="11522076" cy="215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8">
                  <a:extLst>
                    <a:ext uri="{9D8B030D-6E8A-4147-A177-3AD203B41FA5}">
                      <a16:colId xmlns:a16="http://schemas.microsoft.com/office/drawing/2014/main" val="715633594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1018971830"/>
                    </a:ext>
                  </a:extLst>
                </a:gridCol>
              </a:tblGrid>
              <a:tr h="123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 Encoding / No Softmax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 Encoding / Softmax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8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568056"/>
                  </a:ext>
                </a:extLst>
              </a:tr>
              <a:tr h="247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: shape=(N,), dtype=int64, (min, max)=(0, 9)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s-E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keras.utils.to_categorical(y_true, 2)</a:t>
                      </a:r>
                      <a:endParaRPr lang="en-US" altLang="ko-KR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 2), dtype=int64, (min, max)=(0, 1)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y_true: shape=(N,), dtype=int64, (min, max)=(0, 9)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 = </a:t>
                      </a:r>
                      <a:r>
                        <a:rPr lang="es-E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keras.utils.to_categorical(y_true, 2)</a:t>
                      </a:r>
                      <a:endParaRPr lang="en-US" altLang="ko-KR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 10), dtype=int64, (min, max)=(0, 9)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09002"/>
                  </a:ext>
                </a:extLst>
              </a:tr>
              <a:tr h="178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softmax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activation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10), dtype=float32, (min, max)=(-inf, inf)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Softmax activation ## from_logits=False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10),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keras.losses.CategoricalCrossentropy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from_logits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=True)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keras.losses.CategoricalCrossentropy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31273"/>
                  </a:ext>
                </a:extLst>
              </a:tr>
              <a:tr h="247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keras.metrics.categorical_accuracy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tf.argmax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(y_pred, axis=-1) # tf.int64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tf.argmax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, axis=-1) # tf.int64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keras.metrics.categorical_accuracy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tf.argmax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(y_pred, axis=-1) # tf.int64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tf.argmax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, axis=-1) # tf.int64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9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01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DA0E1-364E-D163-CE19-9A77663A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[Tensorflow] Binary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ADBA4-4FA4-5D9A-AEDF-04165102A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E896-7CF4-0239-2F24-0AD0C311A1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372CCBB-7CC7-0489-28BD-07530F4B6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849393"/>
              </p:ext>
            </p:extLst>
          </p:nvPr>
        </p:nvGraphicFramePr>
        <p:xfrm>
          <a:off x="334962" y="1302943"/>
          <a:ext cx="1152207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8">
                  <a:extLst>
                    <a:ext uri="{9D8B030D-6E8A-4147-A177-3AD203B41FA5}">
                      <a16:colId xmlns:a16="http://schemas.microsoft.com/office/drawing/2014/main" val="715633594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1018971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Label Encoding / No Sigmoid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Label Encoding / Sigmoid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8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56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shape=(N,), dtype=float32, (min, max)=(0, 1)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shape=(N,), dtype=float32, (min, max)=(0, 1)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09002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 sigmoid activation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1), dtype=float32, (min, max)=(-inf, inf)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Sigmoid activation ## from_logits=False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keras.losses.BinaryCrossentropy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(from_logits=True)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keras.losses.BinaryCrossentropy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31273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keras.metrics.binary_accuracy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tf.squeeze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tf.round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tf.sigmoid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(y_pred)))   ## float32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(y_true, y_pred),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keras.metrics.binary_accuracy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tf.squeeze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tf.round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(y_pred))   ## float32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(y_true, y_pred),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996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2C061C-DE78-EBB8-C97E-5986C5B4A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35721"/>
              </p:ext>
            </p:extLst>
          </p:nvPr>
        </p:nvGraphicFramePr>
        <p:xfrm>
          <a:off x="333745" y="3979079"/>
          <a:ext cx="11522076" cy="215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8">
                  <a:extLst>
                    <a:ext uri="{9D8B030D-6E8A-4147-A177-3AD203B41FA5}">
                      <a16:colId xmlns:a16="http://schemas.microsoft.com/office/drawing/2014/main" val="715633594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1018971830"/>
                    </a:ext>
                  </a:extLst>
                </a:gridCol>
              </a:tblGrid>
              <a:tr h="123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 Encoding / No Sigmoid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 Encoding / Sigmoid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8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568056"/>
                  </a:ext>
                </a:extLst>
              </a:tr>
              <a:tr h="247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: shape=(N,), dtype=int64, (min, max)=(0, 9)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s-E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keras.utils.to_categorical(y_true, 1)</a:t>
                      </a:r>
                      <a:endParaRPr lang="en-US" altLang="ko-KR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 1), dtype=float32, (min, max)=(0, 1)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y_true: shape=(N,), dtype=int64, (min, max)=(0, 9)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 = </a:t>
                      </a:r>
                      <a:r>
                        <a:rPr lang="es-E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keras.utils.to_categorical(y_true, 1)</a:t>
                      </a:r>
                      <a:endParaRPr lang="en-US" altLang="ko-KR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 1), dtype=float32, (min, max)=(0, 1)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09002"/>
                  </a:ext>
                </a:extLst>
              </a:tr>
              <a:tr h="178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 sigmoid activation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1), dtype=float32, (min, max)=(-inf, inf)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Sigmoid activation ## from_logits=False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keras.losses.BinaryCrossentropy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(from_logits=True)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keras.losses.BinaryCrossentropy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31273"/>
                  </a:ext>
                </a:extLst>
              </a:tr>
              <a:tr h="247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keras.metrics.binary_accuracy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tf.squeeze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tf.round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tf.sigmoid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(y_pred)))   ## float32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tf.squeeze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tf.round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tf.sigmoid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(y_true)))   ## float32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(y_true, y_pred),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keras.metrics.binary_accuracy</a:t>
                      </a:r>
                      <a:endParaRPr lang="en-US" altLang="ko-KR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tf.squeeze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tf.round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(y_pred))   ## float32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y_true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tf.squeeze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tf.round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tf.sigmoid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(y_true)))   ## float32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accuracy = 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tf.reduce_mean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tf.cast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tf.equal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(y_true, y_pred), tf.float32))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9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6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DA0E1-364E-D163-CE19-9A77663A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[Tensorflow]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ADBA4-4FA4-5D9A-AEDF-04165102A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E896-7CF4-0239-2F24-0AD0C311A1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372CCBB-7CC7-0489-28BD-07530F4B6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008473"/>
              </p:ext>
            </p:extLst>
          </p:nvPr>
        </p:nvGraphicFramePr>
        <p:xfrm>
          <a:off x="334962" y="1302943"/>
          <a:ext cx="11522076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8">
                  <a:extLst>
                    <a:ext uri="{9D8B030D-6E8A-4147-A177-3AD203B41FA5}">
                      <a16:colId xmlns:a16="http://schemas.microsoft.com/office/drawing/2014/main" val="715633594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1018971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Sigmoid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Tanh Activation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8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x: shape=(N, h, w),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56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shape=(N,), dtype=float32, (min, max)=(0.0, 1.0)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tf.reshape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(y_true, [-1, 1])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 1), dtype=float32, (min, max)=(0.0, 1.0)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shape=(N,), dtype=float32, (min, max)=(-1.0, 1.0)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tf.reshape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(y_true, [-1, 1])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y_true: shape=(N, 1), dtype=float32, (min, max)=(-1.0, 1.0)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09002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Sigmoid activation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1), dtype=float32, (min, max)=(0.0,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Tanh activation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y_pred: shape=(N, 1), dtype=float32, (min, max)=(-1.0, 1.0)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keras.losses.MeanSquaredError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K.mean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K.square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(y_pred - y_true))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loss_fn =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keras.losses.MeanSquaredError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## 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K.mean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altLang="ko-KR" sz="850" dirty="0" err="1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K.square</a:t>
                      </a:r>
                      <a:r>
                        <a:rPr lang="en-US" altLang="ko-KR" sz="850" dirty="0">
                          <a:solidFill>
                            <a:srgbClr val="0066FF"/>
                          </a:solidFill>
                          <a:latin typeface="Lucida Console" panose="020B0609040504020204" pitchFamily="49" charset="0"/>
                        </a:rPr>
                        <a:t>(y_pred - y_true))</a:t>
                      </a:r>
                      <a:endParaRPr lang="ko-KR" altLang="en-US" sz="850" dirty="0">
                        <a:solidFill>
                          <a:srgbClr val="0066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31273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latinLnBrk="1"/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9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9BDC3-CF7D-56C7-58FE-DD3BD787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코드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73EBB-6C88-23A7-C2A7-7839F1C9A3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Modules</a:t>
            </a:r>
          </a:p>
          <a:p>
            <a:pPr lvl="1"/>
            <a:r>
              <a:rPr lang="en-US" altLang="ko-KR" dirty="0"/>
              <a:t>Custom Files</a:t>
            </a:r>
          </a:p>
          <a:p>
            <a:pPr lvl="1"/>
            <a:r>
              <a:rPr lang="en-US" altLang="ko-KR" dirty="0"/>
              <a:t>Modules</a:t>
            </a:r>
          </a:p>
          <a:p>
            <a:r>
              <a:rPr lang="en-US" altLang="ko-KR" dirty="0"/>
              <a:t>Parameters</a:t>
            </a:r>
          </a:p>
          <a:p>
            <a:pPr lvl="1"/>
            <a:r>
              <a:rPr lang="en-US" altLang="ko-KR" dirty="0"/>
              <a:t>Random Seed</a:t>
            </a:r>
          </a:p>
          <a:p>
            <a:pPr lvl="1"/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n_epochs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Data Set</a:t>
            </a:r>
          </a:p>
          <a:p>
            <a:pPr lvl="1"/>
            <a:r>
              <a:rPr lang="ko-KR" altLang="en-US" dirty="0"/>
              <a:t>이미지 파일 경로 리스트 만들기</a:t>
            </a:r>
            <a:endParaRPr lang="en-US" altLang="ko-KR" dirty="0"/>
          </a:p>
          <a:p>
            <a:pPr lvl="1"/>
            <a:r>
              <a:rPr lang="ko-KR" altLang="en-US" dirty="0"/>
              <a:t>레이블 불러오기 </a:t>
            </a:r>
            <a:r>
              <a:rPr lang="en-US" altLang="ko-KR" dirty="0"/>
              <a:t>/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Mask </a:t>
            </a:r>
            <a:r>
              <a:rPr lang="ko-KR" altLang="en-US" dirty="0"/>
              <a:t>파일 경로 리스트 만들기</a:t>
            </a:r>
            <a:endParaRPr lang="en-US" altLang="ko-KR" dirty="0"/>
          </a:p>
          <a:p>
            <a:r>
              <a:rPr lang="en-US" altLang="ko-KR" dirty="0"/>
              <a:t>Data Loader</a:t>
            </a:r>
          </a:p>
          <a:p>
            <a:pPr lvl="1"/>
            <a:r>
              <a:rPr lang="en-US" altLang="ko-KR" dirty="0"/>
              <a:t>Train / Validation / Test </a:t>
            </a:r>
            <a:r>
              <a:rPr lang="ko-KR" altLang="en-US" dirty="0"/>
              <a:t>분리 </a:t>
            </a:r>
            <a:r>
              <a:rPr lang="en-US" altLang="ko-KR" dirty="0"/>
              <a:t>(= 6 : 2 : 2)</a:t>
            </a:r>
          </a:p>
          <a:p>
            <a:pPr lvl="1"/>
            <a:r>
              <a:rPr lang="en-US" altLang="ko-KR" dirty="0"/>
              <a:t>Augmentation (</a:t>
            </a:r>
            <a:r>
              <a:rPr lang="en-US" altLang="ko-KR" dirty="0" err="1"/>
              <a:t>albumentation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Modeling</a:t>
            </a:r>
          </a:p>
          <a:p>
            <a:pPr lvl="1"/>
            <a:r>
              <a:rPr lang="en-US" altLang="ko-KR" dirty="0"/>
              <a:t>Loss Function / Metrics</a:t>
            </a:r>
          </a:p>
          <a:p>
            <a:r>
              <a:rPr lang="en-US" altLang="ko-KR" dirty="0"/>
              <a:t>Training</a:t>
            </a:r>
          </a:p>
          <a:p>
            <a:pPr lvl="1"/>
            <a:r>
              <a:rPr lang="en-US" altLang="ko-KR" dirty="0"/>
              <a:t>Transfer Learning: Feature Extraction / Fine Tuning</a:t>
            </a:r>
          </a:p>
          <a:p>
            <a:pPr lvl="1"/>
            <a:r>
              <a:rPr lang="en-US" altLang="ko-KR" dirty="0"/>
              <a:t>Training Hold-out Data (Validation Data)</a:t>
            </a:r>
          </a:p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1A7454-5825-6EA8-1AB1-0244CE8BD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311C6-D44C-1DCF-0D7B-63A855D421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E20758F-973A-5F2D-FC29-6431B55B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92150"/>
            <a:ext cx="5684838" cy="5905500"/>
          </a:xfrm>
        </p:spPr>
        <p:txBody>
          <a:bodyPr/>
          <a:lstStyle/>
          <a:p>
            <a:r>
              <a:rPr lang="en-US" altLang="ko-KR" dirty="0"/>
              <a:t>Training Loop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FA56C7-01C0-C0DE-6456-91119165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Trainer with Single Metric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3E965-5238-9EE3-D6E1-3C88D3251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Training / Test Steps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57A94E-A00C-BE7B-FB1F-3DE26B8FA0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F6A5F-EDAC-FC8D-7BFF-1768ACBB6EA9}"/>
              </a:ext>
            </a:extLst>
          </p:cNvPr>
          <p:cNvSpPr txBox="1"/>
          <p:nvPr/>
        </p:nvSpPr>
        <p:spPr>
          <a:xfrm>
            <a:off x="695325" y="1015288"/>
            <a:ext cx="5400675" cy="493981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Trainer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.GradientTape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tape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.gradient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.trainable_variables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.apply_gradients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.trainable_variables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([]),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A7FDD-1F20-2779-CB54-DD58E9E46CEF}"/>
              </a:ext>
            </a:extLst>
          </p:cNvPr>
          <p:cNvSpPr txBox="1"/>
          <p:nvPr/>
        </p:nvSpPr>
        <p:spPr>
          <a:xfrm>
            <a:off x="6456363" y="1029747"/>
            <a:ext cx="5400675" cy="36933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([]),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([]),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loss=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loss=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42133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9BD82-C904-C824-F07A-464FB8DA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92150"/>
            <a:ext cx="5684838" cy="5905500"/>
          </a:xfrm>
        </p:spPr>
        <p:txBody>
          <a:bodyPr/>
          <a:lstStyle/>
          <a:p>
            <a:r>
              <a:rPr lang="en-US" altLang="ko-KR" dirty="0"/>
              <a:t>Training Loop (Progress Bar)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FA56C7-01C0-C0DE-6456-91119165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Trainer with Single Metric (TQDM)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3E965-5238-9EE3-D6E1-3C88D3251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Training / Test Steps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57A94E-A00C-BE7B-FB1F-3DE26B8FA0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F6A5F-EDAC-FC8D-7BFF-1768ACBB6EA9}"/>
              </a:ext>
            </a:extLst>
          </p:cNvPr>
          <p:cNvSpPr txBox="1"/>
          <p:nvPr/>
        </p:nvSpPr>
        <p:spPr>
          <a:xfrm>
            <a:off x="695325" y="1015288"/>
            <a:ext cx="5400675" cy="493981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TrainerTQDM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.GradientTape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tape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.gradient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.trainable_variables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.apply_gradients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.trainable_variables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([]),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A7FDD-1F20-2779-CB54-DD58E9E46CEF}"/>
              </a:ext>
            </a:extLst>
          </p:cNvPr>
          <p:cNvSpPr txBox="1"/>
          <p:nvPr/>
        </p:nvSpPr>
        <p:spPr>
          <a:xfrm>
            <a:off x="6456363" y="1029747"/>
            <a:ext cx="5400675" cy="493981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([]),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set_description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loss=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([]),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valid_pbar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set_description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loss=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loss=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train_loss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train_metric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19968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7CFDB-F561-554D-B8D3-F7266B29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Trainer with Multiple Metrics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182BF-86CA-D59F-28E1-09F694E42C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Training / Test Steps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D294A-01FA-1E4C-6511-F385D9805F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Training Loop (Progress Bar)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D02F8-807C-BC3F-0DCE-844D42B5D3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2110" y="237912"/>
            <a:ext cx="1424927" cy="365125"/>
          </a:xfrm>
          <a:prstGeom prst="rect">
            <a:avLst/>
          </a:prstGeom>
        </p:spPr>
        <p:txBody>
          <a:bodyPr/>
          <a:lstStyle/>
          <a:p>
            <a:fld id="{90B1F902-85F5-4492-BEDC-31A0144E65E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FF278-C095-91FF-7181-6D1EB924518B}"/>
              </a:ext>
            </a:extLst>
          </p:cNvPr>
          <p:cNvSpPr txBox="1"/>
          <p:nvPr/>
        </p:nvSpPr>
        <p:spPr>
          <a:xfrm>
            <a:off x="695325" y="1023242"/>
            <a:ext cx="5400675" cy="493981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TrainerWithMetrics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.GradientTape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tape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.gradient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.trainable_variables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.apply_gradients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gradients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                        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.trainable_variables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.function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metric_fn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44C06-A317-78F0-BEAA-AD003B56745D}"/>
              </a:ext>
            </a:extLst>
          </p:cNvPr>
          <p:cNvSpPr txBox="1"/>
          <p:nvPr/>
        </p:nvSpPr>
        <p:spPr>
          <a:xfrm>
            <a:off x="6456363" y="1021796"/>
            <a:ext cx="5400675" cy="410881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[]}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[]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[]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[]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Training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train_step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{epoch:3d}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{n_epochs:3d}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([f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():.4f}"</a:t>
            </a:r>
            <a:endParaRPr lang="en-US" altLang="ko-KR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</a:t>
            </a:r>
            <a:r>
              <a:rPr lang="en-US" altLang="ko-KR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train_results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train_pbar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set_description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11088</Words>
  <Application>Microsoft Office PowerPoint</Application>
  <PresentationFormat>와이드스크린</PresentationFormat>
  <Paragraphs>1082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Consolas</vt:lpstr>
      <vt:lpstr>Lucida Console</vt:lpstr>
      <vt:lpstr>Wingdings</vt:lpstr>
      <vt:lpstr>Office 테마</vt:lpstr>
      <vt:lpstr>Computer Vision</vt:lpstr>
      <vt:lpstr>목차</vt:lpstr>
      <vt:lpstr>[Tensorflow] Multiclass Classification</vt:lpstr>
      <vt:lpstr>[Tensorflow] Binary Classification</vt:lpstr>
      <vt:lpstr>[Tensorflow] Regression</vt:lpstr>
      <vt:lpstr>딥러닝 코드 순서</vt:lpstr>
      <vt:lpstr>Trainer with Single Metric</vt:lpstr>
      <vt:lpstr>Trainer with Single Metric (TQDM)</vt:lpstr>
      <vt:lpstr>Trainer with Multiple Metrics</vt:lpstr>
      <vt:lpstr>PowerPoint 프레젠테이션</vt:lpstr>
      <vt:lpstr>Trainer with Early Stopping</vt:lpstr>
      <vt:lpstr>Custom Metrics</vt:lpstr>
      <vt:lpstr>PowerPoint 프레젠테이션</vt:lpstr>
      <vt:lpstr>Image Classification</vt:lpstr>
      <vt:lpstr>[Elementary] MNIST – Binary Classification</vt:lpstr>
      <vt:lpstr>[Elementary] MNIST – Multiclass Classification</vt:lpstr>
      <vt:lpstr>[Intermediate] MNIST – Multiclass Classification</vt:lpstr>
      <vt:lpstr>PowerPoint 프레젠테이션</vt:lpstr>
      <vt:lpstr>PowerPoint 프레젠테이션</vt:lpstr>
      <vt:lpstr>Oxford III Pets – Multiclass Classification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원희</dc:creator>
  <cp:lastModifiedBy>남 원희</cp:lastModifiedBy>
  <cp:revision>564</cp:revision>
  <cp:lastPrinted>2020-12-30T10:50:10Z</cp:lastPrinted>
  <dcterms:created xsi:type="dcterms:W3CDTF">2020-12-24T07:16:32Z</dcterms:created>
  <dcterms:modified xsi:type="dcterms:W3CDTF">2022-08-28T06:41:28Z</dcterms:modified>
</cp:coreProperties>
</file>