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7" r:id="rId4"/>
    <p:sldId id="258" r:id="rId5"/>
    <p:sldId id="260" r:id="rId6"/>
    <p:sldId id="262" r:id="rId7"/>
    <p:sldId id="265" r:id="rId8"/>
    <p:sldId id="299" r:id="rId9"/>
    <p:sldId id="300" r:id="rId10"/>
    <p:sldId id="266" r:id="rId11"/>
    <p:sldId id="268" r:id="rId12"/>
    <p:sldId id="264" r:id="rId13"/>
    <p:sldId id="296" r:id="rId14"/>
    <p:sldId id="297" r:id="rId15"/>
    <p:sldId id="301" r:id="rId16"/>
    <p:sldId id="303" r:id="rId17"/>
    <p:sldId id="298" r:id="rId18"/>
    <p:sldId id="302" r:id="rId19"/>
    <p:sldId id="304" r:id="rId20"/>
    <p:sldId id="305" r:id="rId21"/>
    <p:sldId id="306" r:id="rId22"/>
    <p:sldId id="307" r:id="rId23"/>
    <p:sldId id="292" r:id="rId24"/>
    <p:sldId id="293" r:id="rId25"/>
    <p:sldId id="291" r:id="rId26"/>
    <p:sldId id="295" r:id="rId27"/>
    <p:sldId id="308" r:id="rId28"/>
    <p:sldId id="30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7" autoAdjust="0"/>
    <p:restoredTop sz="84560" autoAdjust="0"/>
  </p:normalViewPr>
  <p:slideViewPr>
    <p:cSldViewPr>
      <p:cViewPr varScale="1">
        <p:scale>
          <a:sx n="63" d="100"/>
          <a:sy n="63" d="100"/>
        </p:scale>
        <p:origin x="14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3077E9-6DB5-4558-9F54-83F7F90180CB}" type="datetimeFigureOut">
              <a:rPr lang="en-US" smtClean="0"/>
              <a:pPr/>
              <a:t>4/7/2016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0CCE4A-A364-4B82-BACC-F54A3718855C}" type="slidenum">
              <a:rPr lang="en-US" smtClean="0"/>
              <a:pPr/>
              <a:t>‹#›</a:t>
            </a:fld>
            <a:endParaRPr lang="en-US"/>
          </a:p>
        </p:txBody>
      </p:sp>
    </p:spTree>
    <p:extLst>
      <p:ext uri="{BB962C8B-B14F-4D97-AF65-F5344CB8AC3E}">
        <p14:creationId xmlns:p14="http://schemas.microsoft.com/office/powerpoint/2010/main" val="301612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1</a:t>
            </a:fld>
            <a:endParaRPr lang="en-US"/>
          </a:p>
        </p:txBody>
      </p:sp>
    </p:spTree>
    <p:extLst>
      <p:ext uri="{BB962C8B-B14F-4D97-AF65-F5344CB8AC3E}">
        <p14:creationId xmlns:p14="http://schemas.microsoft.com/office/powerpoint/2010/main" val="173975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Tính tự chủ: Các tác tử đóng gói một số trạng thái (không thể truy cập từ các tác tử khác) và ra quyết định làm cái gì đều dựa trên những trạng thái này mà không có sự can thiệp trực tiếp của con người hay những thứ khác.</a:t>
            </a:r>
          </a:p>
          <a:p>
            <a:pPr lvl="0"/>
            <a:r>
              <a:rPr lang="en-US" sz="1200" kern="1200" smtClean="0">
                <a:solidFill>
                  <a:schemeClr val="tx1"/>
                </a:solidFill>
                <a:effectLst/>
                <a:latin typeface="+mn-lt"/>
                <a:ea typeface="+mn-ea"/>
                <a:cs typeface="+mn-cs"/>
              </a:rPr>
              <a:t>Tính phản ứng: Tác tử được đặt trong một môi trường (có thể là thế giới vật chất, hoặc một người dùng thông qua một giao diện người dùng hoặc một tập hợp các tác tử khác, môi trường Internet hoặc môi trường được kết hợp từ những môi trường này) và có thể phản hồi một cách kịp thời với những thay đổi xảy ra trong môi trường đó.</a:t>
            </a:r>
          </a:p>
          <a:p>
            <a:pPr lvl="0"/>
            <a:r>
              <a:rPr lang="en-US" sz="1200" kern="1200" smtClean="0">
                <a:solidFill>
                  <a:schemeClr val="tx1"/>
                </a:solidFill>
                <a:effectLst/>
                <a:latin typeface="+mn-lt"/>
                <a:ea typeface="+mn-ea"/>
                <a:cs typeface="+mn-cs"/>
              </a:rPr>
              <a:t>Tính chủ động: Các tác tử không đơn giản là chỉ hành động để phản ứng lại môi trường mà còn có thể thực hiện các hành vi có mục đích một cách chủ động.</a:t>
            </a:r>
          </a:p>
          <a:p>
            <a:pPr lvl="0"/>
            <a:r>
              <a:rPr lang="en-US" sz="1200" kern="1200" smtClean="0">
                <a:solidFill>
                  <a:schemeClr val="tx1"/>
                </a:solidFill>
                <a:effectLst/>
                <a:latin typeface="+mn-lt"/>
                <a:ea typeface="+mn-ea"/>
                <a:cs typeface="+mn-cs"/>
              </a:rPr>
              <a:t>Khả năng xã hội: Các tác tử tương tác với các tác tử khác thông qua một số loại ngôn ngữ giao tiếp tác tử (agent communication language – ACL) và thường có khả năng tham gia vào các hoạt động xã hội (như giải quyết vấn đề hợp tác và đàm phán) để đạt được mục tiêu của chúng.</a:t>
            </a:r>
          </a:p>
          <a:p>
            <a:endParaRPr lang="en-US"/>
          </a:p>
        </p:txBody>
      </p:sp>
      <p:sp>
        <p:nvSpPr>
          <p:cNvPr id="4" name="Slide Number Placeholder 3"/>
          <p:cNvSpPr>
            <a:spLocks noGrp="1"/>
          </p:cNvSpPr>
          <p:nvPr>
            <p:ph type="sldNum" sz="quarter" idx="10"/>
          </p:nvPr>
        </p:nvSpPr>
        <p:spPr/>
        <p:txBody>
          <a:bodyPr/>
          <a:lstStyle/>
          <a:p>
            <a:fld id="{860CCE4A-A364-4B82-BACC-F54A3718855C}" type="slidenum">
              <a:rPr lang="en-US" smtClean="0"/>
              <a:pPr/>
              <a:t>5</a:t>
            </a:fld>
            <a:endParaRPr lang="en-US"/>
          </a:p>
        </p:txBody>
      </p:sp>
    </p:spTree>
    <p:extLst>
      <p:ext uri="{BB962C8B-B14F-4D97-AF65-F5344CB8AC3E}">
        <p14:creationId xmlns:p14="http://schemas.microsoft.com/office/powerpoint/2010/main" val="174793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Những</a:t>
            </a:r>
            <a:r>
              <a:rPr lang="en-US" baseline="0" dirty="0" smtClean="0"/>
              <a:t> </a:t>
            </a:r>
            <a:r>
              <a:rPr lang="en-US" baseline="0" dirty="0" err="1" smtClean="0"/>
              <a:t>điều</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bài</a:t>
            </a:r>
            <a:r>
              <a:rPr lang="en-US" baseline="0" dirty="0" smtClean="0"/>
              <a:t> </a:t>
            </a:r>
            <a:r>
              <a:rPr lang="en-US" baseline="0" dirty="0" err="1" smtClean="0"/>
              <a:t>báo</a:t>
            </a:r>
            <a:r>
              <a:rPr lang="en-US" baseline="0" dirty="0" smtClean="0"/>
              <a:t> </a:t>
            </a:r>
            <a:r>
              <a:rPr lang="en-US" baseline="0" dirty="0" err="1" smtClean="0"/>
              <a:t>nghiên</a:t>
            </a:r>
            <a:r>
              <a:rPr lang="en-US" baseline="0" dirty="0" smtClean="0"/>
              <a:t> </a:t>
            </a:r>
            <a:r>
              <a:rPr lang="en-US" baseline="0" dirty="0" err="1" smtClean="0"/>
              <a:t>cứ</a:t>
            </a:r>
            <a:r>
              <a:rPr lang="en-US" baseline="0" dirty="0" smtClean="0"/>
              <a:t> (refer </a:t>
            </a:r>
            <a:r>
              <a:rPr lang="en-US" baseline="0" dirty="0" err="1" smtClean="0"/>
              <a:t>đến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chi </a:t>
            </a:r>
            <a:r>
              <a:rPr lang="en-US" baseline="0" dirty="0" err="1" smtClean="0"/>
              <a:t>tiết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19</a:t>
            </a:fld>
            <a:endParaRPr lang="en-US"/>
          </a:p>
        </p:txBody>
      </p:sp>
    </p:spTree>
    <p:extLst>
      <p:ext uri="{BB962C8B-B14F-4D97-AF65-F5344CB8AC3E}">
        <p14:creationId xmlns:p14="http://schemas.microsoft.com/office/powerpoint/2010/main" val="23133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Với</a:t>
            </a:r>
            <a:r>
              <a:rPr lang="en-US" baseline="0" dirty="0" smtClean="0"/>
              <a:t> </a:t>
            </a:r>
            <a:r>
              <a:rPr lang="en-US" baseline="0" dirty="0" err="1" smtClean="0"/>
              <a:t>cùng</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đa</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khác</a:t>
            </a:r>
            <a:r>
              <a:rPr lang="en-US" baseline="0" dirty="0" smtClean="0"/>
              <a:t> </a:t>
            </a:r>
            <a:r>
              <a:rPr lang="en-US" baseline="0" dirty="0" err="1" smtClean="0"/>
              <a:t>nhau</a:t>
            </a:r>
            <a:endParaRPr lang="en-US" baseline="0" dirty="0" smtClean="0"/>
          </a:p>
          <a:p>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mới</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dòng</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dòng</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mới</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số</a:t>
            </a:r>
            <a:r>
              <a:rPr lang="en-US" baseline="0" dirty="0" smtClean="0"/>
              <a:t> </a:t>
            </a:r>
            <a:r>
              <a:rPr lang="en-US" baseline="0" dirty="0" err="1" smtClean="0"/>
              <a:t>giời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20</a:t>
            </a:fld>
            <a:endParaRPr lang="en-US"/>
          </a:p>
        </p:txBody>
      </p:sp>
    </p:spTree>
    <p:extLst>
      <p:ext uri="{BB962C8B-B14F-4D97-AF65-F5344CB8AC3E}">
        <p14:creationId xmlns:p14="http://schemas.microsoft.com/office/powerpoint/2010/main" val="237977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Thời</a:t>
            </a:r>
            <a:r>
              <a:rPr lang="en-US" baseline="0" dirty="0" smtClean="0"/>
              <a:t> </a:t>
            </a:r>
            <a:r>
              <a:rPr lang="en-US" baseline="0" dirty="0" err="1" smtClean="0"/>
              <a:t>gian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người</a:t>
            </a:r>
            <a:r>
              <a:rPr lang="en-US" baseline="0" dirty="0" smtClean="0"/>
              <a:t> dung </a:t>
            </a:r>
            <a:r>
              <a:rPr lang="en-US" baseline="0" dirty="0" err="1" smtClean="0"/>
              <a:t>cần</a:t>
            </a:r>
            <a:r>
              <a:rPr lang="en-US" baseline="0" dirty="0" smtClean="0"/>
              <a:t> </a:t>
            </a:r>
            <a:r>
              <a:rPr lang="en-US" baseline="0" dirty="0" err="1" smtClean="0"/>
              <a:t>để</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truy</a:t>
            </a:r>
            <a:r>
              <a:rPr lang="en-US" baseline="0" dirty="0" smtClean="0"/>
              <a:t> </a:t>
            </a:r>
            <a:r>
              <a:rPr lang="en-US" baseline="0" dirty="0" err="1" smtClean="0"/>
              <a:t>vấn</a:t>
            </a:r>
            <a:endParaRPr lang="en-US" baseline="0" dirty="0" smtClean="0"/>
          </a:p>
          <a:p>
            <a:pPr marL="171450" indent="-171450">
              <a:buFontTx/>
              <a:buChar char="-"/>
            </a:pP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thông</a:t>
            </a:r>
            <a:r>
              <a:rPr lang="en-US" baseline="0" dirty="0" smtClean="0"/>
              <a:t> </a:t>
            </a:r>
            <a:r>
              <a:rPr lang="en-US" baseline="0" dirty="0" err="1" smtClean="0"/>
              <a:t>điệp</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thông</a:t>
            </a:r>
            <a:r>
              <a:rPr lang="en-US" baseline="0" dirty="0" smtClean="0"/>
              <a:t> </a:t>
            </a:r>
            <a:r>
              <a:rPr lang="en-US" baseline="0" dirty="0" err="1" smtClean="0"/>
              <a:t>điệp</a:t>
            </a:r>
            <a:r>
              <a:rPr lang="en-US" baseline="0" dirty="0" smtClean="0"/>
              <a:t> </a:t>
            </a:r>
            <a:r>
              <a:rPr lang="en-US" baseline="0" dirty="0" err="1" smtClean="0"/>
              <a:t>cần</a:t>
            </a:r>
            <a:r>
              <a:rPr lang="en-US" baseline="0" dirty="0" smtClean="0"/>
              <a:t> </a:t>
            </a:r>
            <a:r>
              <a:rPr lang="en-US" baseline="0" dirty="0" err="1" smtClean="0"/>
              <a:t>để</a:t>
            </a:r>
            <a:r>
              <a:rPr lang="en-US" baseline="0" dirty="0" smtClean="0"/>
              <a:t>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agent</a:t>
            </a:r>
          </a:p>
          <a:p>
            <a:pPr marL="171450" indent="-171450">
              <a:buFontTx/>
              <a:buChar char="-"/>
            </a:pPr>
            <a:r>
              <a:rPr lang="en-US" baseline="0" dirty="0" err="1" smtClean="0"/>
              <a:t>Bảng</a:t>
            </a:r>
            <a:r>
              <a:rPr lang="en-US" baseline="0" dirty="0" smtClean="0"/>
              <a:t> </a:t>
            </a:r>
            <a:r>
              <a:rPr lang="en-US" baseline="0" dirty="0" err="1" smtClean="0"/>
              <a:t>trên</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sự</a:t>
            </a:r>
            <a:r>
              <a:rPr lang="en-US" baseline="0" dirty="0" smtClean="0"/>
              <a:t> </a:t>
            </a:r>
            <a:r>
              <a:rPr lang="en-US" baseline="0" dirty="0" err="1" smtClean="0"/>
              <a:t>đánh</a:t>
            </a:r>
            <a:r>
              <a:rPr lang="en-US" baseline="0" dirty="0" smtClean="0"/>
              <a:t> </a:t>
            </a:r>
            <a:r>
              <a:rPr lang="en-US" baseline="0" dirty="0" err="1" smtClean="0"/>
              <a:t>gía</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bình</a:t>
            </a:r>
            <a:r>
              <a:rPr lang="en-US" baseline="0" dirty="0" smtClean="0"/>
              <a:t> </a:t>
            </a:r>
            <a:r>
              <a:rPr lang="en-US" baseline="0" dirty="0" err="1" smtClean="0"/>
              <a:t>thường</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21</a:t>
            </a:fld>
            <a:endParaRPr lang="en-US"/>
          </a:p>
        </p:txBody>
      </p:sp>
    </p:spTree>
    <p:extLst>
      <p:ext uri="{BB962C8B-B14F-4D97-AF65-F5344CB8AC3E}">
        <p14:creationId xmlns:p14="http://schemas.microsoft.com/office/powerpoint/2010/main" val="89879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Dấu</a:t>
            </a:r>
            <a:r>
              <a:rPr lang="en-US" baseline="0" dirty="0" smtClean="0"/>
              <a:t> “-” </a:t>
            </a:r>
            <a:r>
              <a:rPr lang="en-US" baseline="0" dirty="0" err="1" smtClean="0"/>
              <a:t>biểu</a:t>
            </a:r>
            <a:r>
              <a:rPr lang="en-US" baseline="0" dirty="0" smtClean="0"/>
              <a:t> </a:t>
            </a:r>
            <a:r>
              <a:rPr lang="en-US" baseline="0" dirty="0" err="1" smtClean="0"/>
              <a:t>thị</a:t>
            </a:r>
            <a:r>
              <a:rPr lang="en-US" baseline="0" dirty="0" smtClean="0"/>
              <a:t> </a:t>
            </a:r>
            <a:r>
              <a:rPr lang="en-US" baseline="0" dirty="0" err="1" smtClean="0"/>
              <a:t>việc</a:t>
            </a:r>
            <a:r>
              <a:rPr lang="en-US" baseline="0" dirty="0" smtClean="0"/>
              <a:t> framework </a:t>
            </a:r>
            <a:r>
              <a:rPr lang="en-US" baseline="0" dirty="0" err="1" smtClean="0"/>
              <a:t>này</a:t>
            </a:r>
            <a:r>
              <a:rPr lang="en-US" baseline="0" dirty="0" smtClean="0"/>
              <a:t> </a:t>
            </a:r>
            <a:r>
              <a:rPr lang="en-US" baseline="0" dirty="0" err="1" smtClean="0"/>
              <a:t>không</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như</a:t>
            </a:r>
            <a:r>
              <a:rPr lang="en-US" baseline="0" dirty="0" smtClean="0"/>
              <a:t> </a:t>
            </a:r>
            <a:r>
              <a:rPr lang="en-US" baseline="0" dirty="0" err="1" smtClean="0"/>
              <a:t>yêu</a:t>
            </a:r>
            <a:r>
              <a:rPr lang="en-US" baseline="0" dirty="0" smtClean="0"/>
              <a:t> </a:t>
            </a:r>
            <a:r>
              <a:rPr lang="en-US" baseline="0" dirty="0" err="1" smtClean="0"/>
              <a:t>cầu</a:t>
            </a:r>
            <a:endParaRPr lang="en-US" baseline="0" dirty="0" smtClean="0"/>
          </a:p>
          <a:p>
            <a:r>
              <a:rPr lang="en-US" baseline="0" dirty="0" smtClean="0"/>
              <a:t>- </a:t>
            </a:r>
            <a:r>
              <a:rPr lang="en-US" baseline="0" dirty="0" err="1" smtClean="0"/>
              <a:t>Cùng</a:t>
            </a:r>
            <a:r>
              <a:rPr lang="en-US" baseline="0" dirty="0" smtClean="0"/>
              <a:t> 1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gửi</a:t>
            </a:r>
            <a:r>
              <a:rPr lang="en-US" baseline="0" dirty="0" smtClean="0"/>
              <a:t> </a:t>
            </a:r>
            <a:r>
              <a:rPr lang="en-US" baseline="0" dirty="0" err="1" smtClean="0"/>
              <a:t>đến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agent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đa</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tính</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trung</a:t>
            </a:r>
            <a:r>
              <a:rPr lang="en-US" baseline="0" dirty="0" smtClean="0"/>
              <a:t> </a:t>
            </a:r>
            <a:r>
              <a:rPr lang="en-US" baseline="0" dirty="0" err="1" smtClean="0"/>
              <a:t>bình</a:t>
            </a:r>
            <a:r>
              <a:rPr lang="en-US" baseline="0" dirty="0" smtClean="0"/>
              <a:t> </a:t>
            </a:r>
            <a:r>
              <a:rPr lang="en-US" baseline="0" dirty="0" err="1" smtClean="0"/>
              <a:t>để</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tử</a:t>
            </a:r>
            <a:r>
              <a:rPr lang="en-US" baseline="0" dirty="0" smtClean="0"/>
              <a:t> </a:t>
            </a:r>
            <a:r>
              <a:rPr lang="en-US" baseline="0" dirty="0" err="1" smtClean="0"/>
              <a:t>hồi</a:t>
            </a:r>
            <a:r>
              <a:rPr lang="en-US" baseline="0" dirty="0" smtClean="0"/>
              <a:t> </a:t>
            </a:r>
            <a:r>
              <a:rPr lang="en-US" baseline="0" smtClean="0"/>
              <a:t>đáp</a:t>
            </a:r>
            <a:endParaRPr lang="en-US" dirty="0"/>
          </a:p>
        </p:txBody>
      </p:sp>
      <p:sp>
        <p:nvSpPr>
          <p:cNvPr id="4" name="Slide Number Placeholder 3"/>
          <p:cNvSpPr>
            <a:spLocks noGrp="1"/>
          </p:cNvSpPr>
          <p:nvPr>
            <p:ph type="sldNum" sz="quarter" idx="10"/>
          </p:nvPr>
        </p:nvSpPr>
        <p:spPr/>
        <p:txBody>
          <a:bodyPr/>
          <a:lstStyle/>
          <a:p>
            <a:fld id="{860CCE4A-A364-4B82-BACC-F54A3718855C}" type="slidenum">
              <a:rPr lang="en-US" smtClean="0"/>
              <a:pPr/>
              <a:t>22</a:t>
            </a:fld>
            <a:endParaRPr lang="en-US"/>
          </a:p>
        </p:txBody>
      </p:sp>
    </p:spTree>
    <p:extLst>
      <p:ext uri="{BB962C8B-B14F-4D97-AF65-F5344CB8AC3E}">
        <p14:creationId xmlns:p14="http://schemas.microsoft.com/office/powerpoint/2010/main" val="224357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CA289E-9201-43AB-9707-0337D5763D48}"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CC1CE-1230-4FD0-A359-18503A173124}"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9E4ED-6EB6-4A8F-A18C-E0473AE95D70}"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9EB7C1-09F2-4257-A945-8BC0BE69185B}" type="datetime1">
              <a:rPr lang="en-US" smtClean="0"/>
              <a:t>4/7/2016</a:t>
            </a:fld>
            <a:endParaRPr lang="en-US"/>
          </a:p>
        </p:txBody>
      </p:sp>
      <p:sp>
        <p:nvSpPr>
          <p:cNvPr id="5" name="Footer Placeholder 4"/>
          <p:cNvSpPr>
            <a:spLocks noGrp="1"/>
          </p:cNvSpPr>
          <p:nvPr>
            <p:ph type="ftr" sz="quarter" idx="11"/>
          </p:nvPr>
        </p:nvSpPr>
        <p:spPr/>
        <p:txBody>
          <a:bodyPr/>
          <a:lstStyle/>
          <a:p>
            <a:r>
              <a:rPr lang="vi-VN" smtClean="0"/>
              <a:t>Các vấn đề hiện đại Công nghệ phần mềm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DB57DC-7C76-4D6D-B6F2-57BE8467C612}" type="datetime1">
              <a:rPr lang="en-US" smtClean="0"/>
              <a:t>4/7/2016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89D01-4983-48C6-A9C5-1F92E4AFD837}" type="datetime1">
              <a:rPr lang="en-US" smtClean="0"/>
              <a:t>4/7/2016</a:t>
            </a:fld>
            <a:endParaRPr lang="en-US"/>
          </a:p>
        </p:txBody>
      </p:sp>
      <p:sp>
        <p:nvSpPr>
          <p:cNvPr id="8" name="Footer Placeholder 7"/>
          <p:cNvSpPr>
            <a:spLocks noGrp="1"/>
          </p:cNvSpPr>
          <p:nvPr>
            <p:ph type="ftr" sz="quarter" idx="11"/>
          </p:nvPr>
        </p:nvSpPr>
        <p:spPr/>
        <p:txBody>
          <a:bodyPr/>
          <a:lstStyle/>
          <a:p>
            <a:r>
              <a:rPr lang="vi-VN" smtClean="0"/>
              <a:t>Các vấn đề hiện đại Công nghệ phần mềm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BC0CF-1C34-426E-A5A1-16C212EAD654}" type="datetime1">
              <a:rPr lang="en-US" smtClean="0"/>
              <a:t>4/7/2016</a:t>
            </a:fld>
            <a:endParaRPr lang="en-US"/>
          </a:p>
        </p:txBody>
      </p:sp>
      <p:sp>
        <p:nvSpPr>
          <p:cNvPr id="4" name="Footer Placeholder 3"/>
          <p:cNvSpPr>
            <a:spLocks noGrp="1"/>
          </p:cNvSpPr>
          <p:nvPr>
            <p:ph type="ftr" sz="quarter" idx="11"/>
          </p:nvPr>
        </p:nvSpPr>
        <p:spPr/>
        <p:txBody>
          <a:bodyPr/>
          <a:lstStyle/>
          <a:p>
            <a:r>
              <a:rPr lang="vi-VN" smtClean="0"/>
              <a:t>Các vấn đề hiện đại Công nghệ phần mềm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E1D7B-FFD5-4DB4-BE9D-8894FCAA54EA}" type="datetime1">
              <a:rPr lang="en-US" smtClean="0"/>
              <a:t>4/7/2016</a:t>
            </a:fld>
            <a:endParaRPr lang="en-US"/>
          </a:p>
        </p:txBody>
      </p:sp>
      <p:sp>
        <p:nvSpPr>
          <p:cNvPr id="3" name="Footer Placeholder 2"/>
          <p:cNvSpPr>
            <a:spLocks noGrp="1"/>
          </p:cNvSpPr>
          <p:nvPr>
            <p:ph type="ftr" sz="quarter" idx="11"/>
          </p:nvPr>
        </p:nvSpPr>
        <p:spPr/>
        <p:txBody>
          <a:bodyPr/>
          <a:lstStyle/>
          <a:p>
            <a:r>
              <a:rPr lang="vi-VN" smtClean="0"/>
              <a:t>Các vấn đề hiện đại Công nghệ phần mềm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B0C4C-0A73-4F52-A0BA-49FF0BE7469D}" type="datetime1">
              <a:rPr lang="en-US" smtClean="0"/>
              <a:t>4/7/2016</a:t>
            </a:fld>
            <a:endParaRPr lang="en-US"/>
          </a:p>
        </p:txBody>
      </p:sp>
      <p:sp>
        <p:nvSpPr>
          <p:cNvPr id="6" name="Footer Placeholder 5"/>
          <p:cNvSpPr>
            <a:spLocks noGrp="1"/>
          </p:cNvSpPr>
          <p:nvPr>
            <p:ph type="ftr" sz="quarter" idx="11"/>
          </p:nvPr>
        </p:nvSpPr>
        <p:spPr/>
        <p:txBody>
          <a:bodyPr/>
          <a:lstStyle/>
          <a:p>
            <a:r>
              <a:rPr lang="vi-VN" smtClean="0"/>
              <a:t>Các vấn đề hiện đại Công nghệ phần mềm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FD33052-63AC-4661-A19B-224CACDE3C05}" type="datetime1">
              <a:rPr lang="en-US" smtClean="0"/>
              <a:t>4/7/2016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vi-VN" smtClean="0"/>
              <a:t>Các vấn đề hiện đại Công nghệ phần mềm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vi-VN" smtClean="0"/>
              <a:t>Các vấn đề hiện đại Công nghệ phần mềm</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26CBE8-AF14-464C-866E-5B5E81244E3E}" type="datetime1">
              <a:rPr lang="en-US" smtClean="0"/>
              <a:t>4/7/2016</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jade.tilab.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543800" cy="2743200"/>
          </a:xfrm>
        </p:spPr>
        <p:txBody>
          <a:bodyPr/>
          <a:lstStyle/>
          <a:p>
            <a:r>
              <a:rPr lang="en-US" sz="4800" b="1" dirty="0">
                <a:latin typeface="Times New Roman" pitchFamily="18" charset="0"/>
                <a:cs typeface="Times New Roman" pitchFamily="18" charset="0"/>
              </a:rPr>
              <a:t>TÌM HIỂU HỆ ĐA TÁC TỬ VỚI </a:t>
            </a:r>
            <a:r>
              <a:rPr lang="vi-VN" sz="4800" b="1" dirty="0">
                <a:latin typeface="Times New Roman" pitchFamily="18" charset="0"/>
                <a:cs typeface="Times New Roman" pitchFamily="18" charset="0"/>
              </a:rPr>
              <a:t>NỀN TẢNG </a:t>
            </a:r>
            <a:r>
              <a:rPr lang="vi-VN" sz="4800" b="1" dirty="0" smtClean="0">
                <a:latin typeface="Times New Roman" pitchFamily="18" charset="0"/>
                <a:cs typeface="Times New Roman" pitchFamily="18" charset="0"/>
              </a:rPr>
              <a:t>JADE</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2895600" y="4114800"/>
            <a:ext cx="4419600" cy="2438400"/>
          </a:xfrm>
        </p:spPr>
        <p:txBody>
          <a:bodyPr>
            <a:normAutofit/>
          </a:bodyPr>
          <a:lstStyle/>
          <a:p>
            <a:r>
              <a:rPr lang="en-US" b="1" dirty="0" smtClean="0">
                <a:latin typeface="Times New Roman" pitchFamily="18" charset="0"/>
                <a:cs typeface="Times New Roman" pitchFamily="18" charset="0"/>
              </a:rPr>
              <a:t>GV: 	  TS. </a:t>
            </a:r>
            <a:r>
              <a:rPr lang="en-US" b="1" dirty="0" err="1" smtClean="0">
                <a:latin typeface="Times New Roman" pitchFamily="18" charset="0"/>
                <a:cs typeface="Times New Roman" pitchFamily="18" charset="0"/>
              </a:rPr>
              <a:t>Nguyễn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Thị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Huyền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Châu</a:t>
            </a:r>
            <a:endParaRPr lang="en-US" b="1" dirty="0" smtClean="0">
              <a:latin typeface="Times New Roman" pitchFamily="18" charset="0"/>
              <a:cs typeface="Times New Roman" pitchFamily="18" charset="0"/>
            </a:endParaRPr>
          </a:p>
          <a:p>
            <a:r>
              <a:rPr lang="en-US" b="1" dirty="0" err="1" smtClean="0">
                <a:latin typeface="Times New Roman" pitchFamily="18" charset="0"/>
                <a:cs typeface="Times New Roman" pitchFamily="18" charset="0"/>
              </a:rPr>
              <a:t>Nhóm</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7:</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Lê</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Hùng</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Vương</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Mỵ</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Phan </a:t>
            </a:r>
            <a:r>
              <a:rPr lang="en-US" dirty="0" err="1">
                <a:latin typeface="Times New Roman" pitchFamily="18" charset="0"/>
                <a:cs typeface="Times New Roman" pitchFamily="18" charset="0"/>
              </a:rPr>
              <a:t>Văn</a:t>
            </a:r>
            <a:r>
              <a:rPr lang="en-US" dirty="0">
                <a:latin typeface="Times New Roman" pitchFamily="18" charset="0"/>
                <a:cs typeface="Times New Roman" pitchFamily="18" charset="0"/>
              </a:rPr>
              <a:t> Nam</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Bùi</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Mai</a:t>
            </a:r>
          </a:p>
          <a:p>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Nguyễn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Thị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Thùy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Dương</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5"/>
          <p:cNvSpPr txBox="1">
            <a:spLocks/>
          </p:cNvSpPr>
          <p:nvPr/>
        </p:nvSpPr>
        <p:spPr>
          <a:xfrm>
            <a:off x="1209040" y="619760"/>
            <a:ext cx="5725160"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smtClean="0">
                <a:solidFill>
                  <a:schemeClr val="tx1"/>
                </a:solidFill>
                <a:latin typeface="+mj-lt"/>
                <a:cs typeface="Raavi" pitchFamily="34" charset="0"/>
              </a:rPr>
              <a:t>Các vấn đề hiện đại Công nghệ phần mềm</a:t>
            </a:r>
            <a:endParaRPr lang="en-US" sz="2400" dirty="0">
              <a:solidFill>
                <a:schemeClr val="tx1"/>
              </a:solidFill>
              <a:latin typeface="+mj-lt"/>
              <a:cs typeface="Raavi" pitchFamily="34" charset="0"/>
            </a:endParaRPr>
          </a:p>
        </p:txBody>
      </p:sp>
      <p:sp>
        <p:nvSpPr>
          <p:cNvPr id="4" name="Date Placeholder 3"/>
          <p:cNvSpPr>
            <a:spLocks noGrp="1"/>
          </p:cNvSpPr>
          <p:nvPr>
            <p:ph type="dt" sz="half" idx="10"/>
          </p:nvPr>
        </p:nvSpPr>
        <p:spPr/>
        <p:txBody>
          <a:bodyPr/>
          <a:lstStyle/>
          <a:p>
            <a:fld id="{D291E9FB-B2F5-4773-B2D8-2893B81EA432}" type="datetime1">
              <a:rPr lang="en-US" smtClean="0"/>
              <a:t>4/7/2016</a:t>
            </a:fld>
            <a:endParaRPr lang="en-US" dirty="0"/>
          </a:p>
        </p:txBody>
      </p:sp>
    </p:spTree>
    <p:extLst>
      <p:ext uri="{BB962C8B-B14F-4D97-AF65-F5344CB8AC3E}">
        <p14:creationId xmlns:p14="http://schemas.microsoft.com/office/powerpoint/2010/main" val="204175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800"/>
              <a:t>5</a:t>
            </a:r>
            <a:r>
              <a:rPr lang="en-US" sz="4800" smtClean="0"/>
              <a:t>. </a:t>
            </a:r>
            <a:r>
              <a:rPr lang="en-US" sz="4800"/>
              <a:t>Phân loại tác tử</a:t>
            </a:r>
            <a:endParaRPr lang="vi-VN" sz="4800"/>
          </a:p>
        </p:txBody>
      </p:sp>
      <p:sp>
        <p:nvSpPr>
          <p:cNvPr id="3" name="Content Placeholder 2"/>
          <p:cNvSpPr>
            <a:spLocks noGrp="1"/>
          </p:cNvSpPr>
          <p:nvPr>
            <p:ph idx="1"/>
          </p:nvPr>
        </p:nvSpPr>
        <p:spPr/>
        <p:txBody>
          <a:bodyPr>
            <a:normAutofit/>
          </a:bodyPr>
          <a:lstStyle/>
          <a:p>
            <a:pPr marL="114300" indent="0">
              <a:buNone/>
            </a:pPr>
            <a:r>
              <a:rPr lang="en-US" sz="2800" dirty="0" err="1">
                <a:latin typeface="+mj-lt"/>
                <a:cs typeface="Times New Roman" pitchFamily="18" charset="0"/>
              </a:rPr>
              <a:t>Việc</a:t>
            </a:r>
            <a:r>
              <a:rPr lang="en-US" sz="2800" dirty="0">
                <a:latin typeface="+mj-lt"/>
                <a:cs typeface="Times New Roman" pitchFamily="18" charset="0"/>
              </a:rPr>
              <a:t> </a:t>
            </a:r>
            <a:r>
              <a:rPr lang="en-US" sz="2800" dirty="0" err="1">
                <a:latin typeface="+mj-lt"/>
                <a:cs typeface="Times New Roman" pitchFamily="18" charset="0"/>
              </a:rPr>
              <a:t>phân</a:t>
            </a:r>
            <a:r>
              <a:rPr lang="en-US" sz="2800" dirty="0">
                <a:latin typeface="+mj-lt"/>
                <a:cs typeface="Times New Roman" pitchFamily="18" charset="0"/>
              </a:rPr>
              <a:t> </a:t>
            </a:r>
            <a:r>
              <a:rPr lang="en-US" sz="2800" dirty="0" err="1">
                <a:latin typeface="+mj-lt"/>
                <a:cs typeface="Times New Roman" pitchFamily="18" charset="0"/>
              </a:rPr>
              <a:t>loại</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tác</a:t>
            </a:r>
            <a:r>
              <a:rPr lang="en-US" sz="2800" dirty="0">
                <a:latin typeface="+mj-lt"/>
                <a:cs typeface="Times New Roman" pitchFamily="18" charset="0"/>
              </a:rPr>
              <a:t> </a:t>
            </a:r>
            <a:r>
              <a:rPr lang="en-US" sz="2800" dirty="0" err="1">
                <a:latin typeface="+mj-lt"/>
                <a:cs typeface="Times New Roman" pitchFamily="18" charset="0"/>
              </a:rPr>
              <a:t>tử</a:t>
            </a:r>
            <a:r>
              <a:rPr lang="en-US" sz="2800" dirty="0">
                <a:latin typeface="+mj-lt"/>
                <a:cs typeface="Times New Roman" pitchFamily="18" charset="0"/>
              </a:rPr>
              <a:t> </a:t>
            </a:r>
            <a:r>
              <a:rPr lang="en-US" sz="2800" dirty="0" err="1">
                <a:latin typeface="+mj-lt"/>
                <a:cs typeface="Times New Roman" pitchFamily="18" charset="0"/>
              </a:rPr>
              <a:t>dựa</a:t>
            </a:r>
            <a:r>
              <a:rPr lang="en-US" sz="2800" dirty="0">
                <a:latin typeface="+mj-lt"/>
                <a:cs typeface="Times New Roman" pitchFamily="18" charset="0"/>
              </a:rPr>
              <a:t> </a:t>
            </a:r>
            <a:r>
              <a:rPr lang="en-US" sz="2800" dirty="0" err="1">
                <a:latin typeface="+mj-lt"/>
                <a:cs typeface="Times New Roman" pitchFamily="18" charset="0"/>
              </a:rPr>
              <a:t>trên</a:t>
            </a:r>
            <a:r>
              <a:rPr lang="en-US" sz="2800" dirty="0">
                <a:latin typeface="+mj-lt"/>
                <a:cs typeface="Times New Roman" pitchFamily="18" charset="0"/>
              </a:rPr>
              <a:t> 3 </a:t>
            </a:r>
            <a:r>
              <a:rPr lang="en-US" sz="2800" dirty="0" err="1">
                <a:latin typeface="+mj-lt"/>
                <a:cs typeface="Times New Roman" pitchFamily="18" charset="0"/>
              </a:rPr>
              <a:t>yếu</a:t>
            </a:r>
            <a:r>
              <a:rPr lang="en-US" sz="2800" dirty="0">
                <a:latin typeface="+mj-lt"/>
                <a:cs typeface="Times New Roman" pitchFamily="18" charset="0"/>
              </a:rPr>
              <a:t> </a:t>
            </a:r>
            <a:r>
              <a:rPr lang="en-US" sz="2800" dirty="0" err="1">
                <a:latin typeface="+mj-lt"/>
                <a:cs typeface="Times New Roman" pitchFamily="18" charset="0"/>
              </a:rPr>
              <a:t>tố</a:t>
            </a:r>
            <a:r>
              <a:rPr lang="en-US" sz="2800" dirty="0">
                <a:latin typeface="+mj-lt"/>
                <a:cs typeface="Times New Roman" pitchFamily="18" charset="0"/>
              </a:rPr>
              <a:t>: </a:t>
            </a:r>
            <a:r>
              <a:rPr lang="en-US" sz="2800" dirty="0" err="1">
                <a:latin typeface="+mj-lt"/>
                <a:cs typeface="Times New Roman" pitchFamily="18" charset="0"/>
              </a:rPr>
              <a:t>Tự</a:t>
            </a:r>
            <a:r>
              <a:rPr lang="en-US" sz="2800" dirty="0">
                <a:latin typeface="+mj-lt"/>
                <a:cs typeface="Times New Roman" pitchFamily="18" charset="0"/>
              </a:rPr>
              <a:t> </a:t>
            </a:r>
            <a:r>
              <a:rPr lang="en-US" sz="2800" dirty="0" err="1">
                <a:latin typeface="+mj-lt"/>
                <a:cs typeface="Times New Roman" pitchFamily="18" charset="0"/>
              </a:rPr>
              <a:t>trị</a:t>
            </a:r>
            <a:r>
              <a:rPr lang="en-US" sz="2800" dirty="0">
                <a:latin typeface="+mj-lt"/>
                <a:cs typeface="Times New Roman" pitchFamily="18" charset="0"/>
              </a:rPr>
              <a:t>, </a:t>
            </a:r>
            <a:r>
              <a:rPr lang="en-US" sz="2800" dirty="0" err="1">
                <a:latin typeface="+mj-lt"/>
                <a:cs typeface="Times New Roman" pitchFamily="18" charset="0"/>
              </a:rPr>
              <a:t>học</a:t>
            </a:r>
            <a:r>
              <a:rPr lang="en-US" sz="2800" dirty="0">
                <a:latin typeface="+mj-lt"/>
                <a:cs typeface="Times New Roman" pitchFamily="18" charset="0"/>
              </a:rPr>
              <a:t> </a:t>
            </a:r>
            <a:r>
              <a:rPr lang="en-US" sz="2800" dirty="0" err="1">
                <a:latin typeface="+mj-lt"/>
                <a:cs typeface="Times New Roman" pitchFamily="18" charset="0"/>
              </a:rPr>
              <a:t>hỏi</a:t>
            </a:r>
            <a:r>
              <a:rPr lang="en-US" sz="2800" dirty="0">
                <a:latin typeface="+mj-lt"/>
                <a:cs typeface="Times New Roman" pitchFamily="18" charset="0"/>
              </a:rPr>
              <a:t> </a:t>
            </a:r>
            <a:r>
              <a:rPr lang="en-US" sz="2800" dirty="0" err="1">
                <a:latin typeface="+mj-lt"/>
                <a:cs typeface="Times New Roman" pitchFamily="18" charset="0"/>
              </a:rPr>
              <a:t>và</a:t>
            </a:r>
            <a:r>
              <a:rPr lang="en-US" sz="2800" dirty="0">
                <a:latin typeface="+mj-lt"/>
                <a:cs typeface="Times New Roman" pitchFamily="18" charset="0"/>
              </a:rPr>
              <a:t> </a:t>
            </a:r>
            <a:r>
              <a:rPr lang="en-US" sz="2800" dirty="0" err="1">
                <a:latin typeface="+mj-lt"/>
                <a:cs typeface="Times New Roman" pitchFamily="18" charset="0"/>
              </a:rPr>
              <a:t>hợp</a:t>
            </a:r>
            <a:r>
              <a:rPr lang="en-US" sz="2800" dirty="0">
                <a:latin typeface="+mj-lt"/>
                <a:cs typeface="Times New Roman" pitchFamily="18" charset="0"/>
              </a:rPr>
              <a:t> </a:t>
            </a:r>
            <a:r>
              <a:rPr lang="en-US" sz="2800" dirty="0" err="1" smtClean="0">
                <a:latin typeface="+mj-lt"/>
                <a:cs typeface="Times New Roman" pitchFamily="18" charset="0"/>
              </a:rPr>
              <a:t>tác</a:t>
            </a:r>
            <a:endParaRPr lang="vi-VN" sz="28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endParaRPr lang="vi-VN" sz="24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endParaRPr lang="vi-VN" sz="24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endParaRPr lang="vi-VN" sz="2400" dirty="0" smtClean="0">
              <a:latin typeface="+mj-lt"/>
              <a:cs typeface="Times New Roman" pitchFamily="18" charset="0"/>
            </a:endParaRPr>
          </a:p>
          <a:p>
            <a:pPr marL="114300" indent="0">
              <a:buNone/>
            </a:pPr>
            <a:endParaRPr lang="vi-VN" sz="2400" dirty="0">
              <a:latin typeface="+mj-lt"/>
              <a:cs typeface="Times New Roman" pitchFamily="18" charset="0"/>
            </a:endParaRPr>
          </a:p>
          <a:p>
            <a:pPr marL="114300" indent="0">
              <a:buNone/>
            </a:pPr>
            <a:r>
              <a:rPr lang="vi-VN" sz="2400" i="1" dirty="0" smtClean="0">
                <a:latin typeface="+mj-lt"/>
                <a:cs typeface="Times New Roman" pitchFamily="18" charset="0"/>
              </a:rPr>
              <a:t>		</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grpSp>
        <p:nvGrpSpPr>
          <p:cNvPr id="6" name="Group 5"/>
          <p:cNvGrpSpPr/>
          <p:nvPr/>
        </p:nvGrpSpPr>
        <p:grpSpPr>
          <a:xfrm>
            <a:off x="2286000" y="3067685"/>
            <a:ext cx="3740696" cy="2581275"/>
            <a:chOff x="0" y="0"/>
            <a:chExt cx="3000375" cy="1752600"/>
          </a:xfrm>
        </p:grpSpPr>
        <p:sp>
          <p:nvSpPr>
            <p:cNvPr id="7" name="Oval 6"/>
            <p:cNvSpPr/>
            <p:nvPr/>
          </p:nvSpPr>
          <p:spPr>
            <a:xfrm>
              <a:off x="0" y="0"/>
              <a:ext cx="1704975" cy="1076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a:ea typeface="Times New Roman"/>
                </a:rPr>
                <a:t>Hợp tác</a:t>
              </a:r>
            </a:p>
          </p:txBody>
        </p:sp>
        <p:sp>
          <p:nvSpPr>
            <p:cNvPr id="8" name="Oval 7"/>
            <p:cNvSpPr/>
            <p:nvPr/>
          </p:nvSpPr>
          <p:spPr>
            <a:xfrm>
              <a:off x="1219200" y="28575"/>
              <a:ext cx="1781175" cy="1076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a:ea typeface="Times New Roman"/>
                </a:rPr>
                <a:t>Học học</a:t>
              </a:r>
            </a:p>
          </p:txBody>
        </p:sp>
        <p:sp>
          <p:nvSpPr>
            <p:cNvPr id="9" name="Oval 8"/>
            <p:cNvSpPr/>
            <p:nvPr/>
          </p:nvSpPr>
          <p:spPr>
            <a:xfrm>
              <a:off x="704850" y="676275"/>
              <a:ext cx="1257300" cy="1076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a:solidFill>
                    <a:srgbClr val="000000"/>
                  </a:solidFill>
                  <a:effectLst/>
                  <a:latin typeface="Times New Roman"/>
                  <a:ea typeface="Times New Roman"/>
                </a:rPr>
                <a:t>Tự trị</a:t>
              </a:r>
            </a:p>
          </p:txBody>
        </p:sp>
      </p:grpSp>
      <p:sp>
        <p:nvSpPr>
          <p:cNvPr id="4" name="Date Placeholder 3"/>
          <p:cNvSpPr>
            <a:spLocks noGrp="1"/>
          </p:cNvSpPr>
          <p:nvPr>
            <p:ph type="dt" sz="half" idx="10"/>
          </p:nvPr>
        </p:nvSpPr>
        <p:spPr/>
        <p:txBody>
          <a:bodyPr/>
          <a:lstStyle/>
          <a:p>
            <a:fld id="{5EADB440-17B1-40E6-A660-5BE56CA0B4BD}" type="datetime1">
              <a:rPr lang="en-US" smtClean="0"/>
              <a:t>4/7/2016</a:t>
            </a:fld>
            <a:endParaRPr lang="en-US"/>
          </a:p>
        </p:txBody>
      </p:sp>
    </p:spTree>
    <p:extLst>
      <p:ext uri="{BB962C8B-B14F-4D97-AF65-F5344CB8AC3E}">
        <p14:creationId xmlns:p14="http://schemas.microsoft.com/office/powerpoint/2010/main" val="3673669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800" dirty="0"/>
              <a:t>5</a:t>
            </a:r>
            <a:r>
              <a:rPr lang="en-US" sz="4800" smtClean="0"/>
              <a:t>. </a:t>
            </a:r>
            <a:r>
              <a:rPr lang="en-US" sz="4800" dirty="0" err="1"/>
              <a:t>Phân</a:t>
            </a:r>
            <a:r>
              <a:rPr lang="en-US" sz="4800" dirty="0"/>
              <a:t> </a:t>
            </a:r>
            <a:r>
              <a:rPr lang="en-US" sz="4800" dirty="0" err="1"/>
              <a:t>loại</a:t>
            </a:r>
            <a:r>
              <a:rPr lang="en-US" sz="4800" dirty="0"/>
              <a:t> </a:t>
            </a:r>
            <a:r>
              <a:rPr lang="en-US" sz="4800" dirty="0" err="1"/>
              <a:t>tác</a:t>
            </a:r>
            <a:r>
              <a:rPr lang="en-US" sz="4800" dirty="0"/>
              <a:t> </a:t>
            </a:r>
            <a:r>
              <a:rPr lang="en-US" sz="4800" dirty="0" err="1"/>
              <a:t>tử</a:t>
            </a:r>
            <a:endParaRPr lang="vi-VN" sz="4800" dirty="0"/>
          </a:p>
        </p:txBody>
      </p:sp>
      <p:sp>
        <p:nvSpPr>
          <p:cNvPr id="3" name="Content Placeholder 2"/>
          <p:cNvSpPr>
            <a:spLocks noGrp="1"/>
          </p:cNvSpPr>
          <p:nvPr>
            <p:ph idx="1"/>
          </p:nvPr>
        </p:nvSpPr>
        <p:spPr/>
        <p:txBody>
          <a:bodyPr>
            <a:normAutofit/>
          </a:bodyPr>
          <a:lstStyle/>
          <a:p>
            <a:r>
              <a:rPr lang="en-US" sz="3200" i="1" dirty="0" err="1">
                <a:latin typeface="+mj-lt"/>
                <a:cs typeface="Times New Roman" pitchFamily="18" charset="0"/>
              </a:rPr>
              <a:t>Tác</a:t>
            </a:r>
            <a:r>
              <a:rPr lang="en-US" sz="3200" i="1" dirty="0">
                <a:latin typeface="+mj-lt"/>
                <a:cs typeface="Times New Roman" pitchFamily="18" charset="0"/>
              </a:rPr>
              <a:t> </a:t>
            </a:r>
            <a:r>
              <a:rPr lang="en-US" sz="3200" i="1" dirty="0" err="1">
                <a:latin typeface="+mj-lt"/>
                <a:cs typeface="Times New Roman" pitchFamily="18" charset="0"/>
              </a:rPr>
              <a:t>tử</a:t>
            </a:r>
            <a:r>
              <a:rPr lang="en-US" sz="3200" i="1" dirty="0">
                <a:latin typeface="+mj-lt"/>
                <a:cs typeface="Times New Roman" pitchFamily="18" charset="0"/>
              </a:rPr>
              <a:t> </a:t>
            </a:r>
            <a:r>
              <a:rPr lang="en-US" sz="3200" i="1" dirty="0" err="1">
                <a:latin typeface="+mj-lt"/>
                <a:cs typeface="Times New Roman" pitchFamily="18" charset="0"/>
              </a:rPr>
              <a:t>giao</a:t>
            </a:r>
            <a:r>
              <a:rPr lang="en-US" sz="3200" i="1" dirty="0">
                <a:latin typeface="+mj-lt"/>
                <a:cs typeface="Times New Roman" pitchFamily="18" charset="0"/>
              </a:rPr>
              <a:t> </a:t>
            </a:r>
            <a:r>
              <a:rPr lang="en-US" sz="3200" i="1" dirty="0" err="1" smtClean="0">
                <a:latin typeface="+mj-lt"/>
                <a:cs typeface="Times New Roman" pitchFamily="18" charset="0"/>
              </a:rPr>
              <a:t>diện</a:t>
            </a:r>
            <a:endParaRPr lang="vi-VN" sz="3200" i="1" dirty="0" smtClean="0">
              <a:latin typeface="+mj-lt"/>
              <a:cs typeface="Times New Roman" pitchFamily="18" charset="0"/>
            </a:endParaRPr>
          </a:p>
          <a:p>
            <a:r>
              <a:rPr lang="vi-VN" sz="3200" i="1" dirty="0" smtClean="0">
                <a:latin typeface="+mj-lt"/>
                <a:cs typeface="Times New Roman" pitchFamily="18" charset="0"/>
              </a:rPr>
              <a:t>Tác tử hợp tác</a:t>
            </a:r>
          </a:p>
          <a:p>
            <a:r>
              <a:rPr lang="vi-VN" sz="3200" i="1" dirty="0" smtClean="0">
                <a:latin typeface="+mj-lt"/>
                <a:cs typeface="Times New Roman" pitchFamily="18" charset="0"/>
              </a:rPr>
              <a:t>Tác tử thông tin</a:t>
            </a:r>
          </a:p>
          <a:p>
            <a:r>
              <a:rPr lang="vi-VN" sz="3200" i="1" dirty="0" smtClean="0">
                <a:latin typeface="+mj-lt"/>
                <a:cs typeface="Times New Roman" pitchFamily="18" charset="0"/>
              </a:rPr>
              <a:t>Tác tử phản ứng</a:t>
            </a:r>
          </a:p>
          <a:p>
            <a:r>
              <a:rPr lang="vi-VN" sz="3200" i="1" dirty="0" smtClean="0">
                <a:latin typeface="+mj-lt"/>
                <a:cs typeface="Times New Roman" pitchFamily="18" charset="0"/>
              </a:rPr>
              <a:t>Tác tử l</a:t>
            </a:r>
            <a:r>
              <a:rPr lang="en-US" sz="3200" i="1" dirty="0" smtClean="0">
                <a:latin typeface="+mj-lt"/>
                <a:cs typeface="Times New Roman" pitchFamily="18" charset="0"/>
              </a:rPr>
              <a:t>a</a:t>
            </a:r>
            <a:r>
              <a:rPr lang="vi-VN" sz="3200" i="1" dirty="0" smtClean="0">
                <a:latin typeface="+mj-lt"/>
                <a:cs typeface="Times New Roman" pitchFamily="18" charset="0"/>
              </a:rPr>
              <a:t>i</a:t>
            </a:r>
          </a:p>
          <a:p>
            <a:r>
              <a:rPr lang="vi-VN" sz="3200" i="1" dirty="0" smtClean="0">
                <a:latin typeface="+mj-lt"/>
                <a:cs typeface="Times New Roman" pitchFamily="18" charset="0"/>
              </a:rPr>
              <a:t>Tác tử di động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4" name="Date Placeholder 3"/>
          <p:cNvSpPr>
            <a:spLocks noGrp="1"/>
          </p:cNvSpPr>
          <p:nvPr>
            <p:ph type="dt" sz="half" idx="10"/>
          </p:nvPr>
        </p:nvSpPr>
        <p:spPr/>
        <p:txBody>
          <a:bodyPr/>
          <a:lstStyle/>
          <a:p>
            <a:fld id="{CAB916C1-C223-4CCA-90F5-405F31831F71}" type="datetime1">
              <a:rPr lang="en-US" smtClean="0"/>
              <a:t>4/7/2016</a:t>
            </a:fld>
            <a:endParaRPr lang="en-US"/>
          </a:p>
        </p:txBody>
      </p:sp>
    </p:spTree>
    <p:extLst>
      <p:ext uri="{BB962C8B-B14F-4D97-AF65-F5344CB8AC3E}">
        <p14:creationId xmlns:p14="http://schemas.microsoft.com/office/powerpoint/2010/main" val="1540757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I.2. </a:t>
            </a:r>
            <a:r>
              <a:rPr lang="en-US" sz="4800" b="1" dirty="0" err="1"/>
              <a:t>Hệ</a:t>
            </a:r>
            <a:r>
              <a:rPr lang="en-US" sz="4800" b="1" dirty="0"/>
              <a:t> </a:t>
            </a:r>
            <a:r>
              <a:rPr lang="en-US" sz="4800" b="1" dirty="0" err="1"/>
              <a:t>đa</a:t>
            </a:r>
            <a:r>
              <a:rPr lang="en-US" sz="4800" b="1" dirty="0"/>
              <a:t> </a:t>
            </a:r>
            <a:r>
              <a:rPr lang="en-US" sz="4800" b="1" dirty="0" err="1"/>
              <a:t>tác</a:t>
            </a:r>
            <a:r>
              <a:rPr lang="en-US" sz="4800" b="1" dirty="0"/>
              <a:t> </a:t>
            </a:r>
            <a:r>
              <a:rPr lang="en-US" sz="4800" b="1" dirty="0" err="1"/>
              <a:t>tử</a:t>
            </a:r>
            <a:endParaRPr lang="en-US" sz="4800" b="1" dirty="0"/>
          </a:p>
        </p:txBody>
      </p:sp>
      <p:sp>
        <p:nvSpPr>
          <p:cNvPr id="3" name="Content Placeholder 2"/>
          <p:cNvSpPr>
            <a:spLocks noGrp="1"/>
          </p:cNvSpPr>
          <p:nvPr>
            <p:ph idx="1"/>
          </p:nvPr>
        </p:nvSpPr>
        <p:spPr/>
        <p:txBody>
          <a:bodyPr>
            <a:normAutofit/>
          </a:bodyPr>
          <a:lstStyle/>
          <a:p>
            <a:pPr marL="628650" indent="-514350" algn="just">
              <a:buAutoNum type="arabicPeriod"/>
            </a:pPr>
            <a:r>
              <a:rPr lang="en-US" sz="4000" dirty="0" err="1" smtClean="0">
                <a:latin typeface="+mj-lt"/>
                <a:cs typeface="Times New Roman" pitchFamily="18" charset="0"/>
              </a:rPr>
              <a:t>Khái</a:t>
            </a:r>
            <a:r>
              <a:rPr lang="en-US" sz="4000" dirty="0" smtClean="0">
                <a:latin typeface="+mj-lt"/>
                <a:cs typeface="Times New Roman" pitchFamily="18" charset="0"/>
              </a:rPr>
              <a:t> </a:t>
            </a:r>
            <a:r>
              <a:rPr lang="en-US" sz="4000" dirty="0" err="1" smtClean="0">
                <a:latin typeface="+mj-lt"/>
                <a:cs typeface="Times New Roman" pitchFamily="18" charset="0"/>
              </a:rPr>
              <a:t>niệm</a:t>
            </a:r>
            <a:endParaRPr lang="en-US" sz="4000" dirty="0" smtClean="0">
              <a:latin typeface="+mj-lt"/>
              <a:cs typeface="Times New Roman" pitchFamily="18" charset="0"/>
            </a:endParaRPr>
          </a:p>
          <a:p>
            <a:pPr marL="628650" indent="-514350" algn="just">
              <a:buAutoNum type="arabicPeriod"/>
            </a:pPr>
            <a:r>
              <a:rPr lang="en-US" sz="4000" dirty="0" err="1" smtClean="0">
                <a:latin typeface="+mj-lt"/>
                <a:cs typeface="Times New Roman" pitchFamily="18" charset="0"/>
              </a:rPr>
              <a:t>Ứng</a:t>
            </a:r>
            <a:r>
              <a:rPr lang="en-US" sz="4000" dirty="0" smtClean="0">
                <a:latin typeface="+mj-lt"/>
                <a:cs typeface="Times New Roman" pitchFamily="18" charset="0"/>
              </a:rPr>
              <a:t> </a:t>
            </a:r>
            <a:r>
              <a:rPr lang="en-US" sz="4000" dirty="0" err="1" smtClean="0">
                <a:latin typeface="+mj-lt"/>
                <a:cs typeface="Times New Roman" pitchFamily="18" charset="0"/>
              </a:rPr>
              <a:t>dụng</a:t>
            </a:r>
            <a:endParaRPr lang="vi-VN" sz="4000" dirty="0" smtClean="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4" name="Date Placeholder 3"/>
          <p:cNvSpPr>
            <a:spLocks noGrp="1"/>
          </p:cNvSpPr>
          <p:nvPr>
            <p:ph type="dt" sz="half" idx="10"/>
          </p:nvPr>
        </p:nvSpPr>
        <p:spPr/>
        <p:txBody>
          <a:bodyPr/>
          <a:lstStyle/>
          <a:p>
            <a:fld id="{2F3D0842-79DE-4F33-B7F8-3F2BA9EC69C6}" type="datetime1">
              <a:rPr lang="en-US" smtClean="0"/>
              <a:t>4/7/2016</a:t>
            </a:fld>
            <a:endParaRPr lang="en-US"/>
          </a:p>
        </p:txBody>
      </p:sp>
    </p:spTree>
    <p:extLst>
      <p:ext uri="{BB962C8B-B14F-4D97-AF65-F5344CB8AC3E}">
        <p14:creationId xmlns:p14="http://schemas.microsoft.com/office/powerpoint/2010/main" val="1261560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Khái</a:t>
            </a:r>
            <a:r>
              <a:rPr lang="en-US" b="1" dirty="0" smtClean="0"/>
              <a:t> </a:t>
            </a:r>
            <a:r>
              <a:rPr lang="en-US" b="1" dirty="0" err="1" smtClean="0"/>
              <a:t>niệm</a:t>
            </a:r>
            <a:r>
              <a:rPr lang="en-US" b="1" dirty="0" smtClean="0"/>
              <a:t> (1)</a:t>
            </a:r>
            <a:endParaRPr lang="en-US" b="1" dirty="0"/>
          </a:p>
        </p:txBody>
      </p:sp>
      <p:sp>
        <p:nvSpPr>
          <p:cNvPr id="3" name="Content Placeholder 2"/>
          <p:cNvSpPr>
            <a:spLocks noGrp="1"/>
          </p:cNvSpPr>
          <p:nvPr>
            <p:ph idx="1"/>
          </p:nvPr>
        </p:nvSpPr>
        <p:spPr/>
        <p:txBody>
          <a:bodyPr>
            <a:normAutofit/>
          </a:bodyPr>
          <a:lstStyle/>
          <a:p>
            <a:pPr algn="just"/>
            <a:r>
              <a:rPr lang="vi-VN" sz="2600" dirty="0">
                <a:latin typeface="Cambria" panose="02040503050406030204" pitchFamily="18" charset="0"/>
              </a:rPr>
              <a:t>Hệ đa tác tử là một tập hợp các tác tử tương tác với nhau bằng cách trao đổi thông điệp. Trong trường hợp tổng quát nhất, các tác tử trong hệ đa tác tử sẽ thay thế cho người dùng hoặc người sở hữu để thực hiện những mục tiêu rất khác nhau</a:t>
            </a:r>
            <a:r>
              <a:rPr lang="vi-VN" sz="2600" dirty="0" smtClean="0">
                <a:latin typeface="Cambria" panose="02040503050406030204" pitchFamily="18" charset="0"/>
              </a:rPr>
              <a:t>.</a:t>
            </a:r>
            <a:endParaRPr lang="en-US" sz="2600" dirty="0" smtClean="0">
              <a:latin typeface="Cambria" panose="02040503050406030204" pitchFamily="18" charset="0"/>
            </a:endParaRPr>
          </a:p>
          <a:p>
            <a:pPr algn="just"/>
            <a:r>
              <a:rPr lang="en-US" sz="2600" dirty="0" err="1" smtClean="0">
                <a:latin typeface="Cambria" panose="02040503050406030204" pitchFamily="18" charset="0"/>
              </a:rPr>
              <a:t>Ưu</a:t>
            </a:r>
            <a:r>
              <a:rPr lang="en-US" sz="2600" dirty="0" smtClean="0">
                <a:latin typeface="Cambria" panose="02040503050406030204" pitchFamily="18" charset="0"/>
              </a:rPr>
              <a:t> </a:t>
            </a:r>
            <a:r>
              <a:rPr lang="en-US" sz="2600" dirty="0" err="1" smtClean="0">
                <a:latin typeface="Cambria" panose="02040503050406030204" pitchFamily="18" charset="0"/>
              </a:rPr>
              <a:t>điểm</a:t>
            </a:r>
            <a:endParaRPr lang="en-US" sz="2600" dirty="0" smtClean="0">
              <a:latin typeface="Cambria" panose="02040503050406030204" pitchFamily="18" charset="0"/>
            </a:endParaRPr>
          </a:p>
          <a:p>
            <a:pPr lvl="1" algn="just"/>
            <a:r>
              <a:rPr lang="en-US" sz="2400" dirty="0" err="1" smtClean="0">
                <a:latin typeface="Cambria" panose="02040503050406030204" pitchFamily="18" charset="0"/>
              </a:rPr>
              <a:t>Sức</a:t>
            </a:r>
            <a:r>
              <a:rPr lang="en-US" sz="2400" dirty="0" smtClean="0">
                <a:latin typeface="Cambria" panose="02040503050406030204" pitchFamily="18" charset="0"/>
              </a:rPr>
              <a:t> </a:t>
            </a:r>
            <a:r>
              <a:rPr lang="en-US" sz="2400" dirty="0" err="1" smtClean="0">
                <a:latin typeface="Cambria" panose="02040503050406030204" pitchFamily="18" charset="0"/>
              </a:rPr>
              <a:t>mạnh</a:t>
            </a:r>
            <a:endParaRPr lang="en-US" sz="2400" dirty="0" smtClean="0">
              <a:latin typeface="Cambria" panose="02040503050406030204" pitchFamily="18" charset="0"/>
            </a:endParaRPr>
          </a:p>
          <a:p>
            <a:pPr lvl="1" algn="just"/>
            <a:r>
              <a:rPr lang="en-US" sz="2400" dirty="0" err="1" smtClean="0">
                <a:latin typeface="Cambria" panose="02040503050406030204" pitchFamily="18" charset="0"/>
              </a:rPr>
              <a:t>Sự</a:t>
            </a:r>
            <a:r>
              <a:rPr lang="en-US" sz="2400" dirty="0" smtClean="0">
                <a:latin typeface="Cambria" panose="02040503050406030204" pitchFamily="18" charset="0"/>
              </a:rPr>
              <a:t> </a:t>
            </a:r>
            <a:r>
              <a:rPr lang="en-US" sz="2400" dirty="0" err="1" smtClean="0">
                <a:latin typeface="Cambria" panose="02040503050406030204" pitchFamily="18" charset="0"/>
              </a:rPr>
              <a:t>mở</a:t>
            </a:r>
            <a:r>
              <a:rPr lang="en-US" sz="2400" dirty="0" smtClean="0">
                <a:latin typeface="Cambria" panose="02040503050406030204" pitchFamily="18" charset="0"/>
              </a:rPr>
              <a:t> </a:t>
            </a:r>
            <a:r>
              <a:rPr lang="en-US" sz="2400" dirty="0" err="1" smtClean="0">
                <a:latin typeface="Cambria" panose="02040503050406030204" pitchFamily="18" charset="0"/>
              </a:rPr>
              <a:t>rộng</a:t>
            </a:r>
            <a:endParaRPr lang="en-US" sz="24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1301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(2)</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grpSp>
        <p:nvGrpSpPr>
          <p:cNvPr id="6" name="Group 5"/>
          <p:cNvGrpSpPr/>
          <p:nvPr/>
        </p:nvGrpSpPr>
        <p:grpSpPr>
          <a:xfrm>
            <a:off x="1143000" y="1600200"/>
            <a:ext cx="6275071" cy="4786312"/>
            <a:chOff x="0" y="0"/>
            <a:chExt cx="6006465" cy="5407660"/>
          </a:xfrm>
        </p:grpSpPr>
        <p:cxnSp>
          <p:nvCxnSpPr>
            <p:cNvPr id="7" name="Straight Arrow Connector 6"/>
            <p:cNvCxnSpPr/>
            <p:nvPr/>
          </p:nvCxnSpPr>
          <p:spPr>
            <a:xfrm>
              <a:off x="133350" y="4648200"/>
              <a:ext cx="50583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0" y="0"/>
              <a:ext cx="6006465" cy="5212405"/>
              <a:chOff x="0" y="0"/>
              <a:chExt cx="6006465" cy="5212405"/>
            </a:xfrm>
          </p:grpSpPr>
          <p:sp>
            <p:nvSpPr>
              <p:cNvPr id="10" name="Text Box 2"/>
              <p:cNvSpPr txBox="1">
                <a:spLocks noChangeArrowheads="1"/>
              </p:cNvSpPr>
              <p:nvPr/>
            </p:nvSpPr>
            <p:spPr bwMode="auto">
              <a:xfrm>
                <a:off x="685800" y="40195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quan hệ tổ chức</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1" name="Group 10"/>
              <p:cNvGrpSpPr/>
              <p:nvPr/>
            </p:nvGrpSpPr>
            <p:grpSpPr>
              <a:xfrm>
                <a:off x="0" y="0"/>
                <a:ext cx="6006465" cy="5212405"/>
                <a:chOff x="0" y="0"/>
                <a:chExt cx="6006465" cy="5212405"/>
              </a:xfrm>
            </p:grpSpPr>
            <p:sp>
              <p:nvSpPr>
                <p:cNvPr id="12" name="Text Box 2"/>
                <p:cNvSpPr txBox="1">
                  <a:spLocks noChangeArrowheads="1"/>
                </p:cNvSpPr>
                <p:nvPr/>
              </p:nvSpPr>
              <p:spPr bwMode="auto">
                <a:xfrm>
                  <a:off x="4231462" y="3829050"/>
                  <a:ext cx="1032054"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Môi trường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3" name="Group 12"/>
                <p:cNvGrpSpPr/>
                <p:nvPr/>
              </p:nvGrpSpPr>
              <p:grpSpPr>
                <a:xfrm>
                  <a:off x="0" y="0"/>
                  <a:ext cx="6006465" cy="5212405"/>
                  <a:chOff x="0" y="0"/>
                  <a:chExt cx="6006465" cy="5212405"/>
                </a:xfrm>
              </p:grpSpPr>
              <p:sp>
                <p:nvSpPr>
                  <p:cNvPr id="14" name="Text Box 2"/>
                  <p:cNvSpPr txBox="1">
                    <a:spLocks noChangeArrowheads="1"/>
                  </p:cNvSpPr>
                  <p:nvPr/>
                </p:nvSpPr>
                <p:spPr bwMode="auto">
                  <a:xfrm>
                    <a:off x="3550739" y="4565434"/>
                    <a:ext cx="138112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Phạm vi ảnh hưởng</a:t>
                    </a:r>
                    <a:endParaRPr lang="en-US" sz="1300">
                      <a:solidFill>
                        <a:srgbClr val="000000"/>
                      </a:solidFill>
                      <a:effectLst/>
                      <a:latin typeface="Times New Roman" panose="02020603050405020304" pitchFamily="18" charset="0"/>
                      <a:ea typeface="Times New Roman" panose="02020603050405020304" pitchFamily="18" charset="0"/>
                    </a:endParaRPr>
                  </a:p>
                </p:txBody>
              </p:sp>
              <p:grpSp>
                <p:nvGrpSpPr>
                  <p:cNvPr id="15" name="Group 14"/>
                  <p:cNvGrpSpPr/>
                  <p:nvPr/>
                </p:nvGrpSpPr>
                <p:grpSpPr>
                  <a:xfrm>
                    <a:off x="0" y="0"/>
                    <a:ext cx="6006465" cy="5212405"/>
                    <a:chOff x="0" y="0"/>
                    <a:chExt cx="6006465" cy="5212405"/>
                  </a:xfrm>
                </p:grpSpPr>
                <p:grpSp>
                  <p:nvGrpSpPr>
                    <p:cNvPr id="16" name="Group 15"/>
                    <p:cNvGrpSpPr/>
                    <p:nvPr/>
                  </p:nvGrpSpPr>
                  <p:grpSpPr>
                    <a:xfrm>
                      <a:off x="1743075" y="0"/>
                      <a:ext cx="2256817" cy="982494"/>
                      <a:chOff x="1743075" y="0"/>
                      <a:chExt cx="2256817" cy="982494"/>
                    </a:xfrm>
                  </p:grpSpPr>
                  <p:sp>
                    <p:nvSpPr>
                      <p:cNvPr id="57" name="Oval 56"/>
                      <p:cNvSpPr/>
                      <p:nvPr/>
                    </p:nvSpPr>
                    <p:spPr>
                      <a:xfrm>
                        <a:off x="1743075" y="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Flowchart: Connector 57"/>
                      <p:cNvSpPr/>
                      <p:nvPr/>
                    </p:nvSpPr>
                    <p:spPr>
                      <a:xfrm>
                        <a:off x="2276475" y="4191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Flowchart: Connector 58"/>
                      <p:cNvSpPr/>
                      <p:nvPr/>
                    </p:nvSpPr>
                    <p:spPr>
                      <a:xfrm>
                        <a:off x="2762250" y="152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0" name="Flowchart: Connector 59"/>
                      <p:cNvSpPr/>
                      <p:nvPr/>
                    </p:nvSpPr>
                    <p:spPr>
                      <a:xfrm>
                        <a:off x="3276600" y="4000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1" name="Flowchart: Connector 60"/>
                      <p:cNvSpPr/>
                      <p:nvPr/>
                    </p:nvSpPr>
                    <p:spPr>
                      <a:xfrm>
                        <a:off x="2762250" y="6762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2" name="Straight Arrow Connector 61"/>
                      <p:cNvCxnSpPr/>
                      <p:nvPr/>
                    </p:nvCxnSpPr>
                    <p:spPr>
                      <a:xfrm flipV="1">
                        <a:off x="2343150" y="247650"/>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2857500" y="238125"/>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flipV="1">
                        <a:off x="2790825" y="266700"/>
                        <a:ext cx="45719" cy="4377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2857500" y="504825"/>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7" name="Group 16"/>
                    <p:cNvGrpSpPr/>
                    <p:nvPr/>
                  </p:nvGrpSpPr>
                  <p:grpSpPr>
                    <a:xfrm>
                      <a:off x="57150" y="1466850"/>
                      <a:ext cx="2256817" cy="982494"/>
                      <a:chOff x="57150" y="1466850"/>
                      <a:chExt cx="2256817" cy="982494"/>
                    </a:xfrm>
                  </p:grpSpPr>
                  <p:sp>
                    <p:nvSpPr>
                      <p:cNvPr id="49" name="Oval 48"/>
                      <p:cNvSpPr/>
                      <p:nvPr/>
                    </p:nvSpPr>
                    <p:spPr>
                      <a:xfrm>
                        <a:off x="57150" y="1466850"/>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lowchart: Connector 49"/>
                      <p:cNvSpPr/>
                      <p:nvPr/>
                    </p:nvSpPr>
                    <p:spPr>
                      <a:xfrm>
                        <a:off x="590550" y="184785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lowchart: Connector 50"/>
                      <p:cNvSpPr/>
                      <p:nvPr/>
                    </p:nvSpPr>
                    <p:spPr>
                      <a:xfrm>
                        <a:off x="1114425" y="16668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lowchart: Connector 51"/>
                      <p:cNvSpPr/>
                      <p:nvPr/>
                    </p:nvSpPr>
                    <p:spPr>
                      <a:xfrm>
                        <a:off x="1619250"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Flowchart: Connector 52"/>
                      <p:cNvSpPr/>
                      <p:nvPr/>
                    </p:nvSpPr>
                    <p:spPr>
                      <a:xfrm>
                        <a:off x="1104900" y="216217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Arrow Connector 53"/>
                      <p:cNvCxnSpPr/>
                      <p:nvPr/>
                    </p:nvCxnSpPr>
                    <p:spPr>
                      <a:xfrm flipV="1">
                        <a:off x="685800" y="1724025"/>
                        <a:ext cx="408561" cy="154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200150" y="1733550"/>
                        <a:ext cx="428139" cy="1845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1200150" y="1981200"/>
                        <a:ext cx="437258" cy="204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3714750" y="1419225"/>
                      <a:ext cx="2256817" cy="982494"/>
                      <a:chOff x="3714750" y="1419225"/>
                      <a:chExt cx="2256817" cy="982494"/>
                    </a:xfrm>
                  </p:grpSpPr>
                  <p:sp>
                    <p:nvSpPr>
                      <p:cNvPr id="41" name="Oval 40"/>
                      <p:cNvSpPr/>
                      <p:nvPr/>
                    </p:nvSpPr>
                    <p:spPr>
                      <a:xfrm>
                        <a:off x="3714750" y="1419225"/>
                        <a:ext cx="2256817" cy="982494"/>
                      </a:xfrm>
                      <a:prstGeom prst="ellipse">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Flowchart: Connector 41"/>
                      <p:cNvSpPr/>
                      <p:nvPr/>
                    </p:nvSpPr>
                    <p:spPr>
                      <a:xfrm>
                        <a:off x="4191000" y="18383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Flowchart: Connector 42"/>
                      <p:cNvSpPr/>
                      <p:nvPr/>
                    </p:nvSpPr>
                    <p:spPr>
                      <a:xfrm>
                        <a:off x="4724400" y="15716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Flowchart: Connector 43"/>
                      <p:cNvSpPr/>
                      <p:nvPr/>
                    </p:nvSpPr>
                    <p:spPr>
                      <a:xfrm>
                        <a:off x="5419725" y="18764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5" name="Flowchart: Connector 44"/>
                      <p:cNvSpPr/>
                      <p:nvPr/>
                    </p:nvSpPr>
                    <p:spPr>
                      <a:xfrm>
                        <a:off x="4838700" y="2105025"/>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6" name="Straight Arrow Connector 45"/>
                      <p:cNvCxnSpPr/>
                      <p:nvPr/>
                    </p:nvCxnSpPr>
                    <p:spPr>
                      <a:xfrm>
                        <a:off x="4810125" y="1638300"/>
                        <a:ext cx="619125" cy="2800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4286250" y="1933575"/>
                        <a:ext cx="553950" cy="25214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4943475" y="1981200"/>
                        <a:ext cx="505838" cy="1846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9" name="Oval 18"/>
                    <p:cNvSpPr/>
                    <p:nvPr/>
                  </p:nvSpPr>
                  <p:spPr>
                    <a:xfrm>
                      <a:off x="1209675" y="2886075"/>
                      <a:ext cx="3647872" cy="9630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p:cNvCxnSpPr/>
                    <p:nvPr/>
                  </p:nvCxnSpPr>
                  <p:spPr>
                    <a:xfrm>
                      <a:off x="38100" y="5810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8100" y="1114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100" y="2638425"/>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8100" y="29908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0" y="4438650"/>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3340" y="5009516"/>
                      <a:ext cx="5953125" cy="1968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1724025" y="485775"/>
                      <a:ext cx="544316" cy="255837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371725" y="504825"/>
                      <a:ext cx="19577" cy="242251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1114425" y="2247900"/>
                      <a:ext cx="398834" cy="87548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09675" y="2209800"/>
                      <a:ext cx="807517" cy="75908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38300" y="1990725"/>
                      <a:ext cx="8890" cy="108009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724025" y="1933575"/>
                      <a:ext cx="573932" cy="101167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3571875" y="1876425"/>
                      <a:ext cx="632298" cy="10311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4067175" y="1933575"/>
                      <a:ext cx="223615" cy="107004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257675" y="2181225"/>
                      <a:ext cx="592954" cy="83725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4791075" y="2162175"/>
                      <a:ext cx="145915" cy="113813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4200525" y="1657350"/>
                      <a:ext cx="533400" cy="135191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895600" y="3848100"/>
                      <a:ext cx="642026" cy="86576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 y="4181475"/>
                      <a:ext cx="56388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9" name="Text Box 2"/>
                    <p:cNvSpPr txBox="1">
                      <a:spLocks noChangeArrowheads="1"/>
                    </p:cNvSpPr>
                    <p:nvPr/>
                  </p:nvSpPr>
                  <p:spPr bwMode="auto">
                    <a:xfrm>
                      <a:off x="718185" y="4504482"/>
                      <a:ext cx="1624965" cy="295556"/>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vi-VN" sz="1300">
                          <a:solidFill>
                            <a:srgbClr val="000000"/>
                          </a:solidFill>
                          <a:effectLst/>
                          <a:latin typeface="Times New Roman" panose="02020603050405020304" pitchFamily="18" charset="0"/>
                          <a:ea typeface="Times New Roman" panose="02020603050405020304" pitchFamily="18" charset="0"/>
                        </a:rPr>
                        <a:t>sự tương tác</a:t>
                      </a:r>
                      <a:endParaRPr lang="en-US" sz="1300">
                        <a:solidFill>
                          <a:srgbClr val="000000"/>
                        </a:solidFill>
                        <a:effectLst/>
                        <a:latin typeface="Times New Roman" panose="02020603050405020304" pitchFamily="18" charset="0"/>
                        <a:ea typeface="Times New Roman" panose="02020603050405020304" pitchFamily="18" charset="0"/>
                      </a:endParaRPr>
                    </a:p>
                  </p:txBody>
                </p:sp>
                <p:sp>
                  <p:nvSpPr>
                    <p:cNvPr id="40" name="Flowchart: Connector 39"/>
                    <p:cNvSpPr/>
                    <p:nvPr/>
                  </p:nvSpPr>
                  <p:spPr>
                    <a:xfrm>
                      <a:off x="257175" y="5105400"/>
                      <a:ext cx="97277" cy="107005"/>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grpSp>
        </p:grpSp>
        <p:sp>
          <p:nvSpPr>
            <p:cNvPr id="9" name="Text Box 2"/>
            <p:cNvSpPr txBox="1">
              <a:spLocks noChangeArrowheads="1"/>
            </p:cNvSpPr>
            <p:nvPr/>
          </p:nvSpPr>
          <p:spPr bwMode="auto">
            <a:xfrm>
              <a:off x="638175" y="5048250"/>
              <a:ext cx="1624965" cy="35941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300">
                  <a:solidFill>
                    <a:srgbClr val="000000"/>
                  </a:solidFill>
                  <a:effectLst/>
                  <a:latin typeface="Times New Roman" panose="02020603050405020304" pitchFamily="18" charset="0"/>
                  <a:ea typeface="Times New Roman" panose="02020603050405020304" pitchFamily="18" charset="0"/>
                </a:rPr>
                <a:t>Tác tử</a:t>
              </a:r>
            </a:p>
          </p:txBody>
        </p:sp>
      </p:grpSp>
    </p:spTree>
    <p:extLst>
      <p:ext uri="{BB962C8B-B14F-4D97-AF65-F5344CB8AC3E}">
        <p14:creationId xmlns:p14="http://schemas.microsoft.com/office/powerpoint/2010/main" val="604815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Sự phối hợp các tác tử</a:t>
            </a:r>
            <a:endParaRPr lang="en-US"/>
          </a:p>
        </p:txBody>
      </p:sp>
      <p:sp>
        <p:nvSpPr>
          <p:cNvPr id="3" name="Content Placeholder 2"/>
          <p:cNvSpPr>
            <a:spLocks noGrp="1"/>
          </p:cNvSpPr>
          <p:nvPr>
            <p:ph idx="1"/>
          </p:nvPr>
        </p:nvSpPr>
        <p:spPr/>
        <p:txBody>
          <a:bodyPr>
            <a:normAutofit/>
          </a:bodyPr>
          <a:lstStyle/>
          <a:p>
            <a:pPr algn="just"/>
            <a:r>
              <a:rPr lang="vi-VN" sz="2800" dirty="0" smtClean="0">
                <a:latin typeface="Cambria" pitchFamily="18" charset="0"/>
              </a:rPr>
              <a:t>Các tác tử phối hợp hiệu quả với nhau trong hệ đa tác tử, thực hiện các công việc nhỏ phụ thuộc lẫn nhau, ở việc cạnh tranh tài nguyên hoặc sự liên quan giữa các công việc mà tác tử đảm nhiệm</a:t>
            </a:r>
          </a:p>
          <a:p>
            <a:pPr algn="just"/>
            <a:r>
              <a:rPr lang="vi-VN" sz="2800" dirty="0" smtClean="0">
                <a:latin typeface="Cambria" pitchFamily="18" charset="0"/>
              </a:rPr>
              <a:t>Mối quan hệ giữa các tác tử liên quan đến việc phân chia công việc mà cả hệ đa tác tử cần giải quyết thành các việc nhỏ được giải quyết bởi từng tác tử</a:t>
            </a: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06210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phối</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tác</a:t>
            </a:r>
            <a:r>
              <a:rPr lang="en-US" dirty="0" smtClean="0"/>
              <a:t> </a:t>
            </a:r>
            <a:r>
              <a:rPr lang="en-US" dirty="0" err="1" smtClean="0"/>
              <a:t>tử</a:t>
            </a:r>
            <a:endParaRPr lang="en-US" dirty="0"/>
          </a:p>
        </p:txBody>
      </p:sp>
      <p:sp>
        <p:nvSpPr>
          <p:cNvPr id="3" name="Content Placeholder 2"/>
          <p:cNvSpPr>
            <a:spLocks noGrp="1"/>
          </p:cNvSpPr>
          <p:nvPr>
            <p:ph idx="1"/>
          </p:nvPr>
        </p:nvSpPr>
        <p:spPr/>
        <p:txBody>
          <a:bodyPr>
            <a:normAutofit/>
          </a:bodyPr>
          <a:lstStyle/>
          <a:p>
            <a:pPr algn="just"/>
            <a:r>
              <a:rPr lang="vi-VN" sz="2800" dirty="0">
                <a:latin typeface="Cambria" panose="02040503050406030204" pitchFamily="18" charset="0"/>
              </a:rPr>
              <a:t>Tùy theo tính chất sự phụ giữa các công việc nhỏ, sự tương tác giữa các tác tử trong hệ đa tác tử có thể phức tạp và thường đòi hỏi một cuộc đối thoại nhiều </a:t>
            </a:r>
            <a:r>
              <a:rPr lang="vi-VN" sz="2800" dirty="0" smtClean="0">
                <a:latin typeface="Cambria" panose="02040503050406030204" pitchFamily="18" charset="0"/>
              </a:rPr>
              <a:t>bước</a:t>
            </a:r>
            <a:r>
              <a:rPr lang="en-US" sz="2800" dirty="0" smtClean="0">
                <a:latin typeface="Cambria" panose="02040503050406030204" pitchFamily="18" charset="0"/>
              </a:rPr>
              <a:t>.</a:t>
            </a:r>
          </a:p>
          <a:p>
            <a:pPr algn="just"/>
            <a:r>
              <a:rPr lang="en-US" sz="2800" dirty="0" smtClean="0">
                <a:latin typeface="Cambria" panose="02040503050406030204" pitchFamily="18" charset="0"/>
              </a:rPr>
              <a:t>N</a:t>
            </a:r>
            <a:r>
              <a:rPr lang="vi-VN" sz="2800" dirty="0" smtClean="0">
                <a:latin typeface="Cambria" panose="02040503050406030204" pitchFamily="18" charset="0"/>
              </a:rPr>
              <a:t>hờ </a:t>
            </a:r>
            <a:r>
              <a:rPr lang="vi-VN" sz="2800" dirty="0">
                <a:latin typeface="Cambria" panose="02040503050406030204" pitchFamily="18" charset="0"/>
              </a:rPr>
              <a:t>sự phối hợp với nhau, các tác tử không chỉ đưa ra giải pháp mới có chất lượng tốt hơn mà còn hoàn thành công việc nhanh hơn</a:t>
            </a:r>
            <a:endParaRPr lang="en-US" sz="2800" dirty="0" smtClean="0">
              <a:latin typeface="Cambria" panose="02040503050406030204" pitchFamily="18" charset="0"/>
            </a:endParaRPr>
          </a:p>
          <a:p>
            <a:pPr algn="just"/>
            <a:endParaRPr lang="en-US" sz="2800" dirty="0">
              <a:latin typeface="Cambria" panose="020405030504060302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845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Ứng</a:t>
            </a:r>
            <a:r>
              <a:rPr lang="en-US" dirty="0" smtClean="0"/>
              <a:t> </a:t>
            </a:r>
            <a:r>
              <a:rPr lang="en-US" dirty="0" err="1" smtClean="0"/>
              <a:t>dụng</a:t>
            </a:r>
            <a:endParaRPr lang="en-US" dirty="0"/>
          </a:p>
        </p:txBody>
      </p:sp>
      <p:sp>
        <p:nvSpPr>
          <p:cNvPr id="3" name="Content Placeholder 2"/>
          <p:cNvSpPr>
            <a:spLocks noGrp="1"/>
          </p:cNvSpPr>
          <p:nvPr>
            <p:ph idx="1"/>
          </p:nvPr>
        </p:nvSpPr>
        <p:spPr/>
        <p:txBody>
          <a:bodyPr>
            <a:normAutofit/>
          </a:bodyPr>
          <a:lstStyle/>
          <a:p>
            <a:pPr algn="just"/>
            <a:r>
              <a:rPr lang="en-US" sz="2400" dirty="0" err="1">
                <a:latin typeface="+mj-lt"/>
                <a:cs typeface="Times New Roman" panose="02020603050405020304" pitchFamily="18" charset="0"/>
              </a:rPr>
              <a:t>Bộ</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điều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khiển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máy</a:t>
            </a:r>
            <a:r>
              <a:rPr lang="en-US" sz="2400" dirty="0">
                <a:latin typeface="+mj-lt"/>
                <a:cs typeface="Times New Roman" panose="02020603050405020304" pitchFamily="18" charset="0"/>
              </a:rPr>
              <a:t> bay Orbital Communications Adaptor (OCA) </a:t>
            </a:r>
            <a:r>
              <a:rPr lang="en-US" sz="2400" dirty="0" err="1">
                <a:latin typeface="+mj-lt"/>
                <a:cs typeface="Times New Roman" panose="02020603050405020304" pitchFamily="18" charset="0"/>
              </a:rPr>
              <a:t>trong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trung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tâm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điều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khiển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trạm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vũ</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trụ</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quôc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tế</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của</a:t>
            </a:r>
            <a:r>
              <a:rPr lang="en-US" sz="2400" dirty="0">
                <a:latin typeface="+mj-lt"/>
                <a:cs typeface="Times New Roman" panose="02020603050405020304" pitchFamily="18" charset="0"/>
              </a:rPr>
              <a:t> NASA </a:t>
            </a:r>
            <a:r>
              <a:rPr lang="en-US" sz="2400" dirty="0" err="1">
                <a:latin typeface="+mj-lt"/>
                <a:cs typeface="Times New Roman" panose="02020603050405020304" pitchFamily="18" charset="0"/>
              </a:rPr>
              <a:t>đã</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sử</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dụng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hệ</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thống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máy</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tính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nhau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để</a:t>
            </a:r>
            <a:r>
              <a:rPr lang="en-US" sz="2400" dirty="0">
                <a:latin typeface="+mj-lt"/>
                <a:cs typeface="Times New Roman" panose="02020603050405020304" pitchFamily="18" charset="0"/>
              </a:rPr>
              <a:t> uplink (</a:t>
            </a:r>
            <a:r>
              <a:rPr lang="en-US" sz="2400" dirty="0" err="1">
                <a:latin typeface="+mj-lt"/>
                <a:cs typeface="Times New Roman" panose="02020603050405020304" pitchFamily="18" charset="0"/>
              </a:rPr>
              <a:t>giao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từ</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mặt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đất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một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vệ</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tinh</a:t>
            </a:r>
            <a:r>
              <a:rPr lang="en-US" sz="2400" dirty="0">
                <a:latin typeface="+mj-lt"/>
                <a:cs typeface="Times New Roman" panose="02020603050405020304" pitchFamily="18" charset="0"/>
              </a:rPr>
              <a:t>), downlink (</a:t>
            </a:r>
            <a:r>
              <a:rPr lang="en-US" sz="2400" dirty="0" err="1">
                <a:latin typeface="+mj-lt"/>
                <a:cs typeface="Times New Roman" panose="02020603050405020304" pitchFamily="18" charset="0"/>
              </a:rPr>
              <a:t>giao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từ</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một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vệ</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tinh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mặt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đất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sao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lưu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lưu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trữ</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và</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chuyển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dữ</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liệu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Trạm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không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quốc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tế</a:t>
            </a:r>
            <a:r>
              <a:rPr lang="en-US" sz="2400" dirty="0">
                <a:latin typeface="+mj-lt"/>
                <a:cs typeface="Times New Roman" panose="02020603050405020304" pitchFamily="18" charset="0"/>
              </a:rPr>
              <a:t> (International Space Station – ISS) </a:t>
            </a:r>
            <a:r>
              <a:rPr lang="en-US" sz="2400" dirty="0" err="1">
                <a:latin typeface="+mj-lt"/>
                <a:cs typeface="Times New Roman" panose="02020603050405020304" pitchFamily="18" charset="0"/>
              </a:rPr>
              <a:t>hoặc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chuyển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dữ</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liệu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từ</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Trạm</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không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quốc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tế</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đến</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nơi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trong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thời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gian</a:t>
            </a:r>
            <a:r>
              <a:rPr lang="en-US" sz="2400" dirty="0">
                <a:latin typeface="+mj-lt"/>
                <a:cs typeface="Times New Roman" panose="02020603050405020304" pitchFamily="18" charset="0"/>
              </a:rPr>
              <a:t> </a:t>
            </a:r>
            <a:r>
              <a:rPr lang="en-US" sz="2400" dirty="0" err="1" smtClean="0">
                <a:latin typeface="+mj-lt"/>
                <a:cs typeface="Times New Roman" panose="02020603050405020304" pitchFamily="18" charset="0"/>
              </a:rPr>
              <a:t>thực</a:t>
            </a:r>
            <a:r>
              <a:rPr lang="en-US" sz="2400" dirty="0" smtClean="0">
                <a:latin typeface="+mj-lt"/>
                <a:cs typeface="Times New Roman" panose="02020603050405020304" pitchFamily="18" charset="0"/>
              </a:rPr>
              <a:t>.</a:t>
            </a:r>
          </a:p>
          <a:p>
            <a:pPr algn="just"/>
            <a:r>
              <a:rPr lang="en-US" sz="2400" dirty="0" err="1" smtClean="0">
                <a:latin typeface="+mj-lt"/>
                <a:cs typeface="Times New Roman" panose="02020603050405020304" pitchFamily="18" charset="0"/>
              </a:rPr>
              <a:t>Một</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số</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lĩnh</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vực</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khác</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như</a:t>
            </a:r>
            <a:r>
              <a:rPr lang="en-US" sz="2400" dirty="0" smtClean="0">
                <a:latin typeface="+mj-lt"/>
                <a:cs typeface="Times New Roman" panose="02020603050405020304" pitchFamily="18" charset="0"/>
              </a:rPr>
              <a:t>: An </a:t>
            </a:r>
            <a:r>
              <a:rPr lang="en-US" sz="2400" dirty="0" err="1" smtClean="0">
                <a:latin typeface="+mj-lt"/>
                <a:cs typeface="Times New Roman" panose="02020603050405020304" pitchFamily="18" charset="0"/>
              </a:rPr>
              <a:t>ninh</a:t>
            </a:r>
            <a:r>
              <a:rPr lang="en-US" sz="2400" dirty="0" smtClean="0">
                <a:latin typeface="+mj-lt"/>
                <a:cs typeface="Times New Roman" panose="02020603050405020304" pitchFamily="18" charset="0"/>
              </a:rPr>
              <a:t> </a:t>
            </a:r>
            <a:r>
              <a:rPr lang="en-US" sz="2400" dirty="0" err="1" smtClean="0">
                <a:latin typeface="+mj-lt"/>
                <a:cs typeface="Times New Roman" panose="02020603050405020304" pitchFamily="18" charset="0"/>
              </a:rPr>
              <a:t>mạng</a:t>
            </a:r>
            <a:r>
              <a:rPr lang="en-US" sz="2400" dirty="0" smtClean="0">
                <a:latin typeface="+mj-lt"/>
                <a:cs typeface="Times New Roman" panose="02020603050405020304" pitchFamily="18" charset="0"/>
              </a:rPr>
              <a:t>, </a:t>
            </a:r>
            <a:r>
              <a:rPr lang="en-US" sz="2400" dirty="0" err="1">
                <a:latin typeface="+mj-lt"/>
                <a:cs typeface="Times New Roman" panose="02020603050405020304" pitchFamily="18" charset="0"/>
              </a:rPr>
              <a:t>thu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thập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thông</a:t>
            </a:r>
            <a:r>
              <a:rPr lang="en-US" sz="2400" dirty="0">
                <a:latin typeface="+mj-lt"/>
                <a:cs typeface="Times New Roman" panose="02020603050405020304" pitchFamily="18" charset="0"/>
              </a:rPr>
              <a:t> tin, </a:t>
            </a:r>
            <a:r>
              <a:rPr lang="en-US" sz="2400" dirty="0" err="1">
                <a:latin typeface="+mj-lt"/>
                <a:cs typeface="Times New Roman" panose="02020603050405020304" pitchFamily="18" charset="0"/>
              </a:rPr>
              <a:t>hợp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giữa</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tử</a:t>
            </a:r>
            <a:r>
              <a:rPr lang="en-US" sz="2400" dirty="0">
                <a:latin typeface="+mj-lt"/>
                <a:cs typeface="Times New Roman" panose="02020603050405020304" pitchFamily="18" charset="0"/>
              </a:rPr>
              <a:t> di </a:t>
            </a:r>
            <a:r>
              <a:rPr lang="en-US" sz="2400" dirty="0" err="1">
                <a:latin typeface="+mj-lt"/>
                <a:cs typeface="Times New Roman" panose="02020603050405020304" pitchFamily="18" charset="0"/>
              </a:rPr>
              <a:t>động</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thông</a:t>
            </a:r>
            <a:r>
              <a:rPr lang="en-US" sz="2400" dirty="0">
                <a:latin typeface="+mj-lt"/>
                <a:cs typeface="Times New Roman" panose="02020603050405020304" pitchFamily="18" charset="0"/>
              </a:rPr>
              <a:t> tin </a:t>
            </a:r>
            <a:r>
              <a:rPr lang="en-US" sz="2400" dirty="0" err="1">
                <a:latin typeface="+mj-lt"/>
                <a:cs typeface="Times New Roman" panose="02020603050405020304" pitchFamily="18" charset="0"/>
              </a:rPr>
              <a:t>và</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giao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giữa</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các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cảm</a:t>
            </a:r>
            <a:r>
              <a:rPr lang="en-US" sz="2400" dirty="0">
                <a:latin typeface="+mj-lt"/>
                <a:cs typeface="Times New Roman" panose="02020603050405020304" pitchFamily="18" charset="0"/>
              </a:rPr>
              <a:t> </a:t>
            </a:r>
            <a:r>
              <a:rPr lang="en-US" sz="2400" dirty="0" err="1" smtClean="0">
                <a:latin typeface="+mj-lt"/>
                <a:cs typeface="Times New Roman" panose="02020603050405020304" pitchFamily="18" charset="0"/>
              </a:rPr>
              <a:t>ứng</a:t>
            </a:r>
            <a:r>
              <a:rPr lang="en-US" sz="2400" dirty="0" smtClean="0">
                <a:latin typeface="+mj-lt"/>
                <a:cs typeface="Times New Roman" panose="02020603050405020304" pitchFamily="18" charset="0"/>
              </a:rPr>
              <a:t>, …</a:t>
            </a:r>
          </a:p>
          <a:p>
            <a:pPr algn="just"/>
            <a:endParaRPr lang="en-US" sz="24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882823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Một số </a:t>
            </a:r>
            <a:r>
              <a:rPr lang="en-US" dirty="0" smtClean="0"/>
              <a:t>framework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endParaRPr lang="en-US" dirty="0"/>
          </a:p>
        </p:txBody>
      </p:sp>
      <p:sp>
        <p:nvSpPr>
          <p:cNvPr id="3" name="Content Placeholder 2"/>
          <p:cNvSpPr>
            <a:spLocks noGrp="1"/>
          </p:cNvSpPr>
          <p:nvPr>
            <p:ph idx="1"/>
          </p:nvPr>
        </p:nvSpPr>
        <p:spPr/>
        <p:txBody>
          <a:bodyPr>
            <a:noAutofit/>
          </a:bodyPr>
          <a:lstStyle/>
          <a:p>
            <a:pPr algn="just"/>
            <a:r>
              <a:rPr lang="en-US" sz="1900" b="1" dirty="0">
                <a:latin typeface="+mj-lt"/>
              </a:rPr>
              <a:t>JADE</a:t>
            </a:r>
            <a:r>
              <a:rPr lang="en-US" sz="1900" dirty="0">
                <a:latin typeface="+mj-lt"/>
              </a:rPr>
              <a:t> </a:t>
            </a:r>
            <a:r>
              <a:rPr lang="en-US" sz="1900" dirty="0" err="1" smtClean="0">
                <a:latin typeface="+mj-lt"/>
              </a:rPr>
              <a:t>là</a:t>
            </a:r>
            <a:r>
              <a:rPr lang="en-US" sz="1900" dirty="0" smtClean="0">
                <a:latin typeface="+mj-lt"/>
              </a:rPr>
              <a:t> </a:t>
            </a:r>
            <a:r>
              <a:rPr lang="en-US" sz="1900" dirty="0" err="1" smtClean="0">
                <a:latin typeface="+mj-lt"/>
              </a:rPr>
              <a:t>một</a:t>
            </a:r>
            <a:r>
              <a:rPr lang="en-US" sz="1900" dirty="0" smtClean="0">
                <a:latin typeface="+mj-lt"/>
              </a:rPr>
              <a:t> </a:t>
            </a:r>
            <a:r>
              <a:rPr lang="en-US" sz="1900" dirty="0" err="1" smtClean="0">
                <a:latin typeface="+mj-lt"/>
              </a:rPr>
              <a:t>nền</a:t>
            </a:r>
            <a:r>
              <a:rPr lang="en-US" sz="1900" dirty="0" smtClean="0">
                <a:latin typeface="+mj-lt"/>
              </a:rPr>
              <a:t> </a:t>
            </a:r>
            <a:r>
              <a:rPr lang="en-US" sz="1900" dirty="0" err="1" smtClean="0">
                <a:latin typeface="+mj-lt"/>
              </a:rPr>
              <a:t>tảng</a:t>
            </a:r>
            <a:r>
              <a:rPr lang="en-US" sz="1900" dirty="0" smtClean="0">
                <a:latin typeface="+mj-lt"/>
              </a:rPr>
              <a:t> </a:t>
            </a:r>
            <a:r>
              <a:rPr lang="en-US" sz="1900" dirty="0" err="1" smtClean="0">
                <a:latin typeface="+mj-lt"/>
              </a:rPr>
              <a:t>phần</a:t>
            </a:r>
            <a:r>
              <a:rPr lang="en-US" sz="1900" dirty="0" smtClean="0">
                <a:latin typeface="+mj-lt"/>
              </a:rPr>
              <a:t> </a:t>
            </a:r>
            <a:r>
              <a:rPr lang="en-US" sz="1900" dirty="0" err="1" smtClean="0">
                <a:latin typeface="+mj-lt"/>
              </a:rPr>
              <a:t>mềm</a:t>
            </a:r>
            <a:r>
              <a:rPr lang="en-US" sz="1900" dirty="0" smtClean="0">
                <a:latin typeface="+mj-lt"/>
              </a:rPr>
              <a:t> </a:t>
            </a:r>
            <a:r>
              <a:rPr lang="en-US" sz="1900" dirty="0" err="1">
                <a:latin typeface="+mj-lt"/>
              </a:rPr>
              <a:t>đơn</a:t>
            </a:r>
            <a:r>
              <a:rPr lang="en-US" sz="1900" dirty="0">
                <a:latin typeface="+mj-lt"/>
              </a:rPr>
              <a:t> </a:t>
            </a:r>
            <a:r>
              <a:rPr lang="en-US" sz="1900" dirty="0" err="1">
                <a:latin typeface="+mj-lt"/>
              </a:rPr>
              <a:t>giản</a:t>
            </a:r>
            <a:r>
              <a:rPr lang="en-US" sz="1900" dirty="0">
                <a:latin typeface="+mj-lt"/>
              </a:rPr>
              <a:t> </a:t>
            </a:r>
            <a:r>
              <a:rPr lang="en-US" sz="1900" dirty="0" err="1">
                <a:latin typeface="+mj-lt"/>
              </a:rPr>
              <a:t>hóa</a:t>
            </a:r>
            <a:r>
              <a:rPr lang="en-US" sz="1900" dirty="0">
                <a:latin typeface="+mj-lt"/>
              </a:rPr>
              <a:t> </a:t>
            </a:r>
            <a:r>
              <a:rPr lang="en-US" sz="1900" dirty="0" err="1">
                <a:latin typeface="+mj-lt"/>
              </a:rPr>
              <a:t>quá</a:t>
            </a:r>
            <a:r>
              <a:rPr lang="en-US" sz="1900" dirty="0">
                <a:latin typeface="+mj-lt"/>
              </a:rPr>
              <a:t> </a:t>
            </a:r>
            <a:r>
              <a:rPr lang="en-US" sz="1900" dirty="0" err="1">
                <a:latin typeface="+mj-lt"/>
              </a:rPr>
              <a:t>trình</a:t>
            </a:r>
            <a:r>
              <a:rPr lang="en-US" sz="1900" dirty="0">
                <a:latin typeface="+mj-lt"/>
              </a:rPr>
              <a:t> </a:t>
            </a:r>
            <a:r>
              <a:rPr lang="en-US" sz="1900" dirty="0" err="1">
                <a:latin typeface="+mj-lt"/>
              </a:rPr>
              <a:t>triển</a:t>
            </a:r>
            <a:r>
              <a:rPr lang="en-US" sz="1900" dirty="0">
                <a:latin typeface="+mj-lt"/>
              </a:rPr>
              <a:t> </a:t>
            </a:r>
            <a:r>
              <a:rPr lang="en-US" sz="1900" dirty="0" err="1">
                <a:latin typeface="+mj-lt"/>
              </a:rPr>
              <a:t>khai</a:t>
            </a:r>
            <a:r>
              <a:rPr lang="en-US" sz="1900" dirty="0">
                <a:latin typeface="+mj-lt"/>
              </a:rPr>
              <a:t> </a:t>
            </a:r>
            <a:r>
              <a:rPr lang="en-US" sz="1900" dirty="0" err="1">
                <a:latin typeface="+mj-lt"/>
              </a:rPr>
              <a:t>hệ</a:t>
            </a:r>
            <a:r>
              <a:rPr lang="en-US" sz="1900" dirty="0">
                <a:latin typeface="+mj-lt"/>
              </a:rPr>
              <a:t> </a:t>
            </a:r>
            <a:r>
              <a:rPr lang="en-US" sz="1900" dirty="0" err="1">
                <a:latin typeface="+mj-lt"/>
              </a:rPr>
              <a:t>thống</a:t>
            </a:r>
            <a:r>
              <a:rPr lang="en-US" sz="1900" dirty="0">
                <a:latin typeface="+mj-lt"/>
              </a:rPr>
              <a:t> </a:t>
            </a:r>
            <a:r>
              <a:rPr lang="en-US" sz="1900" dirty="0" err="1">
                <a:latin typeface="+mj-lt"/>
              </a:rPr>
              <a:t>đa</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thông</a:t>
            </a:r>
            <a:r>
              <a:rPr lang="en-US" sz="1900" dirty="0">
                <a:latin typeface="+mj-lt"/>
              </a:rPr>
              <a:t> qua </a:t>
            </a:r>
            <a:r>
              <a:rPr lang="en-US" sz="1900" dirty="0" err="1">
                <a:latin typeface="+mj-lt"/>
              </a:rPr>
              <a:t>một</a:t>
            </a:r>
            <a:r>
              <a:rPr lang="en-US" sz="1900" dirty="0">
                <a:latin typeface="+mj-lt"/>
              </a:rPr>
              <a:t> </a:t>
            </a:r>
            <a:r>
              <a:rPr lang="en-US" sz="1900" dirty="0" err="1">
                <a:latin typeface="+mj-lt"/>
              </a:rPr>
              <a:t>tầng</a:t>
            </a:r>
            <a:r>
              <a:rPr lang="en-US" sz="1900" dirty="0">
                <a:latin typeface="+mj-lt"/>
              </a:rPr>
              <a:t> </a:t>
            </a:r>
            <a:r>
              <a:rPr lang="en-US" sz="1900" dirty="0" err="1">
                <a:latin typeface="+mj-lt"/>
              </a:rPr>
              <a:t>giữa</a:t>
            </a:r>
            <a:r>
              <a:rPr lang="en-US" sz="1900" dirty="0">
                <a:latin typeface="+mj-lt"/>
              </a:rPr>
              <a:t> (middle ware) </a:t>
            </a:r>
            <a:r>
              <a:rPr lang="en-US" sz="1900" dirty="0" err="1">
                <a:latin typeface="+mj-lt"/>
              </a:rPr>
              <a:t>và</a:t>
            </a:r>
            <a:r>
              <a:rPr lang="en-US" sz="1900" dirty="0">
                <a:latin typeface="+mj-lt"/>
              </a:rPr>
              <a:t> </a:t>
            </a:r>
            <a:r>
              <a:rPr lang="en-US" sz="1900" dirty="0" err="1">
                <a:latin typeface="+mj-lt"/>
              </a:rPr>
              <a:t>tuân</a:t>
            </a:r>
            <a:r>
              <a:rPr lang="en-US" sz="1900" dirty="0">
                <a:latin typeface="+mj-lt"/>
              </a:rPr>
              <a:t> </a:t>
            </a:r>
            <a:r>
              <a:rPr lang="en-US" sz="1900" dirty="0" err="1">
                <a:latin typeface="+mj-lt"/>
              </a:rPr>
              <a:t>thủ</a:t>
            </a:r>
            <a:r>
              <a:rPr lang="en-US" sz="1900" dirty="0">
                <a:latin typeface="+mj-lt"/>
              </a:rPr>
              <a:t> </a:t>
            </a:r>
            <a:r>
              <a:rPr lang="en-US" sz="1900" dirty="0" err="1">
                <a:latin typeface="+mj-lt"/>
              </a:rPr>
              <a:t>đặc</a:t>
            </a:r>
            <a:r>
              <a:rPr lang="en-US" sz="1900" dirty="0">
                <a:latin typeface="+mj-lt"/>
              </a:rPr>
              <a:t> </a:t>
            </a:r>
            <a:r>
              <a:rPr lang="en-US" sz="1900" dirty="0" err="1">
                <a:latin typeface="+mj-lt"/>
              </a:rPr>
              <a:t>tả</a:t>
            </a:r>
            <a:r>
              <a:rPr lang="en-US" sz="1900" dirty="0">
                <a:latin typeface="+mj-lt"/>
              </a:rPr>
              <a:t> </a:t>
            </a:r>
            <a:r>
              <a:rPr lang="en-US" sz="1900" dirty="0" err="1">
                <a:latin typeface="+mj-lt"/>
              </a:rPr>
              <a:t>của</a:t>
            </a:r>
            <a:r>
              <a:rPr lang="en-US" sz="1900" dirty="0">
                <a:latin typeface="+mj-lt"/>
              </a:rPr>
              <a:t> </a:t>
            </a:r>
            <a:r>
              <a:rPr lang="en-US" sz="1900" dirty="0" smtClean="0">
                <a:latin typeface="+mj-lt"/>
              </a:rPr>
              <a:t>FIPA</a:t>
            </a:r>
            <a:r>
              <a:rPr lang="vi-VN" sz="1900" dirty="0" smtClean="0">
                <a:latin typeface="+mj-lt"/>
              </a:rPr>
              <a:t>, </a:t>
            </a:r>
            <a:r>
              <a:rPr lang="en-US" sz="1900" dirty="0" err="1" smtClean="0">
                <a:latin typeface="+mj-lt"/>
              </a:rPr>
              <a:t>được</a:t>
            </a:r>
            <a:r>
              <a:rPr lang="en-US" sz="1900" dirty="0" smtClean="0">
                <a:latin typeface="+mj-lt"/>
              </a:rPr>
              <a:t> </a:t>
            </a:r>
            <a:r>
              <a:rPr lang="en-US" sz="1900" dirty="0" err="1">
                <a:latin typeface="+mj-lt"/>
              </a:rPr>
              <a:t>lập</a:t>
            </a:r>
            <a:r>
              <a:rPr lang="en-US" sz="1900" dirty="0">
                <a:latin typeface="+mj-lt"/>
              </a:rPr>
              <a:t> </a:t>
            </a:r>
            <a:r>
              <a:rPr lang="en-US" sz="1900" dirty="0" err="1">
                <a:latin typeface="+mj-lt"/>
              </a:rPr>
              <a:t>trình</a:t>
            </a:r>
            <a:r>
              <a:rPr lang="en-US" sz="1900" dirty="0">
                <a:latin typeface="+mj-lt"/>
              </a:rPr>
              <a:t> </a:t>
            </a:r>
            <a:r>
              <a:rPr lang="en-US" sz="1900" dirty="0" err="1">
                <a:latin typeface="+mj-lt"/>
              </a:rPr>
              <a:t>bằng</a:t>
            </a:r>
            <a:r>
              <a:rPr lang="en-US" sz="1900" dirty="0">
                <a:latin typeface="+mj-lt"/>
              </a:rPr>
              <a:t> </a:t>
            </a:r>
            <a:r>
              <a:rPr lang="en-US" sz="1900" dirty="0" err="1">
                <a:latin typeface="+mj-lt"/>
              </a:rPr>
              <a:t>ngôn</a:t>
            </a:r>
            <a:r>
              <a:rPr lang="en-US" sz="1900" dirty="0">
                <a:latin typeface="+mj-lt"/>
              </a:rPr>
              <a:t> </a:t>
            </a:r>
            <a:r>
              <a:rPr lang="en-US" sz="1900" dirty="0" err="1">
                <a:latin typeface="+mj-lt"/>
              </a:rPr>
              <a:t>ngữ</a:t>
            </a:r>
            <a:r>
              <a:rPr lang="en-US" sz="1900" dirty="0">
                <a:latin typeface="+mj-lt"/>
              </a:rPr>
              <a:t> </a:t>
            </a:r>
            <a:r>
              <a:rPr lang="en-US" sz="1900" dirty="0" smtClean="0">
                <a:latin typeface="+mj-lt"/>
              </a:rPr>
              <a:t>Java </a:t>
            </a:r>
            <a:r>
              <a:rPr lang="en-US" sz="1900" dirty="0" err="1">
                <a:latin typeface="+mj-lt"/>
              </a:rPr>
              <a:t>nhằm</a:t>
            </a:r>
            <a:r>
              <a:rPr lang="en-US" sz="1900" dirty="0">
                <a:latin typeface="+mj-lt"/>
              </a:rPr>
              <a:t> </a:t>
            </a:r>
            <a:r>
              <a:rPr lang="en-US" sz="1900" dirty="0" err="1">
                <a:latin typeface="+mj-lt"/>
              </a:rPr>
              <a:t>mục</a:t>
            </a:r>
            <a:r>
              <a:rPr lang="en-US" sz="1900" dirty="0">
                <a:latin typeface="+mj-lt"/>
              </a:rPr>
              <a:t> </a:t>
            </a:r>
            <a:r>
              <a:rPr lang="en-US" sz="1900" dirty="0" err="1">
                <a:latin typeface="+mj-lt"/>
              </a:rPr>
              <a:t>đích</a:t>
            </a:r>
            <a:r>
              <a:rPr lang="en-US" sz="1900" dirty="0">
                <a:latin typeface="+mj-lt"/>
              </a:rPr>
              <a:t> </a:t>
            </a:r>
            <a:r>
              <a:rPr lang="vi-VN" sz="1900" dirty="0" smtClean="0">
                <a:latin typeface="+mj-lt"/>
              </a:rPr>
              <a:t>nâng </a:t>
            </a:r>
            <a:r>
              <a:rPr lang="en-US" sz="1900" dirty="0" err="1" smtClean="0">
                <a:latin typeface="+mj-lt"/>
              </a:rPr>
              <a:t>cao</a:t>
            </a:r>
            <a:r>
              <a:rPr lang="en-US" sz="1900" dirty="0" smtClean="0">
                <a:latin typeface="+mj-lt"/>
              </a:rPr>
              <a:t> </a:t>
            </a:r>
            <a:r>
              <a:rPr lang="en-US" sz="1900" dirty="0" err="1">
                <a:latin typeface="+mj-lt"/>
              </a:rPr>
              <a:t>hiệu</a:t>
            </a:r>
            <a:r>
              <a:rPr lang="en-US" sz="1900" dirty="0">
                <a:latin typeface="+mj-lt"/>
              </a:rPr>
              <a:t> </a:t>
            </a:r>
            <a:r>
              <a:rPr lang="en-US" sz="1900" dirty="0" err="1">
                <a:latin typeface="+mj-lt"/>
              </a:rPr>
              <a:t>năng</a:t>
            </a:r>
            <a:r>
              <a:rPr lang="en-US" sz="1900" dirty="0">
                <a:latin typeface="+mj-lt"/>
              </a:rPr>
              <a:t> </a:t>
            </a:r>
            <a:r>
              <a:rPr lang="en-US" sz="1900" dirty="0" err="1">
                <a:latin typeface="+mj-lt"/>
              </a:rPr>
              <a:t>của</a:t>
            </a:r>
            <a:r>
              <a:rPr lang="en-US" sz="1900" dirty="0">
                <a:latin typeface="+mj-lt"/>
              </a:rPr>
              <a:t> </a:t>
            </a:r>
            <a:r>
              <a:rPr lang="en-US" sz="1900" dirty="0" err="1">
                <a:latin typeface="+mj-lt"/>
              </a:rPr>
              <a:t>hệ</a:t>
            </a:r>
            <a:r>
              <a:rPr lang="en-US" sz="1900" dirty="0">
                <a:latin typeface="+mj-lt"/>
              </a:rPr>
              <a:t> </a:t>
            </a:r>
            <a:r>
              <a:rPr lang="en-US" sz="1900" dirty="0" err="1">
                <a:latin typeface="+mj-lt"/>
              </a:rPr>
              <a:t>thống</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phân</a:t>
            </a:r>
            <a:r>
              <a:rPr lang="en-US" sz="1900" dirty="0">
                <a:latin typeface="+mj-lt"/>
              </a:rPr>
              <a:t> </a:t>
            </a:r>
            <a:r>
              <a:rPr lang="en-US" sz="1900" dirty="0" err="1">
                <a:latin typeface="+mj-lt"/>
              </a:rPr>
              <a:t>tán</a:t>
            </a:r>
            <a:r>
              <a:rPr lang="en-US" sz="1900" dirty="0">
                <a:latin typeface="+mj-lt"/>
              </a:rPr>
              <a:t>.</a:t>
            </a:r>
          </a:p>
          <a:p>
            <a:pPr algn="just"/>
            <a:r>
              <a:rPr lang="en-US" sz="1900" b="1" dirty="0" err="1">
                <a:latin typeface="+mj-lt"/>
              </a:rPr>
              <a:t>JATLite</a:t>
            </a:r>
            <a:r>
              <a:rPr lang="en-US" sz="1900" dirty="0">
                <a:latin typeface="+mj-lt"/>
              </a:rPr>
              <a:t> </a:t>
            </a:r>
            <a:r>
              <a:rPr lang="en-US" sz="1900" dirty="0" err="1">
                <a:latin typeface="+mj-lt"/>
              </a:rPr>
              <a:t>được</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bởi</a:t>
            </a:r>
            <a:r>
              <a:rPr lang="en-US" sz="1900" dirty="0">
                <a:latin typeface="+mj-lt"/>
              </a:rPr>
              <a:t> Stanford Center for Design Research </a:t>
            </a:r>
            <a:r>
              <a:rPr lang="en-US" sz="1900" dirty="0" err="1">
                <a:latin typeface="+mj-lt"/>
              </a:rPr>
              <a:t>là</a:t>
            </a:r>
            <a:r>
              <a:rPr lang="en-US" sz="1900" dirty="0">
                <a:latin typeface="+mj-lt"/>
              </a:rPr>
              <a:t> </a:t>
            </a:r>
            <a:r>
              <a:rPr lang="en-US" sz="1900" dirty="0" err="1">
                <a:latin typeface="+mj-lt"/>
              </a:rPr>
              <a:t>một</a:t>
            </a:r>
            <a:r>
              <a:rPr lang="en-US" sz="1900" dirty="0">
                <a:latin typeface="+mj-lt"/>
              </a:rPr>
              <a:t> </a:t>
            </a:r>
            <a:r>
              <a:rPr lang="en-US" sz="1900" dirty="0" err="1">
                <a:latin typeface="+mj-lt"/>
              </a:rPr>
              <a:t>công</a:t>
            </a:r>
            <a:r>
              <a:rPr lang="en-US" sz="1900" dirty="0">
                <a:latin typeface="+mj-lt"/>
              </a:rPr>
              <a:t> </a:t>
            </a:r>
            <a:r>
              <a:rPr lang="en-US" sz="1900" dirty="0" err="1">
                <a:latin typeface="+mj-lt"/>
              </a:rPr>
              <a:t>cụ</a:t>
            </a:r>
            <a:r>
              <a:rPr lang="en-US" sz="1900" dirty="0">
                <a:latin typeface="+mj-lt"/>
              </a:rPr>
              <a:t> </a:t>
            </a:r>
            <a:r>
              <a:rPr lang="en-US" sz="1900" dirty="0" err="1">
                <a:latin typeface="+mj-lt"/>
              </a:rPr>
              <a:t>để</a:t>
            </a:r>
            <a:r>
              <a:rPr lang="en-US" sz="1900" dirty="0">
                <a:latin typeface="+mj-lt"/>
              </a:rPr>
              <a:t> </a:t>
            </a:r>
            <a:r>
              <a:rPr lang="en-US" sz="1900" dirty="0" err="1">
                <a:latin typeface="+mj-lt"/>
              </a:rPr>
              <a:t>tạo</a:t>
            </a:r>
            <a:r>
              <a:rPr lang="en-US" sz="1900" dirty="0">
                <a:latin typeface="+mj-lt"/>
              </a:rPr>
              <a:t> </a:t>
            </a:r>
            <a:r>
              <a:rPr lang="en-US" sz="1900" dirty="0" err="1">
                <a:latin typeface="+mj-lt"/>
              </a:rPr>
              <a:t>các</a:t>
            </a:r>
            <a:r>
              <a:rPr lang="en-US" sz="1900" dirty="0">
                <a:latin typeface="+mj-lt"/>
              </a:rPr>
              <a:t> </a:t>
            </a:r>
            <a:r>
              <a:rPr lang="en-US" sz="1900" dirty="0" err="1">
                <a:latin typeface="+mj-lt"/>
              </a:rPr>
              <a:t>hệ</a:t>
            </a:r>
            <a:r>
              <a:rPr lang="en-US" sz="1900" dirty="0">
                <a:latin typeface="+mj-lt"/>
              </a:rPr>
              <a:t> </a:t>
            </a:r>
            <a:r>
              <a:rPr lang="en-US" sz="1900" dirty="0" err="1">
                <a:latin typeface="+mj-lt"/>
              </a:rPr>
              <a:t>thống</a:t>
            </a:r>
            <a:r>
              <a:rPr lang="en-US" sz="1900" dirty="0">
                <a:latin typeface="+mj-lt"/>
              </a:rPr>
              <a:t> </a:t>
            </a:r>
            <a:r>
              <a:rPr lang="en-US" sz="1900" dirty="0" err="1">
                <a:latin typeface="+mj-lt"/>
              </a:rPr>
              <a:t>dựa</a:t>
            </a:r>
            <a:r>
              <a:rPr lang="en-US" sz="1900" dirty="0">
                <a:latin typeface="+mj-lt"/>
              </a:rPr>
              <a:t> </a:t>
            </a:r>
            <a:r>
              <a:rPr lang="en-US" sz="1900" dirty="0" err="1">
                <a:latin typeface="+mj-lt"/>
              </a:rPr>
              <a:t>trên</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JATLite</a:t>
            </a:r>
            <a:r>
              <a:rPr lang="en-US" sz="1900" dirty="0">
                <a:latin typeface="+mj-lt"/>
              </a:rPr>
              <a:t> </a:t>
            </a:r>
            <a:r>
              <a:rPr lang="en-US" sz="1900" dirty="0" err="1">
                <a:latin typeface="+mj-lt"/>
              </a:rPr>
              <a:t>được</a:t>
            </a:r>
            <a:r>
              <a:rPr lang="en-US" sz="1900" dirty="0">
                <a:latin typeface="+mj-lt"/>
              </a:rPr>
              <a:t> </a:t>
            </a:r>
            <a:r>
              <a:rPr lang="en-US" sz="1900" dirty="0" err="1">
                <a:latin typeface="+mj-lt"/>
              </a:rPr>
              <a:t>thiết</a:t>
            </a:r>
            <a:r>
              <a:rPr lang="en-US" sz="1900" dirty="0">
                <a:latin typeface="+mj-lt"/>
              </a:rPr>
              <a:t> </a:t>
            </a:r>
            <a:r>
              <a:rPr lang="en-US" sz="1900" dirty="0" err="1">
                <a:latin typeface="+mj-lt"/>
              </a:rPr>
              <a:t>kế</a:t>
            </a:r>
            <a:r>
              <a:rPr lang="en-US" sz="1900" dirty="0">
                <a:latin typeface="+mj-lt"/>
              </a:rPr>
              <a:t> </a:t>
            </a:r>
            <a:r>
              <a:rPr lang="en-US" sz="1900" dirty="0" err="1">
                <a:latin typeface="+mj-lt"/>
              </a:rPr>
              <a:t>cho</a:t>
            </a:r>
            <a:r>
              <a:rPr lang="en-US" sz="1900" dirty="0">
                <a:latin typeface="+mj-lt"/>
              </a:rPr>
              <a:t> </a:t>
            </a:r>
            <a:r>
              <a:rPr lang="en-US" sz="1900" dirty="0" err="1">
                <a:latin typeface="+mj-lt"/>
              </a:rPr>
              <a:t>phép</a:t>
            </a:r>
            <a:r>
              <a:rPr lang="en-US" sz="1900" dirty="0">
                <a:latin typeface="+mj-lt"/>
              </a:rPr>
              <a:t> </a:t>
            </a:r>
            <a:r>
              <a:rPr lang="en-US" sz="1900" dirty="0" err="1">
                <a:latin typeface="+mj-lt"/>
              </a:rPr>
              <a:t>người</a:t>
            </a:r>
            <a:r>
              <a:rPr lang="en-US" sz="1900" dirty="0">
                <a:latin typeface="+mj-lt"/>
              </a:rPr>
              <a:t> </a:t>
            </a:r>
            <a:r>
              <a:rPr lang="en-US" sz="1900" dirty="0" err="1">
                <a:latin typeface="+mj-lt"/>
              </a:rPr>
              <a:t>dùng</a:t>
            </a:r>
            <a:r>
              <a:rPr lang="en-US" sz="1900" dirty="0">
                <a:latin typeface="+mj-lt"/>
              </a:rPr>
              <a:t> </a:t>
            </a:r>
            <a:r>
              <a:rPr lang="en-US" sz="1900" dirty="0" err="1">
                <a:latin typeface="+mj-lt"/>
              </a:rPr>
              <a:t>tạo</a:t>
            </a:r>
            <a:r>
              <a:rPr lang="en-US" sz="1900" dirty="0">
                <a:latin typeface="+mj-lt"/>
              </a:rPr>
              <a:t> </a:t>
            </a:r>
            <a:r>
              <a:rPr lang="en-US" sz="1900" dirty="0" err="1">
                <a:latin typeface="+mj-lt"/>
              </a:rPr>
              <a:t>các</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phần</a:t>
            </a:r>
            <a:r>
              <a:rPr lang="en-US" sz="1900" dirty="0">
                <a:latin typeface="+mj-lt"/>
              </a:rPr>
              <a:t> </a:t>
            </a:r>
            <a:r>
              <a:rPr lang="en-US" sz="1900" dirty="0" err="1">
                <a:latin typeface="+mj-lt"/>
              </a:rPr>
              <a:t>mềm</a:t>
            </a:r>
            <a:r>
              <a:rPr lang="en-US" sz="1900" dirty="0">
                <a:latin typeface="+mj-lt"/>
              </a:rPr>
              <a:t> </a:t>
            </a:r>
            <a:r>
              <a:rPr lang="en-US" sz="1900" dirty="0" err="1">
                <a:latin typeface="+mj-lt"/>
              </a:rPr>
              <a:t>mới</a:t>
            </a:r>
            <a:r>
              <a:rPr lang="en-US" sz="1900" dirty="0">
                <a:latin typeface="+mj-lt"/>
              </a:rPr>
              <a:t> </a:t>
            </a:r>
            <a:r>
              <a:rPr lang="en-US" sz="1900" dirty="0" err="1">
                <a:latin typeface="+mj-lt"/>
              </a:rPr>
              <a:t>có</a:t>
            </a:r>
            <a:r>
              <a:rPr lang="en-US" sz="1900" dirty="0">
                <a:latin typeface="+mj-lt"/>
              </a:rPr>
              <a:t> </a:t>
            </a:r>
            <a:r>
              <a:rPr lang="en-US" sz="1900" dirty="0" err="1">
                <a:latin typeface="+mj-lt"/>
              </a:rPr>
              <a:t>thể</a:t>
            </a:r>
            <a:r>
              <a:rPr lang="en-US" sz="1900" dirty="0">
                <a:latin typeface="+mj-lt"/>
              </a:rPr>
              <a:t> </a:t>
            </a:r>
            <a:r>
              <a:rPr lang="en-US" sz="1900" dirty="0" err="1">
                <a:latin typeface="+mj-lt"/>
              </a:rPr>
              <a:t>giao</a:t>
            </a:r>
            <a:r>
              <a:rPr lang="en-US" sz="1900" dirty="0">
                <a:latin typeface="+mj-lt"/>
              </a:rPr>
              <a:t> </a:t>
            </a:r>
            <a:r>
              <a:rPr lang="en-US" sz="1900" dirty="0" err="1">
                <a:latin typeface="+mj-lt"/>
              </a:rPr>
              <a:t>tiếp</a:t>
            </a:r>
            <a:r>
              <a:rPr lang="en-US" sz="1900" dirty="0">
                <a:latin typeface="+mj-lt"/>
              </a:rPr>
              <a:t> </a:t>
            </a:r>
            <a:r>
              <a:rPr lang="en-US" sz="1900" dirty="0" err="1">
                <a:latin typeface="+mj-lt"/>
              </a:rPr>
              <a:t>mạnh</a:t>
            </a:r>
            <a:r>
              <a:rPr lang="en-US" sz="1900" dirty="0">
                <a:latin typeface="+mj-lt"/>
              </a:rPr>
              <a:t> </a:t>
            </a:r>
            <a:r>
              <a:rPr lang="en-US" sz="1900" dirty="0" err="1">
                <a:latin typeface="+mj-lt"/>
              </a:rPr>
              <a:t>mẽ</a:t>
            </a:r>
            <a:r>
              <a:rPr lang="en-US" sz="1900" dirty="0">
                <a:latin typeface="+mj-lt"/>
              </a:rPr>
              <a:t> </a:t>
            </a:r>
            <a:r>
              <a:rPr lang="en-US" sz="1900" dirty="0" err="1">
                <a:latin typeface="+mj-lt"/>
              </a:rPr>
              <a:t>thông</a:t>
            </a:r>
            <a:r>
              <a:rPr lang="en-US" sz="1900" dirty="0">
                <a:latin typeface="+mj-lt"/>
              </a:rPr>
              <a:t> qua Internet.</a:t>
            </a:r>
          </a:p>
          <a:p>
            <a:pPr algn="just"/>
            <a:r>
              <a:rPr lang="en-US" sz="1900" b="1" dirty="0" err="1">
                <a:latin typeface="+mj-lt"/>
              </a:rPr>
              <a:t>SkeletonAgent</a:t>
            </a:r>
            <a:r>
              <a:rPr lang="en-US" sz="1900" b="1" dirty="0">
                <a:latin typeface="+mj-lt"/>
              </a:rPr>
              <a:t> </a:t>
            </a:r>
            <a:r>
              <a:rPr lang="en-US" sz="1900" dirty="0" err="1">
                <a:latin typeface="+mj-lt"/>
              </a:rPr>
              <a:t>được</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bởi</a:t>
            </a:r>
            <a:r>
              <a:rPr lang="en-US" sz="1900" dirty="0">
                <a:latin typeface="+mj-lt"/>
              </a:rPr>
              <a:t> “Systems Complex and Adaptive Laboratory”, </a:t>
            </a:r>
            <a:r>
              <a:rPr lang="en-US" sz="1900" dirty="0" err="1">
                <a:latin typeface="+mj-lt"/>
              </a:rPr>
              <a:t>là</a:t>
            </a:r>
            <a:r>
              <a:rPr lang="en-US" sz="1900" dirty="0">
                <a:latin typeface="+mj-lt"/>
              </a:rPr>
              <a:t> </a:t>
            </a:r>
            <a:r>
              <a:rPr lang="en-US" sz="1900" dirty="0" err="1">
                <a:latin typeface="+mj-lt"/>
              </a:rPr>
              <a:t>một</a:t>
            </a:r>
            <a:r>
              <a:rPr lang="en-US" sz="1900" dirty="0">
                <a:latin typeface="+mj-lt"/>
              </a:rPr>
              <a:t> </a:t>
            </a:r>
            <a:r>
              <a:rPr lang="en-US" sz="1900" dirty="0" err="1">
                <a:latin typeface="+mj-lt"/>
              </a:rPr>
              <a:t>công</a:t>
            </a:r>
            <a:r>
              <a:rPr lang="en-US" sz="1900" dirty="0">
                <a:latin typeface="+mj-lt"/>
              </a:rPr>
              <a:t> </a:t>
            </a:r>
            <a:r>
              <a:rPr lang="en-US" sz="1900" dirty="0" err="1">
                <a:latin typeface="+mj-lt"/>
              </a:rPr>
              <a:t>cụ</a:t>
            </a:r>
            <a:r>
              <a:rPr lang="en-US" sz="1900" dirty="0">
                <a:latin typeface="+mj-lt"/>
              </a:rPr>
              <a:t> </a:t>
            </a:r>
            <a:r>
              <a:rPr lang="en-US" sz="1900" dirty="0" err="1">
                <a:latin typeface="+mj-lt"/>
              </a:rPr>
              <a:t>phần</a:t>
            </a:r>
            <a:r>
              <a:rPr lang="en-US" sz="1900" dirty="0">
                <a:latin typeface="+mj-lt"/>
              </a:rPr>
              <a:t> </a:t>
            </a:r>
            <a:r>
              <a:rPr lang="en-US" sz="1900" dirty="0" err="1">
                <a:latin typeface="+mj-lt"/>
              </a:rPr>
              <a:t>mềm</a:t>
            </a:r>
            <a:r>
              <a:rPr lang="en-US" sz="1900" dirty="0">
                <a:latin typeface="+mj-lt"/>
              </a:rPr>
              <a:t>. </a:t>
            </a:r>
            <a:r>
              <a:rPr lang="en-US" sz="1900" dirty="0" err="1">
                <a:latin typeface="+mj-lt"/>
              </a:rPr>
              <a:t>Các</a:t>
            </a:r>
            <a:r>
              <a:rPr lang="en-US" sz="1900" dirty="0">
                <a:latin typeface="+mj-lt"/>
              </a:rPr>
              <a:t> </a:t>
            </a:r>
            <a:r>
              <a:rPr lang="en-US" sz="1900" dirty="0" err="1">
                <a:latin typeface="+mj-lt"/>
              </a:rPr>
              <a:t>khái</a:t>
            </a:r>
            <a:r>
              <a:rPr lang="en-US" sz="1900" dirty="0">
                <a:latin typeface="+mj-lt"/>
              </a:rPr>
              <a:t> </a:t>
            </a:r>
            <a:r>
              <a:rPr lang="en-US" sz="1900" dirty="0" err="1">
                <a:latin typeface="+mj-lt"/>
              </a:rPr>
              <a:t>niệm</a:t>
            </a:r>
            <a:r>
              <a:rPr lang="en-US" sz="1900" dirty="0">
                <a:latin typeface="+mj-lt"/>
              </a:rPr>
              <a:t> </a:t>
            </a:r>
            <a:r>
              <a:rPr lang="en-US" sz="1900" dirty="0" err="1">
                <a:latin typeface="+mj-lt"/>
              </a:rPr>
              <a:t>về</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được</a:t>
            </a:r>
            <a:r>
              <a:rPr lang="en-US" sz="1900" dirty="0">
                <a:latin typeface="+mj-lt"/>
              </a:rPr>
              <a:t> </a:t>
            </a:r>
            <a:r>
              <a:rPr lang="en-US" sz="1900" dirty="0" err="1">
                <a:latin typeface="+mj-lt"/>
              </a:rPr>
              <a:t>gói</a:t>
            </a:r>
            <a:r>
              <a:rPr lang="en-US" sz="1900" dirty="0">
                <a:latin typeface="+mj-lt"/>
              </a:rPr>
              <a:t> </a:t>
            </a:r>
            <a:r>
              <a:rPr lang="en-US" sz="1900" dirty="0" err="1">
                <a:latin typeface="+mj-lt"/>
              </a:rPr>
              <a:t>gọn</a:t>
            </a:r>
            <a:r>
              <a:rPr lang="en-US" sz="1900" dirty="0">
                <a:latin typeface="+mj-lt"/>
              </a:rPr>
              <a:t> </a:t>
            </a:r>
            <a:r>
              <a:rPr lang="en-US" sz="1900" dirty="0" err="1">
                <a:latin typeface="+mj-lt"/>
              </a:rPr>
              <a:t>trong</a:t>
            </a:r>
            <a:r>
              <a:rPr lang="en-US" sz="1900" dirty="0">
                <a:latin typeface="+mj-lt"/>
              </a:rPr>
              <a:t> </a:t>
            </a:r>
            <a:r>
              <a:rPr lang="en-US" sz="1900" dirty="0" err="1">
                <a:latin typeface="+mj-lt"/>
              </a:rPr>
              <a:t>một</a:t>
            </a:r>
            <a:r>
              <a:rPr lang="en-US" sz="1900" dirty="0">
                <a:latin typeface="+mj-lt"/>
              </a:rPr>
              <a:t> </a:t>
            </a:r>
            <a:r>
              <a:rPr lang="en-US" sz="1900" dirty="0" err="1">
                <a:latin typeface="+mj-lt"/>
              </a:rPr>
              <a:t>tập</a:t>
            </a:r>
            <a:r>
              <a:rPr lang="en-US" sz="1900" dirty="0">
                <a:latin typeface="+mj-lt"/>
              </a:rPr>
              <a:t> </a:t>
            </a:r>
            <a:r>
              <a:rPr lang="en-US" sz="1900" dirty="0" err="1">
                <a:latin typeface="+mj-lt"/>
              </a:rPr>
              <a:t>các</a:t>
            </a:r>
            <a:r>
              <a:rPr lang="en-US" sz="1900" dirty="0">
                <a:latin typeface="+mj-lt"/>
              </a:rPr>
              <a:t> </a:t>
            </a:r>
            <a:r>
              <a:rPr lang="en-US" sz="1900" dirty="0" err="1">
                <a:latin typeface="+mj-lt"/>
              </a:rPr>
              <a:t>thư</a:t>
            </a:r>
            <a:r>
              <a:rPr lang="en-US" sz="1900" dirty="0">
                <a:latin typeface="+mj-lt"/>
              </a:rPr>
              <a:t> </a:t>
            </a:r>
            <a:r>
              <a:rPr lang="en-US" sz="1900" dirty="0" err="1">
                <a:latin typeface="+mj-lt"/>
              </a:rPr>
              <a:t>viện</a:t>
            </a:r>
            <a:r>
              <a:rPr lang="en-US" sz="1900" dirty="0">
                <a:latin typeface="+mj-lt"/>
              </a:rPr>
              <a:t> </a:t>
            </a:r>
            <a:r>
              <a:rPr lang="en-US" sz="1900" dirty="0" err="1">
                <a:latin typeface="+mj-lt"/>
              </a:rPr>
              <a:t>tái</a:t>
            </a:r>
            <a:r>
              <a:rPr lang="en-US" sz="1900" dirty="0">
                <a:latin typeface="+mj-lt"/>
              </a:rPr>
              <a:t> </a:t>
            </a:r>
            <a:r>
              <a:rPr lang="en-US" sz="1900" dirty="0" err="1">
                <a:latin typeface="+mj-lt"/>
              </a:rPr>
              <a:t>sử</a:t>
            </a:r>
            <a:r>
              <a:rPr lang="en-US" sz="1900" dirty="0">
                <a:latin typeface="+mj-lt"/>
              </a:rPr>
              <a:t> </a:t>
            </a:r>
            <a:r>
              <a:rPr lang="en-US" sz="1900" dirty="0" err="1">
                <a:latin typeface="+mj-lt"/>
              </a:rPr>
              <a:t>dụng</a:t>
            </a:r>
            <a:r>
              <a:rPr lang="en-US" sz="1900" dirty="0">
                <a:latin typeface="+mj-lt"/>
              </a:rPr>
              <a:t>. </a:t>
            </a:r>
            <a:r>
              <a:rPr lang="en-US" sz="1900" dirty="0" err="1">
                <a:latin typeface="+mj-lt"/>
              </a:rPr>
              <a:t>Kiến</a:t>
            </a:r>
            <a:r>
              <a:rPr lang="en-US" sz="1900" dirty="0">
                <a:latin typeface="+mj-lt"/>
              </a:rPr>
              <a:t> </a:t>
            </a:r>
            <a:r>
              <a:rPr lang="en-US" sz="1900" dirty="0" err="1">
                <a:latin typeface="+mj-lt"/>
              </a:rPr>
              <a:t>trúc</a:t>
            </a:r>
            <a:r>
              <a:rPr lang="en-US" sz="1900" dirty="0">
                <a:latin typeface="+mj-lt"/>
              </a:rPr>
              <a:t> </a:t>
            </a:r>
            <a:r>
              <a:rPr lang="en-US" sz="1900" dirty="0" err="1">
                <a:latin typeface="+mj-lt"/>
              </a:rPr>
              <a:t>của</a:t>
            </a:r>
            <a:r>
              <a:rPr lang="en-US" sz="1900" dirty="0">
                <a:latin typeface="+mj-lt"/>
              </a:rPr>
              <a:t> </a:t>
            </a:r>
            <a:r>
              <a:rPr lang="en-US" sz="1900" dirty="0" err="1">
                <a:latin typeface="+mj-lt"/>
              </a:rPr>
              <a:t>AkeletonAgent</a:t>
            </a:r>
            <a:r>
              <a:rPr lang="en-US" sz="1900" dirty="0">
                <a:latin typeface="+mj-lt"/>
              </a:rPr>
              <a:t> </a:t>
            </a:r>
            <a:r>
              <a:rPr lang="en-US" sz="1900" dirty="0" err="1">
                <a:latin typeface="+mj-lt"/>
              </a:rPr>
              <a:t>được</a:t>
            </a:r>
            <a:r>
              <a:rPr lang="en-US" sz="1900" dirty="0">
                <a:latin typeface="+mj-lt"/>
              </a:rPr>
              <a:t> </a:t>
            </a:r>
            <a:r>
              <a:rPr lang="en-US" sz="1900" dirty="0" err="1">
                <a:latin typeface="+mj-lt"/>
              </a:rPr>
              <a:t>thiết</a:t>
            </a:r>
            <a:r>
              <a:rPr lang="en-US" sz="1900" dirty="0">
                <a:latin typeface="+mj-lt"/>
              </a:rPr>
              <a:t> </a:t>
            </a:r>
            <a:r>
              <a:rPr lang="en-US" sz="1900" dirty="0" err="1">
                <a:latin typeface="+mj-lt"/>
              </a:rPr>
              <a:t>kế</a:t>
            </a:r>
            <a:r>
              <a:rPr lang="en-US" sz="1900" dirty="0">
                <a:latin typeface="+mj-lt"/>
              </a:rPr>
              <a:t> </a:t>
            </a:r>
            <a:r>
              <a:rPr lang="en-US" sz="1900" dirty="0" err="1">
                <a:latin typeface="+mj-lt"/>
              </a:rPr>
              <a:t>cho</a:t>
            </a:r>
            <a:r>
              <a:rPr lang="en-US" sz="1900" dirty="0">
                <a:latin typeface="+mj-lt"/>
              </a:rPr>
              <a:t> </a:t>
            </a:r>
            <a:r>
              <a:rPr lang="en-US" sz="1900" dirty="0" err="1">
                <a:latin typeface="+mj-lt"/>
              </a:rPr>
              <a:t>phép</a:t>
            </a:r>
            <a:r>
              <a:rPr lang="en-US" sz="1900" dirty="0">
                <a:latin typeface="+mj-lt"/>
              </a:rPr>
              <a:t> </a:t>
            </a:r>
            <a:r>
              <a:rPr lang="en-US" sz="1900" dirty="0" err="1">
                <a:latin typeface="+mj-lt"/>
              </a:rPr>
              <a:t>việc</a:t>
            </a:r>
            <a:r>
              <a:rPr lang="en-US" sz="1900" dirty="0">
                <a:latin typeface="+mj-lt"/>
              </a:rPr>
              <a:t> </a:t>
            </a:r>
            <a:r>
              <a:rPr lang="en-US" sz="1900" dirty="0" err="1">
                <a:latin typeface="+mj-lt"/>
              </a:rPr>
              <a:t>tích</a:t>
            </a:r>
            <a:r>
              <a:rPr lang="en-US" sz="1900" dirty="0">
                <a:latin typeface="+mj-lt"/>
              </a:rPr>
              <a:t> </a:t>
            </a:r>
            <a:r>
              <a:rPr lang="en-US" sz="1900" dirty="0" err="1">
                <a:latin typeface="+mj-lt"/>
              </a:rPr>
              <a:t>hợp</a:t>
            </a:r>
            <a:r>
              <a:rPr lang="en-US" sz="1900" dirty="0">
                <a:latin typeface="+mj-lt"/>
              </a:rPr>
              <a:t> </a:t>
            </a:r>
            <a:r>
              <a:rPr lang="en-US" sz="1900" dirty="0" err="1">
                <a:latin typeface="+mj-lt"/>
              </a:rPr>
              <a:t>và</a:t>
            </a:r>
            <a:r>
              <a:rPr lang="en-US" sz="1900" dirty="0">
                <a:latin typeface="+mj-lt"/>
              </a:rPr>
              <a:t> </a:t>
            </a:r>
            <a:r>
              <a:rPr lang="en-US" sz="1900" dirty="0" err="1">
                <a:latin typeface="+mj-lt"/>
              </a:rPr>
              <a:t>hợp</a:t>
            </a:r>
            <a:r>
              <a:rPr lang="en-US" sz="1900" dirty="0">
                <a:latin typeface="+mj-lt"/>
              </a:rPr>
              <a:t> </a:t>
            </a:r>
            <a:r>
              <a:rPr lang="en-US" sz="1900" dirty="0" err="1">
                <a:latin typeface="+mj-lt"/>
              </a:rPr>
              <a:t>tác</a:t>
            </a:r>
            <a:r>
              <a:rPr lang="en-US" sz="1900" dirty="0">
                <a:latin typeface="+mj-lt"/>
              </a:rPr>
              <a:t>.</a:t>
            </a:r>
          </a:p>
          <a:p>
            <a:pPr algn="just"/>
            <a:r>
              <a:rPr lang="en-US" sz="1900" b="1" dirty="0">
                <a:latin typeface="+mj-lt"/>
              </a:rPr>
              <a:t>ZEUS</a:t>
            </a:r>
            <a:r>
              <a:rPr lang="en-US" sz="1900" dirty="0">
                <a:latin typeface="+mj-lt"/>
              </a:rPr>
              <a:t>: </a:t>
            </a:r>
            <a:r>
              <a:rPr lang="en-US" sz="1900" dirty="0" err="1">
                <a:latin typeface="+mj-lt"/>
              </a:rPr>
              <a:t>được</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bởi</a:t>
            </a:r>
            <a:r>
              <a:rPr lang="en-US" sz="1900" dirty="0">
                <a:latin typeface="+mj-lt"/>
              </a:rPr>
              <a:t> “BT Laboratories in the </a:t>
            </a:r>
            <a:r>
              <a:rPr lang="en-US" sz="1900" dirty="0" err="1">
                <a:latin typeface="+mj-lt"/>
              </a:rPr>
              <a:t>Advanded</a:t>
            </a:r>
            <a:r>
              <a:rPr lang="en-US" sz="1900" dirty="0">
                <a:latin typeface="+mj-lt"/>
              </a:rPr>
              <a:t> Application &amp; </a:t>
            </a:r>
            <a:r>
              <a:rPr lang="en-US" sz="1900" dirty="0" err="1">
                <a:latin typeface="+mj-lt"/>
              </a:rPr>
              <a:t>Technolory</a:t>
            </a:r>
            <a:r>
              <a:rPr lang="en-US" sz="1900" dirty="0">
                <a:latin typeface="+mj-lt"/>
              </a:rPr>
              <a:t> Department” </a:t>
            </a:r>
            <a:r>
              <a:rPr lang="en-US" sz="1900" dirty="0" err="1">
                <a:latin typeface="+mj-lt"/>
              </a:rPr>
              <a:t>là</a:t>
            </a:r>
            <a:r>
              <a:rPr lang="en-US" sz="1900" dirty="0">
                <a:latin typeface="+mj-lt"/>
              </a:rPr>
              <a:t> </a:t>
            </a:r>
            <a:r>
              <a:rPr lang="en-US" sz="1900" dirty="0" err="1">
                <a:latin typeface="+mj-lt"/>
              </a:rPr>
              <a:t>một</a:t>
            </a:r>
            <a:r>
              <a:rPr lang="en-US" sz="1900" dirty="0">
                <a:latin typeface="+mj-lt"/>
              </a:rPr>
              <a:t> </a:t>
            </a:r>
            <a:r>
              <a:rPr lang="en-US" sz="1900" dirty="0" err="1">
                <a:latin typeface="+mj-lt"/>
              </a:rPr>
              <a:t>mô</a:t>
            </a:r>
            <a:r>
              <a:rPr lang="en-US" sz="1900" dirty="0">
                <a:latin typeface="+mj-lt"/>
              </a:rPr>
              <a:t> </a:t>
            </a:r>
            <a:r>
              <a:rPr lang="en-US" sz="1900" dirty="0" err="1">
                <a:latin typeface="+mj-lt"/>
              </a:rPr>
              <a:t>hình</a:t>
            </a:r>
            <a:r>
              <a:rPr lang="en-US" sz="1900" dirty="0">
                <a:latin typeface="+mj-lt"/>
              </a:rPr>
              <a:t> </a:t>
            </a:r>
            <a:r>
              <a:rPr lang="en-US" sz="1900" dirty="0" err="1">
                <a:latin typeface="+mj-lt"/>
              </a:rPr>
              <a:t>tiện</a:t>
            </a:r>
            <a:r>
              <a:rPr lang="en-US" sz="1900" dirty="0">
                <a:latin typeface="+mj-lt"/>
              </a:rPr>
              <a:t> </a:t>
            </a:r>
            <a:r>
              <a:rPr lang="en-US" sz="1900" dirty="0" err="1">
                <a:latin typeface="+mj-lt"/>
              </a:rPr>
              <a:t>lợi</a:t>
            </a:r>
            <a:r>
              <a:rPr lang="en-US" sz="1900" dirty="0">
                <a:latin typeface="+mj-lt"/>
              </a:rPr>
              <a:t> </a:t>
            </a:r>
            <a:r>
              <a:rPr lang="en-US" sz="1900" dirty="0" err="1">
                <a:latin typeface="+mj-lt"/>
              </a:rPr>
              <a:t>phát</a:t>
            </a:r>
            <a:r>
              <a:rPr lang="en-US" sz="1900" dirty="0">
                <a:latin typeface="+mj-lt"/>
              </a:rPr>
              <a:t> </a:t>
            </a:r>
            <a:r>
              <a:rPr lang="en-US" sz="1900" dirty="0" err="1">
                <a:latin typeface="+mj-lt"/>
              </a:rPr>
              <a:t>triển</a:t>
            </a:r>
            <a:r>
              <a:rPr lang="en-US" sz="1900" dirty="0">
                <a:latin typeface="+mj-lt"/>
              </a:rPr>
              <a:t> </a:t>
            </a:r>
            <a:r>
              <a:rPr lang="en-US" sz="1900" dirty="0" err="1">
                <a:latin typeface="+mj-lt"/>
              </a:rPr>
              <a:t>các</a:t>
            </a:r>
            <a:r>
              <a:rPr lang="en-US" sz="1900" dirty="0">
                <a:latin typeface="+mj-lt"/>
              </a:rPr>
              <a:t> </a:t>
            </a:r>
            <a:r>
              <a:rPr lang="en-US" sz="1900" dirty="0" err="1">
                <a:latin typeface="+mj-lt"/>
              </a:rPr>
              <a:t>ứng</a:t>
            </a:r>
            <a:r>
              <a:rPr lang="en-US" sz="1900" dirty="0">
                <a:latin typeface="+mj-lt"/>
              </a:rPr>
              <a:t> </a:t>
            </a:r>
            <a:r>
              <a:rPr lang="en-US" sz="1900" dirty="0" err="1">
                <a:latin typeface="+mj-lt"/>
              </a:rPr>
              <a:t>dụng</a:t>
            </a:r>
            <a:r>
              <a:rPr lang="en-US" sz="1900" dirty="0">
                <a:latin typeface="+mj-lt"/>
              </a:rPr>
              <a:t> </a:t>
            </a:r>
            <a:r>
              <a:rPr lang="en-US" sz="1900" dirty="0" err="1">
                <a:latin typeface="+mj-lt"/>
              </a:rPr>
              <a:t>đa</a:t>
            </a:r>
            <a:r>
              <a:rPr lang="en-US" sz="1900" dirty="0">
                <a:latin typeface="+mj-lt"/>
              </a:rPr>
              <a:t> </a:t>
            </a:r>
            <a:r>
              <a:rPr lang="en-US" sz="1900" dirty="0" err="1">
                <a:latin typeface="+mj-lt"/>
              </a:rPr>
              <a:t>tác</a:t>
            </a:r>
            <a:r>
              <a:rPr lang="en-US" sz="1900" dirty="0">
                <a:latin typeface="+mj-lt"/>
              </a:rPr>
              <a:t> </a:t>
            </a:r>
            <a:r>
              <a:rPr lang="en-US" sz="1900" dirty="0" err="1">
                <a:latin typeface="+mj-lt"/>
              </a:rPr>
              <a:t>tử</a:t>
            </a:r>
            <a:r>
              <a:rPr lang="en-US" sz="1900" dirty="0">
                <a:latin typeface="+mj-lt"/>
              </a:rPr>
              <a:t> </a:t>
            </a:r>
            <a:r>
              <a:rPr lang="en-US" sz="1900" dirty="0" err="1">
                <a:latin typeface="+mj-lt"/>
              </a:rPr>
              <a:t>một</a:t>
            </a:r>
            <a:r>
              <a:rPr lang="en-US" sz="1900" dirty="0">
                <a:latin typeface="+mj-lt"/>
              </a:rPr>
              <a:t> </a:t>
            </a:r>
            <a:r>
              <a:rPr lang="en-US" sz="1900" dirty="0" err="1">
                <a:latin typeface="+mj-lt"/>
              </a:rPr>
              <a:t>cách</a:t>
            </a:r>
            <a:r>
              <a:rPr lang="en-US" sz="1900" dirty="0">
                <a:latin typeface="+mj-lt"/>
              </a:rPr>
              <a:t> </a:t>
            </a:r>
            <a:r>
              <a:rPr lang="en-US" sz="1900" dirty="0" err="1">
                <a:latin typeface="+mj-lt"/>
              </a:rPr>
              <a:t>nhanh</a:t>
            </a:r>
            <a:r>
              <a:rPr lang="en-US" sz="1900" dirty="0">
                <a:latin typeface="+mj-lt"/>
              </a:rPr>
              <a:t> </a:t>
            </a:r>
            <a:r>
              <a:rPr lang="en-US" sz="1900" dirty="0" err="1">
                <a:latin typeface="+mj-lt"/>
              </a:rPr>
              <a:t>chóng</a:t>
            </a:r>
            <a:r>
              <a:rPr lang="en-US" sz="1900" dirty="0" smtClean="0">
                <a:latin typeface="+mj-lt"/>
              </a:rPr>
              <a:t>.</a:t>
            </a:r>
            <a:endParaRPr lang="en-US" sz="19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467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a:t>
            </a:r>
            <a:r>
              <a:rPr lang="en-US" dirty="0" err="1" smtClean="0"/>
              <a:t>các</a:t>
            </a:r>
            <a:r>
              <a:rPr lang="en-US" dirty="0" smtClean="0"/>
              <a:t> framework </a:t>
            </a:r>
            <a:r>
              <a:rPr lang="en-US" dirty="0" err="1" smtClean="0"/>
              <a:t>xây</a:t>
            </a:r>
            <a:r>
              <a:rPr lang="en-US" dirty="0" smtClean="0"/>
              <a:t> </a:t>
            </a:r>
            <a:r>
              <a:rPr lang="en-US" dirty="0" err="1" smtClean="0"/>
              <a:t>dựng</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endParaRPr lang="en-US" dirty="0"/>
          </a:p>
        </p:txBody>
      </p:sp>
      <p:sp>
        <p:nvSpPr>
          <p:cNvPr id="3" name="Content Placeholder 2"/>
          <p:cNvSpPr>
            <a:spLocks noGrp="1"/>
          </p:cNvSpPr>
          <p:nvPr>
            <p:ph idx="1"/>
          </p:nvPr>
        </p:nvSpPr>
        <p:spPr/>
        <p:txBody>
          <a:bodyPr>
            <a:normAutofit lnSpcReduction="10000"/>
          </a:bodyPr>
          <a:lstStyle/>
          <a:p>
            <a:pPr algn="just"/>
            <a:r>
              <a:rPr lang="vi-VN" sz="2800" dirty="0" smtClean="0">
                <a:latin typeface="Cambria" panose="02040503050406030204" pitchFamily="18" charset="0"/>
              </a:rPr>
              <a:t>Trên </a:t>
            </a:r>
            <a:r>
              <a:rPr lang="vi-VN" sz="2800" dirty="0">
                <a:latin typeface="Cambria" panose="02040503050406030204" pitchFamily="18" charset="0"/>
              </a:rPr>
              <a:t>phương diện xây dựng phần </a:t>
            </a:r>
            <a:r>
              <a:rPr lang="vi-VN" sz="2800" dirty="0" smtClean="0">
                <a:latin typeface="Cambria" panose="02040503050406030204" pitchFamily="18" charset="0"/>
              </a:rPr>
              <a:t>mềm</a:t>
            </a:r>
            <a:endParaRPr lang="en-US" sz="2800" dirty="0" smtClean="0">
              <a:latin typeface="Cambria" panose="02040503050406030204" pitchFamily="18" charset="0"/>
            </a:endParaRPr>
          </a:p>
          <a:p>
            <a:pPr lvl="1" algn="just"/>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phát</a:t>
            </a:r>
            <a:r>
              <a:rPr lang="en-US" sz="2800" dirty="0" smtClean="0">
                <a:latin typeface="+mj-lt"/>
              </a:rPr>
              <a:t> </a:t>
            </a:r>
            <a:r>
              <a:rPr lang="en-US" sz="2800" dirty="0" err="1" smtClean="0">
                <a:latin typeface="+mj-lt"/>
              </a:rPr>
              <a:t>triển</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đánh</a:t>
            </a:r>
            <a:r>
              <a:rPr lang="en-US" sz="2800" dirty="0" smtClean="0">
                <a:latin typeface="+mj-lt"/>
              </a:rPr>
              <a:t> </a:t>
            </a:r>
            <a:r>
              <a:rPr lang="en-US" sz="2800" dirty="0" err="1" smtClean="0">
                <a:latin typeface="+mj-lt"/>
              </a:rPr>
              <a:t>giá</a:t>
            </a:r>
            <a:r>
              <a:rPr lang="en-US" sz="2800" dirty="0" smtClean="0">
                <a:latin typeface="+mj-lt"/>
              </a:rPr>
              <a:t> </a:t>
            </a:r>
            <a:r>
              <a:rPr lang="en-US" sz="2800" dirty="0" err="1" smtClean="0">
                <a:latin typeface="+mj-lt"/>
              </a:rPr>
              <a:t>dựa</a:t>
            </a:r>
            <a:r>
              <a:rPr lang="en-US" sz="2800" dirty="0" smtClean="0">
                <a:latin typeface="+mj-lt"/>
              </a:rPr>
              <a:t> </a:t>
            </a:r>
            <a:r>
              <a:rPr lang="en-US" sz="2800" dirty="0" err="1" smtClean="0">
                <a:latin typeface="+mj-lt"/>
              </a:rPr>
              <a:t>vào</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phân</a:t>
            </a:r>
            <a:r>
              <a:rPr lang="en-US" sz="2800" dirty="0" smtClean="0">
                <a:latin typeface="+mj-lt"/>
              </a:rPr>
              <a:t> </a:t>
            </a:r>
            <a:r>
              <a:rPr lang="en-US" sz="2800" dirty="0" err="1" smtClean="0">
                <a:latin typeface="+mj-lt"/>
              </a:rPr>
              <a:t>tích</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thiết</a:t>
            </a:r>
            <a:r>
              <a:rPr lang="en-US" sz="2800" dirty="0" smtClean="0">
                <a:latin typeface="+mj-lt"/>
              </a:rPr>
              <a:t> </a:t>
            </a:r>
            <a:r>
              <a:rPr lang="en-US" sz="2800" dirty="0" err="1" smtClean="0">
                <a:latin typeface="+mj-lt"/>
              </a:rPr>
              <a:t>kế</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sinh</a:t>
            </a:r>
            <a:r>
              <a:rPr lang="en-US" sz="2800" dirty="0" smtClean="0">
                <a:latin typeface="+mj-lt"/>
              </a:rPr>
              <a:t> </a:t>
            </a:r>
            <a:r>
              <a:rPr lang="en-US" sz="2800" dirty="0" err="1" smtClean="0">
                <a:latin typeface="+mj-lt"/>
              </a:rPr>
              <a:t>mã</a:t>
            </a:r>
            <a:r>
              <a:rPr lang="en-US" sz="2800" dirty="0" smtClean="0">
                <a:latin typeface="+mj-lt"/>
              </a:rPr>
              <a:t> </a:t>
            </a:r>
            <a:r>
              <a:rPr lang="en-US" sz="2800" dirty="0" err="1" smtClean="0">
                <a:latin typeface="+mj-lt"/>
              </a:rPr>
              <a:t>nguồn</a:t>
            </a:r>
            <a:r>
              <a:rPr lang="en-US" sz="2800" dirty="0" smtClean="0">
                <a:latin typeface="+mj-lt"/>
              </a:rPr>
              <a:t> </a:t>
            </a:r>
            <a:r>
              <a:rPr lang="en-US" sz="2800" dirty="0" err="1" smtClean="0">
                <a:latin typeface="+mj-lt"/>
              </a:rPr>
              <a:t>cho</a:t>
            </a:r>
            <a:r>
              <a:rPr lang="en-US" sz="2800" dirty="0" smtClean="0">
                <a:latin typeface="+mj-lt"/>
              </a:rPr>
              <a:t> </a:t>
            </a:r>
            <a:r>
              <a:rPr lang="en-US" sz="2800" dirty="0" err="1" smtClean="0">
                <a:latin typeface="+mj-lt"/>
              </a:rPr>
              <a:t>tác</a:t>
            </a:r>
            <a:r>
              <a:rPr lang="en-US" sz="2800" dirty="0" smtClean="0">
                <a:latin typeface="+mj-lt"/>
              </a:rPr>
              <a:t> </a:t>
            </a:r>
            <a:r>
              <a:rPr lang="en-US" sz="2800" dirty="0" err="1" smtClean="0">
                <a:latin typeface="+mj-lt"/>
              </a:rPr>
              <a:t>tử</a:t>
            </a:r>
            <a:r>
              <a:rPr lang="en-US" sz="2800" dirty="0" smtClean="0">
                <a:latin typeface="+mj-lt"/>
              </a:rPr>
              <a:t> </a:t>
            </a:r>
            <a:r>
              <a:rPr lang="en-US" sz="2800" dirty="0" err="1" smtClean="0">
                <a:latin typeface="+mj-lt"/>
              </a:rPr>
              <a:t>đầu</a:t>
            </a:r>
            <a:r>
              <a:rPr lang="en-US" sz="2800" dirty="0" smtClean="0">
                <a:latin typeface="+mj-lt"/>
              </a:rPr>
              <a:t> </a:t>
            </a:r>
            <a:r>
              <a:rPr lang="en-US" sz="2800" dirty="0" err="1" smtClean="0">
                <a:latin typeface="+mj-lt"/>
              </a:rPr>
              <a:t>tiên</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cần</a:t>
            </a:r>
            <a:r>
              <a:rPr lang="en-US" sz="2800" dirty="0" smtClean="0">
                <a:latin typeface="+mj-lt"/>
              </a:rPr>
              <a:t> </a:t>
            </a:r>
            <a:r>
              <a:rPr lang="en-US" sz="2800" dirty="0" err="1" smtClean="0">
                <a:latin typeface="+mj-lt"/>
              </a:rPr>
              <a:t>để</a:t>
            </a:r>
            <a:r>
              <a:rPr lang="en-US" sz="2800" dirty="0" smtClean="0">
                <a:latin typeface="+mj-lt"/>
              </a:rPr>
              <a:t> </a:t>
            </a:r>
            <a:r>
              <a:rPr lang="en-US" sz="2800" dirty="0" err="1" smtClean="0">
                <a:latin typeface="+mj-lt"/>
              </a:rPr>
              <a:t>phối</a:t>
            </a:r>
            <a:r>
              <a:rPr lang="en-US" sz="2800" dirty="0" smtClean="0">
                <a:latin typeface="+mj-lt"/>
              </a:rPr>
              <a:t> </a:t>
            </a:r>
            <a:r>
              <a:rPr lang="en-US" sz="2800" dirty="0" err="1" smtClean="0">
                <a:latin typeface="+mj-lt"/>
              </a:rPr>
              <a:t>hợp</a:t>
            </a:r>
            <a:r>
              <a:rPr lang="en-US" sz="2800" dirty="0" smtClean="0">
                <a:latin typeface="+mj-lt"/>
              </a:rPr>
              <a:t> </a:t>
            </a:r>
            <a:r>
              <a:rPr lang="en-US" sz="2800" dirty="0" err="1" smtClean="0">
                <a:latin typeface="+mj-lt"/>
              </a:rPr>
              <a:t>với</a:t>
            </a:r>
            <a:r>
              <a:rPr lang="en-US" sz="2800" dirty="0" smtClean="0">
                <a:latin typeface="+mj-lt"/>
              </a:rPr>
              <a:t> </a:t>
            </a:r>
            <a:r>
              <a:rPr lang="en-US" sz="2800" dirty="0" err="1" smtClean="0">
                <a:latin typeface="+mj-lt"/>
              </a:rPr>
              <a:t>mã</a:t>
            </a:r>
            <a:r>
              <a:rPr lang="en-US" sz="2800" dirty="0" smtClean="0">
                <a:latin typeface="+mj-lt"/>
              </a:rPr>
              <a:t> </a:t>
            </a:r>
            <a:r>
              <a:rPr lang="en-US" sz="2800" dirty="0" err="1" smtClean="0">
                <a:latin typeface="+mj-lt"/>
              </a:rPr>
              <a:t>nguồn</a:t>
            </a:r>
            <a:r>
              <a:rPr lang="en-US" sz="2800" dirty="0" smtClean="0">
                <a:latin typeface="+mj-lt"/>
              </a:rPr>
              <a:t> </a:t>
            </a:r>
            <a:r>
              <a:rPr lang="en-US" sz="2800" dirty="0" err="1" smtClean="0">
                <a:latin typeface="+mj-lt"/>
              </a:rPr>
              <a:t>bên</a:t>
            </a:r>
            <a:r>
              <a:rPr lang="en-US" sz="2800" dirty="0" smtClean="0">
                <a:latin typeface="+mj-lt"/>
              </a:rPr>
              <a:t> </a:t>
            </a:r>
            <a:r>
              <a:rPr lang="en-US" sz="2800" dirty="0" err="1" smtClean="0">
                <a:latin typeface="+mj-lt"/>
              </a:rPr>
              <a:t>ngoài</a:t>
            </a:r>
            <a:r>
              <a:rPr lang="en-US" sz="2800" dirty="0" smtClean="0">
                <a:latin typeface="+mj-lt"/>
              </a:rPr>
              <a:t>, </a:t>
            </a:r>
            <a:r>
              <a:rPr lang="en-US" sz="2800" dirty="0" err="1" smtClean="0">
                <a:latin typeface="+mj-lt"/>
              </a:rPr>
              <a:t>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kiểm</a:t>
            </a:r>
            <a:r>
              <a:rPr lang="en-US" sz="2800" dirty="0" smtClean="0">
                <a:latin typeface="+mj-lt"/>
              </a:rPr>
              <a:t> </a:t>
            </a:r>
            <a:r>
              <a:rPr lang="en-US" sz="2800" dirty="0" err="1" smtClean="0">
                <a:latin typeface="+mj-lt"/>
              </a:rPr>
              <a:t>thử</a:t>
            </a:r>
            <a:r>
              <a:rPr lang="en-US" sz="2800" dirty="0" smtClean="0">
                <a:latin typeface="+mj-lt"/>
              </a:rPr>
              <a:t> </a:t>
            </a:r>
            <a:r>
              <a:rPr lang="en-US" sz="2800" dirty="0" err="1" smtClean="0">
                <a:latin typeface="+mj-lt"/>
              </a:rPr>
              <a:t>và</a:t>
            </a:r>
            <a:r>
              <a:rPr lang="en-US" sz="2800" dirty="0" smtClean="0">
                <a:latin typeface="+mj-lt"/>
              </a:rPr>
              <a:t> </a:t>
            </a:r>
            <a:r>
              <a:rPr lang="en-US" sz="2800" dirty="0" err="1" smtClean="0">
                <a:latin typeface="+mj-lt"/>
              </a:rPr>
              <a:t>tìm</a:t>
            </a:r>
            <a:r>
              <a:rPr lang="en-US" sz="2800" dirty="0" smtClean="0">
                <a:latin typeface="+mj-lt"/>
              </a:rPr>
              <a:t> </a:t>
            </a:r>
            <a:r>
              <a:rPr lang="en-US" sz="2800" dirty="0" err="1" smtClean="0">
                <a:latin typeface="+mj-lt"/>
              </a:rPr>
              <a:t>lỗi</a:t>
            </a:r>
            <a:r>
              <a:rPr lang="en-US" sz="2800" dirty="0" smtClean="0">
                <a:latin typeface="+mj-lt"/>
              </a:rPr>
              <a:t>.</a:t>
            </a:r>
          </a:p>
          <a:p>
            <a:pPr lvl="2" algn="just"/>
            <a:r>
              <a:rPr lang="en-US" sz="2800" dirty="0" err="1" smtClean="0">
                <a:latin typeface="+mj-lt"/>
              </a:rPr>
              <a:t>Tính</a:t>
            </a:r>
            <a:r>
              <a:rPr lang="en-US" sz="2800" dirty="0" smtClean="0">
                <a:latin typeface="+mj-lt"/>
              </a:rPr>
              <a:t> </a:t>
            </a:r>
            <a:r>
              <a:rPr lang="en-US" sz="2800" dirty="0" err="1" smtClean="0">
                <a:latin typeface="+mj-lt"/>
              </a:rPr>
              <a:t>sử</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lại</a:t>
            </a:r>
            <a:r>
              <a:rPr lang="en-US" sz="2800" dirty="0" smtClean="0">
                <a:latin typeface="+mj-lt"/>
              </a:rPr>
              <a:t> </a:t>
            </a:r>
            <a:r>
              <a:rPr lang="en-US" sz="2800" dirty="0" err="1" smtClean="0">
                <a:latin typeface="+mj-lt"/>
              </a:rPr>
              <a:t>của</a:t>
            </a:r>
            <a:r>
              <a:rPr lang="en-US" sz="2800" dirty="0" smtClean="0">
                <a:latin typeface="+mj-lt"/>
              </a:rPr>
              <a:t> </a:t>
            </a:r>
            <a:r>
              <a:rPr lang="en-US" sz="2800" dirty="0" err="1" smtClean="0">
                <a:latin typeface="+mj-lt"/>
              </a:rPr>
              <a:t>phần</a:t>
            </a:r>
            <a:r>
              <a:rPr lang="en-US" sz="2800" dirty="0" smtClean="0">
                <a:latin typeface="+mj-lt"/>
              </a:rPr>
              <a:t> </a:t>
            </a:r>
            <a:r>
              <a:rPr lang="en-US" sz="2800" dirty="0" err="1" smtClean="0">
                <a:latin typeface="+mj-lt"/>
              </a:rPr>
              <a:t>mềm</a:t>
            </a:r>
            <a:r>
              <a:rPr lang="en-US" sz="2800" dirty="0" smtClean="0">
                <a:latin typeface="+mj-lt"/>
              </a:rPr>
              <a:t>: </a:t>
            </a:r>
            <a:r>
              <a:rPr lang="en-US" sz="2800" dirty="0" err="1" smtClean="0">
                <a:latin typeface="+mj-lt"/>
              </a:rPr>
              <a:t>Số</a:t>
            </a:r>
            <a:r>
              <a:rPr lang="en-US" sz="2800" dirty="0" smtClean="0">
                <a:latin typeface="+mj-lt"/>
              </a:rPr>
              <a:t> </a:t>
            </a:r>
            <a:r>
              <a:rPr lang="en-US" sz="2800" dirty="0" err="1" smtClean="0">
                <a:latin typeface="+mj-lt"/>
              </a:rPr>
              <a:t>dòng</a:t>
            </a:r>
            <a:r>
              <a:rPr lang="en-US" sz="2800" dirty="0" smtClean="0">
                <a:latin typeface="+mj-lt"/>
              </a:rPr>
              <a:t> </a:t>
            </a:r>
            <a:r>
              <a:rPr lang="en-US" sz="2800" dirty="0" err="1" smtClean="0">
                <a:latin typeface="+mj-lt"/>
              </a:rPr>
              <a:t>mã</a:t>
            </a:r>
            <a:r>
              <a:rPr lang="en-US" sz="2800" dirty="0" smtClean="0">
                <a:latin typeface="+mj-lt"/>
              </a:rPr>
              <a:t> </a:t>
            </a:r>
            <a:r>
              <a:rPr lang="en-US" sz="2800" dirty="0" err="1" smtClean="0">
                <a:latin typeface="+mj-lt"/>
              </a:rPr>
              <a:t>nguồn</a:t>
            </a:r>
            <a:r>
              <a:rPr lang="en-US" sz="2800" dirty="0" smtClean="0">
                <a:latin typeface="+mj-lt"/>
              </a:rPr>
              <a:t> </a:t>
            </a:r>
            <a:r>
              <a:rPr lang="en-US" sz="2800" dirty="0" err="1" smtClean="0">
                <a:latin typeface="+mj-lt"/>
              </a:rPr>
              <a:t>hoặc</a:t>
            </a:r>
            <a:r>
              <a:rPr lang="en-US" sz="2800" dirty="0" smtClean="0">
                <a:latin typeface="+mj-lt"/>
              </a:rPr>
              <a:t> </a:t>
            </a:r>
            <a:r>
              <a:rPr lang="en-US" sz="2800" dirty="0" err="1" smtClean="0">
                <a:latin typeface="+mj-lt"/>
              </a:rPr>
              <a:t>số</a:t>
            </a:r>
            <a:r>
              <a:rPr lang="en-US" sz="2800" dirty="0" smtClean="0">
                <a:latin typeface="+mj-lt"/>
              </a:rPr>
              <a:t> </a:t>
            </a:r>
            <a:r>
              <a:rPr lang="en-US" sz="2800" dirty="0" err="1" smtClean="0">
                <a:latin typeface="+mj-lt"/>
              </a:rPr>
              <a:t>lớp</a:t>
            </a:r>
            <a:r>
              <a:rPr lang="en-US" sz="2800" dirty="0" smtClean="0">
                <a:latin typeface="+mj-lt"/>
              </a:rPr>
              <a:t> </a:t>
            </a:r>
            <a:r>
              <a:rPr lang="en-US" sz="2800" dirty="0" err="1" smtClean="0">
                <a:latin typeface="+mj-lt"/>
              </a:rPr>
              <a:t>được</a:t>
            </a:r>
            <a:r>
              <a:rPr lang="en-US" sz="2800" dirty="0" smtClean="0">
                <a:latin typeface="+mj-lt"/>
              </a:rPr>
              <a:t> </a:t>
            </a:r>
            <a:r>
              <a:rPr lang="en-US" sz="2800" dirty="0" err="1" smtClean="0">
                <a:latin typeface="+mj-lt"/>
              </a:rPr>
              <a:t>sử</a:t>
            </a:r>
            <a:r>
              <a:rPr lang="en-US" sz="2800" dirty="0" smtClean="0">
                <a:latin typeface="+mj-lt"/>
              </a:rPr>
              <a:t> </a:t>
            </a:r>
            <a:r>
              <a:rPr lang="en-US" sz="2800" dirty="0" err="1" smtClean="0">
                <a:latin typeface="+mj-lt"/>
              </a:rPr>
              <a:t>dụng</a:t>
            </a:r>
            <a:r>
              <a:rPr lang="en-US" sz="2800" dirty="0" smtClean="0">
                <a:latin typeface="+mj-lt"/>
              </a:rPr>
              <a:t> </a:t>
            </a:r>
            <a:r>
              <a:rPr lang="en-US" sz="2800" dirty="0" err="1" smtClean="0">
                <a:latin typeface="+mj-lt"/>
              </a:rPr>
              <a:t>lại</a:t>
            </a:r>
            <a:endParaRPr lang="en-US" sz="2800" dirty="0" smtClean="0">
              <a:latin typeface="+mj-lt"/>
            </a:endParaRPr>
          </a:p>
          <a:p>
            <a:r>
              <a:rPr lang="en-US" sz="2800" dirty="0" err="1" smtClean="0">
                <a:latin typeface="+mj-lt"/>
              </a:rPr>
              <a:t>Khi</a:t>
            </a:r>
            <a:r>
              <a:rPr lang="en-US" sz="2800" dirty="0" smtClean="0">
                <a:latin typeface="+mj-lt"/>
              </a:rPr>
              <a:t> </a:t>
            </a:r>
            <a:r>
              <a:rPr lang="en-US" sz="2800" dirty="0" err="1" smtClean="0">
                <a:latin typeface="+mj-lt"/>
              </a:rPr>
              <a:t>thực</a:t>
            </a:r>
            <a:r>
              <a:rPr lang="en-US" sz="2800" dirty="0" smtClean="0">
                <a:latin typeface="+mj-lt"/>
              </a:rPr>
              <a:t> </a:t>
            </a:r>
            <a:r>
              <a:rPr lang="en-US" sz="2800" dirty="0" err="1" smtClean="0">
                <a:latin typeface="+mj-lt"/>
              </a:rPr>
              <a:t>thi</a:t>
            </a:r>
            <a:r>
              <a:rPr lang="en-US" sz="2800" dirty="0" smtClean="0">
                <a:latin typeface="+mj-lt"/>
              </a:rPr>
              <a:t> (run-time)</a:t>
            </a:r>
          </a:p>
          <a:p>
            <a:pPr lvl="1"/>
            <a:r>
              <a:rPr lang="en-US" sz="2600" dirty="0" err="1" smtClean="0">
                <a:latin typeface="+mj-lt"/>
              </a:rPr>
              <a:t>Đánh</a:t>
            </a:r>
            <a:r>
              <a:rPr lang="en-US" sz="2600" dirty="0" smtClean="0">
                <a:latin typeface="+mj-lt"/>
              </a:rPr>
              <a:t> </a:t>
            </a:r>
            <a:r>
              <a:rPr lang="en-US" sz="2600" dirty="0" err="1" smtClean="0">
                <a:latin typeface="+mj-lt"/>
              </a:rPr>
              <a:t>giá</a:t>
            </a:r>
            <a:r>
              <a:rPr lang="en-US" sz="2600" dirty="0" smtClean="0">
                <a:latin typeface="+mj-lt"/>
              </a:rPr>
              <a:t> qua </a:t>
            </a:r>
            <a:r>
              <a:rPr lang="en-US" sz="2600" dirty="0" err="1" smtClean="0">
                <a:latin typeface="+mj-lt"/>
              </a:rPr>
              <a:t>hiệu</a:t>
            </a:r>
            <a:r>
              <a:rPr lang="en-US" sz="2600" dirty="0" smtClean="0">
                <a:latin typeface="+mj-lt"/>
              </a:rPr>
              <a:t> </a:t>
            </a:r>
            <a:r>
              <a:rPr lang="en-US" sz="2600" dirty="0" err="1" smtClean="0">
                <a:latin typeface="+mj-lt"/>
              </a:rPr>
              <a:t>năng</a:t>
            </a:r>
            <a:endParaRPr lang="en-US" sz="2600" dirty="0" smtClean="0">
              <a:latin typeface="+mj-lt"/>
            </a:endParaRPr>
          </a:p>
          <a:p>
            <a:pPr lvl="1"/>
            <a:r>
              <a:rPr lang="en-US" sz="2600" dirty="0" err="1" smtClean="0">
                <a:latin typeface="+mj-lt"/>
              </a:rPr>
              <a:t>Khả</a:t>
            </a:r>
            <a:r>
              <a:rPr lang="en-US" sz="2600" dirty="0" smtClean="0">
                <a:latin typeface="+mj-lt"/>
              </a:rPr>
              <a:t> </a:t>
            </a:r>
            <a:r>
              <a:rPr lang="en-US" sz="2600" dirty="0" err="1" smtClean="0">
                <a:latin typeface="+mj-lt"/>
              </a:rPr>
              <a:t>năng</a:t>
            </a:r>
            <a:r>
              <a:rPr lang="en-US" sz="2600" dirty="0" smtClean="0">
                <a:latin typeface="+mj-lt"/>
              </a:rPr>
              <a:t> </a:t>
            </a:r>
            <a:r>
              <a:rPr lang="en-US" sz="2600" dirty="0" err="1" smtClean="0">
                <a:latin typeface="+mj-lt"/>
              </a:rPr>
              <a:t>mở</a:t>
            </a:r>
            <a:r>
              <a:rPr lang="en-US" sz="2600" dirty="0" smtClean="0">
                <a:latin typeface="+mj-lt"/>
              </a:rPr>
              <a:t> </a:t>
            </a:r>
            <a:r>
              <a:rPr lang="en-US" sz="2600" dirty="0" err="1" smtClean="0">
                <a:latin typeface="+mj-lt"/>
              </a:rPr>
              <a:t>rộng</a:t>
            </a:r>
            <a:endParaRPr lang="en-US" sz="2600" dirty="0" smtClean="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3081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mbria" panose="02040503050406030204" pitchFamily="18" charset="0"/>
              </a:rPr>
              <a:t>Nội </a:t>
            </a:r>
            <a:r>
              <a:rPr lang="vi-VN" dirty="0" smtClean="0">
                <a:latin typeface="Cambria" panose="02040503050406030204" pitchFamily="18" charset="0"/>
              </a:rPr>
              <a:t>dung</a:t>
            </a:r>
            <a:r>
              <a:rPr lang="en-US" dirty="0" smtClean="0">
                <a:latin typeface="Cambria" panose="02040503050406030204" pitchFamily="18" charset="0"/>
              </a:rPr>
              <a:t> </a:t>
            </a:r>
            <a:r>
              <a:rPr lang="en-US" dirty="0" err="1" smtClean="0">
                <a:latin typeface="Cambria" panose="02040503050406030204" pitchFamily="18" charset="0"/>
              </a:rPr>
              <a:t>trình</a:t>
            </a:r>
            <a:r>
              <a:rPr lang="en-US" dirty="0" smtClean="0">
                <a:latin typeface="Cambria" panose="02040503050406030204" pitchFamily="18" charset="0"/>
              </a:rPr>
              <a:t> </a:t>
            </a:r>
            <a:r>
              <a:rPr lang="en-US" dirty="0" err="1" smtClean="0">
                <a:latin typeface="Cambria" panose="02040503050406030204" pitchFamily="18" charset="0"/>
              </a:rPr>
              <a:t>bày</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114300" indent="0">
              <a:buNone/>
            </a:pPr>
            <a:r>
              <a:rPr lang="en-US" sz="2400" dirty="0" smtClean="0">
                <a:latin typeface="+mj-lt"/>
                <a:cs typeface="Times New Roman" pitchFamily="18" charset="0"/>
              </a:rPr>
              <a:t>CHƯƠNG </a:t>
            </a:r>
            <a:r>
              <a:rPr lang="en-US" sz="2400" dirty="0">
                <a:latin typeface="+mj-lt"/>
                <a:cs typeface="Times New Roman" pitchFamily="18" charset="0"/>
              </a:rPr>
              <a:t>I: </a:t>
            </a:r>
            <a:r>
              <a:rPr lang="en-US" sz="2400" dirty="0" err="1" smtClean="0">
                <a:latin typeface="+mj-lt"/>
                <a:cs typeface="Times New Roman" pitchFamily="18" charset="0"/>
              </a:rPr>
              <a:t>Các</a:t>
            </a:r>
            <a:r>
              <a:rPr lang="en-US" sz="2400" dirty="0" smtClean="0">
                <a:latin typeface="+mj-lt"/>
                <a:cs typeface="Times New Roman" pitchFamily="18" charset="0"/>
              </a:rPr>
              <a:t> </a:t>
            </a:r>
            <a:r>
              <a:rPr lang="en-US" sz="2400" dirty="0" err="1" smtClean="0">
                <a:latin typeface="+mj-lt"/>
                <a:cs typeface="Times New Roman" pitchFamily="18" charset="0"/>
              </a:rPr>
              <a:t>nội</a:t>
            </a:r>
            <a:r>
              <a:rPr lang="en-US" sz="2400" dirty="0" smtClean="0">
                <a:latin typeface="+mj-lt"/>
                <a:cs typeface="Times New Roman" pitchFamily="18" charset="0"/>
              </a:rPr>
              <a:t> dung </a:t>
            </a:r>
            <a:r>
              <a:rPr lang="en-US" sz="2400" dirty="0" err="1" smtClean="0">
                <a:latin typeface="+mj-lt"/>
                <a:cs typeface="Times New Roman" pitchFamily="18" charset="0"/>
              </a:rPr>
              <a:t>đã</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a:t>
            </a:r>
            <a:r>
              <a:rPr lang="en-US" sz="2400" dirty="0" err="1" smtClean="0">
                <a:latin typeface="+mj-lt"/>
                <a:cs typeface="Times New Roman" pitchFamily="18" charset="0"/>
              </a:rPr>
              <a:t>bày</a:t>
            </a:r>
            <a:endParaRPr lang="vi-VN" sz="2400" dirty="0" smtClean="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I.1. </a:t>
            </a:r>
            <a:r>
              <a:rPr lang="en-US" sz="2400" dirty="0" err="1" smtClean="0">
                <a:latin typeface="+mj-lt"/>
                <a:cs typeface="Times New Roman" pitchFamily="18" charset="0"/>
              </a:rPr>
              <a:t>Tác</a:t>
            </a:r>
            <a:r>
              <a:rPr lang="en-US" sz="2400" dirty="0" smtClean="0">
                <a:latin typeface="+mj-lt"/>
                <a:cs typeface="Times New Roman" pitchFamily="18" charset="0"/>
              </a:rPr>
              <a:t> </a:t>
            </a:r>
            <a:r>
              <a:rPr lang="en-US" sz="2400" dirty="0" err="1" smtClean="0">
                <a:latin typeface="+mj-lt"/>
                <a:cs typeface="Times New Roman" pitchFamily="18" charset="0"/>
              </a:rPr>
              <a:t>tử</a:t>
            </a:r>
            <a:endParaRPr lang="en-US" sz="2400" dirty="0">
              <a:latin typeface="+mj-lt"/>
              <a:cs typeface="Times New Roman" pitchFamily="18" charset="0"/>
            </a:endParaRPr>
          </a:p>
          <a:p>
            <a:pPr marL="114300" indent="0">
              <a:buNone/>
            </a:pPr>
            <a:r>
              <a:rPr lang="vi-VN" sz="2400" dirty="0">
                <a:latin typeface="+mj-lt"/>
                <a:cs typeface="Times New Roman" pitchFamily="18" charset="0"/>
              </a:rPr>
              <a:t>	</a:t>
            </a:r>
            <a:r>
              <a:rPr lang="en-US" sz="2400" dirty="0">
                <a:latin typeface="+mj-lt"/>
                <a:cs typeface="Times New Roman" pitchFamily="18" charset="0"/>
              </a:rPr>
              <a:t>I.2. </a:t>
            </a:r>
            <a:r>
              <a:rPr lang="en-US" sz="2400" dirty="0" err="1">
                <a:latin typeface="+mj-lt"/>
                <a:cs typeface="Times New Roman" pitchFamily="18" charset="0"/>
              </a:rPr>
              <a:t>Hệ</a:t>
            </a:r>
            <a:r>
              <a:rPr lang="en-US" sz="2400" dirty="0">
                <a:latin typeface="+mj-lt"/>
                <a:cs typeface="Times New Roman" pitchFamily="18" charset="0"/>
              </a:rPr>
              <a:t> </a:t>
            </a:r>
            <a:r>
              <a:rPr lang="en-US" sz="2400" dirty="0" err="1">
                <a:latin typeface="+mj-lt"/>
                <a:cs typeface="Times New Roman" pitchFamily="18" charset="0"/>
              </a:rPr>
              <a:t>đa</a:t>
            </a:r>
            <a:r>
              <a:rPr lang="en-US" sz="2400" dirty="0">
                <a:latin typeface="+mj-lt"/>
                <a:cs typeface="Times New Roman" pitchFamily="18" charset="0"/>
              </a:rPr>
              <a:t> </a:t>
            </a:r>
            <a:r>
              <a:rPr lang="en-US" sz="2400" dirty="0" err="1">
                <a:latin typeface="+mj-lt"/>
                <a:cs typeface="Times New Roman" pitchFamily="18" charset="0"/>
              </a:rPr>
              <a:t>tác</a:t>
            </a:r>
            <a:r>
              <a:rPr lang="en-US" sz="2400" dirty="0">
                <a:latin typeface="+mj-lt"/>
                <a:cs typeface="Times New Roman" pitchFamily="18" charset="0"/>
              </a:rPr>
              <a:t> </a:t>
            </a:r>
            <a:r>
              <a:rPr lang="en-US" sz="2400" dirty="0" err="1" smtClean="0">
                <a:latin typeface="+mj-lt"/>
                <a:cs typeface="Times New Roman" pitchFamily="18" charset="0"/>
              </a:rPr>
              <a:t>tử</a:t>
            </a:r>
            <a:endParaRPr lang="vi-VN" sz="2400" dirty="0" smtClean="0">
              <a:latin typeface="+mj-lt"/>
              <a:cs typeface="Times New Roman" pitchFamily="18" charset="0"/>
            </a:endParaRPr>
          </a:p>
          <a:p>
            <a:pPr marL="114300" indent="0">
              <a:buNone/>
            </a:pPr>
            <a:r>
              <a:rPr lang="en-US" sz="2400" dirty="0" smtClean="0">
                <a:latin typeface="+mj-lt"/>
                <a:cs typeface="Times New Roman" pitchFamily="18" charset="0"/>
              </a:rPr>
              <a:t>CHƯƠNG </a:t>
            </a:r>
            <a:r>
              <a:rPr lang="vi-VN" sz="2400" dirty="0" smtClean="0">
                <a:latin typeface="+mj-lt"/>
                <a:cs typeface="Times New Roman" pitchFamily="18" charset="0"/>
              </a:rPr>
              <a:t>II</a:t>
            </a:r>
            <a:r>
              <a:rPr lang="en-US" sz="2400" dirty="0" smtClean="0">
                <a:latin typeface="+mj-lt"/>
                <a:cs typeface="Times New Roman" pitchFamily="18" charset="0"/>
              </a:rPr>
              <a:t>:</a:t>
            </a:r>
            <a:r>
              <a:rPr lang="vi-VN" sz="2400" dirty="0" smtClean="0">
                <a:latin typeface="+mj-lt"/>
                <a:cs typeface="Times New Roman" pitchFamily="18" charset="0"/>
              </a:rPr>
              <a:t> </a:t>
            </a:r>
            <a:r>
              <a:rPr lang="en-US" sz="2400" dirty="0" err="1" smtClean="0">
                <a:latin typeface="+mj-lt"/>
                <a:cs typeface="Times New Roman" pitchFamily="18" charset="0"/>
              </a:rPr>
              <a:t>Kiến</a:t>
            </a:r>
            <a:r>
              <a:rPr lang="en-US" sz="2400" dirty="0" smtClean="0">
                <a:latin typeface="+mj-lt"/>
                <a:cs typeface="Times New Roman" pitchFamily="18" charset="0"/>
              </a:rPr>
              <a:t> </a:t>
            </a:r>
            <a:r>
              <a:rPr lang="en-US" sz="2400" dirty="0" err="1" smtClean="0">
                <a:latin typeface="+mj-lt"/>
                <a:cs typeface="Times New Roman" pitchFamily="18" charset="0"/>
              </a:rPr>
              <a:t>trúc</a:t>
            </a:r>
            <a:r>
              <a:rPr lang="en-US" sz="2400" dirty="0" smtClean="0">
                <a:latin typeface="+mj-lt"/>
                <a:cs typeface="Times New Roman" pitchFamily="18" charset="0"/>
              </a:rPr>
              <a:t> JADE</a:t>
            </a:r>
          </a:p>
          <a:p>
            <a:pPr marL="114300" indent="0">
              <a:buNone/>
            </a:pPr>
            <a:r>
              <a:rPr lang="en-US" sz="2400" dirty="0" smtClean="0">
                <a:latin typeface="+mj-lt"/>
                <a:cs typeface="Times New Roman" pitchFamily="18" charset="0"/>
              </a:rPr>
              <a:t>CHƯƠNG III: Demo </a:t>
            </a:r>
            <a:r>
              <a:rPr lang="en-US" sz="2400" dirty="0" err="1" smtClean="0">
                <a:latin typeface="+mj-lt"/>
                <a:cs typeface="Times New Roman" pitchFamily="18" charset="0"/>
              </a:rPr>
              <a:t>chương</a:t>
            </a:r>
            <a:r>
              <a:rPr lang="en-US" sz="2400" dirty="0" smtClean="0">
                <a:latin typeface="+mj-lt"/>
                <a:cs typeface="Times New Roman" pitchFamily="18" charset="0"/>
              </a:rPr>
              <a:t> </a:t>
            </a:r>
            <a:r>
              <a:rPr lang="en-US" sz="2400" dirty="0" err="1" smtClean="0">
                <a:latin typeface="+mj-lt"/>
                <a:cs typeface="Times New Roman" pitchFamily="18" charset="0"/>
              </a:rPr>
              <a:t>trình</a:t>
            </a:r>
            <a:r>
              <a:rPr lang="en-US" sz="2400" dirty="0" smtClean="0">
                <a:latin typeface="+mj-lt"/>
                <a:cs typeface="Times New Roman" pitchFamily="18" charset="0"/>
              </a:rPr>
              <a:t> Smart Home</a:t>
            </a:r>
            <a:endParaRPr lang="en-US" sz="2400" dirty="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4" name="Date Placeholder 3"/>
          <p:cNvSpPr>
            <a:spLocks noGrp="1"/>
          </p:cNvSpPr>
          <p:nvPr>
            <p:ph type="dt" sz="half" idx="10"/>
          </p:nvPr>
        </p:nvSpPr>
        <p:spPr/>
        <p:txBody>
          <a:bodyPr/>
          <a:lstStyle/>
          <a:p>
            <a:fld id="{0F4FC91A-24F3-45A4-9E98-787A69146FFC}" type="datetime1">
              <a:rPr lang="en-US" smtClean="0"/>
              <a:t>4/7/2016</a:t>
            </a:fld>
            <a:endParaRPr lang="en-US"/>
          </a:p>
        </p:txBody>
      </p:sp>
    </p:spTree>
    <p:extLst>
      <p:ext uri="{BB962C8B-B14F-4D97-AF65-F5344CB8AC3E}">
        <p14:creationId xmlns:p14="http://schemas.microsoft.com/office/powerpoint/2010/main" val="4159590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Phương</a:t>
            </a:r>
            <a:r>
              <a:rPr lang="en-US" dirty="0" smtClean="0"/>
              <a:t> </a:t>
            </a:r>
            <a:r>
              <a:rPr lang="en-US" dirty="0" err="1" smtClean="0"/>
              <a:t>diện</a:t>
            </a:r>
            <a:r>
              <a:rPr lang="en-US" dirty="0" smtClean="0"/>
              <a:t> </a:t>
            </a:r>
            <a:r>
              <a:rPr lang="en-US" dirty="0" err="1" smtClean="0"/>
              <a:t>xây</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2017130"/>
              </p:ext>
            </p:extLst>
          </p:nvPr>
        </p:nvGraphicFramePr>
        <p:xfrm>
          <a:off x="609599" y="1600198"/>
          <a:ext cx="7467602" cy="4663440"/>
        </p:xfrm>
        <a:graphic>
          <a:graphicData uri="http://schemas.openxmlformats.org/drawingml/2006/table">
            <a:tbl>
              <a:tblPr firstRow="1" firstCol="1" bandRow="1">
                <a:tableStyleId>{5C22544A-7EE6-4342-B048-85BDC9FD1C3A}</a:tableStyleId>
              </a:tblPr>
              <a:tblGrid>
                <a:gridCol w="2968785"/>
                <a:gridCol w="1486566"/>
                <a:gridCol w="1408325"/>
                <a:gridCol w="1064938"/>
                <a:gridCol w="538988"/>
              </a:tblGrid>
              <a:tr h="784411">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JADE (hours)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Zeus (hours)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JATLite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Skeleton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Phân tích và thiết kế</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10</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Sinh mã nguồn (Với tác tử đầu tiên)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solidFill>
                            <a:srgbClr val="FF0000"/>
                          </a:solidFill>
                          <a:effectLst/>
                        </a:rPr>
                        <a:t>12.5</a:t>
                      </a:r>
                      <a:endPar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12.5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Tích hợp mã nguồn (Với tác tử đầu tiên)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12.5</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Kiểm thử và tìm lỗi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6</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Sinh mã nguồn (Đối với hệ đa tác tử)</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Tích hợp mã nguồn (Đối với hệ đa tác tử)</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22942">
                <a:tc>
                  <a:txBody>
                    <a:bodyPr/>
                    <a:lstStyle/>
                    <a:p>
                      <a:pPr marL="0" marR="0">
                        <a:spcBef>
                          <a:spcPts val="0"/>
                        </a:spcBef>
                        <a:spcAft>
                          <a:spcPts val="0"/>
                        </a:spcAft>
                      </a:pPr>
                      <a:r>
                        <a:rPr lang="en-US" sz="1800">
                          <a:effectLst/>
                        </a:rPr>
                        <a:t>Dòng mã nguồn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1897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1354</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3199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1447.5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Lớp mới (new class)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9</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1470">
                <a:tc>
                  <a:txBody>
                    <a:bodyPr/>
                    <a:lstStyle/>
                    <a:p>
                      <a:pPr marL="0" marR="0">
                        <a:spcBef>
                          <a:spcPts val="0"/>
                        </a:spcBef>
                        <a:spcAft>
                          <a:spcPts val="0"/>
                        </a:spcAft>
                      </a:pPr>
                      <a:r>
                        <a:rPr lang="en-US" sz="1800">
                          <a:effectLst/>
                        </a:rPr>
                        <a:t>Lớp sử dụng lại (reused class)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solidFill>
                            <a:srgbClr val="FF0000"/>
                          </a:solidFill>
                          <a:effectLst/>
                        </a:rPr>
                        <a:t>11</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11</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1049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Phương</a:t>
            </a:r>
            <a:r>
              <a:rPr lang="en-US" dirty="0"/>
              <a:t> </a:t>
            </a:r>
            <a:r>
              <a:rPr lang="en-US" dirty="0" err="1"/>
              <a:t>diện</a:t>
            </a:r>
            <a:r>
              <a:rPr lang="en-US" dirty="0"/>
              <a:t> </a:t>
            </a:r>
            <a:r>
              <a:rPr lang="en-US" dirty="0" err="1" smtClean="0"/>
              <a:t>khi</a:t>
            </a:r>
            <a:r>
              <a:rPr lang="en-US" dirty="0" smtClean="0"/>
              <a:t> </a:t>
            </a:r>
            <a:r>
              <a:rPr lang="en-US" dirty="0" err="1" smtClean="0"/>
              <a:t>thực</a:t>
            </a:r>
            <a:r>
              <a:rPr lang="en-US" dirty="0" smtClean="0"/>
              <a:t> </a:t>
            </a:r>
            <a:r>
              <a:rPr lang="en-US" dirty="0" err="1" smtClean="0"/>
              <a:t>thi</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err="1" smtClean="0">
                <a:latin typeface="+mj-lt"/>
              </a:rPr>
              <a:t>Đánh</a:t>
            </a:r>
            <a:r>
              <a:rPr lang="en-US" sz="2800" dirty="0" smtClean="0">
                <a:latin typeface="+mj-lt"/>
              </a:rPr>
              <a:t> </a:t>
            </a:r>
            <a:r>
              <a:rPr lang="en-US" sz="2800" dirty="0" err="1" smtClean="0">
                <a:latin typeface="+mj-lt"/>
              </a:rPr>
              <a:t>giá</a:t>
            </a:r>
            <a:r>
              <a:rPr lang="en-US" sz="2800" dirty="0" smtClean="0">
                <a:latin typeface="+mj-lt"/>
              </a:rPr>
              <a:t> </a:t>
            </a:r>
            <a:r>
              <a:rPr lang="en-US" sz="2800" dirty="0" err="1" smtClean="0">
                <a:latin typeface="+mj-lt"/>
              </a:rPr>
              <a:t>hiệu</a:t>
            </a:r>
            <a:r>
              <a:rPr lang="en-US" sz="2800" dirty="0" smtClean="0">
                <a:latin typeface="+mj-lt"/>
              </a:rPr>
              <a:t> </a:t>
            </a:r>
            <a:r>
              <a:rPr lang="en-US" sz="2800" dirty="0" err="1" smtClean="0">
                <a:latin typeface="+mj-lt"/>
              </a:rPr>
              <a:t>năng</a:t>
            </a:r>
            <a:r>
              <a:rPr lang="en-US" sz="2800" dirty="0" smtClean="0">
                <a:latin typeface="+mj-lt"/>
              </a:rPr>
              <a:t> </a:t>
            </a:r>
            <a:r>
              <a:rPr lang="en-US" sz="2800" dirty="0" err="1" smtClean="0">
                <a:latin typeface="+mj-lt"/>
              </a:rPr>
              <a:t>dựa</a:t>
            </a:r>
            <a:r>
              <a:rPr lang="en-US" sz="2800" dirty="0" smtClean="0">
                <a:latin typeface="+mj-lt"/>
              </a:rPr>
              <a:t> </a:t>
            </a:r>
            <a:r>
              <a:rPr lang="en-US" sz="2800" dirty="0" err="1" smtClean="0">
                <a:latin typeface="+mj-lt"/>
              </a:rPr>
              <a:t>trên</a:t>
            </a:r>
            <a:r>
              <a:rPr lang="en-US" sz="2800" dirty="0" smtClean="0">
                <a:latin typeface="+mj-lt"/>
              </a:rPr>
              <a:t>: </a:t>
            </a:r>
            <a:r>
              <a:rPr lang="en-US" sz="2800" dirty="0" err="1">
                <a:latin typeface="+mj-lt"/>
              </a:rPr>
              <a:t>T</a:t>
            </a:r>
            <a:r>
              <a:rPr lang="en-US" sz="2800" dirty="0" err="1" smtClean="0">
                <a:latin typeface="+mj-lt"/>
              </a:rPr>
              <a:t>hời</a:t>
            </a:r>
            <a:r>
              <a:rPr lang="en-US" sz="2800" dirty="0" smtClean="0">
                <a:latin typeface="+mj-lt"/>
              </a:rPr>
              <a:t> </a:t>
            </a:r>
            <a:r>
              <a:rPr lang="en-US" sz="2800" dirty="0" err="1" smtClean="0">
                <a:latin typeface="+mj-lt"/>
              </a:rPr>
              <a:t>gian</a:t>
            </a:r>
            <a:r>
              <a:rPr lang="en-US" sz="2800" dirty="0" smtClean="0">
                <a:latin typeface="+mj-lt"/>
              </a:rPr>
              <a:t> </a:t>
            </a:r>
            <a:r>
              <a:rPr lang="en-US" sz="2800" dirty="0" err="1" smtClean="0">
                <a:latin typeface="+mj-lt"/>
              </a:rPr>
              <a:t>yêu</a:t>
            </a:r>
            <a:r>
              <a:rPr lang="en-US" sz="2800" dirty="0" smtClean="0">
                <a:latin typeface="+mj-lt"/>
              </a:rPr>
              <a:t> </a:t>
            </a:r>
            <a:r>
              <a:rPr lang="en-US" sz="2800" dirty="0" err="1" smtClean="0">
                <a:latin typeface="+mj-lt"/>
              </a:rPr>
              <a:t>cầu</a:t>
            </a:r>
            <a:r>
              <a:rPr lang="en-US" sz="2800" dirty="0" smtClean="0">
                <a:latin typeface="+mj-lt"/>
              </a:rPr>
              <a:t> / </a:t>
            </a:r>
            <a:r>
              <a:rPr lang="en-US" sz="2800" dirty="0" err="1" smtClean="0">
                <a:latin typeface="+mj-lt"/>
              </a:rPr>
              <a:t>Số</a:t>
            </a:r>
            <a:r>
              <a:rPr lang="en-US" sz="2800" dirty="0" smtClean="0">
                <a:latin typeface="+mj-lt"/>
              </a:rPr>
              <a:t> </a:t>
            </a:r>
            <a:r>
              <a:rPr lang="en-US" sz="2800" dirty="0" err="1" smtClean="0">
                <a:latin typeface="+mj-lt"/>
              </a:rPr>
              <a:t>lượng</a:t>
            </a:r>
            <a:r>
              <a:rPr lang="en-US" sz="2800" dirty="0" smtClean="0">
                <a:latin typeface="+mj-lt"/>
              </a:rPr>
              <a:t> </a:t>
            </a:r>
            <a:r>
              <a:rPr lang="en-US" sz="2800" dirty="0" err="1" smtClean="0">
                <a:latin typeface="+mj-lt"/>
              </a:rPr>
              <a:t>thông</a:t>
            </a:r>
            <a:r>
              <a:rPr lang="en-US" sz="2800" dirty="0" smtClean="0">
                <a:latin typeface="+mj-lt"/>
              </a:rPr>
              <a:t> </a:t>
            </a:r>
            <a:r>
              <a:rPr lang="en-US" sz="2800" dirty="0" err="1" smtClean="0">
                <a:latin typeface="+mj-lt"/>
              </a:rPr>
              <a:t>điệp</a:t>
            </a:r>
            <a:r>
              <a:rPr lang="en-US" sz="2800" dirty="0" smtClean="0">
                <a:latin typeface="+mj-lt"/>
              </a:rPr>
              <a:t>. </a:t>
            </a:r>
          </a:p>
          <a:p>
            <a:r>
              <a:rPr lang="en-US" sz="2800" dirty="0" err="1" smtClean="0">
                <a:latin typeface="+mj-lt"/>
              </a:rPr>
              <a:t>Bảng</a:t>
            </a:r>
            <a:r>
              <a:rPr lang="en-US" sz="2800" dirty="0" smtClean="0">
                <a:latin typeface="+mj-lt"/>
              </a:rPr>
              <a:t> </a:t>
            </a:r>
            <a:r>
              <a:rPr lang="en-US" sz="2800" dirty="0" err="1" smtClean="0">
                <a:latin typeface="+mj-lt"/>
              </a:rPr>
              <a:t>dưới</a:t>
            </a:r>
            <a:r>
              <a:rPr lang="en-US" sz="2800" dirty="0" smtClean="0">
                <a:latin typeface="+mj-lt"/>
              </a:rPr>
              <a:t> </a:t>
            </a:r>
            <a:r>
              <a:rPr lang="en-US" sz="2800" dirty="0" err="1" smtClean="0">
                <a:latin typeface="+mj-lt"/>
              </a:rPr>
              <a:t>mô</a:t>
            </a:r>
            <a:r>
              <a:rPr lang="en-US" sz="2800" dirty="0" smtClean="0">
                <a:latin typeface="+mj-lt"/>
              </a:rPr>
              <a:t> </a:t>
            </a:r>
            <a:r>
              <a:rPr lang="en-US" sz="2800" dirty="0" err="1" smtClean="0">
                <a:latin typeface="+mj-lt"/>
              </a:rPr>
              <a:t>tả</a:t>
            </a:r>
            <a:r>
              <a:rPr lang="en-US" sz="2800" dirty="0" smtClean="0">
                <a:latin typeface="+mj-lt"/>
              </a:rPr>
              <a:t> </a:t>
            </a:r>
            <a:r>
              <a:rPr lang="en-US" sz="2800" dirty="0" err="1" smtClean="0">
                <a:latin typeface="+mj-lt"/>
              </a:rPr>
              <a:t>giá</a:t>
            </a:r>
            <a:r>
              <a:rPr lang="en-US" sz="2800" dirty="0" smtClean="0">
                <a:latin typeface="+mj-lt"/>
              </a:rPr>
              <a:t> </a:t>
            </a:r>
            <a:r>
              <a:rPr lang="en-US" sz="2800" dirty="0" err="1" smtClean="0">
                <a:latin typeface="+mj-lt"/>
              </a:rPr>
              <a:t>hiện</a:t>
            </a:r>
            <a:r>
              <a:rPr lang="en-US" sz="2800" dirty="0" smtClean="0">
                <a:latin typeface="+mj-lt"/>
              </a:rPr>
              <a:t> </a:t>
            </a:r>
            <a:r>
              <a:rPr lang="en-US" sz="2800" dirty="0" err="1" smtClean="0">
                <a:latin typeface="+mj-lt"/>
              </a:rPr>
              <a:t>tại</a:t>
            </a:r>
            <a:r>
              <a:rPr lang="en-US" sz="2800" dirty="0" smtClean="0">
                <a:latin typeface="+mj-lt"/>
              </a:rPr>
              <a:t>/</a:t>
            </a:r>
            <a:r>
              <a:rPr lang="en-US" sz="2800" dirty="0" err="1" smtClean="0">
                <a:latin typeface="+mj-lt"/>
              </a:rPr>
              <a:t>giá</a:t>
            </a:r>
            <a:r>
              <a:rPr lang="en-US" sz="2800" dirty="0" smtClean="0">
                <a:latin typeface="+mj-lt"/>
              </a:rPr>
              <a:t> </a:t>
            </a:r>
            <a:r>
              <a:rPr lang="en-US" sz="2800" dirty="0" err="1" smtClean="0">
                <a:latin typeface="+mj-lt"/>
              </a:rPr>
              <a:t>trị</a:t>
            </a:r>
            <a:r>
              <a:rPr lang="en-US" sz="2800" dirty="0" smtClean="0">
                <a:latin typeface="+mj-lt"/>
              </a:rPr>
              <a:t> </a:t>
            </a:r>
            <a:r>
              <a:rPr lang="en-US" sz="2800" dirty="0" err="1" smtClean="0">
                <a:latin typeface="+mj-lt"/>
              </a:rPr>
              <a:t>bình</a:t>
            </a:r>
            <a:r>
              <a:rPr lang="en-US" sz="2800" dirty="0" smtClean="0">
                <a:latin typeface="+mj-lt"/>
              </a:rPr>
              <a:t> </a:t>
            </a:r>
            <a:r>
              <a:rPr lang="en-US" sz="2800" dirty="0" err="1" smtClean="0">
                <a:latin typeface="+mj-lt"/>
              </a:rPr>
              <a:t>thường</a:t>
            </a:r>
            <a:endParaRPr lang="en-US" sz="28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57464971"/>
              </p:ext>
            </p:extLst>
          </p:nvPr>
        </p:nvGraphicFramePr>
        <p:xfrm>
          <a:off x="685800" y="3483214"/>
          <a:ext cx="7010399" cy="2873997"/>
        </p:xfrm>
        <a:graphic>
          <a:graphicData uri="http://schemas.openxmlformats.org/drawingml/2006/table">
            <a:tbl>
              <a:tblPr firstRow="1" firstCol="1" bandRow="1">
                <a:tableStyleId>{5C22544A-7EE6-4342-B048-85BDC9FD1C3A}</a:tableStyleId>
              </a:tblPr>
              <a:tblGrid>
                <a:gridCol w="838200"/>
                <a:gridCol w="1188316"/>
                <a:gridCol w="1404401"/>
                <a:gridCol w="1789741"/>
                <a:gridCol w="1789741"/>
              </a:tblGrid>
              <a:tr h="783986">
                <a:tc>
                  <a:txBody>
                    <a:bodyPr/>
                    <a:lstStyle/>
                    <a:p>
                      <a:pPr marL="0" marR="0" algn="ctr">
                        <a:spcBef>
                          <a:spcPts val="0"/>
                        </a:spcBef>
                        <a:spcAft>
                          <a:spcPts val="0"/>
                        </a:spcAft>
                      </a:pPr>
                      <a:r>
                        <a:rPr lang="en-US" sz="1800" dirty="0" err="1">
                          <a:effectLst/>
                        </a:rPr>
                        <a:t>Số</a:t>
                      </a:r>
                      <a:r>
                        <a:rPr lang="en-US" sz="1800" dirty="0">
                          <a:effectLst/>
                        </a:rPr>
                        <a:t> </a:t>
                      </a:r>
                      <a:r>
                        <a:rPr lang="en-US" sz="1800" dirty="0" err="1">
                          <a:effectLst/>
                        </a:rPr>
                        <a:t>tác</a:t>
                      </a:r>
                      <a:r>
                        <a:rPr lang="en-US" sz="1800" dirty="0">
                          <a:effectLst/>
                        </a:rPr>
                        <a:t> </a:t>
                      </a:r>
                      <a:r>
                        <a:rPr lang="en-US" sz="1800" dirty="0" err="1">
                          <a:effectLst/>
                        </a:rPr>
                        <a:t>tử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smtClean="0">
                          <a:effectLst/>
                        </a:rPr>
                        <a:t>JADE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err="1" smtClean="0">
                          <a:effectLst/>
                        </a:rPr>
                        <a:t>JATLite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smtClean="0">
                          <a:effectLst/>
                        </a:rPr>
                        <a:t>Skeleton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smtClean="0">
                          <a:effectLst/>
                        </a:rPr>
                        <a:t>Zeus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1990">
                <a:tc>
                  <a:txBody>
                    <a:bodyPr/>
                    <a:lstStyle/>
                    <a:p>
                      <a:pPr marL="0" marR="0">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113.8/35.2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255.1/38.9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136.3/35.7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146.7/39.3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0741">
                <a:tc>
                  <a:txBody>
                    <a:bodyPr/>
                    <a:lstStyle/>
                    <a:p>
                      <a:pPr marL="0" marR="0">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378.7/77/3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468/75.4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312.8/65.2</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383.6/74.8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11518">
                <a:tc>
                  <a:txBody>
                    <a:bodyPr/>
                    <a:lstStyle/>
                    <a:p>
                      <a:pPr marL="0" marR="0">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659.6/108.4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946.3/113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solidFill>
                            <a:srgbClr val="FF0000"/>
                          </a:solidFill>
                          <a:effectLst/>
                        </a:rPr>
                        <a:t>412.6/98</a:t>
                      </a:r>
                      <a:endParaRPr lang="en-US" sz="1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716.7/144.2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0525">
                <a:tc>
                  <a:txBody>
                    <a:bodyPr/>
                    <a:lstStyle/>
                    <a:p>
                      <a:pPr marL="0" marR="0">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1323.9/185.1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1093.1/253.3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solidFill>
                            <a:srgbClr val="FF0000"/>
                          </a:solidFill>
                          <a:effectLst/>
                        </a:rPr>
                        <a:t>989.7/190</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1272.2/203.8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8723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r>
              <a:rPr lang="en-US" dirty="0"/>
              <a:t> (</a:t>
            </a:r>
            <a:r>
              <a:rPr lang="en-US" dirty="0" err="1"/>
              <a:t>Phương</a:t>
            </a:r>
            <a:r>
              <a:rPr lang="en-US" dirty="0"/>
              <a:t> </a:t>
            </a:r>
            <a:r>
              <a:rPr lang="en-US" dirty="0" err="1"/>
              <a:t>diện</a:t>
            </a:r>
            <a:r>
              <a:rPr lang="en-US" dirty="0"/>
              <a:t> </a:t>
            </a:r>
            <a:r>
              <a:rPr lang="en-US" dirty="0" err="1"/>
              <a:t>khi</a:t>
            </a:r>
            <a:r>
              <a:rPr lang="en-US" dirty="0"/>
              <a:t> </a:t>
            </a:r>
            <a:r>
              <a:rPr lang="en-US" dirty="0" err="1"/>
              <a:t>thực</a:t>
            </a:r>
            <a:r>
              <a:rPr lang="en-US" dirty="0"/>
              <a:t> </a:t>
            </a:r>
            <a:r>
              <a:rPr lang="en-US" dirty="0" err="1"/>
              <a:t>thi</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p:txBody>
          <a:bodyPr/>
          <a:lstStyle/>
          <a:p>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hồi</a:t>
            </a:r>
            <a:r>
              <a:rPr lang="en-US" dirty="0" smtClean="0"/>
              <a:t> </a:t>
            </a:r>
            <a:r>
              <a:rPr lang="en-US" dirty="0" err="1" smtClean="0"/>
              <a:t>đáp</a:t>
            </a:r>
            <a:r>
              <a:rPr lang="en-US" dirty="0" smtClean="0"/>
              <a:t> </a:t>
            </a:r>
            <a:r>
              <a:rPr lang="en-US" dirty="0" err="1" smtClean="0"/>
              <a:t>cho</a:t>
            </a:r>
            <a:r>
              <a:rPr lang="en-US" dirty="0" smtClean="0"/>
              <a:t> </a:t>
            </a:r>
            <a:r>
              <a:rPr lang="en-US" dirty="0" err="1" smtClean="0"/>
              <a:t>cùng</a:t>
            </a:r>
            <a:r>
              <a:rPr lang="en-US" dirty="0" smtClean="0"/>
              <a:t> </a:t>
            </a:r>
            <a:r>
              <a:rPr lang="en-US" dirty="0" err="1" smtClean="0"/>
              <a:t>truy</a:t>
            </a:r>
            <a:r>
              <a:rPr lang="en-US" dirty="0" smtClean="0"/>
              <a:t> </a:t>
            </a:r>
            <a:r>
              <a:rPr lang="en-US" dirty="0" err="1" smtClean="0"/>
              <a:t>vấn</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69527362"/>
              </p:ext>
            </p:extLst>
          </p:nvPr>
        </p:nvGraphicFramePr>
        <p:xfrm>
          <a:off x="685800" y="2590800"/>
          <a:ext cx="7239000" cy="3454400"/>
        </p:xfrm>
        <a:graphic>
          <a:graphicData uri="http://schemas.openxmlformats.org/drawingml/2006/table">
            <a:tbl>
              <a:tblPr firstRow="1" firstCol="1" bandRow="1">
                <a:tableStyleId>{5C22544A-7EE6-4342-B048-85BDC9FD1C3A}</a:tableStyleId>
              </a:tblPr>
              <a:tblGrid>
                <a:gridCol w="866502"/>
                <a:gridCol w="1348681"/>
                <a:gridCol w="1349471"/>
                <a:gridCol w="1837173"/>
                <a:gridCol w="1837173"/>
              </a:tblGrid>
              <a:tr h="690880">
                <a:tc>
                  <a:txBody>
                    <a:bodyPr/>
                    <a:lstStyle/>
                    <a:p>
                      <a:pPr marL="0" marR="0">
                        <a:spcBef>
                          <a:spcPts val="0"/>
                        </a:spcBef>
                        <a:spcAft>
                          <a:spcPts val="0"/>
                        </a:spcAft>
                      </a:pPr>
                      <a:r>
                        <a:rPr lang="en-US" sz="2000" dirty="0" err="1">
                          <a:effectLst/>
                        </a:rPr>
                        <a:t>Số</a:t>
                      </a:r>
                      <a:r>
                        <a:rPr lang="en-US" sz="2000" dirty="0">
                          <a:effectLst/>
                        </a:rPr>
                        <a:t> </a:t>
                      </a:r>
                      <a:r>
                        <a:rPr lang="en-US" sz="2000" dirty="0" err="1">
                          <a:effectLst/>
                        </a:rPr>
                        <a:t>tác</a:t>
                      </a:r>
                      <a:r>
                        <a:rPr lang="en-US" sz="2000" dirty="0">
                          <a:effectLst/>
                        </a:rPr>
                        <a:t> </a:t>
                      </a:r>
                      <a:r>
                        <a:rPr lang="en-US" sz="2000" dirty="0" err="1">
                          <a:effectLst/>
                        </a:rPr>
                        <a:t>tử</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JADE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JATLite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Skeleton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Zeus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113.8</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225.1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136.3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146.7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1323.9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1093.1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989.7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1272.2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879.67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1126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881.34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898.7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1607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1544.7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1558.2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1585.7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2603.7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1762.3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solidFill>
                            <a:srgbClr val="FF0000"/>
                          </a:solidFill>
                          <a:effectLst/>
                        </a:rPr>
                        <a:t>1689.6</a:t>
                      </a:r>
                      <a:endParaRPr lang="en-US"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1763.3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40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2379.23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2292.3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2197.4</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1934.5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1374.7</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1462.2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440">
                <a:tc>
                  <a:txBody>
                    <a:bodyPr/>
                    <a:lstStyle/>
                    <a:p>
                      <a:pPr marL="0" marR="0">
                        <a:spcBef>
                          <a:spcPts val="0"/>
                        </a:spcBef>
                        <a:spcAft>
                          <a:spcPts val="0"/>
                        </a:spcAft>
                      </a:pPr>
                      <a:r>
                        <a:rPr lang="en-US" sz="2000">
                          <a:effectLst/>
                        </a:rPr>
                        <a:t>100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solidFill>
                            <a:srgbClr val="FF0000"/>
                          </a:solidFill>
                          <a:effectLst/>
                        </a:rPr>
                        <a:t>110.3</a:t>
                      </a:r>
                      <a:endPar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1201.4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0642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latin typeface="Cambria" panose="02040503050406030204" pitchFamily="18" charset="0"/>
              </a:rPr>
              <a:t>I.3 JADE - </a:t>
            </a:r>
            <a:r>
              <a:rPr lang="vi-VN" sz="4800" b="1" dirty="0" smtClean="0">
                <a:latin typeface="Cambria" panose="02040503050406030204" pitchFamily="18" charset="0"/>
              </a:rPr>
              <a:t>Giới thiệu</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mj-lt"/>
                <a:cs typeface="Times New Roman" panose="02020603050405020304" pitchFamily="18" charset="0"/>
              </a:rPr>
              <a:t>Telecom Italia (</a:t>
            </a:r>
            <a:r>
              <a:rPr lang="en-US" dirty="0" err="1">
                <a:latin typeface="+mj-lt"/>
                <a:cs typeface="Times New Roman" panose="02020603050405020304" pitchFamily="18" charset="0"/>
              </a:rPr>
              <a:t>viết</a:t>
            </a:r>
            <a:r>
              <a:rPr lang="en-US" dirty="0">
                <a:latin typeface="+mj-lt"/>
                <a:cs typeface="Times New Roman" panose="02020603050405020304" pitchFamily="18" charset="0"/>
              </a:rPr>
              <a:t> </a:t>
            </a:r>
            <a:r>
              <a:rPr lang="en-US" dirty="0" err="1">
                <a:latin typeface="+mj-lt"/>
                <a:cs typeface="Times New Roman" panose="02020603050405020304" pitchFamily="18" charset="0"/>
              </a:rPr>
              <a:t>tắt</a:t>
            </a:r>
            <a:r>
              <a:rPr lang="en-US" dirty="0">
                <a:latin typeface="+mj-lt"/>
                <a:cs typeface="Times New Roman" panose="02020603050405020304" pitchFamily="18" charset="0"/>
              </a:rPr>
              <a:t> </a:t>
            </a:r>
            <a:r>
              <a:rPr lang="en-US" dirty="0" err="1">
                <a:latin typeface="+mj-lt"/>
                <a:cs typeface="Times New Roman" panose="02020603050405020304" pitchFamily="18" charset="0"/>
              </a:rPr>
              <a:t>là</a:t>
            </a:r>
            <a:r>
              <a:rPr lang="en-US" dirty="0">
                <a:latin typeface="+mj-lt"/>
                <a:cs typeface="Times New Roman" panose="02020603050405020304" pitchFamily="18" charset="0"/>
              </a:rPr>
              <a:t> CSELT) </a:t>
            </a:r>
            <a:r>
              <a:rPr lang="en-US" dirty="0" err="1">
                <a:latin typeface="+mj-lt"/>
                <a:cs typeface="Times New Roman" panose="02020603050405020304" pitchFamily="18" charset="0"/>
              </a:rPr>
              <a:t>đã</a:t>
            </a:r>
            <a:r>
              <a:rPr lang="en-US" dirty="0">
                <a:latin typeface="+mj-lt"/>
                <a:cs typeface="Times New Roman" panose="02020603050405020304" pitchFamily="18" charset="0"/>
              </a:rPr>
              <a:t> </a:t>
            </a:r>
            <a:r>
              <a:rPr lang="en-US" dirty="0" err="1">
                <a:latin typeface="+mj-lt"/>
                <a:cs typeface="Times New Roman" panose="02020603050405020304" pitchFamily="18" charset="0"/>
              </a:rPr>
              <a:t>phát</a:t>
            </a:r>
            <a:r>
              <a:rPr lang="en-US" dirty="0">
                <a:latin typeface="+mj-lt"/>
                <a:cs typeface="Times New Roman" panose="02020603050405020304" pitchFamily="18" charset="0"/>
              </a:rPr>
              <a:t> </a:t>
            </a:r>
            <a:r>
              <a:rPr lang="en-US" dirty="0" err="1">
                <a:latin typeface="+mj-lt"/>
                <a:cs typeface="Times New Roman" panose="02020603050405020304" pitchFamily="18" charset="0"/>
              </a:rPr>
              <a:t>triển</a:t>
            </a:r>
            <a:r>
              <a:rPr lang="en-US" dirty="0">
                <a:latin typeface="+mj-lt"/>
                <a:cs typeface="Times New Roman" panose="02020603050405020304" pitchFamily="18" charset="0"/>
              </a:rPr>
              <a:t> </a:t>
            </a:r>
            <a:r>
              <a:rPr lang="en-US" dirty="0" err="1">
                <a:latin typeface="+mj-lt"/>
                <a:cs typeface="Times New Roman" panose="02020603050405020304" pitchFamily="18" charset="0"/>
              </a:rPr>
              <a:t>những</a:t>
            </a:r>
            <a:r>
              <a:rPr lang="en-US" dirty="0">
                <a:latin typeface="+mj-lt"/>
                <a:cs typeface="Times New Roman" panose="02020603050405020304" pitchFamily="18" charset="0"/>
              </a:rPr>
              <a:t> </a:t>
            </a:r>
            <a:r>
              <a:rPr lang="en-US" dirty="0" err="1">
                <a:latin typeface="+mj-lt"/>
                <a:cs typeface="Times New Roman" panose="02020603050405020304" pitchFamily="18" charset="0"/>
              </a:rPr>
              <a:t>phần</a:t>
            </a:r>
            <a:r>
              <a:rPr lang="en-US" dirty="0">
                <a:latin typeface="+mj-lt"/>
                <a:cs typeface="Times New Roman" panose="02020603050405020304" pitchFamily="18" charset="0"/>
              </a:rPr>
              <a:t> </a:t>
            </a:r>
            <a:r>
              <a:rPr lang="en-US" dirty="0" err="1">
                <a:latin typeface="+mj-lt"/>
                <a:cs typeface="Times New Roman" panose="02020603050405020304" pitchFamily="18" charset="0"/>
              </a:rPr>
              <a:t>mềm</a:t>
            </a:r>
            <a:r>
              <a:rPr lang="en-US" dirty="0">
                <a:latin typeface="+mj-lt"/>
                <a:cs typeface="Times New Roman" panose="02020603050405020304" pitchFamily="18" charset="0"/>
              </a:rPr>
              <a:t> </a:t>
            </a:r>
            <a:r>
              <a:rPr lang="en-US" dirty="0" err="1">
                <a:latin typeface="+mj-lt"/>
                <a:cs typeface="Times New Roman" panose="02020603050405020304" pitchFamily="18" charset="0"/>
              </a:rPr>
              <a:t>đầu</a:t>
            </a:r>
            <a:r>
              <a:rPr lang="en-US" dirty="0">
                <a:latin typeface="+mj-lt"/>
                <a:cs typeface="Times New Roman" panose="02020603050405020304" pitchFamily="18" charset="0"/>
              </a:rPr>
              <a:t> </a:t>
            </a:r>
            <a:r>
              <a:rPr lang="en-US" dirty="0" err="1">
                <a:latin typeface="+mj-lt"/>
                <a:cs typeface="Times New Roman" panose="02020603050405020304" pitchFamily="18" charset="0"/>
              </a:rPr>
              <a:t>tiên</a:t>
            </a:r>
            <a:r>
              <a:rPr lang="en-US" dirty="0">
                <a:latin typeface="+mj-lt"/>
                <a:cs typeface="Times New Roman" panose="02020603050405020304" pitchFamily="18" charset="0"/>
              </a:rPr>
              <a:t>, </a:t>
            </a:r>
            <a:r>
              <a:rPr lang="en-US" dirty="0" err="1">
                <a:latin typeface="+mj-lt"/>
                <a:cs typeface="Times New Roman" panose="02020603050405020304" pitchFamily="18" charset="0"/>
              </a:rPr>
              <a:t>cuối</a:t>
            </a:r>
            <a:r>
              <a:rPr lang="en-US" dirty="0">
                <a:latin typeface="+mj-lt"/>
                <a:cs typeface="Times New Roman" panose="02020603050405020304" pitchFamily="18" charset="0"/>
              </a:rPr>
              <a:t> </a:t>
            </a:r>
            <a:r>
              <a:rPr lang="en-US" dirty="0" err="1">
                <a:latin typeface="+mj-lt"/>
                <a:cs typeface="Times New Roman" panose="02020603050405020304" pitchFamily="18" charset="0"/>
              </a:rPr>
              <a:t>cùng</a:t>
            </a:r>
            <a:r>
              <a:rPr lang="en-US" dirty="0">
                <a:latin typeface="+mj-lt"/>
                <a:cs typeface="Times New Roman" panose="02020603050405020304" pitchFamily="18" charset="0"/>
              </a:rPr>
              <a:t> </a:t>
            </a:r>
            <a:r>
              <a:rPr lang="en-US" dirty="0" err="1">
                <a:latin typeface="+mj-lt"/>
                <a:cs typeface="Times New Roman" panose="02020603050405020304" pitchFamily="18" charset="0"/>
              </a:rPr>
              <a:t>trở</a:t>
            </a:r>
            <a:r>
              <a:rPr lang="en-US" dirty="0">
                <a:latin typeface="+mj-lt"/>
                <a:cs typeface="Times New Roman" panose="02020603050405020304" pitchFamily="18" charset="0"/>
              </a:rPr>
              <a:t> </a:t>
            </a:r>
            <a:r>
              <a:rPr lang="en-US" dirty="0" err="1">
                <a:latin typeface="+mj-lt"/>
                <a:cs typeface="Times New Roman" panose="02020603050405020304" pitchFamily="18" charset="0"/>
              </a:rPr>
              <a:t>thành</a:t>
            </a:r>
            <a:r>
              <a:rPr lang="en-US" dirty="0">
                <a:latin typeface="+mj-lt"/>
                <a:cs typeface="Times New Roman" panose="02020603050405020304" pitchFamily="18" charset="0"/>
              </a:rPr>
              <a:t> </a:t>
            </a:r>
            <a:r>
              <a:rPr lang="en-US" dirty="0" err="1">
                <a:latin typeface="+mj-lt"/>
                <a:cs typeface="Times New Roman" panose="02020603050405020304" pitchFamily="18" charset="0"/>
              </a:rPr>
              <a:t>nền</a:t>
            </a:r>
            <a:r>
              <a:rPr lang="en-US" dirty="0">
                <a:latin typeface="+mj-lt"/>
                <a:cs typeface="Times New Roman" panose="02020603050405020304" pitchFamily="18" charset="0"/>
              </a:rPr>
              <a:t> </a:t>
            </a:r>
            <a:r>
              <a:rPr lang="en-US" dirty="0" err="1">
                <a:latin typeface="+mj-lt"/>
                <a:cs typeface="Times New Roman" panose="02020603050405020304" pitchFamily="18" charset="0"/>
              </a:rPr>
              <a:t>tảng</a:t>
            </a:r>
            <a:r>
              <a:rPr lang="en-US" dirty="0">
                <a:latin typeface="+mj-lt"/>
                <a:cs typeface="Times New Roman" panose="02020603050405020304" pitchFamily="18" charset="0"/>
              </a:rPr>
              <a:t> JADE </a:t>
            </a:r>
            <a:r>
              <a:rPr lang="en-US" dirty="0" err="1">
                <a:latin typeface="+mj-lt"/>
                <a:cs typeface="Times New Roman" panose="02020603050405020304" pitchFamily="18" charset="0"/>
              </a:rPr>
              <a:t>vào</a:t>
            </a:r>
            <a:r>
              <a:rPr lang="en-US" dirty="0">
                <a:latin typeface="+mj-lt"/>
                <a:cs typeface="Times New Roman" panose="02020603050405020304" pitchFamily="18" charset="0"/>
              </a:rPr>
              <a:t> </a:t>
            </a:r>
            <a:r>
              <a:rPr lang="en-US" dirty="0" err="1">
                <a:latin typeface="+mj-lt"/>
                <a:cs typeface="Times New Roman" panose="02020603050405020304" pitchFamily="18" charset="0"/>
              </a:rPr>
              <a:t>cuối</a:t>
            </a:r>
            <a:r>
              <a:rPr lang="en-US" dirty="0">
                <a:latin typeface="+mj-lt"/>
                <a:cs typeface="Times New Roman" panose="02020603050405020304" pitchFamily="18" charset="0"/>
              </a:rPr>
              <a:t> </a:t>
            </a:r>
            <a:r>
              <a:rPr lang="en-US" dirty="0" err="1">
                <a:latin typeface="+mj-lt"/>
                <a:cs typeface="Times New Roman" panose="02020603050405020304" pitchFamily="18" charset="0"/>
              </a:rPr>
              <a:t>năm</a:t>
            </a:r>
            <a:r>
              <a:rPr lang="en-US" dirty="0">
                <a:latin typeface="+mj-lt"/>
                <a:cs typeface="Times New Roman" panose="02020603050405020304" pitchFamily="18" charset="0"/>
              </a:rPr>
              <a:t> </a:t>
            </a:r>
            <a:r>
              <a:rPr lang="en-US" dirty="0" smtClean="0">
                <a:latin typeface="+mj-lt"/>
                <a:cs typeface="Times New Roman" panose="02020603050405020304" pitchFamily="18" charset="0"/>
              </a:rPr>
              <a:t>1998.</a:t>
            </a:r>
          </a:p>
          <a:p>
            <a:pPr algn="just"/>
            <a:r>
              <a:rPr lang="vi-VN" dirty="0">
                <a:latin typeface="+mj-lt"/>
                <a:cs typeface="Times New Roman" panose="02020603050405020304" pitchFamily="18" charset="0"/>
              </a:rPr>
              <a:t>JADE đặc biệt nhấn mạnh vào sự đơn giản và tiện </a:t>
            </a:r>
            <a:r>
              <a:rPr lang="en-US" dirty="0" err="1" smtClean="0">
                <a:latin typeface="+mj-lt"/>
                <a:cs typeface="Times New Roman" panose="02020603050405020304" pitchFamily="18" charset="0"/>
              </a:rPr>
              <a:t>dụng</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Với</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quan</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điểm</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thiết</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kế</a:t>
            </a:r>
            <a:r>
              <a:rPr lang="en-US" dirty="0" smtClean="0">
                <a:latin typeface="+mj-lt"/>
                <a:cs typeface="Times New Roman" panose="02020603050405020304" pitchFamily="18" charset="0"/>
              </a:rPr>
              <a:t> </a:t>
            </a:r>
            <a:r>
              <a:rPr lang="en-US" dirty="0" err="1" smtClean="0">
                <a:latin typeface="+mj-lt"/>
                <a:cs typeface="Times New Roman" panose="02020603050405020304" pitchFamily="18" charset="0"/>
              </a:rPr>
              <a:t>là</a:t>
            </a:r>
            <a:r>
              <a:rPr lang="en-US" dirty="0" smtClean="0">
                <a:latin typeface="+mj-lt"/>
                <a:cs typeface="Times New Roman" panose="02020603050405020304" pitchFamily="18" charset="0"/>
              </a:rPr>
              <a:t> </a:t>
            </a:r>
            <a:r>
              <a:rPr lang="vi-VN" dirty="0">
                <a:latin typeface="+mj-lt"/>
                <a:cs typeface="Times New Roman" panose="02020603050405020304" pitchFamily="18" charset="0"/>
              </a:rPr>
              <a:t>cung cấp các dịch vụ cho người phát triển ứng dụng và để dễ dàng sử dụng được và truy cập được cho cả những người phát triển lâu năm và người mới có ít hoặc không có chút kiến thức nào về những đặc tả của </a:t>
            </a:r>
            <a:r>
              <a:rPr lang="vi-VN" dirty="0" smtClean="0">
                <a:latin typeface="+mj-lt"/>
                <a:cs typeface="Times New Roman" panose="02020603050405020304" pitchFamily="18" charset="0"/>
              </a:rPr>
              <a:t>FIPA</a:t>
            </a:r>
            <a:r>
              <a:rPr lang="en-US" dirty="0" smtClean="0">
                <a:latin typeface="+mj-lt"/>
                <a:cs typeface="Times New Roman" panose="02020603050405020304" pitchFamily="18" charset="0"/>
              </a:rPr>
              <a:t>.</a:t>
            </a:r>
          </a:p>
          <a:p>
            <a:pPr algn="just"/>
            <a:r>
              <a:rPr lang="vi-VN" dirty="0">
                <a:latin typeface="+mj-lt"/>
                <a:cs typeface="Times New Roman" panose="02020603050405020304" pitchFamily="18" charset="0"/>
              </a:rPr>
              <a:t>JADE  đã  trở  thành  mã  nguồn  mở  từ  năm  2000  và  được  phân  phối  bởi Telecom Italia,  đảm bảo tất cả các quyền cơ bản để tạo thuận lợi cho việc sử dụng phần mềm có trong các sản phầm thương mại: quyền làm bản sao của phần mềm và phân phối các bản sao, quyền được truy cập mã nguồn, và quyền được thay đổi mã và thực hiện các cải tiến của nó.</a:t>
            </a:r>
            <a:endParaRPr lang="en-US"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Date Placeholder 4"/>
          <p:cNvSpPr>
            <a:spLocks noGrp="1"/>
          </p:cNvSpPr>
          <p:nvPr>
            <p:ph type="dt" sz="half" idx="10"/>
          </p:nvPr>
        </p:nvSpPr>
        <p:spPr/>
        <p:txBody>
          <a:bodyPr/>
          <a:lstStyle/>
          <a:p>
            <a:fld id="{96B8659B-B029-4F58-A1A7-915F46D761F1}" type="datetime1">
              <a:rPr lang="en-US" smtClean="0"/>
              <a:t>4/7/2016</a:t>
            </a:fld>
            <a:endParaRPr lang="en-US"/>
          </a:p>
        </p:txBody>
      </p:sp>
    </p:spTree>
    <p:extLst>
      <p:ext uri="{BB962C8B-B14F-4D97-AF65-F5344CB8AC3E}">
        <p14:creationId xmlns:p14="http://schemas.microsoft.com/office/powerpoint/2010/main" val="58921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Cambria" panose="02040503050406030204" pitchFamily="18" charset="0"/>
              </a:rPr>
              <a:t>I.3 JADE - </a:t>
            </a:r>
            <a:r>
              <a:rPr lang="vi-VN" sz="4400" b="1" dirty="0">
                <a:latin typeface="Cambria" panose="02040503050406030204" pitchFamily="18" charset="0"/>
              </a:rPr>
              <a:t>Giới </a:t>
            </a:r>
            <a:r>
              <a:rPr lang="vi-VN" sz="4400" b="1" dirty="0" smtClean="0">
                <a:latin typeface="Cambria" panose="02040503050406030204" pitchFamily="18" charset="0"/>
              </a:rPr>
              <a:t>thiệu</a:t>
            </a:r>
            <a:r>
              <a:rPr lang="en-US" sz="4400" b="1" dirty="0" smtClean="0">
                <a:latin typeface="Cambria" panose="02040503050406030204" pitchFamily="18" charset="0"/>
              </a:rPr>
              <a:t> (</a:t>
            </a:r>
            <a:r>
              <a:rPr lang="en-US" sz="4400" b="1" dirty="0" err="1">
                <a:latin typeface="Cambria" panose="02040503050406030204" pitchFamily="18" charset="0"/>
              </a:rPr>
              <a:t>T</a:t>
            </a:r>
            <a:r>
              <a:rPr lang="en-US" sz="4400" b="1" dirty="0" err="1" smtClean="0">
                <a:latin typeface="Cambria" panose="02040503050406030204" pitchFamily="18" charset="0"/>
              </a:rPr>
              <a:t>iếp</a:t>
            </a:r>
            <a:r>
              <a:rPr lang="en-US" sz="4400" b="1" dirty="0" smtClean="0">
                <a:latin typeface="Cambria" panose="02040503050406030204" pitchFamily="18" charset="0"/>
              </a:rPr>
              <a:t>)</a:t>
            </a:r>
            <a:endParaRPr lang="en-US" b="1" dirty="0"/>
          </a:p>
        </p:txBody>
      </p:sp>
      <p:sp>
        <p:nvSpPr>
          <p:cNvPr id="3" name="Content Placeholder 2"/>
          <p:cNvSpPr>
            <a:spLocks noGrp="1"/>
          </p:cNvSpPr>
          <p:nvPr>
            <p:ph idx="1"/>
          </p:nvPr>
        </p:nvSpPr>
        <p:spPr/>
        <p:txBody>
          <a:bodyPr>
            <a:normAutofit/>
          </a:bodyPr>
          <a:lstStyle/>
          <a:p>
            <a:pPr algn="just"/>
            <a:r>
              <a:rPr lang="en-US" sz="3000" dirty="0" smtClean="0">
                <a:latin typeface="Times New Roman" panose="02020603050405020304" pitchFamily="18" charset="0"/>
                <a:cs typeface="Times New Roman" panose="02020603050405020304" pitchFamily="18" charset="0"/>
              </a:rPr>
              <a:t>Trang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hlinkClick r:id="rId2"/>
              </a:rPr>
              <a:t>http://</a:t>
            </a:r>
            <a:r>
              <a:rPr lang="vi-VN" sz="3000" dirty="0" smtClean="0">
                <a:latin typeface="Times New Roman" panose="02020603050405020304" pitchFamily="18" charset="0"/>
                <a:cs typeface="Times New Roman" panose="02020603050405020304" pitchFamily="18" charset="0"/>
                <a:hlinkClick r:id="rId2"/>
              </a:rPr>
              <a:t>jade.tilab.com</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Ban </a:t>
            </a:r>
            <a:r>
              <a:rPr lang="en-US" sz="3000" dirty="0" err="1" smtClean="0">
                <a:latin typeface="Times New Roman" panose="02020603050405020304" pitchFamily="18" charset="0"/>
                <a:cs typeface="Times New Roman" panose="02020603050405020304" pitchFamily="18" charset="0"/>
              </a:rPr>
              <a:t>đầu</a:t>
            </a:r>
            <a:r>
              <a:rPr lang="en-US" sz="3000" dirty="0" smtClean="0">
                <a:latin typeface="Times New Roman" panose="02020603050405020304" pitchFamily="18" charset="0"/>
                <a:cs typeface="Times New Roman" panose="02020603050405020304" pitchFamily="18" charset="0"/>
              </a:rPr>
              <a:t>, JADE </a:t>
            </a:r>
            <a:r>
              <a:rPr lang="vi-VN" sz="3000" dirty="0" smtClean="0">
                <a:latin typeface="Times New Roman" panose="02020603050405020304" pitchFamily="18" charset="0"/>
                <a:cs typeface="Times New Roman" panose="02020603050405020304" pitchFamily="18" charset="0"/>
              </a:rPr>
              <a:t>chỉ </a:t>
            </a:r>
            <a:r>
              <a:rPr lang="vi-VN" sz="3000" dirty="0">
                <a:latin typeface="Times New Roman" panose="02020603050405020304" pitchFamily="18" charset="0"/>
                <a:cs typeface="Times New Roman" panose="02020603050405020304" pitchFamily="18" charset="0"/>
              </a:rPr>
              <a:t>bởi cộng đồng FIPA nhưng khi tích hợp các chức năng lại vượt xa các chi tiết kỹ thuật </a:t>
            </a:r>
            <a:r>
              <a:rPr lang="vi-VN" sz="3000" dirty="0" smtClean="0">
                <a:latin typeface="Times New Roman" panose="02020603050405020304" pitchFamily="18" charset="0"/>
                <a:cs typeface="Times New Roman" panose="02020603050405020304" pitchFamily="18" charset="0"/>
              </a:rPr>
              <a:t>FIPA</a:t>
            </a:r>
            <a:r>
              <a:rPr lang="en-US"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Do đó nó  đã được sử dụng bởi một cộng đồng các nhà phát triển được phân phối trên toàn cầu</a:t>
            </a:r>
            <a:r>
              <a:rPr lang="vi-VN"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Date Placeholder 4"/>
          <p:cNvSpPr>
            <a:spLocks noGrp="1"/>
          </p:cNvSpPr>
          <p:nvPr>
            <p:ph type="dt" sz="half" idx="10"/>
          </p:nvPr>
        </p:nvSpPr>
        <p:spPr/>
        <p:txBody>
          <a:bodyPr/>
          <a:lstStyle/>
          <a:p>
            <a:fld id="{69293F72-58AF-41B8-89B3-0B04C62321FC}" type="datetime1">
              <a:rPr lang="en-US" smtClean="0"/>
              <a:t>4/7/2016</a:t>
            </a:fld>
            <a:endParaRPr lang="en-US"/>
          </a:p>
        </p:txBody>
      </p:sp>
    </p:spTree>
    <p:extLst>
      <p:ext uri="{BB962C8B-B14F-4D97-AF65-F5344CB8AC3E}">
        <p14:creationId xmlns:p14="http://schemas.microsoft.com/office/powerpoint/2010/main" val="762330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endParaRPr lang="en-US" sz="3200" dirty="0">
              <a:latin typeface="Times New Roman" pitchFamily="18" charset="0"/>
              <a:cs typeface="Times New Roman" pitchFamily="18" charset="0"/>
            </a:endParaRPr>
          </a:p>
        </p:txBody>
      </p:sp>
      <p:sp>
        <p:nvSpPr>
          <p:cNvPr id="3" name="Content Placeholder 2"/>
          <p:cNvSpPr>
            <a:spLocks noGrp="1"/>
          </p:cNvSpPr>
          <p:nvPr>
            <p:ph type="body" idx="1"/>
          </p:nvPr>
        </p:nvSpPr>
        <p:spPr>
          <a:xfrm>
            <a:off x="533400" y="3048000"/>
            <a:ext cx="7354887" cy="1633538"/>
          </a:xfrm>
        </p:spPr>
        <p:txBody>
          <a:bodyPr>
            <a:normAutofit/>
          </a:bodyPr>
          <a:lstStyle/>
          <a:p>
            <a:pPr marL="114300"/>
            <a:r>
              <a:rPr lang="en-US" sz="3200" b="1" dirty="0">
                <a:latin typeface="+mj-lt"/>
                <a:cs typeface="Times New Roman" pitchFamily="18" charset="0"/>
              </a:rPr>
              <a:t>CHƯƠNG </a:t>
            </a:r>
            <a:r>
              <a:rPr lang="vi-VN" sz="3200" b="1" dirty="0">
                <a:latin typeface="+mj-lt"/>
                <a:cs typeface="Times New Roman" pitchFamily="18" charset="0"/>
              </a:rPr>
              <a:t>II</a:t>
            </a:r>
            <a:r>
              <a:rPr lang="en-US" sz="3200" b="1">
                <a:latin typeface="+mj-lt"/>
                <a:cs typeface="Times New Roman" pitchFamily="18" charset="0"/>
              </a:rPr>
              <a:t>: </a:t>
            </a:r>
            <a:endParaRPr lang="vi-VN" sz="3200" b="1" smtClean="0">
              <a:latin typeface="+mj-lt"/>
              <a:cs typeface="Times New Roman" pitchFamily="18" charset="0"/>
            </a:endParaRPr>
          </a:p>
          <a:p>
            <a:pPr marL="114300"/>
            <a:r>
              <a:rPr lang="vi-VN" sz="3200" b="1" smtClean="0">
                <a:latin typeface="+mj-lt"/>
                <a:cs typeface="Times New Roman" pitchFamily="18" charset="0"/>
              </a:rPr>
              <a:t>PHÂN TÍCH THIẾT KẾ PHẦN MỀM</a:t>
            </a:r>
            <a:endParaRPr lang="en-US" sz="3200" dirty="0">
              <a:latin typeface="+mj-lt"/>
              <a:cs typeface="Times New Roman" pitchFamily="18" charset="0"/>
            </a:endParaRPr>
          </a:p>
        </p:txBody>
      </p:sp>
      <p:sp>
        <p:nvSpPr>
          <p:cNvPr id="4" name="Date Placeholder 3"/>
          <p:cNvSpPr>
            <a:spLocks noGrp="1"/>
          </p:cNvSpPr>
          <p:nvPr>
            <p:ph type="dt" sz="half" idx="10"/>
          </p:nvPr>
        </p:nvSpPr>
        <p:spPr/>
        <p:txBody>
          <a:bodyPr/>
          <a:lstStyle/>
          <a:p>
            <a:fld id="{ADEC59BC-A851-416B-9059-492E7CC10CC3}"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083571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Bài toán: </a:t>
            </a:r>
            <a:r>
              <a:rPr lang="en-US" sz="4800"/>
              <a:t>Nhà thông </a:t>
            </a:r>
            <a:r>
              <a:rPr lang="en-US" sz="4800" smtClean="0"/>
              <a:t>minh</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sz="2800" smtClean="0">
                <a:latin typeface="+mj-lt"/>
              </a:rPr>
              <a:t>L</a:t>
            </a:r>
            <a:r>
              <a:rPr lang="en-US" sz="2800" smtClean="0">
                <a:latin typeface="+mj-lt"/>
              </a:rPr>
              <a:t>à </a:t>
            </a:r>
            <a:r>
              <a:rPr lang="en-US" sz="2800">
                <a:latin typeface="+mj-lt"/>
              </a:rPr>
              <a:t>một ngôi nhà/ căn hộ được trang bị hệ thống tự động tiên tiến dành cho điều khiển đèn chiếu sáng, nhiệt độ, truyền thông đa phương tiện, an ninh, rèm cửa, cửa và nhiều tính năng khác nhằm mục đích làm cho cuộc sống ngày càng tiện nghi, an toàn và góp phần sử dụng hợp lý các nguồn tài nguyên. </a:t>
            </a:r>
            <a:endParaRPr lang="vi-VN" sz="2800" smtClean="0">
              <a:latin typeface="+mj-lt"/>
            </a:endParaRPr>
          </a:p>
          <a:p>
            <a:pPr algn="just"/>
            <a:r>
              <a:rPr lang="vi-VN" sz="2800">
                <a:latin typeface="+mj-lt"/>
              </a:rPr>
              <a:t>D</a:t>
            </a:r>
            <a:r>
              <a:rPr lang="en-US" sz="2800" smtClean="0">
                <a:latin typeface="+mj-lt"/>
              </a:rPr>
              <a:t>ựa </a:t>
            </a:r>
            <a:r>
              <a:rPr lang="en-US" sz="2800">
                <a:latin typeface="+mj-lt"/>
              </a:rPr>
              <a:t>trên những ưu điểm, các tính năng nổi trội mà hệ đa tác tử mang </a:t>
            </a:r>
            <a:r>
              <a:rPr lang="en-US" sz="2800" smtClean="0">
                <a:latin typeface="+mj-lt"/>
              </a:rPr>
              <a:t>lại,</a:t>
            </a:r>
            <a:r>
              <a:rPr lang="vi-VN" sz="2800" smtClean="0">
                <a:latin typeface="+mj-lt"/>
              </a:rPr>
              <a:t> xây dựng </a:t>
            </a:r>
            <a:r>
              <a:rPr lang="en-US" sz="2800" smtClean="0">
                <a:latin typeface="+mj-lt"/>
              </a:rPr>
              <a:t>mô </a:t>
            </a:r>
            <a:r>
              <a:rPr lang="en-US" sz="2800">
                <a:latin typeface="+mj-lt"/>
              </a:rPr>
              <a:t>hình một chiếc nhà thông minh bởi hệ đa tác tử. Các tác tử sẽ đóng vai trò như những thiết bị trong nhà, điều phối hoạt động dựa theo thông tin về môi trường mà tác tử cảm biến cung cấp. </a:t>
            </a:r>
            <a:endParaRPr lang="en-US" sz="2800" dirty="0">
              <a:latin typeface="+mj-lt"/>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Date Placeholder 4"/>
          <p:cNvSpPr>
            <a:spLocks noGrp="1"/>
          </p:cNvSpPr>
          <p:nvPr>
            <p:ph type="dt" sz="half" idx="10"/>
          </p:nvPr>
        </p:nvSpPr>
        <p:spPr/>
        <p:txBody>
          <a:bodyPr/>
          <a:lstStyle/>
          <a:p>
            <a:fld id="{C26BE3D5-D258-4C28-A9E5-D13B728B6CBF}" type="datetime1">
              <a:rPr lang="en-US" smtClean="0"/>
              <a:t>4/7/2016</a:t>
            </a:fld>
            <a:endParaRPr lang="en-US"/>
          </a:p>
        </p:txBody>
      </p:sp>
    </p:spTree>
    <p:extLst>
      <p:ext uri="{BB962C8B-B14F-4D97-AF65-F5344CB8AC3E}">
        <p14:creationId xmlns:p14="http://schemas.microsoft.com/office/powerpoint/2010/main" val="2062165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Chương</a:t>
            </a:r>
            <a:r>
              <a:rPr lang="en-US" dirty="0" smtClean="0"/>
              <a:t> </a:t>
            </a:r>
            <a:r>
              <a:rPr lang="en-US" dirty="0" err="1" smtClean="0"/>
              <a:t>trình</a:t>
            </a:r>
            <a:r>
              <a:rPr lang="en-US" dirty="0" smtClean="0"/>
              <a:t> </a:t>
            </a:r>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xây</a:t>
            </a:r>
            <a:r>
              <a:rPr lang="en-US" dirty="0" smtClean="0"/>
              <a:t> </a:t>
            </a:r>
            <a:r>
              <a:rPr lang="en-US" dirty="0" err="1" smtClean="0"/>
              <a:t>dụng</a:t>
            </a:r>
            <a:r>
              <a:rPr lang="en-US" dirty="0" smtClean="0"/>
              <a:t> </a:t>
            </a:r>
            <a:r>
              <a:rPr lang="en-US" dirty="0" err="1" smtClean="0"/>
              <a:t>tác</a:t>
            </a:r>
            <a:r>
              <a:rPr lang="en-US" dirty="0" smtClean="0"/>
              <a:t> </a:t>
            </a:r>
            <a:r>
              <a:rPr lang="en-US" dirty="0" err="1" smtClean="0"/>
              <a:t>tử</a:t>
            </a:r>
            <a:r>
              <a:rPr lang="en-US" dirty="0" smtClean="0"/>
              <a:t> </a:t>
            </a:r>
            <a:r>
              <a:rPr lang="en-US" dirty="0" err="1" smtClean="0"/>
              <a:t>và</a:t>
            </a:r>
            <a:r>
              <a:rPr lang="en-US" dirty="0" smtClean="0"/>
              <a:t> </a:t>
            </a:r>
            <a:r>
              <a:rPr lang="en-US" dirty="0" err="1" smtClean="0"/>
              <a:t>hệ</a:t>
            </a:r>
            <a:r>
              <a:rPr lang="en-US" dirty="0" smtClean="0"/>
              <a:t> </a:t>
            </a:r>
            <a:r>
              <a:rPr lang="en-US" dirty="0" err="1" smtClean="0"/>
              <a:t>đa</a:t>
            </a:r>
            <a:r>
              <a:rPr lang="en-US" dirty="0" smtClean="0"/>
              <a:t> </a:t>
            </a:r>
            <a:r>
              <a:rPr lang="en-US" dirty="0" err="1" smtClean="0"/>
              <a:t>tác</a:t>
            </a:r>
            <a:r>
              <a:rPr lang="en-US" dirty="0" smtClean="0"/>
              <a:t> </a:t>
            </a:r>
            <a:r>
              <a:rPr lang="en-US" dirty="0" err="1" smtClean="0"/>
              <a:t>tử</a:t>
            </a:r>
            <a:r>
              <a:rPr lang="en-US" dirty="0" smtClean="0"/>
              <a:t> </a:t>
            </a:r>
            <a:r>
              <a:rPr lang="en-US" dirty="0" err="1" smtClean="0"/>
              <a:t>với</a:t>
            </a:r>
            <a:r>
              <a:rPr lang="en-US" dirty="0" smtClean="0"/>
              <a:t> JADE</a:t>
            </a:r>
          </a:p>
          <a:p>
            <a:r>
              <a:rPr lang="en-US" dirty="0" err="1" smtClean="0"/>
              <a:t>Buổi</a:t>
            </a:r>
            <a:r>
              <a:rPr lang="en-US" dirty="0" smtClean="0"/>
              <a:t> </a:t>
            </a:r>
            <a:r>
              <a:rPr lang="en-US" dirty="0" err="1" smtClean="0"/>
              <a:t>báo</a:t>
            </a:r>
            <a:r>
              <a:rPr lang="en-US" dirty="0" smtClean="0"/>
              <a:t> </a:t>
            </a:r>
            <a:r>
              <a:rPr lang="en-US" dirty="0" err="1" smtClean="0"/>
              <a:t>cáo</a:t>
            </a:r>
            <a:r>
              <a:rPr lang="en-US" dirty="0" smtClean="0"/>
              <a:t> </a:t>
            </a:r>
            <a:r>
              <a:rPr lang="en-US" dirty="0" err="1" smtClean="0"/>
              <a:t>lần</a:t>
            </a:r>
            <a:r>
              <a:rPr lang="en-US" dirty="0" smtClean="0"/>
              <a:t> </a:t>
            </a:r>
            <a:r>
              <a:rPr lang="en-US" dirty="0" err="1" smtClean="0"/>
              <a:t>tới</a:t>
            </a:r>
            <a:r>
              <a:rPr lang="en-US" dirty="0" smtClean="0"/>
              <a:t> </a:t>
            </a:r>
            <a:r>
              <a:rPr lang="en-US" dirty="0" err="1" smtClean="0"/>
              <a:t>nhóm</a:t>
            </a:r>
            <a:r>
              <a:rPr lang="en-US" dirty="0" smtClean="0"/>
              <a:t> </a:t>
            </a:r>
            <a:r>
              <a:rPr lang="en-US" dirty="0" err="1" smtClean="0"/>
              <a:t>sẽ</a:t>
            </a:r>
            <a:r>
              <a:rPr lang="en-US" dirty="0" smtClean="0"/>
              <a:t> </a:t>
            </a:r>
            <a:r>
              <a:rPr lang="en-US" dirty="0" err="1" smtClean="0"/>
              <a:t>trình</a:t>
            </a:r>
            <a:r>
              <a:rPr lang="en-US" dirty="0" smtClean="0"/>
              <a:t> </a:t>
            </a:r>
            <a:r>
              <a:rPr lang="en-US" dirty="0" err="1" smtClean="0"/>
              <a:t>bày</a:t>
            </a:r>
            <a:r>
              <a:rPr lang="en-US" dirty="0" smtClean="0"/>
              <a:t> </a:t>
            </a:r>
            <a:r>
              <a:rPr lang="en-US" dirty="0" err="1" smtClean="0"/>
              <a:t>về</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Nhà</a:t>
            </a:r>
            <a:r>
              <a:rPr lang="en-US" dirty="0" smtClean="0"/>
              <a:t> </a:t>
            </a:r>
            <a:r>
              <a:rPr lang="en-US" dirty="0" err="1" smtClean="0"/>
              <a:t>thông</a:t>
            </a:r>
            <a:r>
              <a:rPr lang="en-US" dirty="0" smtClean="0"/>
              <a:t> minh</a:t>
            </a:r>
            <a:endParaRPr lang="en-US" dirty="0"/>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341014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114300" indent="0" algn="just">
              <a:buNone/>
            </a:pPr>
            <a:endParaRPr lang="en-US" sz="5000" dirty="0" smtClean="0">
              <a:latin typeface="+mj-lt"/>
            </a:endParaRPr>
          </a:p>
          <a:p>
            <a:pPr marL="114300" indent="0" algn="just">
              <a:buNone/>
            </a:pPr>
            <a:r>
              <a:rPr lang="en-US" sz="5000" dirty="0" smtClean="0">
                <a:latin typeface="+mj-lt"/>
              </a:rPr>
              <a:t>XIN CHÂN THÀNH CẢM ƠN SỰ THEO DÕI CỦA CÔ VÀ CÁC BẠN!</a:t>
            </a:r>
            <a:endParaRPr lang="en-US" sz="5000" dirty="0">
              <a:latin typeface="+mj-lt"/>
            </a:endParaRPr>
          </a:p>
        </p:txBody>
      </p:sp>
      <p:sp>
        <p:nvSpPr>
          <p:cNvPr id="4" name="Date Placeholder 3"/>
          <p:cNvSpPr>
            <a:spLocks noGrp="1"/>
          </p:cNvSpPr>
          <p:nvPr>
            <p:ph type="dt" sz="half" idx="10"/>
          </p:nvPr>
        </p:nvSpPr>
        <p:spPr/>
        <p:txBody>
          <a:bodyPr/>
          <a:lstStyle/>
          <a:p>
            <a:fld id="{37B55117-ED79-4BF9-B32F-7CA55729946D}"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0440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2313" y="2209800"/>
            <a:ext cx="7659687" cy="1168400"/>
          </a:xfrm>
        </p:spPr>
        <p:txBody>
          <a:bodyPr/>
          <a:lstStyle/>
          <a:p>
            <a:r>
              <a:rPr lang="en-US" dirty="0" err="1" smtClean="0"/>
              <a:t>Chương</a:t>
            </a:r>
            <a:r>
              <a:rPr lang="en-US" dirty="0" smtClean="0"/>
              <a:t> I: </a:t>
            </a:r>
            <a:r>
              <a:rPr lang="en-US" dirty="0" err="1" smtClean="0"/>
              <a:t>Các</a:t>
            </a:r>
            <a:r>
              <a:rPr lang="en-US" dirty="0" smtClean="0"/>
              <a:t> </a:t>
            </a:r>
            <a:r>
              <a:rPr lang="en-US" dirty="0" err="1" smtClean="0"/>
              <a:t>nội</a:t>
            </a:r>
            <a:r>
              <a:rPr lang="en-US" dirty="0" smtClean="0"/>
              <a:t> dung </a:t>
            </a:r>
            <a:r>
              <a:rPr lang="en-US" dirty="0" err="1" smtClean="0"/>
              <a:t>đã</a:t>
            </a:r>
            <a:r>
              <a:rPr lang="en-US" dirty="0" smtClean="0"/>
              <a:t> </a:t>
            </a:r>
            <a:r>
              <a:rPr lang="en-US" dirty="0" err="1" smtClean="0"/>
              <a:t>Trình</a:t>
            </a:r>
            <a:r>
              <a:rPr lang="en-US" dirty="0" smtClean="0"/>
              <a:t> </a:t>
            </a:r>
            <a:r>
              <a:rPr lang="en-US" dirty="0" err="1" smtClean="0"/>
              <a:t>bày</a:t>
            </a:r>
            <a:endParaRPr lang="en-US" dirty="0"/>
          </a:p>
        </p:txBody>
      </p:sp>
      <p:sp>
        <p:nvSpPr>
          <p:cNvPr id="3" name="Content Placeholder 2"/>
          <p:cNvSpPr>
            <a:spLocks noGrp="1"/>
          </p:cNvSpPr>
          <p:nvPr>
            <p:ph type="body" idx="1"/>
          </p:nvPr>
        </p:nvSpPr>
        <p:spPr/>
        <p:txBody>
          <a:bodyPr>
            <a:normAutofit/>
          </a:bodyPr>
          <a:lstStyle/>
          <a:p>
            <a:pPr marL="571500" indent="-457200">
              <a:buAutoNum type="arabicPeriod"/>
            </a:pPr>
            <a:endParaRPr lang="vi-VN" sz="3200" dirty="0" smtClean="0">
              <a:latin typeface="Cambria" panose="02040503050406030204" pitchFamily="18" charset="0"/>
              <a:cs typeface="Times New Roman" pitchFamily="18" charset="0"/>
            </a:endParaRPr>
          </a:p>
        </p:txBody>
      </p:sp>
      <p:sp>
        <p:nvSpPr>
          <p:cNvPr id="4" name="Date Placeholder 3"/>
          <p:cNvSpPr>
            <a:spLocks noGrp="1"/>
          </p:cNvSpPr>
          <p:nvPr>
            <p:ph type="dt" sz="half" idx="10"/>
          </p:nvPr>
        </p:nvSpPr>
        <p:spPr/>
        <p:txBody>
          <a:bodyPr/>
          <a:lstStyle/>
          <a:p>
            <a:fld id="{9D43BEAA-D4CA-44BA-B7E5-83CC79613BD7}" type="datetime1">
              <a:rPr lang="en-US" smtClean="0"/>
              <a:t>4/7/2016</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86799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a:r>
              <a:rPr lang="vi-VN" sz="4800" dirty="0" smtClean="0">
                <a:latin typeface="Cambria" panose="02040503050406030204" pitchFamily="18" charset="0"/>
                <a:cs typeface="Times New Roman" pitchFamily="18" charset="0"/>
              </a:rPr>
              <a:t>1. </a:t>
            </a:r>
            <a:r>
              <a:rPr lang="vi-VN" sz="4800" b="1" dirty="0">
                <a:latin typeface="Cambria" panose="02040503050406030204" pitchFamily="18" charset="0"/>
                <a:cs typeface="Times New Roman" pitchFamily="18" charset="0"/>
              </a:rPr>
              <a:t>Khái niệm tác </a:t>
            </a:r>
            <a:r>
              <a:rPr lang="vi-VN" sz="4800" b="1" dirty="0" smtClean="0">
                <a:latin typeface="Cambria" panose="02040503050406030204" pitchFamily="18" charset="0"/>
                <a:cs typeface="Times New Roman" pitchFamily="18" charset="0"/>
              </a:rPr>
              <a:t>tử</a:t>
            </a:r>
            <a:endParaRPr lang="vi-VN" sz="4800"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lstStyle/>
          <a:p>
            <a:r>
              <a:rPr lang="vi-VN" sz="2400" dirty="0" smtClean="0">
                <a:latin typeface="Cambria" panose="02040503050406030204" pitchFamily="18" charset="0"/>
              </a:rPr>
              <a:t>T</a:t>
            </a:r>
            <a:r>
              <a:rPr lang="en-US" sz="2400" dirty="0" err="1" smtClean="0">
                <a:latin typeface="Cambria" panose="02040503050406030204" pitchFamily="18" charset="0"/>
              </a:rPr>
              <a:t>ác</a:t>
            </a:r>
            <a:r>
              <a:rPr lang="en-US" sz="2400" dirty="0" smtClean="0">
                <a:latin typeface="Cambria" panose="02040503050406030204" pitchFamily="18" charset="0"/>
              </a:rPr>
              <a:t> </a:t>
            </a:r>
            <a:r>
              <a:rPr lang="en-US" sz="2400" dirty="0" err="1" smtClean="0">
                <a:latin typeface="Cambria" panose="02040503050406030204" pitchFamily="18" charset="0"/>
              </a:rPr>
              <a:t>tử</a:t>
            </a:r>
            <a:r>
              <a:rPr lang="en-US" sz="2400" dirty="0" smtClean="0">
                <a:latin typeface="Cambria" panose="02040503050406030204" pitchFamily="18" charset="0"/>
              </a:rPr>
              <a:t> (Agent) </a:t>
            </a:r>
            <a:r>
              <a:rPr lang="vi-VN" sz="2400" dirty="0" smtClean="0">
                <a:latin typeface="Cambria" panose="02040503050406030204" pitchFamily="18" charset="0"/>
              </a:rPr>
              <a:t>l</a:t>
            </a:r>
            <a:r>
              <a:rPr lang="en-US" sz="2400" dirty="0" smtClean="0">
                <a:latin typeface="Cambria" panose="02040503050406030204" pitchFamily="18" charset="0"/>
                <a:cs typeface="Times New Roman" pitchFamily="18" charset="0"/>
              </a:rPr>
              <a:t>à </a:t>
            </a:r>
            <a:r>
              <a:rPr lang="vi-VN" sz="2400" dirty="0" smtClean="0">
                <a:latin typeface="Cambria" panose="02040503050406030204" pitchFamily="18" charset="0"/>
                <a:cs typeface="Times New Roman" pitchFamily="18" charset="0"/>
              </a:rPr>
              <a:t>một hệ thống máy tính </a:t>
            </a:r>
            <a:r>
              <a:rPr lang="en-US" sz="2400" dirty="0" err="1" smtClean="0">
                <a:latin typeface="Cambria" panose="02040503050406030204" pitchFamily="18" charset="0"/>
                <a:cs typeface="Times New Roman" pitchFamily="18" charset="0"/>
              </a:rPr>
              <a:t>được</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đóng</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gói</a:t>
            </a:r>
            <a:r>
              <a:rPr lang="vi-VN" sz="2400" dirty="0" smtClean="0">
                <a:latin typeface="Cambria" panose="02040503050406030204" pitchFamily="18" charset="0"/>
                <a:cs typeface="Times New Roman" pitchFamily="18" charset="0"/>
              </a:rPr>
              <a:t> n</a:t>
            </a:r>
            <a:r>
              <a:rPr lang="en-US" sz="2400" dirty="0" err="1" smtClean="0">
                <a:latin typeface="Cambria" panose="02040503050406030204" pitchFamily="18" charset="0"/>
                <a:cs typeface="Times New Roman" pitchFamily="18" charset="0"/>
              </a:rPr>
              <a:t>ằm</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một số môi trường có khả năng hành động độc lập </a:t>
            </a:r>
            <a:r>
              <a:rPr lang="en-US" sz="2400" dirty="0" err="1" smtClean="0">
                <a:latin typeface="Cambria" panose="02040503050406030204" pitchFamily="18" charset="0"/>
                <a:cs typeface="Times New Roman" pitchFamily="18" charset="0"/>
              </a:rPr>
              <a:t>và</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linh</a:t>
            </a:r>
            <a:r>
              <a:rPr lang="en-US" sz="2400" dirty="0" smtClean="0">
                <a:latin typeface="Cambria" panose="02040503050406030204" pitchFamily="18" charset="0"/>
                <a:cs typeface="Times New Roman" pitchFamily="18" charset="0"/>
              </a:rPr>
              <a:t> </a:t>
            </a:r>
            <a:r>
              <a:rPr lang="en-US" sz="2400" dirty="0" err="1" smtClean="0">
                <a:latin typeface="Cambria" panose="02040503050406030204" pitchFamily="18" charset="0"/>
                <a:cs typeface="Times New Roman" pitchFamily="18" charset="0"/>
              </a:rPr>
              <a:t>hoạt</a:t>
            </a:r>
            <a:r>
              <a:rPr lang="en-US" sz="2400" dirty="0" smtClean="0">
                <a:latin typeface="Cambria" panose="02040503050406030204" pitchFamily="18" charset="0"/>
                <a:cs typeface="Times New Roman" pitchFamily="18" charset="0"/>
              </a:rPr>
              <a:t> </a:t>
            </a:r>
            <a:r>
              <a:rPr lang="vi-VN" sz="2400" dirty="0" smtClean="0">
                <a:latin typeface="Cambria" panose="02040503050406030204" pitchFamily="18" charset="0"/>
                <a:cs typeface="Times New Roman" pitchFamily="18" charset="0"/>
              </a:rPr>
              <a:t>trong môi trường đó nhằm đáp ứng mục tiêu thiết kế của nó.</a:t>
            </a:r>
            <a:r>
              <a:rPr lang="en-US" dirty="0" smtClean="0">
                <a:latin typeface="Cambria" panose="02040503050406030204" pitchFamily="18" charset="0"/>
              </a:rPr>
              <a:t/>
            </a:r>
            <a:br>
              <a:rPr lang="en-US" dirty="0" smtClean="0">
                <a:latin typeface="Cambria" panose="02040503050406030204" pitchFamily="18" charset="0"/>
              </a:rPr>
            </a:br>
            <a:endParaRPr lang="en-US" dirty="0">
              <a:latin typeface="Cambria" panose="020405030504060302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1866900" y="3505200"/>
            <a:ext cx="4686300" cy="2362200"/>
            <a:chOff x="0" y="0"/>
            <a:chExt cx="4381500" cy="1895475"/>
          </a:xfrm>
        </p:grpSpPr>
        <p:sp>
          <p:nvSpPr>
            <p:cNvPr id="7" name="Rectangle 6"/>
            <p:cNvSpPr/>
            <p:nvPr/>
          </p:nvSpPr>
          <p:spPr>
            <a:xfrm>
              <a:off x="1428750" y="1171575"/>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MÔI TRƯỜNG</a:t>
              </a:r>
              <a:endParaRPr lang="en-US" sz="1300">
                <a:solidFill>
                  <a:srgbClr val="000000"/>
                </a:solidFill>
                <a:effectLst/>
                <a:latin typeface="Times New Roman"/>
                <a:ea typeface="Times New Roman"/>
              </a:endParaRPr>
            </a:p>
          </p:txBody>
        </p:sp>
        <p:sp>
          <p:nvSpPr>
            <p:cNvPr id="8" name="Rectangle 7"/>
            <p:cNvSpPr/>
            <p:nvPr/>
          </p:nvSpPr>
          <p:spPr>
            <a:xfrm>
              <a:off x="1457325" y="0"/>
              <a:ext cx="1438275" cy="723900"/>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b="1">
                  <a:solidFill>
                    <a:srgbClr val="000000"/>
                  </a:solidFill>
                  <a:effectLst/>
                  <a:latin typeface="Times New Roman"/>
                  <a:ea typeface="Times New Roman"/>
                </a:rPr>
                <a:t>TÁC TỬ</a:t>
              </a:r>
              <a:endParaRPr lang="en-US" sz="1300">
                <a:solidFill>
                  <a:srgbClr val="000000"/>
                </a:solidFill>
                <a:effectLst/>
                <a:latin typeface="Times New Roman"/>
                <a:ea typeface="Times New Roman"/>
              </a:endParaRPr>
            </a:p>
          </p:txBody>
        </p:sp>
        <p:cxnSp>
          <p:nvCxnSpPr>
            <p:cNvPr id="9" name="Curved Connector 8"/>
            <p:cNvCxnSpPr/>
            <p:nvPr/>
          </p:nvCxnSpPr>
          <p:spPr>
            <a:xfrm flipV="1">
              <a:off x="1400175" y="352425"/>
              <a:ext cx="45719" cy="1209675"/>
            </a:xfrm>
            <a:prstGeom prst="curvedConnector3">
              <a:avLst>
                <a:gd name="adj1" fmla="val -934428"/>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0" y="542925"/>
              <a:ext cx="952500" cy="9525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300" dirty="0" smtClean="0">
                  <a:solidFill>
                    <a:srgbClr val="000000"/>
                  </a:solidFill>
                  <a:effectLst/>
                  <a:latin typeface="Times New Roman"/>
                  <a:ea typeface="Times New Roman"/>
                </a:rPr>
                <a:t>Thu </a:t>
              </a:r>
              <a:r>
                <a:rPr lang="vi-VN" sz="1300" dirty="0" smtClean="0">
                  <a:solidFill>
                    <a:srgbClr val="000000"/>
                  </a:solidFill>
                  <a:effectLst/>
                  <a:latin typeface="Times New Roman"/>
                  <a:ea typeface="Times New Roman"/>
                </a:rPr>
                <a:t>nhận </a:t>
              </a:r>
              <a:r>
                <a:rPr lang="vi-VN" sz="1300" dirty="0">
                  <a:solidFill>
                    <a:srgbClr val="000000"/>
                  </a:solidFill>
                  <a:effectLst/>
                  <a:latin typeface="Times New Roman"/>
                  <a:ea typeface="Times New Roman"/>
                </a:rPr>
                <a:t>tin hiệu</a:t>
              </a:r>
              <a:endParaRPr lang="en-US" sz="1300" dirty="0">
                <a:solidFill>
                  <a:srgbClr val="000000"/>
                </a:solidFill>
                <a:effectLst/>
                <a:latin typeface="Times New Roman"/>
                <a:ea typeface="Times New Roman"/>
              </a:endParaRPr>
            </a:p>
          </p:txBody>
        </p:sp>
        <p:cxnSp>
          <p:nvCxnSpPr>
            <p:cNvPr id="11" name="Curved Connector 10"/>
            <p:cNvCxnSpPr/>
            <p:nvPr/>
          </p:nvCxnSpPr>
          <p:spPr>
            <a:xfrm flipV="1">
              <a:off x="2847975" y="323850"/>
              <a:ext cx="45719" cy="1209675"/>
            </a:xfrm>
            <a:prstGeom prst="curvedConnector3">
              <a:avLst>
                <a:gd name="adj1" fmla="val 110298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429000" y="628650"/>
              <a:ext cx="952500" cy="5524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vi-VN" sz="1300">
                  <a:solidFill>
                    <a:srgbClr val="000000"/>
                  </a:solidFill>
                  <a:effectLst/>
                  <a:latin typeface="Times New Roman"/>
                  <a:ea typeface="Times New Roman"/>
                </a:rPr>
                <a:t>Phản ứng lại</a:t>
              </a:r>
              <a:endParaRPr lang="en-US" sz="1300">
                <a:solidFill>
                  <a:srgbClr val="000000"/>
                </a:solidFill>
                <a:effectLst/>
                <a:latin typeface="Times New Roman"/>
                <a:ea typeface="Times New Roman"/>
              </a:endParaRPr>
            </a:p>
          </p:txBody>
        </p:sp>
      </p:grpSp>
      <p:sp>
        <p:nvSpPr>
          <p:cNvPr id="4" name="Date Placeholder 3"/>
          <p:cNvSpPr>
            <a:spLocks noGrp="1"/>
          </p:cNvSpPr>
          <p:nvPr>
            <p:ph type="dt" sz="half" idx="10"/>
          </p:nvPr>
        </p:nvSpPr>
        <p:spPr/>
        <p:txBody>
          <a:bodyPr/>
          <a:lstStyle/>
          <a:p>
            <a:fld id="{16F65881-90CA-4EEE-9BFB-9C5A729BE14C}" type="datetime1">
              <a:rPr lang="en-US" smtClean="0"/>
              <a:t>4/7/2016</a:t>
            </a:fld>
            <a:endParaRPr lang="en-US"/>
          </a:p>
        </p:txBody>
      </p:sp>
    </p:spTree>
    <p:extLst>
      <p:ext uri="{BB962C8B-B14F-4D97-AF65-F5344CB8AC3E}">
        <p14:creationId xmlns:p14="http://schemas.microsoft.com/office/powerpoint/2010/main" val="30077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000" b="1" dirty="0" smtClean="0">
                <a:latin typeface="Cambria" panose="02040503050406030204" pitchFamily="18" charset="0"/>
                <a:cs typeface="Times New Roman" pitchFamily="18" charset="0"/>
              </a:rPr>
              <a:t>2. </a:t>
            </a:r>
            <a:r>
              <a:rPr lang="en-US" sz="4000" b="1" dirty="0" err="1" smtClean="0">
                <a:latin typeface="Cambria" panose="02040503050406030204" pitchFamily="18" charset="0"/>
                <a:cs typeface="Times New Roman" pitchFamily="18" charset="0"/>
              </a:rPr>
              <a:t>Các</a:t>
            </a:r>
            <a:r>
              <a:rPr lang="en-US" sz="4000" b="1" dirty="0" smtClean="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đặc</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điểm</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tính</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chất</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của</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tác</a:t>
            </a:r>
            <a:r>
              <a:rPr lang="en-US" sz="4000" b="1" dirty="0">
                <a:latin typeface="Cambria" panose="02040503050406030204" pitchFamily="18" charset="0"/>
                <a:cs typeface="Times New Roman" pitchFamily="18" charset="0"/>
              </a:rPr>
              <a:t> </a:t>
            </a:r>
            <a:r>
              <a:rPr lang="en-US" sz="4000" b="1" dirty="0" err="1">
                <a:latin typeface="Cambria" panose="02040503050406030204" pitchFamily="18" charset="0"/>
                <a:cs typeface="Times New Roman" pitchFamily="18" charset="0"/>
              </a:rPr>
              <a:t>tử</a:t>
            </a:r>
            <a:endParaRPr lang="vi-VN" sz="4000" b="1" dirty="0">
              <a:latin typeface="Cambria" panose="02040503050406030204"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z="3200" dirty="0" err="1" smtClean="0">
                <a:latin typeface="+mj-lt"/>
                <a:cs typeface="Times New Roman" pitchFamily="18" charset="0"/>
              </a:rPr>
              <a:t>Tính</a:t>
            </a:r>
            <a:r>
              <a:rPr lang="en-US" sz="3200" dirty="0" smtClean="0">
                <a:latin typeface="+mj-lt"/>
                <a:cs typeface="Times New Roman" pitchFamily="18" charset="0"/>
              </a:rPr>
              <a:t> </a:t>
            </a:r>
            <a:r>
              <a:rPr lang="en-US" sz="3200" dirty="0" err="1">
                <a:latin typeface="+mj-lt"/>
                <a:cs typeface="Times New Roman" pitchFamily="18" charset="0"/>
              </a:rPr>
              <a:t>tự</a:t>
            </a:r>
            <a:r>
              <a:rPr lang="en-US" sz="3200" dirty="0">
                <a:latin typeface="+mj-lt"/>
                <a:cs typeface="Times New Roman" pitchFamily="18" charset="0"/>
              </a:rPr>
              <a:t> </a:t>
            </a:r>
            <a:r>
              <a:rPr lang="en-US" sz="3200" dirty="0" err="1" smtClean="0">
                <a:latin typeface="+mj-lt"/>
                <a:cs typeface="Times New Roman" pitchFamily="18" charset="0"/>
              </a:rPr>
              <a:t>chủ</a:t>
            </a:r>
            <a:endParaRPr lang="vi-VN" sz="3200" dirty="0" smtClean="0">
              <a:latin typeface="+mj-lt"/>
              <a:cs typeface="Times New Roman" pitchFamily="18" charset="0"/>
            </a:endParaRPr>
          </a:p>
          <a:p>
            <a:pPr lvl="1"/>
            <a:r>
              <a:rPr lang="vi-VN" sz="3200" dirty="0" smtClean="0">
                <a:latin typeface="Cambria" panose="02040503050406030204" pitchFamily="18" charset="0"/>
                <a:cs typeface="Times New Roman" pitchFamily="18" charset="0"/>
              </a:rPr>
              <a:t>Tính phản ứng</a:t>
            </a:r>
          </a:p>
          <a:p>
            <a:pPr lvl="1"/>
            <a:r>
              <a:rPr lang="vi-VN" sz="3200" dirty="0" smtClean="0">
                <a:latin typeface="Cambria" panose="02040503050406030204" pitchFamily="18" charset="0"/>
                <a:cs typeface="Times New Roman" pitchFamily="18" charset="0"/>
              </a:rPr>
              <a:t>Tính chủ động</a:t>
            </a:r>
          </a:p>
          <a:p>
            <a:pPr lvl="1"/>
            <a:r>
              <a:rPr lang="vi-VN" sz="3200" dirty="0" smtClean="0">
                <a:latin typeface="Cambria" panose="02040503050406030204" pitchFamily="18" charset="0"/>
                <a:cs typeface="Times New Roman" pitchFamily="18" charset="0"/>
              </a:rPr>
              <a:t>Khả năng xã hội</a:t>
            </a:r>
            <a:endParaRPr lang="en-US" sz="3200" dirty="0">
              <a:latin typeface="Cambria" panose="02040503050406030204"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4" name="Date Placeholder 3"/>
          <p:cNvSpPr>
            <a:spLocks noGrp="1"/>
          </p:cNvSpPr>
          <p:nvPr>
            <p:ph type="dt" sz="half" idx="10"/>
          </p:nvPr>
        </p:nvSpPr>
        <p:spPr/>
        <p:txBody>
          <a:bodyPr/>
          <a:lstStyle/>
          <a:p>
            <a:fld id="{39459763-EBE6-494D-842D-9EF0AC3D0294}" type="datetime1">
              <a:rPr lang="en-US" smtClean="0"/>
              <a:t>4/7/2016</a:t>
            </a:fld>
            <a:endParaRPr lang="en-US"/>
          </a:p>
        </p:txBody>
      </p:sp>
    </p:spTree>
    <p:extLst>
      <p:ext uri="{BB962C8B-B14F-4D97-AF65-F5344CB8AC3E}">
        <p14:creationId xmlns:p14="http://schemas.microsoft.com/office/powerpoint/2010/main" val="2716290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200" b="1" dirty="0" smtClean="0">
                <a:latin typeface="Cambria" panose="02040503050406030204" pitchFamily="18" charset="0"/>
              </a:rPr>
              <a:t>3. Phân </a:t>
            </a:r>
            <a:r>
              <a:rPr lang="vi-VN" sz="4200" b="1" dirty="0">
                <a:latin typeface="Cambria" panose="02040503050406030204" pitchFamily="18" charset="0"/>
              </a:rPr>
              <a:t>biệt tác tử và đối tượng</a:t>
            </a:r>
          </a:p>
        </p:txBody>
      </p:sp>
      <p:sp>
        <p:nvSpPr>
          <p:cNvPr id="3" name="Content Placeholder 2"/>
          <p:cNvSpPr>
            <a:spLocks noGrp="1"/>
          </p:cNvSpPr>
          <p:nvPr>
            <p:ph idx="1"/>
          </p:nvPr>
        </p:nvSpPr>
        <p:spPr/>
        <p:txBody>
          <a:bodyPr>
            <a:normAutofit/>
          </a:bodyPr>
          <a:lstStyle/>
          <a:p>
            <a:pPr marL="114300" indent="0" algn="just">
              <a:buNone/>
            </a:pPr>
            <a:r>
              <a:rPr lang="en-US" sz="3200" b="1" dirty="0" err="1" smtClean="0">
                <a:latin typeface="+mj-lt"/>
                <a:cs typeface="Times New Roman" pitchFamily="18" charset="0"/>
              </a:rPr>
              <a:t>Đối</a:t>
            </a:r>
            <a:r>
              <a:rPr lang="en-US" sz="3200" b="1" dirty="0" smtClean="0">
                <a:latin typeface="+mj-lt"/>
                <a:cs typeface="Times New Roman" pitchFamily="18" charset="0"/>
              </a:rPr>
              <a:t> </a:t>
            </a:r>
            <a:r>
              <a:rPr lang="en-US" sz="3200" b="1" dirty="0" err="1" smtClean="0">
                <a:latin typeface="+mj-lt"/>
                <a:cs typeface="Times New Roman" pitchFamily="18" charset="0"/>
              </a:rPr>
              <a:t>tượng</a:t>
            </a:r>
            <a:endParaRPr lang="en-US" sz="3200" b="1" dirty="0">
              <a:latin typeface="+mj-lt"/>
              <a:cs typeface="Times New Roman" pitchFamily="18" charset="0"/>
            </a:endParaRPr>
          </a:p>
          <a:p>
            <a:pPr lvl="1"/>
            <a:r>
              <a:rPr lang="vi-VN" sz="2800" dirty="0">
                <a:latin typeface="+mj-lt"/>
                <a:cs typeface="Times New Roman" pitchFamily="18" charset="0"/>
              </a:rPr>
              <a:t>L</a:t>
            </a:r>
            <a:r>
              <a:rPr lang="en-US" sz="2800" dirty="0">
                <a:latin typeface="+mj-lt"/>
                <a:cs typeface="Times New Roman" pitchFamily="18" charset="0"/>
              </a:rPr>
              <a:t>à </a:t>
            </a:r>
            <a:r>
              <a:rPr lang="en-US" sz="2800" dirty="0" err="1">
                <a:latin typeface="+mj-lt"/>
                <a:cs typeface="Times New Roman" pitchFamily="18" charset="0"/>
              </a:rPr>
              <a:t>một</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thể</a:t>
            </a:r>
            <a:r>
              <a:rPr lang="en-US" sz="2800" dirty="0">
                <a:latin typeface="+mj-lt"/>
                <a:cs typeface="Times New Roman" pitchFamily="18" charset="0"/>
              </a:rPr>
              <a:t>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thế</a:t>
            </a:r>
            <a:r>
              <a:rPr lang="en-US" sz="2800" dirty="0">
                <a:latin typeface="+mj-lt"/>
                <a:cs typeface="Times New Roman" pitchFamily="18" charset="0"/>
              </a:rPr>
              <a:t> </a:t>
            </a:r>
            <a:r>
              <a:rPr lang="en-US" sz="2800" dirty="0" err="1">
                <a:latin typeface="+mj-lt"/>
                <a:cs typeface="Times New Roman" pitchFamily="18" charset="0"/>
              </a:rPr>
              <a:t>giới</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chúng</a:t>
            </a:r>
            <a:r>
              <a:rPr lang="en-US" sz="2800" dirty="0">
                <a:latin typeface="+mj-lt"/>
                <a:cs typeface="Times New Roman" pitchFamily="18" charset="0"/>
              </a:rPr>
              <a:t> </a:t>
            </a:r>
            <a:r>
              <a:rPr lang="en-US" sz="2800" dirty="0" err="1">
                <a:latin typeface="+mj-lt"/>
                <a:cs typeface="Times New Roman" pitchFamily="18" charset="0"/>
              </a:rPr>
              <a:t>có</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trạng</a:t>
            </a:r>
            <a:r>
              <a:rPr lang="en-US" sz="2800" dirty="0">
                <a:latin typeface="+mj-lt"/>
                <a:cs typeface="Times New Roman" pitchFamily="18" charset="0"/>
              </a:rPr>
              <a:t> </a:t>
            </a:r>
            <a:r>
              <a:rPr lang="en-US" sz="2800" dirty="0" err="1">
                <a:latin typeface="+mj-lt"/>
                <a:cs typeface="Times New Roman" pitchFamily="18" charset="0"/>
              </a:rPr>
              <a:t>thái</a:t>
            </a:r>
            <a:r>
              <a:rPr lang="en-US" sz="2800" dirty="0">
                <a:latin typeface="+mj-lt"/>
                <a:cs typeface="Times New Roman" pitchFamily="18" charset="0"/>
              </a:rPr>
              <a:t> </a:t>
            </a:r>
            <a:r>
              <a:rPr lang="en-US" sz="2800" dirty="0" err="1">
                <a:latin typeface="+mj-lt"/>
                <a:cs typeface="Times New Roman" pitchFamily="18" charset="0"/>
              </a:rPr>
              <a:t>và</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phương</a:t>
            </a:r>
            <a:r>
              <a:rPr lang="en-US" sz="2800" dirty="0">
                <a:latin typeface="+mj-lt"/>
                <a:cs typeface="Times New Roman" pitchFamily="18" charset="0"/>
              </a:rPr>
              <a:t> </a:t>
            </a:r>
            <a:r>
              <a:rPr lang="en-US" sz="2800" dirty="0" err="1">
                <a:latin typeface="+mj-lt"/>
                <a:cs typeface="Times New Roman" pitchFamily="18" charset="0"/>
              </a:rPr>
              <a:t>thức</a:t>
            </a:r>
            <a:r>
              <a:rPr lang="en-US" sz="2800" dirty="0">
                <a:latin typeface="+mj-lt"/>
                <a:cs typeface="Times New Roman" pitchFamily="18" charset="0"/>
              </a:rPr>
              <a:t>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mình</a:t>
            </a:r>
            <a:r>
              <a:rPr lang="en-US" sz="2800" dirty="0">
                <a:latin typeface="+mj-lt"/>
                <a:cs typeface="Times New Roman" pitchFamily="18" charset="0"/>
              </a:rPr>
              <a:t>.</a:t>
            </a:r>
          </a:p>
          <a:p>
            <a:pPr lvl="1"/>
            <a:r>
              <a:rPr lang="en-US" sz="2800" dirty="0" err="1" smtClean="0">
                <a:latin typeface="+mj-lt"/>
                <a:cs typeface="Times New Roman" pitchFamily="18" charset="0"/>
              </a:rPr>
              <a:t>Đối</a:t>
            </a:r>
            <a:r>
              <a:rPr lang="en-US" sz="2800" dirty="0" smtClean="0">
                <a:latin typeface="+mj-lt"/>
                <a:cs typeface="Times New Roman" pitchFamily="18" charset="0"/>
              </a:rPr>
              <a:t> </a:t>
            </a:r>
            <a:r>
              <a:rPr lang="en-US" sz="2800" dirty="0" err="1">
                <a:latin typeface="+mj-lt"/>
                <a:cs typeface="Times New Roman" pitchFamily="18" charset="0"/>
              </a:rPr>
              <a:t>tượng</a:t>
            </a:r>
            <a:r>
              <a:rPr lang="en-US" sz="2800" dirty="0">
                <a:latin typeface="+mj-lt"/>
                <a:cs typeface="Times New Roman" pitchFamily="18" charset="0"/>
              </a:rPr>
              <a:t> </a:t>
            </a:r>
            <a:r>
              <a:rPr lang="en-US" sz="2800" dirty="0" err="1">
                <a:latin typeface="+mj-lt"/>
                <a:cs typeface="Times New Roman" pitchFamily="18" charset="0"/>
              </a:rPr>
              <a:t>được</a:t>
            </a:r>
            <a:r>
              <a:rPr lang="en-US" sz="2800" dirty="0">
                <a:latin typeface="+mj-lt"/>
                <a:cs typeface="Times New Roman" pitchFamily="18" charset="0"/>
              </a:rPr>
              <a:t> </a:t>
            </a:r>
            <a:r>
              <a:rPr lang="en-US" sz="2800" dirty="0" err="1">
                <a:latin typeface="+mj-lt"/>
                <a:cs typeface="Times New Roman" pitchFamily="18" charset="0"/>
              </a:rPr>
              <a:t>xem</a:t>
            </a:r>
            <a:r>
              <a:rPr lang="en-US" sz="2800" dirty="0">
                <a:latin typeface="+mj-lt"/>
                <a:cs typeface="Times New Roman" pitchFamily="18" charset="0"/>
              </a:rPr>
              <a:t> </a:t>
            </a:r>
            <a:r>
              <a:rPr lang="en-US" sz="2800" dirty="0" err="1">
                <a:latin typeface="+mj-lt"/>
                <a:cs typeface="Times New Roman" pitchFamily="18" charset="0"/>
              </a:rPr>
              <a:t>như</a:t>
            </a:r>
            <a:r>
              <a:rPr lang="en-US" sz="2800" dirty="0">
                <a:latin typeface="+mj-lt"/>
                <a:cs typeface="Times New Roman" pitchFamily="18" charset="0"/>
              </a:rPr>
              <a:t> </a:t>
            </a:r>
            <a:r>
              <a:rPr lang="en-US" sz="2800" dirty="0" err="1">
                <a:latin typeface="+mj-lt"/>
                <a:cs typeface="Times New Roman" pitchFamily="18" charset="0"/>
              </a:rPr>
              <a:t>là</a:t>
            </a:r>
            <a:r>
              <a:rPr lang="en-US" sz="2800" dirty="0">
                <a:latin typeface="+mj-lt"/>
                <a:cs typeface="Times New Roman" pitchFamily="18" charset="0"/>
              </a:rPr>
              <a:t> </a:t>
            </a:r>
            <a:r>
              <a:rPr lang="en-US" sz="2800" dirty="0" err="1">
                <a:latin typeface="+mj-lt"/>
                <a:cs typeface="Times New Roman" pitchFamily="18" charset="0"/>
              </a:rPr>
              <a:t>bị</a:t>
            </a:r>
            <a:r>
              <a:rPr lang="en-US" sz="2800" dirty="0">
                <a:latin typeface="+mj-lt"/>
                <a:cs typeface="Times New Roman" pitchFamily="18" charset="0"/>
              </a:rPr>
              <a:t> </a:t>
            </a:r>
            <a:r>
              <a:rPr lang="en-US" sz="2800" dirty="0" err="1">
                <a:latin typeface="+mj-lt"/>
                <a:cs typeface="Times New Roman" pitchFamily="18" charset="0"/>
              </a:rPr>
              <a:t>động</a:t>
            </a:r>
            <a:r>
              <a:rPr lang="en-US" sz="2800" dirty="0">
                <a:latin typeface="+mj-lt"/>
                <a:cs typeface="Times New Roman" pitchFamily="18" charset="0"/>
              </a:rPr>
              <a:t> </a:t>
            </a:r>
            <a:r>
              <a:rPr lang="en-US" sz="2800" dirty="0" err="1">
                <a:latin typeface="+mj-lt"/>
                <a:cs typeface="Times New Roman" pitchFamily="18" charset="0"/>
              </a:rPr>
              <a:t>bởi</a:t>
            </a:r>
            <a:r>
              <a:rPr lang="en-US" sz="2800" dirty="0">
                <a:latin typeface="+mj-lt"/>
                <a:cs typeface="Times New Roman" pitchFamily="18" charset="0"/>
              </a:rPr>
              <a:t> </a:t>
            </a:r>
            <a:r>
              <a:rPr lang="en-US" sz="2800" dirty="0" err="1">
                <a:latin typeface="+mj-lt"/>
                <a:cs typeface="Times New Roman" pitchFamily="18" charset="0"/>
              </a:rPr>
              <a:t>các</a:t>
            </a:r>
            <a:r>
              <a:rPr lang="en-US" sz="2800" dirty="0">
                <a:latin typeface="+mj-lt"/>
                <a:cs typeface="Times New Roman" pitchFamily="18" charset="0"/>
              </a:rPr>
              <a:t> </a:t>
            </a:r>
            <a:r>
              <a:rPr lang="en-US" sz="2800" dirty="0" err="1">
                <a:latin typeface="+mj-lt"/>
                <a:cs typeface="Times New Roman" pitchFamily="18" charset="0"/>
              </a:rPr>
              <a:t>hành</a:t>
            </a:r>
            <a:r>
              <a:rPr lang="en-US" sz="2800" dirty="0">
                <a:latin typeface="+mj-lt"/>
                <a:cs typeface="Times New Roman" pitchFamily="18" charset="0"/>
              </a:rPr>
              <a:t> vi </a:t>
            </a:r>
            <a:r>
              <a:rPr lang="en-US" sz="2800" dirty="0" err="1">
                <a:latin typeface="+mj-lt"/>
                <a:cs typeface="Times New Roman" pitchFamily="18" charset="0"/>
              </a:rPr>
              <a:t>của</a:t>
            </a:r>
            <a:r>
              <a:rPr lang="en-US" sz="2800" dirty="0">
                <a:latin typeface="+mj-lt"/>
                <a:cs typeface="Times New Roman" pitchFamily="18" charset="0"/>
              </a:rPr>
              <a:t> </a:t>
            </a:r>
            <a:r>
              <a:rPr lang="en-US" sz="2800" dirty="0" err="1">
                <a:latin typeface="+mj-lt"/>
                <a:cs typeface="Times New Roman" pitchFamily="18" charset="0"/>
              </a:rPr>
              <a:t>nó</a:t>
            </a:r>
            <a:r>
              <a:rPr lang="en-US" sz="2800" dirty="0">
                <a:latin typeface="+mj-lt"/>
                <a:cs typeface="Times New Roman" pitchFamily="18" charset="0"/>
              </a:rPr>
              <a:t> </a:t>
            </a:r>
            <a:r>
              <a:rPr lang="en-US" sz="2800" dirty="0" err="1">
                <a:latin typeface="+mj-lt"/>
                <a:cs typeface="Times New Roman" pitchFamily="18" charset="0"/>
              </a:rPr>
              <a:t>chỉ</a:t>
            </a:r>
            <a:r>
              <a:rPr lang="en-US" sz="2800" dirty="0">
                <a:latin typeface="+mj-lt"/>
                <a:cs typeface="Times New Roman" pitchFamily="18" charset="0"/>
              </a:rPr>
              <a:t> </a:t>
            </a:r>
            <a:r>
              <a:rPr lang="en-US" sz="2800" dirty="0" err="1">
                <a:latin typeface="+mj-lt"/>
                <a:cs typeface="Times New Roman" pitchFamily="18" charset="0"/>
              </a:rPr>
              <a:t>được</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hiện</a:t>
            </a:r>
            <a:r>
              <a:rPr lang="en-US" sz="2800" dirty="0">
                <a:latin typeface="+mj-lt"/>
                <a:cs typeface="Times New Roman" pitchFamily="18" charset="0"/>
              </a:rPr>
              <a:t> </a:t>
            </a:r>
            <a:r>
              <a:rPr lang="en-US" sz="2800" dirty="0" err="1">
                <a:latin typeface="+mj-lt"/>
                <a:cs typeface="Times New Roman" pitchFamily="18" charset="0"/>
              </a:rPr>
              <a:t>khi</a:t>
            </a:r>
            <a:r>
              <a:rPr lang="en-US" sz="2800" dirty="0">
                <a:latin typeface="+mj-lt"/>
                <a:cs typeface="Times New Roman" pitchFamily="18" charset="0"/>
              </a:rPr>
              <a:t> </a:t>
            </a:r>
            <a:r>
              <a:rPr lang="en-US" sz="2800" dirty="0" err="1">
                <a:latin typeface="+mj-lt"/>
                <a:cs typeface="Times New Roman" pitchFamily="18" charset="0"/>
              </a:rPr>
              <a:t>một</a:t>
            </a:r>
            <a:r>
              <a:rPr lang="en-US" sz="2800" dirty="0">
                <a:latin typeface="+mj-lt"/>
                <a:cs typeface="Times New Roman" pitchFamily="18" charset="0"/>
              </a:rPr>
              <a:t> </a:t>
            </a:r>
            <a:r>
              <a:rPr lang="en-US" sz="2800" dirty="0" err="1">
                <a:latin typeface="+mj-lt"/>
                <a:cs typeface="Times New Roman" pitchFamily="18" charset="0"/>
              </a:rPr>
              <a:t>thực</a:t>
            </a:r>
            <a:r>
              <a:rPr lang="en-US" sz="2800" dirty="0">
                <a:latin typeface="+mj-lt"/>
                <a:cs typeface="Times New Roman" pitchFamily="18" charset="0"/>
              </a:rPr>
              <a:t> </a:t>
            </a:r>
            <a:r>
              <a:rPr lang="en-US" sz="2800" dirty="0" err="1">
                <a:latin typeface="+mj-lt"/>
                <a:cs typeface="Times New Roman" pitchFamily="18" charset="0"/>
              </a:rPr>
              <a:t>thể</a:t>
            </a:r>
            <a:r>
              <a:rPr lang="en-US" sz="2800" dirty="0">
                <a:latin typeface="+mj-lt"/>
                <a:cs typeface="Times New Roman" pitchFamily="18" charset="0"/>
              </a:rPr>
              <a:t> </a:t>
            </a:r>
            <a:r>
              <a:rPr lang="en-US" sz="2800" dirty="0" err="1">
                <a:latin typeface="+mj-lt"/>
                <a:cs typeface="Times New Roman" pitchFamily="18" charset="0"/>
              </a:rPr>
              <a:t>bên</a:t>
            </a:r>
            <a:r>
              <a:rPr lang="en-US" sz="2800" dirty="0">
                <a:latin typeface="+mj-lt"/>
                <a:cs typeface="Times New Roman" pitchFamily="18" charset="0"/>
              </a:rPr>
              <a:t> </a:t>
            </a:r>
            <a:r>
              <a:rPr lang="en-US" sz="2800" dirty="0" err="1">
                <a:latin typeface="+mj-lt"/>
                <a:cs typeface="Times New Roman" pitchFamily="18" charset="0"/>
              </a:rPr>
              <a:t>ngoài</a:t>
            </a:r>
            <a:r>
              <a:rPr lang="en-US" sz="2800" dirty="0">
                <a:latin typeface="+mj-lt"/>
                <a:cs typeface="Times New Roman" pitchFamily="18" charset="0"/>
              </a:rPr>
              <a:t> </a:t>
            </a:r>
            <a:r>
              <a:rPr lang="en-US" sz="2800" dirty="0" err="1">
                <a:latin typeface="+mj-lt"/>
                <a:cs typeface="Times New Roman" pitchFamily="18" charset="0"/>
              </a:rPr>
              <a:t>gửi</a:t>
            </a:r>
            <a:r>
              <a:rPr lang="en-US" sz="2800" dirty="0">
                <a:latin typeface="+mj-lt"/>
                <a:cs typeface="Times New Roman" pitchFamily="18" charset="0"/>
              </a:rPr>
              <a:t> </a:t>
            </a:r>
            <a:r>
              <a:rPr lang="en-US" sz="2800" dirty="0" err="1">
                <a:latin typeface="+mj-lt"/>
                <a:cs typeface="Times New Roman" pitchFamily="18" charset="0"/>
              </a:rPr>
              <a:t>một</a:t>
            </a:r>
            <a:r>
              <a:rPr lang="en-US" sz="2800" dirty="0">
                <a:latin typeface="+mj-lt"/>
                <a:cs typeface="Times New Roman" pitchFamily="18" charset="0"/>
              </a:rPr>
              <a:t> </a:t>
            </a:r>
            <a:r>
              <a:rPr lang="en-US" sz="2800" dirty="0" err="1">
                <a:latin typeface="+mj-lt"/>
                <a:cs typeface="Times New Roman" pitchFamily="18" charset="0"/>
              </a:rPr>
              <a:t>thông</a:t>
            </a:r>
            <a:r>
              <a:rPr lang="en-US" sz="2800" dirty="0">
                <a:latin typeface="+mj-lt"/>
                <a:cs typeface="Times New Roman" pitchFamily="18" charset="0"/>
              </a:rPr>
              <a:t> </a:t>
            </a:r>
            <a:r>
              <a:rPr lang="en-US" sz="2800" dirty="0" err="1">
                <a:latin typeface="+mj-lt"/>
                <a:cs typeface="Times New Roman" pitchFamily="18" charset="0"/>
              </a:rPr>
              <a:t>điệp</a:t>
            </a:r>
            <a:r>
              <a:rPr lang="en-US" sz="2800" dirty="0">
                <a:latin typeface="+mj-lt"/>
                <a:cs typeface="Times New Roman" pitchFamily="18" charset="0"/>
              </a:rPr>
              <a:t> </a:t>
            </a:r>
            <a:r>
              <a:rPr lang="en-US" sz="2800" dirty="0" err="1">
                <a:latin typeface="+mj-lt"/>
                <a:cs typeface="Times New Roman" pitchFamily="18" charset="0"/>
              </a:rPr>
              <a:t>đến</a:t>
            </a:r>
            <a:r>
              <a:rPr lang="en-US" sz="2800" dirty="0">
                <a:latin typeface="+mj-lt"/>
                <a:cs typeface="Times New Roman" pitchFamily="18" charset="0"/>
              </a:rPr>
              <a:t> </a:t>
            </a:r>
            <a:r>
              <a:rPr lang="en-US" sz="2800" dirty="0" err="1" smtClean="0">
                <a:latin typeface="+mj-lt"/>
                <a:cs typeface="Times New Roman" pitchFamily="18" charset="0"/>
              </a:rPr>
              <a:t>nó</a:t>
            </a:r>
            <a:r>
              <a:rPr lang="vi-VN" sz="2800" dirty="0" smtClean="0">
                <a:latin typeface="+mj-lt"/>
                <a:cs typeface="Times New Roman" pitchFamily="18" charset="0"/>
              </a:rPr>
              <a:t>.</a:t>
            </a:r>
            <a:endParaRPr lang="vi-VN" sz="2800" b="1" dirty="0" smtClean="0">
              <a:latin typeface="+mj-lt"/>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4" name="Date Placeholder 3"/>
          <p:cNvSpPr>
            <a:spLocks noGrp="1"/>
          </p:cNvSpPr>
          <p:nvPr>
            <p:ph type="dt" sz="half" idx="10"/>
          </p:nvPr>
        </p:nvSpPr>
        <p:spPr/>
        <p:txBody>
          <a:bodyPr/>
          <a:lstStyle/>
          <a:p>
            <a:fld id="{56475BD6-3019-44CE-BF9D-F1080D4FB798}" type="datetime1">
              <a:rPr lang="en-US" smtClean="0"/>
              <a:t>4/7/2016</a:t>
            </a:fld>
            <a:endParaRPr lang="en-US"/>
          </a:p>
        </p:txBody>
      </p:sp>
    </p:spTree>
    <p:extLst>
      <p:ext uri="{BB962C8B-B14F-4D97-AF65-F5344CB8AC3E}">
        <p14:creationId xmlns:p14="http://schemas.microsoft.com/office/powerpoint/2010/main" val="1261560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400" dirty="0" smtClean="0">
                <a:latin typeface="Cambria" panose="02040503050406030204" pitchFamily="18" charset="0"/>
              </a:rPr>
              <a:t>3. Phân </a:t>
            </a:r>
            <a:r>
              <a:rPr lang="vi-VN" sz="4400" dirty="0">
                <a:latin typeface="Cambria" panose="02040503050406030204" pitchFamily="18" charset="0"/>
              </a:rPr>
              <a:t>biệt tác tử và đối tượng</a:t>
            </a:r>
          </a:p>
        </p:txBody>
      </p:sp>
      <p:sp>
        <p:nvSpPr>
          <p:cNvPr id="3" name="Content Placeholder 2"/>
          <p:cNvSpPr>
            <a:spLocks noGrp="1"/>
          </p:cNvSpPr>
          <p:nvPr>
            <p:ph idx="1"/>
          </p:nvPr>
        </p:nvSpPr>
        <p:spPr/>
        <p:txBody>
          <a:bodyPr>
            <a:noAutofit/>
          </a:bodyPr>
          <a:lstStyle/>
          <a:p>
            <a:pPr marL="114300" indent="0" algn="just">
              <a:buNone/>
            </a:pPr>
            <a:r>
              <a:rPr lang="en-US" sz="3200" b="1" dirty="0" err="1" smtClean="0">
                <a:latin typeface="+mj-lt"/>
              </a:rPr>
              <a:t>Tác</a:t>
            </a:r>
            <a:r>
              <a:rPr lang="en-US" sz="3200" b="1" dirty="0" smtClean="0">
                <a:latin typeface="+mj-lt"/>
              </a:rPr>
              <a:t> </a:t>
            </a:r>
            <a:r>
              <a:rPr lang="en-US" sz="3200" b="1" dirty="0" err="1">
                <a:latin typeface="+mj-lt"/>
              </a:rPr>
              <a:t>tử</a:t>
            </a:r>
            <a:r>
              <a:rPr lang="en-US" sz="3200" b="1" dirty="0">
                <a:latin typeface="+mj-lt"/>
              </a:rPr>
              <a:t> </a:t>
            </a:r>
            <a:endParaRPr lang="vi-VN" sz="3200" b="1" dirty="0" smtClean="0">
              <a:latin typeface="+mj-lt"/>
            </a:endParaRPr>
          </a:p>
          <a:p>
            <a:pPr lvl="1"/>
            <a:r>
              <a:rPr lang="vi-VN" sz="2600" dirty="0" smtClean="0">
                <a:latin typeface="+mj-lt"/>
                <a:cs typeface="Times New Roman" pitchFamily="18" charset="0"/>
              </a:rPr>
              <a:t>L</a:t>
            </a:r>
            <a:r>
              <a:rPr lang="en-US" sz="2600" dirty="0">
                <a:latin typeface="+mj-lt"/>
                <a:cs typeface="Times New Roman" pitchFamily="18" charset="0"/>
              </a:rPr>
              <a:t>à </a:t>
            </a:r>
            <a:r>
              <a:rPr lang="en-US" sz="2600" dirty="0" err="1">
                <a:latin typeface="+mj-lt"/>
                <a:cs typeface="Times New Roman" pitchFamily="18" charset="0"/>
              </a:rPr>
              <a:t>các</a:t>
            </a:r>
            <a:r>
              <a:rPr lang="en-US" sz="2600" dirty="0">
                <a:latin typeface="+mj-lt"/>
                <a:cs typeface="Times New Roman" pitchFamily="18" charset="0"/>
              </a:rPr>
              <a:t> </a:t>
            </a:r>
            <a:r>
              <a:rPr lang="en-US" sz="2600" dirty="0" err="1">
                <a:latin typeface="+mj-lt"/>
                <a:cs typeface="Times New Roman" pitchFamily="18" charset="0"/>
              </a:rPr>
              <a:t>thực</a:t>
            </a:r>
            <a:r>
              <a:rPr lang="en-US" sz="2600" dirty="0">
                <a:latin typeface="+mj-lt"/>
                <a:cs typeface="Times New Roman" pitchFamily="18" charset="0"/>
              </a:rPr>
              <a:t> </a:t>
            </a:r>
            <a:r>
              <a:rPr lang="en-US" sz="2600" dirty="0" err="1">
                <a:latin typeface="+mj-lt"/>
                <a:cs typeface="Times New Roman" pitchFamily="18" charset="0"/>
              </a:rPr>
              <a:t>thể</a:t>
            </a:r>
            <a:r>
              <a:rPr lang="en-US" sz="2600" dirty="0">
                <a:latin typeface="+mj-lt"/>
                <a:cs typeface="Times New Roman" pitchFamily="18" charset="0"/>
              </a:rPr>
              <a:t> </a:t>
            </a:r>
            <a:r>
              <a:rPr lang="en-US" sz="2600" dirty="0" err="1">
                <a:latin typeface="+mj-lt"/>
                <a:cs typeface="Times New Roman" pitchFamily="18" charset="0"/>
              </a:rPr>
              <a:t>tự</a:t>
            </a:r>
            <a:r>
              <a:rPr lang="en-US" sz="2600" dirty="0">
                <a:latin typeface="+mj-lt"/>
                <a:cs typeface="Times New Roman" pitchFamily="18" charset="0"/>
              </a:rPr>
              <a:t> </a:t>
            </a:r>
            <a:r>
              <a:rPr lang="en-US" sz="2600" dirty="0" err="1">
                <a:latin typeface="+mj-lt"/>
                <a:cs typeface="Times New Roman" pitchFamily="18" charset="0"/>
              </a:rPr>
              <a:t>trị</a:t>
            </a:r>
            <a:r>
              <a:rPr lang="en-US" sz="2600" dirty="0">
                <a:latin typeface="+mj-lt"/>
                <a:cs typeface="Times New Roman" pitchFamily="18" charset="0"/>
              </a:rPr>
              <a:t> </a:t>
            </a:r>
            <a:r>
              <a:rPr lang="en-US" sz="2600" dirty="0" err="1">
                <a:latin typeface="+mj-lt"/>
                <a:cs typeface="Times New Roman" pitchFamily="18" charset="0"/>
              </a:rPr>
              <a:t>bởi</a:t>
            </a:r>
            <a:r>
              <a:rPr lang="en-US" sz="2600" dirty="0">
                <a:latin typeface="+mj-lt"/>
                <a:cs typeface="Times New Roman" pitchFamily="18" charset="0"/>
              </a:rPr>
              <a:t> </a:t>
            </a:r>
            <a:r>
              <a:rPr lang="en-US" sz="2600" dirty="0" err="1">
                <a:latin typeface="+mj-lt"/>
                <a:cs typeface="Times New Roman" pitchFamily="18" charset="0"/>
              </a:rPr>
              <a:t>chúng</a:t>
            </a:r>
            <a:r>
              <a:rPr lang="en-US" sz="2600" dirty="0">
                <a:latin typeface="+mj-lt"/>
                <a:cs typeface="Times New Roman" pitchFamily="18" charset="0"/>
              </a:rPr>
              <a:t> </a:t>
            </a:r>
            <a:r>
              <a:rPr lang="en-US" sz="2600" dirty="0" err="1">
                <a:latin typeface="+mj-lt"/>
                <a:cs typeface="Times New Roman" pitchFamily="18" charset="0"/>
              </a:rPr>
              <a:t>có</a:t>
            </a:r>
            <a:r>
              <a:rPr lang="en-US" sz="2600" dirty="0">
                <a:latin typeface="+mj-lt"/>
                <a:cs typeface="Times New Roman" pitchFamily="18" charset="0"/>
              </a:rPr>
              <a:t> </a:t>
            </a:r>
            <a:r>
              <a:rPr lang="en-US" sz="2600" dirty="0" err="1">
                <a:latin typeface="+mj-lt"/>
                <a:cs typeface="Times New Roman" pitchFamily="18" charset="0"/>
              </a:rPr>
              <a:t>thể</a:t>
            </a:r>
            <a:r>
              <a:rPr lang="en-US" sz="2600" dirty="0">
                <a:latin typeface="+mj-lt"/>
                <a:cs typeface="Times New Roman" pitchFamily="18" charset="0"/>
              </a:rPr>
              <a:t> </a:t>
            </a:r>
            <a:r>
              <a:rPr lang="en-US" sz="2600" dirty="0" err="1">
                <a:latin typeface="+mj-lt"/>
                <a:cs typeface="Times New Roman" pitchFamily="18" charset="0"/>
              </a:rPr>
              <a:t>biết</a:t>
            </a:r>
            <a:r>
              <a:rPr lang="en-US" sz="2600" dirty="0">
                <a:latin typeface="+mj-lt"/>
                <a:cs typeface="Times New Roman" pitchFamily="18" charset="0"/>
              </a:rPr>
              <a:t> </a:t>
            </a:r>
            <a:r>
              <a:rPr lang="en-US" sz="2600" dirty="0" err="1">
                <a:latin typeface="+mj-lt"/>
                <a:cs typeface="Times New Roman" pitchFamily="18" charset="0"/>
              </a:rPr>
              <a:t>được</a:t>
            </a:r>
            <a:r>
              <a:rPr lang="en-US" sz="2600" dirty="0">
                <a:latin typeface="+mj-lt"/>
                <a:cs typeface="Times New Roman" pitchFamily="18" charset="0"/>
              </a:rPr>
              <a:t> </a:t>
            </a:r>
            <a:r>
              <a:rPr lang="en-US" sz="2600" dirty="0" err="1">
                <a:latin typeface="+mj-lt"/>
                <a:cs typeface="Times New Roman" pitchFamily="18" charset="0"/>
              </a:rPr>
              <a:t>trách</a:t>
            </a:r>
            <a:r>
              <a:rPr lang="en-US" sz="2600" dirty="0">
                <a:latin typeface="+mj-lt"/>
                <a:cs typeface="Times New Roman" pitchFamily="18" charset="0"/>
              </a:rPr>
              <a:t> </a:t>
            </a:r>
            <a:r>
              <a:rPr lang="en-US" sz="2600" dirty="0" err="1">
                <a:latin typeface="+mj-lt"/>
                <a:cs typeface="Times New Roman" pitchFamily="18" charset="0"/>
              </a:rPr>
              <a:t>nhiệm</a:t>
            </a:r>
            <a:r>
              <a:rPr lang="en-US" sz="2600" dirty="0">
                <a:latin typeface="+mj-lt"/>
                <a:cs typeface="Times New Roman" pitchFamily="18" charset="0"/>
              </a:rPr>
              <a:t> </a:t>
            </a:r>
            <a:r>
              <a:rPr lang="en-US" sz="2600" dirty="0" err="1">
                <a:latin typeface="+mj-lt"/>
                <a:cs typeface="Times New Roman" pitchFamily="18" charset="0"/>
              </a:rPr>
              <a:t>của</a:t>
            </a:r>
            <a:r>
              <a:rPr lang="en-US" sz="2600" dirty="0">
                <a:latin typeface="+mj-lt"/>
                <a:cs typeface="Times New Roman" pitchFamily="18" charset="0"/>
              </a:rPr>
              <a:t> </a:t>
            </a:r>
            <a:r>
              <a:rPr lang="en-US" sz="2600" dirty="0" err="1" smtClean="0">
                <a:latin typeface="+mj-lt"/>
                <a:cs typeface="Times New Roman" pitchFamily="18" charset="0"/>
              </a:rPr>
              <a:t>mình</a:t>
            </a:r>
            <a:r>
              <a:rPr lang="en-US" sz="2600" dirty="0" smtClean="0">
                <a:latin typeface="+mj-lt"/>
                <a:cs typeface="Times New Roman" pitchFamily="18" charset="0"/>
              </a:rPr>
              <a:t>.</a:t>
            </a:r>
          </a:p>
          <a:p>
            <a:pPr lvl="1"/>
            <a:r>
              <a:rPr lang="en-US" sz="3200" dirty="0" err="1" smtClean="0">
                <a:latin typeface="+mj-lt"/>
                <a:cs typeface="Times New Roman" pitchFamily="18" charset="0"/>
              </a:rPr>
              <a:t>T</a:t>
            </a:r>
            <a:r>
              <a:rPr lang="en-US" sz="2600" dirty="0" err="1" smtClean="0">
                <a:latin typeface="+mj-lt"/>
              </a:rPr>
              <a:t>ác</a:t>
            </a:r>
            <a:r>
              <a:rPr lang="en-US" sz="2600" dirty="0" smtClean="0">
                <a:latin typeface="+mj-lt"/>
              </a:rPr>
              <a:t> </a:t>
            </a:r>
            <a:r>
              <a:rPr lang="en-US" sz="2600" dirty="0" err="1">
                <a:latin typeface="+mj-lt"/>
              </a:rPr>
              <a:t>tử</a:t>
            </a:r>
            <a:r>
              <a:rPr lang="en-US" sz="2600" dirty="0">
                <a:latin typeface="+mj-lt"/>
              </a:rPr>
              <a:t> </a:t>
            </a:r>
            <a:r>
              <a:rPr lang="en-US" sz="2600" dirty="0" err="1">
                <a:latin typeface="+mj-lt"/>
              </a:rPr>
              <a:t>là</a:t>
            </a:r>
            <a:r>
              <a:rPr lang="en-US" sz="2600" dirty="0">
                <a:latin typeface="+mj-lt"/>
              </a:rPr>
              <a:t> </a:t>
            </a:r>
            <a:r>
              <a:rPr lang="en-US" sz="2600" dirty="0" err="1">
                <a:latin typeface="+mj-lt"/>
              </a:rPr>
              <a:t>những</a:t>
            </a:r>
            <a:r>
              <a:rPr lang="en-US" sz="2600" dirty="0">
                <a:latin typeface="+mj-lt"/>
              </a:rPr>
              <a:t> </a:t>
            </a:r>
            <a:r>
              <a:rPr lang="en-US" sz="2600" dirty="0" err="1">
                <a:latin typeface="+mj-lt"/>
              </a:rPr>
              <a:t>thực</a:t>
            </a:r>
            <a:r>
              <a:rPr lang="en-US" sz="2600" dirty="0">
                <a:latin typeface="+mj-lt"/>
              </a:rPr>
              <a:t> </a:t>
            </a:r>
            <a:r>
              <a:rPr lang="en-US" sz="2600" dirty="0" err="1">
                <a:latin typeface="+mj-lt"/>
              </a:rPr>
              <a:t>thể</a:t>
            </a:r>
            <a:r>
              <a:rPr lang="en-US" sz="2600" dirty="0">
                <a:latin typeface="+mj-lt"/>
              </a:rPr>
              <a:t> </a:t>
            </a:r>
            <a:r>
              <a:rPr lang="en-US" sz="2600" dirty="0" err="1" smtClean="0">
                <a:latin typeface="+mj-lt"/>
              </a:rPr>
              <a:t>sử</a:t>
            </a:r>
            <a:r>
              <a:rPr lang="en-US" sz="2600" dirty="0" smtClean="0">
                <a:latin typeface="+mj-lt"/>
              </a:rPr>
              <a:t> </a:t>
            </a:r>
            <a:r>
              <a:rPr lang="en-US" sz="2600" dirty="0" err="1">
                <a:latin typeface="+mj-lt"/>
              </a:rPr>
              <a:t>dụng</a:t>
            </a:r>
            <a:r>
              <a:rPr lang="en-US" sz="2600" dirty="0">
                <a:latin typeface="+mj-lt"/>
              </a:rPr>
              <a:t> </a:t>
            </a:r>
            <a:r>
              <a:rPr lang="en-US" sz="2600" dirty="0" err="1">
                <a:latin typeface="+mj-lt"/>
              </a:rPr>
              <a:t>nhiều</a:t>
            </a:r>
            <a:r>
              <a:rPr lang="en-US" sz="2600" dirty="0">
                <a:latin typeface="+mj-lt"/>
              </a:rPr>
              <a:t> </a:t>
            </a:r>
            <a:r>
              <a:rPr lang="en-US" sz="2600" dirty="0" err="1">
                <a:latin typeface="+mj-lt"/>
              </a:rPr>
              <a:t>dạng</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smtClean="0">
                <a:latin typeface="+mj-lt"/>
              </a:rPr>
              <a:t>để</a:t>
            </a:r>
            <a:r>
              <a:rPr lang="en-US" sz="2600" dirty="0" smtClean="0">
                <a:latin typeface="+mj-lt"/>
              </a:rPr>
              <a:t> </a:t>
            </a:r>
            <a:r>
              <a:rPr lang="en-US" sz="2600" dirty="0" err="1">
                <a:latin typeface="+mj-lt"/>
              </a:rPr>
              <a:t>tương</a:t>
            </a:r>
            <a:r>
              <a:rPr lang="en-US" sz="2600" dirty="0">
                <a:latin typeface="+mj-lt"/>
              </a:rPr>
              <a:t> </a:t>
            </a:r>
            <a:r>
              <a:rPr lang="en-US" sz="2600" dirty="0" err="1">
                <a:latin typeface="+mj-lt"/>
              </a:rPr>
              <a:t>tác</a:t>
            </a:r>
            <a:r>
              <a:rPr lang="en-US" sz="2600" dirty="0">
                <a:latin typeface="+mj-lt"/>
              </a:rPr>
              <a:t> </a:t>
            </a:r>
            <a:r>
              <a:rPr lang="en-US" sz="2600" dirty="0" err="1">
                <a:latin typeface="+mj-lt"/>
              </a:rPr>
              <a:t>với</a:t>
            </a:r>
            <a:r>
              <a:rPr lang="en-US" sz="2600" dirty="0">
                <a:latin typeface="+mj-lt"/>
              </a:rPr>
              <a:t> </a:t>
            </a:r>
            <a:r>
              <a:rPr lang="en-US" sz="2600" dirty="0" err="1" smtClean="0">
                <a:latin typeface="+mj-lt"/>
              </a:rPr>
              <a:t>nhau</a:t>
            </a:r>
            <a:r>
              <a:rPr lang="vi-VN" sz="2600" dirty="0" smtClean="0">
                <a:latin typeface="+mj-lt"/>
              </a:rPr>
              <a:t>, </a:t>
            </a:r>
            <a:r>
              <a:rPr lang="en-US" sz="2600" dirty="0" err="1" smtClean="0">
                <a:latin typeface="+mj-lt"/>
              </a:rPr>
              <a:t>có</a:t>
            </a:r>
            <a:r>
              <a:rPr lang="en-US" sz="2600" dirty="0" smtClean="0">
                <a:latin typeface="+mj-lt"/>
              </a:rPr>
              <a:t> </a:t>
            </a:r>
            <a:r>
              <a:rPr lang="en-US" sz="2600" dirty="0" err="1">
                <a:latin typeface="+mj-lt"/>
              </a:rPr>
              <a:t>thể</a:t>
            </a:r>
            <a:r>
              <a:rPr lang="en-US" sz="2600" dirty="0">
                <a:latin typeface="+mj-lt"/>
              </a:rPr>
              <a:t> </a:t>
            </a:r>
            <a:r>
              <a:rPr lang="en-US" sz="2600" dirty="0" err="1">
                <a:latin typeface="+mj-lt"/>
              </a:rPr>
              <a:t>hỗ</a:t>
            </a:r>
            <a:r>
              <a:rPr lang="en-US" sz="2600" dirty="0">
                <a:latin typeface="+mj-lt"/>
              </a:rPr>
              <a:t> </a:t>
            </a:r>
            <a:r>
              <a:rPr lang="en-US" sz="2600" dirty="0" err="1">
                <a:latin typeface="+mj-lt"/>
              </a:rPr>
              <a:t>trợ</a:t>
            </a:r>
            <a:r>
              <a:rPr lang="en-US" sz="2600" dirty="0">
                <a:latin typeface="+mj-lt"/>
              </a:rPr>
              <a:t> </a:t>
            </a:r>
            <a:r>
              <a:rPr lang="en-US" sz="2600" dirty="0" err="1">
                <a:latin typeface="+mj-lt"/>
              </a:rPr>
              <a:t>việc</a:t>
            </a:r>
            <a:r>
              <a:rPr lang="en-US" sz="2600" dirty="0">
                <a:latin typeface="+mj-lt"/>
              </a:rPr>
              <a:t> </a:t>
            </a:r>
            <a:r>
              <a:rPr lang="en-US" sz="2600" dirty="0" err="1">
                <a:latin typeface="+mj-lt"/>
              </a:rPr>
              <a:t>gọi</a:t>
            </a:r>
            <a:r>
              <a:rPr lang="en-US" sz="2600" dirty="0">
                <a:latin typeface="+mj-lt"/>
              </a:rPr>
              <a:t> </a:t>
            </a:r>
            <a:r>
              <a:rPr lang="en-US" sz="2600" dirty="0" err="1">
                <a:latin typeface="+mj-lt"/>
              </a:rPr>
              <a:t>phương</a:t>
            </a:r>
            <a:r>
              <a:rPr lang="en-US" sz="2600" dirty="0">
                <a:latin typeface="+mj-lt"/>
              </a:rPr>
              <a:t> </a:t>
            </a:r>
            <a:r>
              <a:rPr lang="en-US" sz="2600" dirty="0" err="1">
                <a:latin typeface="+mj-lt"/>
              </a:rPr>
              <a:t>thức</a:t>
            </a:r>
            <a:r>
              <a:rPr lang="en-US" sz="2600" dirty="0">
                <a:latin typeface="+mj-lt"/>
              </a:rPr>
              <a:t>, </a:t>
            </a:r>
            <a:r>
              <a:rPr lang="en-US" sz="2600" dirty="0" err="1">
                <a:latin typeface="+mj-lt"/>
              </a:rPr>
              <a:t>cũng</a:t>
            </a:r>
            <a:r>
              <a:rPr lang="en-US" sz="2600" dirty="0">
                <a:latin typeface="+mj-lt"/>
              </a:rPr>
              <a:t> </a:t>
            </a:r>
            <a:r>
              <a:rPr lang="en-US" sz="2600" dirty="0" err="1">
                <a:latin typeface="+mj-lt"/>
              </a:rPr>
              <a:t>như</a:t>
            </a:r>
            <a:r>
              <a:rPr lang="en-US" sz="2600" dirty="0">
                <a:latin typeface="+mj-lt"/>
              </a:rPr>
              <a:t> </a:t>
            </a:r>
            <a:r>
              <a:rPr lang="en-US" sz="2600" dirty="0" err="1">
                <a:latin typeface="+mj-lt"/>
              </a:rPr>
              <a:t>là</a:t>
            </a:r>
            <a:r>
              <a:rPr lang="en-US" sz="2600" dirty="0">
                <a:latin typeface="+mj-lt"/>
              </a:rPr>
              <a:t> </a:t>
            </a:r>
            <a:r>
              <a:rPr lang="en-US" sz="2600" dirty="0" err="1">
                <a:latin typeface="+mj-lt"/>
              </a:rPr>
              <a:t>thông</a:t>
            </a:r>
            <a:r>
              <a:rPr lang="en-US" sz="2600" dirty="0">
                <a:latin typeface="+mj-lt"/>
              </a:rPr>
              <a:t> </a:t>
            </a:r>
            <a:r>
              <a:rPr lang="en-US" sz="2600" dirty="0" err="1">
                <a:latin typeface="+mj-lt"/>
              </a:rPr>
              <a:t>báo</a:t>
            </a:r>
            <a:r>
              <a:rPr lang="en-US" sz="2600" dirty="0">
                <a:latin typeface="+mj-lt"/>
              </a:rPr>
              <a:t> </a:t>
            </a:r>
            <a:r>
              <a:rPr lang="en-US" sz="2600" dirty="0" err="1">
                <a:latin typeface="+mj-lt"/>
              </a:rPr>
              <a:t>cho</a:t>
            </a:r>
            <a:r>
              <a:rPr lang="en-US" sz="2600" dirty="0">
                <a:latin typeface="+mj-lt"/>
              </a:rPr>
              <a:t> </a:t>
            </a:r>
            <a:r>
              <a:rPr lang="en-US" sz="2600" dirty="0" err="1">
                <a:latin typeface="+mj-lt"/>
              </a:rPr>
              <a:t>các</a:t>
            </a:r>
            <a:r>
              <a:rPr lang="en-US" sz="2600" dirty="0">
                <a:latin typeface="+mj-lt"/>
              </a:rPr>
              <a:t> </a:t>
            </a:r>
            <a:r>
              <a:rPr lang="en-US" sz="2600" dirty="0" err="1">
                <a:latin typeface="+mj-lt"/>
              </a:rPr>
              <a:t>tác</a:t>
            </a:r>
            <a:r>
              <a:rPr lang="en-US" sz="2600" dirty="0">
                <a:latin typeface="+mj-lt"/>
              </a:rPr>
              <a:t> </a:t>
            </a:r>
            <a:r>
              <a:rPr lang="en-US" sz="2600" dirty="0" err="1">
                <a:latin typeface="+mj-lt"/>
              </a:rPr>
              <a:t>tử</a:t>
            </a:r>
            <a:r>
              <a:rPr lang="en-US" sz="2600" dirty="0">
                <a:latin typeface="+mj-lt"/>
              </a:rPr>
              <a:t> </a:t>
            </a:r>
            <a:r>
              <a:rPr lang="en-US" sz="2600" dirty="0" err="1">
                <a:latin typeface="+mj-lt"/>
              </a:rPr>
              <a:t>những</a:t>
            </a:r>
            <a:r>
              <a:rPr lang="en-US" sz="2600" dirty="0">
                <a:latin typeface="+mj-lt"/>
              </a:rPr>
              <a:t> </a:t>
            </a:r>
            <a:r>
              <a:rPr lang="en-US" sz="2600" dirty="0" err="1">
                <a:latin typeface="+mj-lt"/>
              </a:rPr>
              <a:t>sự</a:t>
            </a:r>
            <a:r>
              <a:rPr lang="en-US" sz="2600" dirty="0">
                <a:latin typeface="+mj-lt"/>
              </a:rPr>
              <a:t> </a:t>
            </a:r>
            <a:r>
              <a:rPr lang="en-US" sz="2600" dirty="0" err="1">
                <a:latin typeface="+mj-lt"/>
              </a:rPr>
              <a:t>kiện</a:t>
            </a:r>
            <a:r>
              <a:rPr lang="en-US" sz="2600" dirty="0">
                <a:latin typeface="+mj-lt"/>
              </a:rPr>
              <a:t> </a:t>
            </a:r>
            <a:r>
              <a:rPr lang="en-US" sz="2600" dirty="0" err="1">
                <a:latin typeface="+mj-lt"/>
              </a:rPr>
              <a:t>đặc</a:t>
            </a:r>
            <a:r>
              <a:rPr lang="en-US" sz="2600" dirty="0">
                <a:latin typeface="+mj-lt"/>
              </a:rPr>
              <a:t> </a:t>
            </a:r>
            <a:r>
              <a:rPr lang="en-US" sz="2600" dirty="0" err="1">
                <a:latin typeface="+mj-lt"/>
              </a:rPr>
              <a:t>biệt</a:t>
            </a:r>
            <a:r>
              <a:rPr lang="en-US" sz="2600" dirty="0">
                <a:latin typeface="+mj-lt"/>
              </a:rPr>
              <a:t>, </a:t>
            </a:r>
            <a:r>
              <a:rPr lang="en-US" sz="2600" dirty="0" err="1">
                <a:latin typeface="+mj-lt"/>
              </a:rPr>
              <a:t>hỏi</a:t>
            </a:r>
            <a:r>
              <a:rPr lang="en-US" sz="2600" dirty="0">
                <a:latin typeface="+mj-lt"/>
              </a:rPr>
              <a:t> </a:t>
            </a:r>
            <a:r>
              <a:rPr lang="en-US" sz="2600" dirty="0" err="1">
                <a:latin typeface="+mj-lt"/>
              </a:rPr>
              <a:t>một</a:t>
            </a:r>
            <a:r>
              <a:rPr lang="en-US" sz="2600" dirty="0">
                <a:latin typeface="+mj-lt"/>
              </a:rPr>
              <a:t> </a:t>
            </a:r>
            <a:r>
              <a:rPr lang="en-US" sz="2600" dirty="0" err="1">
                <a:latin typeface="+mj-lt"/>
              </a:rPr>
              <a:t>cái</a:t>
            </a:r>
            <a:r>
              <a:rPr lang="en-US" sz="2600" dirty="0">
                <a:latin typeface="+mj-lt"/>
              </a:rPr>
              <a:t> </a:t>
            </a:r>
            <a:r>
              <a:rPr lang="en-US" sz="2600" dirty="0" err="1">
                <a:latin typeface="+mj-lt"/>
              </a:rPr>
              <a:t>gì</a:t>
            </a:r>
            <a:r>
              <a:rPr lang="en-US" sz="2600" dirty="0">
                <a:latin typeface="+mj-lt"/>
              </a:rPr>
              <a:t> </a:t>
            </a:r>
            <a:r>
              <a:rPr lang="en-US" sz="2600" dirty="0" err="1">
                <a:latin typeface="+mj-lt"/>
              </a:rPr>
              <a:t>đó</a:t>
            </a:r>
            <a:r>
              <a:rPr lang="en-US" sz="2600" dirty="0">
                <a:latin typeface="+mj-lt"/>
              </a:rPr>
              <a:t> </a:t>
            </a:r>
            <a:r>
              <a:rPr lang="en-US" sz="2600" dirty="0" err="1">
                <a:latin typeface="+mj-lt"/>
              </a:rPr>
              <a:t>của</a:t>
            </a:r>
            <a:r>
              <a:rPr lang="en-US" sz="2600" dirty="0">
                <a:latin typeface="+mj-lt"/>
              </a:rPr>
              <a:t> </a:t>
            </a:r>
            <a:r>
              <a:rPr lang="en-US" sz="2600" dirty="0" err="1">
                <a:latin typeface="+mj-lt"/>
              </a:rPr>
              <a:t>tử</a:t>
            </a:r>
            <a:r>
              <a:rPr lang="en-US" sz="2600" dirty="0">
                <a:latin typeface="+mj-lt"/>
              </a:rPr>
              <a:t>. </a:t>
            </a:r>
            <a:endParaRPr lang="en-US" sz="2600" dirty="0" smtClean="0">
              <a:latin typeface="+mj-lt"/>
            </a:endParaRPr>
          </a:p>
          <a:p>
            <a:pPr lvl="1"/>
            <a:r>
              <a:rPr lang="en-US" sz="2600" dirty="0" err="1" smtClean="0">
                <a:latin typeface="+mj-lt"/>
              </a:rPr>
              <a:t>Bởi</a:t>
            </a:r>
            <a:r>
              <a:rPr lang="en-US" sz="2600" dirty="0" smtClean="0">
                <a:latin typeface="+mj-lt"/>
              </a:rPr>
              <a:t> </a:t>
            </a:r>
            <a:r>
              <a:rPr lang="en-US" sz="2600" dirty="0" err="1">
                <a:latin typeface="+mj-lt"/>
              </a:rPr>
              <a:t>sự</a:t>
            </a:r>
            <a:r>
              <a:rPr lang="en-US" sz="2600" dirty="0">
                <a:latin typeface="+mj-lt"/>
              </a:rPr>
              <a:t> </a:t>
            </a:r>
            <a:r>
              <a:rPr lang="en-US" sz="2600" dirty="0" err="1">
                <a:latin typeface="+mj-lt"/>
              </a:rPr>
              <a:t>trự</a:t>
            </a:r>
            <a:r>
              <a:rPr lang="en-US" sz="2600" dirty="0">
                <a:latin typeface="+mj-lt"/>
              </a:rPr>
              <a:t> </a:t>
            </a:r>
            <a:r>
              <a:rPr lang="en-US" sz="2600" dirty="0" err="1">
                <a:latin typeface="+mj-lt"/>
              </a:rPr>
              <a:t>trị</a:t>
            </a:r>
            <a:r>
              <a:rPr lang="en-US" sz="2600" dirty="0">
                <a:latin typeface="+mj-lt"/>
              </a:rPr>
              <a:t> </a:t>
            </a:r>
            <a:r>
              <a:rPr lang="en-US" sz="2600" dirty="0" err="1">
                <a:latin typeface="+mj-lt"/>
              </a:rPr>
              <a:t>của</a:t>
            </a:r>
            <a:r>
              <a:rPr lang="en-US" sz="2600" dirty="0">
                <a:latin typeface="+mj-lt"/>
              </a:rPr>
              <a:t> </a:t>
            </a:r>
            <a:r>
              <a:rPr lang="en-US" sz="2600" dirty="0" err="1">
                <a:latin typeface="+mj-lt"/>
              </a:rPr>
              <a:t>mình</a:t>
            </a:r>
            <a:r>
              <a:rPr lang="en-US" sz="2600" dirty="0">
                <a:latin typeface="+mj-lt"/>
              </a:rPr>
              <a:t> </a:t>
            </a:r>
            <a:r>
              <a:rPr lang="en-US" sz="2600" dirty="0" err="1">
                <a:latin typeface="+mj-lt"/>
              </a:rPr>
              <a:t>nên</a:t>
            </a:r>
            <a:r>
              <a:rPr lang="en-US" sz="2600" dirty="0">
                <a:latin typeface="+mj-lt"/>
              </a:rPr>
              <a:t> </a:t>
            </a:r>
            <a:r>
              <a:rPr lang="en-US" sz="2600" dirty="0" err="1">
                <a:latin typeface="+mj-lt"/>
              </a:rPr>
              <a:t>các</a:t>
            </a:r>
            <a:r>
              <a:rPr lang="en-US" sz="2600" dirty="0">
                <a:latin typeface="+mj-lt"/>
              </a:rPr>
              <a:t> </a:t>
            </a:r>
            <a:r>
              <a:rPr lang="en-US" sz="2600" dirty="0" err="1">
                <a:latin typeface="+mj-lt"/>
              </a:rPr>
              <a:t>tác</a:t>
            </a:r>
            <a:r>
              <a:rPr lang="en-US" sz="2600" dirty="0">
                <a:latin typeface="+mj-lt"/>
              </a:rPr>
              <a:t> </a:t>
            </a:r>
            <a:r>
              <a:rPr lang="en-US" sz="2600" dirty="0" err="1">
                <a:latin typeface="+mj-lt"/>
              </a:rPr>
              <a:t>tử</a:t>
            </a:r>
            <a:r>
              <a:rPr lang="en-US" sz="2600" dirty="0">
                <a:latin typeface="+mj-lt"/>
              </a:rPr>
              <a:t> </a:t>
            </a:r>
            <a:r>
              <a:rPr lang="en-US" sz="2600" dirty="0" err="1">
                <a:latin typeface="+mj-lt"/>
              </a:rPr>
              <a:t>có</a:t>
            </a:r>
            <a:r>
              <a:rPr lang="en-US" sz="2600" dirty="0">
                <a:latin typeface="+mj-lt"/>
              </a:rPr>
              <a:t> </a:t>
            </a:r>
            <a:r>
              <a:rPr lang="en-US" sz="2600" dirty="0" err="1">
                <a:latin typeface="+mj-lt"/>
              </a:rPr>
              <a:t>thể</a:t>
            </a:r>
            <a:r>
              <a:rPr lang="en-US" sz="2600" dirty="0">
                <a:latin typeface="+mj-lt"/>
              </a:rPr>
              <a:t> </a:t>
            </a:r>
            <a:r>
              <a:rPr lang="en-US" sz="2600" dirty="0" err="1">
                <a:latin typeface="+mj-lt"/>
              </a:rPr>
              <a:t>khởi</a:t>
            </a:r>
            <a:r>
              <a:rPr lang="en-US" sz="2600" dirty="0">
                <a:latin typeface="+mj-lt"/>
              </a:rPr>
              <a:t> </a:t>
            </a:r>
            <a:r>
              <a:rPr lang="en-US" sz="2600" dirty="0" err="1" smtClean="0">
                <a:latin typeface="+mj-lt"/>
              </a:rPr>
              <a:t>taọ</a:t>
            </a:r>
            <a:r>
              <a:rPr lang="en-US" sz="2600" dirty="0" smtClean="0">
                <a:latin typeface="+mj-lt"/>
              </a:rPr>
              <a:t> </a:t>
            </a:r>
            <a:r>
              <a:rPr lang="en-US" sz="2600" dirty="0" err="1">
                <a:latin typeface="+mj-lt"/>
              </a:rPr>
              <a:t>sự</a:t>
            </a:r>
            <a:r>
              <a:rPr lang="en-US" sz="2600" dirty="0">
                <a:latin typeface="+mj-lt"/>
              </a:rPr>
              <a:t> </a:t>
            </a:r>
            <a:r>
              <a:rPr lang="en-US" sz="2600" dirty="0" err="1">
                <a:latin typeface="+mj-lt"/>
              </a:rPr>
              <a:t>tương</a:t>
            </a:r>
            <a:r>
              <a:rPr lang="en-US" sz="2600" dirty="0">
                <a:latin typeface="+mj-lt"/>
              </a:rPr>
              <a:t> </a:t>
            </a:r>
            <a:r>
              <a:rPr lang="en-US" sz="2600" dirty="0" err="1">
                <a:latin typeface="+mj-lt"/>
              </a:rPr>
              <a:t>tác</a:t>
            </a:r>
            <a:r>
              <a:rPr lang="en-US" sz="2600" dirty="0">
                <a:latin typeface="+mj-lt"/>
              </a:rPr>
              <a:t> </a:t>
            </a:r>
            <a:r>
              <a:rPr lang="en-US" sz="2600" dirty="0" err="1">
                <a:latin typeface="+mj-lt"/>
              </a:rPr>
              <a:t>và</a:t>
            </a:r>
            <a:r>
              <a:rPr lang="en-US" sz="2600" dirty="0">
                <a:latin typeface="+mj-lt"/>
              </a:rPr>
              <a:t> </a:t>
            </a:r>
            <a:r>
              <a:rPr lang="en-US" sz="2600" dirty="0" err="1">
                <a:latin typeface="+mj-lt"/>
              </a:rPr>
              <a:t>hồi</a:t>
            </a:r>
            <a:r>
              <a:rPr lang="en-US" sz="2600" dirty="0">
                <a:latin typeface="+mj-lt"/>
              </a:rPr>
              <a:t> </a:t>
            </a:r>
            <a:r>
              <a:rPr lang="en-US" sz="2600" dirty="0" err="1">
                <a:latin typeface="+mj-lt"/>
              </a:rPr>
              <a:t>đáp</a:t>
            </a:r>
            <a:r>
              <a:rPr lang="en-US" sz="2600" dirty="0">
                <a:latin typeface="+mj-lt"/>
              </a:rPr>
              <a:t> </a:t>
            </a:r>
            <a:r>
              <a:rPr lang="en-US" sz="2600" dirty="0" err="1">
                <a:latin typeface="+mj-lt"/>
              </a:rPr>
              <a:t>thông</a:t>
            </a:r>
            <a:r>
              <a:rPr lang="en-US" sz="2600" dirty="0">
                <a:latin typeface="+mj-lt"/>
              </a:rPr>
              <a:t> </a:t>
            </a:r>
            <a:r>
              <a:rPr lang="en-US" sz="2600" dirty="0" err="1">
                <a:latin typeface="+mj-lt"/>
              </a:rPr>
              <a:t>điệp</a:t>
            </a:r>
            <a:r>
              <a:rPr lang="en-US" sz="2600" dirty="0">
                <a:latin typeface="+mj-lt"/>
              </a:rPr>
              <a:t> </a:t>
            </a:r>
            <a:r>
              <a:rPr lang="en-US" sz="2600" dirty="0" err="1">
                <a:latin typeface="+mj-lt"/>
              </a:rPr>
              <a:t>theo</a:t>
            </a:r>
            <a:r>
              <a:rPr lang="en-US" sz="2600" dirty="0">
                <a:latin typeface="+mj-lt"/>
              </a:rPr>
              <a:t> </a:t>
            </a:r>
            <a:r>
              <a:rPr lang="en-US" sz="2600" dirty="0" err="1">
                <a:latin typeface="+mj-lt"/>
              </a:rPr>
              <a:t>mọi</a:t>
            </a:r>
            <a:r>
              <a:rPr lang="en-US" sz="2600" dirty="0">
                <a:latin typeface="+mj-lt"/>
              </a:rPr>
              <a:t> </a:t>
            </a:r>
            <a:r>
              <a:rPr lang="en-US" sz="2600" dirty="0" err="1">
                <a:latin typeface="+mj-lt"/>
              </a:rPr>
              <a:t>cách</a:t>
            </a:r>
            <a:r>
              <a:rPr lang="en-US" sz="2600" dirty="0">
                <a:latin typeface="+mj-lt"/>
              </a:rPr>
              <a:t> </a:t>
            </a:r>
            <a:r>
              <a:rPr lang="en-US" sz="2600" dirty="0" err="1">
                <a:latin typeface="+mj-lt"/>
              </a:rPr>
              <a:t>chúng</a:t>
            </a:r>
            <a:r>
              <a:rPr lang="en-US" sz="2600" dirty="0">
                <a:latin typeface="+mj-lt"/>
              </a:rPr>
              <a:t> </a:t>
            </a:r>
            <a:r>
              <a:rPr lang="en-US" sz="2600" dirty="0" err="1">
                <a:latin typeface="+mj-lt"/>
              </a:rPr>
              <a:t>muốn</a:t>
            </a:r>
            <a:r>
              <a:rPr lang="en-US" sz="2600" dirty="0">
                <a:latin typeface="+mj-lt"/>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4" name="Date Placeholder 3"/>
          <p:cNvSpPr>
            <a:spLocks noGrp="1"/>
          </p:cNvSpPr>
          <p:nvPr>
            <p:ph type="dt" sz="half" idx="10"/>
          </p:nvPr>
        </p:nvSpPr>
        <p:spPr/>
        <p:txBody>
          <a:bodyPr/>
          <a:lstStyle/>
          <a:p>
            <a:fld id="{65BA9EF5-1A19-49AA-9B2F-8E163ADAEEEE}" type="datetime1">
              <a:rPr lang="en-US" smtClean="0"/>
              <a:t>4/7/2016</a:t>
            </a:fld>
            <a:endParaRPr lang="en-US"/>
          </a:p>
        </p:txBody>
      </p:sp>
    </p:spTree>
    <p:extLst>
      <p:ext uri="{BB962C8B-B14F-4D97-AF65-F5344CB8AC3E}">
        <p14:creationId xmlns:p14="http://schemas.microsoft.com/office/powerpoint/2010/main" val="2715055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400" dirty="0">
                <a:latin typeface="Cambria" panose="02040503050406030204" pitchFamily="18" charset="0"/>
              </a:rPr>
              <a:t>4</a:t>
            </a:r>
            <a:r>
              <a:rPr lang="vi-VN" sz="4400" smtClean="0">
                <a:latin typeface="Cambria" panose="02040503050406030204" pitchFamily="18" charset="0"/>
              </a:rPr>
              <a:t>. 1. Tác tử và trí tuệ nhân tạo</a:t>
            </a:r>
            <a:endParaRPr lang="vi-VN" sz="44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r>
              <a:rPr lang="vi-VN" sz="2800" dirty="0" smtClean="0">
                <a:latin typeface="Cambria" pitchFamily="18" charset="0"/>
              </a:rPr>
              <a:t>Quy luật của các tác tử thông minh xuất hiện từ các nghiên cứu của trí tuệ nhân tạo(AI), từ đó một vấn đề AI là xây dựng các tác tử thông minh.</a:t>
            </a:r>
          </a:p>
          <a:p>
            <a:pPr algn="just"/>
            <a:r>
              <a:rPr lang="vi-VN" sz="2800" dirty="0" smtClean="0">
                <a:latin typeface="Cambria" pitchFamily="18" charset="0"/>
              </a:rPr>
              <a:t>Tác tử thông minh là có thể đưa ra các quyết định chấp nhận được, hành động sẽ làm trong môi trường và quyết định đúng thời điểm.</a:t>
            </a:r>
          </a:p>
          <a:p>
            <a:pPr algn="just"/>
            <a:r>
              <a:rPr lang="vi-VN" sz="2800" dirty="0" smtClean="0">
                <a:latin typeface="Cambria" pitchFamily="18" charset="0"/>
              </a:rPr>
              <a:t>Các tác tử đơn giản là các thành phần phần m</a:t>
            </a:r>
            <a:r>
              <a:rPr lang="en-US" sz="2800" dirty="0" smtClean="0">
                <a:latin typeface="Cambria" pitchFamily="18" charset="0"/>
              </a:rPr>
              <a:t>ề</a:t>
            </a:r>
            <a:r>
              <a:rPr lang="vi-VN" sz="2800" dirty="0" smtClean="0">
                <a:latin typeface="Cambria" pitchFamily="18" charset="0"/>
              </a:rPr>
              <a:t>m và công nghệ AI là các thích hợp nhất để xây dựng các tác tử.</a:t>
            </a:r>
            <a:endParaRPr lang="en-US" sz="2800" dirty="0">
              <a:latin typeface="Cambria"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4" name="Date Placeholder 3"/>
          <p:cNvSpPr>
            <a:spLocks noGrp="1"/>
          </p:cNvSpPr>
          <p:nvPr>
            <p:ph type="dt" sz="half" idx="10"/>
          </p:nvPr>
        </p:nvSpPr>
        <p:spPr/>
        <p:txBody>
          <a:bodyPr/>
          <a:lstStyle/>
          <a:p>
            <a:fld id="{65BA9EF5-1A19-49AA-9B2F-8E163ADAEEEE}" type="datetime1">
              <a:rPr lang="en-US" smtClean="0"/>
              <a:t>4/7/2016</a:t>
            </a:fld>
            <a:endParaRPr lang="en-US"/>
          </a:p>
        </p:txBody>
      </p:sp>
    </p:spTree>
    <p:extLst>
      <p:ext uri="{BB962C8B-B14F-4D97-AF65-F5344CB8AC3E}">
        <p14:creationId xmlns:p14="http://schemas.microsoft.com/office/powerpoint/2010/main" val="840814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a:r>
              <a:rPr lang="vi-VN" sz="4400" dirty="0">
                <a:latin typeface="Cambria" panose="02040503050406030204" pitchFamily="18" charset="0"/>
              </a:rPr>
              <a:t>4</a:t>
            </a:r>
            <a:r>
              <a:rPr lang="vi-VN" sz="4400" smtClean="0">
                <a:latin typeface="Cambria" panose="02040503050406030204" pitchFamily="18" charset="0"/>
              </a:rPr>
              <a:t>. 1. Tác tử và các hệ chuyên gia</a:t>
            </a:r>
            <a:endParaRPr lang="vi-VN" sz="4400"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r>
              <a:rPr lang="en-US" sz="2600" dirty="0" err="1">
                <a:latin typeface="+mj-lt"/>
              </a:rPr>
              <a:t>Một</a:t>
            </a:r>
            <a:r>
              <a:rPr lang="en-US" sz="2600" dirty="0">
                <a:latin typeface="+mj-lt"/>
              </a:rPr>
              <a:t> </a:t>
            </a:r>
            <a:r>
              <a:rPr lang="en-US" sz="2600" dirty="0" err="1">
                <a:latin typeface="+mj-lt"/>
              </a:rPr>
              <a:t>hệ</a:t>
            </a:r>
            <a:r>
              <a:rPr lang="en-US" sz="2600" dirty="0">
                <a:latin typeface="+mj-lt"/>
              </a:rPr>
              <a:t> </a:t>
            </a:r>
            <a:r>
              <a:rPr lang="en-US" sz="2600" dirty="0" err="1">
                <a:latin typeface="+mj-lt"/>
              </a:rPr>
              <a:t>chuyên</a:t>
            </a:r>
            <a:r>
              <a:rPr lang="en-US" sz="2600" dirty="0">
                <a:latin typeface="+mj-lt"/>
              </a:rPr>
              <a:t> </a:t>
            </a:r>
            <a:r>
              <a:rPr lang="en-US" sz="2600" dirty="0" err="1">
                <a:latin typeface="+mj-lt"/>
              </a:rPr>
              <a:t>gia</a:t>
            </a:r>
            <a:r>
              <a:rPr lang="en-US" sz="2600" dirty="0">
                <a:latin typeface="+mj-lt"/>
              </a:rPr>
              <a:t> </a:t>
            </a:r>
            <a:r>
              <a:rPr lang="en-US" sz="2600" dirty="0" err="1">
                <a:latin typeface="+mj-lt"/>
              </a:rPr>
              <a:t>là</a:t>
            </a:r>
            <a:r>
              <a:rPr lang="en-US" sz="2600" dirty="0">
                <a:latin typeface="+mj-lt"/>
              </a:rPr>
              <a:t> </a:t>
            </a:r>
            <a:r>
              <a:rPr lang="en-US" sz="2600" dirty="0" err="1">
                <a:latin typeface="+mj-lt"/>
              </a:rPr>
              <a:t>một</a:t>
            </a:r>
            <a:r>
              <a:rPr lang="en-US" sz="2600" dirty="0">
                <a:latin typeface="+mj-lt"/>
              </a:rPr>
              <a:t> </a:t>
            </a:r>
            <a:r>
              <a:rPr lang="en-US" sz="2600" dirty="0" err="1">
                <a:latin typeface="+mj-lt"/>
              </a:rPr>
              <a:t>hệ</a:t>
            </a:r>
            <a:r>
              <a:rPr lang="en-US" sz="2600" dirty="0">
                <a:latin typeface="+mj-lt"/>
              </a:rPr>
              <a:t> </a:t>
            </a:r>
            <a:r>
              <a:rPr lang="en-US" sz="2600" dirty="0" err="1">
                <a:latin typeface="+mj-lt"/>
              </a:rPr>
              <a:t>thống</a:t>
            </a:r>
            <a:r>
              <a:rPr lang="en-US" sz="2600" dirty="0">
                <a:latin typeface="+mj-lt"/>
              </a:rPr>
              <a:t> </a:t>
            </a:r>
            <a:r>
              <a:rPr lang="en-US" sz="2600" dirty="0" err="1">
                <a:latin typeface="+mj-lt"/>
              </a:rPr>
              <a:t>có</a:t>
            </a:r>
            <a:r>
              <a:rPr lang="en-US" sz="2600" dirty="0">
                <a:latin typeface="+mj-lt"/>
              </a:rPr>
              <a:t> </a:t>
            </a:r>
            <a:r>
              <a:rPr lang="en-US" sz="2600" dirty="0" err="1">
                <a:latin typeface="+mj-lt"/>
              </a:rPr>
              <a:t>khả</a:t>
            </a:r>
            <a:r>
              <a:rPr lang="en-US" sz="2600" dirty="0">
                <a:latin typeface="+mj-lt"/>
              </a:rPr>
              <a:t> </a:t>
            </a:r>
            <a:r>
              <a:rPr lang="en-US" sz="2600" dirty="0" err="1">
                <a:latin typeface="+mj-lt"/>
              </a:rPr>
              <a:t>năng</a:t>
            </a:r>
            <a:r>
              <a:rPr lang="en-US" sz="2600" dirty="0">
                <a:latin typeface="+mj-lt"/>
              </a:rPr>
              <a:t> </a:t>
            </a:r>
            <a:r>
              <a:rPr lang="en-US" sz="2600" dirty="0" err="1">
                <a:latin typeface="+mj-lt"/>
              </a:rPr>
              <a:t>giải</a:t>
            </a:r>
            <a:r>
              <a:rPr lang="en-US" sz="2600" dirty="0">
                <a:latin typeface="+mj-lt"/>
              </a:rPr>
              <a:t> </a:t>
            </a:r>
            <a:r>
              <a:rPr lang="en-US" sz="2600" dirty="0" err="1">
                <a:latin typeface="+mj-lt"/>
              </a:rPr>
              <a:t>quyết</a:t>
            </a:r>
            <a:r>
              <a:rPr lang="en-US" sz="2600" dirty="0">
                <a:latin typeface="+mj-lt"/>
              </a:rPr>
              <a:t> </a:t>
            </a:r>
            <a:r>
              <a:rPr lang="en-US" sz="2600" dirty="0" err="1">
                <a:latin typeface="+mj-lt"/>
              </a:rPr>
              <a:t>các</a:t>
            </a:r>
            <a:r>
              <a:rPr lang="en-US" sz="2600" dirty="0">
                <a:latin typeface="+mj-lt"/>
              </a:rPr>
              <a:t> </a:t>
            </a:r>
            <a:r>
              <a:rPr lang="en-US" sz="2600" dirty="0" err="1">
                <a:latin typeface="+mj-lt"/>
              </a:rPr>
              <a:t>bài</a:t>
            </a:r>
            <a:r>
              <a:rPr lang="en-US" sz="2600" dirty="0">
                <a:latin typeface="+mj-lt"/>
              </a:rPr>
              <a:t> </a:t>
            </a:r>
            <a:r>
              <a:rPr lang="en-US" sz="2600" dirty="0" err="1">
                <a:latin typeface="+mj-lt"/>
              </a:rPr>
              <a:t>toán</a:t>
            </a:r>
            <a:r>
              <a:rPr lang="en-US" sz="2600" dirty="0">
                <a:latin typeface="+mj-lt"/>
              </a:rPr>
              <a:t> </a:t>
            </a:r>
            <a:r>
              <a:rPr lang="en-US" sz="2600" dirty="0" err="1">
                <a:latin typeface="+mj-lt"/>
              </a:rPr>
              <a:t>đưa</a:t>
            </a:r>
            <a:r>
              <a:rPr lang="en-US" sz="2600" dirty="0">
                <a:latin typeface="+mj-lt"/>
              </a:rPr>
              <a:t> </a:t>
            </a:r>
            <a:r>
              <a:rPr lang="en-US" sz="2600" dirty="0" err="1">
                <a:latin typeface="+mj-lt"/>
              </a:rPr>
              <a:t>các</a:t>
            </a:r>
            <a:r>
              <a:rPr lang="en-US" sz="2600" dirty="0">
                <a:latin typeface="+mj-lt"/>
              </a:rPr>
              <a:t> </a:t>
            </a:r>
            <a:r>
              <a:rPr lang="en-US" sz="2600" dirty="0" err="1">
                <a:latin typeface="+mj-lt"/>
              </a:rPr>
              <a:t>lời</a:t>
            </a:r>
            <a:r>
              <a:rPr lang="en-US" sz="2600" dirty="0">
                <a:latin typeface="+mj-lt"/>
              </a:rPr>
              <a:t> </a:t>
            </a:r>
            <a:r>
              <a:rPr lang="en-US" sz="2600" dirty="0" err="1">
                <a:latin typeface="+mj-lt"/>
              </a:rPr>
              <a:t>khuyên</a:t>
            </a:r>
            <a:r>
              <a:rPr lang="en-US" sz="2600" dirty="0">
                <a:latin typeface="+mj-lt"/>
              </a:rPr>
              <a:t> </a:t>
            </a:r>
            <a:r>
              <a:rPr lang="en-US" sz="2600" dirty="0" err="1">
                <a:latin typeface="+mj-lt"/>
              </a:rPr>
              <a:t>trong</a:t>
            </a:r>
            <a:r>
              <a:rPr lang="en-US" sz="2600" dirty="0">
                <a:latin typeface="+mj-lt"/>
              </a:rPr>
              <a:t> </a:t>
            </a:r>
            <a:r>
              <a:rPr lang="en-US" sz="2600" dirty="0" err="1">
                <a:latin typeface="+mj-lt"/>
              </a:rPr>
              <a:t>một</a:t>
            </a:r>
            <a:r>
              <a:rPr lang="en-US" sz="2600" dirty="0">
                <a:latin typeface="+mj-lt"/>
              </a:rPr>
              <a:t> </a:t>
            </a:r>
            <a:r>
              <a:rPr lang="en-US" sz="2600" dirty="0" err="1">
                <a:latin typeface="+mj-lt"/>
              </a:rPr>
              <a:t>số</a:t>
            </a:r>
            <a:r>
              <a:rPr lang="en-US" sz="2600" dirty="0">
                <a:latin typeface="+mj-lt"/>
              </a:rPr>
              <a:t> </a:t>
            </a:r>
            <a:r>
              <a:rPr lang="en-US" sz="2600" dirty="0" err="1">
                <a:latin typeface="+mj-lt"/>
              </a:rPr>
              <a:t>lĩnh</a:t>
            </a:r>
            <a:r>
              <a:rPr lang="en-US" sz="2600" dirty="0">
                <a:latin typeface="+mj-lt"/>
              </a:rPr>
              <a:t> </a:t>
            </a:r>
            <a:r>
              <a:rPr lang="en-US" sz="2600" dirty="0" err="1">
                <a:latin typeface="+mj-lt"/>
              </a:rPr>
              <a:t>vực</a:t>
            </a:r>
            <a:r>
              <a:rPr lang="en-US" sz="2600" dirty="0">
                <a:latin typeface="+mj-lt"/>
              </a:rPr>
              <a:t> </a:t>
            </a:r>
            <a:r>
              <a:rPr lang="en-US" sz="2600" dirty="0" err="1">
                <a:latin typeface="+mj-lt"/>
              </a:rPr>
              <a:t>với</a:t>
            </a:r>
            <a:r>
              <a:rPr lang="en-US" sz="2600" dirty="0">
                <a:latin typeface="+mj-lt"/>
              </a:rPr>
              <a:t> </a:t>
            </a:r>
            <a:r>
              <a:rPr lang="en-US" sz="2600" dirty="0" err="1">
                <a:latin typeface="+mj-lt"/>
              </a:rPr>
              <a:t>lượng</a:t>
            </a:r>
            <a:r>
              <a:rPr lang="en-US" sz="2600" dirty="0">
                <a:latin typeface="+mj-lt"/>
              </a:rPr>
              <a:t> tri </a:t>
            </a:r>
            <a:r>
              <a:rPr lang="en-US" sz="2600" dirty="0" err="1">
                <a:latin typeface="+mj-lt"/>
              </a:rPr>
              <a:t>thức</a:t>
            </a:r>
            <a:r>
              <a:rPr lang="en-US" sz="2600" dirty="0">
                <a:latin typeface="+mj-lt"/>
              </a:rPr>
              <a:t> </a:t>
            </a:r>
            <a:r>
              <a:rPr lang="en-US" sz="2600" dirty="0" err="1">
                <a:latin typeface="+mj-lt"/>
              </a:rPr>
              <a:t>phong</a:t>
            </a:r>
            <a:r>
              <a:rPr lang="en-US" sz="2600" dirty="0">
                <a:latin typeface="+mj-lt"/>
              </a:rPr>
              <a:t> </a:t>
            </a:r>
            <a:r>
              <a:rPr lang="en-US" sz="2600" dirty="0" err="1" smtClean="0">
                <a:latin typeface="+mj-lt"/>
              </a:rPr>
              <a:t>phú</a:t>
            </a:r>
            <a:endParaRPr lang="vi-VN" sz="2600" dirty="0" smtClean="0">
              <a:latin typeface="+mj-lt"/>
            </a:endParaRPr>
          </a:p>
          <a:p>
            <a:pPr algn="just"/>
            <a:r>
              <a:rPr lang="vi-VN" sz="2600" dirty="0">
                <a:latin typeface="+mj-lt"/>
              </a:rPr>
              <a:t>S</a:t>
            </a:r>
            <a:r>
              <a:rPr lang="en-US" sz="2600" dirty="0" smtClean="0">
                <a:latin typeface="+mj-lt"/>
              </a:rPr>
              <a:t>ự </a:t>
            </a:r>
            <a:r>
              <a:rPr lang="en-US" sz="2600" dirty="0" err="1">
                <a:latin typeface="+mj-lt"/>
              </a:rPr>
              <a:t>khác</a:t>
            </a:r>
            <a:r>
              <a:rPr lang="en-US" sz="2600" dirty="0">
                <a:latin typeface="+mj-lt"/>
              </a:rPr>
              <a:t> </a:t>
            </a:r>
            <a:r>
              <a:rPr lang="en-US" sz="2600" dirty="0" err="1" smtClean="0">
                <a:latin typeface="+mj-lt"/>
              </a:rPr>
              <a:t>biệt</a:t>
            </a:r>
            <a:r>
              <a:rPr lang="vi-VN" sz="2600" dirty="0" smtClean="0">
                <a:latin typeface="+mj-lt"/>
              </a:rPr>
              <a:t>: </a:t>
            </a:r>
            <a:r>
              <a:rPr lang="en-US" sz="2600" dirty="0" err="1" smtClean="0">
                <a:latin typeface="+mj-lt"/>
              </a:rPr>
              <a:t>các</a:t>
            </a:r>
            <a:r>
              <a:rPr lang="en-US" sz="2600" dirty="0" smtClean="0">
                <a:latin typeface="+mj-lt"/>
              </a:rPr>
              <a:t> </a:t>
            </a:r>
            <a:r>
              <a:rPr lang="en-US" sz="2600" dirty="0" err="1">
                <a:latin typeface="+mj-lt"/>
              </a:rPr>
              <a:t>hệ</a:t>
            </a:r>
            <a:r>
              <a:rPr lang="en-US" sz="2600" dirty="0">
                <a:latin typeface="+mj-lt"/>
              </a:rPr>
              <a:t> </a:t>
            </a:r>
            <a:r>
              <a:rPr lang="en-US" sz="2600" dirty="0" err="1">
                <a:latin typeface="+mj-lt"/>
              </a:rPr>
              <a:t>chuyên</a:t>
            </a:r>
            <a:r>
              <a:rPr lang="en-US" sz="2600" dirty="0">
                <a:latin typeface="+mj-lt"/>
              </a:rPr>
              <a:t> </a:t>
            </a:r>
            <a:r>
              <a:rPr lang="en-US" sz="2600" dirty="0" err="1">
                <a:latin typeface="+mj-lt"/>
              </a:rPr>
              <a:t>gia</a:t>
            </a:r>
            <a:r>
              <a:rPr lang="en-US" sz="2600" dirty="0">
                <a:latin typeface="+mj-lt"/>
              </a:rPr>
              <a:t> </a:t>
            </a:r>
            <a:r>
              <a:rPr lang="en-US" sz="2600" dirty="0" err="1">
                <a:latin typeface="+mj-lt"/>
              </a:rPr>
              <a:t>không</a:t>
            </a:r>
            <a:r>
              <a:rPr lang="en-US" sz="2600" dirty="0">
                <a:latin typeface="+mj-lt"/>
              </a:rPr>
              <a:t> </a:t>
            </a:r>
            <a:r>
              <a:rPr lang="en-US" sz="2600" dirty="0" err="1">
                <a:latin typeface="+mj-lt"/>
              </a:rPr>
              <a:t>tương</a:t>
            </a:r>
            <a:r>
              <a:rPr lang="en-US" sz="2600" dirty="0">
                <a:latin typeface="+mj-lt"/>
              </a:rPr>
              <a:t> </a:t>
            </a:r>
            <a:r>
              <a:rPr lang="en-US" sz="2600" dirty="0" err="1">
                <a:latin typeface="+mj-lt"/>
              </a:rPr>
              <a:t>tác</a:t>
            </a:r>
            <a:r>
              <a:rPr lang="en-US" sz="2600" dirty="0">
                <a:latin typeface="+mj-lt"/>
              </a:rPr>
              <a:t> </a:t>
            </a:r>
            <a:r>
              <a:rPr lang="en-US" sz="2600" dirty="0" err="1">
                <a:latin typeface="+mj-lt"/>
              </a:rPr>
              <a:t>trực</a:t>
            </a:r>
            <a:r>
              <a:rPr lang="en-US" sz="2600" dirty="0">
                <a:latin typeface="+mj-lt"/>
              </a:rPr>
              <a:t> </a:t>
            </a:r>
            <a:r>
              <a:rPr lang="en-US" sz="2600" dirty="0" err="1">
                <a:latin typeface="+mj-lt"/>
              </a:rPr>
              <a:t>tiếp</a:t>
            </a:r>
            <a:r>
              <a:rPr lang="en-US" sz="2600" dirty="0">
                <a:latin typeface="+mj-lt"/>
              </a:rPr>
              <a:t> </a:t>
            </a:r>
            <a:r>
              <a:rPr lang="en-US" sz="2600" dirty="0" err="1">
                <a:latin typeface="+mj-lt"/>
              </a:rPr>
              <a:t>với</a:t>
            </a:r>
            <a:r>
              <a:rPr lang="en-US" sz="2600" dirty="0">
                <a:latin typeface="+mj-lt"/>
              </a:rPr>
              <a:t> </a:t>
            </a:r>
            <a:r>
              <a:rPr lang="en-US" sz="2600" dirty="0" err="1">
                <a:latin typeface="+mj-lt"/>
              </a:rPr>
              <a:t>bất</a:t>
            </a:r>
            <a:r>
              <a:rPr lang="en-US" sz="2600" dirty="0">
                <a:latin typeface="+mj-lt"/>
              </a:rPr>
              <a:t> </a:t>
            </a:r>
            <a:r>
              <a:rPr lang="en-US" sz="2600" dirty="0" err="1">
                <a:latin typeface="+mj-lt"/>
              </a:rPr>
              <a:t>kì</a:t>
            </a:r>
            <a:r>
              <a:rPr lang="en-US" sz="2600" dirty="0">
                <a:latin typeface="+mj-lt"/>
              </a:rPr>
              <a:t> </a:t>
            </a:r>
            <a:r>
              <a:rPr lang="en-US" sz="2600" dirty="0" err="1">
                <a:latin typeface="+mj-lt"/>
              </a:rPr>
              <a:t>môi</a:t>
            </a:r>
            <a:r>
              <a:rPr lang="en-US" sz="2600" dirty="0">
                <a:latin typeface="+mj-lt"/>
              </a:rPr>
              <a:t> </a:t>
            </a:r>
            <a:r>
              <a:rPr lang="en-US" sz="2600" dirty="0" err="1">
                <a:latin typeface="+mj-lt"/>
              </a:rPr>
              <a:t>trường</a:t>
            </a:r>
            <a:r>
              <a:rPr lang="en-US" sz="2600" dirty="0">
                <a:latin typeface="+mj-lt"/>
              </a:rPr>
              <a:t> </a:t>
            </a:r>
            <a:r>
              <a:rPr lang="en-US" sz="2600" dirty="0" err="1">
                <a:latin typeface="+mj-lt"/>
              </a:rPr>
              <a:t>nào</a:t>
            </a:r>
            <a:r>
              <a:rPr lang="en-US" sz="2600" dirty="0">
                <a:latin typeface="+mj-lt"/>
              </a:rPr>
              <a:t>, </a:t>
            </a:r>
            <a:r>
              <a:rPr lang="en-US" sz="2600" dirty="0" err="1" smtClean="0">
                <a:latin typeface="+mj-lt"/>
              </a:rPr>
              <a:t>lấy</a:t>
            </a:r>
            <a:r>
              <a:rPr lang="en-US" sz="2600" dirty="0" smtClean="0">
                <a:latin typeface="+mj-lt"/>
              </a:rPr>
              <a:t> </a:t>
            </a:r>
            <a:r>
              <a:rPr lang="en-US" sz="2600" dirty="0" err="1">
                <a:latin typeface="+mj-lt"/>
              </a:rPr>
              <a:t>thông</a:t>
            </a:r>
            <a:r>
              <a:rPr lang="en-US" sz="2600" dirty="0">
                <a:latin typeface="+mj-lt"/>
              </a:rPr>
              <a:t> tin </a:t>
            </a:r>
            <a:r>
              <a:rPr lang="en-US" sz="2600" dirty="0" err="1" smtClean="0">
                <a:latin typeface="+mj-lt"/>
              </a:rPr>
              <a:t>không</a:t>
            </a:r>
            <a:r>
              <a:rPr lang="en-US" sz="2600" dirty="0" smtClean="0">
                <a:latin typeface="+mj-lt"/>
              </a:rPr>
              <a:t> </a:t>
            </a:r>
            <a:r>
              <a:rPr lang="en-US" sz="2600" dirty="0" err="1">
                <a:latin typeface="+mj-lt"/>
              </a:rPr>
              <a:t>phải</a:t>
            </a:r>
            <a:r>
              <a:rPr lang="en-US" sz="2600" dirty="0">
                <a:latin typeface="+mj-lt"/>
              </a:rPr>
              <a:t> qua </a:t>
            </a:r>
            <a:r>
              <a:rPr lang="en-US" sz="2600" dirty="0" err="1">
                <a:latin typeface="+mj-lt"/>
              </a:rPr>
              <a:t>các</a:t>
            </a:r>
            <a:r>
              <a:rPr lang="en-US" sz="2600" dirty="0">
                <a:latin typeface="+mj-lt"/>
              </a:rPr>
              <a:t> </a:t>
            </a:r>
            <a:r>
              <a:rPr lang="en-US" sz="2600" dirty="0" err="1">
                <a:latin typeface="+mj-lt"/>
              </a:rPr>
              <a:t>cảm</a:t>
            </a:r>
            <a:r>
              <a:rPr lang="en-US" sz="2600" dirty="0">
                <a:latin typeface="+mj-lt"/>
              </a:rPr>
              <a:t> </a:t>
            </a:r>
            <a:r>
              <a:rPr lang="en-US" sz="2600" dirty="0" err="1">
                <a:latin typeface="+mj-lt"/>
              </a:rPr>
              <a:t>biến</a:t>
            </a:r>
            <a:r>
              <a:rPr lang="en-US" sz="2600" dirty="0">
                <a:latin typeface="+mj-lt"/>
              </a:rPr>
              <a:t> </a:t>
            </a:r>
            <a:r>
              <a:rPr lang="en-US" sz="2600" dirty="0" err="1">
                <a:latin typeface="+mj-lt"/>
              </a:rPr>
              <a:t>nhưng</a:t>
            </a:r>
            <a:r>
              <a:rPr lang="en-US" sz="2600" dirty="0">
                <a:latin typeface="+mj-lt"/>
              </a:rPr>
              <a:t> </a:t>
            </a:r>
            <a:r>
              <a:rPr lang="en-US" sz="2600" dirty="0" err="1">
                <a:latin typeface="+mj-lt"/>
              </a:rPr>
              <a:t>thông</a:t>
            </a:r>
            <a:r>
              <a:rPr lang="en-US" sz="2600" dirty="0">
                <a:latin typeface="+mj-lt"/>
              </a:rPr>
              <a:t> qua </a:t>
            </a:r>
            <a:r>
              <a:rPr lang="en-US" sz="2600" dirty="0" err="1">
                <a:latin typeface="+mj-lt"/>
              </a:rPr>
              <a:t>một</a:t>
            </a:r>
            <a:r>
              <a:rPr lang="en-US" sz="2600" dirty="0">
                <a:latin typeface="+mj-lt"/>
              </a:rPr>
              <a:t> </a:t>
            </a:r>
            <a:r>
              <a:rPr lang="en-US" sz="2600" dirty="0" err="1">
                <a:latin typeface="+mj-lt"/>
              </a:rPr>
              <a:t>người</a:t>
            </a:r>
            <a:r>
              <a:rPr lang="en-US" sz="2600" dirty="0">
                <a:latin typeface="+mj-lt"/>
              </a:rPr>
              <a:t> </a:t>
            </a:r>
            <a:r>
              <a:rPr lang="en-US" sz="2600" dirty="0" err="1">
                <a:latin typeface="+mj-lt"/>
              </a:rPr>
              <a:t>dùng</a:t>
            </a:r>
            <a:r>
              <a:rPr lang="en-US" sz="2600" dirty="0">
                <a:latin typeface="+mj-lt"/>
              </a:rPr>
              <a:t> </a:t>
            </a:r>
            <a:r>
              <a:rPr lang="en-US" sz="2600" dirty="0" err="1">
                <a:latin typeface="+mj-lt"/>
              </a:rPr>
              <a:t>hoạt</a:t>
            </a:r>
            <a:r>
              <a:rPr lang="en-US" sz="2600" dirty="0">
                <a:latin typeface="+mj-lt"/>
              </a:rPr>
              <a:t> </a:t>
            </a:r>
            <a:r>
              <a:rPr lang="en-US" sz="2600" dirty="0" err="1">
                <a:latin typeface="+mj-lt"/>
              </a:rPr>
              <a:t>động</a:t>
            </a:r>
            <a:r>
              <a:rPr lang="en-US" sz="2600" dirty="0">
                <a:latin typeface="+mj-lt"/>
              </a:rPr>
              <a:t> </a:t>
            </a:r>
            <a:r>
              <a:rPr lang="en-US" sz="2600" dirty="0" err="1">
                <a:latin typeface="+mj-lt"/>
              </a:rPr>
              <a:t>như</a:t>
            </a:r>
            <a:r>
              <a:rPr lang="en-US" sz="2600" dirty="0">
                <a:latin typeface="+mj-lt"/>
              </a:rPr>
              <a:t> </a:t>
            </a:r>
            <a:r>
              <a:rPr lang="en-US" sz="2600" dirty="0" err="1">
                <a:latin typeface="+mj-lt"/>
              </a:rPr>
              <a:t>một</a:t>
            </a:r>
            <a:r>
              <a:rPr lang="en-US" sz="2600" dirty="0">
                <a:latin typeface="+mj-lt"/>
              </a:rPr>
              <a:t> </a:t>
            </a:r>
            <a:r>
              <a:rPr lang="en-US" sz="2600" dirty="0" err="1">
                <a:latin typeface="+mj-lt"/>
              </a:rPr>
              <a:t>người</a:t>
            </a:r>
            <a:r>
              <a:rPr lang="en-US" sz="2600" dirty="0">
                <a:latin typeface="+mj-lt"/>
              </a:rPr>
              <a:t> </a:t>
            </a:r>
            <a:r>
              <a:rPr lang="en-US" sz="2600" dirty="0" err="1">
                <a:latin typeface="+mj-lt"/>
              </a:rPr>
              <a:t>đàn</a:t>
            </a:r>
            <a:r>
              <a:rPr lang="en-US" sz="2600" dirty="0">
                <a:latin typeface="+mj-lt"/>
              </a:rPr>
              <a:t> </a:t>
            </a:r>
            <a:r>
              <a:rPr lang="en-US" sz="2600" dirty="0" err="1">
                <a:latin typeface="+mj-lt"/>
              </a:rPr>
              <a:t>ông</a:t>
            </a:r>
            <a:r>
              <a:rPr lang="en-US" sz="2600" dirty="0">
                <a:latin typeface="+mj-lt"/>
              </a:rPr>
              <a:t> ở </a:t>
            </a:r>
            <a:r>
              <a:rPr lang="en-US" sz="2600" dirty="0" err="1" smtClean="0">
                <a:latin typeface="+mj-lt"/>
              </a:rPr>
              <a:t>giữa</a:t>
            </a:r>
            <a:r>
              <a:rPr lang="en-US" sz="2600" dirty="0" smtClean="0">
                <a:latin typeface="+mj-lt"/>
              </a:rPr>
              <a:t> (middle man). </a:t>
            </a:r>
            <a:endParaRPr lang="vi-VN" sz="2600" dirty="0" smtClean="0">
              <a:latin typeface="+mj-lt"/>
            </a:endParaRPr>
          </a:p>
          <a:p>
            <a:pPr algn="just"/>
            <a:r>
              <a:rPr lang="en-US" sz="2600" dirty="0" err="1" smtClean="0">
                <a:latin typeface="+mj-lt"/>
              </a:rPr>
              <a:t>Ngoài</a:t>
            </a:r>
            <a:r>
              <a:rPr lang="en-US" sz="2600" dirty="0" smtClean="0">
                <a:latin typeface="+mj-lt"/>
              </a:rPr>
              <a:t> </a:t>
            </a:r>
            <a:r>
              <a:rPr lang="en-US" sz="2600" dirty="0" err="1">
                <a:latin typeface="+mj-lt"/>
              </a:rPr>
              <a:t>ra</a:t>
            </a:r>
            <a:r>
              <a:rPr lang="en-US" sz="2600" dirty="0">
                <a:latin typeface="+mj-lt"/>
              </a:rPr>
              <a:t>, </a:t>
            </a:r>
            <a:r>
              <a:rPr lang="en-US" sz="2600" dirty="0" err="1">
                <a:latin typeface="+mj-lt"/>
              </a:rPr>
              <a:t>các</a:t>
            </a:r>
            <a:r>
              <a:rPr lang="en-US" sz="2600" dirty="0">
                <a:latin typeface="+mj-lt"/>
              </a:rPr>
              <a:t> </a:t>
            </a:r>
            <a:r>
              <a:rPr lang="en-US" sz="2600" dirty="0" err="1">
                <a:latin typeface="+mj-lt"/>
              </a:rPr>
              <a:t>hệ</a:t>
            </a:r>
            <a:r>
              <a:rPr lang="en-US" sz="2600" dirty="0">
                <a:latin typeface="+mj-lt"/>
              </a:rPr>
              <a:t> </a:t>
            </a:r>
            <a:r>
              <a:rPr lang="en-US" sz="2600" dirty="0" err="1">
                <a:latin typeface="+mj-lt"/>
              </a:rPr>
              <a:t>chuyên</a:t>
            </a:r>
            <a:r>
              <a:rPr lang="en-US" sz="2600" dirty="0">
                <a:latin typeface="+mj-lt"/>
              </a:rPr>
              <a:t> </a:t>
            </a:r>
            <a:r>
              <a:rPr lang="en-US" sz="2600" dirty="0" err="1">
                <a:latin typeface="+mj-lt"/>
              </a:rPr>
              <a:t>gia</a:t>
            </a:r>
            <a:r>
              <a:rPr lang="en-US" sz="2600" dirty="0">
                <a:latin typeface="+mj-lt"/>
              </a:rPr>
              <a:t> </a:t>
            </a:r>
            <a:r>
              <a:rPr lang="en-US" sz="2600" dirty="0" err="1">
                <a:latin typeface="+mj-lt"/>
              </a:rPr>
              <a:t>thường</a:t>
            </a:r>
            <a:r>
              <a:rPr lang="en-US" sz="2600" dirty="0">
                <a:latin typeface="+mj-lt"/>
              </a:rPr>
              <a:t> </a:t>
            </a:r>
            <a:r>
              <a:rPr lang="en-US" sz="2600" dirty="0" err="1">
                <a:latin typeface="+mj-lt"/>
              </a:rPr>
              <a:t>không</a:t>
            </a:r>
            <a:r>
              <a:rPr lang="en-US" sz="2600" dirty="0">
                <a:latin typeface="+mj-lt"/>
              </a:rPr>
              <a:t> </a:t>
            </a:r>
            <a:r>
              <a:rPr lang="en-US" sz="2600" dirty="0" err="1">
                <a:latin typeface="+mj-lt"/>
              </a:rPr>
              <a:t>yêu</a:t>
            </a:r>
            <a:r>
              <a:rPr lang="en-US" sz="2600" dirty="0">
                <a:latin typeface="+mj-lt"/>
              </a:rPr>
              <a:t> </a:t>
            </a:r>
            <a:r>
              <a:rPr lang="en-US" sz="2600" dirty="0" err="1">
                <a:latin typeface="+mj-lt"/>
              </a:rPr>
              <a:t>cầu</a:t>
            </a:r>
            <a:r>
              <a:rPr lang="en-US" sz="2600" dirty="0">
                <a:latin typeface="+mj-lt"/>
              </a:rPr>
              <a:t> </a:t>
            </a:r>
            <a:r>
              <a:rPr lang="en-US" sz="2600" dirty="0" err="1">
                <a:latin typeface="+mj-lt"/>
              </a:rPr>
              <a:t>hoạt</a:t>
            </a:r>
            <a:r>
              <a:rPr lang="en-US" sz="2600" dirty="0">
                <a:latin typeface="+mj-lt"/>
              </a:rPr>
              <a:t> </a:t>
            </a:r>
            <a:r>
              <a:rPr lang="en-US" sz="2600" dirty="0" err="1">
                <a:latin typeface="+mj-lt"/>
              </a:rPr>
              <a:t>động</a:t>
            </a:r>
            <a:r>
              <a:rPr lang="en-US" sz="2600" dirty="0">
                <a:latin typeface="+mj-lt"/>
              </a:rPr>
              <a:t> </a:t>
            </a:r>
            <a:r>
              <a:rPr lang="en-US" sz="2600" dirty="0" err="1" smtClean="0">
                <a:latin typeface="+mj-lt"/>
              </a:rPr>
              <a:t>với</a:t>
            </a:r>
            <a:r>
              <a:rPr lang="en-US" sz="2600" dirty="0" smtClean="0">
                <a:latin typeface="+mj-lt"/>
              </a:rPr>
              <a:t> </a:t>
            </a:r>
            <a:r>
              <a:rPr lang="en-US" sz="2600" dirty="0" err="1" smtClean="0">
                <a:latin typeface="+mj-lt"/>
              </a:rPr>
              <a:t>bất</a:t>
            </a:r>
            <a:r>
              <a:rPr lang="en-US" sz="2600" dirty="0" smtClean="0">
                <a:latin typeface="+mj-lt"/>
              </a:rPr>
              <a:t> </a:t>
            </a:r>
            <a:r>
              <a:rPr lang="en-US" sz="2600" dirty="0" err="1" smtClean="0">
                <a:latin typeface="+mj-lt"/>
              </a:rPr>
              <a:t>kì</a:t>
            </a:r>
            <a:r>
              <a:rPr lang="en-US" sz="2600" dirty="0" smtClean="0">
                <a:latin typeface="+mj-lt"/>
              </a:rPr>
              <a:t> rang </a:t>
            </a:r>
            <a:r>
              <a:rPr lang="en-US" sz="2600" dirty="0" err="1" smtClean="0">
                <a:latin typeface="+mj-lt"/>
              </a:rPr>
              <a:t>buộc</a:t>
            </a:r>
            <a:r>
              <a:rPr lang="en-US" sz="2600" dirty="0" smtClean="0">
                <a:latin typeface="+mj-lt"/>
              </a:rPr>
              <a:t> </a:t>
            </a:r>
            <a:r>
              <a:rPr lang="en-US" sz="2600" dirty="0" err="1" smtClean="0">
                <a:latin typeface="+mj-lt"/>
              </a:rPr>
              <a:t>nào</a:t>
            </a:r>
            <a:r>
              <a:rPr lang="en-US" sz="2600" dirty="0" smtClean="0">
                <a:latin typeface="+mj-lt"/>
              </a:rPr>
              <a:t> </a:t>
            </a:r>
            <a:r>
              <a:rPr lang="en-US" sz="2600" dirty="0" err="1">
                <a:latin typeface="+mj-lt"/>
              </a:rPr>
              <a:t>như</a:t>
            </a:r>
            <a:r>
              <a:rPr lang="en-US" sz="2600" dirty="0">
                <a:latin typeface="+mj-lt"/>
              </a:rPr>
              <a:t> </a:t>
            </a:r>
            <a:r>
              <a:rPr lang="en-US" sz="2600" dirty="0" err="1">
                <a:latin typeface="+mj-lt"/>
              </a:rPr>
              <a:t>thời</a:t>
            </a:r>
            <a:r>
              <a:rPr lang="en-US" sz="2600" dirty="0">
                <a:latin typeface="+mj-lt"/>
              </a:rPr>
              <a:t> </a:t>
            </a:r>
            <a:r>
              <a:rPr lang="en-US" sz="2600" dirty="0" err="1">
                <a:latin typeface="+mj-lt"/>
              </a:rPr>
              <a:t>gian</a:t>
            </a:r>
            <a:r>
              <a:rPr lang="en-US" sz="2600" dirty="0">
                <a:latin typeface="+mj-lt"/>
              </a:rPr>
              <a:t> </a:t>
            </a:r>
            <a:r>
              <a:rPr lang="en-US" sz="2600" dirty="0" err="1" smtClean="0">
                <a:latin typeface="+mj-lt"/>
              </a:rPr>
              <a:t>thực</a:t>
            </a:r>
            <a:r>
              <a:rPr lang="vi-VN" sz="2600" dirty="0" smtClean="0">
                <a:latin typeface="+mj-lt"/>
              </a:rPr>
              <a:t>,</a:t>
            </a:r>
            <a:r>
              <a:rPr lang="en-US" sz="2600" dirty="0" smtClean="0">
                <a:latin typeface="+mj-lt"/>
              </a:rPr>
              <a:t> </a:t>
            </a:r>
            <a:r>
              <a:rPr lang="en-US" sz="2600" dirty="0" err="1">
                <a:latin typeface="+mj-lt"/>
              </a:rPr>
              <a:t>không</a:t>
            </a:r>
            <a:r>
              <a:rPr lang="en-US" sz="2600" dirty="0">
                <a:latin typeface="+mj-lt"/>
              </a:rPr>
              <a:t> </a:t>
            </a:r>
            <a:r>
              <a:rPr lang="en-US" sz="2600" dirty="0" err="1">
                <a:latin typeface="+mj-lt"/>
              </a:rPr>
              <a:t>đòi</a:t>
            </a:r>
            <a:r>
              <a:rPr lang="en-US" sz="2600" dirty="0">
                <a:latin typeface="+mj-lt"/>
              </a:rPr>
              <a:t> </a:t>
            </a:r>
            <a:r>
              <a:rPr lang="en-US" sz="2600" dirty="0" err="1">
                <a:latin typeface="+mj-lt"/>
              </a:rPr>
              <a:t>hỏi</a:t>
            </a:r>
            <a:r>
              <a:rPr lang="en-US" sz="2600" dirty="0">
                <a:latin typeface="+mj-lt"/>
              </a:rPr>
              <a:t> </a:t>
            </a:r>
            <a:r>
              <a:rPr lang="en-US" sz="2600" dirty="0" err="1">
                <a:latin typeface="+mj-lt"/>
              </a:rPr>
              <a:t>sự</a:t>
            </a:r>
            <a:r>
              <a:rPr lang="en-US" sz="2600" dirty="0">
                <a:latin typeface="+mj-lt"/>
              </a:rPr>
              <a:t> </a:t>
            </a:r>
            <a:r>
              <a:rPr lang="en-US" sz="2600" dirty="0" err="1">
                <a:latin typeface="+mj-lt"/>
              </a:rPr>
              <a:t>hợp</a:t>
            </a:r>
            <a:r>
              <a:rPr lang="en-US" sz="2600" dirty="0">
                <a:latin typeface="+mj-lt"/>
              </a:rPr>
              <a:t> </a:t>
            </a:r>
            <a:r>
              <a:rPr lang="en-US" sz="2600" dirty="0" err="1">
                <a:latin typeface="+mj-lt"/>
              </a:rPr>
              <a:t>tác</a:t>
            </a:r>
            <a:r>
              <a:rPr lang="en-US" sz="2600" dirty="0">
                <a:latin typeface="+mj-lt"/>
              </a:rPr>
              <a:t> </a:t>
            </a:r>
            <a:r>
              <a:rPr lang="en-US" sz="2600" dirty="0" err="1">
                <a:latin typeface="+mj-lt"/>
              </a:rPr>
              <a:t>như</a:t>
            </a:r>
            <a:r>
              <a:rPr lang="en-US" sz="2600" dirty="0">
                <a:latin typeface="+mj-lt"/>
              </a:rPr>
              <a:t> </a:t>
            </a:r>
            <a:r>
              <a:rPr lang="en-US" sz="2600" dirty="0" err="1">
                <a:latin typeface="+mj-lt"/>
              </a:rPr>
              <a:t>các</a:t>
            </a:r>
            <a:r>
              <a:rPr lang="en-US" sz="2600" dirty="0">
                <a:latin typeface="+mj-lt"/>
              </a:rPr>
              <a:t> </a:t>
            </a:r>
            <a:r>
              <a:rPr lang="en-US" sz="2600" dirty="0" err="1">
                <a:latin typeface="+mj-lt"/>
              </a:rPr>
              <a:t>tác</a:t>
            </a:r>
            <a:r>
              <a:rPr lang="en-US" sz="2600" dirty="0">
                <a:latin typeface="+mj-lt"/>
              </a:rPr>
              <a:t> </a:t>
            </a:r>
            <a:r>
              <a:rPr lang="en-US" sz="2600" dirty="0" err="1">
                <a:latin typeface="+mj-lt"/>
              </a:rPr>
              <a:t>tử</a:t>
            </a:r>
            <a:r>
              <a:rPr lang="en-US" sz="2600" dirty="0">
                <a:latin typeface="+mj-lt"/>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Date Placeholder 3"/>
          <p:cNvSpPr>
            <a:spLocks noGrp="1"/>
          </p:cNvSpPr>
          <p:nvPr>
            <p:ph type="dt" sz="half" idx="10"/>
          </p:nvPr>
        </p:nvSpPr>
        <p:spPr/>
        <p:txBody>
          <a:bodyPr/>
          <a:lstStyle/>
          <a:p>
            <a:fld id="{65BA9EF5-1A19-49AA-9B2F-8E163ADAEEEE}" type="datetime1">
              <a:rPr lang="en-US" smtClean="0"/>
              <a:t>4/7/2016</a:t>
            </a:fld>
            <a:endParaRPr lang="en-US"/>
          </a:p>
        </p:txBody>
      </p:sp>
    </p:spTree>
    <p:extLst>
      <p:ext uri="{BB962C8B-B14F-4D97-AF65-F5344CB8AC3E}">
        <p14:creationId xmlns:p14="http://schemas.microsoft.com/office/powerpoint/2010/main" val="1682293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2477</Words>
  <Application>Microsoft Office PowerPoint</Application>
  <PresentationFormat>On-screen Show (4:3)</PresentationFormat>
  <Paragraphs>315</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Raavi</vt:lpstr>
      <vt:lpstr>Times New Roman</vt:lpstr>
      <vt:lpstr>Adjacency</vt:lpstr>
      <vt:lpstr>TÌM HIỂU HỆ ĐA TÁC TỬ VỚI NỀN TẢNG JADE</vt:lpstr>
      <vt:lpstr>Nội dung trình bày</vt:lpstr>
      <vt:lpstr>Chương I: Các nội dung đã Trình bày</vt:lpstr>
      <vt:lpstr>1. Khái niệm tác tử</vt:lpstr>
      <vt:lpstr>2. Các đặc điểm tính chất của tác tử</vt:lpstr>
      <vt:lpstr>3. Phân biệt tác tử và đối tượng</vt:lpstr>
      <vt:lpstr>3. Phân biệt tác tử và đối tượng</vt:lpstr>
      <vt:lpstr>4. 1. Tác tử và trí tuệ nhân tạo</vt:lpstr>
      <vt:lpstr>4. 1. Tác tử và các hệ chuyên gia</vt:lpstr>
      <vt:lpstr>5. Phân loại tác tử</vt:lpstr>
      <vt:lpstr>5. Phân loại tác tử</vt:lpstr>
      <vt:lpstr>I.2. Hệ đa tác tử</vt:lpstr>
      <vt:lpstr>Khái niệm (1)</vt:lpstr>
      <vt:lpstr>Khái niệm (2)</vt:lpstr>
      <vt:lpstr>Sự phối hợp các tác tử</vt:lpstr>
      <vt:lpstr>Sự phối hợp của các tác tử</vt:lpstr>
      <vt:lpstr>Ứng dụng</vt:lpstr>
      <vt:lpstr>Một số framework xây dựng hệ đa tác tử</vt:lpstr>
      <vt:lpstr>So sánh các framework xây dựng hệ đa tác tử</vt:lpstr>
      <vt:lpstr>Kết quả (Phương diện xây dụng phần mềm)</vt:lpstr>
      <vt:lpstr>Kết quả (Phương diện khi thực thi)</vt:lpstr>
      <vt:lpstr>Kết quả (Phương diện khi thực thi) (Tiếp)</vt:lpstr>
      <vt:lpstr>I.3 JADE - Giới thiệu</vt:lpstr>
      <vt:lpstr>I.3 JADE - Giới thiệu (Tiếp)</vt:lpstr>
      <vt:lpstr>PowerPoint Presentation</vt:lpstr>
      <vt:lpstr>Bài toán: Nhà thông minh</vt:lpstr>
      <vt:lpstr>Chương trình ví dụ</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HỆ ĐA TÁC TỬ VỚI NỀN TẢNG JADE</dc:title>
  <dc:creator>Thuy Duong</dc:creator>
  <cp:lastModifiedBy>Le Hung</cp:lastModifiedBy>
  <cp:revision>62</cp:revision>
  <dcterms:created xsi:type="dcterms:W3CDTF">2006-08-16T00:00:00Z</dcterms:created>
  <dcterms:modified xsi:type="dcterms:W3CDTF">2016-04-06T22:32:45Z</dcterms:modified>
</cp:coreProperties>
</file>