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Dynapuff Condensed" charset="1" panose="00000000000000000000"/>
      <p:regular r:id="rId24"/>
    </p:embeddedFont>
    <p:embeddedFont>
      <p:font typeface="Dynapuff Condensed Bold" charset="1" panose="00000000000000000000"/>
      <p:regular r:id="rId25"/>
    </p:embeddedFont>
    <p:embeddedFont>
      <p:font typeface="Canva Sans Bold" charset="1" panose="020B0803030501040103"/>
      <p:regular r:id="rId26"/>
    </p:embeddedFont>
    <p:embeddedFont>
      <p:font typeface="Canva Sans" charset="1" panose="020B0503030501040103"/>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 Id="rId4"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0">
            <a:off x="-664261" y="6677503"/>
            <a:ext cx="6103108" cy="4114800"/>
          </a:xfrm>
          <a:custGeom>
            <a:avLst/>
            <a:gdLst/>
            <a:ahLst/>
            <a:cxnLst/>
            <a:rect r="r" b="b" t="t" l="l"/>
            <a:pathLst>
              <a:path h="4114800" w="6103108">
                <a:moveTo>
                  <a:pt x="0" y="0"/>
                </a:moveTo>
                <a:lnTo>
                  <a:pt x="6103109" y="0"/>
                </a:lnTo>
                <a:lnTo>
                  <a:pt x="610310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2184892" y="-10287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5013428" y="7008096"/>
            <a:ext cx="8261144" cy="660847"/>
          </a:xfrm>
          <a:prstGeom prst="rect">
            <a:avLst/>
          </a:prstGeom>
        </p:spPr>
        <p:txBody>
          <a:bodyPr anchor="t" rtlCol="false" tIns="0" lIns="0" bIns="0" rIns="0">
            <a:spAutoFit/>
          </a:bodyPr>
          <a:lstStyle/>
          <a:p>
            <a:pPr algn="ctr" marL="0" indent="0" lvl="0">
              <a:lnSpc>
                <a:spcPts val="5482"/>
              </a:lnSpc>
              <a:spcBef>
                <a:spcPct val="0"/>
              </a:spcBef>
            </a:pPr>
            <a:r>
              <a:rPr lang="en-US" sz="3654" spc="109">
                <a:solidFill>
                  <a:srgbClr val="3F3E3A"/>
                </a:solidFill>
                <a:latin typeface="Dynapuff Condensed"/>
                <a:ea typeface="Dynapuff Condensed"/>
                <a:cs typeface="Dynapuff Condensed"/>
                <a:sym typeface="Dynapuff Condensed"/>
              </a:rPr>
              <a:t>Presented by: namra dhol </a:t>
            </a:r>
          </a:p>
        </p:txBody>
      </p:sp>
      <p:sp>
        <p:nvSpPr>
          <p:cNvPr name="Freeform 5" id="5"/>
          <p:cNvSpPr/>
          <p:nvPr/>
        </p:nvSpPr>
        <p:spPr>
          <a:xfrm flipH="false" flipV="false" rot="0">
            <a:off x="14254823" y="-4550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72605" y="6043612"/>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2387294" y="4838010"/>
            <a:ext cx="14639924" cy="2115929"/>
          </a:xfrm>
          <a:prstGeom prst="rect">
            <a:avLst/>
          </a:prstGeom>
        </p:spPr>
        <p:txBody>
          <a:bodyPr anchor="t" rtlCol="false" tIns="0" lIns="0" bIns="0" rIns="0">
            <a:spAutoFit/>
          </a:bodyPr>
          <a:lstStyle/>
          <a:p>
            <a:pPr algn="ctr" marL="0" indent="0" lvl="0">
              <a:lnSpc>
                <a:spcPts val="16618"/>
              </a:lnSpc>
              <a:spcBef>
                <a:spcPct val="0"/>
              </a:spcBef>
            </a:pPr>
            <a:r>
              <a:rPr lang="en-US" sz="13848" spc="138">
                <a:solidFill>
                  <a:srgbClr val="000000"/>
                </a:solidFill>
                <a:latin typeface="Dynapuff Condensed"/>
                <a:ea typeface="Dynapuff Condensed"/>
                <a:cs typeface="Dynapuff Condensed"/>
                <a:sym typeface="Dynapuff Condensed"/>
              </a:rPr>
              <a:t>MANAGEMENT</a:t>
            </a:r>
          </a:p>
        </p:txBody>
      </p:sp>
      <p:sp>
        <p:nvSpPr>
          <p:cNvPr name="TextBox 8" id="8"/>
          <p:cNvSpPr txBox="true"/>
          <p:nvPr/>
        </p:nvSpPr>
        <p:spPr>
          <a:xfrm rot="0">
            <a:off x="3530206" y="2305666"/>
            <a:ext cx="11227589" cy="2541869"/>
          </a:xfrm>
          <a:prstGeom prst="rect">
            <a:avLst/>
          </a:prstGeom>
        </p:spPr>
        <p:txBody>
          <a:bodyPr anchor="t" rtlCol="false" tIns="0" lIns="0" bIns="0" rIns="0">
            <a:spAutoFit/>
          </a:bodyPr>
          <a:lstStyle/>
          <a:p>
            <a:pPr algn="ctr" marL="0" indent="0" lvl="0">
              <a:lnSpc>
                <a:spcPts val="20009"/>
              </a:lnSpc>
              <a:spcBef>
                <a:spcPct val="0"/>
              </a:spcBef>
            </a:pPr>
            <a:r>
              <a:rPr lang="en-US" sz="16674" spc="500">
                <a:solidFill>
                  <a:srgbClr val="000000"/>
                </a:solidFill>
                <a:latin typeface="Dynapuff Condensed"/>
                <a:ea typeface="Dynapuff Condensed"/>
                <a:cs typeface="Dynapuff Condensed"/>
                <a:sym typeface="Dynapuff Condensed"/>
              </a:rPr>
              <a:t>AGRI SHOP</a:t>
            </a:r>
          </a:p>
        </p:txBody>
      </p:sp>
      <p:sp>
        <p:nvSpPr>
          <p:cNvPr name="Freeform 9" id="9"/>
          <p:cNvSpPr/>
          <p:nvPr/>
        </p:nvSpPr>
        <p:spPr>
          <a:xfrm flipH="false" flipV="true" rot="0">
            <a:off x="0" y="0"/>
            <a:ext cx="4114800" cy="4114800"/>
          </a:xfrm>
          <a:custGeom>
            <a:avLst/>
            <a:gdLst/>
            <a:ahLst/>
            <a:cxnLst/>
            <a:rect r="r" b="b" t="t" l="l"/>
            <a:pathLst>
              <a:path h="4114800" w="4114800">
                <a:moveTo>
                  <a:pt x="0" y="4114800"/>
                </a:moveTo>
                <a:lnTo>
                  <a:pt x="4114800" y="4114800"/>
                </a:lnTo>
                <a:lnTo>
                  <a:pt x="4114800"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true" flipV="false" rot="0">
            <a:off x="14418111" y="6172200"/>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064976" cy="9258300"/>
          </a:xfrm>
          <a:custGeom>
            <a:avLst/>
            <a:gdLst/>
            <a:ahLst/>
            <a:cxnLst/>
            <a:rect r="r" b="b" t="t" l="l"/>
            <a:pathLst>
              <a:path h="9258300" w="18064976">
                <a:moveTo>
                  <a:pt x="0" y="0"/>
                </a:moveTo>
                <a:lnTo>
                  <a:pt x="18064976" y="0"/>
                </a:lnTo>
                <a:lnTo>
                  <a:pt x="18064976" y="9258300"/>
                </a:lnTo>
                <a:lnTo>
                  <a:pt x="0" y="9258300"/>
                </a:lnTo>
                <a:lnTo>
                  <a:pt x="0" y="0"/>
                </a:lnTo>
                <a:close/>
              </a:path>
            </a:pathLst>
          </a:custGeom>
          <a:blipFill>
            <a:blip r:embed="rId2"/>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p:cSld>
    <p:bg>
      <p:bgPr>
        <a:solidFill>
          <a:srgbClr val="FFEFDA"/>
        </a:solidFill>
      </p:bgPr>
    </p:bg>
    <p:spTree>
      <p:nvGrpSpPr>
        <p:cNvPr id="1" name=""/>
        <p:cNvGrpSpPr/>
        <p:nvPr/>
      </p:nvGrpSpPr>
      <p:grpSpPr>
        <a:xfrm>
          <a:off x="0" y="0"/>
          <a:ext cx="0" cy="0"/>
          <a:chOff x="0" y="0"/>
          <a:chExt cx="0" cy="0"/>
        </a:xfrm>
      </p:grpSpPr>
      <p:sp>
        <p:nvSpPr>
          <p:cNvPr name="TextBox 2" id="2"/>
          <p:cNvSpPr txBox="true"/>
          <p:nvPr/>
        </p:nvSpPr>
        <p:spPr>
          <a:xfrm rot="0">
            <a:off x="1028700" y="3269430"/>
            <a:ext cx="16557090" cy="6726757"/>
          </a:xfrm>
          <a:prstGeom prst="rect">
            <a:avLst/>
          </a:prstGeom>
        </p:spPr>
        <p:txBody>
          <a:bodyPr anchor="t" rtlCol="false" tIns="0" lIns="0" bIns="0" rIns="0">
            <a:spAutoFit/>
          </a:bodyPr>
          <a:lstStyle/>
          <a:p>
            <a:pPr algn="l">
              <a:lnSpc>
                <a:spcPts val="4873"/>
              </a:lnSpc>
            </a:pPr>
            <a:r>
              <a:rPr lang="en-US" sz="3480" b="true">
                <a:solidFill>
                  <a:srgbClr val="000000"/>
                </a:solidFill>
                <a:latin typeface="Canva Sans Bold"/>
                <a:ea typeface="Canva Sans Bold"/>
                <a:cs typeface="Canva Sans Bold"/>
                <a:sym typeface="Canva Sans Bold"/>
              </a:rPr>
              <a:t>Product Management – View Page : </a:t>
            </a:r>
          </a:p>
          <a:p>
            <a:pPr algn="l" marL="751541" indent="-375771" lvl="1">
              <a:lnSpc>
                <a:spcPts val="4873"/>
              </a:lnSpc>
              <a:buFont typeface="Arial"/>
              <a:buChar char="•"/>
            </a:pPr>
            <a:r>
              <a:rPr lang="en-US" sz="3480">
                <a:solidFill>
                  <a:srgbClr val="000000"/>
                </a:solidFill>
                <a:latin typeface="Canva Sans"/>
                <a:ea typeface="Canva Sans"/>
                <a:cs typeface="Canva Sans"/>
                <a:sym typeface="Canva Sans"/>
              </a:rPr>
              <a:t>Displays all available products in a card-based layout with images.</a:t>
            </a:r>
          </a:p>
          <a:p>
            <a:pPr algn="l">
              <a:lnSpc>
                <a:spcPts val="4873"/>
              </a:lnSpc>
            </a:pPr>
          </a:p>
          <a:p>
            <a:pPr algn="l" marL="751541" indent="-375771" lvl="1">
              <a:lnSpc>
                <a:spcPts val="4873"/>
              </a:lnSpc>
              <a:buFont typeface="Arial"/>
              <a:buChar char="•"/>
            </a:pPr>
            <a:r>
              <a:rPr lang="en-US" sz="3480">
                <a:solidFill>
                  <a:srgbClr val="000000"/>
                </a:solidFill>
                <a:latin typeface="Canva Sans"/>
                <a:ea typeface="Canva Sans"/>
                <a:cs typeface="Canva Sans"/>
                <a:sym typeface="Canva Sans"/>
              </a:rPr>
              <a:t>Shows key details like Product Name, Stock Level, Type ID, and Supplier ID.</a:t>
            </a:r>
          </a:p>
          <a:p>
            <a:pPr algn="l">
              <a:lnSpc>
                <a:spcPts val="4873"/>
              </a:lnSpc>
            </a:pPr>
          </a:p>
          <a:p>
            <a:pPr algn="l" marL="751541" indent="-375771" lvl="1">
              <a:lnSpc>
                <a:spcPts val="4873"/>
              </a:lnSpc>
              <a:buFont typeface="Arial"/>
              <a:buChar char="•"/>
            </a:pPr>
            <a:r>
              <a:rPr lang="en-US" sz="3480">
                <a:solidFill>
                  <a:srgbClr val="000000"/>
                </a:solidFill>
                <a:latin typeface="Canva Sans"/>
                <a:ea typeface="Canva Sans"/>
                <a:cs typeface="Canva Sans"/>
                <a:sym typeface="Canva Sans"/>
              </a:rPr>
              <a:t>Provides quick action buttons for Edit and Delete operations.</a:t>
            </a:r>
          </a:p>
          <a:p>
            <a:pPr algn="l">
              <a:lnSpc>
                <a:spcPts val="4873"/>
              </a:lnSpc>
            </a:pPr>
          </a:p>
          <a:p>
            <a:pPr algn="l" marL="751541" indent="-375771" lvl="1">
              <a:lnSpc>
                <a:spcPts val="4873"/>
              </a:lnSpc>
              <a:buFont typeface="Arial"/>
              <a:buChar char="•"/>
            </a:pPr>
            <a:r>
              <a:rPr lang="en-US" sz="3480">
                <a:solidFill>
                  <a:srgbClr val="000000"/>
                </a:solidFill>
                <a:latin typeface="Canva Sans"/>
                <a:ea typeface="Canva Sans"/>
                <a:cs typeface="Canva Sans"/>
                <a:sym typeface="Canva Sans"/>
              </a:rPr>
              <a:t>Includes an option to Add New Product for expanding the catalog.</a:t>
            </a:r>
          </a:p>
          <a:p>
            <a:pPr algn="l">
              <a:lnSpc>
                <a:spcPts val="4873"/>
              </a:lnSpc>
            </a:pPr>
          </a:p>
          <a:p>
            <a:pPr algn="l" marL="751541" indent="-375771" lvl="1">
              <a:lnSpc>
                <a:spcPts val="4873"/>
              </a:lnSpc>
              <a:buFont typeface="Arial"/>
              <a:buChar char="•"/>
            </a:pPr>
            <a:r>
              <a:rPr lang="en-US" sz="3480">
                <a:solidFill>
                  <a:srgbClr val="000000"/>
                </a:solidFill>
                <a:latin typeface="Canva Sans"/>
                <a:ea typeface="Canva Sans"/>
                <a:cs typeface="Canva Sans"/>
                <a:sym typeface="Canva Sans"/>
              </a:rPr>
              <a:t>Helps admins monitor inventory levels and manage products efficiently.</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0">
            <a:off x="4083334" y="487687"/>
            <a:ext cx="10043095" cy="9239647"/>
          </a:xfrm>
          <a:custGeom>
            <a:avLst/>
            <a:gdLst/>
            <a:ahLst/>
            <a:cxnLst/>
            <a:rect r="r" b="b" t="t" l="l"/>
            <a:pathLst>
              <a:path h="9239647" w="10043095">
                <a:moveTo>
                  <a:pt x="0" y="0"/>
                </a:moveTo>
                <a:lnTo>
                  <a:pt x="10043095" y="0"/>
                </a:lnTo>
                <a:lnTo>
                  <a:pt x="10043095" y="9239648"/>
                </a:lnTo>
                <a:lnTo>
                  <a:pt x="0" y="9239648"/>
                </a:lnTo>
                <a:lnTo>
                  <a:pt x="0" y="0"/>
                </a:lnTo>
                <a:close/>
              </a:path>
            </a:pathLst>
          </a:custGeom>
          <a:blipFill>
            <a:blip r:embed="rId2"/>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p:cSld>
    <p:bg>
      <p:bgPr>
        <a:solidFill>
          <a:srgbClr val="FFEFDA"/>
        </a:solidFill>
      </p:bgPr>
    </p:bg>
    <p:spTree>
      <p:nvGrpSpPr>
        <p:cNvPr id="1" name=""/>
        <p:cNvGrpSpPr/>
        <p:nvPr/>
      </p:nvGrpSpPr>
      <p:grpSpPr>
        <a:xfrm>
          <a:off x="0" y="0"/>
          <a:ext cx="0" cy="0"/>
          <a:chOff x="0" y="0"/>
          <a:chExt cx="0" cy="0"/>
        </a:xfrm>
      </p:grpSpPr>
      <p:sp>
        <p:nvSpPr>
          <p:cNvPr name="TextBox 2" id="2"/>
          <p:cNvSpPr txBox="true"/>
          <p:nvPr/>
        </p:nvSpPr>
        <p:spPr>
          <a:xfrm rot="0">
            <a:off x="0" y="2119630"/>
            <a:ext cx="18288000" cy="5981065"/>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Add Product Page : </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Allows admin to add new products into the system with complete details.</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Includes dropdowns for:</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Supplier (select supplier from the list).</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Product Type (choose relevant category).</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User (assign the user who is creating/owning the product).</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Provides a file upload option to attach product images.</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Captures stock level and other key details to manage inventory.</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Ensures that all new products are added with proper linkage to supplier, type, and user for consistency</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0">
            <a:off x="424780" y="320318"/>
            <a:ext cx="16681950" cy="7402615"/>
          </a:xfrm>
          <a:custGeom>
            <a:avLst/>
            <a:gdLst/>
            <a:ahLst/>
            <a:cxnLst/>
            <a:rect r="r" b="b" t="t" l="l"/>
            <a:pathLst>
              <a:path h="7402615" w="16681950">
                <a:moveTo>
                  <a:pt x="0" y="0"/>
                </a:moveTo>
                <a:lnTo>
                  <a:pt x="16681950" y="0"/>
                </a:lnTo>
                <a:lnTo>
                  <a:pt x="16681950" y="7402616"/>
                </a:lnTo>
                <a:lnTo>
                  <a:pt x="0" y="7402616"/>
                </a:lnTo>
                <a:lnTo>
                  <a:pt x="0" y="0"/>
                </a:lnTo>
                <a:close/>
              </a:path>
            </a:pathLst>
          </a:custGeom>
          <a:blipFill>
            <a:blip r:embed="rId2"/>
            <a:stretch>
              <a:fillRect l="0" t="0" r="0" b="0"/>
            </a:stretch>
          </a:blipFill>
        </p:spPr>
      </p:sp>
      <p:grpSp>
        <p:nvGrpSpPr>
          <p:cNvPr name="Group 3" id="3"/>
          <p:cNvGrpSpPr/>
          <p:nvPr/>
        </p:nvGrpSpPr>
        <p:grpSpPr>
          <a:xfrm rot="0">
            <a:off x="507866" y="7722934"/>
            <a:ext cx="16515778" cy="1731886"/>
            <a:chOff x="0" y="0"/>
            <a:chExt cx="22021037" cy="2309182"/>
          </a:xfrm>
        </p:grpSpPr>
        <p:sp>
          <p:nvSpPr>
            <p:cNvPr name="Freeform 4" id="4"/>
            <p:cNvSpPr/>
            <p:nvPr/>
          </p:nvSpPr>
          <p:spPr>
            <a:xfrm flipH="false" flipV="false" rot="0">
              <a:off x="0" y="0"/>
              <a:ext cx="22021037" cy="2207582"/>
            </a:xfrm>
            <a:custGeom>
              <a:avLst/>
              <a:gdLst/>
              <a:ahLst/>
              <a:cxnLst/>
              <a:rect r="r" b="b" t="t" l="l"/>
              <a:pathLst>
                <a:path h="2207582" w="22021037">
                  <a:moveTo>
                    <a:pt x="0" y="0"/>
                  </a:moveTo>
                  <a:lnTo>
                    <a:pt x="22021037" y="0"/>
                  </a:lnTo>
                  <a:lnTo>
                    <a:pt x="22021037" y="2207582"/>
                  </a:lnTo>
                  <a:lnTo>
                    <a:pt x="0" y="2207582"/>
                  </a:lnTo>
                  <a:close/>
                </a:path>
              </a:pathLst>
            </a:custGeom>
            <a:solidFill>
              <a:srgbClr val="FFEFDA"/>
            </a:solidFill>
          </p:spPr>
        </p:sp>
        <p:sp>
          <p:nvSpPr>
            <p:cNvPr name="Freeform 5" id="5"/>
            <p:cNvSpPr/>
            <p:nvPr/>
          </p:nvSpPr>
          <p:spPr>
            <a:xfrm flipH="false" flipV="false" rot="0">
              <a:off x="0" y="0"/>
              <a:ext cx="22021037" cy="2309182"/>
            </a:xfrm>
            <a:custGeom>
              <a:avLst/>
              <a:gdLst/>
              <a:ahLst/>
              <a:cxnLst/>
              <a:rect r="r" b="b" t="t" l="l"/>
              <a:pathLst>
                <a:path h="2309182" w="22021037">
                  <a:moveTo>
                    <a:pt x="0" y="2207582"/>
                  </a:moveTo>
                  <a:lnTo>
                    <a:pt x="22021037" y="2207582"/>
                  </a:lnTo>
                  <a:lnTo>
                    <a:pt x="21894037" y="2309182"/>
                  </a:lnTo>
                  <a:cubicBezTo>
                    <a:pt x="21894037" y="2309182"/>
                    <a:pt x="20903437" y="2232982"/>
                    <a:pt x="20801837" y="2232982"/>
                  </a:cubicBezTo>
                  <a:lnTo>
                    <a:pt x="1219200" y="2232982"/>
                  </a:lnTo>
                  <a:cubicBezTo>
                    <a:pt x="1117600" y="2232982"/>
                    <a:pt x="127000" y="2309182"/>
                    <a:pt x="127000" y="2309182"/>
                  </a:cubicBezTo>
                  <a:lnTo>
                    <a:pt x="0" y="2207582"/>
                  </a:lnTo>
                  <a:lnTo>
                    <a:pt x="0" y="0"/>
                  </a:lnTo>
                  <a:lnTo>
                    <a:pt x="22021037" y="0"/>
                  </a:lnTo>
                  <a:lnTo>
                    <a:pt x="22021037" y="2207582"/>
                  </a:lnTo>
                  <a:lnTo>
                    <a:pt x="12700" y="2207582"/>
                  </a:lnTo>
                  <a:lnTo>
                    <a:pt x="12700" y="2194882"/>
                  </a:lnTo>
                  <a:lnTo>
                    <a:pt x="22008337" y="2194882"/>
                  </a:lnTo>
                  <a:lnTo>
                    <a:pt x="22008337" y="12700"/>
                  </a:lnTo>
                  <a:lnTo>
                    <a:pt x="12700" y="12700"/>
                  </a:lnTo>
                  <a:lnTo>
                    <a:pt x="12700" y="2207582"/>
                  </a:lnTo>
                </a:path>
              </a:pathLst>
            </a:custGeom>
            <a:solidFill>
              <a:srgbClr val="394C60">
                <a:alpha val="784"/>
              </a:srgbClr>
            </a:solidFill>
          </p:spPr>
        </p:sp>
        <p:sp>
          <p:nvSpPr>
            <p:cNvPr name="TextBox 6" id="6"/>
            <p:cNvSpPr txBox="true"/>
            <p:nvPr/>
          </p:nvSpPr>
          <p:spPr>
            <a:xfrm>
              <a:off x="0" y="-57150"/>
              <a:ext cx="22021037" cy="1807532"/>
            </a:xfrm>
            <a:prstGeom prst="rect">
              <a:avLst/>
            </a:prstGeom>
          </p:spPr>
          <p:txBody>
            <a:bodyPr anchor="t" rtlCol="false" tIns="203200" lIns="203200" bIns="203200" rIns="203200"/>
            <a:lstStyle/>
            <a:p>
              <a:pPr algn="l">
                <a:lnSpc>
                  <a:spcPts val="3779"/>
                </a:lnSpc>
              </a:pPr>
              <a:r>
                <a:rPr lang="en-US" sz="2699">
                  <a:solidFill>
                    <a:srgbClr val="000000"/>
                  </a:solidFill>
                  <a:latin typeface="Canva Sans"/>
                  <a:ea typeface="Canva Sans"/>
                  <a:cs typeface="Canva Sans"/>
                  <a:sym typeface="Canva Sans"/>
                </a:rPr>
                <a:t>User List page Paginatation Using Api .</a:t>
              </a:r>
            </a:p>
            <a:p>
              <a:pPr algn="l">
                <a:lnSpc>
                  <a:spcPts val="3779"/>
                </a:lnSpc>
              </a:pPr>
            </a:p>
          </p:txBody>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7732361"/>
          </a:xfrm>
          <a:custGeom>
            <a:avLst/>
            <a:gdLst/>
            <a:ahLst/>
            <a:cxnLst/>
            <a:rect r="r" b="b" t="t" l="l"/>
            <a:pathLst>
              <a:path h="7732361" w="18288000">
                <a:moveTo>
                  <a:pt x="0" y="0"/>
                </a:moveTo>
                <a:lnTo>
                  <a:pt x="18288000" y="0"/>
                </a:lnTo>
                <a:lnTo>
                  <a:pt x="18288000" y="7732361"/>
                </a:lnTo>
                <a:lnTo>
                  <a:pt x="0" y="7732361"/>
                </a:lnTo>
                <a:lnTo>
                  <a:pt x="0" y="0"/>
                </a:lnTo>
                <a:close/>
              </a:path>
            </a:pathLst>
          </a:custGeom>
          <a:blipFill>
            <a:blip r:embed="rId2"/>
            <a:stretch>
              <a:fillRect l="-2875" t="0" r="-2875" b="-23494"/>
            </a:stretch>
          </a:blipFill>
        </p:spPr>
      </p:sp>
    </p:spTree>
  </p:cSld>
  <p:clrMapOvr>
    <a:masterClrMapping/>
  </p:clrMapOvr>
</p:sld>
</file>

<file path=ppt/slides/slide16.xml><?xml version="1.0" encoding="utf-8"?>
<p:sld xmlns:p="http://schemas.openxmlformats.org/presentationml/2006/main" xmlns:a="http://schemas.openxmlformats.org/drawingml/2006/main">
  <p:cSld>
    <p:bg>
      <p:bgPr>
        <a:solidFill>
          <a:srgbClr val="FFEFDA"/>
        </a:solidFill>
      </p:bgPr>
    </p:bg>
    <p:spTree>
      <p:nvGrpSpPr>
        <p:cNvPr id="1" name=""/>
        <p:cNvGrpSpPr/>
        <p:nvPr/>
      </p:nvGrpSpPr>
      <p:grpSpPr>
        <a:xfrm>
          <a:off x="0" y="0"/>
          <a:ext cx="0" cy="0"/>
          <a:chOff x="0" y="0"/>
          <a:chExt cx="0" cy="0"/>
        </a:xfrm>
      </p:grpSpPr>
      <p:sp>
        <p:nvSpPr>
          <p:cNvPr name="TextBox 2" id="2"/>
          <p:cNvSpPr txBox="true"/>
          <p:nvPr/>
        </p:nvSpPr>
        <p:spPr>
          <a:xfrm rot="0">
            <a:off x="421844" y="3752508"/>
            <a:ext cx="17581620" cy="4060920"/>
          </a:xfrm>
          <a:prstGeom prst="rect">
            <a:avLst/>
          </a:prstGeom>
        </p:spPr>
        <p:txBody>
          <a:bodyPr anchor="t" rtlCol="false" tIns="0" lIns="0" bIns="0" rIns="0">
            <a:spAutoFit/>
          </a:bodyPr>
          <a:lstStyle/>
          <a:p>
            <a:pPr algn="l" marL="826905" indent="-413453" lvl="1">
              <a:lnSpc>
                <a:spcPts val="5362"/>
              </a:lnSpc>
              <a:buFont typeface="Arial"/>
              <a:buChar char="•"/>
            </a:pPr>
            <a:r>
              <a:rPr lang="en-US" sz="3830">
                <a:solidFill>
                  <a:srgbClr val="000000"/>
                </a:solidFill>
                <a:latin typeface="Canva Sans"/>
                <a:ea typeface="Canva Sans"/>
                <a:cs typeface="Canva Sans"/>
                <a:sym typeface="Canva Sans"/>
              </a:rPr>
              <a:t>“This is our product listing page under the Beverages category. Each product is displayed with an image, name and a quick action button to view details. The clean card layout makes it easy for users to browse multiple products at once, while ensuring important details like stock availability are highlighted. This structure helps improve user experience and makes product navigation simple and efficient.”</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0">
            <a:off x="248046" y="0"/>
            <a:ext cx="16767017" cy="6727765"/>
          </a:xfrm>
          <a:custGeom>
            <a:avLst/>
            <a:gdLst/>
            <a:ahLst/>
            <a:cxnLst/>
            <a:rect r="r" b="b" t="t" l="l"/>
            <a:pathLst>
              <a:path h="6727765" w="16767017">
                <a:moveTo>
                  <a:pt x="0" y="0"/>
                </a:moveTo>
                <a:lnTo>
                  <a:pt x="16767016" y="0"/>
                </a:lnTo>
                <a:lnTo>
                  <a:pt x="16767016" y="6727765"/>
                </a:lnTo>
                <a:lnTo>
                  <a:pt x="0" y="6727765"/>
                </a:lnTo>
                <a:lnTo>
                  <a:pt x="0" y="0"/>
                </a:lnTo>
                <a:close/>
              </a:path>
            </a:pathLst>
          </a:custGeom>
          <a:blipFill>
            <a:blip r:embed="rId2"/>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0">
            <a:off x="165856" y="248091"/>
            <a:ext cx="9931212" cy="9409823"/>
          </a:xfrm>
          <a:custGeom>
            <a:avLst/>
            <a:gdLst/>
            <a:ahLst/>
            <a:cxnLst/>
            <a:rect r="r" b="b" t="t" l="l"/>
            <a:pathLst>
              <a:path h="9409823" w="9931212">
                <a:moveTo>
                  <a:pt x="0" y="0"/>
                </a:moveTo>
                <a:lnTo>
                  <a:pt x="9931212" y="0"/>
                </a:lnTo>
                <a:lnTo>
                  <a:pt x="9931212" y="9409823"/>
                </a:lnTo>
                <a:lnTo>
                  <a:pt x="0" y="9409823"/>
                </a:lnTo>
                <a:lnTo>
                  <a:pt x="0" y="0"/>
                </a:lnTo>
                <a:close/>
              </a:path>
            </a:pathLst>
          </a:custGeom>
          <a:blipFill>
            <a:blip r:embed="rId2"/>
            <a:stretch>
              <a:fillRect l="0" t="0" r="0" b="0"/>
            </a:stretch>
          </a:blipFill>
        </p:spPr>
      </p:sp>
      <p:grpSp>
        <p:nvGrpSpPr>
          <p:cNvPr name="Group 3" id="3"/>
          <p:cNvGrpSpPr/>
          <p:nvPr/>
        </p:nvGrpSpPr>
        <p:grpSpPr>
          <a:xfrm rot="0">
            <a:off x="10342950" y="248091"/>
            <a:ext cx="7582746" cy="9233967"/>
            <a:chOff x="0" y="0"/>
            <a:chExt cx="10110328" cy="12311956"/>
          </a:xfrm>
        </p:grpSpPr>
        <p:sp>
          <p:nvSpPr>
            <p:cNvPr name="Freeform 4" id="4"/>
            <p:cNvSpPr/>
            <p:nvPr/>
          </p:nvSpPr>
          <p:spPr>
            <a:xfrm flipH="false" flipV="false" rot="0">
              <a:off x="0" y="0"/>
              <a:ext cx="10110328" cy="12210355"/>
            </a:xfrm>
            <a:custGeom>
              <a:avLst/>
              <a:gdLst/>
              <a:ahLst/>
              <a:cxnLst/>
              <a:rect r="r" b="b" t="t" l="l"/>
              <a:pathLst>
                <a:path h="12210355" w="10110328">
                  <a:moveTo>
                    <a:pt x="0" y="0"/>
                  </a:moveTo>
                  <a:lnTo>
                    <a:pt x="10110328" y="0"/>
                  </a:lnTo>
                  <a:lnTo>
                    <a:pt x="10110328" y="12210355"/>
                  </a:lnTo>
                  <a:lnTo>
                    <a:pt x="0" y="12210355"/>
                  </a:lnTo>
                  <a:close/>
                </a:path>
              </a:pathLst>
            </a:custGeom>
            <a:solidFill>
              <a:srgbClr val="F4D4B7"/>
            </a:solidFill>
          </p:spPr>
        </p:sp>
        <p:sp>
          <p:nvSpPr>
            <p:cNvPr name="Freeform 5" id="5"/>
            <p:cNvSpPr/>
            <p:nvPr/>
          </p:nvSpPr>
          <p:spPr>
            <a:xfrm flipH="false" flipV="false" rot="0">
              <a:off x="0" y="0"/>
              <a:ext cx="10110328" cy="12311955"/>
            </a:xfrm>
            <a:custGeom>
              <a:avLst/>
              <a:gdLst/>
              <a:ahLst/>
              <a:cxnLst/>
              <a:rect r="r" b="b" t="t" l="l"/>
              <a:pathLst>
                <a:path h="12311955" w="10110328">
                  <a:moveTo>
                    <a:pt x="0" y="12210355"/>
                  </a:moveTo>
                  <a:lnTo>
                    <a:pt x="10110328" y="12210355"/>
                  </a:lnTo>
                  <a:lnTo>
                    <a:pt x="9983328" y="12311955"/>
                  </a:lnTo>
                  <a:cubicBezTo>
                    <a:pt x="9983328" y="12311955"/>
                    <a:pt x="8992728" y="12235755"/>
                    <a:pt x="8891128" y="12235755"/>
                  </a:cubicBezTo>
                  <a:lnTo>
                    <a:pt x="1219200" y="12235755"/>
                  </a:lnTo>
                  <a:cubicBezTo>
                    <a:pt x="1117600" y="12235755"/>
                    <a:pt x="127000" y="12311955"/>
                    <a:pt x="127000" y="12311955"/>
                  </a:cubicBezTo>
                  <a:lnTo>
                    <a:pt x="0" y="12210355"/>
                  </a:lnTo>
                  <a:lnTo>
                    <a:pt x="0" y="0"/>
                  </a:lnTo>
                  <a:lnTo>
                    <a:pt x="10110328" y="0"/>
                  </a:lnTo>
                  <a:lnTo>
                    <a:pt x="10110328" y="12210355"/>
                  </a:lnTo>
                  <a:lnTo>
                    <a:pt x="12700" y="12210355"/>
                  </a:lnTo>
                  <a:lnTo>
                    <a:pt x="12700" y="12197655"/>
                  </a:lnTo>
                  <a:lnTo>
                    <a:pt x="10097628" y="12197655"/>
                  </a:lnTo>
                  <a:lnTo>
                    <a:pt x="10097628" y="12700"/>
                  </a:lnTo>
                  <a:lnTo>
                    <a:pt x="12700" y="12700"/>
                  </a:lnTo>
                  <a:lnTo>
                    <a:pt x="12700" y="12210355"/>
                  </a:lnTo>
                </a:path>
              </a:pathLst>
            </a:custGeom>
            <a:solidFill>
              <a:srgbClr val="394C60">
                <a:alpha val="784"/>
              </a:srgbClr>
            </a:solidFill>
          </p:spPr>
        </p:sp>
        <p:sp>
          <p:nvSpPr>
            <p:cNvPr name="TextBox 6" id="6"/>
            <p:cNvSpPr txBox="true"/>
            <p:nvPr/>
          </p:nvSpPr>
          <p:spPr>
            <a:xfrm>
              <a:off x="0" y="-47625"/>
              <a:ext cx="10110328" cy="11800781"/>
            </a:xfrm>
            <a:prstGeom prst="rect">
              <a:avLst/>
            </a:prstGeom>
          </p:spPr>
          <p:txBody>
            <a:bodyPr anchor="t" rtlCol="false" tIns="203200" lIns="203200" bIns="203200" rIns="203200"/>
            <a:lstStyle/>
            <a:p>
              <a:pPr algn="l" marL="647692" indent="-323846" lvl="1">
                <a:lnSpc>
                  <a:spcPts val="4199"/>
                </a:lnSpc>
                <a:buFont typeface="Arial"/>
                <a:buChar char="•"/>
              </a:pPr>
              <a:r>
                <a:rPr lang="en-US" sz="2999">
                  <a:solidFill>
                    <a:srgbClr val="000000"/>
                  </a:solidFill>
                  <a:latin typeface="Canva Sans"/>
                  <a:ea typeface="Canva Sans"/>
                  <a:cs typeface="Canva Sans"/>
                  <a:sym typeface="Canva Sans"/>
                </a:rPr>
                <a:t>this is specific product and in that using select it’s varient we can send inqury for that productType , product and it’s varient .</a:t>
              </a:r>
            </a:p>
            <a:p>
              <a:pPr algn="l">
                <a:lnSpc>
                  <a:spcPts val="4199"/>
                </a:lnSpc>
              </a:pPr>
            </a:p>
            <a:p>
              <a:pPr algn="l" marL="647692" indent="-323846" lvl="1">
                <a:lnSpc>
                  <a:spcPts val="4199"/>
                </a:lnSpc>
                <a:buFont typeface="Arial"/>
                <a:buChar char="•"/>
              </a:pPr>
              <a:r>
                <a:rPr lang="en-US" sz="2999">
                  <a:solidFill>
                    <a:srgbClr val="000000"/>
                  </a:solidFill>
                  <a:latin typeface="Canva Sans"/>
                  <a:ea typeface="Canva Sans"/>
                  <a:cs typeface="Canva Sans"/>
                  <a:sym typeface="Canva Sans"/>
                </a:rPr>
                <a:t>Send Inquery using mail kit Package and using api call</a:t>
              </a:r>
            </a:p>
            <a:p>
              <a:pPr algn="l">
                <a:lnSpc>
                  <a:spcPts val="4199"/>
                </a:lnSpc>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0">
            <a:off x="731214" y="0"/>
            <a:ext cx="7392112" cy="10287000"/>
          </a:xfrm>
          <a:custGeom>
            <a:avLst/>
            <a:gdLst/>
            <a:ahLst/>
            <a:cxnLst/>
            <a:rect r="r" b="b" t="t" l="l"/>
            <a:pathLst>
              <a:path h="10287000" w="7392112">
                <a:moveTo>
                  <a:pt x="0" y="0"/>
                </a:moveTo>
                <a:lnTo>
                  <a:pt x="7392111" y="0"/>
                </a:lnTo>
                <a:lnTo>
                  <a:pt x="7392111" y="10287000"/>
                </a:lnTo>
                <a:lnTo>
                  <a:pt x="0" y="10287000"/>
                </a:lnTo>
                <a:lnTo>
                  <a:pt x="0" y="0"/>
                </a:lnTo>
                <a:close/>
              </a:path>
            </a:pathLst>
          </a:custGeom>
          <a:blipFill>
            <a:blip r:embed="rId2"/>
            <a:stretch>
              <a:fillRect l="-4453" t="-2579" r="-4036" b="0"/>
            </a:stretch>
          </a:blipFill>
        </p:spPr>
      </p:sp>
      <p:sp>
        <p:nvSpPr>
          <p:cNvPr name="Freeform 3" id="3"/>
          <p:cNvSpPr/>
          <p:nvPr/>
        </p:nvSpPr>
        <p:spPr>
          <a:xfrm flipH="false" flipV="false" rot="0">
            <a:off x="9774604" y="0"/>
            <a:ext cx="8019041" cy="10287000"/>
          </a:xfrm>
          <a:custGeom>
            <a:avLst/>
            <a:gdLst/>
            <a:ahLst/>
            <a:cxnLst/>
            <a:rect r="r" b="b" t="t" l="l"/>
            <a:pathLst>
              <a:path h="10287000" w="8019041">
                <a:moveTo>
                  <a:pt x="0" y="0"/>
                </a:moveTo>
                <a:lnTo>
                  <a:pt x="8019041" y="0"/>
                </a:lnTo>
                <a:lnTo>
                  <a:pt x="8019041" y="10287000"/>
                </a:lnTo>
                <a:lnTo>
                  <a:pt x="0" y="10287000"/>
                </a:lnTo>
                <a:lnTo>
                  <a:pt x="0" y="0"/>
                </a:lnTo>
                <a:close/>
              </a:path>
            </a:pathLst>
          </a:custGeom>
          <a:blipFill>
            <a:blip r:embed="rId3"/>
            <a:stretch>
              <a:fillRect l="-1711" t="-7614" r="-1136"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07223" y="-3026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394156" y="14474"/>
            <a:ext cx="11217632" cy="10070729"/>
          </a:xfrm>
          <a:prstGeom prst="rect">
            <a:avLst/>
          </a:prstGeom>
        </p:spPr>
        <p:txBody>
          <a:bodyPr anchor="t" rtlCol="false" tIns="0" lIns="0" bIns="0" rIns="0">
            <a:spAutoFit/>
          </a:bodyPr>
          <a:lstStyle/>
          <a:p>
            <a:pPr algn="just" marL="807379" indent="-403690" lvl="1">
              <a:lnSpc>
                <a:spcPts val="5235"/>
              </a:lnSpc>
              <a:buAutoNum type="arabicPeriod" startAt="1"/>
            </a:pPr>
            <a:r>
              <a:rPr lang="en-US" sz="3739">
                <a:solidFill>
                  <a:srgbClr val="000000"/>
                </a:solidFill>
                <a:latin typeface="Dynapuff Condensed"/>
                <a:ea typeface="Dynapuff Condensed"/>
                <a:cs typeface="Dynapuff Condensed"/>
                <a:sym typeface="Dynapuff Condensed"/>
              </a:rPr>
              <a:t>Login Page</a:t>
            </a:r>
          </a:p>
          <a:p>
            <a:pPr algn="just" marL="764199" indent="-382099" lvl="1">
              <a:lnSpc>
                <a:spcPts val="4955"/>
              </a:lnSpc>
              <a:buFont typeface="Arial"/>
              <a:buChar char="•"/>
            </a:pPr>
            <a:r>
              <a:rPr lang="en-US" sz="3539">
                <a:solidFill>
                  <a:srgbClr val="000000"/>
                </a:solidFill>
                <a:latin typeface="Dynapuff Condensed"/>
                <a:ea typeface="Dynapuff Condensed"/>
                <a:cs typeface="Dynapuff Condensed"/>
                <a:sym typeface="Dynapuff Condensed"/>
              </a:rPr>
              <a:t>Allows existing users to securely sign in with username and password.</a:t>
            </a:r>
          </a:p>
          <a:p>
            <a:pPr algn="just" marL="764199" indent="-382099" lvl="1">
              <a:lnSpc>
                <a:spcPts val="4955"/>
              </a:lnSpc>
              <a:buFont typeface="Arial"/>
              <a:buChar char="•"/>
            </a:pPr>
            <a:r>
              <a:rPr lang="en-US" sz="3539">
                <a:solidFill>
                  <a:srgbClr val="000000"/>
                </a:solidFill>
                <a:latin typeface="Dynapuff Condensed"/>
                <a:ea typeface="Dynapuff Condensed"/>
                <a:cs typeface="Dynapuff Condensed"/>
                <a:sym typeface="Dynapuff Condensed"/>
              </a:rPr>
              <a:t>Provides options like "Remember Me" and Forgot Password recovery.</a:t>
            </a:r>
          </a:p>
          <a:p>
            <a:pPr algn="just" marL="764199" indent="-382099" lvl="1">
              <a:lnSpc>
                <a:spcPts val="4955"/>
              </a:lnSpc>
              <a:buFont typeface="Arial"/>
              <a:buChar char="•"/>
            </a:pPr>
            <a:r>
              <a:rPr lang="en-US" sz="3539">
                <a:solidFill>
                  <a:srgbClr val="000000"/>
                </a:solidFill>
                <a:latin typeface="Dynapuff Condensed"/>
                <a:ea typeface="Dynapuff Condensed"/>
                <a:cs typeface="Dynapuff Condensed"/>
                <a:sym typeface="Dynapuff Condensed"/>
              </a:rPr>
              <a:t>Ensures easy access to user accounts with a simple and clean interface.</a:t>
            </a:r>
          </a:p>
          <a:p>
            <a:pPr algn="just" marL="764199" indent="-382099" lvl="1">
              <a:lnSpc>
                <a:spcPts val="4955"/>
              </a:lnSpc>
              <a:buAutoNum type="arabicPeriod" startAt="1"/>
            </a:pPr>
            <a:r>
              <a:rPr lang="en-US" sz="3539">
                <a:solidFill>
                  <a:srgbClr val="000000"/>
                </a:solidFill>
                <a:latin typeface="Dynapuff Condensed"/>
                <a:ea typeface="Dynapuff Condensed"/>
                <a:cs typeface="Dynapuff Condensed"/>
                <a:sym typeface="Dynapuff Condensed"/>
              </a:rPr>
              <a:t>Register Page</a:t>
            </a:r>
          </a:p>
          <a:p>
            <a:pPr algn="just" marL="764199" indent="-382099" lvl="1">
              <a:lnSpc>
                <a:spcPts val="4955"/>
              </a:lnSpc>
              <a:buFont typeface="Arial"/>
              <a:buChar char="•"/>
            </a:pPr>
            <a:r>
              <a:rPr lang="en-US" sz="3539">
                <a:solidFill>
                  <a:srgbClr val="000000"/>
                </a:solidFill>
                <a:latin typeface="Dynapuff Condensed"/>
                <a:ea typeface="Dynapuff Condensed"/>
                <a:cs typeface="Dynapuff Condensed"/>
                <a:sym typeface="Dynapuff Condensed"/>
              </a:rPr>
              <a:t>Enables new users to create an account by filling in details like username, email, phone number, password, and address.</a:t>
            </a:r>
          </a:p>
          <a:p>
            <a:pPr algn="just" marL="764199" indent="-382099" lvl="1">
              <a:lnSpc>
                <a:spcPts val="4955"/>
              </a:lnSpc>
              <a:buFont typeface="Arial"/>
              <a:buChar char="•"/>
            </a:pPr>
            <a:r>
              <a:rPr lang="en-US" sz="3539">
                <a:solidFill>
                  <a:srgbClr val="000000"/>
                </a:solidFill>
                <a:latin typeface="Dynapuff Condensed"/>
                <a:ea typeface="Dynapuff Condensed"/>
                <a:cs typeface="Dynapuff Condensed"/>
                <a:sym typeface="Dynapuff Condensed"/>
              </a:rPr>
              <a:t>Designed with a user-friendly layout for quick registration.</a:t>
            </a:r>
          </a:p>
          <a:p>
            <a:pPr algn="just" marL="764199" indent="-382099" lvl="1">
              <a:lnSpc>
                <a:spcPts val="4955"/>
              </a:lnSpc>
              <a:buFont typeface="Arial"/>
              <a:buChar char="•"/>
            </a:pPr>
            <a:r>
              <a:rPr lang="en-US" sz="3539">
                <a:solidFill>
                  <a:srgbClr val="000000"/>
                </a:solidFill>
                <a:latin typeface="Dynapuff Condensed"/>
                <a:ea typeface="Dynapuff Condensed"/>
                <a:cs typeface="Dynapuff Condensed"/>
                <a:sym typeface="Dynapuff Condensed"/>
              </a:rPr>
              <a:t>Once registered, users can log in and access personalized services.</a:t>
            </a:r>
          </a:p>
          <a:p>
            <a:pPr algn="just">
              <a:lnSpc>
                <a:spcPts val="4955"/>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0">
            <a:off x="418751" y="1028700"/>
            <a:ext cx="17434228" cy="7869347"/>
          </a:xfrm>
          <a:custGeom>
            <a:avLst/>
            <a:gdLst/>
            <a:ahLst/>
            <a:cxnLst/>
            <a:rect r="r" b="b" t="t" l="l"/>
            <a:pathLst>
              <a:path h="7869347" w="17434228">
                <a:moveTo>
                  <a:pt x="0" y="0"/>
                </a:moveTo>
                <a:lnTo>
                  <a:pt x="17434227" y="0"/>
                </a:lnTo>
                <a:lnTo>
                  <a:pt x="17434227" y="7869347"/>
                </a:lnTo>
                <a:lnTo>
                  <a:pt x="0" y="7869347"/>
                </a:lnTo>
                <a:lnTo>
                  <a:pt x="0" y="0"/>
                </a:lnTo>
                <a:close/>
              </a:path>
            </a:pathLst>
          </a:custGeom>
          <a:blipFill>
            <a:blip r:embed="rId2"/>
            <a:stretch>
              <a:fillRect l="-432" t="0" r="-432" b="0"/>
            </a:stretch>
          </a:blipFill>
        </p:spPr>
      </p:sp>
    </p:spTree>
  </p:cSld>
  <p:clrMapOvr>
    <a:masterClrMapping/>
  </p:clrMapOvr>
</p:sld>
</file>

<file path=ppt/slides/slide5.xml><?xml version="1.0" encoding="utf-8"?>
<p:sld xmlns:p="http://schemas.openxmlformats.org/presentationml/2006/main" xmlns:a="http://schemas.openxmlformats.org/drawingml/2006/main">
  <p:cSld>
    <p:bg>
      <p:bgPr>
        <a:solidFill>
          <a:srgbClr val="FFEFDA"/>
        </a:solidFill>
      </p:bgPr>
    </p:bg>
    <p:spTree>
      <p:nvGrpSpPr>
        <p:cNvPr id="1" name=""/>
        <p:cNvGrpSpPr/>
        <p:nvPr/>
      </p:nvGrpSpPr>
      <p:grpSpPr>
        <a:xfrm>
          <a:off x="0" y="0"/>
          <a:ext cx="0" cy="0"/>
          <a:chOff x="0" y="0"/>
          <a:chExt cx="0" cy="0"/>
        </a:xfrm>
      </p:grpSpPr>
      <p:sp>
        <p:nvSpPr>
          <p:cNvPr name="TextBox 2" id="2"/>
          <p:cNvSpPr txBox="true"/>
          <p:nvPr/>
        </p:nvSpPr>
        <p:spPr>
          <a:xfrm rot="0">
            <a:off x="0" y="1709134"/>
            <a:ext cx="18288000" cy="5528122"/>
          </a:xfrm>
          <a:prstGeom prst="rect">
            <a:avLst/>
          </a:prstGeom>
        </p:spPr>
        <p:txBody>
          <a:bodyPr anchor="t" rtlCol="false" tIns="0" lIns="0" bIns="0" rIns="0">
            <a:spAutoFit/>
          </a:bodyPr>
          <a:lstStyle/>
          <a:p>
            <a:pPr algn="ctr" marL="0" indent="0" lvl="0">
              <a:lnSpc>
                <a:spcPts val="5482"/>
              </a:lnSpc>
              <a:spcBef>
                <a:spcPct val="0"/>
              </a:spcBef>
            </a:pPr>
            <a:r>
              <a:rPr lang="en-US" sz="3654" spc="109">
                <a:solidFill>
                  <a:srgbClr val="000000"/>
                </a:solidFill>
                <a:latin typeface="Dynapuff Condensed"/>
                <a:ea typeface="Dynapuff Condensed"/>
                <a:cs typeface="Dynapuff Condensed"/>
                <a:sym typeface="Dynapuff Condensed"/>
              </a:rPr>
              <a:t> Dynamic Admin Dashboard</a:t>
            </a:r>
          </a:p>
          <a:p>
            <a:pPr algn="ctr" marL="0" indent="0" lvl="0">
              <a:lnSpc>
                <a:spcPts val="5482"/>
              </a:lnSpc>
              <a:spcBef>
                <a:spcPct val="0"/>
              </a:spcBef>
            </a:pPr>
          </a:p>
          <a:p>
            <a:pPr algn="ctr">
              <a:lnSpc>
                <a:spcPts val="5482"/>
              </a:lnSpc>
              <a:spcBef>
                <a:spcPct val="0"/>
              </a:spcBef>
            </a:pPr>
          </a:p>
          <a:p>
            <a:pPr algn="ctr" marL="789099" indent="-394550" lvl="1">
              <a:lnSpc>
                <a:spcPts val="5482"/>
              </a:lnSpc>
              <a:buFont typeface="Arial"/>
              <a:buChar char="•"/>
            </a:pPr>
            <a:r>
              <a:rPr lang="en-US" sz="3654" spc="109">
                <a:solidFill>
                  <a:srgbClr val="000000"/>
                </a:solidFill>
                <a:latin typeface="Dynapuff Condensed"/>
                <a:ea typeface="Dynapuff Condensed"/>
                <a:cs typeface="Dynapuff Condensed"/>
                <a:sym typeface="Dynapuff Condensed"/>
              </a:rPr>
              <a:t> Clearly displays the total number of products, product types, and suppliers at a glance.</a:t>
            </a:r>
          </a:p>
          <a:p>
            <a:pPr algn="ctr" marL="789099" indent="-394550" lvl="1">
              <a:lnSpc>
                <a:spcPts val="5482"/>
              </a:lnSpc>
              <a:spcBef>
                <a:spcPct val="0"/>
              </a:spcBef>
              <a:buFont typeface="Arial"/>
              <a:buChar char="•"/>
            </a:pPr>
            <a:r>
              <a:rPr lang="en-US" sz="3654" spc="109">
                <a:solidFill>
                  <a:srgbClr val="000000"/>
                </a:solidFill>
                <a:latin typeface="Dynapuff Condensed"/>
                <a:ea typeface="Dynapuff Condensed"/>
                <a:cs typeface="Dynapuff Condensed"/>
                <a:sym typeface="Dynapuff Condensed"/>
              </a:rPr>
              <a:t> Presents the count of variants per product in easily readable listings.</a:t>
            </a:r>
          </a:p>
          <a:p>
            <a:pPr algn="ctr" marL="789099" indent="-394550" lvl="1">
              <a:lnSpc>
                <a:spcPts val="5482"/>
              </a:lnSpc>
              <a:spcBef>
                <a:spcPct val="0"/>
              </a:spcBef>
              <a:buFont typeface="Arial"/>
              <a:buChar char="•"/>
            </a:pPr>
            <a:r>
              <a:rPr lang="en-US" sz="3654" spc="109">
                <a:solidFill>
                  <a:srgbClr val="000000"/>
                </a:solidFill>
                <a:latin typeface="Dynapuff Condensed"/>
                <a:ea typeface="Dynapuff Condensed"/>
                <a:cs typeface="Dynapuff Condensed"/>
                <a:sym typeface="Dynapuff Condensed"/>
              </a:rPr>
              <a:t>Assists admins in managing inventory effectively through a centralized and interactive interface.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0">
            <a:off x="251869" y="6178507"/>
            <a:ext cx="14415766" cy="4108493"/>
          </a:xfrm>
          <a:custGeom>
            <a:avLst/>
            <a:gdLst/>
            <a:ahLst/>
            <a:cxnLst/>
            <a:rect r="r" b="b" t="t" l="l"/>
            <a:pathLst>
              <a:path h="4108493" w="14415766">
                <a:moveTo>
                  <a:pt x="0" y="0"/>
                </a:moveTo>
                <a:lnTo>
                  <a:pt x="14415766" y="0"/>
                </a:lnTo>
                <a:lnTo>
                  <a:pt x="14415766" y="4108493"/>
                </a:lnTo>
                <a:lnTo>
                  <a:pt x="0" y="4108493"/>
                </a:lnTo>
                <a:lnTo>
                  <a:pt x="0" y="0"/>
                </a:lnTo>
                <a:close/>
              </a:path>
            </a:pathLst>
          </a:custGeom>
          <a:blipFill>
            <a:blip r:embed="rId2"/>
            <a:stretch>
              <a:fillRect l="0" t="0" r="0" b="0"/>
            </a:stretch>
          </a:blipFill>
        </p:spPr>
      </p:sp>
      <p:sp>
        <p:nvSpPr>
          <p:cNvPr name="Freeform 3" id="3"/>
          <p:cNvSpPr/>
          <p:nvPr/>
        </p:nvSpPr>
        <p:spPr>
          <a:xfrm flipH="false" flipV="false" rot="0">
            <a:off x="297813" y="-196905"/>
            <a:ext cx="14369822" cy="4718354"/>
          </a:xfrm>
          <a:custGeom>
            <a:avLst/>
            <a:gdLst/>
            <a:ahLst/>
            <a:cxnLst/>
            <a:rect r="r" b="b" t="t" l="l"/>
            <a:pathLst>
              <a:path h="4718354" w="14369822">
                <a:moveTo>
                  <a:pt x="0" y="0"/>
                </a:moveTo>
                <a:lnTo>
                  <a:pt x="14369822" y="0"/>
                </a:lnTo>
                <a:lnTo>
                  <a:pt x="14369822" y="4718354"/>
                </a:lnTo>
                <a:lnTo>
                  <a:pt x="0" y="4718354"/>
                </a:lnTo>
                <a:lnTo>
                  <a:pt x="0" y="0"/>
                </a:lnTo>
                <a:close/>
              </a:path>
            </a:pathLst>
          </a:custGeom>
          <a:blipFill>
            <a:blip r:embed="rId3"/>
            <a:stretch>
              <a:fillRect l="0" t="0" r="-2379" b="-8349"/>
            </a:stretch>
          </a:blipFill>
        </p:spPr>
      </p:sp>
      <p:sp>
        <p:nvSpPr>
          <p:cNvPr name="Freeform 4" id="4"/>
          <p:cNvSpPr/>
          <p:nvPr/>
        </p:nvSpPr>
        <p:spPr>
          <a:xfrm flipH="false" flipV="false" rot="0">
            <a:off x="503403" y="4920663"/>
            <a:ext cx="10815438" cy="858630"/>
          </a:xfrm>
          <a:custGeom>
            <a:avLst/>
            <a:gdLst/>
            <a:ahLst/>
            <a:cxnLst/>
            <a:rect r="r" b="b" t="t" l="l"/>
            <a:pathLst>
              <a:path h="858630" w="10815438">
                <a:moveTo>
                  <a:pt x="0" y="0"/>
                </a:moveTo>
                <a:lnTo>
                  <a:pt x="10815438" y="0"/>
                </a:lnTo>
                <a:lnTo>
                  <a:pt x="10815438" y="858630"/>
                </a:lnTo>
                <a:lnTo>
                  <a:pt x="0" y="858630"/>
                </a:lnTo>
                <a:lnTo>
                  <a:pt x="0" y="0"/>
                </a:lnTo>
                <a:close/>
              </a:path>
            </a:pathLst>
          </a:custGeom>
          <a:blipFill>
            <a:blip r:embed="rId4"/>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p:cSld>
    <p:bg>
      <p:bgPr>
        <a:solidFill>
          <a:srgbClr val="FFEFDA"/>
        </a:solidFill>
      </p:bgPr>
    </p:bg>
    <p:spTree>
      <p:nvGrpSpPr>
        <p:cNvPr id="1" name=""/>
        <p:cNvGrpSpPr/>
        <p:nvPr/>
      </p:nvGrpSpPr>
      <p:grpSpPr>
        <a:xfrm>
          <a:off x="0" y="0"/>
          <a:ext cx="0" cy="0"/>
          <a:chOff x="0" y="0"/>
          <a:chExt cx="0" cy="0"/>
        </a:xfrm>
      </p:grpSpPr>
      <p:sp>
        <p:nvSpPr>
          <p:cNvPr name="TextBox 2" id="2"/>
          <p:cNvSpPr txBox="true"/>
          <p:nvPr/>
        </p:nvSpPr>
        <p:spPr>
          <a:xfrm rot="0">
            <a:off x="1028700" y="1979389"/>
            <a:ext cx="17259300" cy="6223447"/>
          </a:xfrm>
          <a:prstGeom prst="rect">
            <a:avLst/>
          </a:prstGeom>
        </p:spPr>
        <p:txBody>
          <a:bodyPr anchor="t" rtlCol="false" tIns="0" lIns="0" bIns="0" rIns="0">
            <a:spAutoFit/>
          </a:bodyPr>
          <a:lstStyle/>
          <a:p>
            <a:pPr algn="l">
              <a:lnSpc>
                <a:spcPts val="5482"/>
              </a:lnSpc>
              <a:spcBef>
                <a:spcPct val="0"/>
              </a:spcBef>
            </a:pPr>
            <a:r>
              <a:rPr lang="en-US" b="true" sz="3654" spc="109">
                <a:solidFill>
                  <a:srgbClr val="000000"/>
                </a:solidFill>
                <a:latin typeface="Dynapuff Condensed Bold"/>
                <a:ea typeface="Dynapuff Condensed Bold"/>
                <a:cs typeface="Dynapuff Condensed Bold"/>
                <a:sym typeface="Dynapuff Condensed Bold"/>
              </a:rPr>
              <a:t>Product Type List – Search Feature  : </a:t>
            </a:r>
          </a:p>
          <a:p>
            <a:pPr algn="l">
              <a:lnSpc>
                <a:spcPts val="5482"/>
              </a:lnSpc>
            </a:pPr>
          </a:p>
          <a:p>
            <a:pPr algn="l" marL="789099" indent="-394550" lvl="1">
              <a:lnSpc>
                <a:spcPts val="5482"/>
              </a:lnSpc>
              <a:buFont typeface="Arial"/>
              <a:buChar char="•"/>
            </a:pPr>
            <a:r>
              <a:rPr lang="en-US" sz="3654" spc="109">
                <a:solidFill>
                  <a:srgbClr val="000000"/>
                </a:solidFill>
                <a:latin typeface="Dynapuff Condensed"/>
                <a:ea typeface="Dynapuff Condensed"/>
                <a:cs typeface="Dynapuff Condensed"/>
                <a:sym typeface="Dynapuff Condensed"/>
              </a:rPr>
              <a:t>Admin can search product types dynamically by entering a name in the search box.</a:t>
            </a:r>
          </a:p>
          <a:p>
            <a:pPr algn="l" marL="789099" indent="-394550" lvl="1">
              <a:lnSpc>
                <a:spcPts val="5482"/>
              </a:lnSpc>
              <a:buFont typeface="Arial"/>
              <a:buChar char="•"/>
            </a:pPr>
            <a:r>
              <a:rPr lang="en-US" sz="3654" spc="109">
                <a:solidFill>
                  <a:srgbClr val="000000"/>
                </a:solidFill>
                <a:latin typeface="Dynapuff Condensed"/>
                <a:ea typeface="Dynapuff Condensed"/>
                <a:cs typeface="Dynapuff Condensed"/>
                <a:sym typeface="Dynapuff Condensed"/>
              </a:rPr>
              <a:t>The system calls the API with query parameter (e.g., ?typeName=Snacks) to fetch filtered results.</a:t>
            </a:r>
          </a:p>
          <a:p>
            <a:pPr algn="l" marL="789099" indent="-394550" lvl="1">
              <a:lnSpc>
                <a:spcPts val="5482"/>
              </a:lnSpc>
              <a:buFont typeface="Arial"/>
              <a:buChar char="•"/>
            </a:pPr>
            <a:r>
              <a:rPr lang="en-US" sz="3654" spc="109">
                <a:solidFill>
                  <a:srgbClr val="000000"/>
                </a:solidFill>
                <a:latin typeface="Dynapuff Condensed"/>
                <a:ea typeface="Dynapuff Condensed"/>
                <a:cs typeface="Dynapuff Condensed"/>
                <a:sym typeface="Dynapuff Condensed"/>
              </a:rPr>
              <a:t>Displays matching product types in a table with details like ID, Type Name, and User ID.</a:t>
            </a:r>
          </a:p>
          <a:p>
            <a:pPr algn="l" marL="789099" indent="-394550" lvl="1">
              <a:lnSpc>
                <a:spcPts val="5482"/>
              </a:lnSpc>
              <a:buFont typeface="Arial"/>
              <a:buChar char="•"/>
            </a:pPr>
            <a:r>
              <a:rPr lang="en-US" sz="3654" spc="109">
                <a:solidFill>
                  <a:srgbClr val="000000"/>
                </a:solidFill>
                <a:latin typeface="Dynapuff Condensed"/>
                <a:ea typeface="Dynapuff Condensed"/>
                <a:cs typeface="Dynapuff Condensed"/>
                <a:sym typeface="Dynapuff Condensed"/>
              </a:rPr>
              <a:t>Provides quick actions (edit / delete) directly from the list.</a:t>
            </a:r>
          </a:p>
          <a:p>
            <a:pPr algn="l" marL="789099" indent="-394550" lvl="1">
              <a:lnSpc>
                <a:spcPts val="5482"/>
              </a:lnSpc>
              <a:buFont typeface="Arial"/>
              <a:buChar char="•"/>
            </a:pPr>
            <a:r>
              <a:rPr lang="en-US" sz="3654" spc="109">
                <a:solidFill>
                  <a:srgbClr val="000000"/>
                </a:solidFill>
                <a:latin typeface="Dynapuff Condensed"/>
                <a:ea typeface="Dynapuff Condensed"/>
                <a:cs typeface="Dynapuff Condensed"/>
                <a:sym typeface="Dynapuff Condensed"/>
              </a:rPr>
              <a:t>Includes clear option to reset the search and view the full list again.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0">
            <a:off x="327869" y="1467366"/>
            <a:ext cx="16118895" cy="8623609"/>
          </a:xfrm>
          <a:custGeom>
            <a:avLst/>
            <a:gdLst/>
            <a:ahLst/>
            <a:cxnLst/>
            <a:rect r="r" b="b" t="t" l="l"/>
            <a:pathLst>
              <a:path h="8623609" w="16118895">
                <a:moveTo>
                  <a:pt x="0" y="0"/>
                </a:moveTo>
                <a:lnTo>
                  <a:pt x="16118896" y="0"/>
                </a:lnTo>
                <a:lnTo>
                  <a:pt x="16118896" y="8623609"/>
                </a:lnTo>
                <a:lnTo>
                  <a:pt x="0" y="8623609"/>
                </a:lnTo>
                <a:lnTo>
                  <a:pt x="0" y="0"/>
                </a:lnTo>
                <a:close/>
              </a:path>
            </a:pathLst>
          </a:custGeom>
          <a:blipFill>
            <a:blip r:embed="rId2"/>
            <a:stretch>
              <a:fillRect l="0" t="0" r="0" b="0"/>
            </a:stretch>
          </a:blipFill>
        </p:spPr>
      </p:sp>
      <p:sp>
        <p:nvSpPr>
          <p:cNvPr name="Freeform 3" id="3"/>
          <p:cNvSpPr/>
          <p:nvPr/>
        </p:nvSpPr>
        <p:spPr>
          <a:xfrm flipH="false" flipV="false" rot="0">
            <a:off x="327869" y="15290"/>
            <a:ext cx="12963495" cy="1279836"/>
          </a:xfrm>
          <a:custGeom>
            <a:avLst/>
            <a:gdLst/>
            <a:ahLst/>
            <a:cxnLst/>
            <a:rect r="r" b="b" t="t" l="l"/>
            <a:pathLst>
              <a:path h="1279836" w="12963495">
                <a:moveTo>
                  <a:pt x="0" y="0"/>
                </a:moveTo>
                <a:lnTo>
                  <a:pt x="12963496" y="0"/>
                </a:lnTo>
                <a:lnTo>
                  <a:pt x="12963496" y="1279835"/>
                </a:lnTo>
                <a:lnTo>
                  <a:pt x="0" y="1279835"/>
                </a:lnTo>
                <a:lnTo>
                  <a:pt x="0" y="0"/>
                </a:lnTo>
                <a:close/>
              </a:path>
            </a:pathLst>
          </a:custGeom>
          <a:blipFill>
            <a:blip r:embed="rId3"/>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p:cSld>
    <p:bg>
      <p:bgPr>
        <a:solidFill>
          <a:srgbClr val="FFEFDA"/>
        </a:solidFill>
      </p:bgPr>
    </p:bg>
    <p:spTree>
      <p:nvGrpSpPr>
        <p:cNvPr id="1" name=""/>
        <p:cNvGrpSpPr/>
        <p:nvPr/>
      </p:nvGrpSpPr>
      <p:grpSpPr>
        <a:xfrm>
          <a:off x="0" y="0"/>
          <a:ext cx="0" cy="0"/>
          <a:chOff x="0" y="0"/>
          <a:chExt cx="0" cy="0"/>
        </a:xfrm>
      </p:grpSpPr>
      <p:sp>
        <p:nvSpPr>
          <p:cNvPr name="TextBox 2" id="2"/>
          <p:cNvSpPr txBox="true"/>
          <p:nvPr/>
        </p:nvSpPr>
        <p:spPr>
          <a:xfrm rot="0">
            <a:off x="1028700" y="2419667"/>
            <a:ext cx="17259300" cy="5380990"/>
          </a:xfrm>
          <a:prstGeom prst="rect">
            <a:avLst/>
          </a:prstGeom>
        </p:spPr>
        <p:txBody>
          <a:bodyPr anchor="t" rtlCol="false" tIns="0" lIns="0" bIns="0" rIns="0">
            <a:spAutoFit/>
          </a:bodyPr>
          <a:lstStyle/>
          <a:p>
            <a:pPr algn="l">
              <a:lnSpc>
                <a:spcPts val="4759"/>
              </a:lnSpc>
              <a:spcBef>
                <a:spcPct val="0"/>
              </a:spcBef>
            </a:pPr>
            <a:r>
              <a:rPr lang="en-US" sz="3399" b="true">
                <a:solidFill>
                  <a:srgbClr val="000000"/>
                </a:solidFill>
                <a:latin typeface="Canva Sans Bold"/>
                <a:ea typeface="Canva Sans Bold"/>
                <a:cs typeface="Canva Sans Bold"/>
                <a:sym typeface="Canva Sans Bold"/>
              </a:rPr>
              <a:t>Product Variant Management : </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Allows admin to manage multiple product variants (e.g., size, weight, quantity, price).</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Supports filtering variants by product and size using API queries (e.g., ?productId=3&amp;size=).</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Displays each variant in a card view showing size, price, user ID, and creation date.</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Provides quick actions like Add, Edit, and Delete variants.</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Ensures flexible product catalog management for different customer needs.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DAGycwftJF0</dc:identifier>
  <dcterms:modified xsi:type="dcterms:W3CDTF">2011-08-01T06:04:30Z</dcterms:modified>
  <cp:revision>1</cp:revision>
  <dc:title>presentation</dc:title>
</cp:coreProperties>
</file>