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83" r:id="rId2"/>
    <p:sldId id="292" r:id="rId3"/>
    <p:sldId id="324" r:id="rId4"/>
    <p:sldId id="386" r:id="rId5"/>
    <p:sldId id="399" r:id="rId6"/>
    <p:sldId id="401" r:id="rId7"/>
    <p:sldId id="416" r:id="rId8"/>
    <p:sldId id="400" r:id="rId9"/>
    <p:sldId id="406" r:id="rId10"/>
    <p:sldId id="408" r:id="rId11"/>
    <p:sldId id="407" r:id="rId12"/>
    <p:sldId id="403" r:id="rId13"/>
    <p:sldId id="405" r:id="rId14"/>
    <p:sldId id="404" r:id="rId15"/>
    <p:sldId id="412" r:id="rId16"/>
    <p:sldId id="414" r:id="rId17"/>
    <p:sldId id="415" r:id="rId18"/>
    <p:sldId id="421" r:id="rId19"/>
    <p:sldId id="428" r:id="rId20"/>
    <p:sldId id="429" r:id="rId21"/>
    <p:sldId id="430" r:id="rId22"/>
    <p:sldId id="431" r:id="rId23"/>
    <p:sldId id="424" r:id="rId24"/>
    <p:sldId id="417" r:id="rId25"/>
    <p:sldId id="413" r:id="rId26"/>
    <p:sldId id="425" r:id="rId27"/>
    <p:sldId id="426" r:id="rId28"/>
    <p:sldId id="427" r:id="rId29"/>
    <p:sldId id="432" r:id="rId30"/>
    <p:sldId id="446" r:id="rId31"/>
    <p:sldId id="434" r:id="rId32"/>
    <p:sldId id="435" r:id="rId33"/>
    <p:sldId id="436" r:id="rId34"/>
    <p:sldId id="437" r:id="rId35"/>
    <p:sldId id="438" r:id="rId36"/>
    <p:sldId id="439" r:id="rId37"/>
    <p:sldId id="441" r:id="rId38"/>
    <p:sldId id="442" r:id="rId39"/>
    <p:sldId id="443" r:id="rId40"/>
    <p:sldId id="447" r:id="rId41"/>
    <p:sldId id="444" r:id="rId42"/>
    <p:sldId id="445" r:id="rId43"/>
    <p:sldId id="448" r:id="rId44"/>
    <p:sldId id="449" r:id="rId45"/>
    <p:sldId id="450" r:id="rId46"/>
    <p:sldId id="45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1jmefpQ+qdlwPT3zNn1O7Q==" hashData="K7/tpzDT9Gi0UHQHxZbP5tKZkBMWZxuPWsvABIUhEP9etd4zSkpDTdFzJksiAQ8Jrrkl7XQIYx5JTajF9YmLy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24F"/>
    <a:srgbClr val="00CC99"/>
    <a:srgbClr val="301B92"/>
    <a:srgbClr val="673BB7"/>
    <a:srgbClr val="607D8B"/>
    <a:srgbClr val="B71B1C"/>
    <a:srgbClr val="F54337"/>
    <a:srgbClr val="D81A60"/>
    <a:srgbClr val="890E4F"/>
    <a:srgbClr val="EA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45" autoAdjust="0"/>
    <p:restoredTop sz="94660"/>
  </p:normalViewPr>
  <p:slideViewPr>
    <p:cSldViewPr snapToGrid="0">
      <p:cViewPr varScale="1">
        <p:scale>
          <a:sx n="68" d="100"/>
          <a:sy n="68" d="100"/>
        </p:scale>
        <p:origin x="43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1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7.jpeg"/><Relationship Id="rId5" Type="http://schemas.openxmlformats.org/officeDocument/2006/relationships/image" Target="../media/image3.png"/><Relationship Id="rId10" Type="http://schemas.openxmlformats.org/officeDocument/2006/relationships/image" Target="../media/image14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7A7D45-CA1A-375A-4D1C-F32C0701EAD4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662" y="596629"/>
            <a:ext cx="2976891" cy="9049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2CBF96-FC24-4A51-468B-CE87CBF009C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661" y="1885358"/>
            <a:ext cx="3021905" cy="178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969" y="556389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43663646-67F9-47C4-84E3-B4EEDA5FB900}"/>
              </a:ext>
            </a:extLst>
          </p:cNvPr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0958F6-32DB-4A2F-BFC3-1FBEA359C54B}"/>
              </a:ext>
            </a:extLst>
          </p:cNvPr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C323F2-F0D8-4EB7-83AE-DFAA81BC49DE}"/>
              </a:ext>
            </a:extLst>
          </p:cNvPr>
          <p:cNvSpPr/>
          <p:nvPr userDrawn="1"/>
        </p:nvSpPr>
        <p:spPr>
          <a:xfrm rot="10800000">
            <a:off x="7678346" y="2221532"/>
            <a:ext cx="4513654" cy="1951692"/>
          </a:xfrm>
          <a:prstGeom prst="rect">
            <a:avLst/>
          </a:pr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2D27AE-1148-4B42-8B61-FEBB2397EFD9}"/>
              </a:ext>
            </a:extLst>
          </p:cNvPr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35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#2101CS521  (DM)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2 -  Data Pre-Processing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920005"/>
            <a:ext cx="11929641" cy="5534004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DF0D05C3-99AA-773B-0F49-09924E81855A}"/>
              </a:ext>
            </a:extLst>
          </p:cNvPr>
          <p:cNvGrpSpPr/>
          <p:nvPr userDrawn="1"/>
        </p:nvGrpSpPr>
        <p:grpSpPr>
          <a:xfrm>
            <a:off x="10411778" y="921114"/>
            <a:ext cx="1649043" cy="501287"/>
            <a:chOff x="10721798" y="852808"/>
            <a:chExt cx="1339023" cy="40704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479EDFC-ED4D-861A-E37D-14D7E6B051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E3FA7F-857D-E61D-5C28-13E2D70838D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#2101CS521  (DM)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2 -  Data Pre-Processing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78501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ebdings" panose="05030102010509060703" pitchFamily="18" charset="2"/>
              <a:buChar char="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1618DA6-ADDC-7E6E-7A51-8D40B3889FE6}"/>
              </a:ext>
            </a:extLst>
          </p:cNvPr>
          <p:cNvGrpSpPr/>
          <p:nvPr userDrawn="1"/>
        </p:nvGrpSpPr>
        <p:grpSpPr>
          <a:xfrm>
            <a:off x="10313386" y="5940670"/>
            <a:ext cx="1649043" cy="501287"/>
            <a:chOff x="10721798" y="852808"/>
            <a:chExt cx="1339023" cy="40704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3D5E089-7BE6-03A1-CD63-E67BAD5760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C36E20-EF18-6B0D-305F-4B32B1F5F4C6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#2101CS521  (DM)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2 -  Data Pre-Processing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626739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8A3AED85-A54D-97C1-DD2C-9FDEA4914919}"/>
              </a:ext>
            </a:extLst>
          </p:cNvPr>
          <p:cNvGrpSpPr/>
          <p:nvPr userDrawn="1"/>
        </p:nvGrpSpPr>
        <p:grpSpPr>
          <a:xfrm>
            <a:off x="131180" y="5988910"/>
            <a:ext cx="1649043" cy="501287"/>
            <a:chOff x="10721798" y="852808"/>
            <a:chExt cx="1339023" cy="40704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801B37D-BAE9-0650-58F2-BC78CED44C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A2DE62-0FAB-499C-3FF7-8E3E8DDDF86C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8F205C-D692-3A8F-DB67-62DFE62B7370}"/>
              </a:ext>
            </a:extLst>
          </p:cNvPr>
          <p:cNvGrpSpPr/>
          <p:nvPr userDrawn="1"/>
        </p:nvGrpSpPr>
        <p:grpSpPr>
          <a:xfrm>
            <a:off x="10359675" y="6131022"/>
            <a:ext cx="1649043" cy="501287"/>
            <a:chOff x="10721798" y="852808"/>
            <a:chExt cx="1339023" cy="4070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1DDAE99-2697-C009-4B54-2913BF8DCC4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BF6B26-56F5-A99C-23BA-B1DAF78C0F43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#2101CS521  (DM)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Data Mining (DM)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FEA6E7FD-9D74-A53E-354C-AEDE33361F68}"/>
              </a:ext>
            </a:extLst>
          </p:cNvPr>
          <p:cNvGrpSpPr/>
          <p:nvPr userDrawn="1"/>
        </p:nvGrpSpPr>
        <p:grpSpPr>
          <a:xfrm>
            <a:off x="10253733" y="119603"/>
            <a:ext cx="1649043" cy="501287"/>
            <a:chOff x="10721798" y="852808"/>
            <a:chExt cx="1339023" cy="40704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8648CBA-7265-39F8-D1B9-0E15C03485C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1B50395-FD5C-D870-AB87-21ADE7A84320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#2101CS521  (DM)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Data Mining (DM)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D3440BC-6A73-AF16-1513-F5FFB0D86493}"/>
              </a:ext>
            </a:extLst>
          </p:cNvPr>
          <p:cNvGrpSpPr/>
          <p:nvPr userDrawn="1"/>
        </p:nvGrpSpPr>
        <p:grpSpPr>
          <a:xfrm>
            <a:off x="10313386" y="5940670"/>
            <a:ext cx="1649043" cy="501287"/>
            <a:chOff x="10721798" y="852808"/>
            <a:chExt cx="1339023" cy="40704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0E47C1E-ADCB-A740-5C5D-E07477F1CD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6726FA-F8E4-08AE-4611-17B220D84286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#2101CS521  (DM)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Data Mining (DM)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40A11904-2EF7-7EB7-D8E1-64D669405E2D}"/>
              </a:ext>
            </a:extLst>
          </p:cNvPr>
          <p:cNvGrpSpPr/>
          <p:nvPr userDrawn="1"/>
        </p:nvGrpSpPr>
        <p:grpSpPr>
          <a:xfrm>
            <a:off x="164674" y="5980196"/>
            <a:ext cx="1649043" cy="501287"/>
            <a:chOff x="10721798" y="852808"/>
            <a:chExt cx="1339023" cy="40704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E576EA-E9D4-7CEC-3198-56D174FDDB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754B836-2324-D134-A2A1-533073B97009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2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374" y="1019474"/>
            <a:ext cx="7060510" cy="2497450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Unit-2</a:t>
            </a:r>
            <a:r>
              <a:rPr lang="en-US" dirty="0"/>
              <a:t> </a:t>
            </a:r>
            <a:br>
              <a:rPr lang="en-US" dirty="0"/>
            </a:br>
            <a:r>
              <a:rPr lang="en-US" sz="4800" b="0" dirty="0"/>
              <a:t>Data Pre-Processing</a:t>
            </a:r>
            <a:br>
              <a:rPr lang="en-US" sz="4800" dirty="0"/>
            </a:br>
            <a:br>
              <a:rPr lang="en-US" sz="2400" b="0" dirty="0">
                <a:solidFill>
                  <a:srgbClr val="212121">
                    <a:lumMod val="90000"/>
                    <a:lumOff val="10000"/>
                  </a:srgbClr>
                </a:solidFill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jayesh.vagadiya@darshan.ac.in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9537133260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8" y="5546560"/>
            <a:ext cx="3735998" cy="290081"/>
          </a:xfrm>
        </p:spPr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Jayesh D. </a:t>
            </a:r>
            <a:r>
              <a:rPr lang="en-US" dirty="0" err="1"/>
              <a:t>vagadiya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/>
              <a:t>Data Mining </a:t>
            </a:r>
            <a:r>
              <a:rPr lang="en-US" sz="2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(DM)</a:t>
            </a:r>
          </a:p>
          <a:p>
            <a:pPr>
              <a:lnSpc>
                <a:spcPct val="100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2101CS521</a:t>
            </a:r>
            <a:r>
              <a:rPr lang="en-IN" sz="2000" dirty="0">
                <a:effectLst/>
              </a:rPr>
              <a:t> </a:t>
            </a:r>
            <a:endParaRPr lang="en-US" sz="2000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453A6AA-5BE7-25F7-2841-55E5AC4CF8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Placeholder 4">
            <a:extLst>
              <a:ext uri="{FF2B5EF4-FFF2-40B4-BE49-F238E27FC236}">
                <a16:creationId xmlns:a16="http://schemas.microsoft.com/office/drawing/2014/main" id="{C9D17E62-5C4C-182E-001B-DBEFCFD2D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3569" y="5211250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869B-15CE-42D6-9ACA-594A6692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Binning Method Cont..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23948-9F97-4DC9-A22D-A392A4667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There are basically two types of binning approaches..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Equal width (or distance) binning :</a:t>
            </a:r>
            <a:r>
              <a:rPr lang="en-US" dirty="0"/>
              <a:t> </a:t>
            </a:r>
          </a:p>
          <a:p>
            <a:pPr marL="887412" lvl="1" indent="-342900">
              <a:lnSpc>
                <a:spcPct val="100000"/>
              </a:lnSpc>
            </a:pPr>
            <a:r>
              <a:rPr lang="en-US" dirty="0"/>
              <a:t>The simplest binning approach is to partition the range of the variable into k equal-width intervals. </a:t>
            </a:r>
          </a:p>
          <a:p>
            <a:pPr marL="887412" lvl="1" indent="-342900">
              <a:lnSpc>
                <a:spcPct val="100000"/>
              </a:lnSpc>
            </a:pPr>
            <a:r>
              <a:rPr lang="en-US" dirty="0"/>
              <a:t>The interval width is simply the range [Min, Max] of the variable divided by N, </a:t>
            </a:r>
          </a:p>
          <a:p>
            <a:pPr marL="887412" lvl="1" indent="-342900">
              <a:lnSpc>
                <a:spcPct val="100000"/>
              </a:lnSpc>
            </a:pPr>
            <a:r>
              <a:rPr lang="en-US" dirty="0"/>
              <a:t>Width = Max – Min / N (Number of Bins)</a:t>
            </a:r>
          </a:p>
          <a:p>
            <a:pPr marL="342900" indent="-342900">
              <a:lnSpc>
                <a:spcPct val="100000"/>
              </a:lnSpc>
            </a:pPr>
            <a:r>
              <a:rPr lang="en-US" u="sng" dirty="0"/>
              <a:t>Example</a:t>
            </a:r>
          </a:p>
          <a:p>
            <a:pPr marL="887412" lvl="1" indent="-342900">
              <a:lnSpc>
                <a:spcPct val="100000"/>
              </a:lnSpc>
            </a:pPr>
            <a:r>
              <a:rPr lang="en-IN" b="1" dirty="0"/>
              <a:t>Data</a:t>
            </a:r>
            <a:r>
              <a:rPr lang="en-IN" dirty="0"/>
              <a:t>: 5,10,11,13,15, 35, 50, 55, 72, 92, 204, 215</a:t>
            </a:r>
          </a:p>
          <a:p>
            <a:pPr marL="887412" lvl="1" indent="-342900">
              <a:lnSpc>
                <a:spcPct val="100000"/>
              </a:lnSpc>
            </a:pPr>
            <a:r>
              <a:rPr lang="en-IN" dirty="0"/>
              <a:t>As per above formula we </a:t>
            </a:r>
            <a:r>
              <a:rPr lang="en-IN" dirty="0">
                <a:solidFill>
                  <a:srgbClr val="C00000"/>
                </a:solidFill>
              </a:rPr>
              <a:t>have Max=215, Min=5, Number of Bins=3</a:t>
            </a:r>
            <a:r>
              <a:rPr lang="en-IN" dirty="0"/>
              <a:t>, </a:t>
            </a:r>
            <a:r>
              <a:rPr lang="en-IN" dirty="0">
                <a:solidFill>
                  <a:srgbClr val="C00000"/>
                </a:solidFill>
              </a:rPr>
              <a:t>so 215-5 = 210</a:t>
            </a:r>
            <a:r>
              <a:rPr lang="en-IN" dirty="0"/>
              <a:t>, </a:t>
            </a:r>
            <a:r>
              <a:rPr lang="en-IN" dirty="0">
                <a:solidFill>
                  <a:srgbClr val="C00000"/>
                </a:solidFill>
              </a:rPr>
              <a:t>210/3 = 70</a:t>
            </a:r>
          </a:p>
          <a:p>
            <a:pPr marL="1220787" lvl="2" indent="-342900">
              <a:lnSpc>
                <a:spcPct val="100000"/>
              </a:lnSpc>
            </a:pPr>
            <a:r>
              <a:rPr lang="en-US" dirty="0"/>
              <a:t>70+5=75  (from 5 to 75) = </a:t>
            </a:r>
            <a:r>
              <a:rPr lang="en-US" b="1" dirty="0"/>
              <a:t>Bin 1</a:t>
            </a:r>
            <a:r>
              <a:rPr lang="en-US" dirty="0"/>
              <a:t>: 5,10,11,13,15, 35, 50, 55, 72</a:t>
            </a:r>
          </a:p>
          <a:p>
            <a:pPr marL="1220787" lvl="2" indent="-342900">
              <a:lnSpc>
                <a:spcPct val="100000"/>
              </a:lnSpc>
            </a:pPr>
            <a:r>
              <a:rPr lang="en-US" dirty="0"/>
              <a:t>70+75=145 (from 75 to 145) = </a:t>
            </a:r>
            <a:r>
              <a:rPr lang="en-US" b="1" dirty="0"/>
              <a:t>Bin 2</a:t>
            </a:r>
            <a:r>
              <a:rPr lang="en-US" dirty="0"/>
              <a:t>: 92</a:t>
            </a:r>
          </a:p>
          <a:p>
            <a:pPr marL="1220787" lvl="2" indent="-342900">
              <a:lnSpc>
                <a:spcPct val="100000"/>
              </a:lnSpc>
            </a:pPr>
            <a:r>
              <a:rPr lang="en-US" dirty="0"/>
              <a:t>70+145=215 (from 145 to 215) = </a:t>
            </a:r>
            <a:r>
              <a:rPr lang="en-US" b="1" dirty="0"/>
              <a:t>Bin 3</a:t>
            </a:r>
            <a:r>
              <a:rPr lang="en-US" dirty="0"/>
              <a:t>: 204, 215</a:t>
            </a:r>
            <a:endParaRPr lang="en-IN" dirty="0"/>
          </a:p>
          <a:p>
            <a:pPr marL="457200" indent="-457200">
              <a:lnSpc>
                <a:spcPct val="100000"/>
              </a:lnSpc>
              <a:buFont typeface="+mj-lt"/>
              <a:buAutoNum type="arabicPeriod" startAt="2"/>
            </a:pPr>
            <a:r>
              <a:rPr lang="en-US" b="1" dirty="0"/>
              <a:t>Equal depth (or frequency) binning :</a:t>
            </a:r>
            <a:r>
              <a:rPr lang="en-US" dirty="0"/>
              <a:t> </a:t>
            </a:r>
          </a:p>
          <a:p>
            <a:pPr marL="1001712" lvl="1" indent="-457200">
              <a:lnSpc>
                <a:spcPct val="100000"/>
              </a:lnSpc>
            </a:pPr>
            <a:r>
              <a:rPr lang="en-US" dirty="0"/>
              <a:t>In equal-frequency binning we divide the range [Max, Min] of the variable into intervals that contain (approximately) </a:t>
            </a:r>
            <a:r>
              <a:rPr lang="en-US" dirty="0">
                <a:solidFill>
                  <a:schemeClr val="accent6"/>
                </a:solidFill>
              </a:rPr>
              <a:t>equal number of points</a:t>
            </a:r>
            <a:r>
              <a:rPr lang="en-US" dirty="0"/>
              <a:t>; equal frequency may not be possible due to repeated values.</a:t>
            </a:r>
            <a:endParaRPr lang="en-US" b="1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70C2B-7D02-4BC1-B89C-4194D4FBD799}"/>
              </a:ext>
            </a:extLst>
          </p:cNvPr>
          <p:cNvSpPr txBox="1"/>
          <p:nvPr/>
        </p:nvSpPr>
        <p:spPr>
          <a:xfrm>
            <a:off x="3746550" y="6253954"/>
            <a:ext cx="62287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Identify outliers and smooth out noisy data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A6474C-7519-40DE-B920-2640962598B7}"/>
              </a:ext>
            </a:extLst>
          </p:cNvPr>
          <p:cNvCxnSpPr/>
          <p:nvPr/>
        </p:nvCxnSpPr>
        <p:spPr>
          <a:xfrm>
            <a:off x="527538" y="5187461"/>
            <a:ext cx="11122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BAF94A-3128-4CB6-9022-8119F1B6483F}"/>
              </a:ext>
            </a:extLst>
          </p:cNvPr>
          <p:cNvSpPr txBox="1"/>
          <p:nvPr/>
        </p:nvSpPr>
        <p:spPr>
          <a:xfrm rot="5400000">
            <a:off x="10778215" y="-650005"/>
            <a:ext cx="553998" cy="201121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153480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43B2C-17D5-4AFE-8084-F71464B4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Binning Method Cont..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6EE3B-5679-4EDF-A1A0-819F3F1D9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Bin Operations</a:t>
            </a:r>
          </a:p>
          <a:p>
            <a:pPr marL="1001712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Smoothing by bin means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sz="2000" dirty="0"/>
              <a:t>In smoothing by bin means, each value in a bin is </a:t>
            </a:r>
            <a:r>
              <a:rPr lang="en-US" sz="2000" dirty="0">
                <a:solidFill>
                  <a:schemeClr val="accent6"/>
                </a:solidFill>
              </a:rPr>
              <a:t>replaced by the mean value of the bin</a:t>
            </a:r>
            <a:r>
              <a:rPr lang="en-US" sz="2000" dirty="0"/>
              <a:t>.</a:t>
            </a:r>
          </a:p>
          <a:p>
            <a:pPr marL="1001712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Smoothing by bin median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sz="2000" dirty="0"/>
              <a:t>In this method each bin value is </a:t>
            </a:r>
            <a:r>
              <a:rPr lang="en-US" sz="2000" dirty="0">
                <a:solidFill>
                  <a:schemeClr val="accent6"/>
                </a:solidFill>
              </a:rPr>
              <a:t>replaced by its bin median value</a:t>
            </a:r>
            <a:r>
              <a:rPr lang="en-US" sz="2000" dirty="0"/>
              <a:t>.</a:t>
            </a:r>
          </a:p>
          <a:p>
            <a:pPr marL="1001712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Smoothing by bin boundary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sz="2000" dirty="0"/>
              <a:t>In smoothing by bin boundaries, the minimum and maximum values in a given bin are identified as the bin boundaries. 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Each bin value is then </a:t>
            </a:r>
            <a:r>
              <a:rPr lang="en-US" sz="2000" dirty="0">
                <a:solidFill>
                  <a:schemeClr val="accent6"/>
                </a:solidFill>
              </a:rPr>
              <a:t>replaced by the closest boundary value</a:t>
            </a:r>
            <a:r>
              <a:rPr lang="en-US" sz="2000" dirty="0"/>
              <a:t>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E5737-BE68-4E6D-BE8A-2E9B7C6F9601}"/>
              </a:ext>
            </a:extLst>
          </p:cNvPr>
          <p:cNvSpPr txBox="1"/>
          <p:nvPr/>
        </p:nvSpPr>
        <p:spPr>
          <a:xfrm>
            <a:off x="2981619" y="6040799"/>
            <a:ext cx="6228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Identify outliers and smooth out noisy data</a:t>
            </a:r>
            <a:endParaRPr lang="en-IN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98458-E796-4CAA-B832-76876E0A252D}"/>
              </a:ext>
            </a:extLst>
          </p:cNvPr>
          <p:cNvSpPr txBox="1"/>
          <p:nvPr/>
        </p:nvSpPr>
        <p:spPr>
          <a:xfrm rot="5400000">
            <a:off x="10778215" y="-650005"/>
            <a:ext cx="553998" cy="201121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399684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0B5D-F125-4DA2-A5E3-E8FCFCA3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Binning Method Example – {Bin Means}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6B2D91-08C7-45DA-AC62-B2C9763F7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40" y="858520"/>
            <a:ext cx="11828780" cy="5334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Given data: </a:t>
            </a:r>
            <a:r>
              <a:rPr lang="en-US" b="1" dirty="0">
                <a:solidFill>
                  <a:srgbClr val="0070C0"/>
                </a:solidFill>
              </a:rPr>
              <a:t>4, 8, 9, 15, 21, 21, 24, 25, 26, 28, 29, 34</a:t>
            </a:r>
          </a:p>
          <a:p>
            <a:pPr>
              <a:lnSpc>
                <a:spcPct val="100000"/>
              </a:lnSpc>
            </a:pPr>
            <a:r>
              <a:rPr lang="en-US" u="sng" dirty="0">
                <a:solidFill>
                  <a:schemeClr val="accent6"/>
                </a:solidFill>
              </a:rPr>
              <a:t>Step: 1</a:t>
            </a:r>
            <a:endParaRPr lang="en-US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Partition into </a:t>
            </a:r>
            <a:r>
              <a:rPr lang="en-US" b="1" dirty="0">
                <a:solidFill>
                  <a:schemeClr val="accent6"/>
                </a:solidFill>
              </a:rPr>
              <a:t>equal-depth [n=3]</a:t>
            </a:r>
            <a:r>
              <a:rPr lang="en-US" dirty="0"/>
              <a:t>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b="1" dirty="0"/>
              <a:t>Bin 1</a:t>
            </a:r>
            <a:r>
              <a:rPr lang="de-DE" dirty="0"/>
              <a:t>: 4, 8, 9, 15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b="1" dirty="0"/>
              <a:t>Bin 2</a:t>
            </a:r>
            <a:r>
              <a:rPr lang="de-DE" dirty="0"/>
              <a:t>: 21, 21, 24, 25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b="1" dirty="0"/>
              <a:t>Bin 3</a:t>
            </a:r>
            <a:r>
              <a:rPr lang="de-DE" dirty="0"/>
              <a:t>: 26, 28, 29, 34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u="sng" dirty="0">
                <a:solidFill>
                  <a:schemeClr val="accent6"/>
                </a:solidFill>
              </a:rPr>
              <a:t>Step: 2 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Smoothing by </a:t>
            </a:r>
            <a:r>
              <a:rPr lang="en-US" b="1" dirty="0">
                <a:solidFill>
                  <a:schemeClr val="accent6"/>
                </a:solidFill>
              </a:rPr>
              <a:t>bin means</a:t>
            </a:r>
            <a:r>
              <a:rPr lang="en-US" dirty="0"/>
              <a:t>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sz="2400" b="1" dirty="0"/>
              <a:t>	Bin 1</a:t>
            </a:r>
            <a:r>
              <a:rPr lang="de-DE" sz="2400" dirty="0"/>
              <a:t>: 9, 9, 9, 9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sz="2400" b="1" dirty="0"/>
              <a:t>	Bin 2</a:t>
            </a:r>
            <a:r>
              <a:rPr lang="de-DE" sz="2400" dirty="0"/>
              <a:t>: 23, 23, 23, 23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sz="2400" b="1" dirty="0"/>
              <a:t>	Bin 3</a:t>
            </a:r>
            <a:r>
              <a:rPr lang="de-DE" sz="2400" dirty="0"/>
              <a:t>: 29, 29, 29, 29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CED17-81A3-4B8E-AAF5-EFD9AE2422F8}"/>
              </a:ext>
            </a:extLst>
          </p:cNvPr>
          <p:cNvSpPr/>
          <p:nvPr/>
        </p:nvSpPr>
        <p:spPr>
          <a:xfrm>
            <a:off x="4693389" y="3663211"/>
            <a:ext cx="3696782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(4 + 8 + 9 + 15)/4 = </a:t>
            </a:r>
            <a:r>
              <a:rPr lang="en-US" sz="2000" b="1" dirty="0">
                <a:solidFill>
                  <a:schemeClr val="tx1"/>
                </a:solidFill>
              </a:rPr>
              <a:t>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D8FCB1-C131-4564-A68B-5ADAF47CF2CF}"/>
              </a:ext>
            </a:extLst>
          </p:cNvPr>
          <p:cNvSpPr/>
          <p:nvPr/>
        </p:nvSpPr>
        <p:spPr>
          <a:xfrm>
            <a:off x="4693390" y="4065820"/>
            <a:ext cx="3696782" cy="30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(21 + 21 + 24 + 25)/4 = </a:t>
            </a:r>
            <a:r>
              <a:rPr lang="en-US" sz="2000" b="1" dirty="0">
                <a:solidFill>
                  <a:schemeClr val="tx1"/>
                </a:solidFill>
              </a:rPr>
              <a:t> 23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A1EFD3-62C5-452D-9A8D-20B70DCD7C9E}"/>
              </a:ext>
            </a:extLst>
          </p:cNvPr>
          <p:cNvSpPr/>
          <p:nvPr/>
        </p:nvSpPr>
        <p:spPr>
          <a:xfrm>
            <a:off x="4693390" y="4465017"/>
            <a:ext cx="3696782" cy="30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(26 + 28 + 29 + 34)/4 = </a:t>
            </a:r>
            <a:r>
              <a:rPr lang="en-US" sz="2000" b="1" dirty="0">
                <a:solidFill>
                  <a:schemeClr val="tx1"/>
                </a:solidFill>
              </a:rPr>
              <a:t> 29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4D0C8BB8-7FB7-4295-98AF-A032F2428F19}"/>
              </a:ext>
            </a:extLst>
          </p:cNvPr>
          <p:cNvSpPr/>
          <p:nvPr/>
        </p:nvSpPr>
        <p:spPr>
          <a:xfrm>
            <a:off x="4495213" y="3577912"/>
            <a:ext cx="4217217" cy="1295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ight Arrow 12">
            <a:extLst>
              <a:ext uri="{FF2B5EF4-FFF2-40B4-BE49-F238E27FC236}">
                <a16:creationId xmlns:a16="http://schemas.microsoft.com/office/drawing/2014/main" id="{59D606E9-3D59-442D-8D9B-F4D526B8426D}"/>
              </a:ext>
            </a:extLst>
          </p:cNvPr>
          <p:cNvSpPr/>
          <p:nvPr/>
        </p:nvSpPr>
        <p:spPr>
          <a:xfrm>
            <a:off x="3850640" y="4120411"/>
            <a:ext cx="617154" cy="30138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6E6DDC-8C44-4007-B1E8-0019759ADF8D}"/>
              </a:ext>
            </a:extLst>
          </p:cNvPr>
          <p:cNvSpPr/>
          <p:nvPr/>
        </p:nvSpPr>
        <p:spPr>
          <a:xfrm>
            <a:off x="1826903" y="899160"/>
            <a:ext cx="1302377" cy="36576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237FFA-FA6C-4A5B-9AAD-58C72464090E}"/>
              </a:ext>
            </a:extLst>
          </p:cNvPr>
          <p:cNvSpPr/>
          <p:nvPr/>
        </p:nvSpPr>
        <p:spPr>
          <a:xfrm>
            <a:off x="3173156" y="899160"/>
            <a:ext cx="1694127" cy="36576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F8599A-8D00-47AB-8FFD-54626060D032}"/>
              </a:ext>
            </a:extLst>
          </p:cNvPr>
          <p:cNvSpPr/>
          <p:nvPr/>
        </p:nvSpPr>
        <p:spPr>
          <a:xfrm>
            <a:off x="4913122" y="899160"/>
            <a:ext cx="1694127" cy="36576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67CA21-7A9F-43A6-88C6-061BA0411083}"/>
              </a:ext>
            </a:extLst>
          </p:cNvPr>
          <p:cNvSpPr/>
          <p:nvPr/>
        </p:nvSpPr>
        <p:spPr>
          <a:xfrm>
            <a:off x="574802" y="2311400"/>
            <a:ext cx="1694127" cy="29464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651166-D9B5-429E-8721-BF1281FE86DC}"/>
              </a:ext>
            </a:extLst>
          </p:cNvPr>
          <p:cNvSpPr/>
          <p:nvPr/>
        </p:nvSpPr>
        <p:spPr>
          <a:xfrm>
            <a:off x="574801" y="2692400"/>
            <a:ext cx="2046479" cy="29464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98BDC0-3F95-4F2E-865E-C1FE2DC9C0C1}"/>
              </a:ext>
            </a:extLst>
          </p:cNvPr>
          <p:cNvSpPr/>
          <p:nvPr/>
        </p:nvSpPr>
        <p:spPr>
          <a:xfrm>
            <a:off x="574801" y="3073400"/>
            <a:ext cx="2046479" cy="29464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3FE8AB-FFA6-40B0-B397-139FCE35F256}"/>
              </a:ext>
            </a:extLst>
          </p:cNvPr>
          <p:cNvSpPr/>
          <p:nvPr/>
        </p:nvSpPr>
        <p:spPr>
          <a:xfrm>
            <a:off x="5841719" y="3152330"/>
            <a:ext cx="1531060" cy="34915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Bin Means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2D304F-8019-48E3-91D8-6529767A886A}"/>
              </a:ext>
            </a:extLst>
          </p:cNvPr>
          <p:cNvSpPr txBox="1"/>
          <p:nvPr/>
        </p:nvSpPr>
        <p:spPr>
          <a:xfrm>
            <a:off x="2981619" y="6040799"/>
            <a:ext cx="6228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Identify outliers and smooth out noisy data</a:t>
            </a:r>
            <a:endParaRPr lang="en-IN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114F69-7E95-49CE-8027-95605966923E}"/>
              </a:ext>
            </a:extLst>
          </p:cNvPr>
          <p:cNvSpPr txBox="1"/>
          <p:nvPr/>
        </p:nvSpPr>
        <p:spPr>
          <a:xfrm rot="5400000">
            <a:off x="10778215" y="-650005"/>
            <a:ext cx="553998" cy="201121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43812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0B5D-F125-4DA2-A5E3-E8FCFCA3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Binning Method Example – {Bin Boundaries}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6B2D91-08C7-45DA-AC62-B2C9763F7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40" y="858520"/>
            <a:ext cx="11828780" cy="5334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Given data: </a:t>
            </a:r>
            <a:r>
              <a:rPr lang="en-US" b="1" dirty="0">
                <a:solidFill>
                  <a:srgbClr val="0070C0"/>
                </a:solidFill>
              </a:rPr>
              <a:t>4, 8, 9, 15, 21, 21, 24, 25, 26, 28, 29, 34</a:t>
            </a:r>
          </a:p>
          <a:p>
            <a:pPr>
              <a:lnSpc>
                <a:spcPct val="100000"/>
              </a:lnSpc>
            </a:pPr>
            <a:r>
              <a:rPr lang="en-US" u="sng" dirty="0">
                <a:solidFill>
                  <a:schemeClr val="accent6"/>
                </a:solidFill>
              </a:rPr>
              <a:t>Step: 1</a:t>
            </a:r>
            <a:endParaRPr lang="en-US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Partition into </a:t>
            </a:r>
            <a:r>
              <a:rPr lang="en-US" b="1" dirty="0">
                <a:solidFill>
                  <a:schemeClr val="accent6"/>
                </a:solidFill>
              </a:rPr>
              <a:t>equal-depth [n=4]</a:t>
            </a:r>
            <a:r>
              <a:rPr lang="en-US" dirty="0"/>
              <a:t>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b="1" dirty="0"/>
              <a:t>Bin 1</a:t>
            </a:r>
            <a:r>
              <a:rPr lang="de-DE" dirty="0"/>
              <a:t>: 4, 8, 9, 15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b="1" dirty="0"/>
              <a:t>Bin 2</a:t>
            </a:r>
            <a:r>
              <a:rPr lang="de-DE" dirty="0"/>
              <a:t>: 21, 21, 24, 25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b="1" dirty="0"/>
              <a:t>Bin 3</a:t>
            </a:r>
            <a:r>
              <a:rPr lang="de-DE" dirty="0"/>
              <a:t>: 26, 28, 29, 34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u="sng" dirty="0">
                <a:solidFill>
                  <a:schemeClr val="accent6"/>
                </a:solidFill>
              </a:rPr>
              <a:t>Step: 2 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Smoothing by </a:t>
            </a:r>
            <a:r>
              <a:rPr lang="en-US" b="1" dirty="0">
                <a:solidFill>
                  <a:schemeClr val="accent6"/>
                </a:solidFill>
              </a:rPr>
              <a:t>bin boundaries</a:t>
            </a:r>
            <a:r>
              <a:rPr lang="en-US" dirty="0"/>
              <a:t>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sz="2400" b="1" dirty="0"/>
              <a:t>	Bin 1</a:t>
            </a:r>
            <a:r>
              <a:rPr lang="de-DE" sz="2400" dirty="0"/>
              <a:t>: </a:t>
            </a:r>
            <a:r>
              <a:rPr lang="de-DE" sz="2400" b="1" dirty="0">
                <a:solidFill>
                  <a:srgbClr val="0070C0"/>
                </a:solidFill>
              </a:rPr>
              <a:t>4</a:t>
            </a:r>
            <a:r>
              <a:rPr lang="de-DE" sz="2400" dirty="0">
                <a:solidFill>
                  <a:prstClr val="black"/>
                </a:solidFill>
              </a:rPr>
              <a:t>, </a:t>
            </a:r>
            <a:r>
              <a:rPr lang="de-DE" sz="2400" b="1" dirty="0">
                <a:solidFill>
                  <a:srgbClr val="9BBB59">
                    <a:lumMod val="75000"/>
                  </a:srgbClr>
                </a:solidFill>
              </a:rPr>
              <a:t>4</a:t>
            </a:r>
            <a:r>
              <a:rPr lang="de-DE" sz="2400" dirty="0">
                <a:solidFill>
                  <a:prstClr val="black"/>
                </a:solidFill>
              </a:rPr>
              <a:t>, </a:t>
            </a:r>
            <a:r>
              <a:rPr lang="de-DE" sz="2400" b="1" dirty="0">
                <a:solidFill>
                  <a:srgbClr val="9BBB59">
                    <a:lumMod val="75000"/>
                  </a:srgbClr>
                </a:solidFill>
              </a:rPr>
              <a:t>4</a:t>
            </a:r>
            <a:r>
              <a:rPr lang="de-DE" sz="2400" dirty="0">
                <a:solidFill>
                  <a:prstClr val="black"/>
                </a:solidFill>
              </a:rPr>
              <a:t>, </a:t>
            </a:r>
            <a:r>
              <a:rPr lang="de-DE" sz="2400" b="1" dirty="0">
                <a:solidFill>
                  <a:srgbClr val="0070C0"/>
                </a:solidFill>
              </a:rPr>
              <a:t>15</a:t>
            </a:r>
            <a:endParaRPr lang="de-DE" sz="24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de-DE" sz="2400" b="1" dirty="0"/>
              <a:t>	Bin 2</a:t>
            </a:r>
            <a:r>
              <a:rPr lang="de-DE" sz="2400" dirty="0"/>
              <a:t>: </a:t>
            </a:r>
            <a:r>
              <a:rPr lang="de-DE" sz="2400" b="1" dirty="0">
                <a:solidFill>
                  <a:srgbClr val="0070C0"/>
                </a:solidFill>
              </a:rPr>
              <a:t>21</a:t>
            </a:r>
            <a:r>
              <a:rPr lang="de-DE" sz="2400" dirty="0">
                <a:solidFill>
                  <a:prstClr val="black"/>
                </a:solidFill>
              </a:rPr>
              <a:t>, </a:t>
            </a:r>
            <a:r>
              <a:rPr lang="de-DE" sz="2400" b="1" dirty="0">
                <a:solidFill>
                  <a:srgbClr val="9BBB59">
                    <a:lumMod val="75000"/>
                  </a:srgbClr>
                </a:solidFill>
              </a:rPr>
              <a:t>21</a:t>
            </a:r>
            <a:r>
              <a:rPr lang="de-DE" sz="2400" dirty="0">
                <a:solidFill>
                  <a:prstClr val="black"/>
                </a:solidFill>
              </a:rPr>
              <a:t>, </a:t>
            </a:r>
            <a:r>
              <a:rPr lang="de-DE" sz="2400" b="1" dirty="0">
                <a:solidFill>
                  <a:srgbClr val="F79646">
                    <a:lumMod val="75000"/>
                  </a:srgbClr>
                </a:solidFill>
              </a:rPr>
              <a:t>25</a:t>
            </a:r>
            <a:r>
              <a:rPr lang="de-DE" sz="2400" dirty="0">
                <a:solidFill>
                  <a:prstClr val="black"/>
                </a:solidFill>
              </a:rPr>
              <a:t>, </a:t>
            </a:r>
            <a:r>
              <a:rPr lang="de-DE" sz="2400" b="1" dirty="0">
                <a:solidFill>
                  <a:srgbClr val="0070C0"/>
                </a:solidFill>
              </a:rPr>
              <a:t>25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sz="2400" b="1" dirty="0">
                <a:solidFill>
                  <a:srgbClr val="0070C0"/>
                </a:solidFill>
              </a:rPr>
              <a:t> </a:t>
            </a:r>
            <a:r>
              <a:rPr lang="de-DE" sz="2400" b="1" dirty="0"/>
              <a:t>	Bin 3</a:t>
            </a:r>
            <a:r>
              <a:rPr lang="de-DE" sz="2400" dirty="0"/>
              <a:t>: </a:t>
            </a:r>
            <a:r>
              <a:rPr lang="de-DE" sz="2400" b="1" dirty="0">
                <a:solidFill>
                  <a:srgbClr val="0070C0"/>
                </a:solidFill>
              </a:rPr>
              <a:t>26</a:t>
            </a:r>
            <a:r>
              <a:rPr lang="de-DE" sz="2400" dirty="0">
                <a:solidFill>
                  <a:prstClr val="black"/>
                </a:solidFill>
              </a:rPr>
              <a:t>, </a:t>
            </a:r>
            <a:r>
              <a:rPr lang="de-DE" sz="2400" b="1" dirty="0">
                <a:solidFill>
                  <a:srgbClr val="9BBB59">
                    <a:lumMod val="75000"/>
                  </a:srgbClr>
                </a:solidFill>
              </a:rPr>
              <a:t>26</a:t>
            </a:r>
            <a:r>
              <a:rPr lang="de-DE" sz="2400" dirty="0">
                <a:solidFill>
                  <a:prstClr val="black"/>
                </a:solidFill>
              </a:rPr>
              <a:t>, </a:t>
            </a:r>
            <a:r>
              <a:rPr lang="de-DE" sz="2400" b="1" dirty="0">
                <a:solidFill>
                  <a:srgbClr val="9BBB59">
                    <a:lumMod val="75000"/>
                  </a:srgbClr>
                </a:solidFill>
              </a:rPr>
              <a:t>26</a:t>
            </a:r>
            <a:r>
              <a:rPr lang="de-DE" sz="2400" dirty="0">
                <a:solidFill>
                  <a:prstClr val="black"/>
                </a:solidFill>
              </a:rPr>
              <a:t>, </a:t>
            </a:r>
            <a:r>
              <a:rPr lang="de-DE" sz="2400" b="1" dirty="0">
                <a:solidFill>
                  <a:srgbClr val="0070C0"/>
                </a:solidFill>
              </a:rPr>
              <a:t>34</a:t>
            </a:r>
            <a:endParaRPr lang="de-DE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6E6DDC-8C44-4007-B1E8-0019759ADF8D}"/>
              </a:ext>
            </a:extLst>
          </p:cNvPr>
          <p:cNvSpPr/>
          <p:nvPr/>
        </p:nvSpPr>
        <p:spPr>
          <a:xfrm>
            <a:off x="1826903" y="899160"/>
            <a:ext cx="1302377" cy="36576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237FFA-FA6C-4A5B-9AAD-58C72464090E}"/>
              </a:ext>
            </a:extLst>
          </p:cNvPr>
          <p:cNvSpPr/>
          <p:nvPr/>
        </p:nvSpPr>
        <p:spPr>
          <a:xfrm>
            <a:off x="3173156" y="899160"/>
            <a:ext cx="1694127" cy="36576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F8599A-8D00-47AB-8FFD-54626060D032}"/>
              </a:ext>
            </a:extLst>
          </p:cNvPr>
          <p:cNvSpPr/>
          <p:nvPr/>
        </p:nvSpPr>
        <p:spPr>
          <a:xfrm>
            <a:off x="4913122" y="899160"/>
            <a:ext cx="1694127" cy="36576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F027AC-0C11-4DDF-91B1-FBC946DCDF27}"/>
              </a:ext>
            </a:extLst>
          </p:cNvPr>
          <p:cNvSpPr txBox="1"/>
          <p:nvPr/>
        </p:nvSpPr>
        <p:spPr>
          <a:xfrm>
            <a:off x="2981619" y="6040799"/>
            <a:ext cx="6228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Identify outliers and smooth out noisy data</a:t>
            </a:r>
            <a:endParaRPr lang="en-IN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97B08-01C1-4939-9191-62CC3CD0CEEE}"/>
              </a:ext>
            </a:extLst>
          </p:cNvPr>
          <p:cNvSpPr txBox="1"/>
          <p:nvPr/>
        </p:nvSpPr>
        <p:spPr>
          <a:xfrm rot="5400000">
            <a:off x="10778215" y="-650005"/>
            <a:ext cx="553998" cy="201121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126564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3B8A-1661-45C0-B3D0-C4AE88C2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61F4A-81C6-4819-BC88-C01FE7862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smoothing can also be done by regression, a technique that conforms data values to a function.</a:t>
            </a:r>
          </a:p>
          <a:p>
            <a:r>
              <a:rPr lang="en-US" dirty="0"/>
              <a:t>Regression analysis is a way to </a:t>
            </a:r>
            <a:r>
              <a:rPr lang="en-US" dirty="0">
                <a:solidFill>
                  <a:schemeClr val="accent6"/>
                </a:solidFill>
              </a:rPr>
              <a:t>find trends in data</a:t>
            </a:r>
            <a:r>
              <a:rPr lang="en-US" dirty="0"/>
              <a:t> &amp; it is also called as mathematically describes the relationship between independent variables and the dependent variable.</a:t>
            </a:r>
          </a:p>
          <a:p>
            <a:r>
              <a:rPr lang="en-US" dirty="0"/>
              <a:t>It can be divided into two categories..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US" b="1" dirty="0"/>
              <a:t>Linear regression </a:t>
            </a:r>
            <a:r>
              <a:rPr lang="en-US" dirty="0"/>
              <a:t>: </a:t>
            </a:r>
          </a:p>
          <a:p>
            <a:pPr marL="1335087" lvl="2" indent="-457200"/>
            <a:r>
              <a:rPr lang="en-US" dirty="0"/>
              <a:t>It involves finding the “best” line to fit two attributes (or variables) so that one attribute can be used to predict the other.</a:t>
            </a:r>
          </a:p>
          <a:p>
            <a:pPr marL="1335087" lvl="2" indent="-457200"/>
            <a:r>
              <a:rPr lang="en-US" dirty="0"/>
              <a:t>In this, analysis on a single x variable for each dependent “y” variable. For example: (x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1</a:t>
            </a:r>
            <a:r>
              <a:rPr lang="en-US" dirty="0"/>
              <a:t>). 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US" b="1" dirty="0"/>
              <a:t>Multiple linear regression </a:t>
            </a:r>
            <a:r>
              <a:rPr lang="en-US" dirty="0"/>
              <a:t>:</a:t>
            </a:r>
            <a:r>
              <a:rPr lang="en-US" b="1" dirty="0"/>
              <a:t> </a:t>
            </a:r>
          </a:p>
          <a:p>
            <a:pPr marL="1335087" lvl="2" indent="-457200"/>
            <a:r>
              <a:rPr lang="en-US" dirty="0"/>
              <a:t>An extension of linear regression, where more than two attributes are involved and the data are fit to a multidimensional surface.</a:t>
            </a:r>
          </a:p>
          <a:p>
            <a:pPr marL="1335087" lvl="2" indent="-457200"/>
            <a:r>
              <a:rPr lang="en-US" dirty="0"/>
              <a:t>It uses multiple “x” variables for each independent variable: (x1)</a:t>
            </a:r>
            <a:r>
              <a:rPr lang="en-US" baseline="-25000" dirty="0"/>
              <a:t>1</a:t>
            </a:r>
            <a:r>
              <a:rPr lang="en-US" dirty="0"/>
              <a:t>, (x2)</a:t>
            </a:r>
            <a:r>
              <a:rPr lang="en-US" baseline="-25000" dirty="0"/>
              <a:t>1</a:t>
            </a:r>
            <a:r>
              <a:rPr lang="en-US" dirty="0"/>
              <a:t>, (x3)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1</a:t>
            </a:r>
            <a:r>
              <a:rPr lang="en-US" dirty="0"/>
              <a:t>).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6EA69-14BA-420C-869D-13C9CD868460}"/>
              </a:ext>
            </a:extLst>
          </p:cNvPr>
          <p:cNvSpPr txBox="1"/>
          <p:nvPr/>
        </p:nvSpPr>
        <p:spPr>
          <a:xfrm>
            <a:off x="2981619" y="6040799"/>
            <a:ext cx="6228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Identify outliers and smooth out noisy data</a:t>
            </a:r>
            <a:endParaRPr lang="en-IN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1BB80-46B8-43D5-9210-20B01AD52912}"/>
              </a:ext>
            </a:extLst>
          </p:cNvPr>
          <p:cNvSpPr txBox="1"/>
          <p:nvPr/>
        </p:nvSpPr>
        <p:spPr>
          <a:xfrm rot="5400000">
            <a:off x="10778215" y="-650005"/>
            <a:ext cx="553998" cy="201121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404979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3B8A-1661-45C0-B3D0-C4AE88C2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Clustering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61F4A-81C6-4819-BC88-C01FE7862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Cluster analysis</a:t>
            </a:r>
            <a:r>
              <a:rPr lang="en-US" dirty="0">
                <a:solidFill>
                  <a:schemeClr val="accent6"/>
                </a:solidFill>
              </a:rPr>
              <a:t> </a:t>
            </a:r>
            <a:r>
              <a:rPr lang="en-US" dirty="0"/>
              <a:t>or </a:t>
            </a:r>
            <a:r>
              <a:rPr lang="en-US" b="1" dirty="0">
                <a:solidFill>
                  <a:schemeClr val="accent6"/>
                </a:solidFill>
              </a:rPr>
              <a:t>clustering</a:t>
            </a:r>
            <a:r>
              <a:rPr lang="en-US" dirty="0"/>
              <a:t> is the task of grouping a set of objects in such a way that objects in the same group (called a </a:t>
            </a:r>
            <a:r>
              <a:rPr lang="en-US" b="1" dirty="0">
                <a:solidFill>
                  <a:schemeClr val="accent6"/>
                </a:solidFill>
              </a:rPr>
              <a:t>cluster</a:t>
            </a:r>
            <a:r>
              <a:rPr lang="en-US" dirty="0"/>
              <a:t>) are more similar (in some sense) to each other than to those in other groups (</a:t>
            </a:r>
            <a:r>
              <a:rPr lang="en-US" b="1" dirty="0">
                <a:solidFill>
                  <a:schemeClr val="accent6"/>
                </a:solidFill>
              </a:rPr>
              <a:t>clusters</a:t>
            </a:r>
            <a:r>
              <a:rPr lang="en-US" dirty="0"/>
              <a:t>).</a:t>
            </a:r>
          </a:p>
          <a:p>
            <a:r>
              <a:rPr lang="en-US" dirty="0"/>
              <a:t>Cluster analysis as such is not an automatic task, </a:t>
            </a:r>
            <a:r>
              <a:rPr lang="en-US" dirty="0">
                <a:solidFill>
                  <a:srgbClr val="C00000"/>
                </a:solidFill>
              </a:rPr>
              <a:t>but an iterative process of knowledge discovery or interactive </a:t>
            </a:r>
            <a:r>
              <a:rPr lang="en-US" dirty="0"/>
              <a:t>multi-objective optimization that involves </a:t>
            </a:r>
            <a:r>
              <a:rPr lang="en-US" dirty="0">
                <a:solidFill>
                  <a:srgbClr val="C00000"/>
                </a:solidFill>
              </a:rPr>
              <a:t>trial and failure</a:t>
            </a:r>
            <a:r>
              <a:rPr lang="en-US" dirty="0"/>
              <a:t>.</a:t>
            </a:r>
          </a:p>
          <a:p>
            <a:r>
              <a:rPr lang="en-US" dirty="0"/>
              <a:t>It is often necessary to modify </a:t>
            </a:r>
            <a:r>
              <a:rPr lang="en-US" dirty="0">
                <a:solidFill>
                  <a:srgbClr val="C00000"/>
                </a:solidFill>
              </a:rPr>
              <a:t>data preprocessing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model parameters until the result achieves the desired properties.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6EA69-14BA-420C-869D-13C9CD868460}"/>
              </a:ext>
            </a:extLst>
          </p:cNvPr>
          <p:cNvSpPr txBox="1"/>
          <p:nvPr/>
        </p:nvSpPr>
        <p:spPr>
          <a:xfrm>
            <a:off x="2981619" y="6040799"/>
            <a:ext cx="6228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Identify outliers and smooth out noisy data</a:t>
            </a:r>
            <a:endParaRPr lang="en-IN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1BB80-46B8-43D5-9210-20B01AD52912}"/>
              </a:ext>
            </a:extLst>
          </p:cNvPr>
          <p:cNvSpPr txBox="1"/>
          <p:nvPr/>
        </p:nvSpPr>
        <p:spPr>
          <a:xfrm rot="5400000">
            <a:off x="10778215" y="-650005"/>
            <a:ext cx="553998" cy="201121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Data Cleaning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4DDFF1E-8A69-E973-6187-5572F2AA9512}"/>
              </a:ext>
            </a:extLst>
          </p:cNvPr>
          <p:cNvGrpSpPr/>
          <p:nvPr/>
        </p:nvGrpSpPr>
        <p:grpSpPr>
          <a:xfrm>
            <a:off x="3657600" y="3749444"/>
            <a:ext cx="4086993" cy="2114898"/>
            <a:chOff x="3657600" y="3749444"/>
            <a:chExt cx="4086993" cy="2114898"/>
          </a:xfrm>
        </p:grpSpPr>
        <p:sp>
          <p:nvSpPr>
            <p:cNvPr id="39" name="AutoShape 3">
              <a:extLst>
                <a:ext uri="{FF2B5EF4-FFF2-40B4-BE49-F238E27FC236}">
                  <a16:creationId xmlns:a16="http://schemas.microsoft.com/office/drawing/2014/main" id="{9826A6F4-167C-FA0B-BA5B-4F9C0288A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0927" y="5034184"/>
              <a:ext cx="84957" cy="9966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4">
              <a:extLst>
                <a:ext uri="{FF2B5EF4-FFF2-40B4-BE49-F238E27FC236}">
                  <a16:creationId xmlns:a16="http://schemas.microsoft.com/office/drawing/2014/main" id="{FE3E0EF6-8B12-611D-5EC2-86F7F846AB3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308387" y="5581292"/>
              <a:ext cx="87960" cy="10659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" name="Group 6">
              <a:extLst>
                <a:ext uri="{FF2B5EF4-FFF2-40B4-BE49-F238E27FC236}">
                  <a16:creationId xmlns:a16="http://schemas.microsoft.com/office/drawing/2014/main" id="{7CBFC000-0123-DB83-ABEC-BBB69A03E6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7693" y="4545674"/>
              <a:ext cx="102892" cy="118083"/>
              <a:chOff x="1900" y="3589"/>
              <a:chExt cx="109" cy="109"/>
            </a:xfrm>
          </p:grpSpPr>
          <p:sp>
            <p:nvSpPr>
              <p:cNvPr id="43" name="Line 7">
                <a:extLst>
                  <a:ext uri="{FF2B5EF4-FFF2-40B4-BE49-F238E27FC236}">
                    <a16:creationId xmlns:a16="http://schemas.microsoft.com/office/drawing/2014/main" id="{40EDEF21-5A13-01DD-DADD-C11A23230A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0" y="3637"/>
                <a:ext cx="1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4" name="Line 8">
                <a:extLst>
                  <a:ext uri="{FF2B5EF4-FFF2-40B4-BE49-F238E27FC236}">
                    <a16:creationId xmlns:a16="http://schemas.microsoft.com/office/drawing/2014/main" id="{093682E3-DEF0-CF80-9AD0-25BA489B0D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896" y="3644"/>
                <a:ext cx="1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5" name="Group 9">
              <a:extLst>
                <a:ext uri="{FF2B5EF4-FFF2-40B4-BE49-F238E27FC236}">
                  <a16:creationId xmlns:a16="http://schemas.microsoft.com/office/drawing/2014/main" id="{7DDA83E8-1ACD-C1DC-3311-AE20029692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3470" y="4492796"/>
              <a:ext cx="102892" cy="118083"/>
              <a:chOff x="1900" y="3589"/>
              <a:chExt cx="109" cy="109"/>
            </a:xfrm>
          </p:grpSpPr>
          <p:sp>
            <p:nvSpPr>
              <p:cNvPr id="46" name="Line 10">
                <a:extLst>
                  <a:ext uri="{FF2B5EF4-FFF2-40B4-BE49-F238E27FC236}">
                    <a16:creationId xmlns:a16="http://schemas.microsoft.com/office/drawing/2014/main" id="{1DE2B63B-064E-66EA-ABB6-57B426AB7E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0" y="3637"/>
                <a:ext cx="1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11">
                <a:extLst>
                  <a:ext uri="{FF2B5EF4-FFF2-40B4-BE49-F238E27FC236}">
                    <a16:creationId xmlns:a16="http://schemas.microsoft.com/office/drawing/2014/main" id="{075D5617-FC59-916A-A608-A470AECB19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896" y="3644"/>
                <a:ext cx="1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48" name="Group 12">
              <a:extLst>
                <a:ext uri="{FF2B5EF4-FFF2-40B4-BE49-F238E27FC236}">
                  <a16:creationId xmlns:a16="http://schemas.microsoft.com/office/drawing/2014/main" id="{0E1561C7-74B8-438E-863F-59057FF8F9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0028" y="5054353"/>
              <a:ext cx="102892" cy="118083"/>
              <a:chOff x="1900" y="3589"/>
              <a:chExt cx="109" cy="109"/>
            </a:xfrm>
          </p:grpSpPr>
          <p:sp>
            <p:nvSpPr>
              <p:cNvPr id="49" name="Line 13">
                <a:extLst>
                  <a:ext uri="{FF2B5EF4-FFF2-40B4-BE49-F238E27FC236}">
                    <a16:creationId xmlns:a16="http://schemas.microsoft.com/office/drawing/2014/main" id="{4925E824-98AC-8CBB-D6B8-0F4B995589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0" y="3637"/>
                <a:ext cx="1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14">
                <a:extLst>
                  <a:ext uri="{FF2B5EF4-FFF2-40B4-BE49-F238E27FC236}">
                    <a16:creationId xmlns:a16="http://schemas.microsoft.com/office/drawing/2014/main" id="{F620014C-A002-29F0-928E-714979DE83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896" y="3644"/>
                <a:ext cx="1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1" name="Group 15">
              <a:extLst>
                <a:ext uri="{FF2B5EF4-FFF2-40B4-BE49-F238E27FC236}">
                  <a16:creationId xmlns:a16="http://schemas.microsoft.com/office/drawing/2014/main" id="{DABDD499-461D-CAE8-941B-63FF8CF21D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7600" y="3749444"/>
              <a:ext cx="4086993" cy="2114898"/>
              <a:chOff x="1028" y="1418"/>
              <a:chExt cx="3790" cy="2591"/>
            </a:xfrm>
          </p:grpSpPr>
          <p:sp>
            <p:nvSpPr>
              <p:cNvPr id="52" name="AutoShape 16">
                <a:extLst>
                  <a:ext uri="{FF2B5EF4-FFF2-40B4-BE49-F238E27FC236}">
                    <a16:creationId xmlns:a16="http://schemas.microsoft.com/office/drawing/2014/main" id="{CD944417-D698-30BF-EC1C-C79060108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2737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AutoShape 17">
                <a:extLst>
                  <a:ext uri="{FF2B5EF4-FFF2-40B4-BE49-F238E27FC236}">
                    <a16:creationId xmlns:a16="http://schemas.microsoft.com/office/drawing/2014/main" id="{063B463C-BD99-7067-926A-4617F38BB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3" y="2615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AutoShape 18">
                <a:extLst>
                  <a:ext uri="{FF2B5EF4-FFF2-40B4-BE49-F238E27FC236}">
                    <a16:creationId xmlns:a16="http://schemas.microsoft.com/office/drawing/2014/main" id="{021DFED5-7F3B-280C-0772-336A55CFC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8" y="2630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19">
                <a:extLst>
                  <a:ext uri="{FF2B5EF4-FFF2-40B4-BE49-F238E27FC236}">
                    <a16:creationId xmlns:a16="http://schemas.microsoft.com/office/drawing/2014/main" id="{C710FDC9-3898-2410-9823-BA612F9005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7" y="2416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AutoShape 20">
                <a:extLst>
                  <a:ext uri="{FF2B5EF4-FFF2-40B4-BE49-F238E27FC236}">
                    <a16:creationId xmlns:a16="http://schemas.microsoft.com/office/drawing/2014/main" id="{763F848E-870B-BC27-306D-2B21FFDE7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5" y="2757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AutoShape 21">
                <a:extLst>
                  <a:ext uri="{FF2B5EF4-FFF2-40B4-BE49-F238E27FC236}">
                    <a16:creationId xmlns:a16="http://schemas.microsoft.com/office/drawing/2014/main" id="{CE7E8B9D-689D-2E95-F750-518293E35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2" y="2462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AutoShape 22">
                <a:extLst>
                  <a:ext uri="{FF2B5EF4-FFF2-40B4-BE49-F238E27FC236}">
                    <a16:creationId xmlns:a16="http://schemas.microsoft.com/office/drawing/2014/main" id="{83B26E0B-EE55-88F8-C61F-F896BFD85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9" y="2124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AutoShape 23">
                <a:extLst>
                  <a:ext uri="{FF2B5EF4-FFF2-40B4-BE49-F238E27FC236}">
                    <a16:creationId xmlns:a16="http://schemas.microsoft.com/office/drawing/2014/main" id="{BD83DC4A-3A55-F616-B5B3-5D856E4055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0" y="2521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AutoShape 24">
                <a:extLst>
                  <a:ext uri="{FF2B5EF4-FFF2-40B4-BE49-F238E27FC236}">
                    <a16:creationId xmlns:a16="http://schemas.microsoft.com/office/drawing/2014/main" id="{7E7D52DC-CE98-3553-7D2C-307243398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3" y="2298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AutoShape 25">
                <a:extLst>
                  <a:ext uri="{FF2B5EF4-FFF2-40B4-BE49-F238E27FC236}">
                    <a16:creationId xmlns:a16="http://schemas.microsoft.com/office/drawing/2014/main" id="{2B4C2502-DA85-C69E-C7EE-EB5E61D53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0" y="2339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AutoShape 26">
                <a:extLst>
                  <a:ext uri="{FF2B5EF4-FFF2-40B4-BE49-F238E27FC236}">
                    <a16:creationId xmlns:a16="http://schemas.microsoft.com/office/drawing/2014/main" id="{8B5B9F81-79CF-6FAB-8112-FECADB6E6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6" y="2372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AutoShape 27">
                <a:extLst>
                  <a:ext uri="{FF2B5EF4-FFF2-40B4-BE49-F238E27FC236}">
                    <a16:creationId xmlns:a16="http://schemas.microsoft.com/office/drawing/2014/main" id="{2802F47E-25C8-585E-BA08-21DE35CA68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4" y="2568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Rectangle 28">
                <a:extLst>
                  <a:ext uri="{FF2B5EF4-FFF2-40B4-BE49-F238E27FC236}">
                    <a16:creationId xmlns:a16="http://schemas.microsoft.com/office/drawing/2014/main" id="{AAF02ED6-21DD-9538-6FF3-0C5DF30A5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8" y="1418"/>
                <a:ext cx="3790" cy="25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AutoShape 29">
                <a:extLst>
                  <a:ext uri="{FF2B5EF4-FFF2-40B4-BE49-F238E27FC236}">
                    <a16:creationId xmlns:a16="http://schemas.microsoft.com/office/drawing/2014/main" id="{8F24AD92-FC84-CABB-9749-68F957B92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3" y="2828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AutoShape 30">
                <a:extLst>
                  <a:ext uri="{FF2B5EF4-FFF2-40B4-BE49-F238E27FC236}">
                    <a16:creationId xmlns:a16="http://schemas.microsoft.com/office/drawing/2014/main" id="{5507D0FE-BBB0-783F-D3FC-2AB1CDA3CB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9" y="2851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AutoShape 31">
                <a:extLst>
                  <a:ext uri="{FF2B5EF4-FFF2-40B4-BE49-F238E27FC236}">
                    <a16:creationId xmlns:a16="http://schemas.microsoft.com/office/drawing/2014/main" id="{2898FF01-AA39-F74D-A9EF-666BDDD1D1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0" y="2616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AutoShape 32">
                <a:extLst>
                  <a:ext uri="{FF2B5EF4-FFF2-40B4-BE49-F238E27FC236}">
                    <a16:creationId xmlns:a16="http://schemas.microsoft.com/office/drawing/2014/main" id="{7610179D-8471-D9D0-8982-4568FA4ED4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9" y="2928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AutoShape 33">
                <a:extLst>
                  <a:ext uri="{FF2B5EF4-FFF2-40B4-BE49-F238E27FC236}">
                    <a16:creationId xmlns:a16="http://schemas.microsoft.com/office/drawing/2014/main" id="{34A57E2D-EDDD-FF3D-9816-CDDD480E0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3242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AutoShape 34">
                <a:extLst>
                  <a:ext uri="{FF2B5EF4-FFF2-40B4-BE49-F238E27FC236}">
                    <a16:creationId xmlns:a16="http://schemas.microsoft.com/office/drawing/2014/main" id="{FC742149-6605-27F4-A941-1401252C8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6" y="3110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AutoShape 35">
                <a:extLst>
                  <a:ext uri="{FF2B5EF4-FFF2-40B4-BE49-F238E27FC236}">
                    <a16:creationId xmlns:a16="http://schemas.microsoft.com/office/drawing/2014/main" id="{DB45264D-2A3A-30CE-6F6C-1B0F9608A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0" y="2452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AutoShape 36">
                <a:extLst>
                  <a:ext uri="{FF2B5EF4-FFF2-40B4-BE49-F238E27FC236}">
                    <a16:creationId xmlns:a16="http://schemas.microsoft.com/office/drawing/2014/main" id="{A062A734-8977-9176-355F-0578BBD18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3057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AutoShape 37">
                <a:extLst>
                  <a:ext uri="{FF2B5EF4-FFF2-40B4-BE49-F238E27FC236}">
                    <a16:creationId xmlns:a16="http://schemas.microsoft.com/office/drawing/2014/main" id="{04B1279C-5B02-4EAE-96DD-6E1357BAE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2" y="3208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AutoShape 38">
                <a:extLst>
                  <a:ext uri="{FF2B5EF4-FFF2-40B4-BE49-F238E27FC236}">
                    <a16:creationId xmlns:a16="http://schemas.microsoft.com/office/drawing/2014/main" id="{86C21158-E338-726A-28A7-94FF0A1C8D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2" y="2246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AutoShape 39">
                <a:extLst>
                  <a:ext uri="{FF2B5EF4-FFF2-40B4-BE49-F238E27FC236}">
                    <a16:creationId xmlns:a16="http://schemas.microsoft.com/office/drawing/2014/main" id="{614C7060-44C5-D2A9-562C-A186F00151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7" y="1942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AutoShape 40">
                <a:extLst>
                  <a:ext uri="{FF2B5EF4-FFF2-40B4-BE49-F238E27FC236}">
                    <a16:creationId xmlns:a16="http://schemas.microsoft.com/office/drawing/2014/main" id="{B2DAB0AA-EB34-F93E-FFED-10D2C42FD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1" y="2066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AutoShape 41">
                <a:extLst>
                  <a:ext uri="{FF2B5EF4-FFF2-40B4-BE49-F238E27FC236}">
                    <a16:creationId xmlns:a16="http://schemas.microsoft.com/office/drawing/2014/main" id="{9166CBCB-055F-0F15-A8AE-0C3E6134F7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2752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AutoShape 42">
                <a:extLst>
                  <a:ext uri="{FF2B5EF4-FFF2-40B4-BE49-F238E27FC236}">
                    <a16:creationId xmlns:a16="http://schemas.microsoft.com/office/drawing/2014/main" id="{939E8244-757D-79BF-5C8C-619D580AB8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6" y="2904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9" name="AutoShape 43">
                <a:extLst>
                  <a:ext uri="{FF2B5EF4-FFF2-40B4-BE49-F238E27FC236}">
                    <a16:creationId xmlns:a16="http://schemas.microsoft.com/office/drawing/2014/main" id="{53D36BDC-07DC-7054-0F4C-675D87FE5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3217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Freeform 44">
                <a:extLst>
                  <a:ext uri="{FF2B5EF4-FFF2-40B4-BE49-F238E27FC236}">
                    <a16:creationId xmlns:a16="http://schemas.microsoft.com/office/drawing/2014/main" id="{EBF50065-1425-703F-7E8D-D51D4B6C78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5" y="1842"/>
                <a:ext cx="1101" cy="1077"/>
              </a:xfrm>
              <a:custGeom>
                <a:avLst/>
                <a:gdLst>
                  <a:gd name="T0" fmla="*/ 1041 w 1101"/>
                  <a:gd name="T1" fmla="*/ 294 h 1077"/>
                  <a:gd name="T2" fmla="*/ 1077 w 1101"/>
                  <a:gd name="T3" fmla="*/ 485 h 1077"/>
                  <a:gd name="T4" fmla="*/ 1013 w 1101"/>
                  <a:gd name="T5" fmla="*/ 930 h 1077"/>
                  <a:gd name="T6" fmla="*/ 950 w 1101"/>
                  <a:gd name="T7" fmla="*/ 1040 h 1077"/>
                  <a:gd name="T8" fmla="*/ 850 w 1101"/>
                  <a:gd name="T9" fmla="*/ 1076 h 1077"/>
                  <a:gd name="T10" fmla="*/ 595 w 1101"/>
                  <a:gd name="T11" fmla="*/ 1040 h 1077"/>
                  <a:gd name="T12" fmla="*/ 486 w 1101"/>
                  <a:gd name="T13" fmla="*/ 994 h 1077"/>
                  <a:gd name="T14" fmla="*/ 459 w 1101"/>
                  <a:gd name="T15" fmla="*/ 985 h 1077"/>
                  <a:gd name="T16" fmla="*/ 322 w 1101"/>
                  <a:gd name="T17" fmla="*/ 876 h 1077"/>
                  <a:gd name="T18" fmla="*/ 232 w 1101"/>
                  <a:gd name="T19" fmla="*/ 803 h 1077"/>
                  <a:gd name="T20" fmla="*/ 104 w 1101"/>
                  <a:gd name="T21" fmla="*/ 685 h 1077"/>
                  <a:gd name="T22" fmla="*/ 4 w 1101"/>
                  <a:gd name="T23" fmla="*/ 449 h 1077"/>
                  <a:gd name="T24" fmla="*/ 13 w 1101"/>
                  <a:gd name="T25" fmla="*/ 130 h 1077"/>
                  <a:gd name="T26" fmla="*/ 186 w 1101"/>
                  <a:gd name="T27" fmla="*/ 21 h 1077"/>
                  <a:gd name="T28" fmla="*/ 222 w 1101"/>
                  <a:gd name="T29" fmla="*/ 12 h 1077"/>
                  <a:gd name="T30" fmla="*/ 422 w 1101"/>
                  <a:gd name="T31" fmla="*/ 30 h 1077"/>
                  <a:gd name="T32" fmla="*/ 577 w 1101"/>
                  <a:gd name="T33" fmla="*/ 103 h 1077"/>
                  <a:gd name="T34" fmla="*/ 695 w 1101"/>
                  <a:gd name="T35" fmla="*/ 176 h 1077"/>
                  <a:gd name="T36" fmla="*/ 768 w 1101"/>
                  <a:gd name="T37" fmla="*/ 203 h 1077"/>
                  <a:gd name="T38" fmla="*/ 1041 w 1101"/>
                  <a:gd name="T39" fmla="*/ 294 h 1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01" h="1077">
                    <a:moveTo>
                      <a:pt x="1041" y="294"/>
                    </a:moveTo>
                    <a:cubicBezTo>
                      <a:pt x="1062" y="357"/>
                      <a:pt x="1070" y="419"/>
                      <a:pt x="1077" y="485"/>
                    </a:cubicBezTo>
                    <a:cubicBezTo>
                      <a:pt x="1072" y="641"/>
                      <a:pt x="1101" y="797"/>
                      <a:pt x="1013" y="930"/>
                    </a:cubicBezTo>
                    <a:cubicBezTo>
                      <a:pt x="1001" y="966"/>
                      <a:pt x="984" y="1017"/>
                      <a:pt x="950" y="1040"/>
                    </a:cubicBezTo>
                    <a:cubicBezTo>
                      <a:pt x="920" y="1060"/>
                      <a:pt x="884" y="1065"/>
                      <a:pt x="850" y="1076"/>
                    </a:cubicBezTo>
                    <a:cubicBezTo>
                      <a:pt x="677" y="1068"/>
                      <a:pt x="701" y="1077"/>
                      <a:pt x="595" y="1040"/>
                    </a:cubicBezTo>
                    <a:cubicBezTo>
                      <a:pt x="556" y="1026"/>
                      <a:pt x="527" y="1007"/>
                      <a:pt x="486" y="994"/>
                    </a:cubicBezTo>
                    <a:cubicBezTo>
                      <a:pt x="477" y="991"/>
                      <a:pt x="459" y="985"/>
                      <a:pt x="459" y="985"/>
                    </a:cubicBezTo>
                    <a:cubicBezTo>
                      <a:pt x="417" y="943"/>
                      <a:pt x="369" y="911"/>
                      <a:pt x="322" y="876"/>
                    </a:cubicBezTo>
                    <a:cubicBezTo>
                      <a:pt x="287" y="850"/>
                      <a:pt x="271" y="816"/>
                      <a:pt x="232" y="803"/>
                    </a:cubicBezTo>
                    <a:cubicBezTo>
                      <a:pt x="196" y="768"/>
                      <a:pt x="131" y="726"/>
                      <a:pt x="104" y="685"/>
                    </a:cubicBezTo>
                    <a:cubicBezTo>
                      <a:pt x="56" y="611"/>
                      <a:pt x="21" y="536"/>
                      <a:pt x="4" y="449"/>
                    </a:cubicBezTo>
                    <a:cubicBezTo>
                      <a:pt x="7" y="343"/>
                      <a:pt x="0" y="236"/>
                      <a:pt x="13" y="130"/>
                    </a:cubicBezTo>
                    <a:cubicBezTo>
                      <a:pt x="22" y="60"/>
                      <a:pt x="139" y="33"/>
                      <a:pt x="186" y="21"/>
                    </a:cubicBezTo>
                    <a:cubicBezTo>
                      <a:pt x="198" y="18"/>
                      <a:pt x="222" y="12"/>
                      <a:pt x="222" y="12"/>
                    </a:cubicBezTo>
                    <a:cubicBezTo>
                      <a:pt x="289" y="15"/>
                      <a:pt x="362" y="0"/>
                      <a:pt x="422" y="30"/>
                    </a:cubicBezTo>
                    <a:cubicBezTo>
                      <a:pt x="473" y="56"/>
                      <a:pt x="525" y="77"/>
                      <a:pt x="577" y="103"/>
                    </a:cubicBezTo>
                    <a:cubicBezTo>
                      <a:pt x="619" y="124"/>
                      <a:pt x="655" y="153"/>
                      <a:pt x="695" y="176"/>
                    </a:cubicBezTo>
                    <a:cubicBezTo>
                      <a:pt x="718" y="189"/>
                      <a:pt x="745" y="192"/>
                      <a:pt x="768" y="203"/>
                    </a:cubicBezTo>
                    <a:cubicBezTo>
                      <a:pt x="844" y="240"/>
                      <a:pt x="955" y="294"/>
                      <a:pt x="1041" y="294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45">
                <a:extLst>
                  <a:ext uri="{FF2B5EF4-FFF2-40B4-BE49-F238E27FC236}">
                    <a16:creationId xmlns:a16="http://schemas.microsoft.com/office/drawing/2014/main" id="{4F5149F7-ABAB-E191-5CCD-74C8AE3C2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1" y="2591"/>
                <a:ext cx="918" cy="965"/>
              </a:xfrm>
              <a:custGeom>
                <a:avLst/>
                <a:gdLst>
                  <a:gd name="T0" fmla="*/ 227 w 918"/>
                  <a:gd name="T1" fmla="*/ 818 h 965"/>
                  <a:gd name="T2" fmla="*/ 191 w 918"/>
                  <a:gd name="T3" fmla="*/ 782 h 965"/>
                  <a:gd name="T4" fmla="*/ 118 w 918"/>
                  <a:gd name="T5" fmla="*/ 737 h 965"/>
                  <a:gd name="T6" fmla="*/ 81 w 918"/>
                  <a:gd name="T7" fmla="*/ 700 h 965"/>
                  <a:gd name="T8" fmla="*/ 45 w 918"/>
                  <a:gd name="T9" fmla="*/ 646 h 965"/>
                  <a:gd name="T10" fmla="*/ 0 w 918"/>
                  <a:gd name="T11" fmla="*/ 464 h 965"/>
                  <a:gd name="T12" fmla="*/ 9 w 918"/>
                  <a:gd name="T13" fmla="*/ 200 h 965"/>
                  <a:gd name="T14" fmla="*/ 81 w 918"/>
                  <a:gd name="T15" fmla="*/ 136 h 965"/>
                  <a:gd name="T16" fmla="*/ 291 w 918"/>
                  <a:gd name="T17" fmla="*/ 0 h 965"/>
                  <a:gd name="T18" fmla="*/ 391 w 918"/>
                  <a:gd name="T19" fmla="*/ 18 h 965"/>
                  <a:gd name="T20" fmla="*/ 491 w 918"/>
                  <a:gd name="T21" fmla="*/ 55 h 965"/>
                  <a:gd name="T22" fmla="*/ 691 w 918"/>
                  <a:gd name="T23" fmla="*/ 164 h 965"/>
                  <a:gd name="T24" fmla="*/ 718 w 918"/>
                  <a:gd name="T25" fmla="*/ 218 h 965"/>
                  <a:gd name="T26" fmla="*/ 745 w 918"/>
                  <a:gd name="T27" fmla="*/ 246 h 965"/>
                  <a:gd name="T28" fmla="*/ 809 w 918"/>
                  <a:gd name="T29" fmla="*/ 346 h 965"/>
                  <a:gd name="T30" fmla="*/ 845 w 918"/>
                  <a:gd name="T31" fmla="*/ 427 h 965"/>
                  <a:gd name="T32" fmla="*/ 863 w 918"/>
                  <a:gd name="T33" fmla="*/ 518 h 965"/>
                  <a:gd name="T34" fmla="*/ 890 w 918"/>
                  <a:gd name="T35" fmla="*/ 609 h 965"/>
                  <a:gd name="T36" fmla="*/ 918 w 918"/>
                  <a:gd name="T37" fmla="*/ 773 h 965"/>
                  <a:gd name="T38" fmla="*/ 827 w 918"/>
                  <a:gd name="T39" fmla="*/ 927 h 965"/>
                  <a:gd name="T40" fmla="*/ 754 w 918"/>
                  <a:gd name="T41" fmla="*/ 946 h 965"/>
                  <a:gd name="T42" fmla="*/ 718 w 918"/>
                  <a:gd name="T43" fmla="*/ 955 h 965"/>
                  <a:gd name="T44" fmla="*/ 354 w 918"/>
                  <a:gd name="T45" fmla="*/ 937 h 965"/>
                  <a:gd name="T46" fmla="*/ 245 w 918"/>
                  <a:gd name="T47" fmla="*/ 864 h 965"/>
                  <a:gd name="T48" fmla="*/ 227 w 918"/>
                  <a:gd name="T49" fmla="*/ 818 h 9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18" h="965">
                    <a:moveTo>
                      <a:pt x="227" y="818"/>
                    </a:moveTo>
                    <a:cubicBezTo>
                      <a:pt x="178" y="802"/>
                      <a:pt x="216" y="822"/>
                      <a:pt x="191" y="782"/>
                    </a:cubicBezTo>
                    <a:cubicBezTo>
                      <a:pt x="176" y="757"/>
                      <a:pt x="144" y="746"/>
                      <a:pt x="118" y="737"/>
                    </a:cubicBezTo>
                    <a:cubicBezTo>
                      <a:pt x="106" y="724"/>
                      <a:pt x="92" y="714"/>
                      <a:pt x="81" y="700"/>
                    </a:cubicBezTo>
                    <a:cubicBezTo>
                      <a:pt x="68" y="683"/>
                      <a:pt x="45" y="646"/>
                      <a:pt x="45" y="646"/>
                    </a:cubicBezTo>
                    <a:cubicBezTo>
                      <a:pt x="30" y="585"/>
                      <a:pt x="10" y="526"/>
                      <a:pt x="0" y="464"/>
                    </a:cubicBezTo>
                    <a:cubicBezTo>
                      <a:pt x="3" y="376"/>
                      <a:pt x="1" y="288"/>
                      <a:pt x="9" y="200"/>
                    </a:cubicBezTo>
                    <a:cubicBezTo>
                      <a:pt x="11" y="175"/>
                      <a:pt x="74" y="139"/>
                      <a:pt x="81" y="136"/>
                    </a:cubicBezTo>
                    <a:cubicBezTo>
                      <a:pt x="153" y="101"/>
                      <a:pt x="222" y="22"/>
                      <a:pt x="291" y="0"/>
                    </a:cubicBezTo>
                    <a:cubicBezTo>
                      <a:pt x="314" y="3"/>
                      <a:pt x="364" y="5"/>
                      <a:pt x="391" y="18"/>
                    </a:cubicBezTo>
                    <a:cubicBezTo>
                      <a:pt x="430" y="37"/>
                      <a:pt x="446" y="46"/>
                      <a:pt x="491" y="55"/>
                    </a:cubicBezTo>
                    <a:cubicBezTo>
                      <a:pt x="555" y="98"/>
                      <a:pt x="638" y="100"/>
                      <a:pt x="691" y="164"/>
                    </a:cubicBezTo>
                    <a:cubicBezTo>
                      <a:pt x="760" y="248"/>
                      <a:pt x="665" y="138"/>
                      <a:pt x="718" y="218"/>
                    </a:cubicBezTo>
                    <a:cubicBezTo>
                      <a:pt x="725" y="229"/>
                      <a:pt x="737" y="236"/>
                      <a:pt x="745" y="246"/>
                    </a:cubicBezTo>
                    <a:cubicBezTo>
                      <a:pt x="770" y="278"/>
                      <a:pt x="782" y="319"/>
                      <a:pt x="809" y="346"/>
                    </a:cubicBezTo>
                    <a:cubicBezTo>
                      <a:pt x="830" y="410"/>
                      <a:pt x="816" y="384"/>
                      <a:pt x="845" y="427"/>
                    </a:cubicBezTo>
                    <a:cubicBezTo>
                      <a:pt x="851" y="457"/>
                      <a:pt x="856" y="488"/>
                      <a:pt x="863" y="518"/>
                    </a:cubicBezTo>
                    <a:cubicBezTo>
                      <a:pt x="871" y="549"/>
                      <a:pt x="884" y="578"/>
                      <a:pt x="890" y="609"/>
                    </a:cubicBezTo>
                    <a:cubicBezTo>
                      <a:pt x="902" y="666"/>
                      <a:pt x="900" y="718"/>
                      <a:pt x="918" y="773"/>
                    </a:cubicBezTo>
                    <a:cubicBezTo>
                      <a:pt x="910" y="845"/>
                      <a:pt x="904" y="901"/>
                      <a:pt x="827" y="927"/>
                    </a:cubicBezTo>
                    <a:cubicBezTo>
                      <a:pt x="803" y="935"/>
                      <a:pt x="778" y="940"/>
                      <a:pt x="754" y="946"/>
                    </a:cubicBezTo>
                    <a:cubicBezTo>
                      <a:pt x="742" y="949"/>
                      <a:pt x="718" y="955"/>
                      <a:pt x="718" y="955"/>
                    </a:cubicBezTo>
                    <a:cubicBezTo>
                      <a:pt x="668" y="954"/>
                      <a:pt x="462" y="965"/>
                      <a:pt x="354" y="937"/>
                    </a:cubicBezTo>
                    <a:cubicBezTo>
                      <a:pt x="316" y="927"/>
                      <a:pt x="272" y="891"/>
                      <a:pt x="245" y="864"/>
                    </a:cubicBezTo>
                    <a:cubicBezTo>
                      <a:pt x="231" y="850"/>
                      <a:pt x="192" y="818"/>
                      <a:pt x="227" y="818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46">
                <a:extLst>
                  <a:ext uri="{FF2B5EF4-FFF2-40B4-BE49-F238E27FC236}">
                    <a16:creationId xmlns:a16="http://schemas.microsoft.com/office/drawing/2014/main" id="{9B6A86CB-1728-C583-90D2-EB70849BA5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3" y="1882"/>
                <a:ext cx="869" cy="1173"/>
              </a:xfrm>
              <a:custGeom>
                <a:avLst/>
                <a:gdLst>
                  <a:gd name="T0" fmla="*/ 754 w 869"/>
                  <a:gd name="T1" fmla="*/ 791 h 1173"/>
                  <a:gd name="T2" fmla="*/ 699 w 869"/>
                  <a:gd name="T3" fmla="*/ 945 h 1173"/>
                  <a:gd name="T4" fmla="*/ 654 w 869"/>
                  <a:gd name="T5" fmla="*/ 1082 h 1173"/>
                  <a:gd name="T6" fmla="*/ 636 w 869"/>
                  <a:gd name="T7" fmla="*/ 1136 h 1173"/>
                  <a:gd name="T8" fmla="*/ 618 w 869"/>
                  <a:gd name="T9" fmla="*/ 1155 h 1173"/>
                  <a:gd name="T10" fmla="*/ 563 w 869"/>
                  <a:gd name="T11" fmla="*/ 1173 h 1173"/>
                  <a:gd name="T12" fmla="*/ 290 w 869"/>
                  <a:gd name="T13" fmla="*/ 1145 h 1173"/>
                  <a:gd name="T14" fmla="*/ 127 w 869"/>
                  <a:gd name="T15" fmla="*/ 1073 h 1173"/>
                  <a:gd name="T16" fmla="*/ 36 w 869"/>
                  <a:gd name="T17" fmla="*/ 1009 h 1173"/>
                  <a:gd name="T18" fmla="*/ 0 w 869"/>
                  <a:gd name="T19" fmla="*/ 955 h 1173"/>
                  <a:gd name="T20" fmla="*/ 81 w 869"/>
                  <a:gd name="T21" fmla="*/ 500 h 1173"/>
                  <a:gd name="T22" fmla="*/ 109 w 869"/>
                  <a:gd name="T23" fmla="*/ 236 h 1173"/>
                  <a:gd name="T24" fmla="*/ 154 w 869"/>
                  <a:gd name="T25" fmla="*/ 164 h 1173"/>
                  <a:gd name="T26" fmla="*/ 200 w 869"/>
                  <a:gd name="T27" fmla="*/ 136 h 1173"/>
                  <a:gd name="T28" fmla="*/ 309 w 869"/>
                  <a:gd name="T29" fmla="*/ 73 h 1173"/>
                  <a:gd name="T30" fmla="*/ 354 w 869"/>
                  <a:gd name="T31" fmla="*/ 45 h 1173"/>
                  <a:gd name="T32" fmla="*/ 427 w 869"/>
                  <a:gd name="T33" fmla="*/ 0 h 1173"/>
                  <a:gd name="T34" fmla="*/ 709 w 869"/>
                  <a:gd name="T35" fmla="*/ 82 h 1173"/>
                  <a:gd name="T36" fmla="*/ 809 w 869"/>
                  <a:gd name="T37" fmla="*/ 200 h 1173"/>
                  <a:gd name="T38" fmla="*/ 845 w 869"/>
                  <a:gd name="T39" fmla="*/ 255 h 1173"/>
                  <a:gd name="T40" fmla="*/ 863 w 869"/>
                  <a:gd name="T41" fmla="*/ 309 h 1173"/>
                  <a:gd name="T42" fmla="*/ 790 w 869"/>
                  <a:gd name="T43" fmla="*/ 709 h 1173"/>
                  <a:gd name="T44" fmla="*/ 754 w 869"/>
                  <a:gd name="T45" fmla="*/ 791 h 1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69" h="1173">
                    <a:moveTo>
                      <a:pt x="754" y="791"/>
                    </a:moveTo>
                    <a:cubicBezTo>
                      <a:pt x="743" y="846"/>
                      <a:pt x="731" y="899"/>
                      <a:pt x="699" y="945"/>
                    </a:cubicBezTo>
                    <a:cubicBezTo>
                      <a:pt x="684" y="991"/>
                      <a:pt x="669" y="1036"/>
                      <a:pt x="654" y="1082"/>
                    </a:cubicBezTo>
                    <a:cubicBezTo>
                      <a:pt x="648" y="1100"/>
                      <a:pt x="649" y="1122"/>
                      <a:pt x="636" y="1136"/>
                    </a:cubicBezTo>
                    <a:cubicBezTo>
                      <a:pt x="630" y="1142"/>
                      <a:pt x="626" y="1151"/>
                      <a:pt x="618" y="1155"/>
                    </a:cubicBezTo>
                    <a:cubicBezTo>
                      <a:pt x="601" y="1164"/>
                      <a:pt x="563" y="1173"/>
                      <a:pt x="563" y="1173"/>
                    </a:cubicBezTo>
                    <a:cubicBezTo>
                      <a:pt x="471" y="1168"/>
                      <a:pt x="379" y="1170"/>
                      <a:pt x="290" y="1145"/>
                    </a:cubicBezTo>
                    <a:cubicBezTo>
                      <a:pt x="231" y="1129"/>
                      <a:pt x="182" y="1097"/>
                      <a:pt x="127" y="1073"/>
                    </a:cubicBezTo>
                    <a:cubicBezTo>
                      <a:pt x="93" y="1058"/>
                      <a:pt x="60" y="1039"/>
                      <a:pt x="36" y="1009"/>
                    </a:cubicBezTo>
                    <a:cubicBezTo>
                      <a:pt x="23" y="992"/>
                      <a:pt x="0" y="955"/>
                      <a:pt x="0" y="955"/>
                    </a:cubicBezTo>
                    <a:cubicBezTo>
                      <a:pt x="11" y="805"/>
                      <a:pt x="33" y="644"/>
                      <a:pt x="81" y="500"/>
                    </a:cubicBezTo>
                    <a:cubicBezTo>
                      <a:pt x="92" y="412"/>
                      <a:pt x="99" y="324"/>
                      <a:pt x="109" y="236"/>
                    </a:cubicBezTo>
                    <a:cubicBezTo>
                      <a:pt x="113" y="197"/>
                      <a:pt x="118" y="176"/>
                      <a:pt x="154" y="164"/>
                    </a:cubicBezTo>
                    <a:cubicBezTo>
                      <a:pt x="193" y="123"/>
                      <a:pt x="147" y="165"/>
                      <a:pt x="200" y="136"/>
                    </a:cubicBezTo>
                    <a:cubicBezTo>
                      <a:pt x="241" y="114"/>
                      <a:pt x="266" y="87"/>
                      <a:pt x="309" y="73"/>
                    </a:cubicBezTo>
                    <a:cubicBezTo>
                      <a:pt x="343" y="37"/>
                      <a:pt x="308" y="68"/>
                      <a:pt x="354" y="45"/>
                    </a:cubicBezTo>
                    <a:cubicBezTo>
                      <a:pt x="383" y="30"/>
                      <a:pt x="395" y="11"/>
                      <a:pt x="427" y="0"/>
                    </a:cubicBezTo>
                    <a:cubicBezTo>
                      <a:pt x="520" y="23"/>
                      <a:pt x="626" y="29"/>
                      <a:pt x="709" y="82"/>
                    </a:cubicBezTo>
                    <a:cubicBezTo>
                      <a:pt x="738" y="125"/>
                      <a:pt x="765" y="172"/>
                      <a:pt x="809" y="200"/>
                    </a:cubicBezTo>
                    <a:cubicBezTo>
                      <a:pt x="821" y="218"/>
                      <a:pt x="838" y="234"/>
                      <a:pt x="845" y="255"/>
                    </a:cubicBezTo>
                    <a:cubicBezTo>
                      <a:pt x="851" y="273"/>
                      <a:pt x="863" y="309"/>
                      <a:pt x="863" y="309"/>
                    </a:cubicBezTo>
                    <a:cubicBezTo>
                      <a:pt x="858" y="436"/>
                      <a:pt x="869" y="596"/>
                      <a:pt x="790" y="709"/>
                    </a:cubicBezTo>
                    <a:cubicBezTo>
                      <a:pt x="787" y="717"/>
                      <a:pt x="776" y="791"/>
                      <a:pt x="754" y="791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1968106-9D4D-09E9-AE89-433C9A88F9DB}"/>
                </a:ext>
              </a:extLst>
            </p:cNvPr>
            <p:cNvSpPr txBox="1"/>
            <p:nvPr/>
          </p:nvSpPr>
          <p:spPr>
            <a:xfrm>
              <a:off x="4546678" y="4142423"/>
              <a:ext cx="109845" cy="315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7262BA61-8C28-2897-B18A-B205526A9AAF}"/>
              </a:ext>
            </a:extLst>
          </p:cNvPr>
          <p:cNvSpPr/>
          <p:nvPr/>
        </p:nvSpPr>
        <p:spPr>
          <a:xfrm>
            <a:off x="8549659" y="3633727"/>
            <a:ext cx="2308842" cy="385131"/>
          </a:xfrm>
          <a:prstGeom prst="wedgeRoundRectCallout">
            <a:avLst>
              <a:gd name="adj1" fmla="val -158403"/>
              <a:gd name="adj2" fmla="val 18641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Cluster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center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3159A353-9C8E-7AB0-A030-D7C1A58C6860}"/>
              </a:ext>
            </a:extLst>
          </p:cNvPr>
          <p:cNvSpPr/>
          <p:nvPr/>
        </p:nvSpPr>
        <p:spPr>
          <a:xfrm>
            <a:off x="8709169" y="4974632"/>
            <a:ext cx="2308842" cy="385131"/>
          </a:xfrm>
          <a:prstGeom prst="wedgeRoundRectCallout">
            <a:avLst>
              <a:gd name="adj1" fmla="val -114343"/>
              <a:gd name="adj2" fmla="val -1539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370209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3B8A-1661-45C0-B3D0-C4AE88C2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Inconsistent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61F4A-81C6-4819-BC88-C01FE7862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With larger datasets, it can be difficult to find all of the inconsistencies.</a:t>
            </a:r>
          </a:p>
          <a:p>
            <a:pPr marL="4000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6"/>
                </a:solidFill>
              </a:rPr>
              <a:t>It contains similarity in codes or names.</a:t>
            </a:r>
          </a:p>
          <a:p>
            <a:pPr marL="4000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We can manually solve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common mistakes like spelling, grammar, articles or use other tools for it.</a:t>
            </a:r>
          </a:p>
          <a:p>
            <a:pPr marL="4000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1BB80-46B8-43D5-9210-20B01AD52912}"/>
              </a:ext>
            </a:extLst>
          </p:cNvPr>
          <p:cNvSpPr txBox="1"/>
          <p:nvPr/>
        </p:nvSpPr>
        <p:spPr>
          <a:xfrm rot="5400000">
            <a:off x="10778215" y="-650005"/>
            <a:ext cx="553998" cy="201121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43455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3B8A-1661-45C0-B3D0-C4AE88C2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Resolve redundancy caused by data integration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61F4A-81C6-4819-BC88-C01FE7862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Data redundancy occurs in database systems </a:t>
            </a:r>
            <a:r>
              <a:rPr lang="en-US" b="1" dirty="0">
                <a:solidFill>
                  <a:schemeClr val="accent6"/>
                </a:solidFill>
              </a:rPr>
              <a:t>which have a field that is repeated in two or more tables</a:t>
            </a:r>
            <a:r>
              <a:rPr lang="en-US" dirty="0"/>
              <a:t>. </a:t>
            </a:r>
          </a:p>
          <a:p>
            <a:pPr marL="4000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When customer data is duplicated and attached with each product bought, then redundancy of data is known as </a:t>
            </a:r>
            <a:r>
              <a:rPr lang="en-US" b="1" dirty="0">
                <a:solidFill>
                  <a:schemeClr val="accent6"/>
                </a:solidFill>
              </a:rPr>
              <a:t>inconsistency</a:t>
            </a:r>
            <a:r>
              <a:rPr lang="en-US" dirty="0"/>
              <a:t>. </a:t>
            </a:r>
          </a:p>
          <a:p>
            <a:pPr marL="4000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So, the entity "customer" </a:t>
            </a:r>
            <a:r>
              <a:rPr lang="en-US" b="1" dirty="0">
                <a:solidFill>
                  <a:schemeClr val="accent6"/>
                </a:solidFill>
              </a:rPr>
              <a:t>might appear with different values</a:t>
            </a:r>
            <a:r>
              <a:rPr lang="en-US" dirty="0"/>
              <a:t>.</a:t>
            </a:r>
          </a:p>
          <a:p>
            <a:pPr marL="4000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Database </a:t>
            </a:r>
            <a:r>
              <a:rPr lang="en-US" b="1" dirty="0"/>
              <a:t>normalization</a:t>
            </a:r>
            <a:r>
              <a:rPr lang="en-US" dirty="0"/>
              <a:t> prevents redundancy and makes the best possible usage of storage. </a:t>
            </a:r>
          </a:p>
          <a:p>
            <a:pPr marL="4000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 proper use of </a:t>
            </a:r>
            <a:r>
              <a:rPr lang="en-US" b="1" dirty="0"/>
              <a:t>foreign keys </a:t>
            </a:r>
            <a:r>
              <a:rPr lang="en-US" dirty="0"/>
              <a:t>can minimize data redundancy and reduce the chance of destructive anomalies appearing. </a:t>
            </a:r>
          </a:p>
          <a:p>
            <a:pPr marL="4000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1BB80-46B8-43D5-9210-20B01AD52912}"/>
              </a:ext>
            </a:extLst>
          </p:cNvPr>
          <p:cNvSpPr txBox="1"/>
          <p:nvPr/>
        </p:nvSpPr>
        <p:spPr>
          <a:xfrm rot="5400000">
            <a:off x="10778215" y="-650005"/>
            <a:ext cx="553998" cy="201121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168435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3B8A-1661-45C0-B3D0-C4AE88C2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en-US" b="1" dirty="0"/>
              <a:t>Data Integration</a:t>
            </a:r>
            <a:r>
              <a:rPr lang="en-US" alt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61F4A-81C6-4819-BC88-C01FE7862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1" y="863444"/>
            <a:ext cx="5800990" cy="5578501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dirty="0"/>
              <a:t>Combines data from </a:t>
            </a:r>
            <a:r>
              <a:rPr lang="en-US" altLang="en-US" dirty="0">
                <a:solidFill>
                  <a:srgbClr val="C00000"/>
                </a:solidFill>
              </a:rPr>
              <a:t>multiple sources into a coherent store.</a:t>
            </a:r>
          </a:p>
          <a:p>
            <a:pPr>
              <a:lnSpc>
                <a:spcPct val="130000"/>
              </a:lnSpc>
            </a:pPr>
            <a:r>
              <a:rPr lang="en-US" altLang="en-US" dirty="0"/>
              <a:t>Careful integration can help reduce and </a:t>
            </a:r>
            <a:r>
              <a:rPr lang="en-US" altLang="en-US" dirty="0">
                <a:solidFill>
                  <a:srgbClr val="C00000"/>
                </a:solidFill>
              </a:rPr>
              <a:t>avoid redundancies and inconsistencies in the resulting data set. </a:t>
            </a:r>
          </a:p>
          <a:p>
            <a:pPr>
              <a:lnSpc>
                <a:spcPct val="130000"/>
              </a:lnSpc>
            </a:pPr>
            <a:r>
              <a:rPr lang="en-US" altLang="en-US" dirty="0"/>
              <a:t>Schema integration: e.g., </a:t>
            </a:r>
            <a:r>
              <a:rPr lang="en-US" altLang="en-US" dirty="0" err="1"/>
              <a:t>A.cust</a:t>
            </a:r>
            <a:r>
              <a:rPr lang="en-US" altLang="en-US" dirty="0"/>
              <a:t>-id </a:t>
            </a:r>
            <a:r>
              <a:rPr lang="en-US" altLang="en-US" dirty="0">
                <a:sym typeface="Symbol" panose="05050102010706020507" pitchFamily="18" charset="2"/>
              </a:rPr>
              <a:t> </a:t>
            </a:r>
            <a:r>
              <a:rPr lang="en-US" altLang="en-US" dirty="0" err="1">
                <a:sym typeface="Symbol" panose="05050102010706020507" pitchFamily="18" charset="2"/>
              </a:rPr>
              <a:t>B.</a:t>
            </a:r>
            <a:r>
              <a:rPr lang="en-US" altLang="en-US" dirty="0" err="1"/>
              <a:t>cust</a:t>
            </a:r>
            <a:r>
              <a:rPr lang="en-US" altLang="en-US" dirty="0"/>
              <a:t>#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58F35B-B6CA-BC39-59A1-C54A3BD78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722631"/>
            <a:ext cx="5082540" cy="50825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4344BC-FD35-B696-5531-FEB483A5B5A9}"/>
              </a:ext>
            </a:extLst>
          </p:cNvPr>
          <p:cNvSpPr txBox="1"/>
          <p:nvPr/>
        </p:nvSpPr>
        <p:spPr>
          <a:xfrm rot="5400000">
            <a:off x="10068236" y="-1359984"/>
            <a:ext cx="553998" cy="343117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Data Integration</a:t>
            </a:r>
          </a:p>
        </p:txBody>
      </p:sp>
    </p:spTree>
    <p:extLst>
      <p:ext uri="{BB962C8B-B14F-4D97-AF65-F5344CB8AC3E}">
        <p14:creationId xmlns:p14="http://schemas.microsoft.com/office/powerpoint/2010/main" val="91655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72E02-4877-AB74-B273-2402BD31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Identification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D2C66-1169-DBA8-4FFE-CCAD3EE94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real-world entities </a:t>
            </a:r>
            <a:r>
              <a:rPr lang="en-US" dirty="0">
                <a:solidFill>
                  <a:srgbClr val="C00000"/>
                </a:solidFill>
              </a:rPr>
              <a:t>from different data sources be matched?</a:t>
            </a:r>
          </a:p>
          <a:p>
            <a:r>
              <a:rPr lang="en-US" dirty="0"/>
              <a:t>This is referred to as the </a:t>
            </a:r>
            <a:r>
              <a:rPr lang="en-US" dirty="0">
                <a:solidFill>
                  <a:srgbClr val="C00000"/>
                </a:solidFill>
              </a:rPr>
              <a:t>entity identification problem</a:t>
            </a:r>
            <a:r>
              <a:rPr lang="en-US" dirty="0"/>
              <a:t>. 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 The </a:t>
            </a:r>
            <a:r>
              <a:rPr lang="en-US" dirty="0">
                <a:solidFill>
                  <a:srgbClr val="C00000"/>
                </a:solidFill>
              </a:rPr>
              <a:t>customer id </a:t>
            </a:r>
            <a:r>
              <a:rPr lang="en-US" dirty="0"/>
              <a:t>in one database and </a:t>
            </a:r>
            <a:r>
              <a:rPr lang="en-US" dirty="0" err="1">
                <a:solidFill>
                  <a:srgbClr val="C00000"/>
                </a:solidFill>
              </a:rPr>
              <a:t>cust</a:t>
            </a:r>
            <a:r>
              <a:rPr lang="en-US" dirty="0">
                <a:solidFill>
                  <a:srgbClr val="C00000"/>
                </a:solidFill>
              </a:rPr>
              <a:t> number </a:t>
            </a:r>
            <a:r>
              <a:rPr lang="en-US" dirty="0"/>
              <a:t>in another refer to the same attribute? </a:t>
            </a:r>
          </a:p>
          <a:p>
            <a:r>
              <a:rPr lang="en-US" dirty="0"/>
              <a:t>When matching attributes from </a:t>
            </a:r>
            <a:r>
              <a:rPr lang="en-US" dirty="0">
                <a:solidFill>
                  <a:srgbClr val="C00000"/>
                </a:solidFill>
              </a:rPr>
              <a:t>one database to another during integration</a:t>
            </a:r>
            <a:r>
              <a:rPr lang="en-US" dirty="0"/>
              <a:t>, special attention must be paid to the </a:t>
            </a:r>
            <a:r>
              <a:rPr lang="en-US" dirty="0">
                <a:solidFill>
                  <a:srgbClr val="C00000"/>
                </a:solidFill>
              </a:rPr>
              <a:t>structure of the data</a:t>
            </a:r>
            <a:r>
              <a:rPr lang="en-US" dirty="0"/>
              <a:t>. </a:t>
            </a:r>
          </a:p>
          <a:p>
            <a:r>
              <a:rPr lang="en-US" dirty="0"/>
              <a:t>This is to ensure that any attribute </a:t>
            </a:r>
            <a:r>
              <a:rPr lang="en-US" dirty="0">
                <a:solidFill>
                  <a:srgbClr val="C00000"/>
                </a:solidFill>
              </a:rPr>
              <a:t>functional dependencies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referential constraints</a:t>
            </a:r>
            <a:r>
              <a:rPr lang="en-US" dirty="0"/>
              <a:t> in the source system match those in the </a:t>
            </a:r>
            <a:r>
              <a:rPr lang="en-US" dirty="0">
                <a:solidFill>
                  <a:srgbClr val="C00000"/>
                </a:solidFill>
              </a:rPr>
              <a:t>target system</a:t>
            </a:r>
            <a:r>
              <a:rPr lang="en-US" dirty="0"/>
              <a:t>. 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Imagine there are two separate systems: </a:t>
            </a:r>
            <a:r>
              <a:rPr lang="en-US" dirty="0">
                <a:solidFill>
                  <a:srgbClr val="C00000"/>
                </a:solidFill>
              </a:rPr>
              <a:t>System A and System B</a:t>
            </a:r>
            <a:r>
              <a:rPr lang="en-US" dirty="0"/>
              <a:t>. </a:t>
            </a:r>
            <a:r>
              <a:rPr lang="en-US" dirty="0">
                <a:solidFill>
                  <a:srgbClr val="C00000"/>
                </a:solidFill>
              </a:rPr>
              <a:t>In System A, </a:t>
            </a:r>
            <a:r>
              <a:rPr lang="en-US" dirty="0"/>
              <a:t>discounts are applied to the </a:t>
            </a:r>
            <a:r>
              <a:rPr lang="en-US" dirty="0">
                <a:solidFill>
                  <a:srgbClr val="C00000"/>
                </a:solidFill>
              </a:rPr>
              <a:t>entire order</a:t>
            </a:r>
            <a:r>
              <a:rPr lang="en-US" dirty="0"/>
              <a:t>, whereas in </a:t>
            </a:r>
            <a:r>
              <a:rPr lang="en-US" dirty="0">
                <a:solidFill>
                  <a:srgbClr val="C00000"/>
                </a:solidFill>
              </a:rPr>
              <a:t>System B</a:t>
            </a:r>
            <a:r>
              <a:rPr lang="en-US" dirty="0"/>
              <a:t>, discounts are applied to </a:t>
            </a:r>
            <a:r>
              <a:rPr lang="en-US" dirty="0">
                <a:solidFill>
                  <a:srgbClr val="C00000"/>
                </a:solidFill>
              </a:rPr>
              <a:t>each individual line item within the order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Items in the target system may end up being improperly discounted.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E0CA2F-C2EE-8FCC-9626-AC7D56A7C085}"/>
              </a:ext>
            </a:extLst>
          </p:cNvPr>
          <p:cNvSpPr txBox="1"/>
          <p:nvPr/>
        </p:nvSpPr>
        <p:spPr>
          <a:xfrm rot="5400000">
            <a:off x="10068236" y="-1359984"/>
            <a:ext cx="553998" cy="343117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Data Integration</a:t>
            </a:r>
          </a:p>
        </p:txBody>
      </p:sp>
    </p:spTree>
    <p:extLst>
      <p:ext uri="{BB962C8B-B14F-4D97-AF65-F5344CB8AC3E}">
        <p14:creationId xmlns:p14="http://schemas.microsoft.com/office/powerpoint/2010/main" val="153440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solidFill>
            <a:schemeClr val="tx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3" y="731706"/>
            <a:ext cx="8810452" cy="331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Topics to be covered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6"/>
                </a:solidFill>
              </a:rPr>
              <a:t>Why to pre-process data?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6"/>
                </a:solidFill>
              </a:rPr>
              <a:t>Data cleaning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6"/>
                </a:solidFill>
              </a:rPr>
              <a:t>Data Integration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6"/>
                </a:solidFill>
              </a:rPr>
              <a:t>Data Transformation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6"/>
                </a:solidFill>
              </a:rPr>
              <a:t>Data Reduction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6"/>
                </a:solidFill>
              </a:rPr>
              <a:t>Data Discretization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0AFE-8694-3BF2-44BF-580DB016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Redundancy and Correlation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A3F48-FB77-3113-1924-6B5B058A7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Redundancy is another important issue in </a:t>
            </a:r>
            <a:r>
              <a:rPr lang="en-US" dirty="0">
                <a:solidFill>
                  <a:srgbClr val="C00000"/>
                </a:solidFill>
              </a:rPr>
              <a:t>data integration</a:t>
            </a:r>
            <a:r>
              <a:rPr lang="en-US" dirty="0"/>
              <a:t>. An attribute (such as annual revenue, for instance) may be redundant if it can be </a:t>
            </a:r>
            <a:r>
              <a:rPr lang="en-US" dirty="0">
                <a:solidFill>
                  <a:srgbClr val="C00000"/>
                </a:solidFill>
              </a:rPr>
              <a:t>“derived” from </a:t>
            </a:r>
            <a:r>
              <a:rPr lang="en-US" dirty="0"/>
              <a:t>another attribute or set of </a:t>
            </a:r>
            <a:r>
              <a:rPr lang="en-US" dirty="0">
                <a:solidFill>
                  <a:srgbClr val="C00000"/>
                </a:solidFill>
              </a:rPr>
              <a:t>attributes</a:t>
            </a:r>
            <a:r>
              <a:rPr lang="en-US" dirty="0"/>
              <a:t>. </a:t>
            </a:r>
          </a:p>
          <a:p>
            <a:r>
              <a:rPr lang="en-US" dirty="0"/>
              <a:t>This redundancy can consume additional </a:t>
            </a:r>
            <a:r>
              <a:rPr lang="en-US" dirty="0">
                <a:solidFill>
                  <a:srgbClr val="C00000"/>
                </a:solidFill>
              </a:rPr>
              <a:t>storage space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introduce inconsistencies</a:t>
            </a:r>
            <a:r>
              <a:rPr lang="en-US" dirty="0"/>
              <a:t>, and complicate data </a:t>
            </a:r>
            <a:r>
              <a:rPr lang="en-US" dirty="0">
                <a:solidFill>
                  <a:srgbClr val="C00000"/>
                </a:solidFill>
              </a:rPr>
              <a:t>management processes</a:t>
            </a:r>
            <a:r>
              <a:rPr lang="en-US" dirty="0"/>
              <a:t>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C00000"/>
                </a:solidFill>
              </a:rPr>
              <a:t>annual revenue </a:t>
            </a:r>
            <a:r>
              <a:rPr lang="en-US" dirty="0"/>
              <a:t>can be obtained by summing up </a:t>
            </a:r>
            <a:r>
              <a:rPr lang="en-US" dirty="0">
                <a:solidFill>
                  <a:srgbClr val="C00000"/>
                </a:solidFill>
              </a:rPr>
              <a:t>monthly revenue values</a:t>
            </a:r>
            <a:r>
              <a:rPr lang="en-US" dirty="0"/>
              <a:t>, storing both the </a:t>
            </a:r>
            <a:r>
              <a:rPr lang="en-US" dirty="0">
                <a:solidFill>
                  <a:srgbClr val="C00000"/>
                </a:solidFill>
              </a:rPr>
              <a:t>individual monthly revenue </a:t>
            </a:r>
            <a:r>
              <a:rPr lang="en-US" dirty="0"/>
              <a:t>and the </a:t>
            </a:r>
            <a:r>
              <a:rPr lang="en-US" dirty="0">
                <a:solidFill>
                  <a:srgbClr val="C00000"/>
                </a:solidFill>
              </a:rPr>
              <a:t>derived annual revenue would result in redundant data</a:t>
            </a:r>
            <a:r>
              <a:rPr lang="en-US" dirty="0"/>
              <a:t>.</a:t>
            </a:r>
          </a:p>
          <a:p>
            <a:r>
              <a:rPr lang="en-US" dirty="0"/>
              <a:t>Some redundancies can be detected by </a:t>
            </a:r>
            <a:r>
              <a:rPr lang="en-US" dirty="0">
                <a:solidFill>
                  <a:srgbClr val="C00000"/>
                </a:solidFill>
              </a:rPr>
              <a:t>correlation analysis</a:t>
            </a:r>
            <a:r>
              <a:rPr lang="en-US" dirty="0"/>
              <a:t>.</a:t>
            </a:r>
          </a:p>
          <a:p>
            <a:r>
              <a:rPr lang="en-US" dirty="0"/>
              <a:t> We can evaluate the correlation between two attributes, A and B, by computing the </a:t>
            </a:r>
            <a:r>
              <a:rPr lang="en-US" dirty="0">
                <a:solidFill>
                  <a:srgbClr val="C00000"/>
                </a:solidFill>
              </a:rPr>
              <a:t>correlation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coefficient</a:t>
            </a:r>
            <a:r>
              <a:rPr lang="en-US" dirty="0"/>
              <a:t>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DC37-7D76-E607-33E7-9ECD1671AF4A}"/>
              </a:ext>
            </a:extLst>
          </p:cNvPr>
          <p:cNvSpPr txBox="1"/>
          <p:nvPr/>
        </p:nvSpPr>
        <p:spPr>
          <a:xfrm rot="5400000">
            <a:off x="10068236" y="-1359984"/>
            <a:ext cx="553998" cy="343117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Data Integration</a:t>
            </a:r>
          </a:p>
        </p:txBody>
      </p:sp>
    </p:spTree>
    <p:extLst>
      <p:ext uri="{BB962C8B-B14F-4D97-AF65-F5344CB8AC3E}">
        <p14:creationId xmlns:p14="http://schemas.microsoft.com/office/powerpoint/2010/main" val="216189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B440-82CC-1307-3DD3-2443080A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24E1C-AA89-46FB-50CC-E4EF29E1F6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correlation coefficient is a statistical measure that </a:t>
                </a:r>
                <a:r>
                  <a:rPr lang="en-US" dirty="0">
                    <a:solidFill>
                      <a:srgbClr val="C00000"/>
                    </a:solidFill>
                  </a:rPr>
                  <a:t>assesses the strength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rgbClr val="C00000"/>
                    </a:solidFill>
                  </a:rPr>
                  <a:t>direction of the relationship between two variables.</a:t>
                </a:r>
              </a:p>
              <a:p>
                <a:r>
                  <a:rPr lang="en-US" dirty="0"/>
                  <a:t>R</a:t>
                </a:r>
                <a:r>
                  <a:rPr lang="en-US" baseline="-25000" dirty="0"/>
                  <a:t>A,B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acc>
                              <m:accPr>
                                <m:chr m:val="̅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n is the </a:t>
                </a:r>
                <a:r>
                  <a:rPr lang="en-US" dirty="0">
                    <a:solidFill>
                      <a:srgbClr val="C00000"/>
                    </a:solidFill>
                  </a:rPr>
                  <a:t>number of tuples</a:t>
                </a:r>
              </a:p>
              <a:p>
                <a:pPr lvl="1"/>
                <a:r>
                  <a:rPr lang="en-US" dirty="0"/>
                  <a:t>ai and bi are the respective values of A and B in tuple </a:t>
                </a:r>
                <a:r>
                  <a:rPr lang="en-US" dirty="0" err="1"/>
                  <a:t>i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A ̄ and B ̄ are the respective mean values of A and B </a:t>
                </a:r>
              </a:p>
              <a:p>
                <a:pPr lvl="1"/>
                <a:r>
                  <a:rPr lang="el-GR" dirty="0"/>
                  <a:t>σ</a:t>
                </a:r>
                <a:r>
                  <a:rPr lang="en-US" dirty="0"/>
                  <a:t>A and </a:t>
                </a:r>
                <a:r>
                  <a:rPr lang="el-GR" dirty="0"/>
                  <a:t>σ</a:t>
                </a:r>
                <a:r>
                  <a:rPr lang="en-US" dirty="0"/>
                  <a:t>B are the respective standard deviations of A and B </a:t>
                </a:r>
              </a:p>
              <a:p>
                <a:r>
                  <a:rPr lang="en-US" dirty="0"/>
                  <a:t>The value of correlation is </a:t>
                </a:r>
                <a:r>
                  <a:rPr lang="en-IN" sz="1800" dirty="0">
                    <a:solidFill>
                      <a:srgbClr val="C00000"/>
                    </a:solidFill>
                    <a:effectLst/>
                    <a:latin typeface="+mj-lt"/>
                  </a:rPr>
                  <a:t>−1 ≤ </a:t>
                </a:r>
                <a:r>
                  <a:rPr lang="en-IN" sz="1800" i="1" dirty="0">
                    <a:solidFill>
                      <a:srgbClr val="C00000"/>
                    </a:solidFill>
                    <a:latin typeface="+mj-lt"/>
                  </a:rPr>
                  <a:t>R</a:t>
                </a:r>
                <a:r>
                  <a:rPr lang="en-IN" sz="1800" i="1" baseline="-25000" dirty="0">
                    <a:solidFill>
                      <a:srgbClr val="C00000"/>
                    </a:solidFill>
                    <a:effectLst/>
                    <a:latin typeface="+mj-lt"/>
                  </a:rPr>
                  <a:t>A</a:t>
                </a:r>
                <a:r>
                  <a:rPr lang="en-IN" sz="1800" baseline="-25000" dirty="0">
                    <a:solidFill>
                      <a:srgbClr val="C00000"/>
                    </a:solidFill>
                    <a:effectLst/>
                    <a:latin typeface="+mj-lt"/>
                  </a:rPr>
                  <a:t>,</a:t>
                </a:r>
                <a:r>
                  <a:rPr lang="en-IN" sz="1800" i="1" baseline="-25000" dirty="0">
                    <a:solidFill>
                      <a:srgbClr val="C00000"/>
                    </a:solidFill>
                    <a:effectLst/>
                    <a:latin typeface="+mj-lt"/>
                  </a:rPr>
                  <a:t>B </a:t>
                </a:r>
                <a:r>
                  <a:rPr lang="en-IN" sz="1800" dirty="0">
                    <a:solidFill>
                      <a:srgbClr val="C00000"/>
                    </a:solidFill>
                    <a:effectLst/>
                    <a:latin typeface="+mj-lt"/>
                  </a:rPr>
                  <a:t>≤ +1.</a:t>
                </a:r>
              </a:p>
              <a:p>
                <a:r>
                  <a:rPr lang="en-IN" dirty="0"/>
                  <a:t>If </a:t>
                </a:r>
                <a:r>
                  <a:rPr lang="en-IN" dirty="0" err="1"/>
                  <a:t>r</a:t>
                </a:r>
                <a:r>
                  <a:rPr lang="en-IN" baseline="-25000" dirty="0" err="1"/>
                  <a:t>A,B</a:t>
                </a:r>
                <a:r>
                  <a:rPr lang="en-IN" baseline="-25000" dirty="0"/>
                  <a:t> </a:t>
                </a:r>
                <a:r>
                  <a:rPr lang="en-IN" dirty="0"/>
                  <a:t>is </a:t>
                </a:r>
                <a:r>
                  <a:rPr lang="en-IN" dirty="0">
                    <a:solidFill>
                      <a:srgbClr val="C00000"/>
                    </a:solidFill>
                  </a:rPr>
                  <a:t>greater than 0</a:t>
                </a:r>
                <a:r>
                  <a:rPr lang="en-IN" dirty="0"/>
                  <a:t>, then A and B are </a:t>
                </a:r>
                <a:r>
                  <a:rPr lang="en-IN" dirty="0">
                    <a:solidFill>
                      <a:srgbClr val="C00000"/>
                    </a:solidFill>
                  </a:rPr>
                  <a:t>positively correlated</a:t>
                </a:r>
                <a:r>
                  <a:rPr lang="en-IN" dirty="0"/>
                  <a:t>, meaning that the values of A increase as the values of B increase. </a:t>
                </a:r>
              </a:p>
              <a:p>
                <a:r>
                  <a:rPr lang="en-IN" dirty="0"/>
                  <a:t>The </a:t>
                </a:r>
                <a:r>
                  <a:rPr lang="en-IN" dirty="0">
                    <a:solidFill>
                      <a:srgbClr val="C00000"/>
                    </a:solidFill>
                  </a:rPr>
                  <a:t>higher the value, the stronger the correlation</a:t>
                </a:r>
                <a:r>
                  <a:rPr lang="en-IN" dirty="0"/>
                  <a:t>. </a:t>
                </a:r>
              </a:p>
              <a:p>
                <a:r>
                  <a:rPr lang="en-IN" dirty="0"/>
                  <a:t>a higher value may indicate that A (or B) may be </a:t>
                </a:r>
                <a:r>
                  <a:rPr lang="en-IN" dirty="0">
                    <a:solidFill>
                      <a:srgbClr val="C00000"/>
                    </a:solidFill>
                  </a:rPr>
                  <a:t>removed as a redundancy</a:t>
                </a:r>
                <a:r>
                  <a:rPr lang="en-IN" dirty="0"/>
                  <a:t>. </a:t>
                </a:r>
              </a:p>
              <a:p>
                <a:r>
                  <a:rPr lang="en-IN" dirty="0"/>
                  <a:t>If the resulting value is equal to 0, then A and B are independent and there </a:t>
                </a:r>
              </a:p>
              <a:p>
                <a:r>
                  <a:rPr lang="en-IN" dirty="0"/>
                  <a:t>is </a:t>
                </a:r>
                <a:r>
                  <a:rPr lang="en-IN" dirty="0">
                    <a:solidFill>
                      <a:srgbClr val="C00000"/>
                    </a:solidFill>
                  </a:rPr>
                  <a:t>no correlation </a:t>
                </a:r>
                <a:r>
                  <a:rPr lang="en-IN" dirty="0"/>
                  <a:t>between them.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24E1C-AA89-46FB-50CC-E4EF29E1F6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32" t="-1818" r="-1383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CC0ADFD-09CD-9185-FE43-6644B13690C6}"/>
              </a:ext>
            </a:extLst>
          </p:cNvPr>
          <p:cNvSpPr txBox="1"/>
          <p:nvPr/>
        </p:nvSpPr>
        <p:spPr>
          <a:xfrm rot="5400000">
            <a:off x="10068236" y="-1359984"/>
            <a:ext cx="553998" cy="343117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Data Integration</a:t>
            </a:r>
          </a:p>
        </p:txBody>
      </p:sp>
    </p:spTree>
    <p:extLst>
      <p:ext uri="{BB962C8B-B14F-4D97-AF65-F5344CB8AC3E}">
        <p14:creationId xmlns:p14="http://schemas.microsoft.com/office/powerpoint/2010/main" val="246788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E31A-F4B4-3F5F-E63B-3AC4A82E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coefficient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94424-5BDD-502C-6FDB-83D5C7D86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resulting value is less than 0</a:t>
            </a:r>
            <a:r>
              <a:rPr lang="en-US" dirty="0">
                <a:solidFill>
                  <a:srgbClr val="C00000"/>
                </a:solidFill>
              </a:rPr>
              <a:t>, then A and B are negatively correlated</a:t>
            </a:r>
            <a:r>
              <a:rPr lang="en-US" dirty="0"/>
              <a:t>.</a:t>
            </a:r>
          </a:p>
          <a:p>
            <a:r>
              <a:rPr lang="en-US" dirty="0"/>
              <a:t>where the values </a:t>
            </a:r>
            <a:r>
              <a:rPr lang="en-US" dirty="0">
                <a:solidFill>
                  <a:srgbClr val="C00000"/>
                </a:solidFill>
              </a:rPr>
              <a:t>of one attribute increase </a:t>
            </a:r>
            <a:r>
              <a:rPr lang="en-US" dirty="0"/>
              <a:t>as the values of the </a:t>
            </a:r>
            <a:r>
              <a:rPr lang="en-US" dirty="0">
                <a:solidFill>
                  <a:srgbClr val="C00000"/>
                </a:solidFill>
              </a:rPr>
              <a:t>other attribute decrease</a:t>
            </a:r>
            <a:r>
              <a:rPr lang="en-US" dirty="0"/>
              <a:t>.</a:t>
            </a:r>
          </a:p>
          <a:p>
            <a:r>
              <a:rPr lang="en-US" dirty="0"/>
              <a:t>Scatter plots can also be used to view </a:t>
            </a:r>
            <a:r>
              <a:rPr lang="en-US" dirty="0">
                <a:solidFill>
                  <a:srgbClr val="C00000"/>
                </a:solidFill>
              </a:rPr>
              <a:t>correlations between attributes </a:t>
            </a:r>
          </a:p>
          <a:p>
            <a:r>
              <a:rPr lang="en-US" dirty="0"/>
              <a:t>Positive Correlation :</a:t>
            </a:r>
          </a:p>
          <a:p>
            <a:pPr lvl="1"/>
            <a:r>
              <a:rPr lang="en-US" dirty="0"/>
              <a:t>Let's consider the relationship between the </a:t>
            </a:r>
            <a:r>
              <a:rPr lang="en-US" dirty="0">
                <a:solidFill>
                  <a:srgbClr val="C00000"/>
                </a:solidFill>
              </a:rPr>
              <a:t>number of hours </a:t>
            </a:r>
            <a:r>
              <a:rPr lang="en-US" dirty="0"/>
              <a:t>studied and the </a:t>
            </a:r>
            <a:r>
              <a:rPr lang="en-US" dirty="0">
                <a:solidFill>
                  <a:srgbClr val="C00000"/>
                </a:solidFill>
              </a:rPr>
              <a:t>test scores </a:t>
            </a:r>
            <a:r>
              <a:rPr lang="en-US" dirty="0"/>
              <a:t>obtained by a group of students.</a:t>
            </a:r>
          </a:p>
          <a:p>
            <a:r>
              <a:rPr lang="en-US" dirty="0"/>
              <a:t>Negative Correlation:</a:t>
            </a:r>
          </a:p>
          <a:p>
            <a:pPr lvl="1"/>
            <a:r>
              <a:rPr lang="en-US" dirty="0"/>
              <a:t>Suppose we examine the relationship between </a:t>
            </a:r>
            <a:r>
              <a:rPr lang="en-US" dirty="0">
                <a:solidFill>
                  <a:srgbClr val="C00000"/>
                </a:solidFill>
              </a:rPr>
              <a:t>temperature and sales of ice cream</a:t>
            </a:r>
            <a:r>
              <a:rPr lang="en-US" dirty="0"/>
              <a:t>.</a:t>
            </a:r>
          </a:p>
          <a:p>
            <a:r>
              <a:rPr lang="en-US" dirty="0"/>
              <a:t>No Correlation</a:t>
            </a:r>
          </a:p>
          <a:p>
            <a:pPr lvl="1"/>
            <a:r>
              <a:rPr lang="en-US" dirty="0"/>
              <a:t>Consider the relationship </a:t>
            </a:r>
            <a:r>
              <a:rPr lang="en-US" dirty="0">
                <a:solidFill>
                  <a:srgbClr val="C00000"/>
                </a:solidFill>
              </a:rPr>
              <a:t>between shoe size and intelligence</a:t>
            </a:r>
            <a:r>
              <a:rPr lang="en-US" dirty="0"/>
              <a:t>.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3C9F5A-DEB4-AAC6-D0C8-A2CD33EAEA34}"/>
              </a:ext>
            </a:extLst>
          </p:cNvPr>
          <p:cNvSpPr txBox="1"/>
          <p:nvPr/>
        </p:nvSpPr>
        <p:spPr>
          <a:xfrm rot="5400000">
            <a:off x="10068236" y="-1359984"/>
            <a:ext cx="553998" cy="343117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Data Integration</a:t>
            </a:r>
          </a:p>
        </p:txBody>
      </p:sp>
    </p:spTree>
    <p:extLst>
      <p:ext uri="{BB962C8B-B14F-4D97-AF65-F5344CB8AC3E}">
        <p14:creationId xmlns:p14="http://schemas.microsoft.com/office/powerpoint/2010/main" val="25333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3B8A-1661-45C0-B3D0-C4AE88C2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en-US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61F4A-81C6-4819-BC88-C01FE7862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A function that maps the entire set of values of a given </a:t>
            </a:r>
            <a:r>
              <a:rPr lang="en-US" altLang="en-US" dirty="0">
                <a:solidFill>
                  <a:srgbClr val="C00000"/>
                </a:solidFill>
              </a:rPr>
              <a:t>attribute to a new set of replacement </a:t>
            </a:r>
            <a:r>
              <a:rPr lang="en-US" altLang="en-US" dirty="0"/>
              <a:t>values that each </a:t>
            </a:r>
            <a:r>
              <a:rPr lang="en-US" altLang="en-US" dirty="0">
                <a:solidFill>
                  <a:srgbClr val="C00000"/>
                </a:solidFill>
              </a:rPr>
              <a:t>old value can be identified with one of the new values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000" b="1" u="sng" dirty="0"/>
              <a:t>Methods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solidFill>
                  <a:schemeClr val="accent6"/>
                </a:solidFill>
              </a:rPr>
              <a:t>Smoothing</a:t>
            </a:r>
            <a:r>
              <a:rPr lang="en-US" altLang="en-US" dirty="0"/>
              <a:t>: Remove noise from data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solidFill>
                  <a:schemeClr val="accent6"/>
                </a:solidFill>
              </a:rPr>
              <a:t>Attribute/feature construction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/>
              <a:t>New attributes constructed from the given ones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solidFill>
                  <a:schemeClr val="accent6"/>
                </a:solidFill>
              </a:rPr>
              <a:t>Aggregation</a:t>
            </a:r>
            <a:r>
              <a:rPr lang="en-US" altLang="en-US" dirty="0"/>
              <a:t>: Summarization, data cube construction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solidFill>
                  <a:schemeClr val="accent6"/>
                </a:solidFill>
              </a:rPr>
              <a:t>Normalization</a:t>
            </a:r>
            <a:r>
              <a:rPr lang="en-US" altLang="en-US" dirty="0"/>
              <a:t>: Scaled to fall within a smaller, specified range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/>
              <a:t>Min-max normalization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/>
              <a:t>Z-score normalization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/>
              <a:t>Normalization by decimal scaling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solidFill>
                  <a:schemeClr val="accent6"/>
                </a:solidFill>
              </a:rPr>
              <a:t>Discretization</a:t>
            </a:r>
            <a:r>
              <a:rPr lang="en-US" altLang="en-US" dirty="0"/>
              <a:t>: Concept hierarchy climbing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897B2-CA73-B298-C749-D34B76EE01AF}"/>
              </a:ext>
            </a:extLst>
          </p:cNvPr>
          <p:cNvSpPr txBox="1"/>
          <p:nvPr/>
        </p:nvSpPr>
        <p:spPr>
          <a:xfrm rot="5400000">
            <a:off x="10408938" y="-1019282"/>
            <a:ext cx="553998" cy="274976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64716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3B8A-1661-45C0-B3D0-C4AE88C2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Min-Max Normalization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61F4A-81C6-4819-BC88-C01FE7862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1" y="863444"/>
            <a:ext cx="5065074" cy="5590565"/>
          </a:xfrm>
        </p:spPr>
        <p:txBody>
          <a:bodyPr/>
          <a:lstStyle/>
          <a:p>
            <a:r>
              <a:rPr lang="en-US" dirty="0"/>
              <a:t>Min max is a technique that helps to </a:t>
            </a:r>
            <a:r>
              <a:rPr lang="en-US" b="1" dirty="0">
                <a:solidFill>
                  <a:schemeClr val="accent6"/>
                </a:solidFill>
              </a:rPr>
              <a:t>normalizing the data</a:t>
            </a:r>
            <a:r>
              <a:rPr lang="en-US" dirty="0"/>
              <a:t>. </a:t>
            </a:r>
          </a:p>
          <a:p>
            <a:r>
              <a:rPr lang="en-US" dirty="0"/>
              <a:t>It will </a:t>
            </a:r>
            <a:r>
              <a:rPr lang="en-US" b="1" dirty="0">
                <a:solidFill>
                  <a:schemeClr val="accent6"/>
                </a:solidFill>
              </a:rPr>
              <a:t>scale the data between 0 and 1 or within specified range</a:t>
            </a:r>
            <a:r>
              <a:rPr lang="en-US" dirty="0"/>
              <a:t>.</a:t>
            </a:r>
          </a:p>
          <a:p>
            <a:r>
              <a:rPr lang="en-US" u="sng" dirty="0"/>
              <a:t>Example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1BB80-46B8-43D5-9210-20B01AD52912}"/>
              </a:ext>
            </a:extLst>
          </p:cNvPr>
          <p:cNvSpPr txBox="1"/>
          <p:nvPr/>
        </p:nvSpPr>
        <p:spPr>
          <a:xfrm rot="5400000">
            <a:off x="10408938" y="-1019282"/>
            <a:ext cx="553998" cy="274976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Data Transformation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D3150F-B93B-47A0-B735-26E4CFB27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05" y="2740301"/>
            <a:ext cx="1030313" cy="197527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4E1A5F8-C49C-4EA5-A001-7A0AE9D705A3}"/>
              </a:ext>
            </a:extLst>
          </p:cNvPr>
          <p:cNvSpPr txBox="1">
            <a:spLocks/>
          </p:cNvSpPr>
          <p:nvPr/>
        </p:nvSpPr>
        <p:spPr>
          <a:xfrm>
            <a:off x="5079157" y="1813179"/>
            <a:ext cx="5065074" cy="2477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ebdings" panose="05030102010509060703" pitchFamily="18" charset="2"/>
              <a:buChar char="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Given data</a:t>
            </a:r>
          </a:p>
          <a:p>
            <a:pPr lvl="1"/>
            <a:r>
              <a:rPr lang="en-US" dirty="0"/>
              <a:t>Min : Minimum value = 16</a:t>
            </a:r>
          </a:p>
          <a:p>
            <a:pPr lvl="1"/>
            <a:r>
              <a:rPr lang="en-US" dirty="0"/>
              <a:t>Max : Maximum value = 40</a:t>
            </a:r>
          </a:p>
          <a:p>
            <a:pPr lvl="1"/>
            <a:r>
              <a:rPr lang="en-US" dirty="0"/>
              <a:t>V = Respective value of attributes. In our example V</a:t>
            </a:r>
            <a:r>
              <a:rPr lang="en-US" baseline="-25000" dirty="0"/>
              <a:t>1</a:t>
            </a:r>
            <a:r>
              <a:rPr lang="en-US" dirty="0"/>
              <a:t>= 16, V</a:t>
            </a:r>
            <a:r>
              <a:rPr lang="en-US" baseline="-25000" dirty="0"/>
              <a:t>2</a:t>
            </a:r>
            <a:r>
              <a:rPr lang="en-US" dirty="0"/>
              <a:t>=20, V</a:t>
            </a:r>
            <a:r>
              <a:rPr lang="en-US" baseline="-25000" dirty="0"/>
              <a:t>3</a:t>
            </a:r>
            <a:r>
              <a:rPr lang="en-US" dirty="0"/>
              <a:t>=30 &amp; V</a:t>
            </a:r>
            <a:r>
              <a:rPr lang="en-US" baseline="-25000" dirty="0"/>
              <a:t>4</a:t>
            </a:r>
            <a:r>
              <a:rPr lang="en-US" dirty="0"/>
              <a:t>=40.</a:t>
            </a:r>
          </a:p>
          <a:p>
            <a:pPr lvl="1"/>
            <a:r>
              <a:rPr lang="en-US" dirty="0" err="1"/>
              <a:t>NewMax</a:t>
            </a:r>
            <a:r>
              <a:rPr lang="en-US" dirty="0"/>
              <a:t> = </a:t>
            </a:r>
            <a:r>
              <a:rPr lang="en-US" b="1" dirty="0"/>
              <a:t>1</a:t>
            </a:r>
          </a:p>
          <a:p>
            <a:pPr lvl="1"/>
            <a:r>
              <a:rPr lang="en-US" dirty="0" err="1"/>
              <a:t>NewMin</a:t>
            </a:r>
            <a:r>
              <a:rPr lang="en-US" dirty="0"/>
              <a:t> = </a:t>
            </a:r>
            <a:r>
              <a:rPr lang="en-US" b="1" dirty="0"/>
              <a:t>0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89F7A7-BC3C-4120-8719-0E124B866638}"/>
                  </a:ext>
                </a:extLst>
              </p:cNvPr>
              <p:cNvSpPr/>
              <p:nvPr/>
            </p:nvSpPr>
            <p:spPr>
              <a:xfrm>
                <a:off x="5196255" y="1165608"/>
                <a:ext cx="6705600" cy="4953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Formula</a:t>
                </a:r>
                <a:r>
                  <a:rPr lang="en-US" dirty="0"/>
                  <a:t> : V’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𝑀𝑖𝑛𝐴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i="1" baseline="-2800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/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89F7A7-BC3C-4120-8719-0E124B866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255" y="1165608"/>
                <a:ext cx="6705600" cy="495328"/>
              </a:xfrm>
              <a:prstGeom prst="rect">
                <a:avLst/>
              </a:prstGeom>
              <a:blipFill>
                <a:blip r:embed="rId3"/>
                <a:stretch>
                  <a:fillRect l="-635" b="-60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86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3B8A-1661-45C0-B3D0-C4AE88C2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Min-Max Normalization Cont..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1BB80-46B8-43D5-9210-20B01AD52912}"/>
              </a:ext>
            </a:extLst>
          </p:cNvPr>
          <p:cNvSpPr txBox="1"/>
          <p:nvPr/>
        </p:nvSpPr>
        <p:spPr>
          <a:xfrm rot="5400000">
            <a:off x="10408938" y="-1019282"/>
            <a:ext cx="553998" cy="274976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Data Transformation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D3150F-B93B-47A0-B735-26E4CFB27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45" y="1076637"/>
            <a:ext cx="1030313" cy="1975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A782EC-1BC9-4E59-9225-4FBB4B994202}"/>
              </a:ext>
            </a:extLst>
          </p:cNvPr>
          <p:cNvSpPr txBox="1"/>
          <p:nvPr/>
        </p:nvSpPr>
        <p:spPr>
          <a:xfrm>
            <a:off x="1963616" y="1408947"/>
            <a:ext cx="45339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For Age 16 :</a:t>
            </a:r>
          </a:p>
          <a:p>
            <a:r>
              <a:rPr lang="en-US" dirty="0"/>
              <a:t>	</a:t>
            </a:r>
          </a:p>
          <a:p>
            <a:r>
              <a:rPr lang="en-US" dirty="0" err="1"/>
              <a:t>MinMax</a:t>
            </a:r>
            <a:r>
              <a:rPr lang="en-US" dirty="0"/>
              <a:t> (v’) = (</a:t>
            </a:r>
            <a:r>
              <a:rPr lang="en-US" dirty="0">
                <a:solidFill>
                  <a:schemeClr val="accent6"/>
                </a:solidFill>
              </a:rPr>
              <a:t>16</a:t>
            </a:r>
            <a:r>
              <a:rPr lang="en-US" dirty="0"/>
              <a:t> – 16)/(40-16) * (1 – 0) + 0</a:t>
            </a:r>
          </a:p>
          <a:p>
            <a:r>
              <a:rPr lang="en-US" dirty="0"/>
              <a:t>                      = 0 / 24 * 1</a:t>
            </a:r>
          </a:p>
          <a:p>
            <a:r>
              <a:rPr lang="en-US" dirty="0"/>
              <a:t>                      = </a:t>
            </a:r>
            <a:r>
              <a:rPr lang="en-US" b="1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17B327-2C68-43F0-BCD4-39E4B6A17C80}"/>
              </a:ext>
            </a:extLst>
          </p:cNvPr>
          <p:cNvSpPr txBox="1"/>
          <p:nvPr/>
        </p:nvSpPr>
        <p:spPr>
          <a:xfrm>
            <a:off x="1963616" y="2962259"/>
            <a:ext cx="45339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For Age 20 :</a:t>
            </a:r>
          </a:p>
          <a:p>
            <a:r>
              <a:rPr lang="en-US" dirty="0"/>
              <a:t>	</a:t>
            </a:r>
          </a:p>
          <a:p>
            <a:r>
              <a:rPr lang="en-US" dirty="0" err="1"/>
              <a:t>MinMax</a:t>
            </a:r>
            <a:r>
              <a:rPr lang="en-US" dirty="0"/>
              <a:t> (v’) = (</a:t>
            </a:r>
            <a:r>
              <a:rPr lang="en-US" dirty="0">
                <a:solidFill>
                  <a:schemeClr val="accent6"/>
                </a:solidFill>
              </a:rPr>
              <a:t>20 </a:t>
            </a:r>
            <a:r>
              <a:rPr lang="en-US" dirty="0"/>
              <a:t>– 16)/(40-16) * (1 – 0) + 0</a:t>
            </a:r>
          </a:p>
          <a:p>
            <a:r>
              <a:rPr lang="en-US" dirty="0"/>
              <a:t>                       = 4 / 24 * 1</a:t>
            </a:r>
          </a:p>
          <a:p>
            <a:r>
              <a:rPr lang="en-US" dirty="0"/>
              <a:t>                       = </a:t>
            </a:r>
            <a:r>
              <a:rPr lang="en-US" b="1" dirty="0"/>
              <a:t>0.16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E3D200-3781-458A-AF14-ED260B87D915}"/>
              </a:ext>
            </a:extLst>
          </p:cNvPr>
          <p:cNvSpPr txBox="1"/>
          <p:nvPr/>
        </p:nvSpPr>
        <p:spPr>
          <a:xfrm>
            <a:off x="6579579" y="1408947"/>
            <a:ext cx="45339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For Age 30 :</a:t>
            </a:r>
          </a:p>
          <a:p>
            <a:endParaRPr lang="en-US" dirty="0"/>
          </a:p>
          <a:p>
            <a:r>
              <a:rPr lang="en-US" dirty="0" err="1"/>
              <a:t>MinMax</a:t>
            </a:r>
            <a:r>
              <a:rPr lang="en-US" dirty="0"/>
              <a:t> (v’) = (</a:t>
            </a:r>
            <a:r>
              <a:rPr lang="en-US" dirty="0">
                <a:solidFill>
                  <a:schemeClr val="accent6"/>
                </a:solidFill>
              </a:rPr>
              <a:t>30</a:t>
            </a:r>
            <a:r>
              <a:rPr lang="en-US" dirty="0"/>
              <a:t> – 16)/(40-16) * (1 – 0) + 0</a:t>
            </a:r>
          </a:p>
          <a:p>
            <a:r>
              <a:rPr lang="en-US" dirty="0"/>
              <a:t>                      = 14 / 24 * 1</a:t>
            </a:r>
          </a:p>
          <a:p>
            <a:r>
              <a:rPr lang="en-US" dirty="0"/>
              <a:t>                      = </a:t>
            </a:r>
            <a:r>
              <a:rPr lang="en-US" b="1" dirty="0"/>
              <a:t>0.58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5BC068-A717-4294-AB80-B0C99908AEF0}"/>
              </a:ext>
            </a:extLst>
          </p:cNvPr>
          <p:cNvSpPr txBox="1"/>
          <p:nvPr/>
        </p:nvSpPr>
        <p:spPr>
          <a:xfrm>
            <a:off x="6579579" y="2962259"/>
            <a:ext cx="45339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For Age 40 :</a:t>
            </a:r>
          </a:p>
          <a:p>
            <a:endParaRPr lang="en-US" dirty="0"/>
          </a:p>
          <a:p>
            <a:r>
              <a:rPr lang="en-US" dirty="0" err="1"/>
              <a:t>MinMax</a:t>
            </a:r>
            <a:r>
              <a:rPr lang="en-US" dirty="0"/>
              <a:t> (v’) = (</a:t>
            </a:r>
            <a:r>
              <a:rPr lang="en-US" dirty="0">
                <a:solidFill>
                  <a:schemeClr val="accent6"/>
                </a:solidFill>
              </a:rPr>
              <a:t>40</a:t>
            </a:r>
            <a:r>
              <a:rPr lang="en-US" dirty="0"/>
              <a:t> – 16)/(40-16) * (1 – 0) + 0</a:t>
            </a:r>
          </a:p>
          <a:p>
            <a:r>
              <a:rPr lang="en-US" dirty="0"/>
              <a:t>                      = 24 / 24 * 1</a:t>
            </a:r>
          </a:p>
          <a:p>
            <a:r>
              <a:rPr lang="en-US" dirty="0"/>
              <a:t>                      = </a:t>
            </a:r>
            <a:r>
              <a:rPr lang="en-US" b="1" dirty="0"/>
              <a:t>1</a:t>
            </a:r>
          </a:p>
        </p:txBody>
      </p:sp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5DF68543-6326-440C-866B-187474F7D73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87741" y="4541420"/>
          <a:ext cx="3706690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1944">
                  <a:extLst>
                    <a:ext uri="{9D8B030D-6E8A-4147-A177-3AD203B41FA5}">
                      <a16:colId xmlns:a16="http://schemas.microsoft.com/office/drawing/2014/main" val="4254702801"/>
                    </a:ext>
                  </a:extLst>
                </a:gridCol>
                <a:gridCol w="2804746">
                  <a:extLst>
                    <a:ext uri="{9D8B030D-6E8A-4147-A177-3AD203B41FA5}">
                      <a16:colId xmlns:a16="http://schemas.microsoft.com/office/drawing/2014/main" val="2017270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Min-max normalization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13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284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2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6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9269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19B1F09-2F7A-4E0F-81F1-C9FE471BB64F}"/>
              </a:ext>
            </a:extLst>
          </p:cNvPr>
          <p:cNvSpPr txBox="1"/>
          <p:nvPr/>
        </p:nvSpPr>
        <p:spPr>
          <a:xfrm>
            <a:off x="227345" y="736426"/>
            <a:ext cx="1030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Example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28ACC01-F98D-48F8-A54F-69803069C24D}"/>
                  </a:ext>
                </a:extLst>
              </p:cNvPr>
              <p:cNvSpPr/>
              <p:nvPr/>
            </p:nvSpPr>
            <p:spPr>
              <a:xfrm>
                <a:off x="3226779" y="812410"/>
                <a:ext cx="6705600" cy="4953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Formula</a:t>
                </a:r>
                <a:r>
                  <a:rPr lang="en-US" dirty="0"/>
                  <a:t> : V’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𝑀𝑖𝑛𝐴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i="1" baseline="-2800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/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28ACC01-F98D-48F8-A54F-69803069C2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779" y="812410"/>
                <a:ext cx="6705600" cy="495328"/>
              </a:xfrm>
              <a:prstGeom prst="rect">
                <a:avLst/>
              </a:prstGeom>
              <a:blipFill>
                <a:blip r:embed="rId3"/>
                <a:stretch>
                  <a:fillRect l="-635" b="-47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81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4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3B8A-1661-45C0-B3D0-C4AE88C2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Decimal Scaling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1BB80-46B8-43D5-9210-20B01AD52912}"/>
              </a:ext>
            </a:extLst>
          </p:cNvPr>
          <p:cNvSpPr txBox="1"/>
          <p:nvPr/>
        </p:nvSpPr>
        <p:spPr>
          <a:xfrm rot="5400000">
            <a:off x="10408938" y="-1019282"/>
            <a:ext cx="553998" cy="274976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Data Transformation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B558AA-5E50-4A33-BABE-9C9576C6D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1" y="863445"/>
            <a:ext cx="5425558" cy="3206138"/>
          </a:xfrm>
        </p:spPr>
        <p:txBody>
          <a:bodyPr/>
          <a:lstStyle/>
          <a:p>
            <a:pPr algn="just"/>
            <a:r>
              <a:rPr lang="en-US" dirty="0"/>
              <a:t>In this technique we move the decimal point of values of the attribute.</a:t>
            </a:r>
          </a:p>
          <a:p>
            <a:pPr algn="just"/>
            <a:r>
              <a:rPr lang="en-US" dirty="0"/>
              <a:t>This movement of decimal points totally depends on the </a:t>
            </a:r>
            <a:r>
              <a:rPr lang="en-US" b="1" dirty="0">
                <a:solidFill>
                  <a:schemeClr val="accent6"/>
                </a:solidFill>
              </a:rPr>
              <a:t>maximum value among all values </a:t>
            </a:r>
            <a:r>
              <a:rPr lang="en-US" dirty="0"/>
              <a:t>in the attribute.</a:t>
            </a:r>
          </a:p>
          <a:p>
            <a:pPr algn="just"/>
            <a:r>
              <a:rPr lang="en-US" dirty="0"/>
              <a:t>Value V of attribute A can be normalized by the following formula</a:t>
            </a:r>
          </a:p>
          <a:p>
            <a:r>
              <a:rPr lang="en-US" dirty="0"/>
              <a:t>Normalized value of attribute </a:t>
            </a:r>
          </a:p>
          <a:p>
            <a:pPr lvl="1"/>
            <a:r>
              <a:rPr lang="en-US" dirty="0"/>
              <a:t>V’= </a:t>
            </a:r>
            <a:r>
              <a:rPr lang="en-US" b="1" dirty="0"/>
              <a:t>V / 10</a:t>
            </a:r>
            <a:r>
              <a:rPr lang="en-US" b="1" baseline="30000" dirty="0"/>
              <a:t>j</a:t>
            </a:r>
            <a:endParaRPr lang="en-US" b="1" dirty="0"/>
          </a:p>
          <a:p>
            <a:endParaRPr lang="en-IN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3EEADDB-1E37-4512-889E-422DB0283634}"/>
              </a:ext>
            </a:extLst>
          </p:cNvPr>
          <p:cNvGraphicFramePr>
            <a:graphicFrameLocks noGrp="1"/>
          </p:cNvGraphicFramePr>
          <p:nvPr/>
        </p:nvGraphicFramePr>
        <p:xfrm>
          <a:off x="6524729" y="1261323"/>
          <a:ext cx="4796412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9058">
                  <a:extLst>
                    <a:ext uri="{9D8B030D-6E8A-4147-A177-3AD203B41FA5}">
                      <a16:colId xmlns:a16="http://schemas.microsoft.com/office/drawing/2014/main" val="3226895539"/>
                    </a:ext>
                  </a:extLst>
                </a:gridCol>
                <a:gridCol w="1618789">
                  <a:extLst>
                    <a:ext uri="{9D8B030D-6E8A-4147-A177-3AD203B41FA5}">
                      <a16:colId xmlns:a16="http://schemas.microsoft.com/office/drawing/2014/main" val="3123325334"/>
                    </a:ext>
                  </a:extLst>
                </a:gridCol>
                <a:gridCol w="1918565">
                  <a:extLst>
                    <a:ext uri="{9D8B030D-6E8A-4147-A177-3AD203B41FA5}">
                      <a16:colId xmlns:a16="http://schemas.microsoft.com/office/drawing/2014/main" val="675954527"/>
                    </a:ext>
                  </a:extLst>
                </a:gridCol>
              </a:tblGrid>
              <a:tr h="3213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Formula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After Decimal</a:t>
                      </a:r>
                      <a:r>
                        <a:rPr lang="en-US" baseline="0" dirty="0"/>
                        <a:t> Scaling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78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/ 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806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/ 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31194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7D9B8C6-DE58-4969-A75A-2C99168AD8EF}"/>
              </a:ext>
            </a:extLst>
          </p:cNvPr>
          <p:cNvSpPr txBox="1"/>
          <p:nvPr/>
        </p:nvSpPr>
        <p:spPr>
          <a:xfrm>
            <a:off x="5966029" y="2729426"/>
            <a:ext cx="6129494" cy="2502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4000"/>
              </a:lnSpc>
              <a:spcBef>
                <a:spcPct val="20000"/>
              </a:spcBef>
              <a:buFont typeface="Wingdings" charset="2"/>
              <a:buChar char="§"/>
            </a:pP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 will check maximum value among our attribute CGPA. </a:t>
            </a:r>
          </a:p>
          <a:p>
            <a:pPr marL="342900" indent="-342900" algn="just">
              <a:lnSpc>
                <a:spcPct val="114000"/>
              </a:lnSpc>
              <a:spcBef>
                <a:spcPct val="20000"/>
              </a:spcBef>
              <a:buFont typeface="Wingdings" charset="2"/>
              <a:buChar char="§"/>
            </a:pP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Maximum value is 3 so, we can convert it into decimal by dividing with 10. why 10?</a:t>
            </a:r>
          </a:p>
          <a:p>
            <a:pPr marL="342900" indent="-342900" algn="just">
              <a:lnSpc>
                <a:spcPct val="114000"/>
              </a:lnSpc>
              <a:spcBef>
                <a:spcPct val="20000"/>
              </a:spcBef>
              <a:buFont typeface="Wingdings" charset="2"/>
              <a:buChar char="§"/>
            </a:pP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 will count total digits in our maximum value and then put 1.</a:t>
            </a:r>
          </a:p>
          <a:p>
            <a:pPr marL="342900" indent="-342900" algn="just">
              <a:lnSpc>
                <a:spcPct val="114000"/>
              </a:lnSpc>
              <a:spcBef>
                <a:spcPct val="20000"/>
              </a:spcBef>
              <a:buFont typeface="Wingdings" charset="2"/>
              <a:buChar char="§"/>
            </a:pP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After 1 we can put zeros equal to the length of maximum value.</a:t>
            </a:r>
          </a:p>
          <a:p>
            <a:pPr marL="342900" indent="-342900" algn="just">
              <a:lnSpc>
                <a:spcPct val="114000"/>
              </a:lnSpc>
              <a:spcBef>
                <a:spcPct val="20000"/>
              </a:spcBef>
              <a:buFont typeface="Wingdings" charset="2"/>
              <a:buChar char="§"/>
            </a:pP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Here 3 is maximum value and total digits in this value is only 1 so, we will put one zero after 1.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9B944972-D869-4E0C-B25A-71B0E357D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434" y="4221826"/>
            <a:ext cx="48889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1800" dirty="0">
                <a:latin typeface="+mj-lt"/>
              </a:rPr>
              <a:t>Where </a:t>
            </a:r>
            <a:r>
              <a:rPr lang="en-US" altLang="en-US" sz="1800" i="1" dirty="0">
                <a:latin typeface="+mj-lt"/>
              </a:rPr>
              <a:t>j</a:t>
            </a:r>
            <a:r>
              <a:rPr lang="en-US" altLang="en-US" sz="1800" dirty="0">
                <a:latin typeface="+mj-lt"/>
              </a:rPr>
              <a:t> is the smallest integer such that Max(|</a:t>
            </a:r>
            <a:r>
              <a:rPr lang="el-GR" altLang="en-US" sz="1800" dirty="0">
                <a:latin typeface="+mj-lt"/>
                <a:cs typeface="Times New Roman" panose="02020603050405020304" pitchFamily="18" charset="0"/>
              </a:rPr>
              <a:t>ν</a:t>
            </a:r>
            <a:r>
              <a:rPr lang="en-US" altLang="en-US" sz="1800" dirty="0">
                <a:latin typeface="+mj-lt"/>
                <a:cs typeface="Times New Roman" panose="02020603050405020304" pitchFamily="18" charset="0"/>
              </a:rPr>
              <a:t>’</a:t>
            </a:r>
            <a:r>
              <a:rPr lang="en-US" altLang="en-US" sz="1800" dirty="0">
                <a:latin typeface="+mj-lt"/>
              </a:rPr>
              <a:t>|) &lt;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5A0B28-EDC3-4EA7-BB61-C45BD30ACE11}"/>
              </a:ext>
            </a:extLst>
          </p:cNvPr>
          <p:cNvSpPr txBox="1"/>
          <p:nvPr/>
        </p:nvSpPr>
        <p:spPr>
          <a:xfrm>
            <a:off x="5966029" y="861213"/>
            <a:ext cx="13263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/>
              <a:t>Example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519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3B8A-1661-45C0-B3D0-C4AE88C2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Z-Score Normalization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1BB80-46B8-43D5-9210-20B01AD52912}"/>
              </a:ext>
            </a:extLst>
          </p:cNvPr>
          <p:cNvSpPr txBox="1"/>
          <p:nvPr/>
        </p:nvSpPr>
        <p:spPr>
          <a:xfrm rot="5400000">
            <a:off x="10408938" y="-1019282"/>
            <a:ext cx="553998" cy="274976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Data Transformation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B558AA-5E50-4A33-BABE-9C9576C6D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1" y="863445"/>
            <a:ext cx="11929640" cy="2565555"/>
          </a:xfrm>
        </p:spPr>
        <p:txBody>
          <a:bodyPr/>
          <a:lstStyle/>
          <a:p>
            <a:r>
              <a:rPr lang="en-US" dirty="0"/>
              <a:t>It is also called zero-mean </a:t>
            </a:r>
            <a:r>
              <a:rPr lang="en-US" b="1" dirty="0"/>
              <a:t>normalization</a:t>
            </a:r>
            <a:r>
              <a:rPr lang="en-US" dirty="0"/>
              <a:t>.</a:t>
            </a:r>
          </a:p>
          <a:p>
            <a:r>
              <a:rPr lang="en-US" dirty="0"/>
              <a:t>The essence of this technique is the data transformation by the </a:t>
            </a:r>
            <a:r>
              <a:rPr lang="en-US" b="1" dirty="0"/>
              <a:t>values</a:t>
            </a:r>
            <a:r>
              <a:rPr lang="en-US" dirty="0"/>
              <a:t> conversation to a common scale where an average number </a:t>
            </a:r>
            <a:r>
              <a:rPr lang="en-US" dirty="0">
                <a:solidFill>
                  <a:srgbClr val="C00000"/>
                </a:solidFill>
              </a:rPr>
              <a:t>equals zero </a:t>
            </a:r>
            <a:r>
              <a:rPr lang="en-US" dirty="0"/>
              <a:t>and a </a:t>
            </a:r>
            <a:r>
              <a:rPr lang="en-US" dirty="0">
                <a:solidFill>
                  <a:srgbClr val="C00000"/>
                </a:solidFill>
              </a:rPr>
              <a:t>standard deviation is one</a:t>
            </a:r>
            <a:r>
              <a:rPr lang="en-US" dirty="0"/>
              <a:t>.</a:t>
            </a:r>
          </a:p>
          <a:p>
            <a:r>
              <a:rPr lang="en-US" dirty="0"/>
              <a:t>To find z-score values..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D9B8C6-DE58-4969-A75A-2C99168AD8EF}"/>
              </a:ext>
            </a:extLst>
          </p:cNvPr>
          <p:cNvSpPr txBox="1"/>
          <p:nvPr/>
        </p:nvSpPr>
        <p:spPr>
          <a:xfrm>
            <a:off x="371319" y="3632568"/>
            <a:ext cx="4484016" cy="1617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spcBef>
                <a:spcPct val="20000"/>
              </a:spcBef>
            </a:pPr>
            <a:r>
              <a:rPr lang="en-US" altLang="en-US" sz="2000" b="1" u="sng" dirty="0"/>
              <a:t>Example</a:t>
            </a:r>
          </a:p>
          <a:p>
            <a:pPr marL="342900" indent="-342900" algn="just">
              <a:lnSpc>
                <a:spcPct val="114000"/>
              </a:lnSpc>
              <a:spcBef>
                <a:spcPct val="20000"/>
              </a:spcBef>
              <a:buFont typeface="Wingdings" charset="2"/>
              <a:buChar char="§"/>
            </a:pPr>
            <a:r>
              <a:rPr lang="en-US" altLang="en-US" sz="2000" dirty="0"/>
              <a:t>Let </a:t>
            </a:r>
            <a:r>
              <a:rPr lang="el-GR" altLang="en-US" sz="2000" dirty="0"/>
              <a:t>μ</a:t>
            </a:r>
            <a:r>
              <a:rPr lang="en-US" altLang="en-US" sz="2000" dirty="0"/>
              <a:t> = 54,000, </a:t>
            </a:r>
            <a:r>
              <a:rPr lang="el-GR" altLang="en-US" sz="2000" dirty="0"/>
              <a:t>σ</a:t>
            </a:r>
            <a:r>
              <a:rPr lang="en-US" altLang="en-US" sz="2000" dirty="0"/>
              <a:t> = 16,000  </a:t>
            </a:r>
          </a:p>
          <a:p>
            <a:pPr marL="342900" indent="-342900" algn="just">
              <a:lnSpc>
                <a:spcPct val="114000"/>
              </a:lnSpc>
              <a:spcBef>
                <a:spcPct val="20000"/>
              </a:spcBef>
              <a:buFont typeface="Wingdings" charset="2"/>
              <a:buChar char="§"/>
            </a:pPr>
            <a:r>
              <a:rPr lang="en-US" altLang="en-US" sz="2000"/>
              <a:t>Find </a:t>
            </a:r>
            <a:r>
              <a:rPr lang="en-US" altLang="en-US" sz="2000" dirty="0"/>
              <a:t>z-score </a:t>
            </a:r>
            <a:r>
              <a:rPr lang="en-US" altLang="en-US" sz="2000"/>
              <a:t>for 73,600,</a:t>
            </a:r>
            <a:endParaRPr lang="en-US" altLang="en-US" sz="2000" dirty="0"/>
          </a:p>
          <a:p>
            <a:pPr marL="342900" indent="-342900" algn="just">
              <a:lnSpc>
                <a:spcPct val="114000"/>
              </a:lnSpc>
              <a:spcBef>
                <a:spcPct val="20000"/>
              </a:spcBef>
              <a:buFont typeface="Wingdings" charset="2"/>
              <a:buChar char="§"/>
            </a:pPr>
            <a:endParaRPr lang="en-US" u="sng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>
                <a:extLst>
                  <a:ext uri="{FF2B5EF4-FFF2-40B4-BE49-F238E27FC236}">
                    <a16:creationId xmlns:a16="http://schemas.microsoft.com/office/drawing/2014/main" id="{2F6FF50E-5679-4350-BB9B-B75BAD2199BC}"/>
                  </a:ext>
                </a:extLst>
              </p:cNvPr>
              <p:cNvSpPr txBox="1"/>
              <p:nvPr/>
            </p:nvSpPr>
            <p:spPr bwMode="auto">
              <a:xfrm>
                <a:off x="2712166" y="2599209"/>
                <a:ext cx="1447800" cy="679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bject 6">
                <a:extLst>
                  <a:ext uri="{FF2B5EF4-FFF2-40B4-BE49-F238E27FC236}">
                    <a16:creationId xmlns:a16="http://schemas.microsoft.com/office/drawing/2014/main" id="{2F6FF50E-5679-4350-BB9B-B75BAD219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2166" y="2599209"/>
                <a:ext cx="1447800" cy="6794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0">
                <a:extLst>
                  <a:ext uri="{FF2B5EF4-FFF2-40B4-BE49-F238E27FC236}">
                    <a16:creationId xmlns:a16="http://schemas.microsoft.com/office/drawing/2014/main" id="{537E22FC-6CFC-41F4-97AF-DA75EC24D6D4}"/>
                  </a:ext>
                </a:extLst>
              </p:cNvPr>
              <p:cNvSpPr txBox="1"/>
              <p:nvPr/>
            </p:nvSpPr>
            <p:spPr bwMode="auto">
              <a:xfrm>
                <a:off x="1670696" y="4998245"/>
                <a:ext cx="2790772" cy="5635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73,600−54,000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16,000</m:t>
                          </m:r>
                        </m:den>
                      </m:f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𝟐𝟐𝟓</m:t>
                      </m:r>
                    </m:oMath>
                  </m:oMathPara>
                </a14:m>
                <a:endParaRPr lang="en-IN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Object 10">
                <a:extLst>
                  <a:ext uri="{FF2B5EF4-FFF2-40B4-BE49-F238E27FC236}">
                    <a16:creationId xmlns:a16="http://schemas.microsoft.com/office/drawing/2014/main" id="{537E22FC-6CFC-41F4-97AF-DA75EC24D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0696" y="4998245"/>
                <a:ext cx="2790772" cy="563562"/>
              </a:xfrm>
              <a:prstGeom prst="rect">
                <a:avLst/>
              </a:prstGeom>
              <a:blipFill>
                <a:blip r:embed="rId3"/>
                <a:stretch>
                  <a:fillRect b="-652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2D850CA-B9B0-4403-BDAF-8CE887A7F380}"/>
              </a:ext>
            </a:extLst>
          </p:cNvPr>
          <p:cNvSpPr txBox="1"/>
          <p:nvPr/>
        </p:nvSpPr>
        <p:spPr>
          <a:xfrm>
            <a:off x="2703452" y="3244334"/>
            <a:ext cx="6219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Where </a:t>
            </a:r>
            <a:r>
              <a:rPr lang="el-GR" altLang="en-US" b="1" dirty="0"/>
              <a:t>μ</a:t>
            </a:r>
            <a:r>
              <a:rPr lang="en-US" altLang="en-US" dirty="0"/>
              <a:t>: Mean, </a:t>
            </a:r>
            <a:r>
              <a:rPr lang="el-GR" altLang="en-US" b="1" dirty="0"/>
              <a:t>σ</a:t>
            </a:r>
            <a:r>
              <a:rPr lang="en-US" altLang="en-US" dirty="0"/>
              <a:t>: Standard deviation</a:t>
            </a:r>
            <a:endParaRPr lang="en-US" sz="2400" u="sng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1DECC6-232D-4C28-BD99-240DB0CCF93D}"/>
              </a:ext>
            </a:extLst>
          </p:cNvPr>
          <p:cNvSpPr txBox="1"/>
          <p:nvPr/>
        </p:nvSpPr>
        <p:spPr>
          <a:xfrm>
            <a:off x="1670696" y="5809889"/>
            <a:ext cx="2547388" cy="36933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dirty="0"/>
              <a:t> </a:t>
            </a:r>
            <a:r>
              <a:rPr lang="en-US" altLang="en-US" b="1" dirty="0"/>
              <a:t>Z-score for 73600</a:t>
            </a:r>
            <a:r>
              <a:rPr lang="en-US" altLang="en-US" dirty="0"/>
              <a:t>: 1.225 </a:t>
            </a:r>
            <a:endParaRPr lang="en-US" sz="2400" u="sng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86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4" grpId="0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095F-CF15-7611-6A46-9A37A1938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Z-Score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12830-3B79-03F0-1A03-DB976F7AE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z-scores represent the number of standard deviations that </a:t>
            </a:r>
            <a:r>
              <a:rPr lang="en-US" dirty="0">
                <a:solidFill>
                  <a:srgbClr val="C00000"/>
                </a:solidFill>
              </a:rPr>
              <a:t>each data point is away from the mean of the distribution.</a:t>
            </a:r>
          </a:p>
          <a:p>
            <a:r>
              <a:rPr lang="en-US" dirty="0"/>
              <a:t>A positive z-score indicates that the data point is above the mean, while a negative z-score indicates it is below the mean.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F2CF40-D285-B930-7CEA-B09EB87B9DE4}"/>
              </a:ext>
            </a:extLst>
          </p:cNvPr>
          <p:cNvSpPr txBox="1"/>
          <p:nvPr/>
        </p:nvSpPr>
        <p:spPr>
          <a:xfrm rot="5400000">
            <a:off x="10408938" y="-1019282"/>
            <a:ext cx="553998" cy="274976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57755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35F8-DB88-568F-9BAE-0C3395BE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A8A6F-4176-183E-2EDF-EF6F9BA19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reduction techniques can be applied to obtain a </a:t>
            </a:r>
            <a:r>
              <a:rPr lang="en-US" dirty="0">
                <a:solidFill>
                  <a:srgbClr val="C00000"/>
                </a:solidFill>
              </a:rPr>
              <a:t>reduced representation of the data set </a:t>
            </a:r>
            <a:r>
              <a:rPr lang="en-US" dirty="0"/>
              <a:t>that is much smaller in volume, yet closely maintains the </a:t>
            </a:r>
            <a:r>
              <a:rPr lang="en-US" dirty="0">
                <a:solidFill>
                  <a:srgbClr val="C00000"/>
                </a:solidFill>
              </a:rPr>
              <a:t>integrity of the original data </a:t>
            </a:r>
          </a:p>
          <a:p>
            <a:r>
              <a:rPr lang="en-US" dirty="0"/>
              <a:t>That is, mining on the </a:t>
            </a:r>
            <a:r>
              <a:rPr lang="en-US" dirty="0">
                <a:solidFill>
                  <a:srgbClr val="C00000"/>
                </a:solidFill>
              </a:rPr>
              <a:t>reduced data set should be more efficient yet </a:t>
            </a:r>
            <a:r>
              <a:rPr lang="en-US" dirty="0"/>
              <a:t>produce the same (or almost the same) </a:t>
            </a:r>
            <a:r>
              <a:rPr lang="en-US" dirty="0">
                <a:solidFill>
                  <a:srgbClr val="C00000"/>
                </a:solidFill>
              </a:rPr>
              <a:t>analytical results </a:t>
            </a:r>
          </a:p>
          <a:p>
            <a:r>
              <a:rPr lang="en-US" b="1" dirty="0"/>
              <a:t>Dimensionality reduction: </a:t>
            </a:r>
          </a:p>
          <a:p>
            <a:pPr lvl="1"/>
            <a:r>
              <a:rPr lang="en-US" dirty="0"/>
              <a:t>Dimensionality reduction techniques aim to </a:t>
            </a:r>
            <a:r>
              <a:rPr lang="en-US" dirty="0">
                <a:solidFill>
                  <a:srgbClr val="C00000"/>
                </a:solidFill>
              </a:rPr>
              <a:t>reduce the number of variables or features </a:t>
            </a:r>
            <a:r>
              <a:rPr lang="en-US" dirty="0"/>
              <a:t>in a dataset while preserving the </a:t>
            </a:r>
            <a:r>
              <a:rPr lang="en-US" dirty="0">
                <a:solidFill>
                  <a:srgbClr val="C00000"/>
                </a:solidFill>
              </a:rPr>
              <a:t>important information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Dimensionality reduction methods include </a:t>
            </a:r>
            <a:r>
              <a:rPr lang="en-US" dirty="0">
                <a:solidFill>
                  <a:srgbClr val="C00000"/>
                </a:solidFill>
              </a:rPr>
              <a:t>wavelet transforms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principal components</a:t>
            </a:r>
            <a:r>
              <a:rPr lang="en-US" dirty="0"/>
              <a:t> analysis.</a:t>
            </a:r>
          </a:p>
          <a:p>
            <a:r>
              <a:rPr lang="en-US" b="1" dirty="0"/>
              <a:t>Numerosity reduction: </a:t>
            </a:r>
          </a:p>
          <a:p>
            <a:pPr lvl="1"/>
            <a:r>
              <a:rPr lang="en-US" dirty="0"/>
              <a:t>Numerosity </a:t>
            </a:r>
            <a:r>
              <a:rPr lang="en-US" dirty="0">
                <a:solidFill>
                  <a:srgbClr val="C00000"/>
                </a:solidFill>
              </a:rPr>
              <a:t>reduction techniques focus on reducing </a:t>
            </a:r>
            <a:r>
              <a:rPr lang="en-US" dirty="0"/>
              <a:t>the number of instances or </a:t>
            </a:r>
            <a:r>
              <a:rPr lang="en-US" dirty="0">
                <a:solidFill>
                  <a:srgbClr val="C00000"/>
                </a:solidFill>
              </a:rPr>
              <a:t>data points in a dataset </a:t>
            </a:r>
            <a:r>
              <a:rPr lang="en-US" dirty="0"/>
              <a:t>while maintaining the representativeness of the data. </a:t>
            </a:r>
          </a:p>
          <a:p>
            <a:r>
              <a:rPr lang="en-US" b="1" dirty="0"/>
              <a:t>Data compression:</a:t>
            </a:r>
          </a:p>
          <a:p>
            <a:pPr lvl="1"/>
            <a:r>
              <a:rPr lang="en-US" dirty="0"/>
              <a:t>Data compression techniques are used to reduce the </a:t>
            </a:r>
            <a:r>
              <a:rPr lang="en-US" dirty="0">
                <a:solidFill>
                  <a:srgbClr val="C00000"/>
                </a:solidFill>
              </a:rPr>
              <a:t>size of a dataset by encoding </a:t>
            </a:r>
            <a:r>
              <a:rPr lang="en-US" dirty="0"/>
              <a:t>the data in a more compact form.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571B2C-4B92-CFE9-EA51-3856550B977F}"/>
              </a:ext>
            </a:extLst>
          </p:cNvPr>
          <p:cNvSpPr txBox="1"/>
          <p:nvPr/>
        </p:nvSpPr>
        <p:spPr>
          <a:xfrm rot="5400000">
            <a:off x="10408938" y="-1019282"/>
            <a:ext cx="553998" cy="274976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Data Reduction</a:t>
            </a:r>
          </a:p>
        </p:txBody>
      </p:sp>
    </p:spTree>
    <p:extLst>
      <p:ext uri="{BB962C8B-B14F-4D97-AF65-F5344CB8AC3E}">
        <p14:creationId xmlns:p14="http://schemas.microsoft.com/office/powerpoint/2010/main" val="157710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E22C3-740C-4073-8945-B3EE26F16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pre-process data?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4FF7A-BE5C-4E9D-9BA6-300516990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IN" dirty="0"/>
              <a:t>pre-processing</a:t>
            </a:r>
            <a:r>
              <a:rPr lang="en-US" dirty="0"/>
              <a:t> is a data mining technique that involves </a:t>
            </a:r>
            <a:r>
              <a:rPr lang="en-US" dirty="0">
                <a:solidFill>
                  <a:schemeClr val="accent6"/>
                </a:solidFill>
              </a:rPr>
              <a:t>transforming raw data</a:t>
            </a:r>
            <a:r>
              <a:rPr lang="en-US" dirty="0"/>
              <a:t> (real world    data) </a:t>
            </a:r>
            <a:r>
              <a:rPr lang="en-US" dirty="0">
                <a:solidFill>
                  <a:schemeClr val="accent6"/>
                </a:solidFill>
              </a:rPr>
              <a:t>into an understandable format</a:t>
            </a:r>
            <a:r>
              <a:rPr lang="en-US" dirty="0"/>
              <a:t>.</a:t>
            </a:r>
          </a:p>
          <a:p>
            <a:r>
              <a:rPr lang="en-US" dirty="0"/>
              <a:t>Real-world data is often </a:t>
            </a:r>
            <a:r>
              <a:rPr lang="en-US" dirty="0">
                <a:solidFill>
                  <a:schemeClr val="accent6"/>
                </a:solidFill>
              </a:rPr>
              <a:t>incomplete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inconsistent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lacking in certain behaviors or trends</a:t>
            </a:r>
            <a:r>
              <a:rPr lang="en-US" dirty="0"/>
              <a:t> and likely to </a:t>
            </a:r>
            <a:r>
              <a:rPr lang="en-US" dirty="0">
                <a:solidFill>
                  <a:schemeClr val="accent6"/>
                </a:solidFill>
              </a:rPr>
              <a:t>contain many errors</a:t>
            </a:r>
            <a:r>
              <a:rPr lang="en-US" dirty="0"/>
              <a:t>.</a:t>
            </a:r>
          </a:p>
          <a:p>
            <a:pPr lvl="1"/>
            <a:r>
              <a:rPr lang="en-IN" b="1" dirty="0"/>
              <a:t>Incomplete</a:t>
            </a:r>
            <a:r>
              <a:rPr lang="en-IN" dirty="0"/>
              <a:t>: Missing attribute values, lack of certain attributes of interest, or containing only aggregate data.</a:t>
            </a:r>
          </a:p>
          <a:p>
            <a:pPr lvl="2"/>
            <a:r>
              <a:rPr lang="en-IN" dirty="0"/>
              <a:t>E.g. Occupation = “ ” </a:t>
            </a:r>
          </a:p>
          <a:p>
            <a:pPr lvl="1"/>
            <a:r>
              <a:rPr lang="en-IN" b="1" dirty="0"/>
              <a:t>Noisy</a:t>
            </a:r>
            <a:r>
              <a:rPr lang="en-IN" dirty="0"/>
              <a:t>: Containing errors or outliers.</a:t>
            </a:r>
          </a:p>
          <a:p>
            <a:pPr lvl="2"/>
            <a:r>
              <a:rPr lang="en-IN" dirty="0"/>
              <a:t>E.g. Salary = “</a:t>
            </a:r>
            <a:r>
              <a:rPr lang="en-IN" dirty="0" err="1"/>
              <a:t>abcxy</a:t>
            </a:r>
            <a:r>
              <a:rPr lang="en-IN" dirty="0"/>
              <a:t>”</a:t>
            </a:r>
          </a:p>
          <a:p>
            <a:pPr lvl="1"/>
            <a:r>
              <a:rPr lang="en-IN" b="1" dirty="0"/>
              <a:t>Inconsistent</a:t>
            </a:r>
            <a:r>
              <a:rPr lang="en-IN" dirty="0"/>
              <a:t>: Containing similarity in codes or names. </a:t>
            </a:r>
          </a:p>
          <a:p>
            <a:pPr lvl="2"/>
            <a:r>
              <a:rPr lang="en-IN" dirty="0"/>
              <a:t>E.g. “Gujarat” &amp; “Gujrat” (Common mistakes like spelling, grammar, articles)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7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11D0-5FC0-B4CC-C89E-25403797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Reduction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B7E26726-9672-EAD2-9684-2DA8124D8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930" y="1088391"/>
            <a:ext cx="2658937" cy="1479244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Original Data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D4A1CE6B-BB02-3BC6-F669-66DC39A91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1105" y="1712278"/>
            <a:ext cx="1684035" cy="916497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r>
              <a:rPr lang="en-US" altLang="en-US" dirty="0"/>
              <a:t>Compressed </a:t>
            </a:r>
          </a:p>
          <a:p>
            <a:pPr algn="ctr" eaLnBrk="0" hangingPunct="0"/>
            <a:r>
              <a:rPr lang="en-US" altLang="en-US" dirty="0"/>
              <a:t>Data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E5BA3F4C-96D4-A880-B710-94500C2B5F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1880" y="1873567"/>
            <a:ext cx="2689225" cy="999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962B4CA4-FC11-4F12-27A2-BBD3AFF4B45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11879" y="2268244"/>
            <a:ext cx="2689226" cy="999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353B35E8-40BE-E83C-C50D-C5298957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3380" y="2410358"/>
            <a:ext cx="12534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dirty="0"/>
              <a:t>lossless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5EA58C28-F6EF-B875-D4C2-2E28527FC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643" y="3830003"/>
            <a:ext cx="2535237" cy="1244917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Original Data</a:t>
            </a:r>
          </a:p>
          <a:p>
            <a:pPr algn="ctr" eaLnBrk="0" hangingPunct="0"/>
            <a:r>
              <a:rPr lang="en-US" altLang="en-US"/>
              <a:t>Approximated 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EAB48466-48EC-2F42-919B-C2237C699D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00449" y="2628775"/>
            <a:ext cx="2700656" cy="18236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98E4F519-9BAE-D7DE-39E2-7669179224D9}"/>
              </a:ext>
            </a:extLst>
          </p:cNvPr>
          <p:cNvSpPr txBox="1">
            <a:spLocks noChangeArrowheads="1"/>
          </p:cNvSpPr>
          <p:nvPr/>
        </p:nvSpPr>
        <p:spPr bwMode="auto">
          <a:xfrm rot="19802972">
            <a:off x="4833746" y="3477354"/>
            <a:ext cx="10266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dirty="0"/>
              <a:t>lossy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832A70-C4D3-6AE8-737B-6AAA466467C5}"/>
              </a:ext>
            </a:extLst>
          </p:cNvPr>
          <p:cNvSpPr txBox="1"/>
          <p:nvPr/>
        </p:nvSpPr>
        <p:spPr>
          <a:xfrm rot="5400000">
            <a:off x="10408938" y="-1019282"/>
            <a:ext cx="553998" cy="274976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Data Reduction</a:t>
            </a:r>
          </a:p>
        </p:txBody>
      </p:sp>
    </p:spTree>
    <p:extLst>
      <p:ext uri="{BB962C8B-B14F-4D97-AF65-F5344CB8AC3E}">
        <p14:creationId xmlns:p14="http://schemas.microsoft.com/office/powerpoint/2010/main" val="51951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6EBA-D6B6-E58F-2CC3-0E6B4FFD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Principal Components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658F2-2A94-D59F-D29E-541A0AF3E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</a:t>
            </a:r>
            <a:r>
              <a:rPr lang="en-US" dirty="0">
                <a:solidFill>
                  <a:schemeClr val="accent6"/>
                </a:solidFill>
              </a:rPr>
              <a:t>input variables </a:t>
            </a:r>
            <a:r>
              <a:rPr lang="en-US" dirty="0"/>
              <a:t>or features for a dataset is referred to as </a:t>
            </a:r>
            <a:r>
              <a:rPr lang="en-US" dirty="0">
                <a:solidFill>
                  <a:srgbClr val="C00000"/>
                </a:solidFill>
              </a:rPr>
              <a:t>its dimensionality</a:t>
            </a:r>
            <a:r>
              <a:rPr lang="en-US" dirty="0"/>
              <a:t>.</a:t>
            </a:r>
            <a:endParaRPr lang="en-IN" b="0" i="0" u="none" strike="noStrike" dirty="0">
              <a:solidFill>
                <a:srgbClr val="374151"/>
              </a:solidFill>
              <a:effectLst/>
            </a:endParaRPr>
          </a:p>
          <a:p>
            <a:r>
              <a:rPr lang="en-IN" b="0" i="0" u="none" strike="noStrike" dirty="0">
                <a:solidFill>
                  <a:srgbClr val="374151"/>
                </a:solidFill>
                <a:effectLst/>
              </a:rPr>
              <a:t>PCA transforms </a:t>
            </a:r>
            <a:r>
              <a:rPr lang="en-IN" b="0" i="0" u="none" strike="noStrike" dirty="0">
                <a:solidFill>
                  <a:srgbClr val="C00000"/>
                </a:solidFill>
                <a:effectLst/>
              </a:rPr>
              <a:t>high-dimensional data into a lower-dimensional </a:t>
            </a:r>
            <a:r>
              <a:rPr lang="en-IN" b="0" i="0" u="none" strike="noStrike" dirty="0">
                <a:solidFill>
                  <a:srgbClr val="374151"/>
                </a:solidFill>
                <a:effectLst/>
              </a:rPr>
              <a:t>subspace while preserving the </a:t>
            </a:r>
            <a:r>
              <a:rPr lang="en-IN" b="0" i="0" u="none" strike="noStrike" dirty="0">
                <a:solidFill>
                  <a:srgbClr val="C00000"/>
                </a:solidFill>
                <a:effectLst/>
              </a:rPr>
              <a:t>most important information</a:t>
            </a:r>
            <a:r>
              <a:rPr lang="en-IN" b="0" i="0" u="none" strike="noStrike" dirty="0">
                <a:solidFill>
                  <a:srgbClr val="374151"/>
                </a:solidFill>
                <a:effectLst/>
              </a:rPr>
              <a:t>.</a:t>
            </a:r>
          </a:p>
          <a:p>
            <a:r>
              <a:rPr lang="en-US" dirty="0"/>
              <a:t>Formally, PCA is a </a:t>
            </a:r>
            <a:r>
              <a:rPr lang="en-US" dirty="0">
                <a:solidFill>
                  <a:srgbClr val="C00000"/>
                </a:solidFill>
              </a:rPr>
              <a:t>statistical technique for reducing the dimensionality</a:t>
            </a:r>
            <a:r>
              <a:rPr lang="en-US" dirty="0"/>
              <a:t> of a dataset. </a:t>
            </a:r>
          </a:p>
          <a:p>
            <a:r>
              <a:rPr lang="en-US" dirty="0"/>
              <a:t>This is accomplished by linearly transforming the data into a new coordinate system where (most of) the </a:t>
            </a:r>
            <a:r>
              <a:rPr lang="en-US" dirty="0">
                <a:solidFill>
                  <a:srgbClr val="C00000"/>
                </a:solidFill>
              </a:rPr>
              <a:t>variation in the data can be described </a:t>
            </a:r>
            <a:r>
              <a:rPr lang="en-US" dirty="0"/>
              <a:t>with </a:t>
            </a:r>
            <a:r>
              <a:rPr lang="en-US" dirty="0">
                <a:solidFill>
                  <a:srgbClr val="C00000"/>
                </a:solidFill>
              </a:rPr>
              <a:t>fewer dimensions than the initial data</a:t>
            </a:r>
            <a:r>
              <a:rPr lang="en-US" dirty="0"/>
              <a:t>.</a:t>
            </a:r>
          </a:p>
          <a:p>
            <a:r>
              <a:rPr lang="en-US" dirty="0"/>
              <a:t>Dimensionality reduction refers to techniques that reduce the number of </a:t>
            </a:r>
            <a:r>
              <a:rPr lang="en-US" dirty="0">
                <a:solidFill>
                  <a:srgbClr val="C00000"/>
                </a:solidFill>
              </a:rPr>
              <a:t>input variables in a dataset</a:t>
            </a:r>
            <a:r>
              <a:rPr lang="en-US" dirty="0"/>
              <a:t>.</a:t>
            </a:r>
          </a:p>
          <a:p>
            <a:r>
              <a:rPr lang="en-US" u="sng" dirty="0"/>
              <a:t>Example</a:t>
            </a:r>
          </a:p>
          <a:p>
            <a:pPr lvl="1"/>
            <a:r>
              <a:rPr lang="en-US" dirty="0"/>
              <a:t>Dimensional reduction can be discussed through a simple e-mail classification problem, where we need to classify whether the e-mail is spam or not. </a:t>
            </a:r>
          </a:p>
          <a:p>
            <a:pPr lvl="1"/>
            <a:r>
              <a:rPr lang="en-US" dirty="0"/>
              <a:t>This can involve a </a:t>
            </a:r>
            <a:r>
              <a:rPr lang="en-US" dirty="0">
                <a:solidFill>
                  <a:schemeClr val="accent6"/>
                </a:solidFill>
              </a:rPr>
              <a:t>large number of features</a:t>
            </a:r>
            <a:r>
              <a:rPr lang="en-US" dirty="0"/>
              <a:t>, such as whether or not the e-mail has a generic title, the content of the e-mail, whether the e-mail uses a template, etc.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10C0D7-070F-6B5C-A7C4-AC2F83F7CC91}"/>
              </a:ext>
            </a:extLst>
          </p:cNvPr>
          <p:cNvSpPr txBox="1"/>
          <p:nvPr/>
        </p:nvSpPr>
        <p:spPr>
          <a:xfrm rot="5400000">
            <a:off x="10408938" y="-1019282"/>
            <a:ext cx="553998" cy="274976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Data Reduction</a:t>
            </a:r>
          </a:p>
        </p:txBody>
      </p:sp>
    </p:spTree>
    <p:extLst>
      <p:ext uri="{BB962C8B-B14F-4D97-AF65-F5344CB8AC3E}">
        <p14:creationId xmlns:p14="http://schemas.microsoft.com/office/powerpoint/2010/main" val="268523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D6A2-77EE-8893-6BC5-E2F992832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Components Analysis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4C1E1F-381B-BFA1-61FC-275842EC0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" y="801696"/>
            <a:ext cx="11087100" cy="36851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370A97-9E24-4687-D955-70B30E7754BB}"/>
              </a:ext>
            </a:extLst>
          </p:cNvPr>
          <p:cNvSpPr txBox="1"/>
          <p:nvPr/>
        </p:nvSpPr>
        <p:spPr>
          <a:xfrm>
            <a:off x="3806190" y="4686300"/>
            <a:ext cx="5593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 :” Principal Component Analysis, ” https://</a:t>
            </a:r>
            <a:r>
              <a:rPr lang="en-US" sz="1200" dirty="0" err="1"/>
              <a:t>setosa.io</a:t>
            </a:r>
            <a:r>
              <a:rPr lang="en-US" sz="1200" dirty="0"/>
              <a:t>/</a:t>
            </a:r>
            <a:r>
              <a:rPr lang="en-US" sz="1200" dirty="0" err="1"/>
              <a:t>ev</a:t>
            </a:r>
            <a:r>
              <a:rPr lang="en-US" sz="1200" dirty="0"/>
              <a:t>/principal-component-analysis/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83E8D-1D45-85F0-BA14-6E4CC340F895}"/>
              </a:ext>
            </a:extLst>
          </p:cNvPr>
          <p:cNvSpPr txBox="1"/>
          <p:nvPr/>
        </p:nvSpPr>
        <p:spPr>
          <a:xfrm rot="5400000">
            <a:off x="10408938" y="-1019282"/>
            <a:ext cx="553998" cy="274976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Data Reduction</a:t>
            </a:r>
          </a:p>
        </p:txBody>
      </p:sp>
    </p:spTree>
    <p:extLst>
      <p:ext uri="{BB962C8B-B14F-4D97-AF65-F5344CB8AC3E}">
        <p14:creationId xmlns:p14="http://schemas.microsoft.com/office/powerpoint/2010/main" val="299752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F1116-0BF3-7C72-B88A-9E86093F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 Subset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04E5B-E01D-2B81-37E2-82C6A0C26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40584"/>
            <a:ext cx="11929641" cy="5578501"/>
          </a:xfrm>
        </p:spPr>
        <p:txBody>
          <a:bodyPr/>
          <a:lstStyle/>
          <a:p>
            <a:r>
              <a:rPr lang="en-US" dirty="0"/>
              <a:t>Attribute subset selection is a technique used to reduce the dimensionality of a dataset by </a:t>
            </a:r>
            <a:r>
              <a:rPr lang="en-US" dirty="0">
                <a:solidFill>
                  <a:srgbClr val="C00000"/>
                </a:solidFill>
              </a:rPr>
              <a:t>selecting a relevant subset of attributes </a:t>
            </a:r>
            <a:r>
              <a:rPr lang="en-US" dirty="0"/>
              <a:t>(features) </a:t>
            </a:r>
            <a:r>
              <a:rPr lang="en-US" dirty="0">
                <a:solidFill>
                  <a:srgbClr val="C00000"/>
                </a:solidFill>
              </a:rPr>
              <a:t>while discarding the irrelevant or redundant ones. </a:t>
            </a:r>
          </a:p>
          <a:p>
            <a:r>
              <a:rPr lang="en-US" dirty="0">
                <a:solidFill>
                  <a:srgbClr val="C00000"/>
                </a:solidFill>
              </a:rPr>
              <a:t>Redundant features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Irrelevant Features</a:t>
            </a:r>
            <a:r>
              <a:rPr lang="en-US" dirty="0"/>
              <a:t>.</a:t>
            </a:r>
          </a:p>
          <a:p>
            <a:r>
              <a:rPr lang="en-US" dirty="0"/>
              <a:t>Example: Consider the below data for predication for 5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SPI of the given student.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8252B6E-B74A-BBC7-170F-9AA6E9390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776345"/>
              </p:ext>
            </p:extLst>
          </p:nvPr>
        </p:nvGraphicFramePr>
        <p:xfrm>
          <a:off x="351790" y="3367386"/>
          <a:ext cx="1114678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532">
                  <a:extLst>
                    <a:ext uri="{9D8B030D-6E8A-4147-A177-3AD203B41FA5}">
                      <a16:colId xmlns:a16="http://schemas.microsoft.com/office/drawing/2014/main" val="1307429060"/>
                    </a:ext>
                  </a:extLst>
                </a:gridCol>
                <a:gridCol w="1238532">
                  <a:extLst>
                    <a:ext uri="{9D8B030D-6E8A-4147-A177-3AD203B41FA5}">
                      <a16:colId xmlns:a16="http://schemas.microsoft.com/office/drawing/2014/main" val="3327491561"/>
                    </a:ext>
                  </a:extLst>
                </a:gridCol>
                <a:gridCol w="1238532">
                  <a:extLst>
                    <a:ext uri="{9D8B030D-6E8A-4147-A177-3AD203B41FA5}">
                      <a16:colId xmlns:a16="http://schemas.microsoft.com/office/drawing/2014/main" val="91184197"/>
                    </a:ext>
                  </a:extLst>
                </a:gridCol>
                <a:gridCol w="1238532">
                  <a:extLst>
                    <a:ext uri="{9D8B030D-6E8A-4147-A177-3AD203B41FA5}">
                      <a16:colId xmlns:a16="http://schemas.microsoft.com/office/drawing/2014/main" val="345434252"/>
                    </a:ext>
                  </a:extLst>
                </a:gridCol>
                <a:gridCol w="1238532">
                  <a:extLst>
                    <a:ext uri="{9D8B030D-6E8A-4147-A177-3AD203B41FA5}">
                      <a16:colId xmlns:a16="http://schemas.microsoft.com/office/drawing/2014/main" val="2398078772"/>
                    </a:ext>
                  </a:extLst>
                </a:gridCol>
                <a:gridCol w="1238532">
                  <a:extLst>
                    <a:ext uri="{9D8B030D-6E8A-4147-A177-3AD203B41FA5}">
                      <a16:colId xmlns:a16="http://schemas.microsoft.com/office/drawing/2014/main" val="2204431531"/>
                    </a:ext>
                  </a:extLst>
                </a:gridCol>
                <a:gridCol w="1238532">
                  <a:extLst>
                    <a:ext uri="{9D8B030D-6E8A-4147-A177-3AD203B41FA5}">
                      <a16:colId xmlns:a16="http://schemas.microsoft.com/office/drawing/2014/main" val="2971457568"/>
                    </a:ext>
                  </a:extLst>
                </a:gridCol>
                <a:gridCol w="1238532">
                  <a:extLst>
                    <a:ext uri="{9D8B030D-6E8A-4147-A177-3AD203B41FA5}">
                      <a16:colId xmlns:a16="http://schemas.microsoft.com/office/drawing/2014/main" val="2347553450"/>
                    </a:ext>
                  </a:extLst>
                </a:gridCol>
                <a:gridCol w="1238532">
                  <a:extLst>
                    <a:ext uri="{9D8B030D-6E8A-4147-A177-3AD203B41FA5}">
                      <a16:colId xmlns:a16="http://schemas.microsoft.com/office/drawing/2014/main" val="209771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 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 1 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Sem 2 SPI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Sem 3 SPI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Sem 4 SPI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2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3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XYZ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431976"/>
                  </a:ext>
                </a:extLst>
              </a:tr>
            </a:tbl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C18734A3-5C3B-3E61-0D8D-F58DD8ECE3FF}"/>
              </a:ext>
            </a:extLst>
          </p:cNvPr>
          <p:cNvSpPr/>
          <p:nvPr/>
        </p:nvSpPr>
        <p:spPr>
          <a:xfrm rot="16200000">
            <a:off x="4685164" y="4571213"/>
            <a:ext cx="1050023" cy="1405889"/>
          </a:xfrm>
          <a:prstGeom prst="leftBrace">
            <a:avLst>
              <a:gd name="adj1" fmla="val 8333"/>
              <a:gd name="adj2" fmla="val 504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31">
            <a:extLst>
              <a:ext uri="{FF2B5EF4-FFF2-40B4-BE49-F238E27FC236}">
                <a16:creationId xmlns:a16="http://schemas.microsoft.com/office/drawing/2014/main" id="{9D3FF3BE-2309-0299-2E5E-B704A5DDB1AD}"/>
              </a:ext>
            </a:extLst>
          </p:cNvPr>
          <p:cNvSpPr/>
          <p:nvPr/>
        </p:nvSpPr>
        <p:spPr>
          <a:xfrm>
            <a:off x="4189256" y="5799169"/>
            <a:ext cx="2041838" cy="3720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prstClr val="black"/>
                </a:solidFill>
                <a:latin typeface="+mj-lt"/>
              </a:rPr>
              <a:t>Redundant features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A0708F6B-0F26-88B2-AB96-58534BD5BD74}"/>
              </a:ext>
            </a:extLst>
          </p:cNvPr>
          <p:cNvSpPr/>
          <p:nvPr/>
        </p:nvSpPr>
        <p:spPr>
          <a:xfrm rot="16200000">
            <a:off x="3854451" y="4092725"/>
            <a:ext cx="1381758" cy="2735581"/>
          </a:xfrm>
          <a:prstGeom prst="leftBrace">
            <a:avLst>
              <a:gd name="adj1" fmla="val 8333"/>
              <a:gd name="adj2" fmla="val 181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31">
            <a:extLst>
              <a:ext uri="{FF2B5EF4-FFF2-40B4-BE49-F238E27FC236}">
                <a16:creationId xmlns:a16="http://schemas.microsoft.com/office/drawing/2014/main" id="{424F564E-0464-2AA7-0733-64179E75D576}"/>
              </a:ext>
            </a:extLst>
          </p:cNvPr>
          <p:cNvSpPr/>
          <p:nvPr/>
        </p:nvSpPr>
        <p:spPr>
          <a:xfrm>
            <a:off x="2687842" y="6176381"/>
            <a:ext cx="2041838" cy="3720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prstClr val="black"/>
                </a:solidFill>
                <a:latin typeface="+mj-lt"/>
              </a:rPr>
              <a:t>Irrelevant Features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EA7E61-8E9D-C27D-5FFD-7A79F4D0BB70}"/>
              </a:ext>
            </a:extLst>
          </p:cNvPr>
          <p:cNvSpPr txBox="1"/>
          <p:nvPr/>
        </p:nvSpPr>
        <p:spPr>
          <a:xfrm rot="5400000">
            <a:off x="10408938" y="-1019282"/>
            <a:ext cx="553998" cy="274976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Data Reduction</a:t>
            </a:r>
          </a:p>
        </p:txBody>
      </p:sp>
    </p:spTree>
    <p:extLst>
      <p:ext uri="{BB962C8B-B14F-4D97-AF65-F5344CB8AC3E}">
        <p14:creationId xmlns:p14="http://schemas.microsoft.com/office/powerpoint/2010/main" val="298997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3602-B0F3-0A6E-60F7-387C87DC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Subset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A954B-F8E2-845D-7EBE-A2DA19F9B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are the heuristic methods of attribute subset selection include the technique that follows.</a:t>
            </a:r>
          </a:p>
          <a:p>
            <a:r>
              <a:rPr lang="en-US" dirty="0">
                <a:solidFill>
                  <a:srgbClr val="C00000"/>
                </a:solidFill>
              </a:rPr>
              <a:t>Stepwise forward selection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procedure starts with an empty set of attributes. At each step. The </a:t>
            </a:r>
            <a:r>
              <a:rPr lang="en-US" dirty="0">
                <a:solidFill>
                  <a:srgbClr val="C00000"/>
                </a:solidFill>
              </a:rPr>
              <a:t>best of the remaining original </a:t>
            </a:r>
            <a:r>
              <a:rPr lang="en-US" dirty="0"/>
              <a:t>attributes is added to the set.</a:t>
            </a:r>
          </a:p>
          <a:p>
            <a:r>
              <a:rPr lang="en-US" dirty="0">
                <a:solidFill>
                  <a:srgbClr val="C00000"/>
                </a:solidFill>
              </a:rPr>
              <a:t>Stepwise backwards elimination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procedure starts with the full set of attributes. At each step. </a:t>
            </a:r>
            <a:r>
              <a:rPr lang="en-US" dirty="0">
                <a:solidFill>
                  <a:srgbClr val="C00000"/>
                </a:solidFill>
              </a:rPr>
              <a:t>It removes the worst attribute </a:t>
            </a:r>
            <a:r>
              <a:rPr lang="en-US" dirty="0"/>
              <a:t>remaining in the set.</a:t>
            </a:r>
          </a:p>
          <a:p>
            <a:r>
              <a:rPr lang="en-US" dirty="0">
                <a:solidFill>
                  <a:srgbClr val="C00000"/>
                </a:solidFill>
              </a:rPr>
              <a:t>Stepwise forward selection and stepwise backwards elimination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At each step, the procedure selects the best attributes and remove the </a:t>
            </a:r>
            <a:r>
              <a:rPr lang="en-US" dirty="0">
                <a:solidFill>
                  <a:srgbClr val="C00000"/>
                </a:solidFill>
              </a:rPr>
              <a:t>worst from among the remaining </a:t>
            </a:r>
            <a:r>
              <a:rPr lang="en-US" dirty="0"/>
              <a:t>attributes.</a:t>
            </a:r>
          </a:p>
          <a:p>
            <a:r>
              <a:rPr lang="en-US" dirty="0">
                <a:solidFill>
                  <a:srgbClr val="C00000"/>
                </a:solidFill>
              </a:rPr>
              <a:t>Decision tree indication</a:t>
            </a:r>
            <a:endParaRPr lang="en-US" dirty="0"/>
          </a:p>
          <a:p>
            <a:pPr lvl="1"/>
            <a:r>
              <a:rPr lang="en-US" dirty="0"/>
              <a:t>It is generally used for classification.</a:t>
            </a:r>
          </a:p>
          <a:p>
            <a:pPr lvl="1"/>
            <a:r>
              <a:rPr lang="en-US" dirty="0"/>
              <a:t>It used flow type structure.</a:t>
            </a:r>
          </a:p>
          <a:p>
            <a:pPr lvl="1"/>
            <a:r>
              <a:rPr lang="en-US" dirty="0"/>
              <a:t>All the attributes not appearing in tree are assumed to be irrelevant.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DE3485-7AA9-9398-165E-FE4146AB461E}"/>
              </a:ext>
            </a:extLst>
          </p:cNvPr>
          <p:cNvSpPr txBox="1"/>
          <p:nvPr/>
        </p:nvSpPr>
        <p:spPr>
          <a:xfrm rot="5400000">
            <a:off x="10408938" y="-1019282"/>
            <a:ext cx="553998" cy="274976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Data Reduction</a:t>
            </a:r>
          </a:p>
        </p:txBody>
      </p:sp>
    </p:spTree>
    <p:extLst>
      <p:ext uri="{BB962C8B-B14F-4D97-AF65-F5344CB8AC3E}">
        <p14:creationId xmlns:p14="http://schemas.microsoft.com/office/powerpoint/2010/main" val="264674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FF02-B94B-D2ED-109E-DB55B9B5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Tree Indication</a:t>
            </a:r>
          </a:p>
        </p:txBody>
      </p:sp>
      <p:sp>
        <p:nvSpPr>
          <p:cNvPr id="5" name="Rounded Rectangle 31">
            <a:extLst>
              <a:ext uri="{FF2B5EF4-FFF2-40B4-BE49-F238E27FC236}">
                <a16:creationId xmlns:a16="http://schemas.microsoft.com/office/drawing/2014/main" id="{9509F990-6E0C-3364-9420-ED01ACDBAA98}"/>
              </a:ext>
            </a:extLst>
          </p:cNvPr>
          <p:cNvSpPr/>
          <p:nvPr/>
        </p:nvSpPr>
        <p:spPr>
          <a:xfrm>
            <a:off x="4166396" y="1592929"/>
            <a:ext cx="2188684" cy="61306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A4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?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Rounded Rectangle 31">
            <a:extLst>
              <a:ext uri="{FF2B5EF4-FFF2-40B4-BE49-F238E27FC236}">
                <a16:creationId xmlns:a16="http://schemas.microsoft.com/office/drawing/2014/main" id="{D4580FB1-1FDF-B974-3B34-544163639BC1}"/>
              </a:ext>
            </a:extLst>
          </p:cNvPr>
          <p:cNvSpPr/>
          <p:nvPr/>
        </p:nvSpPr>
        <p:spPr>
          <a:xfrm>
            <a:off x="1977712" y="3122468"/>
            <a:ext cx="2188684" cy="61306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A1 ?</a:t>
            </a:r>
          </a:p>
        </p:txBody>
      </p:sp>
      <p:sp>
        <p:nvSpPr>
          <p:cNvPr id="7" name="Rounded Rectangle 31">
            <a:extLst>
              <a:ext uri="{FF2B5EF4-FFF2-40B4-BE49-F238E27FC236}">
                <a16:creationId xmlns:a16="http://schemas.microsoft.com/office/drawing/2014/main" id="{492BAAC2-04CC-9D0E-71E1-0F387AD8573F}"/>
              </a:ext>
            </a:extLst>
          </p:cNvPr>
          <p:cNvSpPr/>
          <p:nvPr/>
        </p:nvSpPr>
        <p:spPr>
          <a:xfrm>
            <a:off x="6355080" y="3122468"/>
            <a:ext cx="2188684" cy="61306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A6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96CF03-B6B8-72E5-CD6D-311D147645E8}"/>
              </a:ext>
            </a:extLst>
          </p:cNvPr>
          <p:cNvSpPr txBox="1"/>
          <p:nvPr/>
        </p:nvSpPr>
        <p:spPr>
          <a:xfrm>
            <a:off x="285750" y="981348"/>
            <a:ext cx="2295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attribute set</a:t>
            </a:r>
          </a:p>
          <a:p>
            <a:r>
              <a:rPr lang="en-US" dirty="0"/>
              <a:t>{A1, A2, A3, A4, A5, A6}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E66198-CA8B-49B9-FF35-9856DBC8A7A3}"/>
              </a:ext>
            </a:extLst>
          </p:cNvPr>
          <p:cNvSpPr txBox="1"/>
          <p:nvPr/>
        </p:nvSpPr>
        <p:spPr>
          <a:xfrm>
            <a:off x="285749" y="5694318"/>
            <a:ext cx="213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Reduced attribute set</a:t>
            </a:r>
          </a:p>
          <a:p>
            <a:r>
              <a:rPr lang="en-US" dirty="0"/>
              <a:t>{A1, A4, A6}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9A37E2-CFB9-7D45-CA86-B704B5F7720C}"/>
              </a:ext>
            </a:extLst>
          </p:cNvPr>
          <p:cNvSpPr/>
          <p:nvPr/>
        </p:nvSpPr>
        <p:spPr>
          <a:xfrm>
            <a:off x="1383030" y="4583430"/>
            <a:ext cx="1222723" cy="5715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5A5E4D-8253-1971-5CA3-ED22AF13EEF5}"/>
              </a:ext>
            </a:extLst>
          </p:cNvPr>
          <p:cNvSpPr/>
          <p:nvPr/>
        </p:nvSpPr>
        <p:spPr>
          <a:xfrm>
            <a:off x="3569970" y="4583430"/>
            <a:ext cx="1222723" cy="5715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A94F0B-E5EA-69CD-7F94-55636DBACADD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3072054" y="2205990"/>
            <a:ext cx="2188684" cy="916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54517D-9E20-E7E9-7ABC-4908D99D68CB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260738" y="2205990"/>
            <a:ext cx="2188684" cy="916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8DC7DF-E91A-A0B2-DF11-61C733770043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1994392" y="3735529"/>
            <a:ext cx="1077662" cy="84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76DFFE-2B20-6C11-88C4-91958D111BBB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3072054" y="3735529"/>
            <a:ext cx="1109278" cy="84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F4F89AB-BF16-AB40-EDFC-410457F7459B}"/>
              </a:ext>
            </a:extLst>
          </p:cNvPr>
          <p:cNvSpPr/>
          <p:nvPr/>
        </p:nvSpPr>
        <p:spPr>
          <a:xfrm>
            <a:off x="5836921" y="4606387"/>
            <a:ext cx="1222723" cy="5715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CE5F0A-4DA4-1A4E-35CF-0EE722625DE3}"/>
              </a:ext>
            </a:extLst>
          </p:cNvPr>
          <p:cNvSpPr/>
          <p:nvPr/>
        </p:nvSpPr>
        <p:spPr>
          <a:xfrm>
            <a:off x="8023861" y="4606387"/>
            <a:ext cx="1222723" cy="5715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27C233B-652B-9C14-B33C-90F95D129231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6448283" y="3758486"/>
            <a:ext cx="1077662" cy="84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AADD4E-30B0-A818-55C4-2854BAC8D5AA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7525945" y="3758486"/>
            <a:ext cx="1109278" cy="84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15DACA7-23C9-A4C5-36E3-9A8BB338BA92}"/>
              </a:ext>
            </a:extLst>
          </p:cNvPr>
          <p:cNvSpPr txBox="1"/>
          <p:nvPr/>
        </p:nvSpPr>
        <p:spPr>
          <a:xfrm>
            <a:off x="3706655" y="23663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A9142D-360C-A50A-CBA7-E50E7827C3EA}"/>
              </a:ext>
            </a:extLst>
          </p:cNvPr>
          <p:cNvSpPr txBox="1"/>
          <p:nvPr/>
        </p:nvSpPr>
        <p:spPr>
          <a:xfrm>
            <a:off x="6680620" y="2446606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687CF5-0098-5102-AEA9-0A6DE9920E6E}"/>
              </a:ext>
            </a:extLst>
          </p:cNvPr>
          <p:cNvSpPr txBox="1"/>
          <p:nvPr/>
        </p:nvSpPr>
        <p:spPr>
          <a:xfrm>
            <a:off x="2133526" y="39717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5A3BBE-E21B-9B4C-EF62-AE1DE89623AF}"/>
              </a:ext>
            </a:extLst>
          </p:cNvPr>
          <p:cNvSpPr txBox="1"/>
          <p:nvPr/>
        </p:nvSpPr>
        <p:spPr>
          <a:xfrm>
            <a:off x="3852434" y="3971778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03F402-FE9F-A42B-6EC0-6321320A5BE4}"/>
              </a:ext>
            </a:extLst>
          </p:cNvPr>
          <p:cNvSpPr txBox="1"/>
          <p:nvPr/>
        </p:nvSpPr>
        <p:spPr>
          <a:xfrm>
            <a:off x="6578205" y="40237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016C57-280F-C4E9-ECAC-4A30AF628092}"/>
              </a:ext>
            </a:extLst>
          </p:cNvPr>
          <p:cNvSpPr txBox="1"/>
          <p:nvPr/>
        </p:nvSpPr>
        <p:spPr>
          <a:xfrm>
            <a:off x="8297113" y="4023751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1B95D7E0-BF9A-6F72-4059-C52F46B82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4317" y="863445"/>
            <a:ext cx="4816504" cy="2045720"/>
          </a:xfrm>
        </p:spPr>
        <p:txBody>
          <a:bodyPr/>
          <a:lstStyle/>
          <a:p>
            <a:r>
              <a:rPr lang="en-US" dirty="0"/>
              <a:t>The Inner node represents </a:t>
            </a:r>
            <a:r>
              <a:rPr lang="en-US" dirty="0">
                <a:solidFill>
                  <a:srgbClr val="C00000"/>
                </a:solidFill>
              </a:rPr>
              <a:t>an attribute.</a:t>
            </a:r>
          </a:p>
          <a:p>
            <a:r>
              <a:rPr lang="en-US" dirty="0"/>
              <a:t>An Edge represents a </a:t>
            </a:r>
            <a:r>
              <a:rPr lang="en-US" dirty="0">
                <a:solidFill>
                  <a:srgbClr val="C00000"/>
                </a:solidFill>
              </a:rPr>
              <a:t>test on attribute.</a:t>
            </a:r>
          </a:p>
          <a:p>
            <a:r>
              <a:rPr lang="en-US" dirty="0"/>
              <a:t>Leaf represent one of </a:t>
            </a:r>
            <a:r>
              <a:rPr lang="en-US" dirty="0">
                <a:solidFill>
                  <a:srgbClr val="C00000"/>
                </a:solidFill>
              </a:rPr>
              <a:t>the classes</a:t>
            </a:r>
            <a:r>
              <a:rPr lang="en-US" dirty="0"/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ACC9F2-70DB-D158-BA65-A17ED7591C4E}"/>
              </a:ext>
            </a:extLst>
          </p:cNvPr>
          <p:cNvSpPr txBox="1"/>
          <p:nvPr/>
        </p:nvSpPr>
        <p:spPr>
          <a:xfrm rot="5400000">
            <a:off x="10408938" y="-1019282"/>
            <a:ext cx="553998" cy="274976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Data Reduction</a:t>
            </a:r>
          </a:p>
        </p:txBody>
      </p:sp>
    </p:spTree>
    <p:extLst>
      <p:ext uri="{BB962C8B-B14F-4D97-AF65-F5344CB8AC3E}">
        <p14:creationId xmlns:p14="http://schemas.microsoft.com/office/powerpoint/2010/main" val="111716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 animBg="1"/>
      <p:bldP spid="13" grpId="0" animBg="1"/>
      <p:bldP spid="29" grpId="0" animBg="1"/>
      <p:bldP spid="30" grpId="0" animBg="1"/>
      <p:bldP spid="33" grpId="0"/>
      <p:bldP spid="34" grpId="0"/>
      <p:bldP spid="35" grpId="0"/>
      <p:bldP spid="36" grpId="0"/>
      <p:bldP spid="37" grpId="0"/>
      <p:bldP spid="38" grpId="0"/>
      <p:bldP spid="3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7FAC-9C0A-482D-6976-559940B5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F7485-B11D-3617-A653-DEBCCBAD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histogram is a useful visualization tool for data reduction as it provides a clear representation of the </a:t>
            </a:r>
            <a:r>
              <a:rPr lang="en-US" dirty="0">
                <a:solidFill>
                  <a:srgbClr val="C00000"/>
                </a:solidFill>
              </a:rPr>
              <a:t>distribution of a dataset</a:t>
            </a:r>
            <a:r>
              <a:rPr lang="en-US" dirty="0"/>
              <a:t>.</a:t>
            </a:r>
          </a:p>
          <a:p>
            <a:r>
              <a:rPr lang="en-US" dirty="0"/>
              <a:t>Histograms help in identifying patterns, outliers, and the general shape of the data, which can use full in making decisions about data reduction techniques.</a:t>
            </a:r>
          </a:p>
          <a:p>
            <a:r>
              <a:rPr lang="en-US" dirty="0"/>
              <a:t>A histogram for an attribute, A, partitions the data distribution of A into disjoint subsets, referred to as buckets or bins. </a:t>
            </a:r>
          </a:p>
          <a:p>
            <a:r>
              <a:rPr lang="en-US" dirty="0"/>
              <a:t>There are several partitioning rules, including the following: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Equal width (or distance) binning :</a:t>
            </a:r>
            <a:r>
              <a:rPr lang="en-US" dirty="0"/>
              <a:t> </a:t>
            </a:r>
          </a:p>
          <a:p>
            <a:pPr marL="887412" lvl="1" indent="-342900">
              <a:lnSpc>
                <a:spcPct val="100000"/>
              </a:lnSpc>
            </a:pPr>
            <a:r>
              <a:rPr lang="en-US" dirty="0"/>
              <a:t>The simplest binning approach is to partition the range of the variable into k equal-width intervals. </a:t>
            </a:r>
          </a:p>
          <a:p>
            <a:pPr marL="887412" lvl="1" indent="-342900">
              <a:lnSpc>
                <a:spcPct val="100000"/>
              </a:lnSpc>
            </a:pPr>
            <a:r>
              <a:rPr lang="en-US" dirty="0"/>
              <a:t>The interval width is simply the range [Min, Max] of the variable divided by N, </a:t>
            </a:r>
          </a:p>
          <a:p>
            <a:pPr marL="887412" lvl="1" indent="-342900">
              <a:lnSpc>
                <a:spcPct val="100000"/>
              </a:lnSpc>
            </a:pPr>
            <a:r>
              <a:rPr lang="en-US" dirty="0"/>
              <a:t>Width = Max – Min / N (Number of Bins)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2"/>
            </a:pPr>
            <a:r>
              <a:rPr lang="en-US" b="1" dirty="0"/>
              <a:t>Equal depth (or frequency) binning :</a:t>
            </a:r>
            <a:r>
              <a:rPr lang="en-US" dirty="0"/>
              <a:t> </a:t>
            </a:r>
          </a:p>
          <a:p>
            <a:pPr marL="1001712" lvl="1" indent="-457200">
              <a:lnSpc>
                <a:spcPct val="100000"/>
              </a:lnSpc>
            </a:pPr>
            <a:r>
              <a:rPr lang="en-US" dirty="0"/>
              <a:t>In equal-frequency binning we divide the range [Max, Min] of the variable into intervals that contain (approximately) </a:t>
            </a:r>
            <a:r>
              <a:rPr lang="en-US" dirty="0">
                <a:solidFill>
                  <a:schemeClr val="accent6"/>
                </a:solidFill>
              </a:rPr>
              <a:t>equal number of points</a:t>
            </a:r>
            <a:r>
              <a:rPr lang="en-US" dirty="0"/>
              <a:t>; equal frequency may not be possible due to repeated values.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360EEE-D8E1-40F3-ABA3-A5BDC72D39A0}"/>
              </a:ext>
            </a:extLst>
          </p:cNvPr>
          <p:cNvSpPr txBox="1"/>
          <p:nvPr/>
        </p:nvSpPr>
        <p:spPr>
          <a:xfrm rot="5400000">
            <a:off x="10408938" y="-1019282"/>
            <a:ext cx="553998" cy="274976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Data Reduction</a:t>
            </a:r>
          </a:p>
        </p:txBody>
      </p:sp>
    </p:spTree>
    <p:extLst>
      <p:ext uri="{BB962C8B-B14F-4D97-AF65-F5344CB8AC3E}">
        <p14:creationId xmlns:p14="http://schemas.microsoft.com/office/powerpoint/2010/main" val="12032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3B8A-1661-45C0-B3D0-C4AE88C2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61F4A-81C6-4819-BC88-C01FE7862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Cluster analysis</a:t>
            </a:r>
            <a:r>
              <a:rPr lang="en-US" dirty="0">
                <a:solidFill>
                  <a:schemeClr val="accent6"/>
                </a:solidFill>
              </a:rPr>
              <a:t> </a:t>
            </a:r>
            <a:r>
              <a:rPr lang="en-US" dirty="0"/>
              <a:t>or </a:t>
            </a:r>
            <a:r>
              <a:rPr lang="en-US" b="1" dirty="0">
                <a:solidFill>
                  <a:schemeClr val="accent6"/>
                </a:solidFill>
              </a:rPr>
              <a:t>clustering</a:t>
            </a:r>
            <a:r>
              <a:rPr lang="en-US" dirty="0"/>
              <a:t> is the task of grouping a set of objects in such a way that objects in the same group (called a </a:t>
            </a:r>
            <a:r>
              <a:rPr lang="en-US" b="1" dirty="0">
                <a:solidFill>
                  <a:schemeClr val="accent6"/>
                </a:solidFill>
              </a:rPr>
              <a:t>cluster</a:t>
            </a:r>
            <a:r>
              <a:rPr lang="en-US" dirty="0"/>
              <a:t>) are more similar (in some sense) to each other than to those in other groups (</a:t>
            </a:r>
            <a:r>
              <a:rPr lang="en-US" b="1" dirty="0">
                <a:solidFill>
                  <a:schemeClr val="accent6"/>
                </a:solidFill>
              </a:rPr>
              <a:t>clusters</a:t>
            </a:r>
            <a:r>
              <a:rPr lang="en-US" dirty="0"/>
              <a:t>).</a:t>
            </a:r>
          </a:p>
          <a:p>
            <a:r>
              <a:rPr lang="en-US" dirty="0"/>
              <a:t>Cluster analysis as such is not an automatic task, </a:t>
            </a:r>
            <a:r>
              <a:rPr lang="en-US" dirty="0">
                <a:solidFill>
                  <a:srgbClr val="C00000"/>
                </a:solidFill>
              </a:rPr>
              <a:t>but an iterative process of knowledge discovery or interactive </a:t>
            </a:r>
            <a:r>
              <a:rPr lang="en-US" dirty="0"/>
              <a:t>multi-objective optimization that involves </a:t>
            </a:r>
            <a:r>
              <a:rPr lang="en-US" dirty="0">
                <a:solidFill>
                  <a:srgbClr val="C00000"/>
                </a:solidFill>
              </a:rPr>
              <a:t>trial and failure</a:t>
            </a:r>
            <a:r>
              <a:rPr lang="en-US" dirty="0"/>
              <a:t>.</a:t>
            </a:r>
          </a:p>
          <a:p>
            <a:r>
              <a:rPr lang="en-IN" b="1" dirty="0">
                <a:solidFill>
                  <a:srgbClr val="C00000"/>
                </a:solidFill>
              </a:rPr>
              <a:t>In data reduction, the cluster representations of the data are used to replace the actual data. 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4DDFF1E-8A69-E973-6187-5572F2AA9512}"/>
              </a:ext>
            </a:extLst>
          </p:cNvPr>
          <p:cNvGrpSpPr/>
          <p:nvPr/>
        </p:nvGrpSpPr>
        <p:grpSpPr>
          <a:xfrm>
            <a:off x="3657600" y="3749444"/>
            <a:ext cx="4086993" cy="2114898"/>
            <a:chOff x="3657600" y="3749444"/>
            <a:chExt cx="4086993" cy="2114898"/>
          </a:xfrm>
        </p:grpSpPr>
        <p:sp>
          <p:nvSpPr>
            <p:cNvPr id="39" name="AutoShape 3">
              <a:extLst>
                <a:ext uri="{FF2B5EF4-FFF2-40B4-BE49-F238E27FC236}">
                  <a16:creationId xmlns:a16="http://schemas.microsoft.com/office/drawing/2014/main" id="{9826A6F4-167C-FA0B-BA5B-4F9C0288A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0927" y="5034184"/>
              <a:ext cx="84957" cy="9966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4">
              <a:extLst>
                <a:ext uri="{FF2B5EF4-FFF2-40B4-BE49-F238E27FC236}">
                  <a16:creationId xmlns:a16="http://schemas.microsoft.com/office/drawing/2014/main" id="{FE3E0EF6-8B12-611D-5EC2-86F7F846AB3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308387" y="5581292"/>
              <a:ext cx="87960" cy="10659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" name="Group 6">
              <a:extLst>
                <a:ext uri="{FF2B5EF4-FFF2-40B4-BE49-F238E27FC236}">
                  <a16:creationId xmlns:a16="http://schemas.microsoft.com/office/drawing/2014/main" id="{7CBFC000-0123-DB83-ABEC-BBB69A03E6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7693" y="4545674"/>
              <a:ext cx="102892" cy="118083"/>
              <a:chOff x="1900" y="3589"/>
              <a:chExt cx="109" cy="109"/>
            </a:xfrm>
          </p:grpSpPr>
          <p:sp>
            <p:nvSpPr>
              <p:cNvPr id="43" name="Line 7">
                <a:extLst>
                  <a:ext uri="{FF2B5EF4-FFF2-40B4-BE49-F238E27FC236}">
                    <a16:creationId xmlns:a16="http://schemas.microsoft.com/office/drawing/2014/main" id="{40EDEF21-5A13-01DD-DADD-C11A23230A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0" y="3637"/>
                <a:ext cx="1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4" name="Line 8">
                <a:extLst>
                  <a:ext uri="{FF2B5EF4-FFF2-40B4-BE49-F238E27FC236}">
                    <a16:creationId xmlns:a16="http://schemas.microsoft.com/office/drawing/2014/main" id="{093682E3-DEF0-CF80-9AD0-25BA489B0D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896" y="3644"/>
                <a:ext cx="1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5" name="Group 9">
              <a:extLst>
                <a:ext uri="{FF2B5EF4-FFF2-40B4-BE49-F238E27FC236}">
                  <a16:creationId xmlns:a16="http://schemas.microsoft.com/office/drawing/2014/main" id="{7DDA83E8-1ACD-C1DC-3311-AE20029692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3470" y="4492796"/>
              <a:ext cx="102892" cy="118083"/>
              <a:chOff x="1900" y="3589"/>
              <a:chExt cx="109" cy="109"/>
            </a:xfrm>
          </p:grpSpPr>
          <p:sp>
            <p:nvSpPr>
              <p:cNvPr id="46" name="Line 10">
                <a:extLst>
                  <a:ext uri="{FF2B5EF4-FFF2-40B4-BE49-F238E27FC236}">
                    <a16:creationId xmlns:a16="http://schemas.microsoft.com/office/drawing/2014/main" id="{1DE2B63B-064E-66EA-ABB6-57B426AB7E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0" y="3637"/>
                <a:ext cx="1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11">
                <a:extLst>
                  <a:ext uri="{FF2B5EF4-FFF2-40B4-BE49-F238E27FC236}">
                    <a16:creationId xmlns:a16="http://schemas.microsoft.com/office/drawing/2014/main" id="{075D5617-FC59-916A-A608-A470AECB19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896" y="3644"/>
                <a:ext cx="1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48" name="Group 12">
              <a:extLst>
                <a:ext uri="{FF2B5EF4-FFF2-40B4-BE49-F238E27FC236}">
                  <a16:creationId xmlns:a16="http://schemas.microsoft.com/office/drawing/2014/main" id="{0E1561C7-74B8-438E-863F-59057FF8F9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0028" y="5054353"/>
              <a:ext cx="102892" cy="118083"/>
              <a:chOff x="1900" y="3589"/>
              <a:chExt cx="109" cy="109"/>
            </a:xfrm>
          </p:grpSpPr>
          <p:sp>
            <p:nvSpPr>
              <p:cNvPr id="49" name="Line 13">
                <a:extLst>
                  <a:ext uri="{FF2B5EF4-FFF2-40B4-BE49-F238E27FC236}">
                    <a16:creationId xmlns:a16="http://schemas.microsoft.com/office/drawing/2014/main" id="{4925E824-98AC-8CBB-D6B8-0F4B995589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0" y="3637"/>
                <a:ext cx="1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14">
                <a:extLst>
                  <a:ext uri="{FF2B5EF4-FFF2-40B4-BE49-F238E27FC236}">
                    <a16:creationId xmlns:a16="http://schemas.microsoft.com/office/drawing/2014/main" id="{F620014C-A002-29F0-928E-714979DE83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896" y="3644"/>
                <a:ext cx="1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1" name="Group 15">
              <a:extLst>
                <a:ext uri="{FF2B5EF4-FFF2-40B4-BE49-F238E27FC236}">
                  <a16:creationId xmlns:a16="http://schemas.microsoft.com/office/drawing/2014/main" id="{DABDD499-461D-CAE8-941B-63FF8CF21D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7600" y="3749444"/>
              <a:ext cx="4086993" cy="2114898"/>
              <a:chOff x="1028" y="1418"/>
              <a:chExt cx="3790" cy="2591"/>
            </a:xfrm>
          </p:grpSpPr>
          <p:sp>
            <p:nvSpPr>
              <p:cNvPr id="52" name="AutoShape 16">
                <a:extLst>
                  <a:ext uri="{FF2B5EF4-FFF2-40B4-BE49-F238E27FC236}">
                    <a16:creationId xmlns:a16="http://schemas.microsoft.com/office/drawing/2014/main" id="{CD944417-D698-30BF-EC1C-C79060108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2737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AutoShape 17">
                <a:extLst>
                  <a:ext uri="{FF2B5EF4-FFF2-40B4-BE49-F238E27FC236}">
                    <a16:creationId xmlns:a16="http://schemas.microsoft.com/office/drawing/2014/main" id="{063B463C-BD99-7067-926A-4617F38BB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3" y="2615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AutoShape 18">
                <a:extLst>
                  <a:ext uri="{FF2B5EF4-FFF2-40B4-BE49-F238E27FC236}">
                    <a16:creationId xmlns:a16="http://schemas.microsoft.com/office/drawing/2014/main" id="{021DFED5-7F3B-280C-0772-336A55CFC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8" y="2630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19">
                <a:extLst>
                  <a:ext uri="{FF2B5EF4-FFF2-40B4-BE49-F238E27FC236}">
                    <a16:creationId xmlns:a16="http://schemas.microsoft.com/office/drawing/2014/main" id="{C710FDC9-3898-2410-9823-BA612F9005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7" y="2416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AutoShape 20">
                <a:extLst>
                  <a:ext uri="{FF2B5EF4-FFF2-40B4-BE49-F238E27FC236}">
                    <a16:creationId xmlns:a16="http://schemas.microsoft.com/office/drawing/2014/main" id="{763F848E-870B-BC27-306D-2B21FFDE7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5" y="2757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AutoShape 21">
                <a:extLst>
                  <a:ext uri="{FF2B5EF4-FFF2-40B4-BE49-F238E27FC236}">
                    <a16:creationId xmlns:a16="http://schemas.microsoft.com/office/drawing/2014/main" id="{CE7E8B9D-689D-2E95-F750-518293E35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2" y="2462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AutoShape 22">
                <a:extLst>
                  <a:ext uri="{FF2B5EF4-FFF2-40B4-BE49-F238E27FC236}">
                    <a16:creationId xmlns:a16="http://schemas.microsoft.com/office/drawing/2014/main" id="{83B26E0B-EE55-88F8-C61F-F896BFD85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9" y="2124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AutoShape 23">
                <a:extLst>
                  <a:ext uri="{FF2B5EF4-FFF2-40B4-BE49-F238E27FC236}">
                    <a16:creationId xmlns:a16="http://schemas.microsoft.com/office/drawing/2014/main" id="{BD83DC4A-3A55-F616-B5B3-5D856E4055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0" y="2521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AutoShape 24">
                <a:extLst>
                  <a:ext uri="{FF2B5EF4-FFF2-40B4-BE49-F238E27FC236}">
                    <a16:creationId xmlns:a16="http://schemas.microsoft.com/office/drawing/2014/main" id="{7E7D52DC-CE98-3553-7D2C-307243398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3" y="2298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AutoShape 25">
                <a:extLst>
                  <a:ext uri="{FF2B5EF4-FFF2-40B4-BE49-F238E27FC236}">
                    <a16:creationId xmlns:a16="http://schemas.microsoft.com/office/drawing/2014/main" id="{2B4C2502-DA85-C69E-C7EE-EB5E61D53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0" y="2339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AutoShape 26">
                <a:extLst>
                  <a:ext uri="{FF2B5EF4-FFF2-40B4-BE49-F238E27FC236}">
                    <a16:creationId xmlns:a16="http://schemas.microsoft.com/office/drawing/2014/main" id="{8B5B9F81-79CF-6FAB-8112-FECADB6E6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6" y="2372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AutoShape 27">
                <a:extLst>
                  <a:ext uri="{FF2B5EF4-FFF2-40B4-BE49-F238E27FC236}">
                    <a16:creationId xmlns:a16="http://schemas.microsoft.com/office/drawing/2014/main" id="{2802F47E-25C8-585E-BA08-21DE35CA68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4" y="2568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Rectangle 28">
                <a:extLst>
                  <a:ext uri="{FF2B5EF4-FFF2-40B4-BE49-F238E27FC236}">
                    <a16:creationId xmlns:a16="http://schemas.microsoft.com/office/drawing/2014/main" id="{AAF02ED6-21DD-9538-6FF3-0C5DF30A5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8" y="1418"/>
                <a:ext cx="3790" cy="25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AutoShape 29">
                <a:extLst>
                  <a:ext uri="{FF2B5EF4-FFF2-40B4-BE49-F238E27FC236}">
                    <a16:creationId xmlns:a16="http://schemas.microsoft.com/office/drawing/2014/main" id="{8F24AD92-FC84-CABB-9749-68F957B92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3" y="2828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AutoShape 30">
                <a:extLst>
                  <a:ext uri="{FF2B5EF4-FFF2-40B4-BE49-F238E27FC236}">
                    <a16:creationId xmlns:a16="http://schemas.microsoft.com/office/drawing/2014/main" id="{5507D0FE-BBB0-783F-D3FC-2AB1CDA3CB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9" y="2851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AutoShape 31">
                <a:extLst>
                  <a:ext uri="{FF2B5EF4-FFF2-40B4-BE49-F238E27FC236}">
                    <a16:creationId xmlns:a16="http://schemas.microsoft.com/office/drawing/2014/main" id="{2898FF01-AA39-F74D-A9EF-666BDDD1D1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0" y="2616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AutoShape 32">
                <a:extLst>
                  <a:ext uri="{FF2B5EF4-FFF2-40B4-BE49-F238E27FC236}">
                    <a16:creationId xmlns:a16="http://schemas.microsoft.com/office/drawing/2014/main" id="{7610179D-8471-D9D0-8982-4568FA4ED4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9" y="2928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AutoShape 33">
                <a:extLst>
                  <a:ext uri="{FF2B5EF4-FFF2-40B4-BE49-F238E27FC236}">
                    <a16:creationId xmlns:a16="http://schemas.microsoft.com/office/drawing/2014/main" id="{34A57E2D-EDDD-FF3D-9816-CDDD480E0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3242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AutoShape 34">
                <a:extLst>
                  <a:ext uri="{FF2B5EF4-FFF2-40B4-BE49-F238E27FC236}">
                    <a16:creationId xmlns:a16="http://schemas.microsoft.com/office/drawing/2014/main" id="{FC742149-6605-27F4-A941-1401252C8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6" y="3110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AutoShape 35">
                <a:extLst>
                  <a:ext uri="{FF2B5EF4-FFF2-40B4-BE49-F238E27FC236}">
                    <a16:creationId xmlns:a16="http://schemas.microsoft.com/office/drawing/2014/main" id="{DB45264D-2A3A-30CE-6F6C-1B0F9608A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0" y="2452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AutoShape 36">
                <a:extLst>
                  <a:ext uri="{FF2B5EF4-FFF2-40B4-BE49-F238E27FC236}">
                    <a16:creationId xmlns:a16="http://schemas.microsoft.com/office/drawing/2014/main" id="{A062A734-8977-9176-355F-0578BBD18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3057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AutoShape 37">
                <a:extLst>
                  <a:ext uri="{FF2B5EF4-FFF2-40B4-BE49-F238E27FC236}">
                    <a16:creationId xmlns:a16="http://schemas.microsoft.com/office/drawing/2014/main" id="{04B1279C-5B02-4EAE-96DD-6E1357BAE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2" y="3208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AutoShape 38">
                <a:extLst>
                  <a:ext uri="{FF2B5EF4-FFF2-40B4-BE49-F238E27FC236}">
                    <a16:creationId xmlns:a16="http://schemas.microsoft.com/office/drawing/2014/main" id="{86C21158-E338-726A-28A7-94FF0A1C8D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2" y="2246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AutoShape 39">
                <a:extLst>
                  <a:ext uri="{FF2B5EF4-FFF2-40B4-BE49-F238E27FC236}">
                    <a16:creationId xmlns:a16="http://schemas.microsoft.com/office/drawing/2014/main" id="{614C7060-44C5-D2A9-562C-A186F00151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7" y="1942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AutoShape 40">
                <a:extLst>
                  <a:ext uri="{FF2B5EF4-FFF2-40B4-BE49-F238E27FC236}">
                    <a16:creationId xmlns:a16="http://schemas.microsoft.com/office/drawing/2014/main" id="{B2DAB0AA-EB34-F93E-FFED-10D2C42FD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1" y="2066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AutoShape 41">
                <a:extLst>
                  <a:ext uri="{FF2B5EF4-FFF2-40B4-BE49-F238E27FC236}">
                    <a16:creationId xmlns:a16="http://schemas.microsoft.com/office/drawing/2014/main" id="{9166CBCB-055F-0F15-A8AE-0C3E6134F7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2752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AutoShape 42">
                <a:extLst>
                  <a:ext uri="{FF2B5EF4-FFF2-40B4-BE49-F238E27FC236}">
                    <a16:creationId xmlns:a16="http://schemas.microsoft.com/office/drawing/2014/main" id="{939E8244-757D-79BF-5C8C-619D580AB8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6" y="2904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9" name="AutoShape 43">
                <a:extLst>
                  <a:ext uri="{FF2B5EF4-FFF2-40B4-BE49-F238E27FC236}">
                    <a16:creationId xmlns:a16="http://schemas.microsoft.com/office/drawing/2014/main" id="{53D36BDC-07DC-7054-0F4C-675D87FE5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3217"/>
                <a:ext cx="90" cy="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Freeform 44">
                <a:extLst>
                  <a:ext uri="{FF2B5EF4-FFF2-40B4-BE49-F238E27FC236}">
                    <a16:creationId xmlns:a16="http://schemas.microsoft.com/office/drawing/2014/main" id="{EBF50065-1425-703F-7E8D-D51D4B6C78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5" y="1842"/>
                <a:ext cx="1101" cy="1077"/>
              </a:xfrm>
              <a:custGeom>
                <a:avLst/>
                <a:gdLst>
                  <a:gd name="T0" fmla="*/ 1041 w 1101"/>
                  <a:gd name="T1" fmla="*/ 294 h 1077"/>
                  <a:gd name="T2" fmla="*/ 1077 w 1101"/>
                  <a:gd name="T3" fmla="*/ 485 h 1077"/>
                  <a:gd name="T4" fmla="*/ 1013 w 1101"/>
                  <a:gd name="T5" fmla="*/ 930 h 1077"/>
                  <a:gd name="T6" fmla="*/ 950 w 1101"/>
                  <a:gd name="T7" fmla="*/ 1040 h 1077"/>
                  <a:gd name="T8" fmla="*/ 850 w 1101"/>
                  <a:gd name="T9" fmla="*/ 1076 h 1077"/>
                  <a:gd name="T10" fmla="*/ 595 w 1101"/>
                  <a:gd name="T11" fmla="*/ 1040 h 1077"/>
                  <a:gd name="T12" fmla="*/ 486 w 1101"/>
                  <a:gd name="T13" fmla="*/ 994 h 1077"/>
                  <a:gd name="T14" fmla="*/ 459 w 1101"/>
                  <a:gd name="T15" fmla="*/ 985 h 1077"/>
                  <a:gd name="T16" fmla="*/ 322 w 1101"/>
                  <a:gd name="T17" fmla="*/ 876 h 1077"/>
                  <a:gd name="T18" fmla="*/ 232 w 1101"/>
                  <a:gd name="T19" fmla="*/ 803 h 1077"/>
                  <a:gd name="T20" fmla="*/ 104 w 1101"/>
                  <a:gd name="T21" fmla="*/ 685 h 1077"/>
                  <a:gd name="T22" fmla="*/ 4 w 1101"/>
                  <a:gd name="T23" fmla="*/ 449 h 1077"/>
                  <a:gd name="T24" fmla="*/ 13 w 1101"/>
                  <a:gd name="T25" fmla="*/ 130 h 1077"/>
                  <a:gd name="T26" fmla="*/ 186 w 1101"/>
                  <a:gd name="T27" fmla="*/ 21 h 1077"/>
                  <a:gd name="T28" fmla="*/ 222 w 1101"/>
                  <a:gd name="T29" fmla="*/ 12 h 1077"/>
                  <a:gd name="T30" fmla="*/ 422 w 1101"/>
                  <a:gd name="T31" fmla="*/ 30 h 1077"/>
                  <a:gd name="T32" fmla="*/ 577 w 1101"/>
                  <a:gd name="T33" fmla="*/ 103 h 1077"/>
                  <a:gd name="T34" fmla="*/ 695 w 1101"/>
                  <a:gd name="T35" fmla="*/ 176 h 1077"/>
                  <a:gd name="T36" fmla="*/ 768 w 1101"/>
                  <a:gd name="T37" fmla="*/ 203 h 1077"/>
                  <a:gd name="T38" fmla="*/ 1041 w 1101"/>
                  <a:gd name="T39" fmla="*/ 294 h 1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01" h="1077">
                    <a:moveTo>
                      <a:pt x="1041" y="294"/>
                    </a:moveTo>
                    <a:cubicBezTo>
                      <a:pt x="1062" y="357"/>
                      <a:pt x="1070" y="419"/>
                      <a:pt x="1077" y="485"/>
                    </a:cubicBezTo>
                    <a:cubicBezTo>
                      <a:pt x="1072" y="641"/>
                      <a:pt x="1101" y="797"/>
                      <a:pt x="1013" y="930"/>
                    </a:cubicBezTo>
                    <a:cubicBezTo>
                      <a:pt x="1001" y="966"/>
                      <a:pt x="984" y="1017"/>
                      <a:pt x="950" y="1040"/>
                    </a:cubicBezTo>
                    <a:cubicBezTo>
                      <a:pt x="920" y="1060"/>
                      <a:pt x="884" y="1065"/>
                      <a:pt x="850" y="1076"/>
                    </a:cubicBezTo>
                    <a:cubicBezTo>
                      <a:pt x="677" y="1068"/>
                      <a:pt x="701" y="1077"/>
                      <a:pt x="595" y="1040"/>
                    </a:cubicBezTo>
                    <a:cubicBezTo>
                      <a:pt x="556" y="1026"/>
                      <a:pt x="527" y="1007"/>
                      <a:pt x="486" y="994"/>
                    </a:cubicBezTo>
                    <a:cubicBezTo>
                      <a:pt x="477" y="991"/>
                      <a:pt x="459" y="985"/>
                      <a:pt x="459" y="985"/>
                    </a:cubicBezTo>
                    <a:cubicBezTo>
                      <a:pt x="417" y="943"/>
                      <a:pt x="369" y="911"/>
                      <a:pt x="322" y="876"/>
                    </a:cubicBezTo>
                    <a:cubicBezTo>
                      <a:pt x="287" y="850"/>
                      <a:pt x="271" y="816"/>
                      <a:pt x="232" y="803"/>
                    </a:cubicBezTo>
                    <a:cubicBezTo>
                      <a:pt x="196" y="768"/>
                      <a:pt x="131" y="726"/>
                      <a:pt x="104" y="685"/>
                    </a:cubicBezTo>
                    <a:cubicBezTo>
                      <a:pt x="56" y="611"/>
                      <a:pt x="21" y="536"/>
                      <a:pt x="4" y="449"/>
                    </a:cubicBezTo>
                    <a:cubicBezTo>
                      <a:pt x="7" y="343"/>
                      <a:pt x="0" y="236"/>
                      <a:pt x="13" y="130"/>
                    </a:cubicBezTo>
                    <a:cubicBezTo>
                      <a:pt x="22" y="60"/>
                      <a:pt x="139" y="33"/>
                      <a:pt x="186" y="21"/>
                    </a:cubicBezTo>
                    <a:cubicBezTo>
                      <a:pt x="198" y="18"/>
                      <a:pt x="222" y="12"/>
                      <a:pt x="222" y="12"/>
                    </a:cubicBezTo>
                    <a:cubicBezTo>
                      <a:pt x="289" y="15"/>
                      <a:pt x="362" y="0"/>
                      <a:pt x="422" y="30"/>
                    </a:cubicBezTo>
                    <a:cubicBezTo>
                      <a:pt x="473" y="56"/>
                      <a:pt x="525" y="77"/>
                      <a:pt x="577" y="103"/>
                    </a:cubicBezTo>
                    <a:cubicBezTo>
                      <a:pt x="619" y="124"/>
                      <a:pt x="655" y="153"/>
                      <a:pt x="695" y="176"/>
                    </a:cubicBezTo>
                    <a:cubicBezTo>
                      <a:pt x="718" y="189"/>
                      <a:pt x="745" y="192"/>
                      <a:pt x="768" y="203"/>
                    </a:cubicBezTo>
                    <a:cubicBezTo>
                      <a:pt x="844" y="240"/>
                      <a:pt x="955" y="294"/>
                      <a:pt x="1041" y="294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45">
                <a:extLst>
                  <a:ext uri="{FF2B5EF4-FFF2-40B4-BE49-F238E27FC236}">
                    <a16:creationId xmlns:a16="http://schemas.microsoft.com/office/drawing/2014/main" id="{4F5149F7-ABAB-E191-5CCD-74C8AE3C2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1" y="2591"/>
                <a:ext cx="918" cy="965"/>
              </a:xfrm>
              <a:custGeom>
                <a:avLst/>
                <a:gdLst>
                  <a:gd name="T0" fmla="*/ 227 w 918"/>
                  <a:gd name="T1" fmla="*/ 818 h 965"/>
                  <a:gd name="T2" fmla="*/ 191 w 918"/>
                  <a:gd name="T3" fmla="*/ 782 h 965"/>
                  <a:gd name="T4" fmla="*/ 118 w 918"/>
                  <a:gd name="T5" fmla="*/ 737 h 965"/>
                  <a:gd name="T6" fmla="*/ 81 w 918"/>
                  <a:gd name="T7" fmla="*/ 700 h 965"/>
                  <a:gd name="T8" fmla="*/ 45 w 918"/>
                  <a:gd name="T9" fmla="*/ 646 h 965"/>
                  <a:gd name="T10" fmla="*/ 0 w 918"/>
                  <a:gd name="T11" fmla="*/ 464 h 965"/>
                  <a:gd name="T12" fmla="*/ 9 w 918"/>
                  <a:gd name="T13" fmla="*/ 200 h 965"/>
                  <a:gd name="T14" fmla="*/ 81 w 918"/>
                  <a:gd name="T15" fmla="*/ 136 h 965"/>
                  <a:gd name="T16" fmla="*/ 291 w 918"/>
                  <a:gd name="T17" fmla="*/ 0 h 965"/>
                  <a:gd name="T18" fmla="*/ 391 w 918"/>
                  <a:gd name="T19" fmla="*/ 18 h 965"/>
                  <a:gd name="T20" fmla="*/ 491 w 918"/>
                  <a:gd name="T21" fmla="*/ 55 h 965"/>
                  <a:gd name="T22" fmla="*/ 691 w 918"/>
                  <a:gd name="T23" fmla="*/ 164 h 965"/>
                  <a:gd name="T24" fmla="*/ 718 w 918"/>
                  <a:gd name="T25" fmla="*/ 218 h 965"/>
                  <a:gd name="T26" fmla="*/ 745 w 918"/>
                  <a:gd name="T27" fmla="*/ 246 h 965"/>
                  <a:gd name="T28" fmla="*/ 809 w 918"/>
                  <a:gd name="T29" fmla="*/ 346 h 965"/>
                  <a:gd name="T30" fmla="*/ 845 w 918"/>
                  <a:gd name="T31" fmla="*/ 427 h 965"/>
                  <a:gd name="T32" fmla="*/ 863 w 918"/>
                  <a:gd name="T33" fmla="*/ 518 h 965"/>
                  <a:gd name="T34" fmla="*/ 890 w 918"/>
                  <a:gd name="T35" fmla="*/ 609 h 965"/>
                  <a:gd name="T36" fmla="*/ 918 w 918"/>
                  <a:gd name="T37" fmla="*/ 773 h 965"/>
                  <a:gd name="T38" fmla="*/ 827 w 918"/>
                  <a:gd name="T39" fmla="*/ 927 h 965"/>
                  <a:gd name="T40" fmla="*/ 754 w 918"/>
                  <a:gd name="T41" fmla="*/ 946 h 965"/>
                  <a:gd name="T42" fmla="*/ 718 w 918"/>
                  <a:gd name="T43" fmla="*/ 955 h 965"/>
                  <a:gd name="T44" fmla="*/ 354 w 918"/>
                  <a:gd name="T45" fmla="*/ 937 h 965"/>
                  <a:gd name="T46" fmla="*/ 245 w 918"/>
                  <a:gd name="T47" fmla="*/ 864 h 965"/>
                  <a:gd name="T48" fmla="*/ 227 w 918"/>
                  <a:gd name="T49" fmla="*/ 818 h 9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18" h="965">
                    <a:moveTo>
                      <a:pt x="227" y="818"/>
                    </a:moveTo>
                    <a:cubicBezTo>
                      <a:pt x="178" y="802"/>
                      <a:pt x="216" y="822"/>
                      <a:pt x="191" y="782"/>
                    </a:cubicBezTo>
                    <a:cubicBezTo>
                      <a:pt x="176" y="757"/>
                      <a:pt x="144" y="746"/>
                      <a:pt x="118" y="737"/>
                    </a:cubicBezTo>
                    <a:cubicBezTo>
                      <a:pt x="106" y="724"/>
                      <a:pt x="92" y="714"/>
                      <a:pt x="81" y="700"/>
                    </a:cubicBezTo>
                    <a:cubicBezTo>
                      <a:pt x="68" y="683"/>
                      <a:pt x="45" y="646"/>
                      <a:pt x="45" y="646"/>
                    </a:cubicBezTo>
                    <a:cubicBezTo>
                      <a:pt x="30" y="585"/>
                      <a:pt x="10" y="526"/>
                      <a:pt x="0" y="464"/>
                    </a:cubicBezTo>
                    <a:cubicBezTo>
                      <a:pt x="3" y="376"/>
                      <a:pt x="1" y="288"/>
                      <a:pt x="9" y="200"/>
                    </a:cubicBezTo>
                    <a:cubicBezTo>
                      <a:pt x="11" y="175"/>
                      <a:pt x="74" y="139"/>
                      <a:pt x="81" y="136"/>
                    </a:cubicBezTo>
                    <a:cubicBezTo>
                      <a:pt x="153" y="101"/>
                      <a:pt x="222" y="22"/>
                      <a:pt x="291" y="0"/>
                    </a:cubicBezTo>
                    <a:cubicBezTo>
                      <a:pt x="314" y="3"/>
                      <a:pt x="364" y="5"/>
                      <a:pt x="391" y="18"/>
                    </a:cubicBezTo>
                    <a:cubicBezTo>
                      <a:pt x="430" y="37"/>
                      <a:pt x="446" y="46"/>
                      <a:pt x="491" y="55"/>
                    </a:cubicBezTo>
                    <a:cubicBezTo>
                      <a:pt x="555" y="98"/>
                      <a:pt x="638" y="100"/>
                      <a:pt x="691" y="164"/>
                    </a:cubicBezTo>
                    <a:cubicBezTo>
                      <a:pt x="760" y="248"/>
                      <a:pt x="665" y="138"/>
                      <a:pt x="718" y="218"/>
                    </a:cubicBezTo>
                    <a:cubicBezTo>
                      <a:pt x="725" y="229"/>
                      <a:pt x="737" y="236"/>
                      <a:pt x="745" y="246"/>
                    </a:cubicBezTo>
                    <a:cubicBezTo>
                      <a:pt x="770" y="278"/>
                      <a:pt x="782" y="319"/>
                      <a:pt x="809" y="346"/>
                    </a:cubicBezTo>
                    <a:cubicBezTo>
                      <a:pt x="830" y="410"/>
                      <a:pt x="816" y="384"/>
                      <a:pt x="845" y="427"/>
                    </a:cubicBezTo>
                    <a:cubicBezTo>
                      <a:pt x="851" y="457"/>
                      <a:pt x="856" y="488"/>
                      <a:pt x="863" y="518"/>
                    </a:cubicBezTo>
                    <a:cubicBezTo>
                      <a:pt x="871" y="549"/>
                      <a:pt x="884" y="578"/>
                      <a:pt x="890" y="609"/>
                    </a:cubicBezTo>
                    <a:cubicBezTo>
                      <a:pt x="902" y="666"/>
                      <a:pt x="900" y="718"/>
                      <a:pt x="918" y="773"/>
                    </a:cubicBezTo>
                    <a:cubicBezTo>
                      <a:pt x="910" y="845"/>
                      <a:pt x="904" y="901"/>
                      <a:pt x="827" y="927"/>
                    </a:cubicBezTo>
                    <a:cubicBezTo>
                      <a:pt x="803" y="935"/>
                      <a:pt x="778" y="940"/>
                      <a:pt x="754" y="946"/>
                    </a:cubicBezTo>
                    <a:cubicBezTo>
                      <a:pt x="742" y="949"/>
                      <a:pt x="718" y="955"/>
                      <a:pt x="718" y="955"/>
                    </a:cubicBezTo>
                    <a:cubicBezTo>
                      <a:pt x="668" y="954"/>
                      <a:pt x="462" y="965"/>
                      <a:pt x="354" y="937"/>
                    </a:cubicBezTo>
                    <a:cubicBezTo>
                      <a:pt x="316" y="927"/>
                      <a:pt x="272" y="891"/>
                      <a:pt x="245" y="864"/>
                    </a:cubicBezTo>
                    <a:cubicBezTo>
                      <a:pt x="231" y="850"/>
                      <a:pt x="192" y="818"/>
                      <a:pt x="227" y="818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46">
                <a:extLst>
                  <a:ext uri="{FF2B5EF4-FFF2-40B4-BE49-F238E27FC236}">
                    <a16:creationId xmlns:a16="http://schemas.microsoft.com/office/drawing/2014/main" id="{9B6A86CB-1728-C583-90D2-EB70849BA5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3" y="1882"/>
                <a:ext cx="869" cy="1173"/>
              </a:xfrm>
              <a:custGeom>
                <a:avLst/>
                <a:gdLst>
                  <a:gd name="T0" fmla="*/ 754 w 869"/>
                  <a:gd name="T1" fmla="*/ 791 h 1173"/>
                  <a:gd name="T2" fmla="*/ 699 w 869"/>
                  <a:gd name="T3" fmla="*/ 945 h 1173"/>
                  <a:gd name="T4" fmla="*/ 654 w 869"/>
                  <a:gd name="T5" fmla="*/ 1082 h 1173"/>
                  <a:gd name="T6" fmla="*/ 636 w 869"/>
                  <a:gd name="T7" fmla="*/ 1136 h 1173"/>
                  <a:gd name="T8" fmla="*/ 618 w 869"/>
                  <a:gd name="T9" fmla="*/ 1155 h 1173"/>
                  <a:gd name="T10" fmla="*/ 563 w 869"/>
                  <a:gd name="T11" fmla="*/ 1173 h 1173"/>
                  <a:gd name="T12" fmla="*/ 290 w 869"/>
                  <a:gd name="T13" fmla="*/ 1145 h 1173"/>
                  <a:gd name="T14" fmla="*/ 127 w 869"/>
                  <a:gd name="T15" fmla="*/ 1073 h 1173"/>
                  <a:gd name="T16" fmla="*/ 36 w 869"/>
                  <a:gd name="T17" fmla="*/ 1009 h 1173"/>
                  <a:gd name="T18" fmla="*/ 0 w 869"/>
                  <a:gd name="T19" fmla="*/ 955 h 1173"/>
                  <a:gd name="T20" fmla="*/ 81 w 869"/>
                  <a:gd name="T21" fmla="*/ 500 h 1173"/>
                  <a:gd name="T22" fmla="*/ 109 w 869"/>
                  <a:gd name="T23" fmla="*/ 236 h 1173"/>
                  <a:gd name="T24" fmla="*/ 154 w 869"/>
                  <a:gd name="T25" fmla="*/ 164 h 1173"/>
                  <a:gd name="T26" fmla="*/ 200 w 869"/>
                  <a:gd name="T27" fmla="*/ 136 h 1173"/>
                  <a:gd name="T28" fmla="*/ 309 w 869"/>
                  <a:gd name="T29" fmla="*/ 73 h 1173"/>
                  <a:gd name="T30" fmla="*/ 354 w 869"/>
                  <a:gd name="T31" fmla="*/ 45 h 1173"/>
                  <a:gd name="T32" fmla="*/ 427 w 869"/>
                  <a:gd name="T33" fmla="*/ 0 h 1173"/>
                  <a:gd name="T34" fmla="*/ 709 w 869"/>
                  <a:gd name="T35" fmla="*/ 82 h 1173"/>
                  <a:gd name="T36" fmla="*/ 809 w 869"/>
                  <a:gd name="T37" fmla="*/ 200 h 1173"/>
                  <a:gd name="T38" fmla="*/ 845 w 869"/>
                  <a:gd name="T39" fmla="*/ 255 h 1173"/>
                  <a:gd name="T40" fmla="*/ 863 w 869"/>
                  <a:gd name="T41" fmla="*/ 309 h 1173"/>
                  <a:gd name="T42" fmla="*/ 790 w 869"/>
                  <a:gd name="T43" fmla="*/ 709 h 1173"/>
                  <a:gd name="T44" fmla="*/ 754 w 869"/>
                  <a:gd name="T45" fmla="*/ 791 h 1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69" h="1173">
                    <a:moveTo>
                      <a:pt x="754" y="791"/>
                    </a:moveTo>
                    <a:cubicBezTo>
                      <a:pt x="743" y="846"/>
                      <a:pt x="731" y="899"/>
                      <a:pt x="699" y="945"/>
                    </a:cubicBezTo>
                    <a:cubicBezTo>
                      <a:pt x="684" y="991"/>
                      <a:pt x="669" y="1036"/>
                      <a:pt x="654" y="1082"/>
                    </a:cubicBezTo>
                    <a:cubicBezTo>
                      <a:pt x="648" y="1100"/>
                      <a:pt x="649" y="1122"/>
                      <a:pt x="636" y="1136"/>
                    </a:cubicBezTo>
                    <a:cubicBezTo>
                      <a:pt x="630" y="1142"/>
                      <a:pt x="626" y="1151"/>
                      <a:pt x="618" y="1155"/>
                    </a:cubicBezTo>
                    <a:cubicBezTo>
                      <a:pt x="601" y="1164"/>
                      <a:pt x="563" y="1173"/>
                      <a:pt x="563" y="1173"/>
                    </a:cubicBezTo>
                    <a:cubicBezTo>
                      <a:pt x="471" y="1168"/>
                      <a:pt x="379" y="1170"/>
                      <a:pt x="290" y="1145"/>
                    </a:cubicBezTo>
                    <a:cubicBezTo>
                      <a:pt x="231" y="1129"/>
                      <a:pt x="182" y="1097"/>
                      <a:pt x="127" y="1073"/>
                    </a:cubicBezTo>
                    <a:cubicBezTo>
                      <a:pt x="93" y="1058"/>
                      <a:pt x="60" y="1039"/>
                      <a:pt x="36" y="1009"/>
                    </a:cubicBezTo>
                    <a:cubicBezTo>
                      <a:pt x="23" y="992"/>
                      <a:pt x="0" y="955"/>
                      <a:pt x="0" y="955"/>
                    </a:cubicBezTo>
                    <a:cubicBezTo>
                      <a:pt x="11" y="805"/>
                      <a:pt x="33" y="644"/>
                      <a:pt x="81" y="500"/>
                    </a:cubicBezTo>
                    <a:cubicBezTo>
                      <a:pt x="92" y="412"/>
                      <a:pt x="99" y="324"/>
                      <a:pt x="109" y="236"/>
                    </a:cubicBezTo>
                    <a:cubicBezTo>
                      <a:pt x="113" y="197"/>
                      <a:pt x="118" y="176"/>
                      <a:pt x="154" y="164"/>
                    </a:cubicBezTo>
                    <a:cubicBezTo>
                      <a:pt x="193" y="123"/>
                      <a:pt x="147" y="165"/>
                      <a:pt x="200" y="136"/>
                    </a:cubicBezTo>
                    <a:cubicBezTo>
                      <a:pt x="241" y="114"/>
                      <a:pt x="266" y="87"/>
                      <a:pt x="309" y="73"/>
                    </a:cubicBezTo>
                    <a:cubicBezTo>
                      <a:pt x="343" y="37"/>
                      <a:pt x="308" y="68"/>
                      <a:pt x="354" y="45"/>
                    </a:cubicBezTo>
                    <a:cubicBezTo>
                      <a:pt x="383" y="30"/>
                      <a:pt x="395" y="11"/>
                      <a:pt x="427" y="0"/>
                    </a:cubicBezTo>
                    <a:cubicBezTo>
                      <a:pt x="520" y="23"/>
                      <a:pt x="626" y="29"/>
                      <a:pt x="709" y="82"/>
                    </a:cubicBezTo>
                    <a:cubicBezTo>
                      <a:pt x="738" y="125"/>
                      <a:pt x="765" y="172"/>
                      <a:pt x="809" y="200"/>
                    </a:cubicBezTo>
                    <a:cubicBezTo>
                      <a:pt x="821" y="218"/>
                      <a:pt x="838" y="234"/>
                      <a:pt x="845" y="255"/>
                    </a:cubicBezTo>
                    <a:cubicBezTo>
                      <a:pt x="851" y="273"/>
                      <a:pt x="863" y="309"/>
                      <a:pt x="863" y="309"/>
                    </a:cubicBezTo>
                    <a:cubicBezTo>
                      <a:pt x="858" y="436"/>
                      <a:pt x="869" y="596"/>
                      <a:pt x="790" y="709"/>
                    </a:cubicBezTo>
                    <a:cubicBezTo>
                      <a:pt x="787" y="717"/>
                      <a:pt x="776" y="791"/>
                      <a:pt x="754" y="791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1968106-9D4D-09E9-AE89-433C9A88F9DB}"/>
                </a:ext>
              </a:extLst>
            </p:cNvPr>
            <p:cNvSpPr txBox="1"/>
            <p:nvPr/>
          </p:nvSpPr>
          <p:spPr>
            <a:xfrm>
              <a:off x="4546678" y="4142423"/>
              <a:ext cx="109845" cy="315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7262BA61-8C28-2897-B18A-B205526A9AAF}"/>
              </a:ext>
            </a:extLst>
          </p:cNvPr>
          <p:cNvSpPr/>
          <p:nvPr/>
        </p:nvSpPr>
        <p:spPr>
          <a:xfrm>
            <a:off x="8549659" y="3633727"/>
            <a:ext cx="2308842" cy="385131"/>
          </a:xfrm>
          <a:prstGeom prst="wedgeRoundRectCallout">
            <a:avLst>
              <a:gd name="adj1" fmla="val -158403"/>
              <a:gd name="adj2" fmla="val 18641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Cluster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center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3159A353-9C8E-7AB0-A030-D7C1A58C6860}"/>
              </a:ext>
            </a:extLst>
          </p:cNvPr>
          <p:cNvSpPr/>
          <p:nvPr/>
        </p:nvSpPr>
        <p:spPr>
          <a:xfrm>
            <a:off x="8709169" y="4974632"/>
            <a:ext cx="2308842" cy="385131"/>
          </a:xfrm>
          <a:prstGeom prst="wedgeRoundRectCallout">
            <a:avLst>
              <a:gd name="adj1" fmla="val -114343"/>
              <a:gd name="adj2" fmla="val -1539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Outliers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87693-B9D6-A8BF-1D05-D41AA7525B1A}"/>
              </a:ext>
            </a:extLst>
          </p:cNvPr>
          <p:cNvSpPr txBox="1"/>
          <p:nvPr/>
        </p:nvSpPr>
        <p:spPr>
          <a:xfrm rot="5400000">
            <a:off x="10408938" y="-1019282"/>
            <a:ext cx="553998" cy="274976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Data Reduction</a:t>
            </a:r>
          </a:p>
        </p:txBody>
      </p:sp>
    </p:spTree>
    <p:extLst>
      <p:ext uri="{BB962C8B-B14F-4D97-AF65-F5344CB8AC3E}">
        <p14:creationId xmlns:p14="http://schemas.microsoft.com/office/powerpoint/2010/main" val="361596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65EB-BE8B-23F1-DE16-0C7D0901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32329-1AA5-7BCC-D50A-7E3571709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Sampling is a data reduction technique that involves selecting a </a:t>
            </a:r>
            <a:r>
              <a:rPr lang="en-US" dirty="0">
                <a:solidFill>
                  <a:srgbClr val="C00000"/>
                </a:solidFill>
              </a:rPr>
              <a:t>subset of data from a larger dataset</a:t>
            </a:r>
            <a:r>
              <a:rPr lang="en-US" dirty="0"/>
              <a:t> to </a:t>
            </a:r>
            <a:r>
              <a:rPr lang="en-US" dirty="0">
                <a:solidFill>
                  <a:srgbClr val="C00000"/>
                </a:solidFill>
              </a:rPr>
              <a:t>represent the whole data</a:t>
            </a:r>
            <a:r>
              <a:rPr lang="en-US" dirty="0"/>
              <a:t>.</a:t>
            </a:r>
          </a:p>
          <a:p>
            <a:r>
              <a:rPr lang="en-US" dirty="0"/>
              <a:t>The objective of sampling is to reduce the size of the dataset while </a:t>
            </a:r>
            <a:r>
              <a:rPr lang="en-US" dirty="0">
                <a:solidFill>
                  <a:srgbClr val="C00000"/>
                </a:solidFill>
              </a:rPr>
              <a:t>preserving its important characteristics and properties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Simple random sample without replacement (SRSWOR):</a:t>
            </a:r>
          </a:p>
          <a:p>
            <a:pPr marL="1001712" lvl="1" indent="-457200"/>
            <a:r>
              <a:rPr lang="en-US" dirty="0"/>
              <a:t>Data is randomly selected from the original dataset, and once a data point is selected, it is not returned to the dataset before selecting the next data point.</a:t>
            </a:r>
          </a:p>
          <a:p>
            <a:pPr marL="1001712" lvl="1" indent="-457200"/>
            <a:r>
              <a:rPr lang="en-US" dirty="0"/>
              <a:t>No data point is selected more than once. 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1ECDFC0B-9A58-E76D-0E3B-E09BCBD06037}"/>
              </a:ext>
            </a:extLst>
          </p:cNvPr>
          <p:cNvSpPr/>
          <p:nvPr/>
        </p:nvSpPr>
        <p:spPr>
          <a:xfrm>
            <a:off x="1348740" y="3943350"/>
            <a:ext cx="2811780" cy="1936906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E671ED46-502D-598C-1144-B264CD20E958}"/>
              </a:ext>
            </a:extLst>
          </p:cNvPr>
          <p:cNvSpPr/>
          <p:nvPr/>
        </p:nvSpPr>
        <p:spPr>
          <a:xfrm>
            <a:off x="6892290" y="4134495"/>
            <a:ext cx="1988820" cy="148590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E7D820-379D-9ABD-FCAD-4B8DB6F152D3}"/>
              </a:ext>
            </a:extLst>
          </p:cNvPr>
          <p:cNvCxnSpPr>
            <a:cxnSpLocks/>
          </p:cNvCxnSpPr>
          <p:nvPr/>
        </p:nvCxnSpPr>
        <p:spPr>
          <a:xfrm>
            <a:off x="4309110" y="4877445"/>
            <a:ext cx="24345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A5BF171-B163-C0B0-7CF2-520D40A58434}"/>
              </a:ext>
            </a:extLst>
          </p:cNvPr>
          <p:cNvSpPr/>
          <p:nvPr/>
        </p:nvSpPr>
        <p:spPr>
          <a:xfrm>
            <a:off x="1920240" y="4343400"/>
            <a:ext cx="548640" cy="4800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ABD755-9623-8CB7-F5E4-73B39F03BB62}"/>
              </a:ext>
            </a:extLst>
          </p:cNvPr>
          <p:cNvSpPr/>
          <p:nvPr/>
        </p:nvSpPr>
        <p:spPr>
          <a:xfrm>
            <a:off x="2617470" y="4343400"/>
            <a:ext cx="548640" cy="4800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23D572-4C32-605F-046D-EDCA2D21E2DE}"/>
              </a:ext>
            </a:extLst>
          </p:cNvPr>
          <p:cNvSpPr/>
          <p:nvPr/>
        </p:nvSpPr>
        <p:spPr>
          <a:xfrm>
            <a:off x="1920240" y="4991813"/>
            <a:ext cx="548640" cy="4800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89B1C5-5DC6-6286-65B6-367F42004FA3}"/>
              </a:ext>
            </a:extLst>
          </p:cNvPr>
          <p:cNvSpPr/>
          <p:nvPr/>
        </p:nvSpPr>
        <p:spPr>
          <a:xfrm>
            <a:off x="2617470" y="4991813"/>
            <a:ext cx="548640" cy="4800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1B0EA7-8A63-E019-574B-2338DA6572BD}"/>
              </a:ext>
            </a:extLst>
          </p:cNvPr>
          <p:cNvSpPr/>
          <p:nvPr/>
        </p:nvSpPr>
        <p:spPr>
          <a:xfrm>
            <a:off x="3314700" y="4717425"/>
            <a:ext cx="548640" cy="4800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C825E9-FFF9-B180-782A-609BB2523486}"/>
              </a:ext>
            </a:extLst>
          </p:cNvPr>
          <p:cNvSpPr/>
          <p:nvPr/>
        </p:nvSpPr>
        <p:spPr>
          <a:xfrm>
            <a:off x="8017735" y="4637415"/>
            <a:ext cx="548640" cy="4800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149F5E9-F5DF-CEC5-62D9-8E487199C235}"/>
              </a:ext>
            </a:extLst>
          </p:cNvPr>
          <p:cNvSpPr/>
          <p:nvPr/>
        </p:nvSpPr>
        <p:spPr>
          <a:xfrm>
            <a:off x="7312065" y="4648913"/>
            <a:ext cx="548640" cy="4800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0F981E-2C91-D500-B7BF-A709E85E58D8}"/>
              </a:ext>
            </a:extLst>
          </p:cNvPr>
          <p:cNvSpPr txBox="1"/>
          <p:nvPr/>
        </p:nvSpPr>
        <p:spPr>
          <a:xfrm rot="5400000">
            <a:off x="10408938" y="-1019282"/>
            <a:ext cx="553998" cy="274976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Data Reduction</a:t>
            </a:r>
          </a:p>
        </p:txBody>
      </p:sp>
    </p:spTree>
    <p:extLst>
      <p:ext uri="{BB962C8B-B14F-4D97-AF65-F5344CB8AC3E}">
        <p14:creationId xmlns:p14="http://schemas.microsoft.com/office/powerpoint/2010/main" val="377660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CABE2-5AE1-0621-41DA-A3E774E03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A743F-52AF-E538-45AF-F165D95E4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b="1" dirty="0"/>
              <a:t>Simple random sample with replacement (SRSWR):</a:t>
            </a:r>
          </a:p>
          <a:p>
            <a:pPr lvl="1"/>
            <a:r>
              <a:rPr lang="en-US" dirty="0"/>
              <a:t>Data is randomly selected from the original dataset, and after each data point is selected, it is returned to the dataset before selecting the next data point.</a:t>
            </a:r>
          </a:p>
          <a:p>
            <a:pPr lvl="1"/>
            <a:r>
              <a:rPr lang="en-US" dirty="0"/>
              <a:t>it is possible for a data point to be selected more than once in the sample.</a:t>
            </a:r>
          </a:p>
          <a:p>
            <a:pPr lvl="1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E85E2D94-9248-40AD-C604-42F95D7769C4}"/>
              </a:ext>
            </a:extLst>
          </p:cNvPr>
          <p:cNvSpPr/>
          <p:nvPr/>
        </p:nvSpPr>
        <p:spPr>
          <a:xfrm>
            <a:off x="1405890" y="2460547"/>
            <a:ext cx="2811780" cy="1936906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3A93FB49-6635-9411-B333-64E0E934A8D9}"/>
              </a:ext>
            </a:extLst>
          </p:cNvPr>
          <p:cNvSpPr/>
          <p:nvPr/>
        </p:nvSpPr>
        <p:spPr>
          <a:xfrm>
            <a:off x="6949440" y="2651692"/>
            <a:ext cx="1988820" cy="148590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D0C3CD-0B94-8996-3D5F-B5BC9AECA068}"/>
              </a:ext>
            </a:extLst>
          </p:cNvPr>
          <p:cNvCxnSpPr>
            <a:cxnSpLocks/>
          </p:cNvCxnSpPr>
          <p:nvPr/>
        </p:nvCxnSpPr>
        <p:spPr>
          <a:xfrm>
            <a:off x="4366260" y="3394642"/>
            <a:ext cx="24345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C5E870C-6B4F-E396-B8D6-1DFC8C493E5A}"/>
              </a:ext>
            </a:extLst>
          </p:cNvPr>
          <p:cNvSpPr/>
          <p:nvPr/>
        </p:nvSpPr>
        <p:spPr>
          <a:xfrm>
            <a:off x="1951395" y="2837669"/>
            <a:ext cx="548640" cy="4800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6CBFCA-7486-B3FB-1F64-47C9E19B28C4}"/>
              </a:ext>
            </a:extLst>
          </p:cNvPr>
          <p:cNvSpPr/>
          <p:nvPr/>
        </p:nvSpPr>
        <p:spPr>
          <a:xfrm>
            <a:off x="2648625" y="2837669"/>
            <a:ext cx="548640" cy="4800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2082ED7-82C3-B7ED-F582-C7B7D0B5AADA}"/>
              </a:ext>
            </a:extLst>
          </p:cNvPr>
          <p:cNvSpPr/>
          <p:nvPr/>
        </p:nvSpPr>
        <p:spPr>
          <a:xfrm>
            <a:off x="1951395" y="3486082"/>
            <a:ext cx="548640" cy="4800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D075F44-4451-FE06-B6B5-DD41ED7C19A2}"/>
              </a:ext>
            </a:extLst>
          </p:cNvPr>
          <p:cNvSpPr/>
          <p:nvPr/>
        </p:nvSpPr>
        <p:spPr>
          <a:xfrm>
            <a:off x="2648625" y="3486082"/>
            <a:ext cx="548640" cy="4800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88E31A9-89FB-971B-6623-B5E83D723EDC}"/>
              </a:ext>
            </a:extLst>
          </p:cNvPr>
          <p:cNvSpPr/>
          <p:nvPr/>
        </p:nvSpPr>
        <p:spPr>
          <a:xfrm>
            <a:off x="3345855" y="3211694"/>
            <a:ext cx="548640" cy="4800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B118EB-B2BD-3DA6-B1D2-824BCDD29830}"/>
              </a:ext>
            </a:extLst>
          </p:cNvPr>
          <p:cNvSpPr/>
          <p:nvPr/>
        </p:nvSpPr>
        <p:spPr>
          <a:xfrm>
            <a:off x="8040595" y="3291772"/>
            <a:ext cx="548640" cy="4800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CA049C-A35C-362A-FDF8-EB606C0ED07E}"/>
              </a:ext>
            </a:extLst>
          </p:cNvPr>
          <p:cNvSpPr/>
          <p:nvPr/>
        </p:nvSpPr>
        <p:spPr>
          <a:xfrm>
            <a:off x="7334925" y="3303270"/>
            <a:ext cx="548640" cy="4800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62530E-ED5E-7B1E-8ADD-D916AC596B18}"/>
              </a:ext>
            </a:extLst>
          </p:cNvPr>
          <p:cNvSpPr/>
          <p:nvPr/>
        </p:nvSpPr>
        <p:spPr>
          <a:xfrm>
            <a:off x="7699865" y="2826239"/>
            <a:ext cx="548640" cy="4800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2955CC-3FF1-5EE6-5878-0B4527A41C6C}"/>
              </a:ext>
            </a:extLst>
          </p:cNvPr>
          <p:cNvSpPr txBox="1"/>
          <p:nvPr/>
        </p:nvSpPr>
        <p:spPr>
          <a:xfrm rot="5400000">
            <a:off x="10408938" y="-1019282"/>
            <a:ext cx="553998" cy="274976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Data Reduction</a:t>
            </a:r>
          </a:p>
        </p:txBody>
      </p:sp>
    </p:spTree>
    <p:extLst>
      <p:ext uri="{BB962C8B-B14F-4D97-AF65-F5344CB8AC3E}">
        <p14:creationId xmlns:p14="http://schemas.microsoft.com/office/powerpoint/2010/main" val="229787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E22C3-740C-4073-8945-B3EE26F16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pre-process data? (Cont..)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4FF7A-BE5C-4E9D-9BA6-300516990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rPr lang="en-US" dirty="0"/>
              <a:t>It looks like </a:t>
            </a:r>
            <a:r>
              <a:rPr lang="en-US" dirty="0">
                <a:solidFill>
                  <a:schemeClr val="accent6"/>
                </a:solidFill>
              </a:rPr>
              <a:t>Garbage In Garbage Out (GIGO).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6"/>
                </a:solidFill>
              </a:rPr>
              <a:t>Quality decisions </a:t>
            </a:r>
            <a:r>
              <a:rPr lang="en-US" dirty="0"/>
              <a:t>must be </a:t>
            </a:r>
            <a:r>
              <a:rPr lang="en-US" dirty="0">
                <a:solidFill>
                  <a:schemeClr val="accent6"/>
                </a:solidFill>
              </a:rPr>
              <a:t>based on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quality data</a:t>
            </a:r>
            <a:r>
              <a:rPr lang="en-US" b="1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Duplicate or missing data may cause incorrect or even misleading statistics.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preprocessing </a:t>
            </a:r>
            <a:r>
              <a:rPr lang="en-US" b="1" dirty="0">
                <a:solidFill>
                  <a:schemeClr val="accent6"/>
                </a:solidFill>
              </a:rPr>
              <a:t>prepares</a:t>
            </a:r>
            <a:r>
              <a:rPr lang="en-US" dirty="0"/>
              <a:t> raw data for </a:t>
            </a:r>
            <a:r>
              <a:rPr lang="en-US" b="1" dirty="0">
                <a:solidFill>
                  <a:schemeClr val="accent6"/>
                </a:solidFill>
              </a:rPr>
              <a:t>further processing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Right Arrow 7">
            <a:extLst>
              <a:ext uri="{FF2B5EF4-FFF2-40B4-BE49-F238E27FC236}">
                <a16:creationId xmlns:a16="http://schemas.microsoft.com/office/drawing/2014/main" id="{17168001-E5AA-44A3-95BB-DFEC92534CA8}"/>
              </a:ext>
            </a:extLst>
          </p:cNvPr>
          <p:cNvSpPr/>
          <p:nvPr/>
        </p:nvSpPr>
        <p:spPr>
          <a:xfrm>
            <a:off x="5013039" y="1993800"/>
            <a:ext cx="533400" cy="3810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8">
            <a:extLst>
              <a:ext uri="{FF2B5EF4-FFF2-40B4-BE49-F238E27FC236}">
                <a16:creationId xmlns:a16="http://schemas.microsoft.com/office/drawing/2014/main" id="{889904DC-0656-470E-B66A-D870AA869B67}"/>
              </a:ext>
            </a:extLst>
          </p:cNvPr>
          <p:cNvSpPr/>
          <p:nvPr/>
        </p:nvSpPr>
        <p:spPr>
          <a:xfrm>
            <a:off x="6761796" y="1993800"/>
            <a:ext cx="533400" cy="3810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D3E287-8E1D-4BD0-8254-F53AA601E6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217" y="1855048"/>
            <a:ext cx="685801" cy="685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58CC4C-8BEE-4A20-99DD-FE60CD656DA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244" y="1246205"/>
            <a:ext cx="1704762" cy="18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B719E7-6785-4548-ADFA-28E57918FF5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78" y="1288424"/>
            <a:ext cx="1695238" cy="181904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AAB3518-EFE7-4701-83D4-D33662D558FE}"/>
              </a:ext>
            </a:extLst>
          </p:cNvPr>
          <p:cNvSpPr/>
          <p:nvPr/>
        </p:nvSpPr>
        <p:spPr>
          <a:xfrm>
            <a:off x="3168244" y="4711572"/>
            <a:ext cx="6073120" cy="1047749"/>
          </a:xfrm>
          <a:prstGeom prst="rect">
            <a:avLst/>
          </a:prstGeom>
          <a:gradFill flip="none" rotWithShape="1"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en-US" sz="2400" b="1" dirty="0"/>
              <a:t>Data preparation, cleaning and transformation are the </a:t>
            </a:r>
            <a:r>
              <a:rPr lang="en-US" sz="2400" b="1" dirty="0">
                <a:solidFill>
                  <a:srgbClr val="00CC99"/>
                </a:solidFill>
              </a:rPr>
              <a:t>majority task (90%) </a:t>
            </a:r>
            <a:r>
              <a:rPr lang="en-US" sz="2400" b="1" dirty="0"/>
              <a:t>in data mining.</a:t>
            </a:r>
          </a:p>
        </p:txBody>
      </p:sp>
    </p:spTree>
    <p:extLst>
      <p:ext uri="{BB962C8B-B14F-4D97-AF65-F5344CB8AC3E}">
        <p14:creationId xmlns:p14="http://schemas.microsoft.com/office/powerpoint/2010/main" val="154162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A1A4-223F-D228-BDAD-B3332EB2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C159F-1034-17BF-2317-C76C12D08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2329031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b="1" dirty="0"/>
              <a:t>Cluster sample:</a:t>
            </a:r>
          </a:p>
          <a:p>
            <a:pPr marL="1001712" lvl="1" indent="-457200"/>
            <a:r>
              <a:rPr lang="en-US" dirty="0"/>
              <a:t>It converts the data into numbers of cluster and select cluster based on the SRSWOR technique. </a:t>
            </a:r>
          </a:p>
          <a:p>
            <a:pPr marL="369888" indent="-457200">
              <a:buFont typeface="+mj-lt"/>
              <a:buAutoNum type="arabicPeriod" startAt="4"/>
            </a:pPr>
            <a:r>
              <a:rPr lang="en-US" b="1" dirty="0"/>
              <a:t>Stratified sample: </a:t>
            </a:r>
          </a:p>
          <a:p>
            <a:pPr lvl="1"/>
            <a:r>
              <a:rPr lang="en-US" dirty="0"/>
              <a:t> A sampling method known as stratified sampling divides the population into subgroups or strata according to specific characteristics.</a:t>
            </a:r>
          </a:p>
          <a:p>
            <a:pPr lvl="1"/>
            <a:r>
              <a:rPr lang="en-US" dirty="0"/>
              <a:t>And taking a random sample from each stratum.</a:t>
            </a:r>
          </a:p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3F3A6F-5309-BD8B-4200-134FF483B3D7}"/>
              </a:ext>
            </a:extLst>
          </p:cNvPr>
          <p:cNvSpPr/>
          <p:nvPr/>
        </p:nvSpPr>
        <p:spPr>
          <a:xfrm>
            <a:off x="1677075" y="5796855"/>
            <a:ext cx="548640" cy="48006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34C531-1A8F-FF19-D348-AF989E7D9064}"/>
              </a:ext>
            </a:extLst>
          </p:cNvPr>
          <p:cNvSpPr/>
          <p:nvPr/>
        </p:nvSpPr>
        <p:spPr>
          <a:xfrm>
            <a:off x="1677075" y="3854939"/>
            <a:ext cx="548640" cy="48006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C0AA84-3DB2-25E8-DE08-71B38BBBD75F}"/>
              </a:ext>
            </a:extLst>
          </p:cNvPr>
          <p:cNvSpPr/>
          <p:nvPr/>
        </p:nvSpPr>
        <p:spPr>
          <a:xfrm>
            <a:off x="979845" y="4503352"/>
            <a:ext cx="548640" cy="48006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C8EC82-0FF0-D57F-79D5-B59E4634B45D}"/>
              </a:ext>
            </a:extLst>
          </p:cNvPr>
          <p:cNvSpPr/>
          <p:nvPr/>
        </p:nvSpPr>
        <p:spPr>
          <a:xfrm>
            <a:off x="1677075" y="4503352"/>
            <a:ext cx="548640" cy="48006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BB0A06-E062-B5A0-14B7-8E015438B716}"/>
              </a:ext>
            </a:extLst>
          </p:cNvPr>
          <p:cNvSpPr/>
          <p:nvPr/>
        </p:nvSpPr>
        <p:spPr>
          <a:xfrm>
            <a:off x="1128435" y="5246077"/>
            <a:ext cx="548640" cy="48006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6520D0-06C7-8C18-6104-B8940BDBD696}"/>
              </a:ext>
            </a:extLst>
          </p:cNvPr>
          <p:cNvSpPr/>
          <p:nvPr/>
        </p:nvSpPr>
        <p:spPr>
          <a:xfrm>
            <a:off x="237302" y="4336504"/>
            <a:ext cx="548640" cy="48006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C85BB0-19C5-16DE-88CA-DBB933AD83A9}"/>
              </a:ext>
            </a:extLst>
          </p:cNvPr>
          <p:cNvSpPr/>
          <p:nvPr/>
        </p:nvSpPr>
        <p:spPr>
          <a:xfrm>
            <a:off x="1677075" y="5148442"/>
            <a:ext cx="548640" cy="48006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B6D6D3-0D35-8762-3DAD-3865997FEFAC}"/>
              </a:ext>
            </a:extLst>
          </p:cNvPr>
          <p:cNvSpPr/>
          <p:nvPr/>
        </p:nvSpPr>
        <p:spPr>
          <a:xfrm>
            <a:off x="979845" y="5796855"/>
            <a:ext cx="548640" cy="48006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3C30A5-3771-461A-8F20-5DBBBA0EDCB6}"/>
              </a:ext>
            </a:extLst>
          </p:cNvPr>
          <p:cNvSpPr/>
          <p:nvPr/>
        </p:nvSpPr>
        <p:spPr>
          <a:xfrm>
            <a:off x="1010588" y="3877411"/>
            <a:ext cx="548640" cy="48006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52F5A43-CECB-9B48-8F0E-69BBBDBCBB79}"/>
              </a:ext>
            </a:extLst>
          </p:cNvPr>
          <p:cNvSpPr/>
          <p:nvPr/>
        </p:nvSpPr>
        <p:spPr>
          <a:xfrm>
            <a:off x="2374305" y="5522467"/>
            <a:ext cx="548640" cy="48006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0C3541E-5024-962B-8883-C49711114685}"/>
              </a:ext>
            </a:extLst>
          </p:cNvPr>
          <p:cNvSpPr/>
          <p:nvPr/>
        </p:nvSpPr>
        <p:spPr>
          <a:xfrm>
            <a:off x="2312679" y="4865675"/>
            <a:ext cx="548640" cy="4800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B2D6DD5-C160-FAAB-3C53-5E8F907BB0B3}"/>
              </a:ext>
            </a:extLst>
          </p:cNvPr>
          <p:cNvSpPr/>
          <p:nvPr/>
        </p:nvSpPr>
        <p:spPr>
          <a:xfrm>
            <a:off x="2380234" y="4269094"/>
            <a:ext cx="548640" cy="4800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F00F9CF-F872-AEFE-F76F-B91DE079ACB3}"/>
              </a:ext>
            </a:extLst>
          </p:cNvPr>
          <p:cNvSpPr/>
          <p:nvPr/>
        </p:nvSpPr>
        <p:spPr>
          <a:xfrm>
            <a:off x="440254" y="5006047"/>
            <a:ext cx="548640" cy="4800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250A31-9D34-8189-3177-8CA47584579F}"/>
              </a:ext>
            </a:extLst>
          </p:cNvPr>
          <p:cNvSpPr/>
          <p:nvPr/>
        </p:nvSpPr>
        <p:spPr>
          <a:xfrm>
            <a:off x="2446752" y="3725758"/>
            <a:ext cx="548640" cy="4800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A187B0-8C84-E6E3-B702-9F29E5630F0B}"/>
              </a:ext>
            </a:extLst>
          </p:cNvPr>
          <p:cNvSpPr/>
          <p:nvPr/>
        </p:nvSpPr>
        <p:spPr>
          <a:xfrm>
            <a:off x="2983328" y="5061808"/>
            <a:ext cx="548640" cy="4800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286FED-1D90-8DF8-0866-7CBCFFE0A0F6}"/>
              </a:ext>
            </a:extLst>
          </p:cNvPr>
          <p:cNvSpPr/>
          <p:nvPr/>
        </p:nvSpPr>
        <p:spPr>
          <a:xfrm>
            <a:off x="4619564" y="3665525"/>
            <a:ext cx="548640" cy="48006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73C117F-A641-513C-596F-7F8752F63C1D}"/>
              </a:ext>
            </a:extLst>
          </p:cNvPr>
          <p:cNvSpPr/>
          <p:nvPr/>
        </p:nvSpPr>
        <p:spPr>
          <a:xfrm>
            <a:off x="5316794" y="3665525"/>
            <a:ext cx="548640" cy="48006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5AA859F-A392-AF9F-46BB-545D2BA96248}"/>
              </a:ext>
            </a:extLst>
          </p:cNvPr>
          <p:cNvSpPr/>
          <p:nvPr/>
        </p:nvSpPr>
        <p:spPr>
          <a:xfrm>
            <a:off x="5962939" y="3665525"/>
            <a:ext cx="548640" cy="48006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AC61344-24D3-84DC-808F-643C332136BA}"/>
              </a:ext>
            </a:extLst>
          </p:cNvPr>
          <p:cNvSpPr/>
          <p:nvPr/>
        </p:nvSpPr>
        <p:spPr>
          <a:xfrm>
            <a:off x="6660169" y="3665525"/>
            <a:ext cx="548640" cy="48006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1E3135B-2FC5-6F1E-DA53-FEEAE53607E2}"/>
              </a:ext>
            </a:extLst>
          </p:cNvPr>
          <p:cNvSpPr/>
          <p:nvPr/>
        </p:nvSpPr>
        <p:spPr>
          <a:xfrm>
            <a:off x="7356580" y="3652694"/>
            <a:ext cx="548640" cy="48006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A32871F-4383-30CF-3E4C-CEC71BDBDF1F}"/>
              </a:ext>
            </a:extLst>
          </p:cNvPr>
          <p:cNvSpPr/>
          <p:nvPr/>
        </p:nvSpPr>
        <p:spPr>
          <a:xfrm>
            <a:off x="4599206" y="4385615"/>
            <a:ext cx="548640" cy="4800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3B1BBAA-9215-E5BA-55CB-4971B55438BA}"/>
              </a:ext>
            </a:extLst>
          </p:cNvPr>
          <p:cNvSpPr/>
          <p:nvPr/>
        </p:nvSpPr>
        <p:spPr>
          <a:xfrm>
            <a:off x="5296436" y="4385615"/>
            <a:ext cx="548640" cy="4800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EE218EB-6E62-8646-43E3-99E9BB6352C6}"/>
              </a:ext>
            </a:extLst>
          </p:cNvPr>
          <p:cNvSpPr/>
          <p:nvPr/>
        </p:nvSpPr>
        <p:spPr>
          <a:xfrm>
            <a:off x="5942581" y="4385615"/>
            <a:ext cx="548640" cy="4800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A914D0D-94EA-C99F-CBB0-0076FDDF0658}"/>
              </a:ext>
            </a:extLst>
          </p:cNvPr>
          <p:cNvSpPr/>
          <p:nvPr/>
        </p:nvSpPr>
        <p:spPr>
          <a:xfrm>
            <a:off x="6639811" y="4385615"/>
            <a:ext cx="548640" cy="4800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F0EFF65-EC52-C7AB-3726-579E05316756}"/>
              </a:ext>
            </a:extLst>
          </p:cNvPr>
          <p:cNvSpPr/>
          <p:nvPr/>
        </p:nvSpPr>
        <p:spPr>
          <a:xfrm>
            <a:off x="7336222" y="4372784"/>
            <a:ext cx="548640" cy="4800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142D620-2739-1765-D970-4EBB0674BCDB}"/>
              </a:ext>
            </a:extLst>
          </p:cNvPr>
          <p:cNvSpPr/>
          <p:nvPr/>
        </p:nvSpPr>
        <p:spPr>
          <a:xfrm>
            <a:off x="4619564" y="5117407"/>
            <a:ext cx="548640" cy="48006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FC97988-D639-139D-3984-A576E45AB378}"/>
              </a:ext>
            </a:extLst>
          </p:cNvPr>
          <p:cNvSpPr/>
          <p:nvPr/>
        </p:nvSpPr>
        <p:spPr>
          <a:xfrm>
            <a:off x="5316794" y="5117407"/>
            <a:ext cx="548640" cy="48006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0473B86-F3C8-C3EA-3F1F-B225D991CFB9}"/>
              </a:ext>
            </a:extLst>
          </p:cNvPr>
          <p:cNvSpPr/>
          <p:nvPr/>
        </p:nvSpPr>
        <p:spPr>
          <a:xfrm>
            <a:off x="5962939" y="5117407"/>
            <a:ext cx="548640" cy="48006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DBBCB46-8B2F-A16A-777A-375FD961BC02}"/>
              </a:ext>
            </a:extLst>
          </p:cNvPr>
          <p:cNvSpPr/>
          <p:nvPr/>
        </p:nvSpPr>
        <p:spPr>
          <a:xfrm>
            <a:off x="6660169" y="5117407"/>
            <a:ext cx="548640" cy="48006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A872F58-E8A6-24B0-D479-8A643BB9A75B}"/>
              </a:ext>
            </a:extLst>
          </p:cNvPr>
          <p:cNvSpPr/>
          <p:nvPr/>
        </p:nvSpPr>
        <p:spPr>
          <a:xfrm>
            <a:off x="7356580" y="5104576"/>
            <a:ext cx="548640" cy="48006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E146BE7-375E-EE0E-7616-62ABD738412A}"/>
              </a:ext>
            </a:extLst>
          </p:cNvPr>
          <p:cNvSpPr/>
          <p:nvPr/>
        </p:nvSpPr>
        <p:spPr>
          <a:xfrm>
            <a:off x="9325018" y="3616414"/>
            <a:ext cx="548640" cy="48006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0F3213A-41B3-613D-438B-A81346C01DB2}"/>
              </a:ext>
            </a:extLst>
          </p:cNvPr>
          <p:cNvSpPr/>
          <p:nvPr/>
        </p:nvSpPr>
        <p:spPr>
          <a:xfrm>
            <a:off x="10022248" y="3616414"/>
            <a:ext cx="548640" cy="48006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CBB7093-26BC-2A5B-A330-5594FE4DACEA}"/>
              </a:ext>
            </a:extLst>
          </p:cNvPr>
          <p:cNvSpPr/>
          <p:nvPr/>
        </p:nvSpPr>
        <p:spPr>
          <a:xfrm>
            <a:off x="10668393" y="3616414"/>
            <a:ext cx="548640" cy="48006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D8CCEF7-F796-F73C-D28F-D17F42D77F56}"/>
              </a:ext>
            </a:extLst>
          </p:cNvPr>
          <p:cNvSpPr/>
          <p:nvPr/>
        </p:nvSpPr>
        <p:spPr>
          <a:xfrm>
            <a:off x="9304660" y="4336504"/>
            <a:ext cx="548640" cy="4800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407C66-0B63-F940-1060-C2562A8FF0AF}"/>
              </a:ext>
            </a:extLst>
          </p:cNvPr>
          <p:cNvSpPr/>
          <p:nvPr/>
        </p:nvSpPr>
        <p:spPr>
          <a:xfrm>
            <a:off x="10001890" y="4336504"/>
            <a:ext cx="548640" cy="4800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C6A19FB-56FC-FA1D-92E1-4752DA77003F}"/>
              </a:ext>
            </a:extLst>
          </p:cNvPr>
          <p:cNvSpPr/>
          <p:nvPr/>
        </p:nvSpPr>
        <p:spPr>
          <a:xfrm>
            <a:off x="10648035" y="4336504"/>
            <a:ext cx="548640" cy="4800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543DE22-59C2-33AD-8823-B71D5361EA71}"/>
              </a:ext>
            </a:extLst>
          </p:cNvPr>
          <p:cNvSpPr/>
          <p:nvPr/>
        </p:nvSpPr>
        <p:spPr>
          <a:xfrm>
            <a:off x="9325018" y="5068296"/>
            <a:ext cx="548640" cy="48006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A5E7412-DDA2-2F95-F990-C7E415986802}"/>
              </a:ext>
            </a:extLst>
          </p:cNvPr>
          <p:cNvSpPr/>
          <p:nvPr/>
        </p:nvSpPr>
        <p:spPr>
          <a:xfrm>
            <a:off x="10022248" y="5068296"/>
            <a:ext cx="548640" cy="48006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8CD2599-ED29-926C-7A1A-B28180768730}"/>
              </a:ext>
            </a:extLst>
          </p:cNvPr>
          <p:cNvSpPr/>
          <p:nvPr/>
        </p:nvSpPr>
        <p:spPr>
          <a:xfrm>
            <a:off x="10668393" y="5068296"/>
            <a:ext cx="548640" cy="48006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F8BB1DE-37DC-FB97-FE01-84ED184A3E7D}"/>
              </a:ext>
            </a:extLst>
          </p:cNvPr>
          <p:cNvCxnSpPr>
            <a:cxnSpLocks/>
          </p:cNvCxnSpPr>
          <p:nvPr/>
        </p:nvCxnSpPr>
        <p:spPr>
          <a:xfrm>
            <a:off x="3200400" y="4617652"/>
            <a:ext cx="10972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88F44A7-06E1-025E-3DE0-0F2532FDE787}"/>
              </a:ext>
            </a:extLst>
          </p:cNvPr>
          <p:cNvCxnSpPr>
            <a:cxnSpLocks/>
          </p:cNvCxnSpPr>
          <p:nvPr/>
        </p:nvCxnSpPr>
        <p:spPr>
          <a:xfrm>
            <a:off x="8096250" y="4644254"/>
            <a:ext cx="10972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02D739D-7F1A-6E84-E4AD-0E2B412884EC}"/>
              </a:ext>
            </a:extLst>
          </p:cNvPr>
          <p:cNvSpPr txBox="1"/>
          <p:nvPr/>
        </p:nvSpPr>
        <p:spPr>
          <a:xfrm rot="5400000">
            <a:off x="10408938" y="-1019282"/>
            <a:ext cx="553998" cy="274976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Data Reduction</a:t>
            </a:r>
          </a:p>
        </p:txBody>
      </p:sp>
      <p:sp>
        <p:nvSpPr>
          <p:cNvPr id="25" name="Rounded Rectangle 31">
            <a:extLst>
              <a:ext uri="{FF2B5EF4-FFF2-40B4-BE49-F238E27FC236}">
                <a16:creationId xmlns:a16="http://schemas.microsoft.com/office/drawing/2014/main" id="{8181DB2A-7AF5-232A-9E14-6EAA456DD240}"/>
              </a:ext>
            </a:extLst>
          </p:cNvPr>
          <p:cNvSpPr/>
          <p:nvPr/>
        </p:nvSpPr>
        <p:spPr>
          <a:xfrm>
            <a:off x="5541161" y="3180800"/>
            <a:ext cx="1351479" cy="3278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IN" i="1" dirty="0">
                <a:solidFill>
                  <a:schemeClr val="tx1"/>
                </a:solidFill>
              </a:rPr>
              <a:t>strata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7" name="Rounded Rectangle 31">
            <a:extLst>
              <a:ext uri="{FF2B5EF4-FFF2-40B4-BE49-F238E27FC236}">
                <a16:creationId xmlns:a16="http://schemas.microsoft.com/office/drawing/2014/main" id="{BA44D3C8-47E2-8A22-992E-18BBDBFF60B2}"/>
              </a:ext>
            </a:extLst>
          </p:cNvPr>
          <p:cNvSpPr/>
          <p:nvPr/>
        </p:nvSpPr>
        <p:spPr>
          <a:xfrm>
            <a:off x="8151315" y="4865675"/>
            <a:ext cx="1097280" cy="2588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IN" i="1" dirty="0">
                <a:solidFill>
                  <a:schemeClr val="tx1"/>
                </a:solidFill>
              </a:rPr>
              <a:t>SRS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40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57" grpId="0" animBg="1"/>
      <p:bldP spid="25" grpId="0" animBg="1"/>
      <p:bldP spid="2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4349-2401-ADEF-BC83-879EC133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Discretization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48E8E-5D13-F7AA-6734-C24CF0B83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transform </a:t>
            </a:r>
            <a:r>
              <a:rPr lang="en-US" dirty="0">
                <a:solidFill>
                  <a:srgbClr val="C00000"/>
                </a:solidFill>
              </a:rPr>
              <a:t>continuous or numerical data </a:t>
            </a:r>
            <a:r>
              <a:rPr lang="en-US" dirty="0"/>
              <a:t>into discrete </a:t>
            </a:r>
            <a:r>
              <a:rPr lang="en-US" dirty="0">
                <a:solidFill>
                  <a:srgbClr val="C00000"/>
                </a:solidFill>
              </a:rPr>
              <a:t>intervals or categories</a:t>
            </a:r>
            <a:r>
              <a:rPr lang="en-US" dirty="0"/>
              <a:t>.</a:t>
            </a:r>
          </a:p>
          <a:p>
            <a:r>
              <a:rPr lang="en-US" dirty="0"/>
              <a:t>It involves dividing the data values </a:t>
            </a:r>
            <a:r>
              <a:rPr lang="en-US" dirty="0">
                <a:solidFill>
                  <a:srgbClr val="C00000"/>
                </a:solidFill>
              </a:rPr>
              <a:t>into bins or intervals</a:t>
            </a:r>
            <a:r>
              <a:rPr lang="en-US" dirty="0"/>
              <a:t>, which can </a:t>
            </a:r>
            <a:r>
              <a:rPr lang="en-US" dirty="0">
                <a:solidFill>
                  <a:srgbClr val="C00000"/>
                </a:solidFill>
              </a:rPr>
              <a:t>simplify data analysis and reduce the impact of noise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E22F46-6C15-096C-4409-616DFBA0FF69}"/>
              </a:ext>
            </a:extLst>
          </p:cNvPr>
          <p:cNvSpPr/>
          <p:nvPr/>
        </p:nvSpPr>
        <p:spPr>
          <a:xfrm>
            <a:off x="742950" y="2617801"/>
            <a:ext cx="2171700" cy="4229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71C1A2-9523-7E1D-F114-2CC4399FBF9B}"/>
              </a:ext>
            </a:extLst>
          </p:cNvPr>
          <p:cNvSpPr/>
          <p:nvPr/>
        </p:nvSpPr>
        <p:spPr>
          <a:xfrm>
            <a:off x="742950" y="3040711"/>
            <a:ext cx="2171700" cy="4229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CD8740-2647-E90C-65C6-B49D94F0FD2E}"/>
              </a:ext>
            </a:extLst>
          </p:cNvPr>
          <p:cNvSpPr/>
          <p:nvPr/>
        </p:nvSpPr>
        <p:spPr>
          <a:xfrm>
            <a:off x="742950" y="3463621"/>
            <a:ext cx="2171700" cy="4229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59E22-DE03-0567-EF67-6ABB45059C68}"/>
              </a:ext>
            </a:extLst>
          </p:cNvPr>
          <p:cNvSpPr/>
          <p:nvPr/>
        </p:nvSpPr>
        <p:spPr>
          <a:xfrm>
            <a:off x="742950" y="3881625"/>
            <a:ext cx="2171700" cy="4229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803BB4-6A8F-D622-009D-EE60B3A66E49}"/>
              </a:ext>
            </a:extLst>
          </p:cNvPr>
          <p:cNvSpPr/>
          <p:nvPr/>
        </p:nvSpPr>
        <p:spPr>
          <a:xfrm>
            <a:off x="742950" y="4304535"/>
            <a:ext cx="2171700" cy="4229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F41B4-8D1E-A695-BF63-8E596CE786F9}"/>
              </a:ext>
            </a:extLst>
          </p:cNvPr>
          <p:cNvSpPr/>
          <p:nvPr/>
        </p:nvSpPr>
        <p:spPr>
          <a:xfrm>
            <a:off x="742950" y="4727445"/>
            <a:ext cx="2171700" cy="4229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8BF3DB-63D0-7BF8-5966-EEFA3B795F51}"/>
              </a:ext>
            </a:extLst>
          </p:cNvPr>
          <p:cNvSpPr/>
          <p:nvPr/>
        </p:nvSpPr>
        <p:spPr>
          <a:xfrm>
            <a:off x="742950" y="5150355"/>
            <a:ext cx="2171700" cy="4229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9B8648-1D79-FE97-1C41-2597EF18E253}"/>
              </a:ext>
            </a:extLst>
          </p:cNvPr>
          <p:cNvSpPr/>
          <p:nvPr/>
        </p:nvSpPr>
        <p:spPr>
          <a:xfrm>
            <a:off x="742950" y="5573265"/>
            <a:ext cx="2171700" cy="4229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84B9AC-731F-5B06-1627-0ABE59571E68}"/>
              </a:ext>
            </a:extLst>
          </p:cNvPr>
          <p:cNvSpPr/>
          <p:nvPr/>
        </p:nvSpPr>
        <p:spPr>
          <a:xfrm>
            <a:off x="742950" y="5996175"/>
            <a:ext cx="2171700" cy="4229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14" name="Rounded Rectangle 31">
            <a:extLst>
              <a:ext uri="{FF2B5EF4-FFF2-40B4-BE49-F238E27FC236}">
                <a16:creationId xmlns:a16="http://schemas.microsoft.com/office/drawing/2014/main" id="{E2B06948-8690-40B6-DDC1-8E34A82D331D}"/>
              </a:ext>
            </a:extLst>
          </p:cNvPr>
          <p:cNvSpPr/>
          <p:nvPr/>
        </p:nvSpPr>
        <p:spPr>
          <a:xfrm>
            <a:off x="840105" y="2170429"/>
            <a:ext cx="1954530" cy="3278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Age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C47E36B0-227D-0AB0-1DEB-BC7004308FD5}"/>
              </a:ext>
            </a:extLst>
          </p:cNvPr>
          <p:cNvSpPr/>
          <p:nvPr/>
        </p:nvSpPr>
        <p:spPr>
          <a:xfrm rot="10800000">
            <a:off x="2914650" y="2617801"/>
            <a:ext cx="1351478" cy="863775"/>
          </a:xfrm>
          <a:prstGeom prst="leftBrace">
            <a:avLst>
              <a:gd name="adj1" fmla="val 8333"/>
              <a:gd name="adj2" fmla="val 472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345F04B2-BC85-4BDA-27FD-AF25EDD3B27A}"/>
              </a:ext>
            </a:extLst>
          </p:cNvPr>
          <p:cNvSpPr/>
          <p:nvPr/>
        </p:nvSpPr>
        <p:spPr>
          <a:xfrm rot="10800000">
            <a:off x="2914647" y="3532960"/>
            <a:ext cx="1351479" cy="1649233"/>
          </a:xfrm>
          <a:prstGeom prst="leftBrace">
            <a:avLst>
              <a:gd name="adj1" fmla="val 8333"/>
              <a:gd name="adj2" fmla="val 472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4D406FF-115E-2848-2488-B8380D45E809}"/>
              </a:ext>
            </a:extLst>
          </p:cNvPr>
          <p:cNvSpPr/>
          <p:nvPr/>
        </p:nvSpPr>
        <p:spPr>
          <a:xfrm rot="10800000">
            <a:off x="2914648" y="5182192"/>
            <a:ext cx="1351479" cy="1204219"/>
          </a:xfrm>
          <a:prstGeom prst="leftBrace">
            <a:avLst>
              <a:gd name="adj1" fmla="val 8333"/>
              <a:gd name="adj2" fmla="val 472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31">
            <a:extLst>
              <a:ext uri="{FF2B5EF4-FFF2-40B4-BE49-F238E27FC236}">
                <a16:creationId xmlns:a16="http://schemas.microsoft.com/office/drawing/2014/main" id="{AF373619-78F5-0646-9BF4-E932C73A617B}"/>
              </a:ext>
            </a:extLst>
          </p:cNvPr>
          <p:cNvSpPr/>
          <p:nvPr/>
        </p:nvSpPr>
        <p:spPr>
          <a:xfrm>
            <a:off x="4322741" y="2854052"/>
            <a:ext cx="1351479" cy="3278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10-22</a:t>
            </a:r>
          </a:p>
        </p:txBody>
      </p:sp>
      <p:sp>
        <p:nvSpPr>
          <p:cNvPr id="19" name="Rounded Rectangle 31">
            <a:extLst>
              <a:ext uri="{FF2B5EF4-FFF2-40B4-BE49-F238E27FC236}">
                <a16:creationId xmlns:a16="http://schemas.microsoft.com/office/drawing/2014/main" id="{79E1EF44-5F95-F4DD-0A76-C26BD1C17814}"/>
              </a:ext>
            </a:extLst>
          </p:cNvPr>
          <p:cNvSpPr/>
          <p:nvPr/>
        </p:nvSpPr>
        <p:spPr>
          <a:xfrm>
            <a:off x="4341791" y="4301393"/>
            <a:ext cx="1351479" cy="3278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noProof="0" dirty="0">
                <a:solidFill>
                  <a:prstClr val="black"/>
                </a:solidFill>
                <a:latin typeface="+mj-lt"/>
              </a:rPr>
              <a:t>23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-70</a:t>
            </a:r>
          </a:p>
        </p:txBody>
      </p:sp>
      <p:sp>
        <p:nvSpPr>
          <p:cNvPr id="20" name="Rounded Rectangle 31">
            <a:extLst>
              <a:ext uri="{FF2B5EF4-FFF2-40B4-BE49-F238E27FC236}">
                <a16:creationId xmlns:a16="http://schemas.microsoft.com/office/drawing/2014/main" id="{76297265-5BE7-C4B3-5059-A62D403114DD}"/>
              </a:ext>
            </a:extLst>
          </p:cNvPr>
          <p:cNvSpPr/>
          <p:nvPr/>
        </p:nvSpPr>
        <p:spPr>
          <a:xfrm>
            <a:off x="4341791" y="5877672"/>
            <a:ext cx="1351479" cy="3278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prstClr val="black"/>
                </a:solidFill>
                <a:latin typeface="+mj-lt"/>
              </a:rPr>
              <a:t>71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-100</a:t>
            </a:r>
          </a:p>
        </p:txBody>
      </p:sp>
      <p:sp>
        <p:nvSpPr>
          <p:cNvPr id="23" name="Rounded Rectangle 31">
            <a:extLst>
              <a:ext uri="{FF2B5EF4-FFF2-40B4-BE49-F238E27FC236}">
                <a16:creationId xmlns:a16="http://schemas.microsoft.com/office/drawing/2014/main" id="{F45CBA6B-190A-91F8-7244-7E27507ED0F3}"/>
              </a:ext>
            </a:extLst>
          </p:cNvPr>
          <p:cNvSpPr/>
          <p:nvPr/>
        </p:nvSpPr>
        <p:spPr>
          <a:xfrm>
            <a:off x="5839027" y="2867935"/>
            <a:ext cx="1351479" cy="3278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prstClr val="black"/>
                </a:solidFill>
                <a:latin typeface="+mj-lt"/>
              </a:rPr>
              <a:t>Young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4" name="Rounded Rectangle 31">
            <a:extLst>
              <a:ext uri="{FF2B5EF4-FFF2-40B4-BE49-F238E27FC236}">
                <a16:creationId xmlns:a16="http://schemas.microsoft.com/office/drawing/2014/main" id="{8195EC76-67BF-23D4-8FCD-C7B06ECE9832}"/>
              </a:ext>
            </a:extLst>
          </p:cNvPr>
          <p:cNvSpPr/>
          <p:nvPr/>
        </p:nvSpPr>
        <p:spPr>
          <a:xfrm>
            <a:off x="5858078" y="4292482"/>
            <a:ext cx="1351479" cy="3278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+mj-lt"/>
              </a:rPr>
              <a:t>Mature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5" name="Rounded Rectangle 31">
            <a:extLst>
              <a:ext uri="{FF2B5EF4-FFF2-40B4-BE49-F238E27FC236}">
                <a16:creationId xmlns:a16="http://schemas.microsoft.com/office/drawing/2014/main" id="{6763BA45-5F5A-348D-4804-20DA4839288E}"/>
              </a:ext>
            </a:extLst>
          </p:cNvPr>
          <p:cNvSpPr/>
          <p:nvPr/>
        </p:nvSpPr>
        <p:spPr>
          <a:xfrm>
            <a:off x="5858078" y="5880946"/>
            <a:ext cx="1351479" cy="3278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prstClr val="black"/>
                </a:solidFill>
                <a:latin typeface="+mj-lt"/>
              </a:rPr>
              <a:t>Senior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241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1EFE4-568E-4E2C-C021-23BBED46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Discretization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39D50-FA25-8C37-3C0F-18AF9CD67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Discretization can make complex data more </a:t>
            </a:r>
            <a:r>
              <a:rPr lang="en-US" dirty="0">
                <a:solidFill>
                  <a:srgbClr val="C00000"/>
                </a:solidFill>
              </a:rPr>
              <a:t>understandable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interpretable.</a:t>
            </a:r>
          </a:p>
          <a:p>
            <a:r>
              <a:rPr lang="en-IN" dirty="0"/>
              <a:t>Some algorithms, especially those that require </a:t>
            </a:r>
            <a:r>
              <a:rPr lang="en-IN" dirty="0">
                <a:solidFill>
                  <a:srgbClr val="C00000"/>
                </a:solidFill>
              </a:rPr>
              <a:t>categorical data </a:t>
            </a:r>
            <a:r>
              <a:rPr lang="en-IN" dirty="0"/>
              <a:t>or </a:t>
            </a:r>
            <a:r>
              <a:rPr lang="en-IN" dirty="0">
                <a:solidFill>
                  <a:srgbClr val="C00000"/>
                </a:solidFill>
              </a:rPr>
              <a:t>work better with discrete </a:t>
            </a:r>
            <a:r>
              <a:rPr lang="en-IN" dirty="0"/>
              <a:t>values. we </a:t>
            </a:r>
            <a:r>
              <a:rPr lang="en-US" dirty="0"/>
              <a:t>Discretization the data</a:t>
            </a:r>
            <a:endParaRPr lang="en-IN" dirty="0"/>
          </a:p>
          <a:p>
            <a:r>
              <a:rPr lang="en-US" dirty="0"/>
              <a:t>In some cases, discretization can be used as </a:t>
            </a:r>
            <a:r>
              <a:rPr lang="en-US" dirty="0">
                <a:solidFill>
                  <a:srgbClr val="C00000"/>
                </a:solidFill>
              </a:rPr>
              <a:t>a privacy-enhancing technique </a:t>
            </a:r>
            <a:r>
              <a:rPr lang="en-US" dirty="0"/>
              <a:t>to prevent the disclosure of </a:t>
            </a:r>
            <a:r>
              <a:rPr lang="en-US" dirty="0">
                <a:solidFill>
                  <a:srgbClr val="C00000"/>
                </a:solidFill>
              </a:rPr>
              <a:t>sensitive information</a:t>
            </a:r>
            <a:r>
              <a:rPr lang="en-US" dirty="0"/>
              <a:t>.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73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1EFE4-568E-4E2C-C021-23BBED46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Discretization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39D50-FA25-8C37-3C0F-18AF9CD67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Discretization by Binning:</a:t>
            </a:r>
          </a:p>
          <a:p>
            <a:pPr lvl="1"/>
            <a:r>
              <a:rPr lang="en-US" dirty="0"/>
              <a:t>For example, attribute values can be discretized by applying </a:t>
            </a:r>
            <a:r>
              <a:rPr lang="en-US" dirty="0">
                <a:solidFill>
                  <a:srgbClr val="C00000"/>
                </a:solidFill>
              </a:rPr>
              <a:t>equal-width or equal-frequency binning</a:t>
            </a:r>
            <a:r>
              <a:rPr lang="en-US" dirty="0"/>
              <a:t>, and then replacing each bin value by the bin </a:t>
            </a:r>
            <a:r>
              <a:rPr lang="en-US" dirty="0">
                <a:solidFill>
                  <a:srgbClr val="C00000"/>
                </a:solidFill>
              </a:rPr>
              <a:t>mean or median </a:t>
            </a:r>
            <a:r>
              <a:rPr lang="en-US" dirty="0"/>
              <a:t>as in smoothing by bin </a:t>
            </a:r>
            <a:r>
              <a:rPr lang="en-US" dirty="0">
                <a:solidFill>
                  <a:srgbClr val="C00000"/>
                </a:solidFill>
              </a:rPr>
              <a:t>means or smoothing by bin medians, respectively. </a:t>
            </a:r>
          </a:p>
          <a:p>
            <a:r>
              <a:rPr lang="en-US" b="1" dirty="0"/>
              <a:t>Discretization by Histogram Analysis: </a:t>
            </a:r>
          </a:p>
          <a:p>
            <a:pPr lvl="1"/>
            <a:r>
              <a:rPr lang="en-US" dirty="0"/>
              <a:t>A histogram is a useful visualization tool for data reduction as it provides a clear representation of the </a:t>
            </a:r>
            <a:r>
              <a:rPr lang="en-US" dirty="0">
                <a:solidFill>
                  <a:srgbClr val="C00000"/>
                </a:solidFill>
              </a:rPr>
              <a:t>distribution of a dataset</a:t>
            </a:r>
            <a:r>
              <a:rPr lang="en-US" dirty="0"/>
              <a:t>.</a:t>
            </a:r>
          </a:p>
          <a:p>
            <a:r>
              <a:rPr lang="en-US" b="1" dirty="0"/>
              <a:t>Discretization by Clustering: </a:t>
            </a:r>
          </a:p>
          <a:p>
            <a:pPr lvl="1"/>
            <a:r>
              <a:rPr lang="en-US" dirty="0"/>
              <a:t>Using clustering algorithms (e.g., k-means) to group similar data points into bins.</a:t>
            </a:r>
          </a:p>
          <a:p>
            <a:r>
              <a:rPr lang="en-US" b="1" dirty="0"/>
              <a:t>Discretization by Decision trees : </a:t>
            </a:r>
          </a:p>
          <a:p>
            <a:pPr lvl="1"/>
            <a:r>
              <a:rPr lang="en-US" dirty="0"/>
              <a:t>Using decision trees to find optimal split points for discretization.</a:t>
            </a:r>
          </a:p>
          <a:p>
            <a:r>
              <a:rPr lang="en-US" b="1" dirty="0"/>
              <a:t>Discretization by correlation :</a:t>
            </a:r>
          </a:p>
          <a:p>
            <a:pPr lvl="1"/>
            <a:r>
              <a:rPr lang="en-US" dirty="0"/>
              <a:t>When considering data discretization, correlation can help identify patterns and relationships between variables that might guide the creation of meaningful bins. 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0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91FA-9F08-4540-EB47-9511CA78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04490-F3C1-58CF-A4AD-C412E53B1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concept hierarchy in data mining refers to the arrangement of data into a </a:t>
            </a:r>
            <a:r>
              <a:rPr lang="en-US" b="1" dirty="0">
                <a:solidFill>
                  <a:srgbClr val="C00000"/>
                </a:solidFill>
              </a:rPr>
              <a:t>tree-like structure</a:t>
            </a:r>
            <a:r>
              <a:rPr lang="en-US" dirty="0"/>
              <a:t>, with each level of the hierarchy representing a concept that is </a:t>
            </a:r>
            <a:r>
              <a:rPr lang="en-US" dirty="0">
                <a:solidFill>
                  <a:srgbClr val="C00000"/>
                </a:solidFill>
              </a:rPr>
              <a:t>more general</a:t>
            </a:r>
            <a:r>
              <a:rPr lang="en-US" dirty="0"/>
              <a:t> than the one below it.</a:t>
            </a:r>
          </a:p>
          <a:p>
            <a:r>
              <a:rPr lang="en-US" dirty="0"/>
              <a:t>This hierarchical data organization enables </a:t>
            </a:r>
            <a:r>
              <a:rPr lang="en-US" dirty="0">
                <a:solidFill>
                  <a:srgbClr val="C00000"/>
                </a:solidFill>
              </a:rPr>
              <a:t>more efficient and effective data analysis</a:t>
            </a:r>
            <a:r>
              <a:rPr lang="en-US" dirty="0"/>
              <a:t>, as well as the </a:t>
            </a:r>
            <a:r>
              <a:rPr lang="en-US" dirty="0">
                <a:solidFill>
                  <a:srgbClr val="C00000"/>
                </a:solidFill>
              </a:rPr>
              <a:t>capacity to drill down to more specific levels of detail as necessary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2D13F0D-36E2-9142-03FD-B0788F6AB8C9}"/>
              </a:ext>
            </a:extLst>
          </p:cNvPr>
          <p:cNvSpPr/>
          <p:nvPr/>
        </p:nvSpPr>
        <p:spPr>
          <a:xfrm>
            <a:off x="1105574" y="2993041"/>
            <a:ext cx="2814916" cy="61722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country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88B316-0B5E-8291-ABDC-EC383A7BE225}"/>
              </a:ext>
            </a:extLst>
          </p:cNvPr>
          <p:cNvSpPr/>
          <p:nvPr/>
        </p:nvSpPr>
        <p:spPr>
          <a:xfrm>
            <a:off x="1105574" y="3899438"/>
            <a:ext cx="2814916" cy="61722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28BB28F-0704-0A75-85BF-3A0DD54D17D8}"/>
              </a:ext>
            </a:extLst>
          </p:cNvPr>
          <p:cNvSpPr/>
          <p:nvPr/>
        </p:nvSpPr>
        <p:spPr>
          <a:xfrm>
            <a:off x="1105574" y="4779549"/>
            <a:ext cx="2814916" cy="61722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city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FFD5796-15A0-7EA8-C7F3-6A0D6297E76A}"/>
              </a:ext>
            </a:extLst>
          </p:cNvPr>
          <p:cNvSpPr/>
          <p:nvPr/>
        </p:nvSpPr>
        <p:spPr>
          <a:xfrm>
            <a:off x="1105574" y="5685946"/>
            <a:ext cx="2814916" cy="61722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street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7B88C0-A2C2-C15C-6B54-E8E4BD2F334C}"/>
              </a:ext>
            </a:extLst>
          </p:cNvPr>
          <p:cNvCxnSpPr>
            <a:cxnSpLocks/>
          </p:cNvCxnSpPr>
          <p:nvPr/>
        </p:nvCxnSpPr>
        <p:spPr>
          <a:xfrm>
            <a:off x="4011930" y="3300105"/>
            <a:ext cx="24345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31">
            <a:extLst>
              <a:ext uri="{FF2B5EF4-FFF2-40B4-BE49-F238E27FC236}">
                <a16:creationId xmlns:a16="http://schemas.microsoft.com/office/drawing/2014/main" id="{473719FD-D370-2021-B903-9F4E2CFFA161}"/>
              </a:ext>
            </a:extLst>
          </p:cNvPr>
          <p:cNvSpPr/>
          <p:nvPr/>
        </p:nvSpPr>
        <p:spPr>
          <a:xfrm>
            <a:off x="6810672" y="3136187"/>
            <a:ext cx="2904828" cy="3278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prstClr val="black"/>
                </a:solidFill>
                <a:latin typeface="+mj-lt"/>
              </a:rPr>
              <a:t>15 distinct values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7A3939-5FE9-5BB8-B11B-43C9EB45D634}"/>
              </a:ext>
            </a:extLst>
          </p:cNvPr>
          <p:cNvCxnSpPr>
            <a:cxnSpLocks/>
          </p:cNvCxnSpPr>
          <p:nvPr/>
        </p:nvCxnSpPr>
        <p:spPr>
          <a:xfrm>
            <a:off x="4020356" y="4161165"/>
            <a:ext cx="24345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31">
            <a:extLst>
              <a:ext uri="{FF2B5EF4-FFF2-40B4-BE49-F238E27FC236}">
                <a16:creationId xmlns:a16="http://schemas.microsoft.com/office/drawing/2014/main" id="{30F63EC8-1656-3688-E551-4CBFF985F62F}"/>
              </a:ext>
            </a:extLst>
          </p:cNvPr>
          <p:cNvSpPr/>
          <p:nvPr/>
        </p:nvSpPr>
        <p:spPr>
          <a:xfrm>
            <a:off x="6819098" y="3997247"/>
            <a:ext cx="2904828" cy="3278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prstClr val="black"/>
                </a:solidFill>
                <a:latin typeface="+mj-lt"/>
              </a:rPr>
              <a:t>365 distinct values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7C2800-34E8-90D2-F728-1798B0DB5A87}"/>
              </a:ext>
            </a:extLst>
          </p:cNvPr>
          <p:cNvCxnSpPr>
            <a:cxnSpLocks/>
          </p:cNvCxnSpPr>
          <p:nvPr/>
        </p:nvCxnSpPr>
        <p:spPr>
          <a:xfrm>
            <a:off x="4020356" y="5055679"/>
            <a:ext cx="24345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31">
            <a:extLst>
              <a:ext uri="{FF2B5EF4-FFF2-40B4-BE49-F238E27FC236}">
                <a16:creationId xmlns:a16="http://schemas.microsoft.com/office/drawing/2014/main" id="{F6653C34-62AC-A076-364B-AB7D5D17412D}"/>
              </a:ext>
            </a:extLst>
          </p:cNvPr>
          <p:cNvSpPr/>
          <p:nvPr/>
        </p:nvSpPr>
        <p:spPr>
          <a:xfrm>
            <a:off x="6819098" y="4891761"/>
            <a:ext cx="2904828" cy="3278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prstClr val="black"/>
                </a:solidFill>
                <a:latin typeface="+mj-lt"/>
              </a:rPr>
              <a:t>3567 distinct values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A633D0-DD4A-3BC9-F74E-39EFD43B9432}"/>
              </a:ext>
            </a:extLst>
          </p:cNvPr>
          <p:cNvCxnSpPr>
            <a:cxnSpLocks/>
          </p:cNvCxnSpPr>
          <p:nvPr/>
        </p:nvCxnSpPr>
        <p:spPr>
          <a:xfrm>
            <a:off x="4020356" y="5994556"/>
            <a:ext cx="24345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31">
            <a:extLst>
              <a:ext uri="{FF2B5EF4-FFF2-40B4-BE49-F238E27FC236}">
                <a16:creationId xmlns:a16="http://schemas.microsoft.com/office/drawing/2014/main" id="{B40783B3-EAC2-95A5-B2B9-517D8545B775}"/>
              </a:ext>
            </a:extLst>
          </p:cNvPr>
          <p:cNvSpPr/>
          <p:nvPr/>
        </p:nvSpPr>
        <p:spPr>
          <a:xfrm>
            <a:off x="6819098" y="5830638"/>
            <a:ext cx="2904828" cy="3278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prstClr val="black"/>
                </a:solidFill>
                <a:latin typeface="+mj-lt"/>
              </a:rPr>
              <a:t>674,339 distinct values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8290C2-D295-AA6C-3220-4D4CAA0A7A1A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2513032" y="3610261"/>
            <a:ext cx="0" cy="289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0DE817-67F1-6756-ECC9-9227446F2628}"/>
              </a:ext>
            </a:extLst>
          </p:cNvPr>
          <p:cNvCxnSpPr/>
          <p:nvPr/>
        </p:nvCxnSpPr>
        <p:spPr>
          <a:xfrm>
            <a:off x="2538134" y="4516658"/>
            <a:ext cx="0" cy="289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965F73C-1D38-27DA-7914-158218075DFE}"/>
              </a:ext>
            </a:extLst>
          </p:cNvPr>
          <p:cNvCxnSpPr>
            <a:cxnSpLocks/>
          </p:cNvCxnSpPr>
          <p:nvPr/>
        </p:nvCxnSpPr>
        <p:spPr>
          <a:xfrm>
            <a:off x="2538134" y="5396769"/>
            <a:ext cx="0" cy="289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49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1" grpId="0" animBg="1"/>
      <p:bldP spid="13" grpId="0" animBg="1"/>
      <p:bldP spid="15" grpId="0" animBg="1"/>
      <p:bldP spid="1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58BA2-1F9A-5787-B2AC-DB09DB14D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Hierarchy</a:t>
            </a:r>
          </a:p>
        </p:txBody>
      </p:sp>
      <p:sp>
        <p:nvSpPr>
          <p:cNvPr id="4" name="Rounded Rectangle 31">
            <a:extLst>
              <a:ext uri="{FF2B5EF4-FFF2-40B4-BE49-F238E27FC236}">
                <a16:creationId xmlns:a16="http://schemas.microsoft.com/office/drawing/2014/main" id="{EB493792-8EEF-16C5-364C-86231962DCE6}"/>
              </a:ext>
            </a:extLst>
          </p:cNvPr>
          <p:cNvSpPr/>
          <p:nvPr/>
        </p:nvSpPr>
        <p:spPr>
          <a:xfrm>
            <a:off x="4497866" y="827119"/>
            <a:ext cx="2188684" cy="61306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Location</a:t>
            </a:r>
          </a:p>
        </p:txBody>
      </p:sp>
      <p:sp>
        <p:nvSpPr>
          <p:cNvPr id="5" name="Rounded Rectangle 31">
            <a:extLst>
              <a:ext uri="{FF2B5EF4-FFF2-40B4-BE49-F238E27FC236}">
                <a16:creationId xmlns:a16="http://schemas.microsoft.com/office/drawing/2014/main" id="{60B0990A-E166-4C8B-B49A-8A0BF7458921}"/>
              </a:ext>
            </a:extLst>
          </p:cNvPr>
          <p:cNvSpPr/>
          <p:nvPr/>
        </p:nvSpPr>
        <p:spPr>
          <a:xfrm>
            <a:off x="1504576" y="2356658"/>
            <a:ext cx="2188684" cy="61306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USA</a:t>
            </a:r>
          </a:p>
        </p:txBody>
      </p:sp>
      <p:sp>
        <p:nvSpPr>
          <p:cNvPr id="6" name="Rounded Rectangle 31">
            <a:extLst>
              <a:ext uri="{FF2B5EF4-FFF2-40B4-BE49-F238E27FC236}">
                <a16:creationId xmlns:a16="http://schemas.microsoft.com/office/drawing/2014/main" id="{BB4384E0-FA3E-3014-32D5-6074FE142538}"/>
              </a:ext>
            </a:extLst>
          </p:cNvPr>
          <p:cNvSpPr/>
          <p:nvPr/>
        </p:nvSpPr>
        <p:spPr>
          <a:xfrm>
            <a:off x="8183880" y="2358539"/>
            <a:ext cx="2188684" cy="61306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India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D476C3-E929-9899-85F4-09E46B013F41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598918" y="1440180"/>
            <a:ext cx="2993290" cy="916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493EF6-107D-498E-F04D-0EE78A09EE12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592208" y="1440180"/>
            <a:ext cx="3686014" cy="918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554B2E-2BC5-1D2C-F0A3-3D8FEBCE28E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521256" y="2969719"/>
            <a:ext cx="1077662" cy="84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849654-0D44-EB37-AF63-A0A3BA0503A7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2598918" y="2969719"/>
            <a:ext cx="1480241" cy="907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5DAA6A-1BC1-04F5-8533-AE430818BC7D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7787442" y="2994557"/>
            <a:ext cx="1567303" cy="893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9039A6-86EE-652C-5FFF-7517A9A89812}"/>
              </a:ext>
            </a:extLst>
          </p:cNvPr>
          <p:cNvCxnSpPr>
            <a:cxnSpLocks/>
          </p:cNvCxnSpPr>
          <p:nvPr/>
        </p:nvCxnSpPr>
        <p:spPr>
          <a:xfrm>
            <a:off x="9354745" y="2994557"/>
            <a:ext cx="1109278" cy="84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31">
            <a:extLst>
              <a:ext uri="{FF2B5EF4-FFF2-40B4-BE49-F238E27FC236}">
                <a16:creationId xmlns:a16="http://schemas.microsoft.com/office/drawing/2014/main" id="{E11856B2-3CEA-9981-E9D6-0EB1B35A2AB3}"/>
              </a:ext>
            </a:extLst>
          </p:cNvPr>
          <p:cNvSpPr/>
          <p:nvPr/>
        </p:nvSpPr>
        <p:spPr>
          <a:xfrm>
            <a:off x="828424" y="3840577"/>
            <a:ext cx="1385664" cy="5444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New York</a:t>
            </a:r>
          </a:p>
        </p:txBody>
      </p:sp>
      <p:sp>
        <p:nvSpPr>
          <p:cNvPr id="14" name="Rounded Rectangle 31">
            <a:extLst>
              <a:ext uri="{FF2B5EF4-FFF2-40B4-BE49-F238E27FC236}">
                <a16:creationId xmlns:a16="http://schemas.microsoft.com/office/drawing/2014/main" id="{ECA85ABD-7262-A3EB-0343-BB4F30EE3421}"/>
              </a:ext>
            </a:extLst>
          </p:cNvPr>
          <p:cNvSpPr/>
          <p:nvPr/>
        </p:nvSpPr>
        <p:spPr>
          <a:xfrm>
            <a:off x="3386327" y="3876745"/>
            <a:ext cx="1385664" cy="5444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Illinois</a:t>
            </a:r>
          </a:p>
        </p:txBody>
      </p:sp>
      <p:sp>
        <p:nvSpPr>
          <p:cNvPr id="15" name="Rounded Rectangle 31">
            <a:extLst>
              <a:ext uri="{FF2B5EF4-FFF2-40B4-BE49-F238E27FC236}">
                <a16:creationId xmlns:a16="http://schemas.microsoft.com/office/drawing/2014/main" id="{39178414-46CC-D6F4-0A01-116B118EC451}"/>
              </a:ext>
            </a:extLst>
          </p:cNvPr>
          <p:cNvSpPr/>
          <p:nvPr/>
        </p:nvSpPr>
        <p:spPr>
          <a:xfrm>
            <a:off x="7094610" y="3888376"/>
            <a:ext cx="1385664" cy="5444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Gujarat</a:t>
            </a:r>
          </a:p>
        </p:txBody>
      </p:sp>
      <p:sp>
        <p:nvSpPr>
          <p:cNvPr id="16" name="Rounded Rectangle 31">
            <a:extLst>
              <a:ext uri="{FF2B5EF4-FFF2-40B4-BE49-F238E27FC236}">
                <a16:creationId xmlns:a16="http://schemas.microsoft.com/office/drawing/2014/main" id="{469E74CA-A792-3EEE-23C3-10B0BE097C29}"/>
              </a:ext>
            </a:extLst>
          </p:cNvPr>
          <p:cNvSpPr/>
          <p:nvPr/>
        </p:nvSpPr>
        <p:spPr>
          <a:xfrm>
            <a:off x="9771191" y="3865415"/>
            <a:ext cx="1385664" cy="5444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EA629C-6EE0-5789-B555-B178698DD8CC}"/>
              </a:ext>
            </a:extLst>
          </p:cNvPr>
          <p:cNvCxnSpPr>
            <a:cxnSpLocks/>
          </p:cNvCxnSpPr>
          <p:nvPr/>
        </p:nvCxnSpPr>
        <p:spPr>
          <a:xfrm flipH="1">
            <a:off x="828424" y="4430681"/>
            <a:ext cx="574154" cy="84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E3E6A2-4F9E-9D20-39CA-6E3EA642FDEB}"/>
              </a:ext>
            </a:extLst>
          </p:cNvPr>
          <p:cNvCxnSpPr>
            <a:cxnSpLocks/>
          </p:cNvCxnSpPr>
          <p:nvPr/>
        </p:nvCxnSpPr>
        <p:spPr>
          <a:xfrm>
            <a:off x="1402578" y="4430681"/>
            <a:ext cx="696036" cy="84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31">
            <a:extLst>
              <a:ext uri="{FF2B5EF4-FFF2-40B4-BE49-F238E27FC236}">
                <a16:creationId xmlns:a16="http://schemas.microsoft.com/office/drawing/2014/main" id="{717D2C6A-31EC-4D7A-CFA3-2F456C4DD0E2}"/>
              </a:ext>
            </a:extLst>
          </p:cNvPr>
          <p:cNvSpPr/>
          <p:nvPr/>
        </p:nvSpPr>
        <p:spPr>
          <a:xfrm>
            <a:off x="303260" y="5324202"/>
            <a:ext cx="1074998" cy="41365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Utica</a:t>
            </a:r>
          </a:p>
        </p:txBody>
      </p:sp>
      <p:sp>
        <p:nvSpPr>
          <p:cNvPr id="24" name="Rounded Rectangle 31">
            <a:extLst>
              <a:ext uri="{FF2B5EF4-FFF2-40B4-BE49-F238E27FC236}">
                <a16:creationId xmlns:a16="http://schemas.microsoft.com/office/drawing/2014/main" id="{5E577D3A-BB57-3A43-D344-51F59DF6818D}"/>
              </a:ext>
            </a:extLst>
          </p:cNvPr>
          <p:cNvSpPr/>
          <p:nvPr/>
        </p:nvSpPr>
        <p:spPr>
          <a:xfrm>
            <a:off x="1561115" y="5334543"/>
            <a:ext cx="1074998" cy="41365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prstClr val="black"/>
                </a:solidFill>
                <a:latin typeface="+mj-lt"/>
              </a:rPr>
              <a:t>Albay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A29EC51-BB1C-0642-86D8-3F28EA33E361}"/>
              </a:ext>
            </a:extLst>
          </p:cNvPr>
          <p:cNvCxnSpPr>
            <a:cxnSpLocks/>
          </p:cNvCxnSpPr>
          <p:nvPr/>
        </p:nvCxnSpPr>
        <p:spPr>
          <a:xfrm flipH="1">
            <a:off x="3555853" y="4432950"/>
            <a:ext cx="574154" cy="84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19737B-B48D-FB48-5934-49E5F940201D}"/>
              </a:ext>
            </a:extLst>
          </p:cNvPr>
          <p:cNvCxnSpPr>
            <a:cxnSpLocks/>
          </p:cNvCxnSpPr>
          <p:nvPr/>
        </p:nvCxnSpPr>
        <p:spPr>
          <a:xfrm>
            <a:off x="4130007" y="4432950"/>
            <a:ext cx="696036" cy="84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31">
            <a:extLst>
              <a:ext uri="{FF2B5EF4-FFF2-40B4-BE49-F238E27FC236}">
                <a16:creationId xmlns:a16="http://schemas.microsoft.com/office/drawing/2014/main" id="{B7D9EE93-4141-1850-1215-E8E33F672DAB}"/>
              </a:ext>
            </a:extLst>
          </p:cNvPr>
          <p:cNvSpPr/>
          <p:nvPr/>
        </p:nvSpPr>
        <p:spPr>
          <a:xfrm>
            <a:off x="3030689" y="5326471"/>
            <a:ext cx="1074998" cy="41365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Joliet</a:t>
            </a:r>
          </a:p>
        </p:txBody>
      </p:sp>
      <p:sp>
        <p:nvSpPr>
          <p:cNvPr id="28" name="Rounded Rectangle 31">
            <a:extLst>
              <a:ext uri="{FF2B5EF4-FFF2-40B4-BE49-F238E27FC236}">
                <a16:creationId xmlns:a16="http://schemas.microsoft.com/office/drawing/2014/main" id="{677A4DD1-865C-32D0-E039-76812E616E95}"/>
              </a:ext>
            </a:extLst>
          </p:cNvPr>
          <p:cNvSpPr/>
          <p:nvPr/>
        </p:nvSpPr>
        <p:spPr>
          <a:xfrm>
            <a:off x="4288544" y="5336812"/>
            <a:ext cx="1074998" cy="41365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prstClr val="black"/>
                </a:solidFill>
                <a:latin typeface="+mj-lt"/>
              </a:rPr>
              <a:t>Elgin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FC9246-57C8-7285-A489-56E808693362}"/>
              </a:ext>
            </a:extLst>
          </p:cNvPr>
          <p:cNvCxnSpPr>
            <a:cxnSpLocks/>
          </p:cNvCxnSpPr>
          <p:nvPr/>
        </p:nvCxnSpPr>
        <p:spPr>
          <a:xfrm flipH="1">
            <a:off x="7139823" y="4476301"/>
            <a:ext cx="574154" cy="84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362E4F-068C-813A-BF41-5B2D08155CE6}"/>
              </a:ext>
            </a:extLst>
          </p:cNvPr>
          <p:cNvCxnSpPr>
            <a:cxnSpLocks/>
          </p:cNvCxnSpPr>
          <p:nvPr/>
        </p:nvCxnSpPr>
        <p:spPr>
          <a:xfrm>
            <a:off x="7713977" y="4476301"/>
            <a:ext cx="696036" cy="84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1">
            <a:extLst>
              <a:ext uri="{FF2B5EF4-FFF2-40B4-BE49-F238E27FC236}">
                <a16:creationId xmlns:a16="http://schemas.microsoft.com/office/drawing/2014/main" id="{93B161DB-1214-57E7-48F9-5A29A1239B5D}"/>
              </a:ext>
            </a:extLst>
          </p:cNvPr>
          <p:cNvSpPr/>
          <p:nvPr/>
        </p:nvSpPr>
        <p:spPr>
          <a:xfrm>
            <a:off x="6614659" y="5369822"/>
            <a:ext cx="1074998" cy="41365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Surat</a:t>
            </a:r>
          </a:p>
        </p:txBody>
      </p:sp>
      <p:sp>
        <p:nvSpPr>
          <p:cNvPr id="37" name="Rounded Rectangle 31">
            <a:extLst>
              <a:ext uri="{FF2B5EF4-FFF2-40B4-BE49-F238E27FC236}">
                <a16:creationId xmlns:a16="http://schemas.microsoft.com/office/drawing/2014/main" id="{E00A7259-12FB-558D-56EC-BB88EF7162DB}"/>
              </a:ext>
            </a:extLst>
          </p:cNvPr>
          <p:cNvSpPr/>
          <p:nvPr/>
        </p:nvSpPr>
        <p:spPr>
          <a:xfrm>
            <a:off x="7872514" y="5380163"/>
            <a:ext cx="1074998" cy="41365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prstClr val="black"/>
                </a:solidFill>
                <a:latin typeface="+mj-lt"/>
              </a:rPr>
              <a:t>Rajkot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0F643AD-2D6F-57B1-77EC-934AF6B6AE2E}"/>
              </a:ext>
            </a:extLst>
          </p:cNvPr>
          <p:cNvCxnSpPr>
            <a:cxnSpLocks/>
          </p:cNvCxnSpPr>
          <p:nvPr/>
        </p:nvCxnSpPr>
        <p:spPr>
          <a:xfrm flipH="1">
            <a:off x="9867250" y="4430681"/>
            <a:ext cx="574154" cy="84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0479D0-5DAC-94FA-D57C-C84695B40CD5}"/>
              </a:ext>
            </a:extLst>
          </p:cNvPr>
          <p:cNvCxnSpPr>
            <a:cxnSpLocks/>
          </p:cNvCxnSpPr>
          <p:nvPr/>
        </p:nvCxnSpPr>
        <p:spPr>
          <a:xfrm>
            <a:off x="10441404" y="4430681"/>
            <a:ext cx="696036" cy="84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1">
            <a:extLst>
              <a:ext uri="{FF2B5EF4-FFF2-40B4-BE49-F238E27FC236}">
                <a16:creationId xmlns:a16="http://schemas.microsoft.com/office/drawing/2014/main" id="{319F5AD6-4324-A7EE-2F78-D4D2CD9211B9}"/>
              </a:ext>
            </a:extLst>
          </p:cNvPr>
          <p:cNvSpPr/>
          <p:nvPr/>
        </p:nvSpPr>
        <p:spPr>
          <a:xfrm>
            <a:off x="9342086" y="5324202"/>
            <a:ext cx="1074998" cy="41365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Lucknow</a:t>
            </a:r>
          </a:p>
        </p:txBody>
      </p:sp>
      <p:sp>
        <p:nvSpPr>
          <p:cNvPr id="41" name="Rounded Rectangle 31">
            <a:extLst>
              <a:ext uri="{FF2B5EF4-FFF2-40B4-BE49-F238E27FC236}">
                <a16:creationId xmlns:a16="http://schemas.microsoft.com/office/drawing/2014/main" id="{E6DFAA91-BF43-2A3D-70F0-CB56F985C2E1}"/>
              </a:ext>
            </a:extLst>
          </p:cNvPr>
          <p:cNvSpPr/>
          <p:nvPr/>
        </p:nvSpPr>
        <p:spPr>
          <a:xfrm>
            <a:off x="10599941" y="5334543"/>
            <a:ext cx="1074998" cy="41365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prstClr val="black"/>
                </a:solidFill>
                <a:latin typeface="+mj-lt"/>
              </a:rPr>
              <a:t>Noida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81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23" grpId="0" animBg="1"/>
      <p:bldP spid="23" grpId="1" animBg="1"/>
      <p:bldP spid="24" grpId="0" animBg="1"/>
      <p:bldP spid="24" grpId="1" animBg="1"/>
      <p:bldP spid="27" grpId="0" animBg="1"/>
      <p:bldP spid="27" grpId="1" animBg="1"/>
      <p:bldP spid="28" grpId="0" animBg="1"/>
      <p:bldP spid="28" grpId="1" animBg="1"/>
      <p:bldP spid="36" grpId="0" animBg="1"/>
      <p:bldP spid="36" grpId="1" animBg="1"/>
      <p:bldP spid="37" grpId="0" animBg="1"/>
      <p:bldP spid="37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D405-EBAB-5CBF-98C2-EA0FA619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8A321-DC07-0769-FDD6-016078E42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is data Preprocessing 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Explain data cleaning with example.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Explain different ways to fill missing values in dataset.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Explain binning method with example.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Explain how we can </a:t>
            </a:r>
            <a:r>
              <a:rPr lang="en-US" sz="2400" dirty="0"/>
              <a:t>Identify outliers and smooth out noisy data 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Explain data integration.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Explain data transformation with example.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Explain min max, decimal scaling and z score with example.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Explain data reduction with example.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Explain data sampling technique for data reduction.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data discretization ? Explain techniques for data discretization.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Explain concept Hierarchy.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2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buFont typeface="+mj-lt"/>
              <a:buAutoNum type="arabicPeriod"/>
            </a:pPr>
            <a:r>
              <a:rPr lang="en-US" b="1" dirty="0"/>
              <a:t>Fill in missing values</a:t>
            </a:r>
          </a:p>
          <a:p>
            <a:pPr marL="514350" indent="-457200">
              <a:buFont typeface="+mj-lt"/>
              <a:buAutoNum type="arabicPeriod"/>
            </a:pPr>
            <a:r>
              <a:rPr lang="en-US" b="1" dirty="0"/>
              <a:t>Identify outliers and smooth out noisy data</a:t>
            </a:r>
          </a:p>
          <a:p>
            <a:pPr marL="514350" indent="-457200">
              <a:buFont typeface="+mj-lt"/>
              <a:buAutoNum type="arabicPeriod"/>
            </a:pPr>
            <a:r>
              <a:rPr lang="en-US" b="1" dirty="0"/>
              <a:t>Correct inconsistent data</a:t>
            </a:r>
          </a:p>
          <a:p>
            <a:pPr marL="514350" indent="-457200">
              <a:buFont typeface="+mj-lt"/>
              <a:buAutoNum type="arabicPeriod"/>
            </a:pPr>
            <a:r>
              <a:rPr lang="en-US" b="1" dirty="0"/>
              <a:t>Resolve redundancy caused by data integration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B2403-9AFE-4FA6-BA5B-B96FCEA10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1741593"/>
            <a:ext cx="5580917" cy="337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3768-CB7B-4103-827F-C9A46195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1) Fill in missing values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056D2-9EDB-4737-B589-93D179E99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algn="just">
              <a:buFont typeface="Wingdings" panose="05000000000000000000" pitchFamily="2" charset="2"/>
              <a:buChar char="§"/>
            </a:pPr>
            <a:r>
              <a:rPr lang="en-US" b="1" dirty="0"/>
              <a:t>Ignore the tuple (record/row)</a:t>
            </a:r>
            <a:r>
              <a:rPr lang="en-US" dirty="0"/>
              <a:t>: </a:t>
            </a:r>
          </a:p>
          <a:p>
            <a:pPr marL="85725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Usually done when </a:t>
            </a:r>
            <a:r>
              <a:rPr lang="en-US" dirty="0">
                <a:solidFill>
                  <a:schemeClr val="accent6"/>
                </a:solidFill>
              </a:rPr>
              <a:t>class label is missing</a:t>
            </a:r>
            <a:r>
              <a:rPr lang="en-US" dirty="0"/>
              <a:t>.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dirty="0"/>
              <a:t>This means removing the </a:t>
            </a:r>
            <a:r>
              <a:rPr lang="en-US" dirty="0">
                <a:solidFill>
                  <a:srgbClr val="C00000"/>
                </a:solidFill>
              </a:rPr>
              <a:t>entire row from the dataset </a:t>
            </a:r>
            <a:r>
              <a:rPr lang="en-US" dirty="0"/>
              <a:t>if any of its </a:t>
            </a:r>
            <a:r>
              <a:rPr lang="en-US" dirty="0">
                <a:solidFill>
                  <a:srgbClr val="C00000"/>
                </a:solidFill>
              </a:rPr>
              <a:t>values are missing</a:t>
            </a:r>
            <a:r>
              <a:rPr lang="en-US" dirty="0"/>
              <a:t>. 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dirty="0"/>
              <a:t>This approach can be useful when the number of </a:t>
            </a:r>
            <a:r>
              <a:rPr lang="en-US" dirty="0">
                <a:solidFill>
                  <a:srgbClr val="C00000"/>
                </a:solidFill>
              </a:rPr>
              <a:t>missing values is relatively small</a:t>
            </a:r>
            <a:r>
              <a:rPr lang="en-US" dirty="0"/>
              <a:t>, and removing a few tuples </a:t>
            </a:r>
            <a:r>
              <a:rPr lang="en-US" dirty="0">
                <a:solidFill>
                  <a:srgbClr val="C00000"/>
                </a:solidFill>
              </a:rPr>
              <a:t>does not significantly impact the overall data analysis</a:t>
            </a:r>
            <a:r>
              <a:rPr lang="en-US" dirty="0"/>
              <a:t>.</a:t>
            </a:r>
          </a:p>
          <a:p>
            <a:pPr marL="457200" algn="just">
              <a:buFont typeface="Wingdings" panose="05000000000000000000" pitchFamily="2" charset="2"/>
              <a:buChar char="§"/>
            </a:pPr>
            <a:r>
              <a:rPr lang="en-US" b="1" dirty="0"/>
              <a:t>Fill missing value manually</a:t>
            </a:r>
            <a:r>
              <a:rPr lang="en-US" dirty="0"/>
              <a:t>: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dirty="0"/>
              <a:t>In general, this approach is </a:t>
            </a:r>
            <a:r>
              <a:rPr lang="en-US" dirty="0">
                <a:solidFill>
                  <a:srgbClr val="C00000"/>
                </a:solidFill>
              </a:rPr>
              <a:t>time consuming and may not be feasible given </a:t>
            </a:r>
            <a:r>
              <a:rPr lang="en-US" dirty="0"/>
              <a:t>a large data set with many missing values. 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b="1" dirty="0"/>
              <a:t>Use a global constant to fill in the missing value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dirty="0"/>
              <a:t>Replace </a:t>
            </a:r>
            <a:r>
              <a:rPr lang="en-US" dirty="0">
                <a:solidFill>
                  <a:schemeClr val="accent6"/>
                </a:solidFill>
              </a:rPr>
              <a:t>all missing attribute values </a:t>
            </a:r>
            <a:r>
              <a:rPr lang="en-US" dirty="0"/>
              <a:t>by the same constant such as a label like </a:t>
            </a:r>
            <a:r>
              <a:rPr lang="en-US" dirty="0">
                <a:solidFill>
                  <a:schemeClr val="accent6"/>
                </a:solidFill>
              </a:rPr>
              <a:t>“Unknown” or −∞ </a:t>
            </a:r>
            <a:r>
              <a:rPr lang="en-US" dirty="0"/>
              <a:t>. 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b="1" dirty="0"/>
              <a:t>Use a measure of central tendency for the attribute (e.g., the mean or median) to fill in the missing value </a:t>
            </a:r>
            <a:r>
              <a:rPr lang="en-US" dirty="0"/>
              <a:t>:</a:t>
            </a:r>
          </a:p>
          <a:p>
            <a:pPr marL="85725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For normal (symmetric) </a:t>
            </a:r>
            <a:r>
              <a:rPr lang="en-US" dirty="0">
                <a:solidFill>
                  <a:srgbClr val="C00000"/>
                </a:solidFill>
              </a:rPr>
              <a:t>data distributions, the mean can be used</a:t>
            </a:r>
            <a:r>
              <a:rPr lang="en-US" dirty="0"/>
              <a:t>, while </a:t>
            </a:r>
            <a:r>
              <a:rPr lang="en-US" dirty="0">
                <a:solidFill>
                  <a:srgbClr val="C00000"/>
                </a:solidFill>
              </a:rPr>
              <a:t>skewed data distribution should employ the median </a:t>
            </a:r>
          </a:p>
          <a:p>
            <a:pPr marL="514350" lvl="1" indent="0" algn="just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891E-D06B-4AF1-9493-ACF23A4FC6AF}"/>
              </a:ext>
            </a:extLst>
          </p:cNvPr>
          <p:cNvSpPr txBox="1"/>
          <p:nvPr/>
        </p:nvSpPr>
        <p:spPr>
          <a:xfrm rot="5400000">
            <a:off x="10778215" y="-650005"/>
            <a:ext cx="553998" cy="201121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315135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4E7D3-FB98-62BA-1657-8C9B66FD2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1) Fill in missing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8A96C-0342-38D4-D861-316E9FF93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algn="just">
              <a:buFont typeface="Wingdings" panose="05000000000000000000" pitchFamily="2" charset="2"/>
              <a:buChar char="§"/>
            </a:pPr>
            <a:r>
              <a:rPr lang="en-US" b="1" dirty="0"/>
              <a:t>Use the attribute mean or median for all samples belonging to the same class as the given tuple: </a:t>
            </a:r>
          </a:p>
          <a:p>
            <a:pPr marL="857250" lvl="1" indent="-342900" algn="just">
              <a:buFont typeface="Arial" panose="020B0604020202020204" pitchFamily="34" charset="0"/>
              <a:buChar char="•"/>
            </a:pPr>
            <a:r>
              <a:rPr lang="en-IN" i="0" u="none" strike="noStrike" dirty="0">
                <a:solidFill>
                  <a:srgbClr val="374151"/>
                </a:solidFill>
                <a:effectLst/>
              </a:rPr>
              <a:t>To replace the mean or median in the </a:t>
            </a:r>
            <a:r>
              <a:rPr lang="en-IN" i="0" u="none" strike="noStrike" dirty="0">
                <a:solidFill>
                  <a:srgbClr val="C00000"/>
                </a:solidFill>
                <a:effectLst/>
              </a:rPr>
              <a:t>same class</a:t>
            </a:r>
            <a:r>
              <a:rPr lang="en-IN" i="0" u="none" strike="noStrike" dirty="0">
                <a:solidFill>
                  <a:srgbClr val="374151"/>
                </a:solidFill>
                <a:effectLst/>
              </a:rPr>
              <a:t>, you would typically calculate the mean or median for all </a:t>
            </a:r>
            <a:r>
              <a:rPr lang="en-IN" i="0" u="none" strike="noStrike" dirty="0">
                <a:solidFill>
                  <a:srgbClr val="C00000"/>
                </a:solidFill>
                <a:effectLst/>
              </a:rPr>
              <a:t>samples within that class and use the resulting value as the replacement</a:t>
            </a:r>
            <a:r>
              <a:rPr lang="en-IN" i="0" u="none" strike="noStrike" dirty="0">
                <a:solidFill>
                  <a:srgbClr val="374151"/>
                </a:solidFill>
                <a:effectLst/>
              </a:rPr>
              <a:t>. </a:t>
            </a:r>
          </a:p>
          <a:p>
            <a:pPr marL="457200" algn="just">
              <a:buFont typeface="Wingdings" panose="05000000000000000000" pitchFamily="2" charset="2"/>
              <a:buChar char="§"/>
            </a:pPr>
            <a:r>
              <a:rPr lang="en-US" b="1" dirty="0"/>
              <a:t>Use the most probable value to fill in the missing value: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effectLst/>
                <a:cs typeface="GillSans" panose="020B0502020104020203" pitchFamily="34" charset="-79"/>
              </a:rPr>
              <a:t>This may be determined with </a:t>
            </a:r>
            <a:r>
              <a:rPr lang="en-IN" dirty="0">
                <a:solidFill>
                  <a:srgbClr val="C00000"/>
                </a:solidFill>
                <a:effectLst/>
                <a:cs typeface="GillSans" panose="020B0502020104020203" pitchFamily="34" charset="-79"/>
              </a:rPr>
              <a:t>regression, inference-based tools using a Bayesian formalism</a:t>
            </a:r>
            <a:r>
              <a:rPr lang="en-IN" dirty="0">
                <a:effectLst/>
                <a:cs typeface="GillSans" panose="020B0502020104020203" pitchFamily="34" charset="-79"/>
              </a:rPr>
              <a:t>, or decision tree induction </a:t>
            </a:r>
          </a:p>
          <a:p>
            <a:pPr marL="457200" lvl="1" indent="0">
              <a:buNone/>
            </a:pPr>
            <a:endParaRPr lang="en-IN" dirty="0">
              <a:effectLst/>
              <a:cs typeface="GillSans" panose="020B0502020104020203" pitchFamily="34" charset="-79"/>
            </a:endParaRPr>
          </a:p>
          <a:p>
            <a:pPr marL="514350" lvl="1" indent="0" algn="just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F0926-896D-A501-5A5E-4E2C893281AE}"/>
              </a:ext>
            </a:extLst>
          </p:cNvPr>
          <p:cNvSpPr txBox="1"/>
          <p:nvPr/>
        </p:nvSpPr>
        <p:spPr>
          <a:xfrm rot="5400000">
            <a:off x="10778215" y="-650005"/>
            <a:ext cx="553998" cy="201121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285429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3768-CB7B-4103-827F-C9A46195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2) Identify outliers and smooth out noisy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056D2-9EDB-4737-B589-93D179E99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2087" indent="0">
              <a:lnSpc>
                <a:spcPct val="100000"/>
              </a:lnSpc>
              <a:buNone/>
            </a:pPr>
            <a:r>
              <a:rPr lang="en-US" dirty="0"/>
              <a:t>There are three data smoothing techniques as follows..</a:t>
            </a:r>
          </a:p>
          <a:p>
            <a:pPr marL="369888" indent="-457200" fontAlgn="base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Binning :</a:t>
            </a:r>
            <a:r>
              <a:rPr lang="en-US" dirty="0"/>
              <a:t> </a:t>
            </a:r>
          </a:p>
          <a:p>
            <a:pPr lvl="1" fontAlgn="base">
              <a:lnSpc>
                <a:spcPct val="100000"/>
              </a:lnSpc>
            </a:pPr>
            <a:r>
              <a:rPr lang="en-US" dirty="0"/>
              <a:t>Binning methods smooth a sorted data value by consulting its “neighborhood” that is, the values around it.</a:t>
            </a:r>
          </a:p>
          <a:p>
            <a:pPr marL="369888" indent="-457200" fontAlgn="base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Regression :</a:t>
            </a:r>
            <a:r>
              <a:rPr lang="en-US" dirty="0"/>
              <a:t> </a:t>
            </a:r>
          </a:p>
          <a:p>
            <a:pPr lvl="1" fontAlgn="base">
              <a:lnSpc>
                <a:spcPct val="100000"/>
              </a:lnSpc>
            </a:pPr>
            <a:r>
              <a:rPr lang="en-US" dirty="0"/>
              <a:t>It conforms data values to a function. </a:t>
            </a:r>
          </a:p>
          <a:p>
            <a:pPr lvl="1" fontAlgn="base">
              <a:lnSpc>
                <a:spcPct val="100000"/>
              </a:lnSpc>
            </a:pPr>
            <a:r>
              <a:rPr lang="en-US" dirty="0"/>
              <a:t>Linear regression involves finding the “best” line to fit two attributes (or variables) so that one attribute can be used to predict the other.</a:t>
            </a:r>
          </a:p>
          <a:p>
            <a:pPr marL="369888" indent="-457200" fontAlgn="base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Outlier analysis :</a:t>
            </a:r>
            <a:r>
              <a:rPr lang="en-US" dirty="0"/>
              <a:t> </a:t>
            </a:r>
          </a:p>
          <a:p>
            <a:pPr lvl="1" fontAlgn="base">
              <a:lnSpc>
                <a:spcPct val="100000"/>
              </a:lnSpc>
            </a:pPr>
            <a:r>
              <a:rPr lang="en-US" dirty="0"/>
              <a:t>Outliers may be detected by clustering for example, where similar values are organized into groups or “clusters”. </a:t>
            </a:r>
          </a:p>
          <a:p>
            <a:pPr lvl="1" fontAlgn="base">
              <a:lnSpc>
                <a:spcPct val="100000"/>
              </a:lnSpc>
            </a:pPr>
            <a:r>
              <a:rPr lang="en-US" dirty="0"/>
              <a:t>In this, values that fall outside of the set of clusters may be considered as outliers.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D655F5-A35D-4C02-A291-4B8364DA971D}"/>
              </a:ext>
            </a:extLst>
          </p:cNvPr>
          <p:cNvSpPr txBox="1"/>
          <p:nvPr/>
        </p:nvSpPr>
        <p:spPr>
          <a:xfrm rot="5400000">
            <a:off x="10778215" y="-650005"/>
            <a:ext cx="553998" cy="201121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25251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C6E143-ED93-4C8B-9471-954A90A8E6D1}"/>
              </a:ext>
            </a:extLst>
          </p:cNvPr>
          <p:cNvSpPr txBox="1"/>
          <p:nvPr/>
        </p:nvSpPr>
        <p:spPr>
          <a:xfrm>
            <a:off x="2981619" y="6040799"/>
            <a:ext cx="6228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Identify outliers and smooth out noisy data</a:t>
            </a:r>
            <a:endParaRPr lang="en-IN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33768-CB7B-4103-827F-C9A46195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Binning Method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056D2-9EDB-4737-B589-93D179E99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Binning method is a </a:t>
            </a:r>
            <a:r>
              <a:rPr lang="en-US" dirty="0">
                <a:solidFill>
                  <a:schemeClr val="accent6"/>
                </a:solidFill>
              </a:rPr>
              <a:t>top-down splitting technique </a:t>
            </a:r>
            <a:r>
              <a:rPr lang="en-US" dirty="0"/>
              <a:t>based on a </a:t>
            </a:r>
            <a:r>
              <a:rPr lang="en-US" dirty="0">
                <a:solidFill>
                  <a:schemeClr val="accent6"/>
                </a:solidFill>
              </a:rPr>
              <a:t>specified number of bins</a:t>
            </a:r>
            <a:r>
              <a:rPr lang="en-US" dirty="0"/>
              <a:t>.</a:t>
            </a:r>
          </a:p>
          <a:p>
            <a:r>
              <a:rPr lang="en-US" dirty="0"/>
              <a:t>In this method the data is first sorted and then the sorted values are distributed into a number of </a:t>
            </a:r>
            <a:r>
              <a:rPr lang="en-US" dirty="0">
                <a:solidFill>
                  <a:schemeClr val="accent6"/>
                </a:solidFill>
              </a:rPr>
              <a:t>buckets</a:t>
            </a:r>
            <a:r>
              <a:rPr lang="en-US" i="1" dirty="0"/>
              <a:t> </a:t>
            </a:r>
            <a:r>
              <a:rPr lang="en-US" dirty="0"/>
              <a:t>or </a:t>
            </a:r>
            <a:r>
              <a:rPr lang="en-US" dirty="0">
                <a:solidFill>
                  <a:schemeClr val="accent6"/>
                </a:solidFill>
              </a:rPr>
              <a:t>bins</a:t>
            </a:r>
            <a:r>
              <a:rPr lang="en-US" dirty="0"/>
              <a:t>.</a:t>
            </a:r>
          </a:p>
          <a:p>
            <a:r>
              <a:rPr lang="en-US" dirty="0"/>
              <a:t>For example, attribute values can be discretized (separated) by applying </a:t>
            </a:r>
            <a:r>
              <a:rPr lang="en-US" dirty="0">
                <a:solidFill>
                  <a:schemeClr val="accent6"/>
                </a:solidFill>
              </a:rPr>
              <a:t>equal-width</a:t>
            </a:r>
            <a:r>
              <a:rPr lang="en-US" dirty="0"/>
              <a:t> or </a:t>
            </a:r>
            <a:r>
              <a:rPr lang="en-US" dirty="0">
                <a:solidFill>
                  <a:schemeClr val="accent6"/>
                </a:solidFill>
              </a:rPr>
              <a:t>equal-frequency</a:t>
            </a:r>
            <a:r>
              <a:rPr lang="en-US" dirty="0"/>
              <a:t> binning, and then replacing each value by the bin mean, median or boundaries.</a:t>
            </a:r>
          </a:p>
          <a:p>
            <a:r>
              <a:rPr lang="en-US" dirty="0"/>
              <a:t>It can be applied </a:t>
            </a:r>
            <a:r>
              <a:rPr lang="en-US" dirty="0">
                <a:solidFill>
                  <a:schemeClr val="accent6"/>
                </a:solidFill>
              </a:rPr>
              <a:t>recursively to the resulting partitions </a:t>
            </a:r>
            <a:r>
              <a:rPr lang="en-US" dirty="0"/>
              <a:t>to </a:t>
            </a:r>
            <a:r>
              <a:rPr lang="en-US" dirty="0">
                <a:solidFill>
                  <a:schemeClr val="accent6"/>
                </a:solidFill>
              </a:rPr>
              <a:t>generate concept hierarchies</a:t>
            </a:r>
            <a:r>
              <a:rPr lang="en-US" dirty="0"/>
              <a:t>.</a:t>
            </a:r>
          </a:p>
          <a:p>
            <a:r>
              <a:rPr lang="en-US" dirty="0"/>
              <a:t>It used to minimize the effects of small observation errors.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19BEB6-200F-4C70-8BDF-BD6871460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082" y="4438542"/>
            <a:ext cx="2199835" cy="15261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9E00AF-CE9C-4D5A-B7BF-2AE54E247CFD}"/>
              </a:ext>
            </a:extLst>
          </p:cNvPr>
          <p:cNvSpPr txBox="1"/>
          <p:nvPr/>
        </p:nvSpPr>
        <p:spPr>
          <a:xfrm rot="5400000">
            <a:off x="10778215" y="-650005"/>
            <a:ext cx="553998" cy="201121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109236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7108</TotalTime>
  <Words>4668</Words>
  <Application>Microsoft Office PowerPoint</Application>
  <PresentationFormat>Widescreen</PresentationFormat>
  <Paragraphs>595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Calibri</vt:lpstr>
      <vt:lpstr>Cambria Math</vt:lpstr>
      <vt:lpstr>Roboto Condensed</vt:lpstr>
      <vt:lpstr>Roboto Condensed Light</vt:lpstr>
      <vt:lpstr>Webdings</vt:lpstr>
      <vt:lpstr>Wingdings</vt:lpstr>
      <vt:lpstr>Wingdings 3</vt:lpstr>
      <vt:lpstr>Office Theme</vt:lpstr>
      <vt:lpstr>Unit-2  Data Pre-Processing  </vt:lpstr>
      <vt:lpstr>PowerPoint Presentation</vt:lpstr>
      <vt:lpstr>Why to pre-process data?</vt:lpstr>
      <vt:lpstr>Why to pre-process data? (Cont..)</vt:lpstr>
      <vt:lpstr>Data Cleaning</vt:lpstr>
      <vt:lpstr>1) Fill in missing values</vt:lpstr>
      <vt:lpstr>1) Fill in missing values</vt:lpstr>
      <vt:lpstr>2) Identify outliers and smooth out noisy data</vt:lpstr>
      <vt:lpstr>1. Binning Method </vt:lpstr>
      <vt:lpstr>1. Binning Method Cont..</vt:lpstr>
      <vt:lpstr>1. Binning Method Cont..</vt:lpstr>
      <vt:lpstr>Binning Method Example – {Bin Means}</vt:lpstr>
      <vt:lpstr>Binning Method Example – {Bin Boundaries}</vt:lpstr>
      <vt:lpstr>2. Regression</vt:lpstr>
      <vt:lpstr>3. Clustering</vt:lpstr>
      <vt:lpstr>Correct Inconsistent Data</vt:lpstr>
      <vt:lpstr>Resolve redundancy caused by data integration</vt:lpstr>
      <vt:lpstr>Data Integration </vt:lpstr>
      <vt:lpstr>Entity Identification Problem </vt:lpstr>
      <vt:lpstr>Redundancy and Correlation Analysis </vt:lpstr>
      <vt:lpstr>Correlation coefficient</vt:lpstr>
      <vt:lpstr>Correlation coefficient</vt:lpstr>
      <vt:lpstr>Data Transformation</vt:lpstr>
      <vt:lpstr>1. Min-Max Normalization</vt:lpstr>
      <vt:lpstr>1. Min-Max Normalization Cont..</vt:lpstr>
      <vt:lpstr>2. Decimal Scaling</vt:lpstr>
      <vt:lpstr>3. Z-Score Normalization</vt:lpstr>
      <vt:lpstr>3. Z-Score Normalization</vt:lpstr>
      <vt:lpstr>Data Reduction</vt:lpstr>
      <vt:lpstr>Data Reduction</vt:lpstr>
      <vt:lpstr>Principal Components Analysis </vt:lpstr>
      <vt:lpstr>Principal Components Analysis </vt:lpstr>
      <vt:lpstr>Attribute Subset Selection</vt:lpstr>
      <vt:lpstr>Attribute Subset Selection</vt:lpstr>
      <vt:lpstr>Decision Tree Indication</vt:lpstr>
      <vt:lpstr>Histograms</vt:lpstr>
      <vt:lpstr>Clustering</vt:lpstr>
      <vt:lpstr>Sampling</vt:lpstr>
      <vt:lpstr>Sampling</vt:lpstr>
      <vt:lpstr>Sampling</vt:lpstr>
      <vt:lpstr>Data Discretization</vt:lpstr>
      <vt:lpstr>Data Discretization</vt:lpstr>
      <vt:lpstr>Data Discretization Techniques</vt:lpstr>
      <vt:lpstr>Concept Hierarchy</vt:lpstr>
      <vt:lpstr>Concept Hierarchy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HareKrishna</cp:lastModifiedBy>
  <cp:revision>500</cp:revision>
  <dcterms:created xsi:type="dcterms:W3CDTF">2020-05-01T05:09:15Z</dcterms:created>
  <dcterms:modified xsi:type="dcterms:W3CDTF">2023-08-09T02:24:40Z</dcterms:modified>
</cp:coreProperties>
</file>