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38" r:id="rId9"/>
    <p:sldId id="332" r:id="rId10"/>
    <p:sldId id="336" r:id="rId11"/>
    <p:sldId id="349" r:id="rId12"/>
    <p:sldId id="352" r:id="rId13"/>
    <p:sldId id="354" r:id="rId14"/>
    <p:sldId id="350" r:id="rId15"/>
    <p:sldId id="334" r:id="rId16"/>
    <p:sldId id="347" r:id="rId17"/>
    <p:sldId id="353" r:id="rId18"/>
    <p:sldId id="348" r:id="rId19"/>
    <p:sldId id="351" r:id="rId20"/>
    <p:sldId id="345" r:id="rId21"/>
    <p:sldId id="344"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29-Mar-23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29-Mar-23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7" Type="http://schemas.openxmlformats.org/officeDocument/2006/relationships/hyperlink" Target="https://docs.python.org/3/library/tk.html"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6.jpeg"/><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 xmlns:a16="http://schemas.microsoft.com/office/drawing/2014/main" id="{7011C799-C0FF-DFB2-6A96-B90DF64573E3}"/>
              </a:ext>
            </a:extLst>
          </p:cNvPr>
          <p:cNvSpPr txBox="1"/>
          <p:nvPr/>
        </p:nvSpPr>
        <p:spPr>
          <a:xfrm>
            <a:off x="301841" y="5700196"/>
            <a:ext cx="11594237" cy="400110"/>
          </a:xfrm>
          <a:prstGeom prst="rect">
            <a:avLst/>
          </a:prstGeom>
          <a:noFill/>
        </p:spPr>
        <p:txBody>
          <a:bodyPr wrap="square">
            <a:spAutoFit/>
          </a:bodyPr>
          <a:lstStyle/>
          <a:p>
            <a:pPr marL="0" indent="0">
              <a:lnSpc>
                <a:spcPts val="2400"/>
              </a:lnSpc>
              <a:buNone/>
            </a:pPr>
            <a:r>
              <a:rPr lang="en-US" sz="1800" b="1" spc="0" dirty="0">
                <a:ea typeface="+mn-lt"/>
                <a:cs typeface="+mn-lt"/>
              </a:rPr>
              <a:t>					         Assignment </a:t>
            </a:r>
            <a:r>
              <a:rPr lang="en-US" sz="1800" b="1" spc="0" dirty="0" smtClean="0">
                <a:ea typeface="+mn-lt"/>
                <a:cs typeface="+mn-lt"/>
              </a:rPr>
              <a:t>9</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smtClean="0"/>
              <a:t>Python </a:t>
            </a:r>
            <a:r>
              <a:rPr lang="en-US" sz="4000" dirty="0" err="1" smtClean="0"/>
              <a:t>Tkinter</a:t>
            </a:r>
            <a:r>
              <a:rPr lang="en-US" sz="4000" dirty="0" smtClean="0"/>
              <a:t> Library</a:t>
            </a:r>
            <a:endParaRPr lang="en-US" sz="4000" dirty="0"/>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dirty="0"/>
              <a:t>a built-in Python library for creating graphical user interfaces (GUIs</a:t>
            </a:r>
            <a:r>
              <a:rPr lang="en-US" sz="1800" dirty="0" smtClean="0"/>
              <a:t>).</a:t>
            </a:r>
          </a:p>
          <a:p>
            <a:pPr marL="342900" indent="-342900">
              <a:buAutoNum type="arabicPeriod"/>
            </a:pPr>
            <a:r>
              <a:rPr lang="en-US" sz="1800" dirty="0"/>
              <a:t>easy to learn and use, even for beginners</a:t>
            </a:r>
            <a:r>
              <a:rPr lang="en-US" sz="1800" dirty="0" smtClean="0"/>
              <a:t>.</a:t>
            </a:r>
          </a:p>
          <a:p>
            <a:pPr marL="342900" indent="-342900">
              <a:buAutoNum type="arabicPeriod"/>
            </a:pPr>
            <a:r>
              <a:rPr lang="en-US" sz="1800" dirty="0"/>
              <a:t>provides a range of layout managers that allow you to position widgets within a window or frame</a:t>
            </a:r>
            <a:r>
              <a:rPr lang="en-US" sz="1800" dirty="0" smtClean="0"/>
              <a:t>.</a:t>
            </a:r>
          </a:p>
          <a:p>
            <a:pPr marL="342900" indent="-342900">
              <a:buAutoNum type="arabicPeriod"/>
            </a:pPr>
            <a:r>
              <a:rPr lang="en-US" sz="1800" dirty="0"/>
              <a:t>provides a range of styling options that allow you to customize the </a:t>
            </a:r>
            <a:r>
              <a:rPr lang="en-US" sz="1800" dirty="0" smtClean="0"/>
              <a:t>appearance.</a:t>
            </a:r>
            <a:endParaRPr lang="en-US" sz="1800"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8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Eliminated </a:t>
            </a:r>
            <a:r>
              <a:rPr lang="en-US" sz="1800" dirty="0">
                <a:latin typeface="Times New Roman" panose="02020603050405020304" pitchFamily="18" charset="0"/>
                <a:cs typeface="Times New Roman" panose="02020603050405020304" pitchFamily="18" charset="0"/>
              </a:rPr>
              <a:t>multiple images taken from the same angle and stored from different angles</a:t>
            </a:r>
          </a:p>
          <a:p>
            <a:pPr lvl="1"/>
            <a:r>
              <a:rPr lang="en-US" sz="1800" dirty="0">
                <a:latin typeface="Times New Roman" panose="02020603050405020304" pitchFamily="18" charset="0"/>
                <a:cs typeface="Times New Roman" panose="02020603050405020304" pitchFamily="18" charset="0"/>
              </a:rPr>
              <a:t>Worked on UI development</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Worked on UI development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t>
            </a:r>
            <a:r>
              <a:rPr lang="en-US" sz="1800" dirty="0" smtClean="0">
                <a:latin typeface="Times New Roman" panose="02020603050405020304" pitchFamily="18" charset="0"/>
                <a:cs typeface="Times New Roman" panose="02020603050405020304" pitchFamily="18" charset="0"/>
              </a:rPr>
              <a:t>angles</a:t>
            </a:r>
            <a:endParaRPr lang="en-US"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smtClean="0">
                <a:latin typeface="Times New Roman" panose="02020603050405020304" pitchFamily="18" charset="0"/>
                <a:cs typeface="Times New Roman" panose="02020603050405020304" pitchFamily="18" charset="0"/>
              </a:rPr>
              <a:t>Troubleshooting </a:t>
            </a:r>
            <a:r>
              <a:rPr lang="en-US" sz="1800" dirty="0">
                <a:latin typeface="Times New Roman" panose="02020603050405020304" pitchFamily="18" charset="0"/>
                <a:cs typeface="Times New Roman" panose="02020603050405020304" pitchFamily="18" charset="0"/>
              </a:rPr>
              <a:t>Blackbody radiation box and used to display the temperature. </a:t>
            </a:r>
          </a:p>
          <a:p>
            <a:pPr lvl="1"/>
            <a:r>
              <a:rPr lang="en-US" sz="1800" dirty="0">
                <a:latin typeface="Times New Roman" panose="02020603050405020304" pitchFamily="18" charset="0"/>
                <a:cs typeface="Times New Roman" panose="02020603050405020304" pitchFamily="18" charset="0"/>
              </a:rPr>
              <a:t>Documentation.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421"/>
          <a:stretch/>
        </p:blipFill>
        <p:spPr>
          <a:xfrm>
            <a:off x="2125013" y="1446594"/>
            <a:ext cx="7360433" cy="4889812"/>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 xmlns:a16="http://schemas.microsoft.com/office/drawing/2014/main"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 xmlns:a16="http://schemas.microsoft.com/office/drawing/2014/main"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14</a:t>
            </a:fld>
            <a:endParaRPr lang="en-US" dirty="0"/>
          </a:p>
        </p:txBody>
      </p:sp>
      <p:pic>
        <p:nvPicPr>
          <p:cNvPr id="2" name="Picture 1"/>
          <p:cNvPicPr>
            <a:picLocks noChangeAspect="1"/>
          </p:cNvPicPr>
          <p:nvPr/>
        </p:nvPicPr>
        <p:blipFill>
          <a:blip r:embed="rId2"/>
          <a:stretch>
            <a:fillRect/>
          </a:stretch>
        </p:blipFill>
        <p:spPr>
          <a:xfrm>
            <a:off x="3131884" y="1472973"/>
            <a:ext cx="5342413" cy="4730978"/>
          </a:xfrm>
          <a:prstGeom prst="rect">
            <a:avLst/>
          </a:prstGeom>
        </p:spPr>
      </p:pic>
    </p:spTree>
    <p:extLst>
      <p:ext uri="{BB962C8B-B14F-4D97-AF65-F5344CB8AC3E}">
        <p14:creationId xmlns:p14="http://schemas.microsoft.com/office/powerpoint/2010/main" val="12418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 xmlns:a16="http://schemas.microsoft.com/office/drawing/2014/main"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 xmlns:a16="http://schemas.microsoft.com/office/drawing/2014/main"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Add Splash screen in UI</a:t>
            </a:r>
          </a:p>
          <a:p>
            <a:r>
              <a:rPr lang="en-IN" sz="1800" dirty="0" smtClean="0">
                <a:latin typeface="Times New Roman" panose="02020603050405020304" pitchFamily="18" charset="0"/>
                <a:cs typeface="Times New Roman" panose="02020603050405020304" pitchFamily="18" charset="0"/>
              </a:rPr>
              <a:t>Showing History data clicking on History </a:t>
            </a:r>
            <a:r>
              <a:rPr lang="en-IN" sz="1800" dirty="0" smtClean="0">
                <a:latin typeface="Times New Roman" panose="02020603050405020304" pitchFamily="18" charset="0"/>
                <a:cs typeface="Times New Roman" panose="02020603050405020304" pitchFamily="18" charset="0"/>
              </a:rPr>
              <a:t>button</a:t>
            </a:r>
          </a:p>
          <a:p>
            <a:r>
              <a:rPr lang="en-IN" sz="1800" dirty="0" smtClean="0">
                <a:latin typeface="Times New Roman" panose="02020603050405020304" pitchFamily="18" charset="0"/>
                <a:cs typeface="Times New Roman" panose="02020603050405020304" pitchFamily="18" charset="0"/>
              </a:rPr>
              <a:t>Create textbox to enter name </a:t>
            </a:r>
            <a:r>
              <a:rPr lang="en-IN" sz="1800" smtClean="0">
                <a:latin typeface="Times New Roman" panose="02020603050405020304" pitchFamily="18" charset="0"/>
                <a:cs typeface="Times New Roman" panose="02020603050405020304" pitchFamily="18" charset="0"/>
              </a:rPr>
              <a:t>and student Id.</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Documentation</a:t>
            </a:r>
            <a:r>
              <a:rPr lang="en-IN" sz="1800"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a:solidFill>
                <a:srgbClr val="0070C0"/>
              </a:solidFill>
              <a:latin typeface="+mn-lt"/>
            </a:endParaRPr>
          </a:p>
          <a:p>
            <a:pPr marL="457200" indent="-457200">
              <a:buFont typeface="Arial" panose="020B0604020202020204" pitchFamily="34" charset="0"/>
              <a:buAutoNum type="arabicPeriod"/>
            </a:pPr>
            <a:r>
              <a:rPr lang="en-US" sz="1400" b="1" cap="none" dirty="0" smtClean="0"/>
              <a:t>Python </a:t>
            </a:r>
            <a:r>
              <a:rPr lang="en-US" sz="1400" b="1" cap="none" dirty="0" err="1" smtClean="0"/>
              <a:t>Tkinter</a:t>
            </a:r>
            <a:r>
              <a:rPr lang="en-US" sz="1400" b="1" cap="none" dirty="0" smtClean="0"/>
              <a:t> Library Documentation:</a:t>
            </a:r>
            <a:r>
              <a:rPr lang="en-US" sz="1400" b="1" cap="none" dirty="0"/>
              <a:t> </a:t>
            </a:r>
            <a:r>
              <a:rPr lang="en-US" sz="1400" cap="none" dirty="0">
                <a:hlinkClick r:id="rId7"/>
              </a:rPr>
              <a:t>https://docs.python.org/3/library/tk.html</a:t>
            </a:r>
            <a:endParaRPr lang="en-US" sz="1400" cap="none" dirty="0" smtClean="0"/>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a:solidFill>
                  <a:schemeClr val="tx1"/>
                </a:solidFill>
              </a:rPr>
              <a:t>Now onward</a:t>
            </a:r>
          </a:p>
          <a:p>
            <a:pPr>
              <a:lnSpc>
                <a:spcPct val="100000"/>
              </a:lnSpc>
            </a:pPr>
            <a:r>
              <a:rPr lang="en-US" dirty="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Prepare UI for better user experience</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Eliminated </a:t>
            </a:r>
            <a:r>
              <a:rPr lang="en-US" dirty="0">
                <a:latin typeface="Times New Roman" panose="02020603050405020304" pitchFamily="18" charset="0"/>
                <a:cs typeface="Times New Roman" panose="02020603050405020304" pitchFamily="18" charset="0"/>
              </a:rPr>
              <a:t>multiple images taken from the similar angle. </a:t>
            </a:r>
            <a:endParaRPr lang="en-US"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Preparing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a:t>Reasons of latency</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7" y="1352551"/>
            <a:ext cx="10244327" cy="5029199"/>
          </a:xfrm>
        </p:spPr>
        <p:txBody>
          <a:bodyPr/>
          <a:lstStyle/>
          <a:p>
            <a:pPr marL="342900" indent="-342900">
              <a:buAutoNum type="arabicPeriod"/>
            </a:pPr>
            <a:r>
              <a:rPr lang="en-US" sz="1800" b="1" dirty="0">
                <a:latin typeface="+mn-lt"/>
              </a:rPr>
              <a:t>Device incompatibility: </a:t>
            </a:r>
          </a:p>
          <a:p>
            <a:pPr marL="342900" indent="-342900">
              <a:buFont typeface="Arial" panose="020B0604020202020204" pitchFamily="34" charset="0"/>
              <a:buChar char="•"/>
            </a:pPr>
            <a:r>
              <a:rPr lang="en-US" sz="1800" dirty="0">
                <a:latin typeface="+mn-lt"/>
              </a:rPr>
              <a:t>GPUs are designed to perform complex mathematical computations and can accelerate the performance of the face recognition model.</a:t>
            </a:r>
          </a:p>
          <a:p>
            <a:r>
              <a:rPr lang="en-US" sz="1800" b="1" dirty="0">
                <a:latin typeface="+mn-lt"/>
              </a:rPr>
              <a:t>2. Parallel Processing:</a:t>
            </a:r>
          </a:p>
          <a:p>
            <a:pPr marL="285750" indent="-285750">
              <a:buFont typeface="Arial" panose="020B0604020202020204" pitchFamily="34" charset="0"/>
              <a:buChar char="•"/>
            </a:pPr>
            <a:r>
              <a:rPr lang="en-US" sz="1800" dirty="0">
                <a:latin typeface="+mn-lt"/>
              </a:rPr>
              <a:t>Asynchronous processing allows the camera to continue capturing frames while the face recognition model is processing the previous frame. This can reduce latency by processing images in the background.</a:t>
            </a:r>
          </a:p>
          <a:p>
            <a:r>
              <a:rPr lang="en-US" sz="1800" b="1" dirty="0">
                <a:latin typeface="+mn-lt"/>
              </a:rPr>
              <a:t>3. Network Latency:</a:t>
            </a:r>
          </a:p>
          <a:p>
            <a:pPr marL="285750" indent="-285750">
              <a:buFont typeface="Arial" panose="020B0604020202020204" pitchFamily="34" charset="0"/>
              <a:buChar char="•"/>
            </a:pPr>
            <a:r>
              <a:rPr lang="en-US" sz="1800" dirty="0">
                <a:latin typeface="+mn-lt"/>
              </a:rPr>
              <a:t>network latency can cause delays in the transmission of video frames. This can be fixed by optimizing network settings, using a faster network connection, or reducing the video resolution to reduce network latency.</a:t>
            </a: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1613</TotalTime>
  <Words>702</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Reasons of latency</vt:lpstr>
      <vt:lpstr>Python Tkinter Library</vt:lpstr>
      <vt:lpstr>Individual status</vt:lpstr>
      <vt:lpstr>High-level timeline chart (GANTT)</vt:lpstr>
      <vt:lpstr>Glimpse of the work done</vt:lpstr>
      <vt:lpstr>Glimpse of the work done</vt:lpstr>
      <vt:lpstr>Glimpse of the work done</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61</cp:revision>
  <dcterms:created xsi:type="dcterms:W3CDTF">2023-02-24T00:44:05Z</dcterms:created>
  <dcterms:modified xsi:type="dcterms:W3CDTF">2023-03-30T00:06:20Z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