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325" r:id="rId5"/>
    <p:sldId id="326" r:id="rId6"/>
    <p:sldId id="327" r:id="rId7"/>
    <p:sldId id="328" r:id="rId8"/>
    <p:sldId id="338" r:id="rId9"/>
    <p:sldId id="332" r:id="rId10"/>
    <p:sldId id="336" r:id="rId11"/>
    <p:sldId id="349" r:id="rId12"/>
    <p:sldId id="352" r:id="rId13"/>
    <p:sldId id="350" r:id="rId14"/>
    <p:sldId id="334" r:id="rId15"/>
    <p:sldId id="347" r:id="rId16"/>
    <p:sldId id="348" r:id="rId17"/>
    <p:sldId id="351" r:id="rId18"/>
    <p:sldId id="345" r:id="rId19"/>
    <p:sldId id="344" r:id="rId20"/>
    <p:sldId id="33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205" autoAdjust="0"/>
  </p:normalViewPr>
  <p:slideViewPr>
    <p:cSldViewPr snapToGrid="0">
      <p:cViewPr varScale="1">
        <p:scale>
          <a:sx n="86" d="100"/>
          <a:sy n="86" d="100"/>
        </p:scale>
        <p:origin x="562" y="67"/>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21-Mar-23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21-Mar-23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0.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hikvision.com/ca-en/support/download/software/ivms4200-series/" TargetMode="External"/><Relationship Id="rId2" Type="http://schemas.openxmlformats.org/officeDocument/2006/relationships/hyperlink" Target="https://us.hikvision.com/en/system/files_force/ivms-4200_v2.8.2.2_windows_user_manual_v2_0.pdf?download=1" TargetMode="External"/><Relationship Id="rId1" Type="http://schemas.openxmlformats.org/officeDocument/2006/relationships/slideLayout" Target="../slideLayouts/slideLayout12.xml"/><Relationship Id="rId6" Type="http://schemas.openxmlformats.org/officeDocument/2006/relationships/hyperlink" Target="https://www.jojomarketing.ae/products/hikvision-ds-2te127-g4a-thermal-image-screening-camera-dubai-uae/" TargetMode="External"/><Relationship Id="rId5" Type="http://schemas.openxmlformats.org/officeDocument/2006/relationships/hyperlink" Target="https://www.aranacorp.com/en/managing-an-ip-camera-with-python/" TargetMode="External"/><Relationship Id="rId4" Type="http://schemas.openxmlformats.org/officeDocument/2006/relationships/hyperlink" Target="https://us.hikvision.com/en/support-resources/documentation/faq/softwar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ilakpandya/Face_Recognition_Using_Thermal_Images" TargetMode="External"/><Relationship Id="rId2" Type="http://schemas.openxmlformats.org/officeDocument/2006/relationships/image" Target="../media/image15.jpeg"/><Relationship Id="rId1" Type="http://schemas.openxmlformats.org/officeDocument/2006/relationships/slideLayout" Target="../slideLayouts/slideLayout15.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sa=i&amp;url=https://learn.g2.com/facial-recognition-for-office-security&amp;psig=AOvVaw2uIyVeixULaYUTUe9ySRjm&amp;ust=1677286078355000&amp;source=images&amp;cd=vfe&amp;ved=0CBEQjhxqFwoTCMjE_9j3rP0CFQAAAAAdAAAAABA4" TargetMode="External"/><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a16="http://schemas.microsoft.com/office/drawing/2014/main" id="{06DC6A65-C7EC-190F-5F6E-154F66A80A0B}"/>
              </a:ext>
            </a:extLst>
          </p:cNvPr>
          <p:cNvPicPr>
            <a:picLocks noGrp="1" noChangeAspect="1"/>
          </p:cNvPicPr>
          <p:nvPr>
            <p:ph type="pic" sz="quarter" idx="10"/>
          </p:nvPr>
        </p:nvPicPr>
        <p:blipFill>
          <a:blip r:embed="rId2"/>
          <a:srcRect t="22597" b="22597"/>
          <a:stretch>
            <a:fillRect/>
          </a:stretch>
        </p:blipFill>
        <p:spPr>
          <a:xfrm>
            <a:off x="2324100" y="997228"/>
            <a:ext cx="7543800" cy="5029200"/>
          </a:xfr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sz="4800" dirty="0"/>
              <a:t>Face Recognition using</a:t>
            </a:r>
            <a:br>
              <a:rPr lang="en-US" sz="4800" dirty="0"/>
            </a:br>
            <a:r>
              <a:rPr lang="en-US" sz="4800" dirty="0"/>
              <a:t>CRI AI Thermal Camera</a:t>
            </a:r>
          </a:p>
        </p:txBody>
      </p:sp>
      <p:sp>
        <p:nvSpPr>
          <p:cNvPr id="3" name="TextBox 2">
            <a:extLst>
              <a:ext uri="{FF2B5EF4-FFF2-40B4-BE49-F238E27FC236}">
                <a16:creationId xmlns:a16="http://schemas.microsoft.com/office/drawing/2014/main" id="{7011C799-C0FF-DFB2-6A96-B90DF64573E3}"/>
              </a:ext>
            </a:extLst>
          </p:cNvPr>
          <p:cNvSpPr txBox="1"/>
          <p:nvPr/>
        </p:nvSpPr>
        <p:spPr>
          <a:xfrm>
            <a:off x="301841" y="5700196"/>
            <a:ext cx="11594237" cy="380169"/>
          </a:xfrm>
          <a:prstGeom prst="rect">
            <a:avLst/>
          </a:prstGeom>
          <a:noFill/>
        </p:spPr>
        <p:txBody>
          <a:bodyPr wrap="square">
            <a:spAutoFit/>
          </a:bodyPr>
          <a:lstStyle/>
          <a:p>
            <a:pPr marL="0" indent="0">
              <a:lnSpc>
                <a:spcPts val="2400"/>
              </a:lnSpc>
              <a:buNone/>
            </a:pPr>
            <a:r>
              <a:rPr lang="en-US" sz="1800" b="1" spc="0" dirty="0">
                <a:ea typeface="+mn-lt"/>
                <a:cs typeface="+mn-lt"/>
              </a:rPr>
              <a:t>					         Assignment 8</a:t>
            </a:r>
            <a:endParaRPr lang="en-US" sz="1800" spc="0" dirty="0">
              <a:ea typeface="+mn-lt"/>
              <a:cs typeface="+mn-lt"/>
            </a:endParaRP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US" dirty="0">
                <a:cs typeface="Calibri Light"/>
              </a:rPr>
              <a:t>Individual status</a:t>
            </a:r>
            <a:endParaRPr lang="en-US"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10</a:t>
            </a:fld>
            <a:endParaRPr lang="en-US" dirty="0"/>
          </a:p>
        </p:txBody>
      </p:sp>
      <p:sp>
        <p:nvSpPr>
          <p:cNvPr id="6" name="Content Placeholder 4">
            <a:extLst>
              <a:ext uri="{FF2B5EF4-FFF2-40B4-BE49-F238E27FC236}">
                <a16:creationId xmlns:a16="http://schemas.microsoft.com/office/drawing/2014/main" id="{D40A2881-15F6-FF24-285A-218469C87F53}"/>
              </a:ext>
            </a:extLst>
          </p:cNvPr>
          <p:cNvSpPr txBox="1">
            <a:spLocks/>
          </p:cNvSpPr>
          <p:nvPr/>
        </p:nvSpPr>
        <p:spPr>
          <a:xfrm>
            <a:off x="1097280" y="1576581"/>
            <a:ext cx="10515600" cy="435133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err="1">
                <a:latin typeface="Times New Roman" panose="02020603050405020304" pitchFamily="18" charset="0"/>
                <a:cs typeface="Times New Roman" panose="02020603050405020304" pitchFamily="18" charset="0"/>
              </a:rPr>
              <a:t>Namra</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Worked upon finding the reason of latency and trying to fix it</a:t>
            </a:r>
          </a:p>
          <a:p>
            <a:pPr lvl="1"/>
            <a:r>
              <a:rPr lang="en-US" sz="1800" dirty="0">
                <a:latin typeface="Times New Roman" panose="02020603050405020304" pitchFamily="18" charset="0"/>
                <a:cs typeface="Times New Roman" panose="02020603050405020304" pitchFamily="18" charset="0"/>
              </a:rPr>
              <a:t>Eliminated multiple images taken from the same angle and stored from different angles</a:t>
            </a:r>
          </a:p>
          <a:p>
            <a:pPr lvl="1"/>
            <a:r>
              <a:rPr lang="en-US" sz="1800" dirty="0">
                <a:latin typeface="Times New Roman" panose="02020603050405020304" pitchFamily="18" charset="0"/>
                <a:cs typeface="Times New Roman" panose="02020603050405020304" pitchFamily="18" charset="0"/>
              </a:rPr>
              <a:t>Camera Configuration Change</a:t>
            </a:r>
          </a:p>
          <a:p>
            <a:pPr lvl="1"/>
            <a:r>
              <a:rPr lang="en-US" sz="1800" dirty="0">
                <a:latin typeface="Times New Roman" panose="02020603050405020304" pitchFamily="18" charset="0"/>
                <a:cs typeface="Times New Roman" panose="02020603050405020304" pitchFamily="18" charset="0"/>
              </a:rPr>
              <a:t>Documentation</a:t>
            </a:r>
          </a:p>
          <a:p>
            <a:r>
              <a:rPr lang="en-US" sz="2000" b="1" dirty="0">
                <a:latin typeface="Times New Roman" panose="02020603050405020304" pitchFamily="18" charset="0"/>
                <a:cs typeface="Times New Roman" panose="02020603050405020304" pitchFamily="18" charset="0"/>
              </a:rPr>
              <a:t>Tilak:</a:t>
            </a:r>
            <a:r>
              <a:rPr lang="en-US" sz="2000" dirty="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Worked upon finding the reason of latency and trying to fix it</a:t>
            </a:r>
          </a:p>
          <a:p>
            <a:pPr lvl="1"/>
            <a:r>
              <a:rPr lang="en-US" sz="1800" dirty="0">
                <a:latin typeface="Times New Roman" panose="02020603050405020304" pitchFamily="18" charset="0"/>
                <a:cs typeface="Times New Roman" panose="02020603050405020304" pitchFamily="18" charset="0"/>
              </a:rPr>
              <a:t>Eliminated multiple images taken from the same angle and stored from different angles</a:t>
            </a:r>
          </a:p>
          <a:p>
            <a:pPr lvl="1"/>
            <a:r>
              <a:rPr lang="en-US" sz="1800" dirty="0">
                <a:latin typeface="Times New Roman" panose="02020603050405020304" pitchFamily="18" charset="0"/>
                <a:cs typeface="Times New Roman" panose="02020603050405020304" pitchFamily="18" charset="0"/>
              </a:rPr>
              <a:t>Displayed Temperature on the screen.</a:t>
            </a:r>
          </a:p>
          <a:p>
            <a:pPr lvl="1"/>
            <a:r>
              <a:rPr lang="en-US" sz="1800" dirty="0">
                <a:latin typeface="Times New Roman" panose="02020603050405020304" pitchFamily="18" charset="0"/>
                <a:cs typeface="Times New Roman" panose="02020603050405020304" pitchFamily="18" charset="0"/>
              </a:rPr>
              <a:t>Documentation</a:t>
            </a:r>
          </a:p>
          <a:p>
            <a:r>
              <a:rPr lang="en-US" sz="2000" b="1" dirty="0" err="1">
                <a:latin typeface="Times New Roman" panose="02020603050405020304" pitchFamily="18" charset="0"/>
                <a:cs typeface="Times New Roman" panose="02020603050405020304" pitchFamily="18" charset="0"/>
              </a:rPr>
              <a:t>Kishan</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Worked upon finding the reason of latency and trying to fix it</a:t>
            </a:r>
          </a:p>
          <a:p>
            <a:pPr lvl="1"/>
            <a:r>
              <a:rPr lang="en-US" sz="1800" dirty="0">
                <a:latin typeface="Times New Roman" panose="02020603050405020304" pitchFamily="18" charset="0"/>
                <a:cs typeface="Times New Roman" panose="02020603050405020304" pitchFamily="18" charset="0"/>
              </a:rPr>
              <a:t>Camera Configuration Change</a:t>
            </a:r>
          </a:p>
          <a:p>
            <a:pPr lvl="1"/>
            <a:r>
              <a:rPr lang="en-US" sz="1800" dirty="0">
                <a:latin typeface="Times New Roman" panose="02020603050405020304" pitchFamily="18" charset="0"/>
                <a:cs typeface="Times New Roman" panose="02020603050405020304" pitchFamily="18" charset="0"/>
              </a:rPr>
              <a:t>Troubleshooting Blackbody radiation box and used to display the temperature. </a:t>
            </a:r>
          </a:p>
          <a:p>
            <a:pPr lvl="1"/>
            <a:r>
              <a:rPr lang="en-US" sz="1800" dirty="0">
                <a:latin typeface="Times New Roman" panose="02020603050405020304" pitchFamily="18" charset="0"/>
                <a:cs typeface="Times New Roman" panose="02020603050405020304" pitchFamily="18" charset="0"/>
              </a:rPr>
              <a:t>Documentation. </a:t>
            </a:r>
          </a:p>
          <a:p>
            <a:pPr marL="914400" lvl="2"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0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p:txBody>
          <a:bodyPr/>
          <a:lstStyle/>
          <a:p>
            <a:r>
              <a:rPr lang="en-US" sz="3600" dirty="0"/>
              <a:t>High-level timeline chart (GANTT)</a:t>
            </a: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11</a:t>
            </a:fld>
            <a:endParaRPr lang="en-US" dirty="0"/>
          </a:p>
        </p:txBody>
      </p:sp>
      <p:pic>
        <p:nvPicPr>
          <p:cNvPr id="7" name="Picture 6">
            <a:extLst>
              <a:ext uri="{FF2B5EF4-FFF2-40B4-BE49-F238E27FC236}">
                <a16:creationId xmlns:a16="http://schemas.microsoft.com/office/drawing/2014/main" id="{A1BA8E9E-DE9B-27C6-4464-4B837973248E}"/>
              </a:ext>
            </a:extLst>
          </p:cNvPr>
          <p:cNvPicPr>
            <a:picLocks noChangeAspect="1"/>
          </p:cNvPicPr>
          <p:nvPr/>
        </p:nvPicPr>
        <p:blipFill rotWithShape="1">
          <a:blip r:embed="rId2"/>
          <a:srcRect t="11102" b="15302"/>
          <a:stretch/>
        </p:blipFill>
        <p:spPr>
          <a:xfrm>
            <a:off x="1679892" y="1342304"/>
            <a:ext cx="9230764" cy="5095061"/>
          </a:xfrm>
          <a:prstGeom prst="rect">
            <a:avLst/>
          </a:prstGeom>
        </p:spPr>
      </p:pic>
    </p:spTree>
    <p:extLst>
      <p:ext uri="{BB962C8B-B14F-4D97-AF65-F5344CB8AC3E}">
        <p14:creationId xmlns:p14="http://schemas.microsoft.com/office/powerpoint/2010/main" val="260745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265392" y="436490"/>
            <a:ext cx="10021824" cy="1252728"/>
          </a:xfrm>
        </p:spPr>
        <p:txBody>
          <a:bodyPr/>
          <a:lstStyle/>
          <a:p>
            <a:r>
              <a:rPr lang="en-US" sz="3600" dirty="0"/>
              <a:t>Glimpse of the work done</a:t>
            </a: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7" name="TextBox 6">
            <a:extLst>
              <a:ext uri="{FF2B5EF4-FFF2-40B4-BE49-F238E27FC236}">
                <a16:creationId xmlns:a16="http://schemas.microsoft.com/office/drawing/2014/main" id="{F5EE5EFC-CEB8-D397-AD6F-51B580EA5FE2}"/>
              </a:ext>
            </a:extLst>
          </p:cNvPr>
          <p:cNvSpPr txBox="1"/>
          <p:nvPr/>
        </p:nvSpPr>
        <p:spPr>
          <a:xfrm>
            <a:off x="2467992" y="1659167"/>
            <a:ext cx="8638920" cy="369332"/>
          </a:xfrm>
          <a:prstGeom prst="rect">
            <a:avLst/>
          </a:prstGeom>
          <a:noFill/>
        </p:spPr>
        <p:txBody>
          <a:bodyPr wrap="square">
            <a:spAutoFit/>
          </a:bodyPr>
          <a:lstStyle/>
          <a:p>
            <a:pPr algn="ctr"/>
            <a:r>
              <a:rPr lang="en-US" dirty="0">
                <a:latin typeface="+mj-lt"/>
              </a:rPr>
              <a:t>Blackbody radiation box integrated with camera showing temperature</a:t>
            </a:r>
            <a:endParaRPr lang="en-IN" dirty="0">
              <a:latin typeface="+mj-lt"/>
            </a:endParaRPr>
          </a:p>
        </p:txBody>
      </p:sp>
      <p:pic>
        <p:nvPicPr>
          <p:cNvPr id="8" name="Picture 7">
            <a:extLst>
              <a:ext uri="{FF2B5EF4-FFF2-40B4-BE49-F238E27FC236}">
                <a16:creationId xmlns:a16="http://schemas.microsoft.com/office/drawing/2014/main" id="{C051064D-2820-75F7-F0B8-6FF619ED82D5}"/>
              </a:ext>
            </a:extLst>
          </p:cNvPr>
          <p:cNvPicPr>
            <a:picLocks noChangeAspect="1"/>
          </p:cNvPicPr>
          <p:nvPr/>
        </p:nvPicPr>
        <p:blipFill>
          <a:blip r:embed="rId2"/>
          <a:stretch>
            <a:fillRect/>
          </a:stretch>
        </p:blipFill>
        <p:spPr>
          <a:xfrm>
            <a:off x="6325742" y="2601157"/>
            <a:ext cx="5577642" cy="3486026"/>
          </a:xfrm>
          <a:prstGeom prst="rect">
            <a:avLst/>
          </a:prstGeom>
        </p:spPr>
      </p:pic>
      <p:pic>
        <p:nvPicPr>
          <p:cNvPr id="10" name="Picture 9">
            <a:extLst>
              <a:ext uri="{FF2B5EF4-FFF2-40B4-BE49-F238E27FC236}">
                <a16:creationId xmlns:a16="http://schemas.microsoft.com/office/drawing/2014/main" id="{A8FD6A80-C4BB-6E03-B7C1-CBA4BD36473F}"/>
              </a:ext>
            </a:extLst>
          </p:cNvPr>
          <p:cNvPicPr>
            <a:picLocks noChangeAspect="1"/>
          </p:cNvPicPr>
          <p:nvPr/>
        </p:nvPicPr>
        <p:blipFill>
          <a:blip r:embed="rId3"/>
          <a:stretch>
            <a:fillRect/>
          </a:stretch>
        </p:blipFill>
        <p:spPr>
          <a:xfrm>
            <a:off x="698662" y="2601156"/>
            <a:ext cx="5577642" cy="3486026"/>
          </a:xfrm>
          <a:prstGeom prst="rect">
            <a:avLst/>
          </a:prstGeom>
        </p:spPr>
      </p:pic>
    </p:spTree>
    <p:extLst>
      <p:ext uri="{BB962C8B-B14F-4D97-AF65-F5344CB8AC3E}">
        <p14:creationId xmlns:p14="http://schemas.microsoft.com/office/powerpoint/2010/main" val="288151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13</a:t>
            </a:fld>
            <a:endParaRPr lang="en-US" dirty="0"/>
          </a:p>
        </p:txBody>
      </p:sp>
      <p:sp>
        <p:nvSpPr>
          <p:cNvPr id="7" name="TextBox 6">
            <a:extLst>
              <a:ext uri="{FF2B5EF4-FFF2-40B4-BE49-F238E27FC236}">
                <a16:creationId xmlns:a16="http://schemas.microsoft.com/office/drawing/2014/main" id="{F5EE5EFC-CEB8-D397-AD6F-51B580EA5FE2}"/>
              </a:ext>
            </a:extLst>
          </p:cNvPr>
          <p:cNvSpPr txBox="1"/>
          <p:nvPr/>
        </p:nvSpPr>
        <p:spPr>
          <a:xfrm>
            <a:off x="4140179" y="1446840"/>
            <a:ext cx="6096000" cy="369332"/>
          </a:xfrm>
          <a:prstGeom prst="rect">
            <a:avLst/>
          </a:prstGeom>
          <a:noFill/>
        </p:spPr>
        <p:txBody>
          <a:bodyPr wrap="square">
            <a:spAutoFit/>
          </a:bodyPr>
          <a:lstStyle/>
          <a:p>
            <a:r>
              <a:rPr lang="en-US" dirty="0">
                <a:latin typeface="+mj-lt"/>
              </a:rPr>
              <a:t>Camera configuration Change</a:t>
            </a:r>
            <a:endParaRPr lang="en-IN" dirty="0">
              <a:latin typeface="+mj-lt"/>
            </a:endParaRPr>
          </a:p>
        </p:txBody>
      </p:sp>
      <p:pic>
        <p:nvPicPr>
          <p:cNvPr id="8" name="Picture 7">
            <a:extLst>
              <a:ext uri="{FF2B5EF4-FFF2-40B4-BE49-F238E27FC236}">
                <a16:creationId xmlns:a16="http://schemas.microsoft.com/office/drawing/2014/main" id="{B8DD3325-16C0-4D5F-DF10-B2900D612359}"/>
              </a:ext>
            </a:extLst>
          </p:cNvPr>
          <p:cNvPicPr>
            <a:picLocks noChangeAspect="1"/>
          </p:cNvPicPr>
          <p:nvPr/>
        </p:nvPicPr>
        <p:blipFill>
          <a:blip r:embed="rId3"/>
          <a:stretch>
            <a:fillRect/>
          </a:stretch>
        </p:blipFill>
        <p:spPr>
          <a:xfrm>
            <a:off x="795091" y="2113279"/>
            <a:ext cx="5572761" cy="3482976"/>
          </a:xfrm>
          <a:prstGeom prst="rect">
            <a:avLst/>
          </a:prstGeom>
        </p:spPr>
      </p:pic>
      <p:pic>
        <p:nvPicPr>
          <p:cNvPr id="10" name="Picture 9">
            <a:extLst>
              <a:ext uri="{FF2B5EF4-FFF2-40B4-BE49-F238E27FC236}">
                <a16:creationId xmlns:a16="http://schemas.microsoft.com/office/drawing/2014/main" id="{92936354-1781-CE52-DC9C-93D6C328FC5E}"/>
              </a:ext>
            </a:extLst>
          </p:cNvPr>
          <p:cNvPicPr>
            <a:picLocks noChangeAspect="1"/>
          </p:cNvPicPr>
          <p:nvPr/>
        </p:nvPicPr>
        <p:blipFill>
          <a:blip r:embed="rId4"/>
          <a:stretch>
            <a:fillRect/>
          </a:stretch>
        </p:blipFill>
        <p:spPr>
          <a:xfrm>
            <a:off x="6484925" y="2102992"/>
            <a:ext cx="5589221" cy="3493263"/>
          </a:xfrm>
          <a:prstGeom prst="rect">
            <a:avLst/>
          </a:prstGeom>
        </p:spPr>
      </p:pic>
    </p:spTree>
    <p:extLst>
      <p:ext uri="{BB962C8B-B14F-4D97-AF65-F5344CB8AC3E}">
        <p14:creationId xmlns:p14="http://schemas.microsoft.com/office/powerpoint/2010/main" val="385326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US" dirty="0">
                <a:cs typeface="Calibri Light"/>
              </a:rPr>
              <a:t>Now onwards..</a:t>
            </a:r>
            <a:endParaRPr lang="en-US"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14</a:t>
            </a:fld>
            <a:endParaRPr lang="en-US" dirty="0"/>
          </a:p>
        </p:txBody>
      </p:sp>
      <p:sp>
        <p:nvSpPr>
          <p:cNvPr id="7" name="Content Placeholder 2"/>
          <p:cNvSpPr txBox="1">
            <a:spLocks/>
          </p:cNvSpPr>
          <p:nvPr/>
        </p:nvSpPr>
        <p:spPr>
          <a:xfrm>
            <a:off x="877824" y="166846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Work upon reducing latency.</a:t>
            </a:r>
          </a:p>
          <a:p>
            <a:r>
              <a:rPr lang="en-US" sz="1800" dirty="0">
                <a:latin typeface="Times New Roman" panose="02020603050405020304" pitchFamily="18" charset="0"/>
                <a:cs typeface="Times New Roman" panose="02020603050405020304" pitchFamily="18" charset="0"/>
              </a:rPr>
              <a:t>Adding more facial data from different angles.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Adding more data of faces and details of the students. </a:t>
            </a:r>
          </a:p>
          <a:p>
            <a:r>
              <a:rPr lang="en-IN" sz="1800" dirty="0">
                <a:latin typeface="Times New Roman" panose="02020603050405020304" pitchFamily="18" charset="0"/>
                <a:cs typeface="Times New Roman" panose="02020603050405020304" pitchFamily="18" charset="0"/>
              </a:rPr>
              <a:t>Documentation. </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4294967295"/>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90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spTree>
    <p:extLst>
      <p:ext uri="{BB962C8B-B14F-4D97-AF65-F5344CB8AC3E}">
        <p14:creationId xmlns:p14="http://schemas.microsoft.com/office/powerpoint/2010/main" val="853825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sz="4400" dirty="0"/>
              <a:t>General Budget</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•Number of developers: </a:t>
            </a:r>
            <a:r>
              <a:rPr lang="en-US" sz="2000" spc="0" dirty="0">
                <a:ea typeface="+mn-lt"/>
                <a:cs typeface="+mn-lt"/>
              </a:rPr>
              <a:t>3</a:t>
            </a:r>
          </a:p>
          <a:p>
            <a:pPr marL="0" indent="0">
              <a:lnSpc>
                <a:spcPts val="2400"/>
              </a:lnSpc>
              <a:buNone/>
            </a:pPr>
            <a:r>
              <a:rPr lang="en-US" sz="2000" b="1" spc="0" dirty="0">
                <a:ea typeface="+mn-lt"/>
                <a:cs typeface="+mn-lt"/>
              </a:rPr>
              <a:t>•Hourly cost: </a:t>
            </a:r>
            <a:r>
              <a:rPr lang="en-US" sz="2000" spc="0" dirty="0">
                <a:ea typeface="+mn-lt"/>
                <a:cs typeface="+mn-lt"/>
              </a:rPr>
              <a:t>$50 per developer</a:t>
            </a:r>
          </a:p>
          <a:p>
            <a:pPr marL="0" indent="0">
              <a:lnSpc>
                <a:spcPts val="2400"/>
              </a:lnSpc>
              <a:buNone/>
            </a:pPr>
            <a:r>
              <a:rPr lang="en-US" sz="2000" b="1" spc="0" dirty="0">
                <a:ea typeface="+mn-lt"/>
                <a:cs typeface="+mn-lt"/>
              </a:rPr>
              <a:t>•Estimated weekly time: </a:t>
            </a:r>
            <a:r>
              <a:rPr lang="en-US" sz="2000" spc="0" dirty="0">
                <a:ea typeface="+mn-lt"/>
                <a:cs typeface="+mn-lt"/>
              </a:rPr>
              <a:t>8 hours per developer</a:t>
            </a:r>
          </a:p>
          <a:p>
            <a:pPr marL="0" indent="0">
              <a:lnSpc>
                <a:spcPts val="2400"/>
              </a:lnSpc>
              <a:buNone/>
            </a:pPr>
            <a:r>
              <a:rPr lang="en-US" sz="2000" b="1" spc="0" dirty="0">
                <a:ea typeface="+mn-lt"/>
                <a:cs typeface="+mn-lt"/>
              </a:rPr>
              <a:t>•Estimated weeks: </a:t>
            </a:r>
            <a:r>
              <a:rPr lang="en-US" sz="2000" spc="0" dirty="0">
                <a:ea typeface="+mn-lt"/>
                <a:cs typeface="+mn-lt"/>
              </a:rPr>
              <a:t>13</a:t>
            </a:r>
          </a:p>
          <a:p>
            <a:pPr marL="0" indent="0">
              <a:lnSpc>
                <a:spcPts val="2400"/>
              </a:lnSpc>
              <a:buNone/>
            </a:pPr>
            <a:r>
              <a:rPr lang="en-US" sz="2000" b="1" spc="0" dirty="0">
                <a:ea typeface="+mn-lt"/>
                <a:cs typeface="+mn-lt"/>
              </a:rPr>
              <a:t>•Estimated fictious budget: </a:t>
            </a:r>
            <a:r>
              <a:rPr lang="en-US" sz="2000" spc="0" dirty="0">
                <a:ea typeface="+mn-lt"/>
                <a:cs typeface="+mn-lt"/>
              </a:rPr>
              <a:t>$15,600</a:t>
            </a:r>
            <a:endParaRPr lang="en-US" sz="2000" spc="0" dirty="0"/>
          </a:p>
        </p:txBody>
      </p:sp>
      <p:pic>
        <p:nvPicPr>
          <p:cNvPr id="14" name="Picture Placeholder 13">
            <a:extLst>
              <a:ext uri="{FF2B5EF4-FFF2-40B4-BE49-F238E27FC236}">
                <a16:creationId xmlns:a16="http://schemas.microsoft.com/office/drawing/2014/main" id="{A20DE870-8870-D406-4A9A-7A3DA347C563}"/>
              </a:ext>
            </a:extLst>
          </p:cNvPr>
          <p:cNvPicPr>
            <a:picLocks noGrp="1" noChangeAspect="1"/>
          </p:cNvPicPr>
          <p:nvPr>
            <p:ph type="pic" sz="quarter" idx="13"/>
          </p:nvPr>
        </p:nvPicPr>
        <p:blipFill rotWithShape="1">
          <a:blip r:embed="rId2"/>
          <a:srcRect l="20041" t="813" r="14586" b="8130"/>
          <a:stretch/>
        </p:blipFill>
        <p:spPr>
          <a:xfrm rot="-360000">
            <a:off x="1298448" y="1828800"/>
            <a:ext cx="3200400" cy="3200400"/>
          </a:xfrm>
        </p:spPr>
      </p:pic>
    </p:spTree>
    <p:extLst>
      <p:ext uri="{BB962C8B-B14F-4D97-AF65-F5344CB8AC3E}">
        <p14:creationId xmlns:p14="http://schemas.microsoft.com/office/powerpoint/2010/main" val="308600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p:txBody>
          <a:bodyPr/>
          <a:lstStyle/>
          <a:p>
            <a:r>
              <a:rPr lang="en-US" sz="4400" dirty="0"/>
              <a:t>REFERENCES</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a:xfrm>
            <a:off x="1079508" y="1352551"/>
            <a:ext cx="10339056" cy="5138401"/>
          </a:xfrm>
        </p:spPr>
        <p:txBody>
          <a:bodyPr/>
          <a:lstStyle/>
          <a:p>
            <a:pPr marL="457200" indent="-457200">
              <a:buAutoNum type="arabicPeriod"/>
            </a:pPr>
            <a:r>
              <a:rPr lang="en-US" sz="1400" b="1" cap="none" dirty="0" err="1">
                <a:latin typeface="+mn-lt"/>
              </a:rPr>
              <a:t>iVMS</a:t>
            </a:r>
            <a:r>
              <a:rPr lang="en-US" sz="1400" b="1" cap="none" dirty="0">
                <a:latin typeface="+mn-lt"/>
              </a:rPr>
              <a:t> 4200 References •User Manual Of </a:t>
            </a:r>
            <a:r>
              <a:rPr lang="en-US" sz="1400" b="1" cap="none" dirty="0" err="1">
                <a:latin typeface="+mn-lt"/>
              </a:rPr>
              <a:t>iVMS</a:t>
            </a:r>
            <a:r>
              <a:rPr lang="en-US" sz="1400" b="1" cap="none" dirty="0">
                <a:latin typeface="+mn-lt"/>
              </a:rPr>
              <a:t> 4200: </a:t>
            </a:r>
            <a:r>
              <a:rPr lang="en-US" sz="1400" cap="none" dirty="0">
                <a:latin typeface="+mn-lt"/>
                <a:hlinkClick r:id="rId2"/>
              </a:rPr>
              <a:t>https://us.hikvision.com/en/system/files_force/ivms-4200_v2.8.2.2_windows_user_manual_v2_0.pdf?download=1</a:t>
            </a:r>
            <a:r>
              <a:rPr lang="en-US" sz="1400" b="1" cap="none" dirty="0">
                <a:latin typeface="+mn-lt"/>
              </a:rPr>
              <a:t> </a:t>
            </a:r>
          </a:p>
          <a:p>
            <a:pPr marL="457200" indent="-457200">
              <a:buAutoNum type="arabicPeriod"/>
            </a:pPr>
            <a:r>
              <a:rPr lang="en-US" sz="1400" b="1" cap="none" dirty="0">
                <a:latin typeface="+mn-lt"/>
              </a:rPr>
              <a:t>Software Used:</a:t>
            </a:r>
            <a:r>
              <a:rPr lang="en-US" sz="1400" b="1" dirty="0">
                <a:latin typeface="+mn-lt"/>
              </a:rPr>
              <a:t> </a:t>
            </a:r>
            <a:r>
              <a:rPr lang="en-US" sz="1400" cap="none" dirty="0">
                <a:latin typeface="+mn-lt"/>
                <a:hlinkClick r:id="rId3"/>
              </a:rPr>
              <a:t>https://www.hikvision.com/ca-en/support/download/software/ivms4200-series/</a:t>
            </a:r>
            <a:endParaRPr lang="en-US" sz="1400" cap="none" dirty="0">
              <a:latin typeface="+mn-lt"/>
            </a:endParaRPr>
          </a:p>
          <a:p>
            <a:pPr marL="457200" indent="-457200">
              <a:buAutoNum type="arabicPeriod"/>
            </a:pPr>
            <a:r>
              <a:rPr lang="en-US" sz="1400" b="1" cap="none" dirty="0">
                <a:latin typeface="+mn-lt"/>
              </a:rPr>
              <a:t>For More Information FAQs:</a:t>
            </a:r>
            <a:r>
              <a:rPr lang="en-US" sz="1400" b="1" dirty="0">
                <a:latin typeface="+mn-lt"/>
              </a:rPr>
              <a:t> </a:t>
            </a:r>
            <a:r>
              <a:rPr lang="en-US" sz="1400" cap="none" dirty="0">
                <a:latin typeface="+mn-lt"/>
                <a:hlinkClick r:id="rId4"/>
              </a:rPr>
              <a:t>https://us.hikvision.com/en/support-resources/documentation/faq/software</a:t>
            </a:r>
            <a:endParaRPr lang="en-US" sz="1400" cap="none" dirty="0">
              <a:latin typeface="+mn-lt"/>
            </a:endParaRPr>
          </a:p>
          <a:p>
            <a:pPr marL="457200" indent="-457200">
              <a:buAutoNum type="arabicPeriod"/>
            </a:pPr>
            <a:r>
              <a:rPr lang="en-US" sz="1400" b="1" cap="none" dirty="0">
                <a:latin typeface="+mn-lt"/>
              </a:rPr>
              <a:t>Integrating CRI Camera:</a:t>
            </a:r>
            <a:r>
              <a:rPr lang="en-US" sz="1400" cap="none" dirty="0">
                <a:latin typeface="+mn-lt"/>
              </a:rPr>
              <a:t> </a:t>
            </a:r>
            <a:r>
              <a:rPr lang="en-US" sz="1400" cap="none" dirty="0">
                <a:latin typeface="+mn-lt"/>
                <a:hlinkClick r:id="rId5"/>
              </a:rPr>
              <a:t>https://www.aranacorp.com/en/managing-an-ip-camera-with-python/</a:t>
            </a:r>
            <a:endParaRPr lang="en-US" sz="1400" cap="none" dirty="0">
              <a:latin typeface="+mn-lt"/>
            </a:endParaRPr>
          </a:p>
          <a:p>
            <a:pPr marL="457200" indent="-457200">
              <a:buFont typeface="Arial" panose="020B0604020202020204" pitchFamily="34" charset="0"/>
              <a:buAutoNum type="arabicPeriod"/>
            </a:pPr>
            <a:r>
              <a:rPr lang="en-US" sz="1400" b="1" cap="none" dirty="0" err="1"/>
              <a:t>Hikvision</a:t>
            </a:r>
            <a:r>
              <a:rPr lang="en-US" sz="1400" b="1" cap="none" dirty="0"/>
              <a:t> Thermal Image Screening Camera</a:t>
            </a:r>
            <a:r>
              <a:rPr lang="en-US" sz="1400" cap="none" dirty="0">
                <a:latin typeface="+mn-lt"/>
              </a:rPr>
              <a:t>: </a:t>
            </a:r>
            <a:r>
              <a:rPr lang="en-US" sz="1400" u="sng" cap="none" dirty="0">
                <a:solidFill>
                  <a:srgbClr val="0070C0"/>
                </a:solidFill>
                <a:latin typeface="+mn-lt"/>
                <a:hlinkClick r:id="rId6"/>
              </a:rPr>
              <a:t>https://www.jojomarketing.ae/products/hikvision-ds-2te127-g4a-thermal-image-screening-camera-dubai-uae/</a:t>
            </a:r>
            <a:endParaRPr lang="en-US" sz="1400" u="sng" cap="none" dirty="0">
              <a:solidFill>
                <a:srgbClr val="0070C0"/>
              </a:solidFill>
              <a:latin typeface="+mn-lt"/>
            </a:endParaRPr>
          </a:p>
          <a:p>
            <a:pPr marL="457200" indent="-457200">
              <a:buFont typeface="Arial" panose="020B0604020202020204" pitchFamily="34" charset="0"/>
              <a:buAutoNum type="arabicPeriod"/>
            </a:pPr>
            <a:endParaRPr lang="en-US" sz="1400" b="1" u="sng" dirty="0">
              <a:solidFill>
                <a:srgbClr val="0070C0"/>
              </a:solidFill>
            </a:endParaRPr>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47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err="1"/>
              <a:t>GitHUB</a:t>
            </a:r>
            <a:r>
              <a:rPr lang="en-US" sz="2000" cap="all" spc="0" dirty="0"/>
              <a:t>:</a:t>
            </a:r>
          </a:p>
          <a:p>
            <a:pPr marL="0" indent="0" algn="ctr">
              <a:lnSpc>
                <a:spcPts val="2660"/>
              </a:lnSpc>
              <a:spcBef>
                <a:spcPts val="0"/>
              </a:spcBef>
              <a:buNone/>
            </a:pPr>
            <a:r>
              <a:rPr lang="en-US" sz="2000" cap="none" spc="0" dirty="0">
                <a:hlinkClick r:id="rId3"/>
              </a:rPr>
              <a:t>https://github.com/tilakpandya/face_recognition_using_thermal_images</a:t>
            </a:r>
            <a:endParaRPr lang="en-US" sz="2000" cap="none" spc="0" dirty="0"/>
          </a:p>
        </p:txBody>
      </p:sp>
      <p:pic>
        <p:nvPicPr>
          <p:cNvPr id="11" name="Picture Placeholder 10">
            <a:extLst>
              <a:ext uri="{FF2B5EF4-FFF2-40B4-BE49-F238E27FC236}">
                <a16:creationId xmlns:a16="http://schemas.microsoft.com/office/drawing/2014/main" id="{BFCFAEAA-1286-1EA5-E714-DDF48E69F2CF}"/>
              </a:ext>
            </a:extLst>
          </p:cNvPr>
          <p:cNvPicPr>
            <a:picLocks noGrp="1" noChangeAspect="1"/>
          </p:cNvPicPr>
          <p:nvPr>
            <p:ph type="pic" sz="quarter" idx="13"/>
          </p:nvPr>
        </p:nvPicPr>
        <p:blipFill>
          <a:blip r:embed="rId4"/>
          <a:srcRect l="21200" r="21200"/>
          <a:stretch>
            <a:fill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047448" y="219178"/>
            <a:ext cx="3886200" cy="548640"/>
          </a:xfrm>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489191" y="1194607"/>
            <a:ext cx="2287481" cy="200107"/>
          </a:xfrm>
        </p:spPr>
        <p:txBody>
          <a:bodyPr/>
          <a:lstStyle/>
          <a:p>
            <a:r>
              <a:rPr lang="en-US" dirty="0"/>
              <a:t>CRI AI THERMAL CAMERA</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042758" y="1294660"/>
            <a:ext cx="3802232" cy="5558199"/>
          </a:xfrm>
          <a:solidFill>
            <a:schemeClr val="bg1"/>
          </a:solidFill>
        </p:spPr>
        <p:style>
          <a:lnRef idx="3">
            <a:schemeClr val="lt1"/>
          </a:lnRef>
          <a:fillRef idx="1">
            <a:schemeClr val="accent2"/>
          </a:fillRef>
          <a:effectRef idx="1">
            <a:schemeClr val="accent2"/>
          </a:effectRef>
          <a:fontRef idx="minor">
            <a:schemeClr val="lt1"/>
          </a:fontRef>
        </p:style>
        <p:txBody>
          <a:bodyPr/>
          <a:lstStyle/>
          <a:p>
            <a:pPr>
              <a:lnSpc>
                <a:spcPct val="100000"/>
              </a:lnSpc>
            </a:pPr>
            <a:r>
              <a:rPr lang="en-US" dirty="0">
                <a:solidFill>
                  <a:schemeClr val="tx1"/>
                </a:solidFill>
              </a:rPr>
              <a:t>Introduction</a:t>
            </a:r>
          </a:p>
          <a:p>
            <a:pPr>
              <a:lnSpc>
                <a:spcPct val="100000"/>
              </a:lnSpc>
            </a:pPr>
            <a:r>
              <a:rPr lang="en-US" dirty="0">
                <a:solidFill>
                  <a:schemeClr val="tx1"/>
                </a:solidFill>
              </a:rPr>
              <a:t>PROJECT SUMMARY</a:t>
            </a:r>
          </a:p>
          <a:p>
            <a:pPr>
              <a:lnSpc>
                <a:spcPct val="100000"/>
              </a:lnSpc>
            </a:pPr>
            <a:r>
              <a:rPr lang="en-US" dirty="0">
                <a:solidFill>
                  <a:schemeClr val="tx1"/>
                </a:solidFill>
              </a:rPr>
              <a:t>MEET OUR TEAM</a:t>
            </a:r>
          </a:p>
          <a:p>
            <a:pPr>
              <a:lnSpc>
                <a:spcPct val="100000"/>
              </a:lnSpc>
            </a:pPr>
            <a:r>
              <a:rPr lang="en-US" dirty="0">
                <a:solidFill>
                  <a:schemeClr val="tx1"/>
                </a:solidFill>
              </a:rPr>
              <a:t>SCOPE OF WORK</a:t>
            </a:r>
          </a:p>
          <a:p>
            <a:pPr>
              <a:lnSpc>
                <a:spcPct val="100000"/>
              </a:lnSpc>
            </a:pPr>
            <a:r>
              <a:rPr lang="en-US" dirty="0">
                <a:solidFill>
                  <a:schemeClr val="tx1"/>
                </a:solidFill>
              </a:rPr>
              <a:t>Project Progress</a:t>
            </a:r>
          </a:p>
          <a:p>
            <a:pPr>
              <a:lnSpc>
                <a:spcPct val="100000"/>
              </a:lnSpc>
            </a:pPr>
            <a:r>
              <a:rPr lang="en-US" dirty="0">
                <a:solidFill>
                  <a:schemeClr val="tx1"/>
                </a:solidFill>
              </a:rPr>
              <a:t>Individual status</a:t>
            </a:r>
          </a:p>
          <a:p>
            <a:pPr>
              <a:lnSpc>
                <a:spcPct val="100000"/>
              </a:lnSpc>
            </a:pPr>
            <a:r>
              <a:rPr lang="en-US" dirty="0">
                <a:solidFill>
                  <a:schemeClr val="tx1"/>
                </a:solidFill>
              </a:rPr>
              <a:t>Gantt chart</a:t>
            </a:r>
          </a:p>
          <a:p>
            <a:pPr>
              <a:lnSpc>
                <a:spcPct val="100000"/>
              </a:lnSpc>
            </a:pPr>
            <a:r>
              <a:rPr lang="en-US" dirty="0">
                <a:solidFill>
                  <a:schemeClr val="tx1"/>
                </a:solidFill>
              </a:rPr>
              <a:t>Glimpse of work</a:t>
            </a:r>
          </a:p>
          <a:p>
            <a:pPr>
              <a:lnSpc>
                <a:spcPct val="100000"/>
              </a:lnSpc>
            </a:pPr>
            <a:r>
              <a:rPr lang="en-US" dirty="0">
                <a:solidFill>
                  <a:schemeClr val="tx1"/>
                </a:solidFill>
              </a:rPr>
              <a:t>Weekly report</a:t>
            </a:r>
          </a:p>
          <a:p>
            <a:pPr>
              <a:lnSpc>
                <a:spcPct val="100000"/>
              </a:lnSpc>
            </a:pPr>
            <a:r>
              <a:rPr lang="en-US" dirty="0">
                <a:solidFill>
                  <a:schemeClr val="tx1"/>
                </a:solidFill>
              </a:rPr>
              <a:t>Now onward</a:t>
            </a:r>
          </a:p>
          <a:p>
            <a:pPr>
              <a:lnSpc>
                <a:spcPct val="100000"/>
              </a:lnSpc>
            </a:pPr>
            <a:r>
              <a:rPr lang="en-US" dirty="0">
                <a:solidFill>
                  <a:schemeClr val="tx1"/>
                </a:solidFill>
              </a:rPr>
              <a:t>References</a:t>
            </a:r>
          </a:p>
          <a:p>
            <a:pPr>
              <a:lnSpc>
                <a:spcPct val="100000"/>
              </a:lnSpc>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2" name="Picture Placeholder 11">
            <a:extLst>
              <a:ext uri="{FF2B5EF4-FFF2-40B4-BE49-F238E27FC236}">
                <a16:creationId xmlns:a16="http://schemas.microsoft.com/office/drawing/2014/main" id="{8D06B28F-8023-0246-0E31-3B9953E88A8D}"/>
              </a:ext>
            </a:extLst>
          </p:cNvPr>
          <p:cNvPicPr>
            <a:picLocks noGrp="1" noChangeAspect="1"/>
          </p:cNvPicPr>
          <p:nvPr>
            <p:ph type="pic" sz="quarter" idx="13"/>
          </p:nvPr>
        </p:nvPicPr>
        <p:blipFill>
          <a:blip r:embed="rId2"/>
          <a:srcRect l="108" r="108"/>
          <a:stretch>
            <a:fillRect/>
          </a:stretch>
        </p:blipFill>
        <p:spPr>
          <a:xfrm>
            <a:off x="4933648" y="1188720"/>
            <a:ext cx="6638544" cy="4480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a16="http://schemas.microsoft.com/office/drawing/2014/main" id="{B3B3F4B9-7135-333C-AB15-20C592149980}"/>
              </a:ext>
            </a:extLst>
          </p:cNvPr>
          <p:cNvSpPr txBox="1"/>
          <p:nvPr/>
        </p:nvSpPr>
        <p:spPr>
          <a:xfrm flipH="1">
            <a:off x="10685637" y="5669280"/>
            <a:ext cx="975213" cy="184666"/>
          </a:xfrm>
          <a:prstGeom prst="rect">
            <a:avLst/>
          </a:prstGeom>
          <a:noFill/>
        </p:spPr>
        <p:txBody>
          <a:bodyPr wrap="square" rtlCol="0">
            <a:spAutoFit/>
          </a:bodyPr>
          <a:lstStyle/>
          <a:p>
            <a:r>
              <a:rPr lang="en-US" sz="600" dirty="0"/>
              <a:t>IMAGE SOURCE: </a:t>
            </a:r>
            <a:r>
              <a:rPr lang="en-US" sz="600" dirty="0">
                <a:hlinkClick r:id="rId3"/>
              </a:rPr>
              <a:t>LEARN G2</a:t>
            </a:r>
            <a:endParaRPr lang="en-IN" sz="600" dirty="0"/>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What is CRI AI Camera?</a:t>
            </a:r>
          </a:p>
          <a:p>
            <a:pPr marL="0" indent="0">
              <a:lnSpc>
                <a:spcPts val="2400"/>
              </a:lnSpc>
              <a:buNone/>
            </a:pPr>
            <a:endParaRPr lang="en-US" sz="2000" spc="0" dirty="0">
              <a:ea typeface="+mn-lt"/>
              <a:cs typeface="+mn-lt"/>
            </a:endParaRPr>
          </a:p>
          <a:p>
            <a:pPr marL="0" indent="0">
              <a:lnSpc>
                <a:spcPts val="2400"/>
              </a:lnSpc>
              <a:buNone/>
            </a:pPr>
            <a:r>
              <a:rPr lang="en-US" sz="2000" spc="0" dirty="0">
                <a:ea typeface="+mn-lt"/>
                <a:cs typeface="+mn-lt"/>
              </a:rPr>
              <a:t>CRI stands for Color Rendering Index and is nothing but a specification of cameras which states how accurately artificial light shows colors of the people under them.</a:t>
            </a:r>
          </a:p>
          <a:p>
            <a:pPr marL="0" indent="0">
              <a:lnSpc>
                <a:spcPts val="2400"/>
              </a:lnSpc>
              <a:buNone/>
            </a:pPr>
            <a:r>
              <a:rPr lang="en-US" dirty="0">
                <a:ea typeface="+mn-lt"/>
                <a:cs typeface="+mn-lt"/>
              </a:rPr>
              <a:t>CRI AI Thermal camera is used to develop this project.</a:t>
            </a:r>
            <a:endParaRPr lang="en-US" sz="2000" spc="0" dirty="0">
              <a:ea typeface="+mn-lt"/>
              <a:cs typeface="+mn-lt"/>
            </a:endParaRP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6581775" y="4745736"/>
            <a:ext cx="3809999" cy="1280160"/>
          </a:xfrm>
        </p:spPr>
        <p:txBody>
          <a:bodyPr/>
          <a:lstStyle/>
          <a:p>
            <a:r>
              <a:rPr lang="en-US" dirty="0"/>
              <a:t>Face Recognition</a:t>
            </a:r>
          </a:p>
          <a:p>
            <a:r>
              <a:rPr lang="en-US" dirty="0"/>
              <a:t>Security and surveillance</a:t>
            </a:r>
          </a:p>
          <a:p>
            <a:r>
              <a:rPr lang="en-US" dirty="0"/>
              <a:t>Contactless access control</a:t>
            </a: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37">
            <a:extLst>
              <a:ext uri="{FF2B5EF4-FFF2-40B4-BE49-F238E27FC236}">
                <a16:creationId xmlns:a16="http://schemas.microsoft.com/office/drawing/2014/main" id="{99AB31F9-0B6E-9A05-F106-E0F4F1B784E5}"/>
              </a:ext>
            </a:extLst>
          </p:cNvPr>
          <p:cNvPicPr>
            <a:picLocks noChangeAspect="1"/>
          </p:cNvPicPr>
          <p:nvPr/>
        </p:nvPicPr>
        <p:blipFill>
          <a:blip r:embed="rId2"/>
          <a:srcRect t="22597" b="22597"/>
          <a:stretch>
            <a:fillRect/>
          </a:stretch>
        </p:blipFill>
        <p:spPr>
          <a:xfrm>
            <a:off x="8460740" y="0"/>
            <a:ext cx="7543800" cy="5029200"/>
          </a:xfrm>
          <a:prstGeom prst="rect">
            <a:avLst/>
          </a:prstGeom>
        </p:spPr>
      </p:pic>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a:xfrm rot="16200000">
            <a:off x="-427602" y="1248798"/>
            <a:ext cx="2171701" cy="207505"/>
          </a:xfrm>
        </p:spPr>
        <p:txBody>
          <a:bodyPr/>
          <a:lstStyle/>
          <a:p>
            <a:r>
              <a:rPr lang="en-US" dirty="0"/>
              <a:t>CRI AI THEMRAL CAMERA</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152525" y="2057399"/>
            <a:ext cx="10484980" cy="3962401"/>
          </a:xfrm>
        </p:spPr>
        <p:txBody>
          <a:bodyPr/>
          <a:lstStyle/>
          <a:p>
            <a:r>
              <a:rPr lang="en-US" sz="2000" spc="100" dirty="0">
                <a:ea typeface="+mn-lt"/>
                <a:cs typeface="Posterama" panose="020B0504020200020000" pitchFamily="34" charset="0"/>
              </a:rPr>
              <a:t>Facial Recognition is the process of identifying a person through his or her facial features. We will be using thermal cameras to detect human faces. When we think about thermal images in the context of people, what usually comes to mind is night vision. The ability to see a person, or group of people, by the inevitable heat their bodies emit. </a:t>
            </a:r>
          </a:p>
          <a:p>
            <a:r>
              <a:rPr lang="en-US" sz="2000" spc="100" dirty="0">
                <a:ea typeface="+mn-lt"/>
                <a:cs typeface="Posterama" panose="020B0504020200020000" pitchFamily="34" charset="0"/>
              </a:rPr>
              <a:t>	An important aspect of our project requires us to understand that thermal images capture heat in the form of frequency of pixels, varying from 0 to 1. Studies have found that each face emits a unique heat signature due to the blood vessels below the skin, as mentioned by Barclay (2013). Therefore, thermal facial images capture unique individual facial heat signatures which mark as unique biomarkers, providing us with rich information to classify a person correctly using a model.</a:t>
            </a:r>
          </a:p>
        </p:txBody>
      </p:sp>
    </p:spTree>
    <p:extLst>
      <p:ext uri="{BB962C8B-B14F-4D97-AF65-F5344CB8AC3E}">
        <p14:creationId xmlns:p14="http://schemas.microsoft.com/office/powerpoint/2010/main" val="4094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D4D1C9B-9FA1-40CC-0ED6-893B90663C2B}"/>
              </a:ext>
            </a:extLst>
          </p:cNvPr>
          <p:cNvSpPr/>
          <p:nvPr/>
        </p:nvSpPr>
        <p:spPr>
          <a:xfrm>
            <a:off x="1847850" y="4580381"/>
            <a:ext cx="849630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US" dirty="0">
                <a:cs typeface="Calibri Light"/>
              </a:rPr>
              <a:t>Meet our team</a:t>
            </a:r>
            <a:endParaRPr lang="en-US"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6</a:t>
            </a:fld>
            <a:endParaRPr lang="en-US" dirty="0"/>
          </a:p>
        </p:txBody>
      </p:sp>
      <p:sp>
        <p:nvSpPr>
          <p:cNvPr id="9" name="Text Placeholder 8">
            <a:extLst>
              <a:ext uri="{FF2B5EF4-FFF2-40B4-BE49-F238E27FC236}">
                <a16:creationId xmlns:a16="http://schemas.microsoft.com/office/drawing/2014/main" id="{4555555B-2DC1-8FAB-836A-FF067294BAB7}"/>
              </a:ext>
            </a:extLst>
          </p:cNvPr>
          <p:cNvSpPr>
            <a:spLocks noGrp="1"/>
          </p:cNvSpPr>
          <p:nvPr>
            <p:ph type="body" sz="quarter" idx="16"/>
          </p:nvPr>
        </p:nvSpPr>
        <p:spPr>
          <a:xfrm>
            <a:off x="1558957" y="4708777"/>
            <a:ext cx="1828800" cy="347473"/>
          </a:xfrm>
        </p:spPr>
        <p:txBody>
          <a:bodyPr/>
          <a:lstStyle/>
          <a:p>
            <a:r>
              <a:rPr lang="en-US" sz="1600" b="1" dirty="0">
                <a:effectLst/>
              </a:rPr>
              <a:t>Kishan Patel</a:t>
            </a:r>
          </a:p>
          <a:p>
            <a:r>
              <a:rPr lang="en-US" sz="800" dirty="0"/>
              <a:t>(B.Sc. Physics, PGDCA, Big Data Solution Architecture)</a:t>
            </a:r>
          </a:p>
        </p:txBody>
      </p:sp>
      <p:sp>
        <p:nvSpPr>
          <p:cNvPr id="10" name="Text Placeholder 9">
            <a:extLst>
              <a:ext uri="{FF2B5EF4-FFF2-40B4-BE49-F238E27FC236}">
                <a16:creationId xmlns:a16="http://schemas.microsoft.com/office/drawing/2014/main" id="{9231214F-3674-6AA5-28C4-945128C75152}"/>
              </a:ext>
            </a:extLst>
          </p:cNvPr>
          <p:cNvSpPr>
            <a:spLocks noGrp="1"/>
          </p:cNvSpPr>
          <p:nvPr>
            <p:ph type="body" sz="quarter" idx="17"/>
          </p:nvPr>
        </p:nvSpPr>
        <p:spPr>
          <a:xfrm>
            <a:off x="1558957" y="5306566"/>
            <a:ext cx="1828800" cy="347472"/>
          </a:xfrm>
        </p:spPr>
        <p:txBody>
          <a:bodyPr/>
          <a:lstStyle/>
          <a:p>
            <a:r>
              <a:rPr lang="en-US" cap="none" dirty="0">
                <a:effectLst/>
              </a:rPr>
              <a:t>A Big Data Analyst having non-cs bachelor degree, yet significantly interested, and competent in AI industry.</a:t>
            </a:r>
          </a:p>
        </p:txBody>
      </p:sp>
      <p:pic>
        <p:nvPicPr>
          <p:cNvPr id="21" name="Picture Placeholder 20">
            <a:extLst>
              <a:ext uri="{FF2B5EF4-FFF2-40B4-BE49-F238E27FC236}">
                <a16:creationId xmlns:a16="http://schemas.microsoft.com/office/drawing/2014/main" id="{A72AF81F-FD65-0481-6DF1-86D94056C8AC}"/>
              </a:ext>
            </a:extLst>
          </p:cNvPr>
          <p:cNvPicPr>
            <a:picLocks noGrp="1" noChangeAspect="1"/>
          </p:cNvPicPr>
          <p:nvPr>
            <p:ph type="pic" sz="quarter" idx="12"/>
          </p:nvPr>
        </p:nvPicPr>
        <p:blipFill rotWithShape="1">
          <a:blip r:embed="rId2"/>
          <a:srcRect l="-3599" t="-1246" r="3599" b="50798"/>
          <a:stretch/>
        </p:blipFill>
        <p:spPr>
          <a:xfrm>
            <a:off x="1203389" y="1641539"/>
            <a:ext cx="2539936" cy="2539936"/>
          </a:xfrm>
        </p:spPr>
      </p:pic>
      <p:pic>
        <p:nvPicPr>
          <p:cNvPr id="25" name="Picture Placeholder 24">
            <a:extLst>
              <a:ext uri="{FF2B5EF4-FFF2-40B4-BE49-F238E27FC236}">
                <a16:creationId xmlns:a16="http://schemas.microsoft.com/office/drawing/2014/main" id="{5B0AED0B-0820-9FD3-9B8F-FEE5C61F2AAD}"/>
              </a:ext>
            </a:extLst>
          </p:cNvPr>
          <p:cNvPicPr>
            <a:picLocks noGrp="1" noChangeAspect="1"/>
          </p:cNvPicPr>
          <p:nvPr>
            <p:ph type="pic" sz="quarter" idx="13"/>
          </p:nvPr>
        </p:nvPicPr>
        <p:blipFill rotWithShape="1">
          <a:blip r:embed="rId3"/>
          <a:srcRect l="1483" t="-351" r="-1483" b="50351"/>
          <a:stretch/>
        </p:blipFill>
        <p:spPr>
          <a:xfrm>
            <a:off x="5137023" y="1641539"/>
            <a:ext cx="2539935" cy="2539935"/>
          </a:xfrm>
        </p:spPr>
      </p:pic>
      <p:pic>
        <p:nvPicPr>
          <p:cNvPr id="29" name="Picture Placeholder 28">
            <a:extLst>
              <a:ext uri="{FF2B5EF4-FFF2-40B4-BE49-F238E27FC236}">
                <a16:creationId xmlns:a16="http://schemas.microsoft.com/office/drawing/2014/main" id="{E2820BBC-937B-D497-2E25-BB85DB6F6BFC}"/>
              </a:ext>
            </a:extLst>
          </p:cNvPr>
          <p:cNvPicPr>
            <a:picLocks noGrp="1" noChangeAspect="1"/>
          </p:cNvPicPr>
          <p:nvPr>
            <p:ph type="pic" sz="quarter" idx="14"/>
          </p:nvPr>
        </p:nvPicPr>
        <p:blipFill rotWithShape="1">
          <a:blip r:embed="rId4"/>
          <a:srcRect l="20952" t="52" r="17181" b="68737"/>
          <a:stretch/>
        </p:blipFill>
        <p:spPr>
          <a:xfrm>
            <a:off x="8680131" y="1641539"/>
            <a:ext cx="2539935" cy="2539935"/>
          </a:xfrm>
        </p:spPr>
      </p:pic>
      <p:sp>
        <p:nvSpPr>
          <p:cNvPr id="50" name="TextBox 49">
            <a:extLst>
              <a:ext uri="{FF2B5EF4-FFF2-40B4-BE49-F238E27FC236}">
                <a16:creationId xmlns:a16="http://schemas.microsoft.com/office/drawing/2014/main" id="{6D29FC1C-BA54-FCE2-8684-B4414FD1EDD7}"/>
              </a:ext>
            </a:extLst>
          </p:cNvPr>
          <p:cNvSpPr txBox="1"/>
          <p:nvPr/>
        </p:nvSpPr>
        <p:spPr>
          <a:xfrm>
            <a:off x="5562408" y="4477944"/>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a:ln>
                  <a:noFill/>
                </a:ln>
                <a:solidFill>
                  <a:srgbClr val="000000"/>
                </a:solidFill>
                <a:effectLst/>
                <a:uLnTx/>
                <a:uFillTx/>
                <a:latin typeface="Posterama"/>
                <a:ea typeface="+mn-ea"/>
                <a:cs typeface="+mn-cs"/>
              </a:rPr>
              <a:t>Tilak Pandya</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(B.C.A., M.C.A.)</a:t>
            </a:r>
          </a:p>
        </p:txBody>
      </p:sp>
      <p:sp>
        <p:nvSpPr>
          <p:cNvPr id="51" name="Text Placeholder 9">
            <a:extLst>
              <a:ext uri="{FF2B5EF4-FFF2-40B4-BE49-F238E27FC236}">
                <a16:creationId xmlns:a16="http://schemas.microsoft.com/office/drawing/2014/main" id="{094947FD-E005-E414-EB48-C7E3E74B9EAA}"/>
              </a:ext>
            </a:extLst>
          </p:cNvPr>
          <p:cNvSpPr txBox="1">
            <a:spLocks/>
          </p:cNvSpPr>
          <p:nvPr/>
        </p:nvSpPr>
        <p:spPr>
          <a:xfrm>
            <a:off x="5705283" y="5306566"/>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who explores concepts and potential in the tech industry.</a:t>
            </a:r>
          </a:p>
        </p:txBody>
      </p:sp>
      <p:sp>
        <p:nvSpPr>
          <p:cNvPr id="53" name="TextBox 52">
            <a:extLst>
              <a:ext uri="{FF2B5EF4-FFF2-40B4-BE49-F238E27FC236}">
                <a16:creationId xmlns:a16="http://schemas.microsoft.com/office/drawing/2014/main" id="{159FBFC8-7248-F3BD-6E49-38F7CFFC13BB}"/>
              </a:ext>
            </a:extLst>
          </p:cNvPr>
          <p:cNvSpPr txBox="1"/>
          <p:nvPr/>
        </p:nvSpPr>
        <p:spPr>
          <a:xfrm>
            <a:off x="9004554" y="4477943"/>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err="1">
                <a:ln>
                  <a:noFill/>
                </a:ln>
                <a:solidFill>
                  <a:srgbClr val="000000"/>
                </a:solidFill>
                <a:effectLst/>
                <a:uLnTx/>
                <a:uFillTx/>
                <a:latin typeface="Posterama"/>
                <a:ea typeface="+mn-ea"/>
                <a:cs typeface="+mn-cs"/>
              </a:rPr>
              <a:t>Namra</a:t>
            </a:r>
            <a:r>
              <a:rPr kumimoji="0" lang="en-US" sz="1600" b="1" i="0" u="none" strike="noStrike" kern="1200" cap="all" spc="200" normalizeH="0" baseline="0" noProof="0" dirty="0">
                <a:ln>
                  <a:noFill/>
                </a:ln>
                <a:solidFill>
                  <a:srgbClr val="000000"/>
                </a:solidFill>
                <a:effectLst/>
                <a:uLnTx/>
                <a:uFillTx/>
                <a:latin typeface="Posterama"/>
                <a:ea typeface="+mn-ea"/>
                <a:cs typeface="+mn-cs"/>
              </a:rPr>
              <a:t> Patel</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(B.E Computer Science.)</a:t>
            </a:r>
          </a:p>
        </p:txBody>
      </p:sp>
      <p:sp>
        <p:nvSpPr>
          <p:cNvPr id="54" name="Text Placeholder 9">
            <a:extLst>
              <a:ext uri="{FF2B5EF4-FFF2-40B4-BE49-F238E27FC236}">
                <a16:creationId xmlns:a16="http://schemas.microsoft.com/office/drawing/2014/main" id="{0A547878-30BB-B8F5-2CC0-C317F8A4CED2}"/>
              </a:ext>
            </a:extLst>
          </p:cNvPr>
          <p:cNvSpPr txBox="1">
            <a:spLocks/>
          </p:cNvSpPr>
          <p:nvPr/>
        </p:nvSpPr>
        <p:spPr>
          <a:xfrm>
            <a:off x="9147429" y="5299327"/>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with real-world problem solving experience and a desire for innovation.</a:t>
            </a:r>
          </a:p>
        </p:txBody>
      </p:sp>
    </p:spTree>
    <p:extLst>
      <p:ext uri="{BB962C8B-B14F-4D97-AF65-F5344CB8AC3E}">
        <p14:creationId xmlns:p14="http://schemas.microsoft.com/office/powerpoint/2010/main" val="414664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p:txBody>
          <a:bodyPr/>
          <a:lstStyle/>
          <a:p>
            <a:r>
              <a:rPr lang="en-US" dirty="0"/>
              <a:t>SCOPE OF WORK</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a:xfrm>
            <a:off x="1298448" y="2057781"/>
            <a:ext cx="10244327" cy="3238120"/>
          </a:xfrm>
        </p:spPr>
        <p:txBody>
          <a:bodyPr/>
          <a:lstStyle/>
          <a:p>
            <a:pPr marL="457200" indent="-457200">
              <a:buAutoNum type="arabicPeriod"/>
            </a:pPr>
            <a:r>
              <a:rPr lang="en-US" sz="1800" b="1" dirty="0">
                <a:latin typeface="+mn-lt"/>
              </a:rPr>
              <a:t>Research on CRI AI thermal camera</a:t>
            </a:r>
          </a:p>
          <a:p>
            <a:pPr marL="457200" indent="-457200">
              <a:buAutoNum type="arabicPeriod"/>
            </a:pPr>
            <a:r>
              <a:rPr lang="en-US" sz="1800" b="1" dirty="0">
                <a:latin typeface="+mn-lt"/>
              </a:rPr>
              <a:t>Development of facial recognition algorithms</a:t>
            </a:r>
          </a:p>
          <a:p>
            <a:pPr marL="457200" indent="-457200">
              <a:buAutoNum type="arabicPeriod"/>
            </a:pPr>
            <a:r>
              <a:rPr lang="en-US" sz="1800" b="1" dirty="0">
                <a:latin typeface="+mn-lt"/>
              </a:rPr>
              <a:t>Integration with existing systems</a:t>
            </a:r>
          </a:p>
          <a:p>
            <a:pPr marL="457200" indent="-457200">
              <a:buAutoNum type="arabicPeriod"/>
            </a:pPr>
            <a:r>
              <a:rPr lang="en-US" sz="1800" b="1" dirty="0">
                <a:latin typeface="+mn-lt"/>
              </a:rPr>
              <a:t>Testing and validation</a:t>
            </a:r>
          </a:p>
          <a:p>
            <a:pPr marL="457200" indent="-457200">
              <a:buAutoNum type="arabicPeriod"/>
            </a:pPr>
            <a:r>
              <a:rPr lang="en-US" sz="1800" b="1" dirty="0">
                <a:latin typeface="+mn-lt"/>
              </a:rPr>
              <a:t>Deployment and training</a:t>
            </a:r>
          </a:p>
          <a:p>
            <a:pPr marL="457200" indent="-457200">
              <a:buAutoNum type="arabicPeriod"/>
            </a:pPr>
            <a:r>
              <a:rPr lang="en-US" sz="1800" b="1" dirty="0">
                <a:latin typeface="+mn-lt"/>
              </a:rPr>
              <a:t>Maintenance and support</a:t>
            </a:r>
          </a:p>
          <a:p>
            <a:pPr marL="457200" indent="-457200">
              <a:buAutoNum type="arabicPeriod"/>
            </a:pPr>
            <a:endParaRPr lang="en-US" sz="1800" b="1" dirty="0">
              <a:latin typeface="+mn-lt"/>
            </a:endParaRPr>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1085088" y="658281"/>
            <a:ext cx="10021824" cy="539496"/>
          </a:xfrm>
        </p:spPr>
        <p:txBody>
          <a:bodyPr/>
          <a:lstStyle/>
          <a:p>
            <a:r>
              <a:rPr lang="en-US" dirty="0">
                <a:cs typeface="Calibri Light"/>
              </a:rPr>
              <a:t>Project progress</a:t>
            </a:r>
            <a:endParaRPr lang="en-US"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20" name="Content Placeholder 4">
            <a:extLst>
              <a:ext uri="{FF2B5EF4-FFF2-40B4-BE49-F238E27FC236}">
                <a16:creationId xmlns:a16="http://schemas.microsoft.com/office/drawing/2014/main" id="{C727D6AB-2ED1-490A-9EBD-99C9428D4C08}"/>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a:latin typeface="Times New Roman" panose="02020603050405020304" pitchFamily="18" charset="0"/>
                <a:cs typeface="Times New Roman" panose="02020603050405020304" pitchFamily="18" charset="0"/>
              </a:rPr>
              <a:t>Facial recognition using CRI AI camera</a:t>
            </a:r>
          </a:p>
          <a:p>
            <a:pPr marL="971550" lvl="1" indent="-514350">
              <a:buFont typeface="+mj-lt"/>
              <a:buAutoNum type="romanLcPeriod"/>
            </a:pPr>
            <a:r>
              <a:rPr lang="en-US" dirty="0">
                <a:latin typeface="Times New Roman" panose="02020603050405020304" pitchFamily="18" charset="0"/>
                <a:cs typeface="Times New Roman" panose="02020603050405020304" pitchFamily="18" charset="0"/>
              </a:rPr>
              <a:t>Troubleshooting Blackbody radiation box</a:t>
            </a:r>
          </a:p>
          <a:p>
            <a:pPr marL="971550" lvl="1" indent="-514350">
              <a:buFont typeface="+mj-lt"/>
              <a:buAutoNum type="romanLcPeriod"/>
            </a:pPr>
            <a:r>
              <a:rPr lang="en-US" dirty="0">
                <a:latin typeface="Times New Roman" panose="02020603050405020304" pitchFamily="18" charset="0"/>
                <a:cs typeface="Times New Roman" panose="02020603050405020304" pitchFamily="18" charset="0"/>
              </a:rPr>
              <a:t>Implemented Blackbody radiation box to measure the temperature.</a:t>
            </a:r>
          </a:p>
          <a:p>
            <a:pPr marL="971550" lvl="1" indent="-514350">
              <a:buFont typeface="+mj-lt"/>
              <a:buAutoNum type="romanLcPeriod"/>
            </a:pPr>
            <a:r>
              <a:rPr lang="en-US" dirty="0">
                <a:latin typeface="Times New Roman" panose="02020603050405020304" pitchFamily="18" charset="0"/>
                <a:cs typeface="Times New Roman" panose="02020603050405020304" pitchFamily="18" charset="0"/>
              </a:rPr>
              <a:t>Eliminated multiple images taken from the similar angle. (In progress)</a:t>
            </a:r>
          </a:p>
          <a:p>
            <a:pPr marL="971550" lvl="1" indent="-514350">
              <a:buFont typeface="+mj-lt"/>
              <a:buAutoNum type="romanLcPeriod"/>
            </a:pPr>
            <a:r>
              <a:rPr lang="en-US" dirty="0">
                <a:latin typeface="Times New Roman" panose="02020603050405020304" pitchFamily="18" charset="0"/>
                <a:cs typeface="Times New Roman" panose="02020603050405020304" pitchFamily="18" charset="0"/>
              </a:rPr>
              <a:t>Found reasons to reduce latency. (In progress)</a:t>
            </a:r>
          </a:p>
          <a:p>
            <a:pPr marL="971550" lvl="1" indent="-514350">
              <a:buFont typeface="+mj-lt"/>
              <a:buAutoNum type="romanLcPeriod"/>
            </a:pPr>
            <a:r>
              <a:rPr lang="en-US" dirty="0">
                <a:latin typeface="Times New Roman" panose="02020603050405020304" pitchFamily="18" charset="0"/>
                <a:cs typeface="Times New Roman" panose="02020603050405020304" pitchFamily="18" charset="0"/>
              </a:rPr>
              <a:t>Update </a:t>
            </a:r>
            <a:r>
              <a:rPr lang="en-US" dirty="0" err="1">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repository</a:t>
            </a:r>
          </a:p>
          <a:p>
            <a:pPr marL="971550" lvl="1" indent="-514350">
              <a:buFont typeface="+mj-lt"/>
              <a:buAutoNum type="romanLcPeriod"/>
            </a:pPr>
            <a:r>
              <a:rPr lang="en-US" dirty="0">
                <a:latin typeface="Times New Roman" panose="02020603050405020304" pitchFamily="18" charset="0"/>
                <a:cs typeface="Times New Roman" panose="02020603050405020304" pitchFamily="18" charset="0"/>
              </a:rPr>
              <a:t>Presentation.</a:t>
            </a:r>
          </a:p>
        </p:txBody>
      </p:sp>
    </p:spTree>
    <p:extLst>
      <p:ext uri="{BB962C8B-B14F-4D97-AF65-F5344CB8AC3E}">
        <p14:creationId xmlns:p14="http://schemas.microsoft.com/office/powerpoint/2010/main" val="200061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298447" y="609600"/>
            <a:ext cx="9803141" cy="530352"/>
          </a:xfrm>
        </p:spPr>
        <p:txBody>
          <a:bodyPr/>
          <a:lstStyle/>
          <a:p>
            <a:pPr algn="ctr"/>
            <a:r>
              <a:rPr lang="en-US" sz="4000" dirty="0"/>
              <a:t>Reasons of latency</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a:xfrm>
            <a:off x="1298448" y="1352550"/>
            <a:ext cx="10244327" cy="5029199"/>
          </a:xfrm>
        </p:spPr>
        <p:txBody>
          <a:bodyPr/>
          <a:lstStyle/>
          <a:p>
            <a:pPr marL="342900" indent="-342900">
              <a:buAutoNum type="arabicPeriod"/>
            </a:pPr>
            <a:r>
              <a:rPr lang="en-US" sz="1800" b="1" dirty="0">
                <a:latin typeface="+mn-lt"/>
              </a:rPr>
              <a:t>Device incompatibility: </a:t>
            </a:r>
          </a:p>
          <a:p>
            <a:pPr marL="342900" indent="-342900">
              <a:buFont typeface="Arial" panose="020B0604020202020204" pitchFamily="34" charset="0"/>
              <a:buChar char="•"/>
            </a:pPr>
            <a:r>
              <a:rPr lang="en-US" sz="1800" dirty="0">
                <a:latin typeface="+mn-lt"/>
              </a:rPr>
              <a:t>GPUs are designed to perform complex mathematical computations and can accelerate the performance of the face recognition model.</a:t>
            </a:r>
          </a:p>
          <a:p>
            <a:r>
              <a:rPr lang="en-US" sz="1800" b="1" dirty="0">
                <a:latin typeface="+mn-lt"/>
              </a:rPr>
              <a:t>2. Parallel Processing:</a:t>
            </a:r>
          </a:p>
          <a:p>
            <a:pPr marL="285750" indent="-285750">
              <a:buFont typeface="Arial" panose="020B0604020202020204" pitchFamily="34" charset="0"/>
              <a:buChar char="•"/>
            </a:pPr>
            <a:r>
              <a:rPr lang="en-US" sz="1800" dirty="0">
                <a:latin typeface="+mn-lt"/>
              </a:rPr>
              <a:t>Asynchronous processing allows the camera to continue capturing frames while the face recognition model is processing the previous frame. This can reduce latency by processing images in the background.</a:t>
            </a:r>
          </a:p>
          <a:p>
            <a:r>
              <a:rPr lang="en-US" sz="1800" b="1" dirty="0">
                <a:latin typeface="+mn-lt"/>
              </a:rPr>
              <a:t>3. Network Latency:</a:t>
            </a:r>
          </a:p>
          <a:p>
            <a:pPr marL="285750" indent="-285750">
              <a:buFont typeface="Arial" panose="020B0604020202020204" pitchFamily="34" charset="0"/>
              <a:buChar char="•"/>
            </a:pPr>
            <a:r>
              <a:rPr lang="en-US" sz="1800" dirty="0">
                <a:latin typeface="+mn-lt"/>
              </a:rPr>
              <a:t>network latency can cause delays in the transmission of video frames. This can be fixed by optimizing network settings, using a faster network connection, or reducing the video resolution to reduce network latency.</a:t>
            </a:r>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8412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{C265BB23-B1B6-415C-918B-26506574DE3B}tf67061901_win32</Template>
  <TotalTime>702</TotalTime>
  <Words>926</Words>
  <Application>Microsoft Office PowerPoint</Application>
  <PresentationFormat>Widescreen</PresentationFormat>
  <Paragraphs>134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Daytona Condensed Light</vt:lpstr>
      <vt:lpstr>Posterama</vt:lpstr>
      <vt:lpstr>Times New Roman</vt:lpstr>
      <vt:lpstr>Office Theme</vt:lpstr>
      <vt:lpstr>Face Recognition using CRI AI Thermal Camera</vt:lpstr>
      <vt:lpstr>Agenda</vt:lpstr>
      <vt:lpstr>Introduction</vt:lpstr>
      <vt:lpstr>Primary goals</vt:lpstr>
      <vt:lpstr>Summary </vt:lpstr>
      <vt:lpstr>Meet our team</vt:lpstr>
      <vt:lpstr>SCOPE OF WORK</vt:lpstr>
      <vt:lpstr>Project progress</vt:lpstr>
      <vt:lpstr>Reasons of latency</vt:lpstr>
      <vt:lpstr>Individual status</vt:lpstr>
      <vt:lpstr>High-level timeline chart (GANTT)</vt:lpstr>
      <vt:lpstr>Glimpse of the work done</vt:lpstr>
      <vt:lpstr>Glimpse of the work done</vt:lpstr>
      <vt:lpstr>Now onwards..</vt:lpstr>
      <vt:lpstr>General Budget</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CRI AI Thermal Camera</dc:title>
  <dc:creator>Kishan Kanaiyalal Patel</dc:creator>
  <cp:lastModifiedBy>Kishan Kanaiyalal Patel</cp:lastModifiedBy>
  <cp:revision>44</cp:revision>
  <dcterms:created xsi:type="dcterms:W3CDTF">2023-02-24T00:44:05Z</dcterms:created>
  <dcterms:modified xsi:type="dcterms:W3CDTF">2023-03-22T02:38:50Z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