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25" r:id="rId5"/>
    <p:sldId id="326" r:id="rId6"/>
    <p:sldId id="327" r:id="rId7"/>
    <p:sldId id="328" r:id="rId8"/>
    <p:sldId id="338" r:id="rId9"/>
    <p:sldId id="332" r:id="rId10"/>
    <p:sldId id="336" r:id="rId11"/>
    <p:sldId id="349" r:id="rId12"/>
    <p:sldId id="352" r:id="rId13"/>
    <p:sldId id="350" r:id="rId14"/>
    <p:sldId id="334" r:id="rId15"/>
    <p:sldId id="347" r:id="rId16"/>
    <p:sldId id="348" r:id="rId17"/>
    <p:sldId id="353" r:id="rId18"/>
    <p:sldId id="329" r:id="rId19"/>
    <p:sldId id="351" r:id="rId20"/>
    <p:sldId id="345" r:id="rId21"/>
    <p:sldId id="344" r:id="rId22"/>
    <p:sldId id="33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205" autoAdjust="0"/>
  </p:normalViewPr>
  <p:slideViewPr>
    <p:cSldViewPr snapToGrid="0">
      <p:cViewPr varScale="1">
        <p:scale>
          <a:sx n="74" d="100"/>
          <a:sy n="74" d="100"/>
        </p:scale>
        <p:origin x="576" y="7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dirty="0"/>
              <a:t>Expected hours and</a:t>
            </a:r>
            <a:r>
              <a:rPr lang="en-CA" baseline="0" dirty="0"/>
              <a:t> hours worked</a:t>
            </a:r>
            <a:endParaRPr lang="en-CA"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360835330366312E-2"/>
          <c:y val="0.11361285640360301"/>
          <c:w val="0.94190003423485102"/>
          <c:h val="0.74515116836308037"/>
        </c:manualLayout>
      </c:layout>
      <c:barChart>
        <c:barDir val="col"/>
        <c:grouping val="clustered"/>
        <c:varyColors val="0"/>
        <c:ser>
          <c:idx val="0"/>
          <c:order val="0"/>
          <c:tx>
            <c:strRef>
              <c:f>Sheet1!$B$1</c:f>
              <c:strCache>
                <c:ptCount val="1"/>
                <c:pt idx="0">
                  <c:v>Expected hours</c:v>
                </c:pt>
              </c:strCache>
            </c:strRef>
          </c:tx>
          <c:spPr>
            <a:solidFill>
              <a:schemeClr val="accent1">
                <a:lumMod val="50000"/>
              </a:schemeClr>
            </a:solidFill>
            <a:ln>
              <a:noFill/>
            </a:ln>
            <a:effectLst/>
          </c:spPr>
          <c:invertIfNegative val="0"/>
          <c:cat>
            <c:strRef>
              <c:f>Sheet1!$A$2:$A$9</c:f>
              <c:strCache>
                <c:ptCount val="7"/>
                <c:pt idx="0">
                  <c:v>Week 2</c:v>
                </c:pt>
                <c:pt idx="1">
                  <c:v>Week 3</c:v>
                </c:pt>
                <c:pt idx="2">
                  <c:v>Week 4</c:v>
                </c:pt>
                <c:pt idx="3">
                  <c:v>Week 5</c:v>
                </c:pt>
                <c:pt idx="4">
                  <c:v>Week 6</c:v>
                </c:pt>
                <c:pt idx="5">
                  <c:v>Week 7</c:v>
                </c:pt>
                <c:pt idx="6">
                  <c:v>Week 8</c:v>
                </c:pt>
              </c:strCache>
            </c:strRef>
          </c:cat>
          <c:val>
            <c:numRef>
              <c:f>Sheet1!$B$2:$B$9</c:f>
              <c:numCache>
                <c:formatCode>General</c:formatCode>
                <c:ptCount val="8"/>
                <c:pt idx="0">
                  <c:v>24</c:v>
                </c:pt>
                <c:pt idx="1">
                  <c:v>24</c:v>
                </c:pt>
                <c:pt idx="2">
                  <c:v>24</c:v>
                </c:pt>
                <c:pt idx="3">
                  <c:v>24</c:v>
                </c:pt>
                <c:pt idx="4">
                  <c:v>24</c:v>
                </c:pt>
                <c:pt idx="5">
                  <c:v>24</c:v>
                </c:pt>
                <c:pt idx="6">
                  <c:v>24</c:v>
                </c:pt>
              </c:numCache>
            </c:numRef>
          </c:val>
          <c:extLst xmlns:c16r2="http://schemas.microsoft.com/office/drawing/2015/06/chart">
            <c:ext xmlns:c16="http://schemas.microsoft.com/office/drawing/2014/chart" uri="{C3380CC4-5D6E-409C-BE32-E72D297353CC}">
              <c16:uniqueId val="{00000000-9501-4E2D-A7FC-2A08325C9BB1}"/>
            </c:ext>
          </c:extLst>
        </c:ser>
        <c:ser>
          <c:idx val="1"/>
          <c:order val="1"/>
          <c:tx>
            <c:strRef>
              <c:f>Sheet1!$C$1</c:f>
              <c:strCache>
                <c:ptCount val="1"/>
                <c:pt idx="0">
                  <c:v>Hours worked</c:v>
                </c:pt>
              </c:strCache>
            </c:strRef>
          </c:tx>
          <c:spPr>
            <a:solidFill>
              <a:schemeClr val="accent1">
                <a:lumMod val="60000"/>
                <a:lumOff val="40000"/>
              </a:schemeClr>
            </a:solidFill>
            <a:ln>
              <a:noFill/>
            </a:ln>
            <a:effectLst/>
          </c:spPr>
          <c:invertIfNegative val="0"/>
          <c:cat>
            <c:strRef>
              <c:f>Sheet1!$A$2:$A$9</c:f>
              <c:strCache>
                <c:ptCount val="7"/>
                <c:pt idx="0">
                  <c:v>Week 2</c:v>
                </c:pt>
                <c:pt idx="1">
                  <c:v>Week 3</c:v>
                </c:pt>
                <c:pt idx="2">
                  <c:v>Week 4</c:v>
                </c:pt>
                <c:pt idx="3">
                  <c:v>Week 5</c:v>
                </c:pt>
                <c:pt idx="4">
                  <c:v>Week 6</c:v>
                </c:pt>
                <c:pt idx="5">
                  <c:v>Week 7</c:v>
                </c:pt>
                <c:pt idx="6">
                  <c:v>Week 8</c:v>
                </c:pt>
              </c:strCache>
            </c:strRef>
          </c:cat>
          <c:val>
            <c:numRef>
              <c:f>Sheet1!$C$2:$C$9</c:f>
              <c:numCache>
                <c:formatCode>General</c:formatCode>
                <c:ptCount val="8"/>
                <c:pt idx="0">
                  <c:v>14</c:v>
                </c:pt>
                <c:pt idx="1">
                  <c:v>15</c:v>
                </c:pt>
                <c:pt idx="2">
                  <c:v>11</c:v>
                </c:pt>
                <c:pt idx="3">
                  <c:v>18</c:v>
                </c:pt>
                <c:pt idx="4">
                  <c:v>20.5</c:v>
                </c:pt>
                <c:pt idx="5">
                  <c:v>17.5</c:v>
                </c:pt>
                <c:pt idx="6">
                  <c:v>15</c:v>
                </c:pt>
              </c:numCache>
            </c:numRef>
          </c:val>
          <c:extLst xmlns:c16r2="http://schemas.microsoft.com/office/drawing/2015/06/chart">
            <c:ext xmlns:c16="http://schemas.microsoft.com/office/drawing/2014/chart" uri="{C3380CC4-5D6E-409C-BE32-E72D297353CC}">
              <c16:uniqueId val="{00000001-9501-4E2D-A7FC-2A08325C9BB1}"/>
            </c:ext>
          </c:extLst>
        </c:ser>
        <c:dLbls>
          <c:showLegendKey val="0"/>
          <c:showVal val="0"/>
          <c:showCatName val="0"/>
          <c:showSerName val="0"/>
          <c:showPercent val="0"/>
          <c:showBubbleSize val="0"/>
        </c:dLbls>
        <c:gapWidth val="219"/>
        <c:overlap val="-27"/>
        <c:axId val="-407984832"/>
        <c:axId val="-407981568"/>
      </c:barChart>
      <c:catAx>
        <c:axId val="-40798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7981568"/>
        <c:crosses val="autoZero"/>
        <c:auto val="1"/>
        <c:lblAlgn val="ctr"/>
        <c:lblOffset val="100"/>
        <c:noMultiLvlLbl val="0"/>
      </c:catAx>
      <c:valAx>
        <c:axId val="-40798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79848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15-Mar-23</a:t>
            </a:fld>
            <a:endParaRPr lang="en-US" dirty="0"/>
          </a:p>
        </p:txBody>
      </p:sp>
      <p:sp>
        <p:nvSpPr>
          <p:cNvPr id="4" name="Footer Placeholder 3">
            <a:extLst>
              <a:ext uri="{FF2B5EF4-FFF2-40B4-BE49-F238E27FC236}">
                <a16:creationId xmlns=""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15-Mar-23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hikvision.com/ca-en/support/download/software/ivms4200-series/" TargetMode="External"/><Relationship Id="rId2" Type="http://schemas.openxmlformats.org/officeDocument/2006/relationships/hyperlink" Target="https://us.hikvision.com/en/system/files_force/ivms-4200_v2.8.2.2_windows_user_manual_v2_0.pdf?download=1" TargetMode="External"/><Relationship Id="rId1" Type="http://schemas.openxmlformats.org/officeDocument/2006/relationships/slideLayout" Target="../slideLayouts/slideLayout12.xml"/><Relationship Id="rId6" Type="http://schemas.openxmlformats.org/officeDocument/2006/relationships/hyperlink" Target="https://www.jojomarketing.ae/products/hikvision-ds-2te127-g4a-thermal-image-screening-camera-dubai-uae/" TargetMode="External"/><Relationship Id="rId5" Type="http://schemas.openxmlformats.org/officeDocument/2006/relationships/hyperlink" Target="https://www.aranacorp.com/en/managing-an-ip-camera-with-python/" TargetMode="External"/><Relationship Id="rId4" Type="http://schemas.openxmlformats.org/officeDocument/2006/relationships/hyperlink" Target="https://us.hikvision.com/en/support-resources/documentation/faq/softwar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tilakpandya/Face_Recognition_Using_Thermal_Images" TargetMode="External"/><Relationship Id="rId2" Type="http://schemas.openxmlformats.org/officeDocument/2006/relationships/image" Target="../media/image15.jpeg"/><Relationship Id="rId1" Type="http://schemas.openxmlformats.org/officeDocument/2006/relationships/slideLayout" Target="../slideLayouts/slideLayout15.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sa=i&amp;url=https://learn.g2.com/facial-recognition-for-office-security&amp;psig=AOvVaw2uIyVeixULaYUTUe9ySRjm&amp;ust=1677286078355000&amp;source=images&amp;cd=vfe&amp;ved=0CBEQjhxqFwoTCMjE_9j3rP0CFQAAAAAdAAAAABA4" TargetMode="External"/><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flir.ca/discover/public-safety/do-i-need-a-blackbody-for-skin-temperature-screening/" TargetMode="External"/><Relationship Id="rId2" Type="http://schemas.openxmlformats.org/officeDocument/2006/relationships/image" Target="../media/image1.webp"/><Relationship Id="rId1" Type="http://schemas.openxmlformats.org/officeDocument/2006/relationships/slideLayout" Target="../slideLayouts/slideLayout12.xml"/><Relationship Id="rId5" Type="http://schemas.openxmlformats.org/officeDocument/2006/relationships/hyperlink" Target="https://www.x20.org/knowledgebase/thermal-infrared-black-body-radiation/" TargetMode="External"/><Relationship Id="rId4" Type="http://schemas.openxmlformats.org/officeDocument/2006/relationships/hyperlink" Target="https://www.ci-systems.com/Using-Blackbody-Radiation-in-Thermal-Imag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 xmlns:a16="http://schemas.microsoft.com/office/drawing/2014/main" id="{06DC6A65-C7EC-190F-5F6E-154F66A80A0B}"/>
              </a:ext>
            </a:extLst>
          </p:cNvPr>
          <p:cNvPicPr>
            <a:picLocks noGrp="1" noChangeAspect="1"/>
          </p:cNvPicPr>
          <p:nvPr>
            <p:ph type="pic" sz="quarter" idx="10"/>
          </p:nvPr>
        </p:nvPicPr>
        <p:blipFill>
          <a:blip r:embed="rId2"/>
          <a:srcRect t="22597" b="22597"/>
          <a:stretch>
            <a:fillRect/>
          </a:stretch>
        </p:blipFill>
        <p:spPr>
          <a:xfrm>
            <a:off x="2324100" y="997228"/>
            <a:ext cx="7543800" cy="5029200"/>
          </a:xfrm>
        </p:spPr>
      </p:pic>
      <p:sp>
        <p:nvSpPr>
          <p:cNvPr id="4" name="Title 3">
            <a:extLst>
              <a:ext uri="{FF2B5EF4-FFF2-40B4-BE49-F238E27FC236}">
                <a16:creationId xmlns="" xmlns:a16="http://schemas.microsoft.com/office/drawing/2014/main" id="{305E10E9-9AB7-0642-D4C4-DDFDAB7B5B2C}"/>
              </a:ext>
            </a:extLst>
          </p:cNvPr>
          <p:cNvSpPr>
            <a:spLocks noGrp="1"/>
          </p:cNvSpPr>
          <p:nvPr>
            <p:ph type="title"/>
          </p:nvPr>
        </p:nvSpPr>
        <p:spPr/>
        <p:txBody>
          <a:bodyPr/>
          <a:lstStyle/>
          <a:p>
            <a:r>
              <a:rPr lang="en-US" sz="4800" dirty="0"/>
              <a:t>Face Recognition using</a:t>
            </a:r>
            <a:br>
              <a:rPr lang="en-US" sz="4800" dirty="0"/>
            </a:br>
            <a:r>
              <a:rPr lang="en-US" sz="4800" dirty="0"/>
              <a:t>CRI AI Thermal Camera</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smtClean="0">
                <a:cs typeface="Calibri Light"/>
              </a:rPr>
              <a:t>Individual status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10</a:t>
            </a:fld>
            <a:endParaRPr lang="en-US" dirty="0"/>
          </a:p>
        </p:txBody>
      </p:sp>
      <p:sp>
        <p:nvSpPr>
          <p:cNvPr id="6" name="Content Placeholder 4">
            <a:extLst>
              <a:ext uri="{FF2B5EF4-FFF2-40B4-BE49-F238E27FC236}">
                <a16:creationId xmlns="" xmlns:a16="http://schemas.microsoft.com/office/drawing/2014/main" id="{D40A2881-15F6-FF24-285A-218469C87F53}"/>
              </a:ext>
            </a:extLst>
          </p:cNvPr>
          <p:cNvSpPr txBox="1">
            <a:spLocks/>
          </p:cNvSpPr>
          <p:nvPr/>
        </p:nvSpPr>
        <p:spPr>
          <a:xfrm>
            <a:off x="1097280" y="166846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err="1" smtClean="0">
                <a:latin typeface="Times New Roman" panose="02020603050405020304" pitchFamily="18" charset="0"/>
                <a:cs typeface="Times New Roman" panose="02020603050405020304" pitchFamily="18" charset="0"/>
              </a:rPr>
              <a:t>Namra</a:t>
            </a:r>
            <a:r>
              <a:rPr lang="en-US" sz="2000" b="1"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Troubleshooting Network and firewall settings for the camera</a:t>
            </a:r>
            <a:r>
              <a:rPr lang="en-US" sz="1800" dirty="0" smtClean="0">
                <a:latin typeface="Times New Roman" panose="02020603050405020304" pitchFamily="18" charset="0"/>
                <a:cs typeface="Times New Roman" panose="02020603050405020304" pitchFamily="18" charset="0"/>
              </a:rPr>
              <a:t>.</a:t>
            </a:r>
          </a:p>
          <a:p>
            <a:pPr lvl="1"/>
            <a:r>
              <a:rPr lang="en-US" sz="1800" dirty="0" smtClean="0">
                <a:latin typeface="Times New Roman" panose="02020603050405020304" pitchFamily="18" charset="0"/>
                <a:cs typeface="Times New Roman" panose="02020603050405020304" pitchFamily="18" charset="0"/>
              </a:rPr>
              <a:t>Capturing images and facial recognition through CRI AI Camera</a:t>
            </a:r>
          </a:p>
          <a:p>
            <a:pPr lvl="1"/>
            <a:r>
              <a:rPr lang="en-US" sz="1800" dirty="0" smtClean="0">
                <a:latin typeface="Times New Roman" panose="02020603050405020304" pitchFamily="18" charset="0"/>
                <a:cs typeface="Times New Roman" panose="02020603050405020304" pitchFamily="18" charset="0"/>
              </a:rPr>
              <a:t>documentation</a:t>
            </a:r>
          </a:p>
          <a:p>
            <a:r>
              <a:rPr lang="en-US" sz="2000" b="1" dirty="0" smtClean="0">
                <a:latin typeface="Times New Roman" panose="02020603050405020304" pitchFamily="18" charset="0"/>
                <a:cs typeface="Times New Roman" panose="02020603050405020304" pitchFamily="18" charset="0"/>
              </a:rPr>
              <a:t>Tilak:</a:t>
            </a:r>
            <a:r>
              <a:rPr lang="en-US" sz="2000" dirty="0" smtClean="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Face Recognition using RGB and thermal image fusion </a:t>
            </a:r>
          </a:p>
          <a:p>
            <a:pPr lvl="1"/>
            <a:r>
              <a:rPr lang="en-US" sz="1800" dirty="0" smtClean="0">
                <a:latin typeface="Times New Roman" panose="02020603050405020304" pitchFamily="18" charset="0"/>
                <a:cs typeface="Times New Roman" panose="02020603050405020304" pitchFamily="18" charset="0"/>
              </a:rPr>
              <a:t>Blackbody radiation analysis</a:t>
            </a:r>
          </a:p>
          <a:p>
            <a:pPr lvl="1"/>
            <a:r>
              <a:rPr lang="en-US" sz="1800" dirty="0" smtClean="0">
                <a:latin typeface="Times New Roman" panose="02020603050405020304" pitchFamily="18" charset="0"/>
                <a:cs typeface="Times New Roman" panose="02020603050405020304" pitchFamily="18" charset="0"/>
              </a:rPr>
              <a:t>documentation</a:t>
            </a:r>
          </a:p>
          <a:p>
            <a:r>
              <a:rPr lang="en-US" sz="2000" b="1" dirty="0" err="1" smtClean="0">
                <a:latin typeface="Times New Roman" panose="02020603050405020304" pitchFamily="18" charset="0"/>
                <a:cs typeface="Times New Roman" panose="02020603050405020304" pitchFamily="18" charset="0"/>
              </a:rPr>
              <a:t>Kishan</a:t>
            </a:r>
            <a:r>
              <a:rPr lang="en-US" sz="2000" b="1"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Blackbody radiation configuration</a:t>
            </a:r>
          </a:p>
          <a:p>
            <a:pPr lvl="1"/>
            <a:r>
              <a:rPr lang="en-US" sz="1800" dirty="0" smtClean="0">
                <a:latin typeface="Times New Roman" panose="02020603050405020304" pitchFamily="18" charset="0"/>
                <a:cs typeface="Times New Roman" panose="02020603050405020304" pitchFamily="18" charset="0"/>
              </a:rPr>
              <a:t>documentation</a:t>
            </a:r>
          </a:p>
          <a:p>
            <a:pPr lvl="1"/>
            <a:r>
              <a:rPr lang="en-US" sz="1800" dirty="0" smtClean="0">
                <a:latin typeface="Times New Roman" panose="02020603050405020304" pitchFamily="18" charset="0"/>
                <a:cs typeface="Times New Roman" panose="02020603050405020304" pitchFamily="18" charset="0"/>
              </a:rPr>
              <a:t>Presentation</a:t>
            </a:r>
          </a:p>
          <a:p>
            <a:pPr marL="914400" lvl="2"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0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High-level timeline chart (GANTT)</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11</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563" t="12776" r="-563" b="23192"/>
          <a:stretch/>
        </p:blipFill>
        <p:spPr>
          <a:xfrm>
            <a:off x="1191386" y="1720588"/>
            <a:ext cx="9476614" cy="4391288"/>
          </a:xfrm>
          <a:prstGeom prst="rect">
            <a:avLst/>
          </a:prstGeom>
        </p:spPr>
      </p:pic>
    </p:spTree>
    <p:extLst>
      <p:ext uri="{BB962C8B-B14F-4D97-AF65-F5344CB8AC3E}">
        <p14:creationId xmlns:p14="http://schemas.microsoft.com/office/powerpoint/2010/main" val="26074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a:xfrm>
            <a:off x="1265392" y="436490"/>
            <a:ext cx="10021824" cy="1252728"/>
          </a:xfrm>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5010912" y="1659167"/>
            <a:ext cx="6096000" cy="461665"/>
          </a:xfrm>
          <a:prstGeom prst="rect">
            <a:avLst/>
          </a:prstGeom>
          <a:noFill/>
        </p:spPr>
        <p:txBody>
          <a:bodyPr wrap="square">
            <a:spAutoFit/>
          </a:bodyPr>
          <a:lstStyle/>
          <a:p>
            <a:r>
              <a:rPr lang="en-US" sz="2400" dirty="0">
                <a:latin typeface="+mj-lt"/>
              </a:rPr>
              <a:t>Face Recognition</a:t>
            </a:r>
            <a:endParaRPr lang="en-IN" sz="2400" dirty="0">
              <a:latin typeface="+mj-lt"/>
            </a:endParaRPr>
          </a:p>
        </p:txBody>
      </p:sp>
      <p:pic>
        <p:nvPicPr>
          <p:cNvPr id="6" name="Picture 5">
            <a:extLst>
              <a:ext uri="{FF2B5EF4-FFF2-40B4-BE49-F238E27FC236}">
                <a16:creationId xmlns="" xmlns:a16="http://schemas.microsoft.com/office/drawing/2014/main" id="{D9B21C0F-F16E-9314-9595-DF48B2129720}"/>
              </a:ext>
            </a:extLst>
          </p:cNvPr>
          <p:cNvPicPr>
            <a:picLocks noChangeAspect="1"/>
          </p:cNvPicPr>
          <p:nvPr/>
        </p:nvPicPr>
        <p:blipFill>
          <a:blip r:embed="rId2"/>
          <a:stretch>
            <a:fillRect/>
          </a:stretch>
        </p:blipFill>
        <p:spPr>
          <a:xfrm>
            <a:off x="3809270" y="2365584"/>
            <a:ext cx="5183012" cy="41164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1511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8A45141-45F1-0A77-FE4E-CBCA53A2BEB0}"/>
              </a:ext>
            </a:extLst>
          </p:cNvPr>
          <p:cNvSpPr>
            <a:spLocks noGrp="1"/>
          </p:cNvSpPr>
          <p:nvPr>
            <p:ph type="title"/>
          </p:nvPr>
        </p:nvSpPr>
        <p:spPr/>
        <p:txBody>
          <a:bodyPr/>
          <a:lstStyle/>
          <a:p>
            <a:r>
              <a:rPr lang="en-US" sz="3600" dirty="0"/>
              <a:t>Glimpse of the work done</a:t>
            </a:r>
          </a:p>
        </p:txBody>
      </p:sp>
      <p:sp>
        <p:nvSpPr>
          <p:cNvPr id="5" name="Footer Placeholder 4">
            <a:extLst>
              <a:ext uri="{FF2B5EF4-FFF2-40B4-BE49-F238E27FC236}">
                <a16:creationId xmlns="" xmlns:a16="http://schemas.microsoft.com/office/drawing/2014/main" id="{F0D8A8D9-0655-E1FF-7DED-F2EC492D6EE1}"/>
              </a:ext>
            </a:extLst>
          </p:cNvPr>
          <p:cNvSpPr>
            <a:spLocks noGrp="1"/>
          </p:cNvSpPr>
          <p:nvPr>
            <p:ph type="ftr" sz="quarter" idx="11"/>
          </p:nvPr>
        </p:nvSpPr>
        <p:spPr>
          <a:xfrm rot="16200000">
            <a:off x="-470465" y="1196411"/>
            <a:ext cx="2266951" cy="217030"/>
          </a:xfrm>
        </p:spPr>
        <p:txBody>
          <a:bodyPr/>
          <a:lstStyle/>
          <a:p>
            <a:r>
              <a:rPr lang="en-US" dirty="0"/>
              <a:t>CRI AI THERMAL CAMERA</a:t>
            </a:r>
          </a:p>
        </p:txBody>
      </p:sp>
      <p:pic>
        <p:nvPicPr>
          <p:cNvPr id="16" name="Content Placeholder 25" descr="Microscopic view of a suspended bubble-like material with water in it">
            <a:extLst>
              <a:ext uri="{FF2B5EF4-FFF2-40B4-BE49-F238E27FC236}">
                <a16:creationId xmlns="" xmlns:a16="http://schemas.microsoft.com/office/drawing/2014/main" id="{B083ED63-584D-2579-2721-B716F3BC8F6B}"/>
              </a:ext>
            </a:extLst>
          </p:cNvPr>
          <p:cNvPicPr>
            <a:picLocks noGrp="1" noChangeAspect="1"/>
          </p:cNvPicPr>
          <p:nvPr>
            <p:ph type="pic" sz="quarter" idx="30"/>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cxnSp>
        <p:nvCxnSpPr>
          <p:cNvPr id="17" name="Straight Connector 16">
            <a:extLst>
              <a:ext uri="{FF2B5EF4-FFF2-40B4-BE49-F238E27FC236}">
                <a16:creationId xmlns="" xmlns:a16="http://schemas.microsoft.com/office/drawing/2014/main" id="{8488A0F8-E720-D31B-750D-634FA849B5A9}"/>
              </a:ext>
              <a:ext uri="{C183D7F6-B498-43B3-948B-1728B52AA6E4}">
                <adec:decorative xmlns=""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13</a:t>
            </a:fld>
            <a:endParaRPr lang="en-US" dirty="0"/>
          </a:p>
        </p:txBody>
      </p:sp>
      <p:sp>
        <p:nvSpPr>
          <p:cNvPr id="7" name="TextBox 6">
            <a:extLst>
              <a:ext uri="{FF2B5EF4-FFF2-40B4-BE49-F238E27FC236}">
                <a16:creationId xmlns="" xmlns:a16="http://schemas.microsoft.com/office/drawing/2014/main" id="{F5EE5EFC-CEB8-D397-AD6F-51B580EA5FE2}"/>
              </a:ext>
            </a:extLst>
          </p:cNvPr>
          <p:cNvSpPr txBox="1"/>
          <p:nvPr/>
        </p:nvSpPr>
        <p:spPr>
          <a:xfrm>
            <a:off x="4140179" y="1446840"/>
            <a:ext cx="6096000" cy="400110"/>
          </a:xfrm>
          <a:prstGeom prst="rect">
            <a:avLst/>
          </a:prstGeom>
          <a:noFill/>
        </p:spPr>
        <p:txBody>
          <a:bodyPr wrap="square">
            <a:spAutoFit/>
          </a:bodyPr>
          <a:lstStyle/>
          <a:p>
            <a:r>
              <a:rPr lang="en-US" sz="2000" dirty="0">
                <a:latin typeface="+mj-lt"/>
              </a:rPr>
              <a:t>Accessibility to CRI AI Camera</a:t>
            </a:r>
            <a:endParaRPr lang="en-IN" sz="2000" dirty="0">
              <a:latin typeface="+mj-lt"/>
            </a:endParaRPr>
          </a:p>
        </p:txBody>
      </p:sp>
      <p:pic>
        <p:nvPicPr>
          <p:cNvPr id="6" name="Picture 5" descr="A screenshot of a computer&#10;&#10;Description automatically generated with low confidence">
            <a:extLst>
              <a:ext uri="{FF2B5EF4-FFF2-40B4-BE49-F238E27FC236}">
                <a16:creationId xmlns="" xmlns:a16="http://schemas.microsoft.com/office/drawing/2014/main" id="{58BCC00C-9734-891E-9529-99F1D14DD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555" y="2001225"/>
            <a:ext cx="7757713" cy="43637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5326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5DF2D63-3FF5-D547-96B9-BE9CCD1ABA58}"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smtClean="0"/>
              <a:t>presentation title</a:t>
            </a:r>
            <a:endParaRPr lang="en-US" dirty="0"/>
          </a:p>
        </p:txBody>
      </p:sp>
      <p:sp>
        <p:nvSpPr>
          <p:cNvPr id="16" name="Title 2">
            <a:extLst>
              <a:ext uri="{FF2B5EF4-FFF2-40B4-BE49-F238E27FC236}">
                <a16:creationId xmlns="" xmlns:a16="http://schemas.microsoft.com/office/drawing/2014/main" id="{58A45141-45F1-0A77-FE4E-CBCA53A2BEB0}"/>
              </a:ext>
            </a:extLst>
          </p:cNvPr>
          <p:cNvSpPr>
            <a:spLocks noGrp="1"/>
          </p:cNvSpPr>
          <p:nvPr>
            <p:ph type="title"/>
          </p:nvPr>
        </p:nvSpPr>
        <p:spPr>
          <a:xfrm>
            <a:off x="554495" y="256186"/>
            <a:ext cx="10021824" cy="1252728"/>
          </a:xfrm>
        </p:spPr>
        <p:txBody>
          <a:bodyPr/>
          <a:lstStyle/>
          <a:p>
            <a:r>
              <a:rPr lang="en-US" sz="3600" dirty="0"/>
              <a:t>Glimpse of the work done</a:t>
            </a:r>
          </a:p>
        </p:txBody>
      </p:sp>
      <p:sp>
        <p:nvSpPr>
          <p:cNvPr id="17" name="TextBox 16">
            <a:extLst>
              <a:ext uri="{FF2B5EF4-FFF2-40B4-BE49-F238E27FC236}">
                <a16:creationId xmlns="" xmlns:a16="http://schemas.microsoft.com/office/drawing/2014/main" id="{F5EE5EFC-CEB8-D397-AD6F-51B580EA5FE2}"/>
              </a:ext>
            </a:extLst>
          </p:cNvPr>
          <p:cNvSpPr txBox="1"/>
          <p:nvPr/>
        </p:nvSpPr>
        <p:spPr>
          <a:xfrm>
            <a:off x="4300015" y="1478863"/>
            <a:ext cx="6096000" cy="461665"/>
          </a:xfrm>
          <a:prstGeom prst="rect">
            <a:avLst/>
          </a:prstGeom>
          <a:noFill/>
        </p:spPr>
        <p:txBody>
          <a:bodyPr wrap="square">
            <a:spAutoFit/>
          </a:bodyPr>
          <a:lstStyle/>
          <a:p>
            <a:r>
              <a:rPr lang="en-US" sz="2400" dirty="0">
                <a:latin typeface="+mj-lt"/>
              </a:rPr>
              <a:t>Face Recognition</a:t>
            </a:r>
            <a:endParaRPr lang="en-IN" sz="2400" dirty="0">
              <a:latin typeface="+mj-lt"/>
            </a:endParaRPr>
          </a:p>
        </p:txBody>
      </p: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43415" t="9745" r="9472" b="24119"/>
          <a:stretch/>
        </p:blipFill>
        <p:spPr>
          <a:xfrm>
            <a:off x="6166028" y="2438401"/>
            <a:ext cx="5334806" cy="4210431"/>
          </a:xfrm>
          <a:prstGeom prst="rect">
            <a:avLst/>
          </a:prstGeom>
        </p:spPr>
      </p:pic>
      <p:pic>
        <p:nvPicPr>
          <p:cNvPr id="20" name="Picture 19"/>
          <p:cNvPicPr>
            <a:picLocks noChangeAspect="1"/>
          </p:cNvPicPr>
          <p:nvPr/>
        </p:nvPicPr>
        <p:blipFill rotWithShape="1">
          <a:blip r:embed="rId3">
            <a:extLst>
              <a:ext uri="{28A0092B-C50C-407E-A947-70E740481C1C}">
                <a14:useLocalDpi xmlns:a14="http://schemas.microsoft.com/office/drawing/2010/main" val="0"/>
              </a:ext>
            </a:extLst>
          </a:blip>
          <a:srcRect l="43520" t="9558" r="9790" b="23743"/>
          <a:stretch/>
        </p:blipFill>
        <p:spPr>
          <a:xfrm>
            <a:off x="743953" y="2438401"/>
            <a:ext cx="5232617" cy="4202667"/>
          </a:xfrm>
          <a:prstGeom prst="rect">
            <a:avLst/>
          </a:prstGeom>
        </p:spPr>
      </p:pic>
    </p:spTree>
    <p:extLst>
      <p:ext uri="{BB962C8B-B14F-4D97-AF65-F5344CB8AC3E}">
        <p14:creationId xmlns:p14="http://schemas.microsoft.com/office/powerpoint/2010/main" val="2140161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9856F-92A5-9936-EAA5-B01FC81B4FF8}"/>
              </a:ext>
            </a:extLst>
          </p:cNvPr>
          <p:cNvSpPr>
            <a:spLocks noGrp="1"/>
          </p:cNvSpPr>
          <p:nvPr>
            <p:ph type="title"/>
          </p:nvPr>
        </p:nvSpPr>
        <p:spPr/>
        <p:txBody>
          <a:bodyPr/>
          <a:lstStyle/>
          <a:p>
            <a:r>
              <a:rPr lang="en-US" sz="4400" dirty="0"/>
              <a:t>Hours worked (weekly)</a:t>
            </a:r>
          </a:p>
        </p:txBody>
      </p:sp>
      <p:sp>
        <p:nvSpPr>
          <p:cNvPr id="5" name="Footer Placeholder 4">
            <a:extLst>
              <a:ext uri="{FF2B5EF4-FFF2-40B4-BE49-F238E27FC236}">
                <a16:creationId xmlns="" xmlns:a16="http://schemas.microsoft.com/office/drawing/2014/main" id="{F55E31DF-7A65-925F-3A83-F62DFCE2A228}"/>
              </a:ext>
            </a:extLst>
          </p:cNvPr>
          <p:cNvSpPr>
            <a:spLocks noGrp="1"/>
          </p:cNvSpPr>
          <p:nvPr>
            <p:ph type="ftr" sz="quarter" idx="12"/>
          </p:nvPr>
        </p:nvSpPr>
        <p:spPr>
          <a:xfrm rot="16200000">
            <a:off x="-408552" y="1258323"/>
            <a:ext cx="2143126" cy="217030"/>
          </a:xfrm>
        </p:spPr>
        <p:txBody>
          <a:bodyPr/>
          <a:lstStyle/>
          <a:p>
            <a:r>
              <a:rPr lang="en-US" dirty="0"/>
              <a:t>CRI AI THERMAL CAMERA</a:t>
            </a:r>
          </a:p>
        </p:txBody>
      </p:sp>
      <p:sp>
        <p:nvSpPr>
          <p:cNvPr id="4" name="Slide Number Placeholder 3">
            <a:extLst>
              <a:ext uri="{FF2B5EF4-FFF2-40B4-BE49-F238E27FC236}">
                <a16:creationId xmlns=""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15</a:t>
            </a:fld>
            <a:endParaRPr lang="en-US" dirty="0"/>
          </a:p>
        </p:txBody>
      </p:sp>
      <p:graphicFrame>
        <p:nvGraphicFramePr>
          <p:cNvPr id="8" name="Content Placeholder 7">
            <a:extLst>
              <a:ext uri="{FF2B5EF4-FFF2-40B4-BE49-F238E27FC236}">
                <a16:creationId xmlns="" xmlns:a16="http://schemas.microsoft.com/office/drawing/2014/main" id="{BEF7C8E1-FB12-C90D-BBD8-9F9455992533}"/>
              </a:ext>
            </a:extLst>
          </p:cNvPr>
          <p:cNvGraphicFramePr>
            <a:graphicFrameLocks/>
          </p:cNvGraphicFramePr>
          <p:nvPr>
            <p:extLst>
              <p:ext uri="{D42A27DB-BD31-4B8C-83A1-F6EECF244321}">
                <p14:modId xmlns:p14="http://schemas.microsoft.com/office/powerpoint/2010/main" val="1777455160"/>
              </p:ext>
            </p:extLst>
          </p:nvPr>
        </p:nvGraphicFramePr>
        <p:xfrm>
          <a:off x="1066799" y="1609494"/>
          <a:ext cx="10515600" cy="47055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875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smtClean="0">
                <a:cs typeface="Calibri Light"/>
              </a:rPr>
              <a:t>Now onwards..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16</a:t>
            </a:fld>
            <a:endParaRPr lang="en-US" dirty="0"/>
          </a:p>
        </p:txBody>
      </p:sp>
      <p:sp>
        <p:nvSpPr>
          <p:cNvPr id="7" name="Content Placeholder 2"/>
          <p:cNvSpPr txBox="1">
            <a:spLocks/>
          </p:cNvSpPr>
          <p:nvPr/>
        </p:nvSpPr>
        <p:spPr>
          <a:xfrm>
            <a:off x="877824" y="1668463"/>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Thermal temperature measurement using blackbody radiation box and CRI AI cameras</a:t>
            </a:r>
          </a:p>
          <a:p>
            <a:r>
              <a:rPr lang="en-US" sz="1800" dirty="0">
                <a:latin typeface="Times New Roman" panose="02020603050405020304" pitchFamily="18" charset="0"/>
                <a:cs typeface="Times New Roman" panose="02020603050405020304" pitchFamily="18" charset="0"/>
              </a:rPr>
              <a:t>R</a:t>
            </a:r>
            <a:r>
              <a:rPr lang="en-US" sz="1800" dirty="0" smtClean="0">
                <a:latin typeface="Times New Roman" panose="02020603050405020304" pitchFamily="18" charset="0"/>
                <a:cs typeface="Times New Roman" panose="02020603050405020304" pitchFamily="18" charset="0"/>
              </a:rPr>
              <a:t>educe latency while Facial detection and </a:t>
            </a:r>
            <a:r>
              <a:rPr lang="en-US" sz="1800" dirty="0">
                <a:latin typeface="Times New Roman" panose="02020603050405020304" pitchFamily="18" charset="0"/>
                <a:cs typeface="Times New Roman" panose="02020603050405020304" pitchFamily="18" charset="0"/>
              </a:rPr>
              <a:t>recognition </a:t>
            </a:r>
            <a:r>
              <a:rPr lang="en-US" sz="1800" dirty="0" smtClean="0">
                <a:latin typeface="Times New Roman" panose="02020603050405020304" pitchFamily="18" charset="0"/>
                <a:cs typeface="Times New Roman" panose="02020603050405020304" pitchFamily="18" charset="0"/>
              </a:rPr>
              <a:t>using CRI AI camera</a:t>
            </a:r>
            <a:endParaRPr lang="en-IN" sz="1800" dirty="0" smtClean="0">
              <a:latin typeface="Times New Roman" panose="02020603050405020304" pitchFamily="18" charset="0"/>
              <a:cs typeface="Times New Roman" panose="02020603050405020304" pitchFamily="18" charset="0"/>
            </a:endParaRPr>
          </a:p>
          <a:p>
            <a:r>
              <a:rPr lang="en-IN" sz="1800" dirty="0" smtClean="0">
                <a:latin typeface="Times New Roman" panose="02020603050405020304" pitchFamily="18" charset="0"/>
                <a:cs typeface="Times New Roman" panose="02020603050405020304" pitchFamily="18" charset="0"/>
              </a:rPr>
              <a:t>Preparing UI for the System.</a:t>
            </a:r>
          </a:p>
          <a:p>
            <a:pPr marL="0" indent="0">
              <a:buNone/>
            </a:pPr>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6" name="Content Placeholder 25" descr="Microscopic view of a suspended bubble-like material with water in it">
            <a:extLst>
              <a:ext uri="{FF2B5EF4-FFF2-40B4-BE49-F238E27FC236}">
                <a16:creationId xmlns="" xmlns:a16="http://schemas.microsoft.com/office/drawing/2014/main" id="{B083ED63-584D-2579-2721-B716F3BC8F6B}"/>
              </a:ext>
            </a:extLst>
          </p:cNvPr>
          <p:cNvPicPr>
            <a:picLocks noGrp="1" noChangeAspect="1"/>
          </p:cNvPicPr>
          <p:nvPr>
            <p:ph type="pic" sz="quarter" idx="4294967295"/>
          </p:nvPr>
        </p:nvPicPr>
        <p:blipFill>
          <a:blip r:embed="rId2">
            <a:alphaModFix amt="70000"/>
            <a:duotone>
              <a:schemeClr val="accent3">
                <a:shade val="45000"/>
                <a:satMod val="135000"/>
              </a:schemeClr>
              <a:prstClr val="white"/>
            </a:duotone>
            <a:extLst>
              <a:ext uri="{28A0092B-C50C-407E-A947-70E740481C1C}">
                <a14:useLocalDpi xmlns:a14="http://schemas.microsoft.com/office/drawing/2010/main" val="0"/>
              </a:ext>
            </a:extLst>
          </a:blip>
          <a:srcRect/>
          <a:stretch/>
        </p:blipFill>
        <p:spPr>
          <a:xfrm>
            <a:off x="900" y="5175250"/>
            <a:ext cx="12188825" cy="1682750"/>
          </a:xfrm>
          <a:custGeom>
            <a:avLst/>
            <a:gdLst>
              <a:gd name="connsiteX0" fmla="*/ 0 w 12192000"/>
              <a:gd name="connsiteY0" fmla="*/ 0 h 1588010"/>
              <a:gd name="connsiteX1" fmla="*/ 12192000 w 12192000"/>
              <a:gd name="connsiteY1" fmla="*/ 0 h 1588010"/>
              <a:gd name="connsiteX2" fmla="*/ 12192000 w 12192000"/>
              <a:gd name="connsiteY2" fmla="*/ 1588010 h 1588010"/>
              <a:gd name="connsiteX3" fmla="*/ 0 w 12192000"/>
              <a:gd name="connsiteY3" fmla="*/ 1588010 h 1588010"/>
            </a:gdLst>
            <a:ahLst/>
            <a:cxnLst>
              <a:cxn ang="0">
                <a:pos x="connsiteX0" y="connsiteY0"/>
              </a:cxn>
              <a:cxn ang="0">
                <a:pos x="connsiteX1" y="connsiteY1"/>
              </a:cxn>
              <a:cxn ang="0">
                <a:pos x="connsiteX2" y="connsiteY2"/>
              </a:cxn>
              <a:cxn ang="0">
                <a:pos x="connsiteX3" y="connsiteY3"/>
              </a:cxn>
            </a:cxnLst>
            <a:rect l="l" t="t" r="r" b="b"/>
            <a:pathLst>
              <a:path w="12192000" h="1588010">
                <a:moveTo>
                  <a:pt x="0" y="0"/>
                </a:moveTo>
                <a:lnTo>
                  <a:pt x="12192000" y="0"/>
                </a:lnTo>
                <a:lnTo>
                  <a:pt x="12192000" y="1588010"/>
                </a:lnTo>
                <a:lnTo>
                  <a:pt x="0" y="1588010"/>
                </a:lnTo>
                <a:close/>
              </a:path>
            </a:pathLst>
          </a:custGeom>
          <a:solidFill>
            <a:schemeClr val="accent2"/>
          </a:solidFill>
        </p:spPr>
      </p:pic>
    </p:spTree>
    <p:extLst>
      <p:ext uri="{BB962C8B-B14F-4D97-AF65-F5344CB8AC3E}">
        <p14:creationId xmlns:p14="http://schemas.microsoft.com/office/powerpoint/2010/main" val="85382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sz="4400" dirty="0"/>
              <a:t>General Budget</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17</a:t>
            </a:fld>
            <a:endParaRPr lang="en-US" dirty="0"/>
          </a:p>
        </p:txBody>
      </p:sp>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•Number of developers: </a:t>
            </a:r>
            <a:r>
              <a:rPr lang="en-US" sz="2000" spc="0" dirty="0">
                <a:ea typeface="+mn-lt"/>
                <a:cs typeface="+mn-lt"/>
              </a:rPr>
              <a:t>3</a:t>
            </a:r>
          </a:p>
          <a:p>
            <a:pPr marL="0" indent="0">
              <a:lnSpc>
                <a:spcPts val="2400"/>
              </a:lnSpc>
              <a:buNone/>
            </a:pPr>
            <a:r>
              <a:rPr lang="en-US" sz="2000" b="1" spc="0" dirty="0">
                <a:ea typeface="+mn-lt"/>
                <a:cs typeface="+mn-lt"/>
              </a:rPr>
              <a:t>•Hourly cost: </a:t>
            </a:r>
            <a:r>
              <a:rPr lang="en-US" sz="2000" spc="0" dirty="0">
                <a:ea typeface="+mn-lt"/>
                <a:cs typeface="+mn-lt"/>
              </a:rPr>
              <a:t>$50 per developer</a:t>
            </a:r>
          </a:p>
          <a:p>
            <a:pPr marL="0" indent="0">
              <a:lnSpc>
                <a:spcPts val="2400"/>
              </a:lnSpc>
              <a:buNone/>
            </a:pPr>
            <a:r>
              <a:rPr lang="en-US" sz="2000" b="1" spc="0" dirty="0">
                <a:ea typeface="+mn-lt"/>
                <a:cs typeface="+mn-lt"/>
              </a:rPr>
              <a:t>•Estimated weekly time: </a:t>
            </a:r>
            <a:r>
              <a:rPr lang="en-US" sz="2000" spc="0" dirty="0">
                <a:ea typeface="+mn-lt"/>
                <a:cs typeface="+mn-lt"/>
              </a:rPr>
              <a:t>8 hours per developer</a:t>
            </a:r>
          </a:p>
          <a:p>
            <a:pPr marL="0" indent="0">
              <a:lnSpc>
                <a:spcPts val="2400"/>
              </a:lnSpc>
              <a:buNone/>
            </a:pPr>
            <a:r>
              <a:rPr lang="en-US" sz="2000" b="1" spc="0" dirty="0">
                <a:ea typeface="+mn-lt"/>
                <a:cs typeface="+mn-lt"/>
              </a:rPr>
              <a:t>•Estimated weeks: </a:t>
            </a:r>
            <a:r>
              <a:rPr lang="en-US" sz="2000" spc="0" dirty="0">
                <a:ea typeface="+mn-lt"/>
                <a:cs typeface="+mn-lt"/>
              </a:rPr>
              <a:t>13</a:t>
            </a:r>
          </a:p>
          <a:p>
            <a:pPr marL="0" indent="0">
              <a:lnSpc>
                <a:spcPts val="2400"/>
              </a:lnSpc>
              <a:buNone/>
            </a:pPr>
            <a:r>
              <a:rPr lang="en-US" sz="2000" b="1" spc="0" dirty="0">
                <a:ea typeface="+mn-lt"/>
                <a:cs typeface="+mn-lt"/>
              </a:rPr>
              <a:t>•Estimated fictious budget: </a:t>
            </a:r>
            <a:r>
              <a:rPr lang="en-US" sz="2000" spc="0" dirty="0">
                <a:ea typeface="+mn-lt"/>
                <a:cs typeface="+mn-lt"/>
              </a:rPr>
              <a:t>$15,600</a:t>
            </a:r>
            <a:endParaRPr lang="en-US" sz="2000" spc="0" dirty="0"/>
          </a:p>
        </p:txBody>
      </p:sp>
      <p:pic>
        <p:nvPicPr>
          <p:cNvPr id="14" name="Picture Placeholder 13">
            <a:extLst>
              <a:ext uri="{FF2B5EF4-FFF2-40B4-BE49-F238E27FC236}">
                <a16:creationId xmlns="" xmlns:a16="http://schemas.microsoft.com/office/drawing/2014/main" id="{A20DE870-8870-D406-4A9A-7A3DA347C563}"/>
              </a:ext>
            </a:extLst>
          </p:cNvPr>
          <p:cNvPicPr>
            <a:picLocks noGrp="1" noChangeAspect="1"/>
          </p:cNvPicPr>
          <p:nvPr>
            <p:ph type="pic" sz="quarter" idx="13"/>
          </p:nvPr>
        </p:nvPicPr>
        <p:blipFill rotWithShape="1">
          <a:blip r:embed="rId2"/>
          <a:srcRect l="20041" t="813" r="14586" b="8130"/>
          <a:stretch/>
        </p:blipFill>
        <p:spPr>
          <a:xfrm rot="-360000">
            <a:off x="1298448" y="1828800"/>
            <a:ext cx="3200400" cy="3200400"/>
          </a:xfrm>
        </p:spPr>
      </p:pic>
    </p:spTree>
    <p:extLst>
      <p:ext uri="{BB962C8B-B14F-4D97-AF65-F5344CB8AC3E}">
        <p14:creationId xmlns:p14="http://schemas.microsoft.com/office/powerpoint/2010/main" val="308600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sz="4400" dirty="0"/>
              <a:t>REFERENCES</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18</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079508" y="1352551"/>
            <a:ext cx="10339056" cy="5138401"/>
          </a:xfrm>
        </p:spPr>
        <p:txBody>
          <a:bodyPr/>
          <a:lstStyle/>
          <a:p>
            <a:pPr marL="457200" indent="-457200">
              <a:buAutoNum type="arabicPeriod"/>
            </a:pPr>
            <a:r>
              <a:rPr lang="en-US" sz="1400" b="1" cap="none" dirty="0" err="1">
                <a:latin typeface="+mn-lt"/>
              </a:rPr>
              <a:t>iVMS</a:t>
            </a:r>
            <a:r>
              <a:rPr lang="en-US" sz="1400" b="1" cap="none" dirty="0">
                <a:latin typeface="+mn-lt"/>
              </a:rPr>
              <a:t> 4200 References •User Manual Of </a:t>
            </a:r>
            <a:r>
              <a:rPr lang="en-US" sz="1400" b="1" cap="none" dirty="0" err="1">
                <a:latin typeface="+mn-lt"/>
              </a:rPr>
              <a:t>iVMS</a:t>
            </a:r>
            <a:r>
              <a:rPr lang="en-US" sz="1400" b="1" cap="none" dirty="0">
                <a:latin typeface="+mn-lt"/>
              </a:rPr>
              <a:t> 4200: </a:t>
            </a:r>
            <a:r>
              <a:rPr lang="en-US" sz="1400" cap="none" dirty="0">
                <a:latin typeface="+mn-lt"/>
                <a:hlinkClick r:id="rId2"/>
              </a:rPr>
              <a:t>https://us.hikvision.com/en/system/files_force/ivms-4200_v2.8.2.2_windows_user_manual_v2_0.pdf?download=1</a:t>
            </a:r>
            <a:r>
              <a:rPr lang="en-US" sz="1400" b="1" cap="none" dirty="0">
                <a:latin typeface="+mn-lt"/>
              </a:rPr>
              <a:t> </a:t>
            </a:r>
          </a:p>
          <a:p>
            <a:pPr marL="457200" indent="-457200">
              <a:buAutoNum type="arabicPeriod"/>
            </a:pPr>
            <a:r>
              <a:rPr lang="en-US" sz="1400" b="1" cap="none" dirty="0">
                <a:latin typeface="+mn-lt"/>
              </a:rPr>
              <a:t>Software Used:</a:t>
            </a:r>
            <a:r>
              <a:rPr lang="en-US" sz="1400" b="1" dirty="0">
                <a:latin typeface="+mn-lt"/>
              </a:rPr>
              <a:t> </a:t>
            </a:r>
            <a:r>
              <a:rPr lang="en-US" sz="1400" cap="none" dirty="0">
                <a:latin typeface="+mn-lt"/>
                <a:hlinkClick r:id="rId3"/>
              </a:rPr>
              <a:t>https://www.hikvision.com/ca-en/support/download/software/ivms4200-series/</a:t>
            </a:r>
            <a:endParaRPr lang="en-US" sz="1400" cap="none" dirty="0">
              <a:latin typeface="+mn-lt"/>
            </a:endParaRPr>
          </a:p>
          <a:p>
            <a:pPr marL="457200" indent="-457200">
              <a:buAutoNum type="arabicPeriod"/>
            </a:pPr>
            <a:r>
              <a:rPr lang="en-US" sz="1400" b="1" cap="none" dirty="0">
                <a:latin typeface="+mn-lt"/>
              </a:rPr>
              <a:t>For More Information FAQs:</a:t>
            </a:r>
            <a:r>
              <a:rPr lang="en-US" sz="1400" b="1" dirty="0">
                <a:latin typeface="+mn-lt"/>
              </a:rPr>
              <a:t> </a:t>
            </a:r>
            <a:r>
              <a:rPr lang="en-US" sz="1400" cap="none" dirty="0">
                <a:latin typeface="+mn-lt"/>
                <a:hlinkClick r:id="rId4"/>
              </a:rPr>
              <a:t>https://</a:t>
            </a:r>
            <a:r>
              <a:rPr lang="en-US" sz="1400" cap="none" dirty="0" smtClean="0">
                <a:latin typeface="+mn-lt"/>
                <a:hlinkClick r:id="rId4"/>
              </a:rPr>
              <a:t>us.hikvision.com/en/support-resources/documentation/faq/software</a:t>
            </a:r>
            <a:endParaRPr lang="en-US" sz="1400" cap="none" dirty="0">
              <a:latin typeface="+mn-lt"/>
            </a:endParaRPr>
          </a:p>
          <a:p>
            <a:pPr marL="457200" indent="-457200">
              <a:buAutoNum type="arabicPeriod"/>
            </a:pPr>
            <a:r>
              <a:rPr lang="en-US" sz="1400" b="1" cap="none" dirty="0" smtClean="0">
                <a:latin typeface="+mn-lt"/>
              </a:rPr>
              <a:t>Integrating </a:t>
            </a:r>
            <a:r>
              <a:rPr lang="en-US" sz="1400" b="1" cap="none" dirty="0">
                <a:latin typeface="+mn-lt"/>
              </a:rPr>
              <a:t>CRI Camera:</a:t>
            </a:r>
            <a:r>
              <a:rPr lang="en-US" sz="1400" cap="none" dirty="0">
                <a:latin typeface="+mn-lt"/>
              </a:rPr>
              <a:t> </a:t>
            </a:r>
            <a:r>
              <a:rPr lang="en-US" sz="1400" cap="none" dirty="0">
                <a:latin typeface="+mn-lt"/>
                <a:hlinkClick r:id="rId5"/>
              </a:rPr>
              <a:t>https://www.aranacorp.com/en/managing-an-ip-camera-with-python</a:t>
            </a:r>
            <a:r>
              <a:rPr lang="en-US" sz="1400" cap="none" dirty="0" smtClean="0">
                <a:latin typeface="+mn-lt"/>
                <a:hlinkClick r:id="rId5"/>
              </a:rPr>
              <a:t>/</a:t>
            </a:r>
            <a:endParaRPr lang="en-US" sz="1400" cap="none" dirty="0" smtClean="0">
              <a:latin typeface="+mn-lt"/>
            </a:endParaRPr>
          </a:p>
          <a:p>
            <a:pPr marL="457200" indent="-457200">
              <a:buFont typeface="Arial" panose="020B0604020202020204" pitchFamily="34" charset="0"/>
              <a:buAutoNum type="arabicPeriod"/>
            </a:pPr>
            <a:r>
              <a:rPr lang="en-US" sz="1400" b="1" cap="none" dirty="0" err="1" smtClean="0"/>
              <a:t>Hikvision</a:t>
            </a:r>
            <a:r>
              <a:rPr lang="en-US" sz="1400" b="1" cap="none" dirty="0" smtClean="0"/>
              <a:t> Thermal Image Screening Camera</a:t>
            </a:r>
            <a:r>
              <a:rPr lang="en-US" sz="1400" cap="none" dirty="0" smtClean="0">
                <a:latin typeface="+mn-lt"/>
              </a:rPr>
              <a:t>: </a:t>
            </a:r>
            <a:r>
              <a:rPr lang="en-US" sz="1400" u="sng" cap="none" dirty="0">
                <a:solidFill>
                  <a:srgbClr val="0070C0"/>
                </a:solidFill>
                <a:latin typeface="+mn-lt"/>
                <a:hlinkClick r:id="rId6"/>
              </a:rPr>
              <a:t>https://www.jojomarketing.ae/products/hikvision-ds-2te127-g4a-thermal-image-screening-camera-dubai-uae</a:t>
            </a:r>
            <a:r>
              <a:rPr lang="en-US" sz="1400" u="sng" cap="none" dirty="0" smtClean="0">
                <a:solidFill>
                  <a:srgbClr val="0070C0"/>
                </a:solidFill>
                <a:latin typeface="+mn-lt"/>
                <a:hlinkClick r:id="rId6"/>
              </a:rPr>
              <a:t>/</a:t>
            </a:r>
            <a:endParaRPr lang="en-US" sz="1400" u="sng" cap="none" dirty="0" smtClean="0">
              <a:solidFill>
                <a:srgbClr val="0070C0"/>
              </a:solidFill>
              <a:latin typeface="+mn-lt"/>
            </a:endParaRPr>
          </a:p>
          <a:p>
            <a:pPr marL="457200" indent="-457200">
              <a:buFont typeface="Arial" panose="020B0604020202020204" pitchFamily="34" charset="0"/>
              <a:buAutoNum type="arabicPeriod"/>
            </a:pPr>
            <a:endParaRPr lang="en-US" sz="1400" b="1" u="sng" dirty="0">
              <a:solidFill>
                <a:srgbClr val="0070C0"/>
              </a:solidFill>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47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 xmlns:a16="http://schemas.microsoft.com/office/drawing/2014/main" id="{1130D679-D78E-1F15-EC3D-4BED6D69B35F}"/>
              </a:ext>
            </a:extLst>
          </p:cNvPr>
          <p:cNvSpPr>
            <a:spLocks noGrp="1"/>
          </p:cNvSpPr>
          <p:nvPr>
            <p:ph type="title"/>
          </p:nvPr>
        </p:nvSpPr>
        <p:spPr/>
        <p:txBody>
          <a:bodyPr/>
          <a:lstStyle/>
          <a:p>
            <a:r>
              <a:rPr lang="en-US" dirty="0"/>
              <a:t>Thank you </a:t>
            </a:r>
          </a:p>
        </p:txBody>
      </p:sp>
      <p:sp>
        <p:nvSpPr>
          <p:cNvPr id="27" name="Text Placeholder 26">
            <a:extLst>
              <a:ext uri="{FF2B5EF4-FFF2-40B4-BE49-F238E27FC236}">
                <a16:creationId xmlns=""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sz="2000" cap="all" spc="0" dirty="0" err="1"/>
              <a:t>GitHUB</a:t>
            </a:r>
            <a:r>
              <a:rPr lang="en-US" sz="2000" cap="all" spc="0" dirty="0"/>
              <a:t>:</a:t>
            </a:r>
          </a:p>
          <a:p>
            <a:pPr marL="0" indent="0" algn="ctr">
              <a:lnSpc>
                <a:spcPts val="2660"/>
              </a:lnSpc>
              <a:spcBef>
                <a:spcPts val="0"/>
              </a:spcBef>
              <a:buNone/>
            </a:pPr>
            <a:r>
              <a:rPr lang="en-US" sz="2000" cap="none" spc="0" dirty="0">
                <a:hlinkClick r:id="rId3"/>
              </a:rPr>
              <a:t>https://github.com/tilakpandya/face_recognition_using_thermal_images</a:t>
            </a:r>
            <a:endParaRPr lang="en-US" sz="2000" cap="none" spc="0" dirty="0"/>
          </a:p>
        </p:txBody>
      </p:sp>
      <p:pic>
        <p:nvPicPr>
          <p:cNvPr id="11" name="Picture Placeholder 10">
            <a:extLst>
              <a:ext uri="{FF2B5EF4-FFF2-40B4-BE49-F238E27FC236}">
                <a16:creationId xmlns="" xmlns:a16="http://schemas.microsoft.com/office/drawing/2014/main" id="{BFCFAEAA-1286-1EA5-E714-DDF48E69F2CF}"/>
              </a:ext>
            </a:extLst>
          </p:cNvPr>
          <p:cNvPicPr>
            <a:picLocks noGrp="1" noChangeAspect="1"/>
          </p:cNvPicPr>
          <p:nvPr>
            <p:ph type="pic" sz="quarter" idx="13"/>
          </p:nvPr>
        </p:nvPicPr>
        <p:blipFill>
          <a:blip r:embed="rId4"/>
          <a:srcRect l="21200" r="21200"/>
          <a:stretch>
            <a:fill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3EB422-1287-FCEB-63CE-599FDC8468D8}"/>
              </a:ext>
            </a:extLst>
          </p:cNvPr>
          <p:cNvSpPr>
            <a:spLocks noGrp="1"/>
          </p:cNvSpPr>
          <p:nvPr>
            <p:ph type="title"/>
          </p:nvPr>
        </p:nvSpPr>
        <p:spPr>
          <a:xfrm>
            <a:off x="1047448" y="219178"/>
            <a:ext cx="3886200" cy="548640"/>
          </a:xfrm>
        </p:spPr>
        <p:txBody>
          <a:bodyPr/>
          <a:lstStyle/>
          <a:p>
            <a:r>
              <a:rPr lang="en-US" dirty="0"/>
              <a:t>Agenda</a:t>
            </a:r>
          </a:p>
        </p:txBody>
      </p:sp>
      <p:sp>
        <p:nvSpPr>
          <p:cNvPr id="5" name="Footer Placeholder 4">
            <a:extLst>
              <a:ext uri="{FF2B5EF4-FFF2-40B4-BE49-F238E27FC236}">
                <a16:creationId xmlns="" xmlns:a16="http://schemas.microsoft.com/office/drawing/2014/main" id="{DE9EDB55-C0CF-1610-24F0-07462C63BCEB}"/>
              </a:ext>
            </a:extLst>
          </p:cNvPr>
          <p:cNvSpPr>
            <a:spLocks noGrp="1"/>
          </p:cNvSpPr>
          <p:nvPr>
            <p:ph type="ftr" sz="quarter" idx="12"/>
          </p:nvPr>
        </p:nvSpPr>
        <p:spPr>
          <a:xfrm rot="16200000">
            <a:off x="-489191" y="1194607"/>
            <a:ext cx="2287481" cy="200107"/>
          </a:xfrm>
        </p:spPr>
        <p:txBody>
          <a:bodyPr/>
          <a:lstStyle/>
          <a:p>
            <a:r>
              <a:rPr lang="en-US" dirty="0"/>
              <a:t>CRI AI THERMAL CAMERA</a:t>
            </a:r>
          </a:p>
        </p:txBody>
      </p:sp>
      <p:sp>
        <p:nvSpPr>
          <p:cNvPr id="4" name="Slide Number Placeholder 3">
            <a:extLst>
              <a:ext uri="{FF2B5EF4-FFF2-40B4-BE49-F238E27FC236}">
                <a16:creationId xmlns=""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 xmlns:a16="http://schemas.microsoft.com/office/drawing/2014/main" id="{4D038CD2-9585-7E51-5359-D52935A77DF0}"/>
              </a:ext>
            </a:extLst>
          </p:cNvPr>
          <p:cNvSpPr>
            <a:spLocks noGrp="1"/>
          </p:cNvSpPr>
          <p:nvPr>
            <p:ph idx="1"/>
          </p:nvPr>
        </p:nvSpPr>
        <p:spPr>
          <a:xfrm>
            <a:off x="1042758" y="1294660"/>
            <a:ext cx="3802232" cy="5558199"/>
          </a:xfrm>
          <a:solidFill>
            <a:schemeClr val="bg1"/>
          </a:solidFill>
        </p:spPr>
        <p:style>
          <a:lnRef idx="3">
            <a:schemeClr val="lt1"/>
          </a:lnRef>
          <a:fillRef idx="1">
            <a:schemeClr val="accent2"/>
          </a:fillRef>
          <a:effectRef idx="1">
            <a:schemeClr val="accent2"/>
          </a:effectRef>
          <a:fontRef idx="minor">
            <a:schemeClr val="lt1"/>
          </a:fontRef>
        </p:style>
        <p:txBody>
          <a:bodyPr/>
          <a:lstStyle/>
          <a:p>
            <a:pPr>
              <a:lnSpc>
                <a:spcPct val="100000"/>
              </a:lnSpc>
            </a:pPr>
            <a:r>
              <a:rPr lang="en-US" dirty="0">
                <a:solidFill>
                  <a:schemeClr val="tx1"/>
                </a:solidFill>
              </a:rPr>
              <a:t>Introduction</a:t>
            </a:r>
          </a:p>
          <a:p>
            <a:pPr>
              <a:lnSpc>
                <a:spcPct val="100000"/>
              </a:lnSpc>
            </a:pPr>
            <a:r>
              <a:rPr lang="en-US" dirty="0">
                <a:solidFill>
                  <a:schemeClr val="tx1"/>
                </a:solidFill>
              </a:rPr>
              <a:t>PROJECT SUMMARY</a:t>
            </a:r>
          </a:p>
          <a:p>
            <a:pPr>
              <a:lnSpc>
                <a:spcPct val="100000"/>
              </a:lnSpc>
            </a:pPr>
            <a:r>
              <a:rPr lang="en-US" dirty="0">
                <a:solidFill>
                  <a:schemeClr val="tx1"/>
                </a:solidFill>
              </a:rPr>
              <a:t>MEET OUR TEAM</a:t>
            </a:r>
          </a:p>
          <a:p>
            <a:pPr>
              <a:lnSpc>
                <a:spcPct val="100000"/>
              </a:lnSpc>
            </a:pPr>
            <a:r>
              <a:rPr lang="en-US" dirty="0">
                <a:solidFill>
                  <a:schemeClr val="tx1"/>
                </a:solidFill>
              </a:rPr>
              <a:t>SCOPE OF WORK</a:t>
            </a:r>
          </a:p>
          <a:p>
            <a:pPr>
              <a:lnSpc>
                <a:spcPct val="100000"/>
              </a:lnSpc>
            </a:pPr>
            <a:r>
              <a:rPr lang="en-US" dirty="0" smtClean="0">
                <a:solidFill>
                  <a:schemeClr val="tx1"/>
                </a:solidFill>
              </a:rPr>
              <a:t>Project Progress</a:t>
            </a:r>
            <a:endParaRPr lang="en-US" dirty="0">
              <a:solidFill>
                <a:schemeClr val="tx1"/>
              </a:solidFill>
            </a:endParaRPr>
          </a:p>
          <a:p>
            <a:pPr>
              <a:lnSpc>
                <a:spcPct val="100000"/>
              </a:lnSpc>
            </a:pPr>
            <a:r>
              <a:rPr lang="en-US" dirty="0" smtClean="0">
                <a:solidFill>
                  <a:schemeClr val="tx1"/>
                </a:solidFill>
              </a:rPr>
              <a:t>Individual status</a:t>
            </a:r>
          </a:p>
          <a:p>
            <a:pPr>
              <a:lnSpc>
                <a:spcPct val="100000"/>
              </a:lnSpc>
            </a:pPr>
            <a:r>
              <a:rPr lang="en-US" dirty="0" smtClean="0">
                <a:solidFill>
                  <a:schemeClr val="tx1"/>
                </a:solidFill>
              </a:rPr>
              <a:t>Gantt chart</a:t>
            </a:r>
            <a:endParaRPr lang="en-US" dirty="0">
              <a:solidFill>
                <a:schemeClr val="tx1"/>
              </a:solidFill>
            </a:endParaRPr>
          </a:p>
          <a:p>
            <a:pPr>
              <a:lnSpc>
                <a:spcPct val="100000"/>
              </a:lnSpc>
            </a:pPr>
            <a:r>
              <a:rPr lang="en-US" dirty="0" err="1" smtClean="0">
                <a:solidFill>
                  <a:schemeClr val="tx1"/>
                </a:solidFill>
              </a:rPr>
              <a:t>Glimps</a:t>
            </a:r>
            <a:r>
              <a:rPr lang="en-US" dirty="0" smtClean="0">
                <a:solidFill>
                  <a:schemeClr val="tx1"/>
                </a:solidFill>
              </a:rPr>
              <a:t> of work</a:t>
            </a:r>
          </a:p>
          <a:p>
            <a:pPr>
              <a:lnSpc>
                <a:spcPct val="100000"/>
              </a:lnSpc>
            </a:pPr>
            <a:r>
              <a:rPr lang="en-US" dirty="0" smtClean="0">
                <a:solidFill>
                  <a:schemeClr val="tx1"/>
                </a:solidFill>
              </a:rPr>
              <a:t>Weekly report</a:t>
            </a:r>
          </a:p>
          <a:p>
            <a:pPr>
              <a:lnSpc>
                <a:spcPct val="100000"/>
              </a:lnSpc>
            </a:pPr>
            <a:r>
              <a:rPr lang="en-US" dirty="0" smtClean="0">
                <a:solidFill>
                  <a:schemeClr val="tx1"/>
                </a:solidFill>
              </a:rPr>
              <a:t>Now onward</a:t>
            </a:r>
          </a:p>
          <a:p>
            <a:pPr>
              <a:lnSpc>
                <a:spcPct val="100000"/>
              </a:lnSpc>
            </a:pPr>
            <a:r>
              <a:rPr lang="en-US" dirty="0" smtClean="0">
                <a:solidFill>
                  <a:schemeClr val="tx1"/>
                </a:solidFill>
              </a:rPr>
              <a:t>References</a:t>
            </a:r>
          </a:p>
          <a:p>
            <a:pPr>
              <a:lnSpc>
                <a:spcPct val="100000"/>
              </a:lnSpc>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2" name="Picture Placeholder 11">
            <a:extLst>
              <a:ext uri="{FF2B5EF4-FFF2-40B4-BE49-F238E27FC236}">
                <a16:creationId xmlns="" xmlns:a16="http://schemas.microsoft.com/office/drawing/2014/main" id="{8D06B28F-8023-0246-0E31-3B9953E88A8D}"/>
              </a:ext>
            </a:extLst>
          </p:cNvPr>
          <p:cNvPicPr>
            <a:picLocks noGrp="1" noChangeAspect="1"/>
          </p:cNvPicPr>
          <p:nvPr>
            <p:ph type="pic" sz="quarter" idx="13"/>
          </p:nvPr>
        </p:nvPicPr>
        <p:blipFill>
          <a:blip r:embed="rId2"/>
          <a:srcRect l="108" r="108"/>
          <a:stretch>
            <a:fillRect/>
          </a:stretch>
        </p:blipFill>
        <p:spPr>
          <a:xfrm>
            <a:off x="4933648" y="1188720"/>
            <a:ext cx="6638544" cy="4480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 xmlns:a16="http://schemas.microsoft.com/office/drawing/2014/main" id="{B3B3F4B9-7135-333C-AB15-20C592149980}"/>
              </a:ext>
            </a:extLst>
          </p:cNvPr>
          <p:cNvSpPr txBox="1"/>
          <p:nvPr/>
        </p:nvSpPr>
        <p:spPr>
          <a:xfrm flipH="1">
            <a:off x="10685637" y="5669280"/>
            <a:ext cx="975213" cy="184666"/>
          </a:xfrm>
          <a:prstGeom prst="rect">
            <a:avLst/>
          </a:prstGeom>
          <a:noFill/>
        </p:spPr>
        <p:txBody>
          <a:bodyPr wrap="square" rtlCol="0">
            <a:spAutoFit/>
          </a:bodyPr>
          <a:lstStyle/>
          <a:p>
            <a:r>
              <a:rPr lang="en-US" sz="600" dirty="0"/>
              <a:t>IMAGE SOURCE: </a:t>
            </a:r>
            <a:r>
              <a:rPr lang="en-US" sz="600" dirty="0">
                <a:hlinkClick r:id="rId3"/>
              </a:rPr>
              <a:t>LEARN G2</a:t>
            </a:r>
            <a:endParaRPr lang="en-IN" sz="600"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84788-646A-CF90-D67D-14752A71745D}"/>
              </a:ext>
            </a:extLst>
          </p:cNvPr>
          <p:cNvSpPr>
            <a:spLocks noGrp="1"/>
          </p:cNvSpPr>
          <p:nvPr>
            <p:ph type="title"/>
          </p:nvPr>
        </p:nvSpPr>
        <p:spPr/>
        <p:txBody>
          <a:bodyPr/>
          <a:lstStyle/>
          <a:p>
            <a:r>
              <a:rPr lang="en-US" dirty="0"/>
              <a:t>Introduction</a:t>
            </a:r>
          </a:p>
        </p:txBody>
      </p:sp>
      <p:sp>
        <p:nvSpPr>
          <p:cNvPr id="5" name="Footer Placeholder 4">
            <a:extLst>
              <a:ext uri="{FF2B5EF4-FFF2-40B4-BE49-F238E27FC236}">
                <a16:creationId xmlns="" xmlns:a16="http://schemas.microsoft.com/office/drawing/2014/main" id="{241D8BC6-DD9D-7F06-3B9F-9F2B462E4984}"/>
              </a:ext>
            </a:extLst>
          </p:cNvPr>
          <p:cNvSpPr>
            <a:spLocks noGrp="1"/>
          </p:cNvSpPr>
          <p:nvPr>
            <p:ph type="ftr" sz="quarter" idx="12"/>
          </p:nvPr>
        </p:nvSpPr>
        <p:spPr>
          <a:xfrm rot="16200000">
            <a:off x="-444802" y="1238995"/>
            <a:ext cx="2198704" cy="200107"/>
          </a:xfrm>
        </p:spPr>
        <p:txBody>
          <a:bodyPr/>
          <a:lstStyle/>
          <a:p>
            <a:r>
              <a:rPr lang="en-US" dirty="0"/>
              <a:t>CRI AI THEMRAL CAMERA</a:t>
            </a:r>
          </a:p>
        </p:txBody>
      </p:sp>
      <p:sp>
        <p:nvSpPr>
          <p:cNvPr id="4" name="Slide Number Placeholder 3">
            <a:extLst>
              <a:ext uri="{FF2B5EF4-FFF2-40B4-BE49-F238E27FC236}">
                <a16:creationId xmlns=""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pic>
        <p:nvPicPr>
          <p:cNvPr id="7" name="Picture Placeholder 6">
            <a:extLst>
              <a:ext uri="{FF2B5EF4-FFF2-40B4-BE49-F238E27FC236}">
                <a16:creationId xmlns="" xmlns:a16="http://schemas.microsoft.com/office/drawing/2014/main" id="{7FFC92DA-E590-4A49-8738-10A5D4DBBE6E}"/>
              </a:ext>
            </a:extLst>
          </p:cNvPr>
          <p:cNvPicPr>
            <a:picLocks noGrp="1" noChangeAspect="1"/>
          </p:cNvPicPr>
          <p:nvPr>
            <p:ph type="pic" sz="quarter" idx="13"/>
          </p:nvPr>
        </p:nvPicPr>
        <p:blipFill>
          <a:blip r:embed="rId2"/>
          <a:src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 xmlns:a16="http://schemas.microsoft.com/office/drawing/2014/main" id="{77C9C890-ADC6-0AA7-BBC0-05E856AA7C3C}"/>
              </a:ext>
            </a:extLst>
          </p:cNvPr>
          <p:cNvSpPr>
            <a:spLocks noGrp="1"/>
          </p:cNvSpPr>
          <p:nvPr>
            <p:ph idx="1"/>
          </p:nvPr>
        </p:nvSpPr>
        <p:spPr/>
        <p:txBody>
          <a:bodyPr/>
          <a:lstStyle/>
          <a:p>
            <a:pPr marL="0" indent="0">
              <a:lnSpc>
                <a:spcPts val="2400"/>
              </a:lnSpc>
              <a:buNone/>
            </a:pPr>
            <a:r>
              <a:rPr lang="en-US" sz="2000" b="1" spc="0" dirty="0">
                <a:ea typeface="+mn-lt"/>
                <a:cs typeface="+mn-lt"/>
              </a:rPr>
              <a:t>What is CRI AI Camera?</a:t>
            </a:r>
          </a:p>
          <a:p>
            <a:pPr marL="0" indent="0">
              <a:lnSpc>
                <a:spcPts val="2400"/>
              </a:lnSpc>
              <a:buNone/>
            </a:pPr>
            <a:endParaRPr lang="en-US" sz="2000" spc="0" dirty="0">
              <a:ea typeface="+mn-lt"/>
              <a:cs typeface="+mn-lt"/>
            </a:endParaRPr>
          </a:p>
          <a:p>
            <a:pPr marL="0" indent="0">
              <a:lnSpc>
                <a:spcPts val="2400"/>
              </a:lnSpc>
              <a:buNone/>
            </a:pPr>
            <a:r>
              <a:rPr lang="en-US" sz="2000" spc="0" dirty="0">
                <a:ea typeface="+mn-lt"/>
                <a:cs typeface="+mn-lt"/>
              </a:rPr>
              <a:t>CRI stands for Color Rendering Index and is nothing but a specification of cameras which states how accurately artificial light shows colors of the people under them.</a:t>
            </a:r>
          </a:p>
          <a:p>
            <a:pPr marL="0" indent="0">
              <a:lnSpc>
                <a:spcPts val="2400"/>
              </a:lnSpc>
              <a:buNone/>
            </a:pPr>
            <a:r>
              <a:rPr lang="en-US" dirty="0">
                <a:ea typeface="+mn-lt"/>
                <a:cs typeface="+mn-lt"/>
              </a:rPr>
              <a:t>CRI AI Thermal camera is used to develop this project.</a:t>
            </a:r>
            <a:endParaRPr lang="en-US" sz="2000" spc="0" dirty="0">
              <a:ea typeface="+mn-lt"/>
              <a:cs typeface="+mn-lt"/>
            </a:endParaRPr>
          </a:p>
          <a:p>
            <a:pPr marL="0" indent="0">
              <a:lnSpc>
                <a:spcPts val="2400"/>
              </a:lnSpc>
              <a:buNone/>
            </a:pPr>
            <a:endParaRPr lang="en-US" sz="2000"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 xmlns:a16="http://schemas.microsoft.com/office/drawing/2014/main" id="{03924A06-2533-68FE-6815-A6208AD97D3D}"/>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 xmlns:a16="http://schemas.microsoft.com/office/drawing/2014/main" id="{78D3FE44-803A-0FCA-D29B-EB40225C360F}"/>
              </a:ext>
            </a:extLst>
          </p:cNvPr>
          <p:cNvSpPr>
            <a:spLocks noGrp="1"/>
          </p:cNvSpPr>
          <p:nvPr>
            <p:ph type="body" idx="1"/>
          </p:nvPr>
        </p:nvSpPr>
        <p:spPr>
          <a:xfrm>
            <a:off x="6581775" y="4745736"/>
            <a:ext cx="3809999" cy="1280160"/>
          </a:xfrm>
        </p:spPr>
        <p:txBody>
          <a:bodyPr/>
          <a:lstStyle/>
          <a:p>
            <a:r>
              <a:rPr lang="en-US" dirty="0"/>
              <a:t>Face Recognition</a:t>
            </a:r>
          </a:p>
          <a:p>
            <a:r>
              <a:rPr lang="en-US" dirty="0"/>
              <a:t>Security and surveillance</a:t>
            </a:r>
          </a:p>
          <a:p>
            <a:r>
              <a:rPr lang="en-US" dirty="0"/>
              <a:t>Contactless access control</a:t>
            </a: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37">
            <a:extLst>
              <a:ext uri="{FF2B5EF4-FFF2-40B4-BE49-F238E27FC236}">
                <a16:creationId xmlns="" xmlns:a16="http://schemas.microsoft.com/office/drawing/2014/main" id="{99AB31F9-0B6E-9A05-F106-E0F4F1B784E5}"/>
              </a:ext>
            </a:extLst>
          </p:cNvPr>
          <p:cNvPicPr>
            <a:picLocks noChangeAspect="1"/>
          </p:cNvPicPr>
          <p:nvPr/>
        </p:nvPicPr>
        <p:blipFill>
          <a:blip r:embed="rId2"/>
          <a:srcRect t="22597" b="22597"/>
          <a:stretch>
            <a:fillRect/>
          </a:stretch>
        </p:blipFill>
        <p:spPr>
          <a:xfrm>
            <a:off x="8460740" y="0"/>
            <a:ext cx="7543800" cy="5029200"/>
          </a:xfrm>
          <a:prstGeom prst="rect">
            <a:avLst/>
          </a:prstGeom>
        </p:spPr>
      </p:pic>
      <p:sp>
        <p:nvSpPr>
          <p:cNvPr id="6" name="Title 5">
            <a:extLst>
              <a:ext uri="{FF2B5EF4-FFF2-40B4-BE49-F238E27FC236}">
                <a16:creationId xmlns="" xmlns:a16="http://schemas.microsoft.com/office/drawing/2014/main" id="{BB7103A8-AEEA-50D3-BE61-CC85D24BDF23}"/>
              </a:ext>
            </a:extLst>
          </p:cNvPr>
          <p:cNvSpPr>
            <a:spLocks noGrp="1"/>
          </p:cNvSpPr>
          <p:nvPr>
            <p:ph type="title"/>
          </p:nvPr>
        </p:nvSpPr>
        <p:spPr/>
        <p:txBody>
          <a:bodyPr/>
          <a:lstStyle/>
          <a:p>
            <a:r>
              <a:rPr lang="en-US" dirty="0"/>
              <a:t>Summary </a:t>
            </a:r>
          </a:p>
        </p:txBody>
      </p:sp>
      <p:sp>
        <p:nvSpPr>
          <p:cNvPr id="3" name="Footer Placeholder 2">
            <a:extLst>
              <a:ext uri="{FF2B5EF4-FFF2-40B4-BE49-F238E27FC236}">
                <a16:creationId xmlns="" xmlns:a16="http://schemas.microsoft.com/office/drawing/2014/main" id="{AA5BCABC-85E9-BA68-F054-2D77592245F0}"/>
              </a:ext>
            </a:extLst>
          </p:cNvPr>
          <p:cNvSpPr>
            <a:spLocks noGrp="1"/>
          </p:cNvSpPr>
          <p:nvPr>
            <p:ph type="ftr" sz="quarter" idx="11"/>
          </p:nvPr>
        </p:nvSpPr>
        <p:spPr>
          <a:xfrm rot="16200000">
            <a:off x="-427602" y="1248798"/>
            <a:ext cx="2171701" cy="207505"/>
          </a:xfrm>
        </p:spPr>
        <p:txBody>
          <a:bodyPr/>
          <a:lstStyle/>
          <a:p>
            <a:r>
              <a:rPr lang="en-US" dirty="0"/>
              <a:t>CRI AI THEMRAL CAMERA</a:t>
            </a:r>
          </a:p>
        </p:txBody>
      </p:sp>
      <p:sp>
        <p:nvSpPr>
          <p:cNvPr id="2" name="Slide Number Placeholder 1">
            <a:extLst>
              <a:ext uri="{FF2B5EF4-FFF2-40B4-BE49-F238E27FC236}">
                <a16:creationId xmlns=""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sp>
        <p:nvSpPr>
          <p:cNvPr id="4" name="Text Placeholder 3">
            <a:extLst>
              <a:ext uri="{FF2B5EF4-FFF2-40B4-BE49-F238E27FC236}">
                <a16:creationId xmlns="" xmlns:a16="http://schemas.microsoft.com/office/drawing/2014/main" id="{68003147-27BE-7492-36B6-F405F1156F31}"/>
              </a:ext>
            </a:extLst>
          </p:cNvPr>
          <p:cNvSpPr>
            <a:spLocks noGrp="1"/>
          </p:cNvSpPr>
          <p:nvPr>
            <p:ph type="body" sz="quarter" idx="12"/>
          </p:nvPr>
        </p:nvSpPr>
        <p:spPr>
          <a:xfrm>
            <a:off x="1152525" y="2057399"/>
            <a:ext cx="10484980" cy="3962401"/>
          </a:xfrm>
        </p:spPr>
        <p:txBody>
          <a:bodyPr/>
          <a:lstStyle/>
          <a:p>
            <a:r>
              <a:rPr lang="en-US" sz="2000" spc="100" dirty="0">
                <a:ea typeface="+mn-lt"/>
                <a:cs typeface="Posterama" panose="020B0504020200020000" pitchFamily="34" charset="0"/>
              </a:rPr>
              <a:t>Facial Recognition is the process of identifying a person through his or her facial features. We will be using thermal cameras to detect human faces. When we think about thermal images in the context of people, what usually comes to mind is night vision. The ability to see a person, or group of people, by the inevitable heat their bodies emit. </a:t>
            </a:r>
          </a:p>
          <a:p>
            <a:r>
              <a:rPr lang="en-US" sz="2000" spc="100" dirty="0">
                <a:ea typeface="+mn-lt"/>
                <a:cs typeface="Posterama" panose="020B0504020200020000" pitchFamily="34" charset="0"/>
              </a:rPr>
              <a:t>	An important aspect of our project requires us to understand that thermal images capture heat in the form of frequency of pixels, varying from 0 to 1. Studies have found that each face emits a unique heat signature due to the blood vessels below the skin, as mentioned by Barclay (2013). Therefore, thermal facial images capture unique individual facial heat signatures which mark as unique biomarkers, providing us with rich information to classify a person correctly using a model.</a:t>
            </a:r>
          </a:p>
        </p:txBody>
      </p:sp>
    </p:spTree>
    <p:extLst>
      <p:ext uri="{BB962C8B-B14F-4D97-AF65-F5344CB8AC3E}">
        <p14:creationId xmlns:p14="http://schemas.microsoft.com/office/powerpoint/2010/main" val="4094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 xmlns:a16="http://schemas.microsoft.com/office/drawing/2014/main" id="{FD4D1C9B-9FA1-40CC-0ED6-893B90663C2B}"/>
              </a:ext>
            </a:extLst>
          </p:cNvPr>
          <p:cNvSpPr/>
          <p:nvPr/>
        </p:nvSpPr>
        <p:spPr>
          <a:xfrm>
            <a:off x="1847850" y="4580381"/>
            <a:ext cx="8496300"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a:cs typeface="Calibri Light"/>
              </a:rPr>
              <a:t>Meet our team</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6</a:t>
            </a:fld>
            <a:endParaRPr lang="en-US" dirty="0"/>
          </a:p>
        </p:txBody>
      </p:sp>
      <p:sp>
        <p:nvSpPr>
          <p:cNvPr id="9" name="Text Placeholder 8">
            <a:extLst>
              <a:ext uri="{FF2B5EF4-FFF2-40B4-BE49-F238E27FC236}">
                <a16:creationId xmlns="" xmlns:a16="http://schemas.microsoft.com/office/drawing/2014/main" id="{4555555B-2DC1-8FAB-836A-FF067294BAB7}"/>
              </a:ext>
            </a:extLst>
          </p:cNvPr>
          <p:cNvSpPr>
            <a:spLocks noGrp="1"/>
          </p:cNvSpPr>
          <p:nvPr>
            <p:ph type="body" sz="quarter" idx="16"/>
          </p:nvPr>
        </p:nvSpPr>
        <p:spPr>
          <a:xfrm>
            <a:off x="1558957" y="4708777"/>
            <a:ext cx="1828800" cy="347473"/>
          </a:xfrm>
        </p:spPr>
        <p:txBody>
          <a:bodyPr/>
          <a:lstStyle/>
          <a:p>
            <a:r>
              <a:rPr lang="en-US" sz="1600" b="1" dirty="0">
                <a:effectLst/>
              </a:rPr>
              <a:t>Kishan Patel</a:t>
            </a:r>
          </a:p>
          <a:p>
            <a:r>
              <a:rPr lang="en-US" sz="800" dirty="0"/>
              <a:t>(B.Sc. Physics, PGDCA, Big Data Solution Architecture)</a:t>
            </a:r>
          </a:p>
        </p:txBody>
      </p:sp>
      <p:sp>
        <p:nvSpPr>
          <p:cNvPr id="10" name="Text Placeholder 9">
            <a:extLst>
              <a:ext uri="{FF2B5EF4-FFF2-40B4-BE49-F238E27FC236}">
                <a16:creationId xmlns="" xmlns:a16="http://schemas.microsoft.com/office/drawing/2014/main" id="{9231214F-3674-6AA5-28C4-945128C75152}"/>
              </a:ext>
            </a:extLst>
          </p:cNvPr>
          <p:cNvSpPr>
            <a:spLocks noGrp="1"/>
          </p:cNvSpPr>
          <p:nvPr>
            <p:ph type="body" sz="quarter" idx="17"/>
          </p:nvPr>
        </p:nvSpPr>
        <p:spPr>
          <a:xfrm>
            <a:off x="1558957" y="5306566"/>
            <a:ext cx="1828800" cy="347472"/>
          </a:xfrm>
        </p:spPr>
        <p:txBody>
          <a:bodyPr/>
          <a:lstStyle/>
          <a:p>
            <a:r>
              <a:rPr lang="en-US" cap="none" dirty="0">
                <a:effectLst/>
              </a:rPr>
              <a:t>A Big Data Analyst having non-cs bachelor degree, yet significantly interested, and competent in AI industry.</a:t>
            </a:r>
          </a:p>
        </p:txBody>
      </p:sp>
      <p:pic>
        <p:nvPicPr>
          <p:cNvPr id="21" name="Picture Placeholder 20">
            <a:extLst>
              <a:ext uri="{FF2B5EF4-FFF2-40B4-BE49-F238E27FC236}">
                <a16:creationId xmlns="" xmlns:a16="http://schemas.microsoft.com/office/drawing/2014/main" id="{A72AF81F-FD65-0481-6DF1-86D94056C8AC}"/>
              </a:ext>
            </a:extLst>
          </p:cNvPr>
          <p:cNvPicPr>
            <a:picLocks noGrp="1" noChangeAspect="1"/>
          </p:cNvPicPr>
          <p:nvPr>
            <p:ph type="pic" sz="quarter" idx="12"/>
          </p:nvPr>
        </p:nvPicPr>
        <p:blipFill rotWithShape="1">
          <a:blip r:embed="rId2"/>
          <a:srcRect l="-3599" t="-1246" r="3599" b="50798"/>
          <a:stretch/>
        </p:blipFill>
        <p:spPr>
          <a:xfrm>
            <a:off x="1203389" y="1641539"/>
            <a:ext cx="2539936" cy="2539936"/>
          </a:xfrm>
        </p:spPr>
      </p:pic>
      <p:pic>
        <p:nvPicPr>
          <p:cNvPr id="25" name="Picture Placeholder 24">
            <a:extLst>
              <a:ext uri="{FF2B5EF4-FFF2-40B4-BE49-F238E27FC236}">
                <a16:creationId xmlns="" xmlns:a16="http://schemas.microsoft.com/office/drawing/2014/main" id="{5B0AED0B-0820-9FD3-9B8F-FEE5C61F2AAD}"/>
              </a:ext>
            </a:extLst>
          </p:cNvPr>
          <p:cNvPicPr>
            <a:picLocks noGrp="1" noChangeAspect="1"/>
          </p:cNvPicPr>
          <p:nvPr>
            <p:ph type="pic" sz="quarter" idx="13"/>
          </p:nvPr>
        </p:nvPicPr>
        <p:blipFill rotWithShape="1">
          <a:blip r:embed="rId3"/>
          <a:srcRect l="1483" t="-351" r="-1483" b="50351"/>
          <a:stretch/>
        </p:blipFill>
        <p:spPr>
          <a:xfrm>
            <a:off x="5137023" y="1641539"/>
            <a:ext cx="2539935" cy="2539935"/>
          </a:xfrm>
        </p:spPr>
      </p:pic>
      <p:pic>
        <p:nvPicPr>
          <p:cNvPr id="29" name="Picture Placeholder 28">
            <a:extLst>
              <a:ext uri="{FF2B5EF4-FFF2-40B4-BE49-F238E27FC236}">
                <a16:creationId xmlns="" xmlns:a16="http://schemas.microsoft.com/office/drawing/2014/main" id="{E2820BBC-937B-D497-2E25-BB85DB6F6BFC}"/>
              </a:ext>
            </a:extLst>
          </p:cNvPr>
          <p:cNvPicPr>
            <a:picLocks noGrp="1" noChangeAspect="1"/>
          </p:cNvPicPr>
          <p:nvPr>
            <p:ph type="pic" sz="quarter" idx="14"/>
          </p:nvPr>
        </p:nvPicPr>
        <p:blipFill rotWithShape="1">
          <a:blip r:embed="rId4"/>
          <a:srcRect l="20952" t="52" r="17181" b="68737"/>
          <a:stretch/>
        </p:blipFill>
        <p:spPr>
          <a:xfrm>
            <a:off x="8680131" y="1641539"/>
            <a:ext cx="2539935" cy="2539935"/>
          </a:xfrm>
        </p:spPr>
      </p:pic>
      <p:sp>
        <p:nvSpPr>
          <p:cNvPr id="50" name="TextBox 49">
            <a:extLst>
              <a:ext uri="{FF2B5EF4-FFF2-40B4-BE49-F238E27FC236}">
                <a16:creationId xmlns="" xmlns:a16="http://schemas.microsoft.com/office/drawing/2014/main" id="{6D29FC1C-BA54-FCE2-8684-B4414FD1EDD7}"/>
              </a:ext>
            </a:extLst>
          </p:cNvPr>
          <p:cNvSpPr txBox="1"/>
          <p:nvPr/>
        </p:nvSpPr>
        <p:spPr>
          <a:xfrm>
            <a:off x="5562408" y="4477944"/>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a:ln>
                  <a:noFill/>
                </a:ln>
                <a:solidFill>
                  <a:srgbClr val="000000"/>
                </a:solidFill>
                <a:effectLst/>
                <a:uLnTx/>
                <a:uFillTx/>
                <a:latin typeface="Posterama"/>
                <a:ea typeface="+mn-ea"/>
                <a:cs typeface="+mn-cs"/>
              </a:rPr>
              <a:t>Tilak Pandya</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(B.C.A., M.C.A.)</a:t>
            </a:r>
          </a:p>
        </p:txBody>
      </p:sp>
      <p:sp>
        <p:nvSpPr>
          <p:cNvPr id="51" name="Text Placeholder 9">
            <a:extLst>
              <a:ext uri="{FF2B5EF4-FFF2-40B4-BE49-F238E27FC236}">
                <a16:creationId xmlns="" xmlns:a16="http://schemas.microsoft.com/office/drawing/2014/main" id="{094947FD-E005-E414-EB48-C7E3E74B9EAA}"/>
              </a:ext>
            </a:extLst>
          </p:cNvPr>
          <p:cNvSpPr txBox="1">
            <a:spLocks/>
          </p:cNvSpPr>
          <p:nvPr/>
        </p:nvSpPr>
        <p:spPr>
          <a:xfrm>
            <a:off x="5705283" y="5306566"/>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who explores concepts and potential in the tech industry.</a:t>
            </a:r>
          </a:p>
        </p:txBody>
      </p:sp>
      <p:sp>
        <p:nvSpPr>
          <p:cNvPr id="53" name="TextBox 52">
            <a:extLst>
              <a:ext uri="{FF2B5EF4-FFF2-40B4-BE49-F238E27FC236}">
                <a16:creationId xmlns="" xmlns:a16="http://schemas.microsoft.com/office/drawing/2014/main" id="{159FBFC8-7248-F3BD-6E49-38F7CFFC13BB}"/>
              </a:ext>
            </a:extLst>
          </p:cNvPr>
          <p:cNvSpPr txBox="1"/>
          <p:nvPr/>
        </p:nvSpPr>
        <p:spPr>
          <a:xfrm>
            <a:off x="9004554" y="4477943"/>
            <a:ext cx="2114550"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all" spc="200" normalizeH="0" baseline="0" noProof="0" dirty="0" err="1">
                <a:ln>
                  <a:noFill/>
                </a:ln>
                <a:solidFill>
                  <a:srgbClr val="000000"/>
                </a:solidFill>
                <a:effectLst/>
                <a:uLnTx/>
                <a:uFillTx/>
                <a:latin typeface="Posterama"/>
                <a:ea typeface="+mn-ea"/>
                <a:cs typeface="+mn-cs"/>
              </a:rPr>
              <a:t>Namra</a:t>
            </a:r>
            <a:r>
              <a:rPr kumimoji="0" lang="en-US" sz="1600" b="1" i="0" u="none" strike="noStrike" kern="1200" cap="all" spc="200" normalizeH="0" baseline="0" noProof="0" dirty="0">
                <a:ln>
                  <a:noFill/>
                </a:ln>
                <a:solidFill>
                  <a:srgbClr val="000000"/>
                </a:solidFill>
                <a:effectLst/>
                <a:uLnTx/>
                <a:uFillTx/>
                <a:latin typeface="Posterama"/>
                <a:ea typeface="+mn-ea"/>
                <a:cs typeface="+mn-cs"/>
              </a:rPr>
              <a:t> Patel</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all" spc="200" normalizeH="0" baseline="0" noProof="0" dirty="0">
                <a:ln>
                  <a:noFill/>
                </a:ln>
                <a:solidFill>
                  <a:srgbClr val="000000"/>
                </a:solidFill>
                <a:effectLst/>
                <a:uLnTx/>
                <a:uFillTx/>
                <a:latin typeface="Posterama"/>
                <a:ea typeface="+mn-ea"/>
                <a:cs typeface="+mn-cs"/>
              </a:rPr>
              <a:t>(B.E Computer Science.)</a:t>
            </a:r>
          </a:p>
        </p:txBody>
      </p:sp>
      <p:sp>
        <p:nvSpPr>
          <p:cNvPr id="54" name="Text Placeholder 9">
            <a:extLst>
              <a:ext uri="{FF2B5EF4-FFF2-40B4-BE49-F238E27FC236}">
                <a16:creationId xmlns="" xmlns:a16="http://schemas.microsoft.com/office/drawing/2014/main" id="{0A547878-30BB-B8F5-2CC0-C317F8A4CED2}"/>
              </a:ext>
            </a:extLst>
          </p:cNvPr>
          <p:cNvSpPr txBox="1">
            <a:spLocks/>
          </p:cNvSpPr>
          <p:nvPr/>
        </p:nvSpPr>
        <p:spPr>
          <a:xfrm>
            <a:off x="9147429" y="5299327"/>
            <a:ext cx="1828800" cy="347472"/>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developer with real-world problem solving experience and a desire for innovation.</a:t>
            </a:r>
          </a:p>
        </p:txBody>
      </p:sp>
    </p:spTree>
    <p:extLst>
      <p:ext uri="{BB962C8B-B14F-4D97-AF65-F5344CB8AC3E}">
        <p14:creationId xmlns:p14="http://schemas.microsoft.com/office/powerpoint/2010/main" val="414664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p:txBody>
          <a:bodyPr/>
          <a:lstStyle/>
          <a:p>
            <a:r>
              <a:rPr lang="en-US" dirty="0"/>
              <a:t>SCOPE OF WORK</a:t>
            </a:r>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8" y="2057781"/>
            <a:ext cx="10244327" cy="3238120"/>
          </a:xfrm>
        </p:spPr>
        <p:txBody>
          <a:bodyPr/>
          <a:lstStyle/>
          <a:p>
            <a:pPr marL="457200" indent="-457200">
              <a:buAutoNum type="arabicPeriod"/>
            </a:pPr>
            <a:r>
              <a:rPr lang="en-US" sz="1800" b="1" dirty="0">
                <a:latin typeface="+mn-lt"/>
              </a:rPr>
              <a:t>Research on CRI AI thermal camera</a:t>
            </a:r>
          </a:p>
          <a:p>
            <a:pPr marL="457200" indent="-457200">
              <a:buAutoNum type="arabicPeriod"/>
            </a:pPr>
            <a:r>
              <a:rPr lang="en-US" sz="1800" b="1" dirty="0">
                <a:latin typeface="+mn-lt"/>
              </a:rPr>
              <a:t>Development of facial recognition algorithms</a:t>
            </a:r>
          </a:p>
          <a:p>
            <a:pPr marL="457200" indent="-457200">
              <a:buAutoNum type="arabicPeriod"/>
            </a:pPr>
            <a:r>
              <a:rPr lang="en-US" sz="1800" b="1" dirty="0">
                <a:latin typeface="+mn-lt"/>
              </a:rPr>
              <a:t>Integration with existing systems</a:t>
            </a:r>
          </a:p>
          <a:p>
            <a:pPr marL="457200" indent="-457200">
              <a:buAutoNum type="arabicPeriod"/>
            </a:pPr>
            <a:r>
              <a:rPr lang="en-US" sz="1800" b="1" dirty="0">
                <a:latin typeface="+mn-lt"/>
              </a:rPr>
              <a:t>Testing and validation</a:t>
            </a:r>
          </a:p>
          <a:p>
            <a:pPr marL="457200" indent="-457200">
              <a:buAutoNum type="arabicPeriod"/>
            </a:pPr>
            <a:r>
              <a:rPr lang="en-US" sz="1800" b="1" dirty="0">
                <a:latin typeface="+mn-lt"/>
              </a:rPr>
              <a:t>Deployment and training</a:t>
            </a:r>
          </a:p>
          <a:p>
            <a:pPr marL="457200" indent="-457200">
              <a:buAutoNum type="arabicPeriod"/>
            </a:pPr>
            <a:r>
              <a:rPr lang="en-US" sz="1800" b="1" dirty="0">
                <a:latin typeface="+mn-lt"/>
              </a:rPr>
              <a:t>Maintenance and support</a:t>
            </a:r>
          </a:p>
          <a:p>
            <a:pPr marL="457200" indent="-457200">
              <a:buAutoNum type="arabicPeriod"/>
            </a:pPr>
            <a:endParaRPr lang="en-US" sz="1800" b="1" dirty="0">
              <a:latin typeface="+mn-lt"/>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958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46168A-9F8B-AE64-6A3B-DD036396CD45}"/>
              </a:ext>
            </a:extLst>
          </p:cNvPr>
          <p:cNvSpPr>
            <a:spLocks noGrp="1"/>
          </p:cNvSpPr>
          <p:nvPr>
            <p:ph type="title"/>
          </p:nvPr>
        </p:nvSpPr>
        <p:spPr/>
        <p:txBody>
          <a:bodyPr/>
          <a:lstStyle/>
          <a:p>
            <a:r>
              <a:rPr lang="en-US" dirty="0" smtClean="0">
                <a:cs typeface="Calibri Light"/>
              </a:rPr>
              <a:t>Project progress</a:t>
            </a:r>
            <a:endParaRPr lang="en-US" dirty="0"/>
          </a:p>
        </p:txBody>
      </p:sp>
      <p:sp>
        <p:nvSpPr>
          <p:cNvPr id="4" name="Footer Placeholder 3">
            <a:extLst>
              <a:ext uri="{FF2B5EF4-FFF2-40B4-BE49-F238E27FC236}">
                <a16:creationId xmlns="" xmlns:a16="http://schemas.microsoft.com/office/drawing/2014/main" id="{8A39D430-6FFC-66C6-AF3D-05E76D9D4BB4}"/>
              </a:ext>
            </a:extLst>
          </p:cNvPr>
          <p:cNvSpPr>
            <a:spLocks noGrp="1"/>
          </p:cNvSpPr>
          <p:nvPr>
            <p:ph type="ftr" sz="quarter" idx="11"/>
          </p:nvPr>
        </p:nvSpPr>
        <p:spPr>
          <a:xfrm rot="16200000">
            <a:off x="-456177" y="1191648"/>
            <a:ext cx="2257426" cy="236080"/>
          </a:xfrm>
        </p:spPr>
        <p:txBody>
          <a:bodyPr/>
          <a:lstStyle/>
          <a:p>
            <a:r>
              <a:rPr lang="en-US" dirty="0"/>
              <a:t>CRI AI THERMAL CAMERA</a:t>
            </a:r>
          </a:p>
        </p:txBody>
      </p:sp>
      <p:sp>
        <p:nvSpPr>
          <p:cNvPr id="3" name="Slide Number Placeholder 2">
            <a:extLst>
              <a:ext uri="{FF2B5EF4-FFF2-40B4-BE49-F238E27FC236}">
                <a16:creationId xmlns=""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20" name="Content Placeholder 4">
            <a:extLst>
              <a:ext uri="{FF2B5EF4-FFF2-40B4-BE49-F238E27FC236}">
                <a16:creationId xmlns="" xmlns:a16="http://schemas.microsoft.com/office/drawing/2014/main" id="{C727D6AB-2ED1-490A-9EBD-99C9428D4C08}"/>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Face Recognition using thermal and RGB fusion</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Reduce latency while Facial </a:t>
            </a:r>
            <a:r>
              <a:rPr lang="en-US" dirty="0" smtClean="0">
                <a:latin typeface="Times New Roman" panose="02020603050405020304" pitchFamily="18" charset="0"/>
                <a:cs typeface="Times New Roman" panose="02020603050405020304" pitchFamily="18" charset="0"/>
              </a:rPr>
              <a:t>recognition using CRI AI camera (</a:t>
            </a: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 progress)</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Blackbody radiation box configuration (In process) </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Update </a:t>
            </a:r>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 repository</a:t>
            </a:r>
          </a:p>
          <a:p>
            <a:pPr marL="971550" lvl="1" indent="-514350">
              <a:buFont typeface="+mj-lt"/>
              <a:buAutoNum type="romanLcPeriod"/>
            </a:pPr>
            <a:r>
              <a:rPr lang="en-US" dirty="0" smtClean="0">
                <a:latin typeface="Times New Roman" panose="02020603050405020304" pitchFamily="18" charset="0"/>
                <a:cs typeface="Times New Roman" panose="02020603050405020304" pitchFamily="18" charset="0"/>
              </a:rPr>
              <a:t>Presentation.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61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37">
            <a:extLst>
              <a:ext uri="{FF2B5EF4-FFF2-40B4-BE49-F238E27FC236}">
                <a16:creationId xmlns="" xmlns:a16="http://schemas.microsoft.com/office/drawing/2014/main" id="{DFE9721D-C50D-3DB8-0C96-27F875195162}"/>
              </a:ext>
            </a:extLst>
          </p:cNvPr>
          <p:cNvPicPr>
            <a:picLocks noChangeAspect="1"/>
          </p:cNvPicPr>
          <p:nvPr/>
        </p:nvPicPr>
        <p:blipFill>
          <a:blip r:embed="rId2"/>
          <a:srcRect t="22597" b="22597"/>
          <a:stretch>
            <a:fillRect/>
          </a:stretch>
        </p:blipFill>
        <p:spPr>
          <a:xfrm>
            <a:off x="2495550" y="1352551"/>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pic>
      <p:sp>
        <p:nvSpPr>
          <p:cNvPr id="3" name="Title 2">
            <a:extLst>
              <a:ext uri="{FF2B5EF4-FFF2-40B4-BE49-F238E27FC236}">
                <a16:creationId xmlns="" xmlns:a16="http://schemas.microsoft.com/office/drawing/2014/main" id="{B3E315A2-4CED-23BB-CA3C-C8962E2419FD}"/>
              </a:ext>
            </a:extLst>
          </p:cNvPr>
          <p:cNvSpPr>
            <a:spLocks noGrp="1"/>
          </p:cNvSpPr>
          <p:nvPr>
            <p:ph type="title"/>
          </p:nvPr>
        </p:nvSpPr>
        <p:spPr>
          <a:xfrm>
            <a:off x="1298447" y="609600"/>
            <a:ext cx="9803141" cy="530352"/>
          </a:xfrm>
        </p:spPr>
        <p:txBody>
          <a:bodyPr/>
          <a:lstStyle/>
          <a:p>
            <a:r>
              <a:rPr lang="en-US" sz="4000" dirty="0" smtClean="0"/>
              <a:t>More on </a:t>
            </a:r>
            <a:r>
              <a:rPr lang="en-US" sz="4000" dirty="0" err="1" smtClean="0"/>
              <a:t>BlackBody</a:t>
            </a:r>
            <a:r>
              <a:rPr lang="en-US" sz="4000" dirty="0" smtClean="0"/>
              <a:t> Radiation</a:t>
            </a:r>
            <a:endParaRPr lang="en-US" sz="4000" dirty="0"/>
          </a:p>
        </p:txBody>
      </p:sp>
      <p:sp>
        <p:nvSpPr>
          <p:cNvPr id="9" name="Footer Placeholder 8">
            <a:extLst>
              <a:ext uri="{FF2B5EF4-FFF2-40B4-BE49-F238E27FC236}">
                <a16:creationId xmlns="" xmlns:a16="http://schemas.microsoft.com/office/drawing/2014/main" id="{90FCB302-A0EE-7CF7-A4B2-ED343BFF9BC0}"/>
              </a:ext>
            </a:extLst>
          </p:cNvPr>
          <p:cNvSpPr>
            <a:spLocks noGrp="1"/>
          </p:cNvSpPr>
          <p:nvPr>
            <p:ph type="ftr" sz="quarter" idx="12"/>
          </p:nvPr>
        </p:nvSpPr>
        <p:spPr>
          <a:xfrm rot="16200000">
            <a:off x="-422840" y="1244036"/>
            <a:ext cx="2171701" cy="217030"/>
          </a:xfrm>
        </p:spPr>
        <p:txBody>
          <a:bodyPr/>
          <a:lstStyle/>
          <a:p>
            <a:r>
              <a:rPr lang="en-US" dirty="0"/>
              <a:t>CRI AI THERMAL CAMERA</a:t>
            </a:r>
          </a:p>
        </p:txBody>
      </p:sp>
      <p:sp>
        <p:nvSpPr>
          <p:cNvPr id="8" name="Slide Number Placeholder 7">
            <a:extLst>
              <a:ext uri="{FF2B5EF4-FFF2-40B4-BE49-F238E27FC236}">
                <a16:creationId xmlns="" xmlns:a16="http://schemas.microsoft.com/office/drawing/2014/main" id="{2205EC8C-AC41-F14C-3C63-5BF0F54D1D23}"/>
              </a:ext>
            </a:extLst>
          </p:cNvPr>
          <p:cNvSpPr>
            <a:spLocks noGrp="1"/>
          </p:cNvSpPr>
          <p:nvPr>
            <p:ph type="sldNum" sz="quarter" idx="11"/>
          </p:nvPr>
        </p:nvSpPr>
        <p:spPr/>
        <p:txBody>
          <a:bodyPr/>
          <a:lstStyle/>
          <a:p>
            <a:fld id="{75DF2D63-3FF5-D547-96B9-BE9CCD1ABA58}" type="slidenum">
              <a:rPr lang="en-US" smtClean="0"/>
              <a:pPr/>
              <a:t>9</a:t>
            </a:fld>
            <a:endParaRPr lang="en-US" dirty="0"/>
          </a:p>
        </p:txBody>
      </p:sp>
      <p:sp>
        <p:nvSpPr>
          <p:cNvPr id="4" name="Text Placeholder 3">
            <a:extLst>
              <a:ext uri="{FF2B5EF4-FFF2-40B4-BE49-F238E27FC236}">
                <a16:creationId xmlns="" xmlns:a16="http://schemas.microsoft.com/office/drawing/2014/main" id="{DB4489FD-4F12-40A7-1EA9-79A941933E98}"/>
              </a:ext>
            </a:extLst>
          </p:cNvPr>
          <p:cNvSpPr>
            <a:spLocks noGrp="1"/>
          </p:cNvSpPr>
          <p:nvPr>
            <p:ph type="body" idx="1"/>
          </p:nvPr>
        </p:nvSpPr>
        <p:spPr>
          <a:xfrm>
            <a:off x="1298448" y="2057781"/>
            <a:ext cx="10244327" cy="3238120"/>
          </a:xfrm>
        </p:spPr>
        <p:txBody>
          <a:bodyPr/>
          <a:lstStyle/>
          <a:p>
            <a:pPr marL="457200" indent="-457200">
              <a:buAutoNum type="arabicPeriod"/>
            </a:pPr>
            <a:r>
              <a:rPr lang="en-US" sz="1800" b="1" dirty="0">
                <a:latin typeface="+mn-lt"/>
                <a:hlinkClick r:id="rId3"/>
              </a:rPr>
              <a:t>https://www.flir.ca/discover/public-safety/do-i-need-a-blackbody-for-skin-temperature-screening</a:t>
            </a:r>
            <a:r>
              <a:rPr lang="en-US" sz="1800" b="1" dirty="0" smtClean="0">
                <a:latin typeface="+mn-lt"/>
                <a:hlinkClick r:id="rId3"/>
              </a:rPr>
              <a:t>/</a:t>
            </a:r>
            <a:endParaRPr lang="en-US" sz="1800" b="1" dirty="0" smtClean="0">
              <a:latin typeface="+mn-lt"/>
            </a:endParaRPr>
          </a:p>
          <a:p>
            <a:pPr marL="457200" indent="-457200">
              <a:buAutoNum type="arabicPeriod"/>
            </a:pPr>
            <a:r>
              <a:rPr lang="en-US" sz="1800" b="1" dirty="0">
                <a:latin typeface="+mn-lt"/>
                <a:hlinkClick r:id="rId4"/>
              </a:rPr>
              <a:t>https://</a:t>
            </a:r>
            <a:r>
              <a:rPr lang="en-US" sz="1800" b="1" dirty="0" smtClean="0">
                <a:latin typeface="+mn-lt"/>
                <a:hlinkClick r:id="rId4"/>
              </a:rPr>
              <a:t>www.ci-systems.com/Using-Blackbody-Radiation-in-Thermal-Imaging</a:t>
            </a:r>
            <a:endParaRPr lang="en-US" sz="1800" b="1" dirty="0" smtClean="0">
              <a:latin typeface="+mn-lt"/>
            </a:endParaRPr>
          </a:p>
          <a:p>
            <a:pPr marL="457200" indent="-457200">
              <a:buAutoNum type="arabicPeriod"/>
            </a:pPr>
            <a:r>
              <a:rPr lang="en-US" sz="1800" b="1" dirty="0">
                <a:latin typeface="+mn-lt"/>
                <a:hlinkClick r:id="rId5"/>
              </a:rPr>
              <a:t>https://www.x20.org/knowledgebase/thermal-infrared-black-body-radiation/</a:t>
            </a:r>
            <a:endParaRPr lang="en-US" sz="1800" b="1" dirty="0">
              <a:latin typeface="+mn-lt"/>
            </a:endParaRPr>
          </a:p>
        </p:txBody>
      </p:sp>
      <p:cxnSp>
        <p:nvCxnSpPr>
          <p:cNvPr id="27" name="Straight Connector 26">
            <a:extLst>
              <a:ext uri="{FF2B5EF4-FFF2-40B4-BE49-F238E27FC236}">
                <a16:creationId xmlns="" xmlns:a16="http://schemas.microsoft.com/office/drawing/2014/main" id="{E4A534A3-16E3-79AB-9E75-F40D0FDB4C98}"/>
              </a:ext>
              <a:ext uri="{C183D7F6-B498-43B3-948B-1728B52AA6E4}">
                <adec:decorative xmlns=""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8412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{C265BB23-B1B6-415C-918B-26506574DE3B}tf67061901_win32</Template>
  <TotalTime>690</TotalTime>
  <Words>550</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Daytona Condensed Light</vt:lpstr>
      <vt:lpstr>Posterama</vt:lpstr>
      <vt:lpstr>Times New Roman</vt:lpstr>
      <vt:lpstr>Office Theme</vt:lpstr>
      <vt:lpstr>Face Recognition using CRI AI Thermal Camera</vt:lpstr>
      <vt:lpstr>Agenda</vt:lpstr>
      <vt:lpstr>Introduction</vt:lpstr>
      <vt:lpstr>Primary goals</vt:lpstr>
      <vt:lpstr>Summary </vt:lpstr>
      <vt:lpstr>Meet our team</vt:lpstr>
      <vt:lpstr>SCOPE OF WORK</vt:lpstr>
      <vt:lpstr>Project progress</vt:lpstr>
      <vt:lpstr>More on BlackBody Radiation</vt:lpstr>
      <vt:lpstr>Individual status</vt:lpstr>
      <vt:lpstr>High-level timeline chart (GANTT)</vt:lpstr>
      <vt:lpstr>Glimpse of the work done</vt:lpstr>
      <vt:lpstr>Glimpse of the work done</vt:lpstr>
      <vt:lpstr>Glimpse of the work done</vt:lpstr>
      <vt:lpstr>Hours worked (weekly)</vt:lpstr>
      <vt:lpstr>Now onwards..</vt:lpstr>
      <vt:lpstr>General Budget</vt:lpstr>
      <vt:lpstr>REFERENCES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using CRI AI Thermal Camera</dc:title>
  <dc:creator>Kishan Kanaiyalal Patel</dc:creator>
  <cp:lastModifiedBy>DELL</cp:lastModifiedBy>
  <cp:revision>46</cp:revision>
  <dcterms:created xsi:type="dcterms:W3CDTF">2023-02-24T00:44:05Z</dcterms:created>
  <dcterms:modified xsi:type="dcterms:W3CDTF">2023-03-15T22:29:44Z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