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325" r:id="rId5"/>
    <p:sldId id="326" r:id="rId6"/>
    <p:sldId id="327" r:id="rId7"/>
    <p:sldId id="328" r:id="rId8"/>
    <p:sldId id="338" r:id="rId9"/>
    <p:sldId id="332" r:id="rId10"/>
    <p:sldId id="336" r:id="rId11"/>
    <p:sldId id="335" r:id="rId12"/>
    <p:sldId id="334" r:id="rId13"/>
    <p:sldId id="337" r:id="rId14"/>
    <p:sldId id="340" r:id="rId15"/>
    <p:sldId id="341" r:id="rId16"/>
    <p:sldId id="342" r:id="rId17"/>
    <p:sldId id="343" r:id="rId18"/>
    <p:sldId id="346" r:id="rId19"/>
    <p:sldId id="347" r:id="rId20"/>
    <p:sldId id="348" r:id="rId21"/>
    <p:sldId id="329" r:id="rId22"/>
    <p:sldId id="345" r:id="rId23"/>
    <p:sldId id="344" r:id="rId24"/>
    <p:sldId id="33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205" autoAdjust="0"/>
  </p:normalViewPr>
  <p:slideViewPr>
    <p:cSldViewPr snapToGrid="0">
      <p:cViewPr varScale="1">
        <p:scale>
          <a:sx n="74" d="100"/>
          <a:sy n="74" d="100"/>
        </p:scale>
        <p:origin x="576"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07-Mar-23</a:t>
            </a:fld>
            <a:endParaRPr lang="en-US" dirty="0"/>
          </a:p>
        </p:txBody>
      </p:sp>
      <p:sp>
        <p:nvSpPr>
          <p:cNvPr id="4" name="Footer Placeholder 3">
            <a:extLst>
              <a:ext uri="{FF2B5EF4-FFF2-40B4-BE49-F238E27FC236}">
                <a16:creationId xmlns:a16="http://schemas.microsoft.com/office/drawing/2014/main" xmlns=""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07-Mar-23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xmlns=""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xmlns=""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xmlns=""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xmlns=""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xmlns=""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xmlns=""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xmlns=""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xmlns=""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xmlns=""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xmlns=""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xmlns=""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xmlns=""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xmlns=""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xmlns=""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xmlns=""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xmlns=""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xmlns=""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xmlns=""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xmlns=""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xmlns=""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xmlns=""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xmlns=""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xmlns=""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xmlns=""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xmlns=""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xmlns=""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xmlns=""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xmlns=""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xmlns=""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xmlns=""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xmlns=""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xmlns=""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xmlns=""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xmlns=""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xmlns=""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xmlns=""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xmlns=""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xmlns=""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xmlns=""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xmlns=""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xmlns=""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xmlns=""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xmlns=""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xmlns=""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xmlns=""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xmlns=""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xmlns=""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xmlns=""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xmlns=""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xmlns=""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xmlns=""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xmlns=""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xmlns=""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xmlns=""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xmlns=""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xmlns=""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xmlns=""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xmlns=""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xmlns=""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xmlns=""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xmlns=""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xmlns=""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xmlns=""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xmlns=""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xmlns=""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xmlns=""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xmlns=""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xmlns=""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xmlns=""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xmlns=""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xmlns=""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xmlns=""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xmlns=""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xmlns=""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xmlns=""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xmlns=""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xmlns=""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xmlns=""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xmlns=""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xmlns=""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xmlns=""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xmlns=""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xmlns=""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xmlns=""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xmlns=""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xmlns=""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xmlns=""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xmlns=""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xmlns=""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xmlns=""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xmlns=""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xmlns=""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xmlns=""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xmlns=""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xmlns=""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xmlns=""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xmlns=""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xmlns=""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xmlns=""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xmlns=""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xmlns=""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xmlns=""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xmlns=""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xmlns=""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xmlns=""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xmlns=""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xmlns=""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xmlns=""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xmlns=""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xmlns=""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xmlns=""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xmlns=""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xmlns=""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xmlns=""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xmlns=""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xmlns=""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xmlns=""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xmlns=""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xmlns=""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xmlns=""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xmlns=""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xmlns=""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xmlns=""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xmlns=""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xmlns=""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xmlns=""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web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sa=i&amp;url=https://learn.g2.com/facial-recognition-for-office-security&amp;psig=AOvVaw2uIyVeixULaYUTUe9ySRjm&amp;ust=1677286078355000&amp;source=images&amp;cd=vfe&amp;ved=0CBEQjhxqFwoTCMjE_9j3rP0CFQAAAAAdAAAAABA4" TargetMode="External"/><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hikvision.com/ca-en/support/download/software/ivms4200-series/" TargetMode="External"/><Relationship Id="rId7" Type="http://schemas.openxmlformats.org/officeDocument/2006/relationships/hyperlink" Target="https://docs.opencv.org/master/d4/dc0/group__imgcodecs.html" TargetMode="External"/><Relationship Id="rId2" Type="http://schemas.openxmlformats.org/officeDocument/2006/relationships/hyperlink" Target="https://us.hikvision.com/en/system/files_force/ivms-4200_v2.8.2.2_windows_user_manual_v2_0.pdf?download=1" TargetMode="External"/><Relationship Id="rId1" Type="http://schemas.openxmlformats.org/officeDocument/2006/relationships/slideLayout" Target="../slideLayouts/slideLayout12.xml"/><Relationship Id="rId6" Type="http://schemas.openxmlformats.org/officeDocument/2006/relationships/hyperlink" Target="https://docs.opencv.org/master/d3/d50/group__imgproc__colormap.html" TargetMode="External"/><Relationship Id="rId5" Type="http://schemas.openxmlformats.org/officeDocument/2006/relationships/hyperlink" Target="https://docs.opencv.org/master/d9/d61/tutorial_py_morphological_ops.html" TargetMode="External"/><Relationship Id="rId4" Type="http://schemas.openxmlformats.org/officeDocument/2006/relationships/hyperlink" Target="https://us.hikvision.com/en/support-resources/documentation/faq/software"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tilakpandya/Face_Recognition_Using_Thermal_Images" TargetMode="External"/><Relationship Id="rId2" Type="http://schemas.openxmlformats.org/officeDocument/2006/relationships/image" Target="../media/image19.jpeg"/><Relationship Id="rId1" Type="http://schemas.openxmlformats.org/officeDocument/2006/relationships/slideLayout" Target="../slideLayouts/slideLayout15.xml"/><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a16="http://schemas.microsoft.com/office/drawing/2014/main" xmlns="" id="{06DC6A65-C7EC-190F-5F6E-154F66A80A0B}"/>
              </a:ext>
            </a:extLst>
          </p:cNvPr>
          <p:cNvPicPr>
            <a:picLocks noGrp="1" noChangeAspect="1"/>
          </p:cNvPicPr>
          <p:nvPr>
            <p:ph type="pic" sz="quarter" idx="10"/>
          </p:nvPr>
        </p:nvPicPr>
        <p:blipFill>
          <a:blip r:embed="rId2"/>
          <a:srcRect t="22597" b="22597"/>
          <a:stretch>
            <a:fillRect/>
          </a:stretch>
        </p:blipFill>
        <p:spPr>
          <a:xfrm>
            <a:off x="2324100" y="997228"/>
            <a:ext cx="7543800" cy="5029200"/>
          </a:xfrm>
        </p:spPr>
      </p:pic>
      <p:sp>
        <p:nvSpPr>
          <p:cNvPr id="4" name="Title 3">
            <a:extLst>
              <a:ext uri="{FF2B5EF4-FFF2-40B4-BE49-F238E27FC236}">
                <a16:creationId xmlns:a16="http://schemas.microsoft.com/office/drawing/2014/main" xmlns="" id="{305E10E9-9AB7-0642-D4C4-DDFDAB7B5B2C}"/>
              </a:ext>
            </a:extLst>
          </p:cNvPr>
          <p:cNvSpPr>
            <a:spLocks noGrp="1"/>
          </p:cNvSpPr>
          <p:nvPr>
            <p:ph type="title"/>
          </p:nvPr>
        </p:nvSpPr>
        <p:spPr/>
        <p:txBody>
          <a:bodyPr/>
          <a:lstStyle/>
          <a:p>
            <a:r>
              <a:rPr lang="en-US" sz="4800" dirty="0"/>
              <a:t>Face Recognition using</a:t>
            </a:r>
            <a:br>
              <a:rPr lang="en-US" sz="4800" dirty="0"/>
            </a:br>
            <a:r>
              <a:rPr lang="en-US" sz="4800" dirty="0"/>
              <a:t>CRI AI Thermal Camera</a:t>
            </a:r>
          </a:p>
        </p:txBody>
      </p:sp>
      <p:sp>
        <p:nvSpPr>
          <p:cNvPr id="2" name="Subtitle 1">
            <a:extLst>
              <a:ext uri="{FF2B5EF4-FFF2-40B4-BE49-F238E27FC236}">
                <a16:creationId xmlns:a16="http://schemas.microsoft.com/office/drawing/2014/main" xmlns="" id="{A1307D8B-2864-21B6-1CE1-B605F29281C5}"/>
              </a:ext>
            </a:extLst>
          </p:cNvPr>
          <p:cNvSpPr>
            <a:spLocks noGrp="1"/>
          </p:cNvSpPr>
          <p:nvPr>
            <p:ph type="subTitle" idx="1"/>
          </p:nvPr>
        </p:nvSpPr>
        <p:spPr>
          <a:xfrm>
            <a:off x="1524000" y="6186228"/>
            <a:ext cx="9144000" cy="356616"/>
          </a:xfrm>
        </p:spPr>
        <p:txBody>
          <a:bodyPr/>
          <a:lstStyle/>
          <a:p>
            <a:r>
              <a:rPr lang="en-US" dirty="0"/>
              <a:t>Mid-term Presentation</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2A9E4-3B33-8623-FB27-6D7248C372EA}"/>
              </a:ext>
            </a:extLst>
          </p:cNvPr>
          <p:cNvSpPr>
            <a:spLocks noGrp="1"/>
          </p:cNvSpPr>
          <p:nvPr>
            <p:ph type="title"/>
          </p:nvPr>
        </p:nvSpPr>
        <p:spPr/>
        <p:txBody>
          <a:bodyPr/>
          <a:lstStyle/>
          <a:p>
            <a:r>
              <a:rPr lang="en-US" dirty="0"/>
              <a:t>PHASE 1</a:t>
            </a:r>
          </a:p>
        </p:txBody>
      </p:sp>
      <p:sp>
        <p:nvSpPr>
          <p:cNvPr id="8" name="Footer Placeholder 7">
            <a:extLst>
              <a:ext uri="{FF2B5EF4-FFF2-40B4-BE49-F238E27FC236}">
                <a16:creationId xmlns:a16="http://schemas.microsoft.com/office/drawing/2014/main" xmlns="" id="{8B1640E3-ACD2-7360-A022-281862D31457}"/>
              </a:ext>
            </a:extLst>
          </p:cNvPr>
          <p:cNvSpPr>
            <a:spLocks noGrp="1"/>
          </p:cNvSpPr>
          <p:nvPr>
            <p:ph type="ftr" sz="quarter" idx="12"/>
          </p:nvPr>
        </p:nvSpPr>
        <p:spPr>
          <a:xfrm rot="16200000">
            <a:off x="-419029" y="1211650"/>
            <a:ext cx="2200276" cy="253225"/>
          </a:xfrm>
        </p:spPr>
        <p:txBody>
          <a:bodyPr/>
          <a:lstStyle/>
          <a:p>
            <a:r>
              <a:rPr lang="en-US" dirty="0"/>
              <a:t>CRI AI THERMAL CAMERA</a:t>
            </a:r>
          </a:p>
        </p:txBody>
      </p:sp>
      <p:sp>
        <p:nvSpPr>
          <p:cNvPr id="7" name="Slide Number Placeholder 6">
            <a:extLst>
              <a:ext uri="{FF2B5EF4-FFF2-40B4-BE49-F238E27FC236}">
                <a16:creationId xmlns:a16="http://schemas.microsoft.com/office/drawing/2014/main" xmlns="" id="{E5076FCA-E5D9-5BC6-F8F1-95D9E5569449}"/>
              </a:ext>
            </a:extLst>
          </p:cNvPr>
          <p:cNvSpPr>
            <a:spLocks noGrp="1"/>
          </p:cNvSpPr>
          <p:nvPr>
            <p:ph type="sldNum" sz="quarter" idx="11"/>
          </p:nvPr>
        </p:nvSpPr>
        <p:spPr/>
        <p:txBody>
          <a:bodyPr/>
          <a:lstStyle/>
          <a:p>
            <a:fld id="{75DF2D63-3FF5-D547-96B9-BE9CCD1ABA58}" type="slidenum">
              <a:rPr lang="en-US" smtClean="0"/>
              <a:t>10</a:t>
            </a:fld>
            <a:endParaRPr lang="en-US" dirty="0"/>
          </a:p>
        </p:txBody>
      </p:sp>
      <p:pic>
        <p:nvPicPr>
          <p:cNvPr id="20" name="Picture Placeholder 19">
            <a:extLst>
              <a:ext uri="{FF2B5EF4-FFF2-40B4-BE49-F238E27FC236}">
                <a16:creationId xmlns:a16="http://schemas.microsoft.com/office/drawing/2014/main" xmlns="" id="{8E27667B-9A6E-FFFB-5D23-328761DE543D}"/>
              </a:ext>
            </a:extLst>
          </p:cNvPr>
          <p:cNvPicPr>
            <a:picLocks noGrp="1" noChangeAspect="1"/>
          </p:cNvPicPr>
          <p:nvPr>
            <p:ph type="pic" sz="quarter" idx="14"/>
          </p:nvPr>
        </p:nvPicPr>
        <p:blipFill>
          <a:blip r:embed="rId2"/>
          <a:srcRect l="25000" r="25000"/>
          <a:stretch>
            <a:fillRect/>
          </a:stretch>
        </p:blipFill>
        <p:spPr>
          <a:xfrm>
            <a:off x="1057658" y="632460"/>
            <a:ext cx="3578352" cy="3578352"/>
          </a:xfrm>
        </p:spPr>
      </p:pic>
      <p:sp>
        <p:nvSpPr>
          <p:cNvPr id="43" name="Text Placeholder 2">
            <a:extLst>
              <a:ext uri="{FF2B5EF4-FFF2-40B4-BE49-F238E27FC236}">
                <a16:creationId xmlns:a16="http://schemas.microsoft.com/office/drawing/2014/main" xmlns="" id="{BFC8B13F-24FC-6687-4322-80C3C6FCAD4B}"/>
              </a:ext>
            </a:extLst>
          </p:cNvPr>
          <p:cNvSpPr txBox="1">
            <a:spLocks/>
          </p:cNvSpPr>
          <p:nvPr/>
        </p:nvSpPr>
        <p:spPr>
          <a:xfrm>
            <a:off x="6545578" y="3139892"/>
            <a:ext cx="4874895"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Establish communication protocols</a:t>
            </a:r>
          </a:p>
        </p:txBody>
      </p:sp>
      <p:sp>
        <p:nvSpPr>
          <p:cNvPr id="44" name="Content Placeholder 3">
            <a:extLst>
              <a:ext uri="{FF2B5EF4-FFF2-40B4-BE49-F238E27FC236}">
                <a16:creationId xmlns:a16="http://schemas.microsoft.com/office/drawing/2014/main" xmlns="" id="{CF253492-B6C0-8C54-AD59-7202439DE948}"/>
              </a:ext>
            </a:extLst>
          </p:cNvPr>
          <p:cNvSpPr txBox="1">
            <a:spLocks/>
          </p:cNvSpPr>
          <p:nvPr/>
        </p:nvSpPr>
        <p:spPr>
          <a:xfrm>
            <a:off x="7019542" y="3648551"/>
            <a:ext cx="4114800"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Chose the best way of communication between the team and the client.</a:t>
            </a:r>
          </a:p>
        </p:txBody>
      </p:sp>
      <p:sp>
        <p:nvSpPr>
          <p:cNvPr id="45" name="Text Placeholder 2">
            <a:extLst>
              <a:ext uri="{FF2B5EF4-FFF2-40B4-BE49-F238E27FC236}">
                <a16:creationId xmlns:a16="http://schemas.microsoft.com/office/drawing/2014/main" xmlns="" id="{2F642C2D-66FD-EAA2-4AA4-AB0B0DAF08E0}"/>
              </a:ext>
            </a:extLst>
          </p:cNvPr>
          <p:cNvSpPr txBox="1">
            <a:spLocks/>
          </p:cNvSpPr>
          <p:nvPr/>
        </p:nvSpPr>
        <p:spPr>
          <a:xfrm>
            <a:off x="6545576" y="4166820"/>
            <a:ext cx="4874895"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Identify and manage risks</a:t>
            </a:r>
          </a:p>
        </p:txBody>
      </p:sp>
      <p:sp>
        <p:nvSpPr>
          <p:cNvPr id="46" name="Content Placeholder 3">
            <a:extLst>
              <a:ext uri="{FF2B5EF4-FFF2-40B4-BE49-F238E27FC236}">
                <a16:creationId xmlns:a16="http://schemas.microsoft.com/office/drawing/2014/main" xmlns="" id="{FDCDD09F-1293-0A99-845E-EE14524AAB74}"/>
              </a:ext>
            </a:extLst>
          </p:cNvPr>
          <p:cNvSpPr txBox="1">
            <a:spLocks/>
          </p:cNvSpPr>
          <p:nvPr/>
        </p:nvSpPr>
        <p:spPr>
          <a:xfrm>
            <a:off x="7019542" y="4674580"/>
            <a:ext cx="4114800"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Identified any potential risks that could impact the project's success and develop a plan to manage them.</a:t>
            </a:r>
          </a:p>
        </p:txBody>
      </p:sp>
      <p:sp>
        <p:nvSpPr>
          <p:cNvPr id="47" name="Text Placeholder 2">
            <a:extLst>
              <a:ext uri="{FF2B5EF4-FFF2-40B4-BE49-F238E27FC236}">
                <a16:creationId xmlns:a16="http://schemas.microsoft.com/office/drawing/2014/main" xmlns="" id="{57108053-1BFA-FE8E-512C-C2E0877D810A}"/>
              </a:ext>
            </a:extLst>
          </p:cNvPr>
          <p:cNvSpPr txBox="1">
            <a:spLocks/>
          </p:cNvSpPr>
          <p:nvPr/>
        </p:nvSpPr>
        <p:spPr>
          <a:xfrm>
            <a:off x="6545576" y="5221396"/>
            <a:ext cx="4874895"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Stay on top of progress</a:t>
            </a:r>
          </a:p>
        </p:txBody>
      </p:sp>
      <p:sp>
        <p:nvSpPr>
          <p:cNvPr id="48" name="Content Placeholder 3">
            <a:extLst>
              <a:ext uri="{FF2B5EF4-FFF2-40B4-BE49-F238E27FC236}">
                <a16:creationId xmlns:a16="http://schemas.microsoft.com/office/drawing/2014/main" xmlns="" id="{0B8655FA-DD9F-23C6-85D9-A4D630EB1988}"/>
              </a:ext>
            </a:extLst>
          </p:cNvPr>
          <p:cNvSpPr txBox="1">
            <a:spLocks/>
          </p:cNvSpPr>
          <p:nvPr/>
        </p:nvSpPr>
        <p:spPr>
          <a:xfrm>
            <a:off x="7019542" y="5704164"/>
            <a:ext cx="4114800"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Monitored progress closely to ensure the project stays on track</a:t>
            </a:r>
          </a:p>
        </p:txBody>
      </p:sp>
      <p:sp>
        <p:nvSpPr>
          <p:cNvPr id="49" name="Content Placeholder 3">
            <a:extLst>
              <a:ext uri="{FF2B5EF4-FFF2-40B4-BE49-F238E27FC236}">
                <a16:creationId xmlns:a16="http://schemas.microsoft.com/office/drawing/2014/main" xmlns="" id="{4032B090-0DB9-8112-1F32-8BCCF31E260D}"/>
              </a:ext>
            </a:extLst>
          </p:cNvPr>
          <p:cNvSpPr txBox="1">
            <a:spLocks/>
          </p:cNvSpPr>
          <p:nvPr/>
        </p:nvSpPr>
        <p:spPr>
          <a:xfrm>
            <a:off x="7019542" y="1685134"/>
            <a:ext cx="4114800"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Started by understanding what the project is about and what it seeks to achieve</a:t>
            </a:r>
          </a:p>
        </p:txBody>
      </p:sp>
      <p:sp>
        <p:nvSpPr>
          <p:cNvPr id="50" name="Text Placeholder 2">
            <a:extLst>
              <a:ext uri="{FF2B5EF4-FFF2-40B4-BE49-F238E27FC236}">
                <a16:creationId xmlns:a16="http://schemas.microsoft.com/office/drawing/2014/main" xmlns="" id="{BFB66F36-ACA0-BB06-12B3-4155341B074C}"/>
              </a:ext>
            </a:extLst>
          </p:cNvPr>
          <p:cNvSpPr txBox="1">
            <a:spLocks/>
          </p:cNvSpPr>
          <p:nvPr/>
        </p:nvSpPr>
        <p:spPr>
          <a:xfrm>
            <a:off x="6545579" y="117840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Defining the project objective</a:t>
            </a:r>
          </a:p>
        </p:txBody>
      </p:sp>
      <p:sp>
        <p:nvSpPr>
          <p:cNvPr id="51" name="Text Placeholder 2">
            <a:extLst>
              <a:ext uri="{FF2B5EF4-FFF2-40B4-BE49-F238E27FC236}">
                <a16:creationId xmlns:a16="http://schemas.microsoft.com/office/drawing/2014/main" xmlns="" id="{6DD6A899-6239-3370-81FD-0F9893FEE55B}"/>
              </a:ext>
            </a:extLst>
          </p:cNvPr>
          <p:cNvSpPr txBox="1">
            <a:spLocks/>
          </p:cNvSpPr>
          <p:nvPr/>
        </p:nvSpPr>
        <p:spPr>
          <a:xfrm>
            <a:off x="6545576" y="2302427"/>
            <a:ext cx="4874895"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Allocate roles and responsibilities</a:t>
            </a:r>
          </a:p>
        </p:txBody>
      </p:sp>
      <p:sp>
        <p:nvSpPr>
          <p:cNvPr id="52" name="Content Placeholder 3">
            <a:extLst>
              <a:ext uri="{FF2B5EF4-FFF2-40B4-BE49-F238E27FC236}">
                <a16:creationId xmlns:a16="http://schemas.microsoft.com/office/drawing/2014/main" xmlns="" id="{2C199256-1C51-48DA-56B2-CF9B3AA001CE}"/>
              </a:ext>
            </a:extLst>
          </p:cNvPr>
          <p:cNvSpPr txBox="1">
            <a:spLocks/>
          </p:cNvSpPr>
          <p:nvPr/>
        </p:nvSpPr>
        <p:spPr>
          <a:xfrm>
            <a:off x="7012304" y="2806326"/>
            <a:ext cx="4224655"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Determined the roles and responsibilities of each team member</a:t>
            </a:r>
          </a:p>
        </p:txBody>
      </p:sp>
    </p:spTree>
    <p:extLst>
      <p:ext uri="{BB962C8B-B14F-4D97-AF65-F5344CB8AC3E}">
        <p14:creationId xmlns:p14="http://schemas.microsoft.com/office/powerpoint/2010/main" val="394375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2A9E4-3B33-8623-FB27-6D7248C372EA}"/>
              </a:ext>
            </a:extLst>
          </p:cNvPr>
          <p:cNvSpPr>
            <a:spLocks noGrp="1"/>
          </p:cNvSpPr>
          <p:nvPr>
            <p:ph type="title"/>
          </p:nvPr>
        </p:nvSpPr>
        <p:spPr/>
        <p:txBody>
          <a:bodyPr/>
          <a:lstStyle/>
          <a:p>
            <a:r>
              <a:rPr lang="en-US" dirty="0"/>
              <a:t>PHASE 2</a:t>
            </a:r>
          </a:p>
        </p:txBody>
      </p:sp>
      <p:sp>
        <p:nvSpPr>
          <p:cNvPr id="8" name="Footer Placeholder 7">
            <a:extLst>
              <a:ext uri="{FF2B5EF4-FFF2-40B4-BE49-F238E27FC236}">
                <a16:creationId xmlns:a16="http://schemas.microsoft.com/office/drawing/2014/main" xmlns="" id="{8B1640E3-ACD2-7360-A022-281862D31457}"/>
              </a:ext>
            </a:extLst>
          </p:cNvPr>
          <p:cNvSpPr>
            <a:spLocks noGrp="1"/>
          </p:cNvSpPr>
          <p:nvPr>
            <p:ph type="ftr" sz="quarter" idx="12"/>
          </p:nvPr>
        </p:nvSpPr>
        <p:spPr>
          <a:xfrm rot="16200000">
            <a:off x="-419029" y="1211650"/>
            <a:ext cx="2200276" cy="253225"/>
          </a:xfrm>
        </p:spPr>
        <p:txBody>
          <a:bodyPr/>
          <a:lstStyle/>
          <a:p>
            <a:r>
              <a:rPr lang="en-US" dirty="0"/>
              <a:t>CRI AI THERMAL CAMERA</a:t>
            </a:r>
          </a:p>
        </p:txBody>
      </p:sp>
      <p:sp>
        <p:nvSpPr>
          <p:cNvPr id="7" name="Slide Number Placeholder 6">
            <a:extLst>
              <a:ext uri="{FF2B5EF4-FFF2-40B4-BE49-F238E27FC236}">
                <a16:creationId xmlns:a16="http://schemas.microsoft.com/office/drawing/2014/main" xmlns="" id="{E5076FCA-E5D9-5BC6-F8F1-95D9E5569449}"/>
              </a:ext>
            </a:extLst>
          </p:cNvPr>
          <p:cNvSpPr>
            <a:spLocks noGrp="1"/>
          </p:cNvSpPr>
          <p:nvPr>
            <p:ph type="sldNum" sz="quarter" idx="11"/>
          </p:nvPr>
        </p:nvSpPr>
        <p:spPr/>
        <p:txBody>
          <a:bodyPr/>
          <a:lstStyle/>
          <a:p>
            <a:fld id="{75DF2D63-3FF5-D547-96B9-BE9CCD1ABA58}" type="slidenum">
              <a:rPr lang="en-US" smtClean="0"/>
              <a:t>11</a:t>
            </a:fld>
            <a:endParaRPr lang="en-US" dirty="0"/>
          </a:p>
        </p:txBody>
      </p:sp>
      <p:pic>
        <p:nvPicPr>
          <p:cNvPr id="20" name="Picture Placeholder 19">
            <a:extLst>
              <a:ext uri="{FF2B5EF4-FFF2-40B4-BE49-F238E27FC236}">
                <a16:creationId xmlns:a16="http://schemas.microsoft.com/office/drawing/2014/main" xmlns="" id="{8E27667B-9A6E-FFFB-5D23-328761DE543D}"/>
              </a:ext>
            </a:extLst>
          </p:cNvPr>
          <p:cNvPicPr>
            <a:picLocks noGrp="1" noChangeAspect="1"/>
          </p:cNvPicPr>
          <p:nvPr>
            <p:ph type="pic" sz="quarter" idx="14"/>
          </p:nvPr>
        </p:nvPicPr>
        <p:blipFill>
          <a:blip r:embed="rId2"/>
          <a:srcRect l="25000" r="25000"/>
          <a:stretch>
            <a:fillRect/>
          </a:stretch>
        </p:blipFill>
        <p:spPr>
          <a:xfrm>
            <a:off x="1057658" y="632460"/>
            <a:ext cx="3578352" cy="3578352"/>
          </a:xfrm>
        </p:spPr>
      </p:pic>
      <p:sp>
        <p:nvSpPr>
          <p:cNvPr id="43" name="Text Placeholder 2">
            <a:extLst>
              <a:ext uri="{FF2B5EF4-FFF2-40B4-BE49-F238E27FC236}">
                <a16:creationId xmlns:a16="http://schemas.microsoft.com/office/drawing/2014/main" xmlns="" id="{BFC8B13F-24FC-6687-4322-80C3C6FCAD4B}"/>
              </a:ext>
            </a:extLst>
          </p:cNvPr>
          <p:cNvSpPr txBox="1">
            <a:spLocks/>
          </p:cNvSpPr>
          <p:nvPr/>
        </p:nvSpPr>
        <p:spPr>
          <a:xfrm>
            <a:off x="6545578" y="3139892"/>
            <a:ext cx="4874895"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Creating a 4D blob</a:t>
            </a:r>
          </a:p>
        </p:txBody>
      </p:sp>
      <p:sp>
        <p:nvSpPr>
          <p:cNvPr id="44" name="Content Placeholder 3">
            <a:extLst>
              <a:ext uri="{FF2B5EF4-FFF2-40B4-BE49-F238E27FC236}">
                <a16:creationId xmlns:a16="http://schemas.microsoft.com/office/drawing/2014/main" xmlns="" id="{CF253492-B6C0-8C54-AD59-7202439DE948}"/>
              </a:ext>
            </a:extLst>
          </p:cNvPr>
          <p:cNvSpPr txBox="1">
            <a:spLocks/>
          </p:cNvSpPr>
          <p:nvPr/>
        </p:nvSpPr>
        <p:spPr>
          <a:xfrm>
            <a:off x="7019542" y="3648551"/>
            <a:ext cx="4114800"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Converted image into multidimensional array to feed the Deep learning algorithm.</a:t>
            </a:r>
          </a:p>
        </p:txBody>
      </p:sp>
      <p:sp>
        <p:nvSpPr>
          <p:cNvPr id="45" name="Text Placeholder 2">
            <a:extLst>
              <a:ext uri="{FF2B5EF4-FFF2-40B4-BE49-F238E27FC236}">
                <a16:creationId xmlns:a16="http://schemas.microsoft.com/office/drawing/2014/main" xmlns="" id="{2F642C2D-66FD-EAA2-4AA4-AB0B0DAF08E0}"/>
              </a:ext>
            </a:extLst>
          </p:cNvPr>
          <p:cNvSpPr txBox="1">
            <a:spLocks/>
          </p:cNvSpPr>
          <p:nvPr/>
        </p:nvSpPr>
        <p:spPr>
          <a:xfrm>
            <a:off x="6545576" y="4166820"/>
            <a:ext cx="4874895"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Detecting the Face</a:t>
            </a:r>
          </a:p>
        </p:txBody>
      </p:sp>
      <p:sp>
        <p:nvSpPr>
          <p:cNvPr id="46" name="Content Placeholder 3">
            <a:extLst>
              <a:ext uri="{FF2B5EF4-FFF2-40B4-BE49-F238E27FC236}">
                <a16:creationId xmlns:a16="http://schemas.microsoft.com/office/drawing/2014/main" xmlns="" id="{FDCDD09F-1293-0A99-845E-EE14524AAB74}"/>
              </a:ext>
            </a:extLst>
          </p:cNvPr>
          <p:cNvSpPr txBox="1">
            <a:spLocks/>
          </p:cNvSpPr>
          <p:nvPr/>
        </p:nvSpPr>
        <p:spPr>
          <a:xfrm>
            <a:off x="7019542" y="4674580"/>
            <a:ext cx="4114800"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Drew rectangle around the face to detect it.</a:t>
            </a:r>
          </a:p>
        </p:txBody>
      </p:sp>
      <p:sp>
        <p:nvSpPr>
          <p:cNvPr id="47" name="Text Placeholder 2">
            <a:extLst>
              <a:ext uri="{FF2B5EF4-FFF2-40B4-BE49-F238E27FC236}">
                <a16:creationId xmlns:a16="http://schemas.microsoft.com/office/drawing/2014/main" xmlns="" id="{57108053-1BFA-FE8E-512C-C2E0877D810A}"/>
              </a:ext>
            </a:extLst>
          </p:cNvPr>
          <p:cNvSpPr txBox="1">
            <a:spLocks/>
          </p:cNvSpPr>
          <p:nvPr/>
        </p:nvSpPr>
        <p:spPr>
          <a:xfrm>
            <a:off x="6545576" y="5021371"/>
            <a:ext cx="4874895"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Displaying the confidence rate</a:t>
            </a:r>
          </a:p>
        </p:txBody>
      </p:sp>
      <p:sp>
        <p:nvSpPr>
          <p:cNvPr id="48" name="Content Placeholder 3">
            <a:extLst>
              <a:ext uri="{FF2B5EF4-FFF2-40B4-BE49-F238E27FC236}">
                <a16:creationId xmlns:a16="http://schemas.microsoft.com/office/drawing/2014/main" xmlns="" id="{0B8655FA-DD9F-23C6-85D9-A4D630EB1988}"/>
              </a:ext>
            </a:extLst>
          </p:cNvPr>
          <p:cNvSpPr txBox="1">
            <a:spLocks/>
          </p:cNvSpPr>
          <p:nvPr/>
        </p:nvSpPr>
        <p:spPr>
          <a:xfrm>
            <a:off x="7019542" y="5496559"/>
            <a:ext cx="4114800"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Displayed the confidence rate of the detected face.</a:t>
            </a:r>
          </a:p>
        </p:txBody>
      </p:sp>
      <p:sp>
        <p:nvSpPr>
          <p:cNvPr id="49" name="Content Placeholder 3">
            <a:extLst>
              <a:ext uri="{FF2B5EF4-FFF2-40B4-BE49-F238E27FC236}">
                <a16:creationId xmlns:a16="http://schemas.microsoft.com/office/drawing/2014/main" xmlns="" id="{4032B090-0DB9-8112-1F32-8BCCF31E260D}"/>
              </a:ext>
            </a:extLst>
          </p:cNvPr>
          <p:cNvSpPr txBox="1">
            <a:spLocks/>
          </p:cNvSpPr>
          <p:nvPr/>
        </p:nvSpPr>
        <p:spPr>
          <a:xfrm>
            <a:off x="7019542" y="1685134"/>
            <a:ext cx="4114800"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Finalized OpenCV due to its ease of use and functionality for Computer Vision.</a:t>
            </a:r>
          </a:p>
        </p:txBody>
      </p:sp>
      <p:sp>
        <p:nvSpPr>
          <p:cNvPr id="50" name="Text Placeholder 2">
            <a:extLst>
              <a:ext uri="{FF2B5EF4-FFF2-40B4-BE49-F238E27FC236}">
                <a16:creationId xmlns:a16="http://schemas.microsoft.com/office/drawing/2014/main" xmlns="" id="{BFB66F36-ACA0-BB06-12B3-4155341B074C}"/>
              </a:ext>
            </a:extLst>
          </p:cNvPr>
          <p:cNvSpPr txBox="1">
            <a:spLocks/>
          </p:cNvSpPr>
          <p:nvPr/>
        </p:nvSpPr>
        <p:spPr>
          <a:xfrm>
            <a:off x="6545579" y="117840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Exploring different libraries</a:t>
            </a:r>
          </a:p>
        </p:txBody>
      </p:sp>
      <p:sp>
        <p:nvSpPr>
          <p:cNvPr id="51" name="Text Placeholder 2">
            <a:extLst>
              <a:ext uri="{FF2B5EF4-FFF2-40B4-BE49-F238E27FC236}">
                <a16:creationId xmlns:a16="http://schemas.microsoft.com/office/drawing/2014/main" xmlns="" id="{6DD6A899-6239-3370-81FD-0F9893FEE55B}"/>
              </a:ext>
            </a:extLst>
          </p:cNvPr>
          <p:cNvSpPr txBox="1">
            <a:spLocks/>
          </p:cNvSpPr>
          <p:nvPr/>
        </p:nvSpPr>
        <p:spPr>
          <a:xfrm>
            <a:off x="6545576" y="2302427"/>
            <a:ext cx="4874895"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Accessing the image source</a:t>
            </a:r>
          </a:p>
        </p:txBody>
      </p:sp>
      <p:sp>
        <p:nvSpPr>
          <p:cNvPr id="52" name="Content Placeholder 3">
            <a:extLst>
              <a:ext uri="{FF2B5EF4-FFF2-40B4-BE49-F238E27FC236}">
                <a16:creationId xmlns:a16="http://schemas.microsoft.com/office/drawing/2014/main" xmlns="" id="{2C199256-1C51-48DA-56B2-CF9B3AA001CE}"/>
              </a:ext>
            </a:extLst>
          </p:cNvPr>
          <p:cNvSpPr txBox="1">
            <a:spLocks/>
          </p:cNvSpPr>
          <p:nvPr/>
        </p:nvSpPr>
        <p:spPr>
          <a:xfrm>
            <a:off x="7012305" y="2806326"/>
            <a:ext cx="4114800"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Initially used webcam as the source of image.</a:t>
            </a:r>
          </a:p>
        </p:txBody>
      </p:sp>
    </p:spTree>
    <p:extLst>
      <p:ext uri="{BB962C8B-B14F-4D97-AF65-F5344CB8AC3E}">
        <p14:creationId xmlns:p14="http://schemas.microsoft.com/office/powerpoint/2010/main" val="1890095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2A9E4-3B33-8623-FB27-6D7248C372EA}"/>
              </a:ext>
            </a:extLst>
          </p:cNvPr>
          <p:cNvSpPr>
            <a:spLocks noGrp="1"/>
          </p:cNvSpPr>
          <p:nvPr>
            <p:ph type="title"/>
          </p:nvPr>
        </p:nvSpPr>
        <p:spPr/>
        <p:txBody>
          <a:bodyPr/>
          <a:lstStyle/>
          <a:p>
            <a:r>
              <a:rPr lang="en-US" dirty="0"/>
              <a:t>PHASE 3</a:t>
            </a:r>
          </a:p>
        </p:txBody>
      </p:sp>
      <p:sp>
        <p:nvSpPr>
          <p:cNvPr id="8" name="Footer Placeholder 7">
            <a:extLst>
              <a:ext uri="{FF2B5EF4-FFF2-40B4-BE49-F238E27FC236}">
                <a16:creationId xmlns:a16="http://schemas.microsoft.com/office/drawing/2014/main" xmlns="" id="{8B1640E3-ACD2-7360-A022-281862D31457}"/>
              </a:ext>
            </a:extLst>
          </p:cNvPr>
          <p:cNvSpPr>
            <a:spLocks noGrp="1"/>
          </p:cNvSpPr>
          <p:nvPr>
            <p:ph type="ftr" sz="quarter" idx="12"/>
          </p:nvPr>
        </p:nvSpPr>
        <p:spPr>
          <a:xfrm rot="16200000">
            <a:off x="-419029" y="1211650"/>
            <a:ext cx="2200276" cy="253225"/>
          </a:xfrm>
        </p:spPr>
        <p:txBody>
          <a:bodyPr/>
          <a:lstStyle/>
          <a:p>
            <a:r>
              <a:rPr lang="en-US" dirty="0"/>
              <a:t>CRI AI THERMAL CAMERA</a:t>
            </a:r>
          </a:p>
        </p:txBody>
      </p:sp>
      <p:sp>
        <p:nvSpPr>
          <p:cNvPr id="7" name="Slide Number Placeholder 6">
            <a:extLst>
              <a:ext uri="{FF2B5EF4-FFF2-40B4-BE49-F238E27FC236}">
                <a16:creationId xmlns:a16="http://schemas.microsoft.com/office/drawing/2014/main" xmlns="" id="{E5076FCA-E5D9-5BC6-F8F1-95D9E5569449}"/>
              </a:ext>
            </a:extLst>
          </p:cNvPr>
          <p:cNvSpPr>
            <a:spLocks noGrp="1"/>
          </p:cNvSpPr>
          <p:nvPr>
            <p:ph type="sldNum" sz="quarter" idx="11"/>
          </p:nvPr>
        </p:nvSpPr>
        <p:spPr/>
        <p:txBody>
          <a:bodyPr/>
          <a:lstStyle/>
          <a:p>
            <a:fld id="{75DF2D63-3FF5-D547-96B9-BE9CCD1ABA58}" type="slidenum">
              <a:rPr lang="en-US" smtClean="0"/>
              <a:t>12</a:t>
            </a:fld>
            <a:endParaRPr lang="en-US" dirty="0"/>
          </a:p>
        </p:txBody>
      </p:sp>
      <p:pic>
        <p:nvPicPr>
          <p:cNvPr id="20" name="Picture Placeholder 19">
            <a:extLst>
              <a:ext uri="{FF2B5EF4-FFF2-40B4-BE49-F238E27FC236}">
                <a16:creationId xmlns:a16="http://schemas.microsoft.com/office/drawing/2014/main" xmlns="" id="{8E27667B-9A6E-FFFB-5D23-328761DE543D}"/>
              </a:ext>
            </a:extLst>
          </p:cNvPr>
          <p:cNvPicPr>
            <a:picLocks noGrp="1" noChangeAspect="1"/>
          </p:cNvPicPr>
          <p:nvPr>
            <p:ph type="pic" sz="quarter" idx="14"/>
          </p:nvPr>
        </p:nvPicPr>
        <p:blipFill>
          <a:blip r:embed="rId2"/>
          <a:srcRect l="25000" r="25000"/>
          <a:stretch>
            <a:fillRect/>
          </a:stretch>
        </p:blipFill>
        <p:spPr>
          <a:xfrm>
            <a:off x="1057658" y="632460"/>
            <a:ext cx="3578352" cy="3578352"/>
          </a:xfrm>
        </p:spPr>
      </p:pic>
      <p:sp>
        <p:nvSpPr>
          <p:cNvPr id="43" name="Text Placeholder 2">
            <a:extLst>
              <a:ext uri="{FF2B5EF4-FFF2-40B4-BE49-F238E27FC236}">
                <a16:creationId xmlns:a16="http://schemas.microsoft.com/office/drawing/2014/main" xmlns="" id="{BFC8B13F-24FC-6687-4322-80C3C6FCAD4B}"/>
              </a:ext>
            </a:extLst>
          </p:cNvPr>
          <p:cNvSpPr txBox="1">
            <a:spLocks/>
          </p:cNvSpPr>
          <p:nvPr/>
        </p:nvSpPr>
        <p:spPr>
          <a:xfrm>
            <a:off x="6545578" y="3520892"/>
            <a:ext cx="5027297"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Saving Multiple images in the dataset </a:t>
            </a:r>
          </a:p>
        </p:txBody>
      </p:sp>
      <p:sp>
        <p:nvSpPr>
          <p:cNvPr id="44" name="Content Placeholder 3">
            <a:extLst>
              <a:ext uri="{FF2B5EF4-FFF2-40B4-BE49-F238E27FC236}">
                <a16:creationId xmlns:a16="http://schemas.microsoft.com/office/drawing/2014/main" xmlns="" id="{CF253492-B6C0-8C54-AD59-7202439DE948}"/>
              </a:ext>
            </a:extLst>
          </p:cNvPr>
          <p:cNvSpPr txBox="1">
            <a:spLocks/>
          </p:cNvSpPr>
          <p:nvPr/>
        </p:nvSpPr>
        <p:spPr>
          <a:xfrm>
            <a:off x="7019542" y="3991451"/>
            <a:ext cx="4114800"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Since we did not have image dataset, we started capturing our faces and stored those images in the dataset using unique naming convention to make sure an image does not overlap.</a:t>
            </a:r>
          </a:p>
        </p:txBody>
      </p:sp>
      <p:sp>
        <p:nvSpPr>
          <p:cNvPr id="51" name="Text Placeholder 2">
            <a:extLst>
              <a:ext uri="{FF2B5EF4-FFF2-40B4-BE49-F238E27FC236}">
                <a16:creationId xmlns:a16="http://schemas.microsoft.com/office/drawing/2014/main" xmlns="" id="{6DD6A899-6239-3370-81FD-0F9893FEE55B}"/>
              </a:ext>
            </a:extLst>
          </p:cNvPr>
          <p:cNvSpPr txBox="1">
            <a:spLocks/>
          </p:cNvSpPr>
          <p:nvPr/>
        </p:nvSpPr>
        <p:spPr>
          <a:xfrm>
            <a:off x="6545576" y="2302427"/>
            <a:ext cx="4874895"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CONVERTING IMAGE TO GRAYSCALE</a:t>
            </a:r>
          </a:p>
        </p:txBody>
      </p:sp>
      <p:sp>
        <p:nvSpPr>
          <p:cNvPr id="52" name="Content Placeholder 3">
            <a:extLst>
              <a:ext uri="{FF2B5EF4-FFF2-40B4-BE49-F238E27FC236}">
                <a16:creationId xmlns:a16="http://schemas.microsoft.com/office/drawing/2014/main" xmlns="" id="{2C199256-1C51-48DA-56B2-CF9B3AA001CE}"/>
              </a:ext>
            </a:extLst>
          </p:cNvPr>
          <p:cNvSpPr txBox="1">
            <a:spLocks/>
          </p:cNvSpPr>
          <p:nvPr/>
        </p:nvSpPr>
        <p:spPr>
          <a:xfrm>
            <a:off x="7012305" y="2806326"/>
            <a:ext cx="4114800"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reason of converting RGB images to grayscale is to reduce the computational processing to process the algorithm faster.</a:t>
            </a:r>
          </a:p>
        </p:txBody>
      </p:sp>
    </p:spTree>
    <p:extLst>
      <p:ext uri="{BB962C8B-B14F-4D97-AF65-F5344CB8AC3E}">
        <p14:creationId xmlns:p14="http://schemas.microsoft.com/office/powerpoint/2010/main" val="245854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2A9E4-3B33-8623-FB27-6D7248C372EA}"/>
              </a:ext>
            </a:extLst>
          </p:cNvPr>
          <p:cNvSpPr>
            <a:spLocks noGrp="1"/>
          </p:cNvSpPr>
          <p:nvPr>
            <p:ph type="title"/>
          </p:nvPr>
        </p:nvSpPr>
        <p:spPr/>
        <p:txBody>
          <a:bodyPr/>
          <a:lstStyle/>
          <a:p>
            <a:r>
              <a:rPr lang="en-US" dirty="0"/>
              <a:t>PHASE 4</a:t>
            </a:r>
          </a:p>
        </p:txBody>
      </p:sp>
      <p:sp>
        <p:nvSpPr>
          <p:cNvPr id="8" name="Footer Placeholder 7">
            <a:extLst>
              <a:ext uri="{FF2B5EF4-FFF2-40B4-BE49-F238E27FC236}">
                <a16:creationId xmlns:a16="http://schemas.microsoft.com/office/drawing/2014/main" xmlns="" id="{8B1640E3-ACD2-7360-A022-281862D31457}"/>
              </a:ext>
            </a:extLst>
          </p:cNvPr>
          <p:cNvSpPr>
            <a:spLocks noGrp="1"/>
          </p:cNvSpPr>
          <p:nvPr>
            <p:ph type="ftr" sz="quarter" idx="12"/>
          </p:nvPr>
        </p:nvSpPr>
        <p:spPr>
          <a:xfrm rot="16200000">
            <a:off x="-419029" y="1211650"/>
            <a:ext cx="2200276" cy="253225"/>
          </a:xfrm>
        </p:spPr>
        <p:txBody>
          <a:bodyPr/>
          <a:lstStyle/>
          <a:p>
            <a:r>
              <a:rPr lang="en-US" dirty="0"/>
              <a:t>CRI AI THERMAL CAMERA</a:t>
            </a:r>
          </a:p>
        </p:txBody>
      </p:sp>
      <p:sp>
        <p:nvSpPr>
          <p:cNvPr id="7" name="Slide Number Placeholder 6">
            <a:extLst>
              <a:ext uri="{FF2B5EF4-FFF2-40B4-BE49-F238E27FC236}">
                <a16:creationId xmlns:a16="http://schemas.microsoft.com/office/drawing/2014/main" xmlns="" id="{E5076FCA-E5D9-5BC6-F8F1-95D9E5569449}"/>
              </a:ext>
            </a:extLst>
          </p:cNvPr>
          <p:cNvSpPr>
            <a:spLocks noGrp="1"/>
          </p:cNvSpPr>
          <p:nvPr>
            <p:ph type="sldNum" sz="quarter" idx="11"/>
          </p:nvPr>
        </p:nvSpPr>
        <p:spPr/>
        <p:txBody>
          <a:bodyPr/>
          <a:lstStyle/>
          <a:p>
            <a:fld id="{75DF2D63-3FF5-D547-96B9-BE9CCD1ABA58}" type="slidenum">
              <a:rPr lang="en-US" smtClean="0"/>
              <a:t>13</a:t>
            </a:fld>
            <a:endParaRPr lang="en-US" dirty="0"/>
          </a:p>
        </p:txBody>
      </p:sp>
      <p:pic>
        <p:nvPicPr>
          <p:cNvPr id="20" name="Picture Placeholder 19">
            <a:extLst>
              <a:ext uri="{FF2B5EF4-FFF2-40B4-BE49-F238E27FC236}">
                <a16:creationId xmlns:a16="http://schemas.microsoft.com/office/drawing/2014/main" xmlns="" id="{8E27667B-9A6E-FFFB-5D23-328761DE543D}"/>
              </a:ext>
            </a:extLst>
          </p:cNvPr>
          <p:cNvPicPr>
            <a:picLocks noGrp="1" noChangeAspect="1"/>
          </p:cNvPicPr>
          <p:nvPr>
            <p:ph type="pic" sz="quarter" idx="14"/>
          </p:nvPr>
        </p:nvPicPr>
        <p:blipFill>
          <a:blip r:embed="rId2"/>
          <a:srcRect l="25000" r="25000"/>
          <a:stretch>
            <a:fillRect/>
          </a:stretch>
        </p:blipFill>
        <p:spPr>
          <a:xfrm>
            <a:off x="1057658" y="632460"/>
            <a:ext cx="3578352" cy="3578352"/>
          </a:xfrm>
        </p:spPr>
      </p:pic>
      <p:sp>
        <p:nvSpPr>
          <p:cNvPr id="43" name="Text Placeholder 2">
            <a:extLst>
              <a:ext uri="{FF2B5EF4-FFF2-40B4-BE49-F238E27FC236}">
                <a16:creationId xmlns:a16="http://schemas.microsoft.com/office/drawing/2014/main" xmlns="" id="{BFC8B13F-24FC-6687-4322-80C3C6FCAD4B}"/>
              </a:ext>
            </a:extLst>
          </p:cNvPr>
          <p:cNvSpPr txBox="1">
            <a:spLocks/>
          </p:cNvSpPr>
          <p:nvPr/>
        </p:nvSpPr>
        <p:spPr>
          <a:xfrm>
            <a:off x="6545576" y="3582283"/>
            <a:ext cx="5027297"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Saving Thermal images in the dataset</a:t>
            </a:r>
          </a:p>
        </p:txBody>
      </p:sp>
      <p:sp>
        <p:nvSpPr>
          <p:cNvPr id="44" name="Content Placeholder 3">
            <a:extLst>
              <a:ext uri="{FF2B5EF4-FFF2-40B4-BE49-F238E27FC236}">
                <a16:creationId xmlns:a16="http://schemas.microsoft.com/office/drawing/2014/main" xmlns="" id="{CF253492-B6C0-8C54-AD59-7202439DE948}"/>
              </a:ext>
            </a:extLst>
          </p:cNvPr>
          <p:cNvSpPr txBox="1">
            <a:spLocks/>
          </p:cNvSpPr>
          <p:nvPr/>
        </p:nvSpPr>
        <p:spPr>
          <a:xfrm>
            <a:off x="7019542" y="4048601"/>
            <a:ext cx="4114800"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Stored grayscale and thermal images both with unique naming convention in the dataset to analyze the images accurately.  </a:t>
            </a:r>
          </a:p>
        </p:txBody>
      </p:sp>
      <p:sp>
        <p:nvSpPr>
          <p:cNvPr id="51" name="Text Placeholder 2">
            <a:extLst>
              <a:ext uri="{FF2B5EF4-FFF2-40B4-BE49-F238E27FC236}">
                <a16:creationId xmlns:a16="http://schemas.microsoft.com/office/drawing/2014/main" xmlns="" id="{6DD6A899-6239-3370-81FD-0F9893FEE55B}"/>
              </a:ext>
            </a:extLst>
          </p:cNvPr>
          <p:cNvSpPr txBox="1">
            <a:spLocks/>
          </p:cNvSpPr>
          <p:nvPr/>
        </p:nvSpPr>
        <p:spPr>
          <a:xfrm>
            <a:off x="6545576" y="2302427"/>
            <a:ext cx="4874895"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CONVERTING to Thermal images</a:t>
            </a:r>
          </a:p>
        </p:txBody>
      </p:sp>
      <p:sp>
        <p:nvSpPr>
          <p:cNvPr id="52" name="Content Placeholder 3">
            <a:extLst>
              <a:ext uri="{FF2B5EF4-FFF2-40B4-BE49-F238E27FC236}">
                <a16:creationId xmlns:a16="http://schemas.microsoft.com/office/drawing/2014/main" xmlns="" id="{2C199256-1C51-48DA-56B2-CF9B3AA001CE}"/>
              </a:ext>
            </a:extLst>
          </p:cNvPr>
          <p:cNvSpPr txBox="1">
            <a:spLocks/>
          </p:cNvSpPr>
          <p:nvPr/>
        </p:nvSpPr>
        <p:spPr>
          <a:xfrm>
            <a:off x="7012305" y="2806326"/>
            <a:ext cx="4114800"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Initially, we did not have access to CRI AI Camera, so we converted RGB images to thermal images to identify the unique heat signature of different faces.</a:t>
            </a:r>
          </a:p>
        </p:txBody>
      </p:sp>
    </p:spTree>
    <p:extLst>
      <p:ext uri="{BB962C8B-B14F-4D97-AF65-F5344CB8AC3E}">
        <p14:creationId xmlns:p14="http://schemas.microsoft.com/office/powerpoint/2010/main" val="779946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2A9E4-3B33-8623-FB27-6D7248C372EA}"/>
              </a:ext>
            </a:extLst>
          </p:cNvPr>
          <p:cNvSpPr>
            <a:spLocks noGrp="1"/>
          </p:cNvSpPr>
          <p:nvPr>
            <p:ph type="title"/>
          </p:nvPr>
        </p:nvSpPr>
        <p:spPr/>
        <p:txBody>
          <a:bodyPr/>
          <a:lstStyle/>
          <a:p>
            <a:r>
              <a:rPr lang="en-US" dirty="0"/>
              <a:t>PHASE 5</a:t>
            </a:r>
          </a:p>
        </p:txBody>
      </p:sp>
      <p:sp>
        <p:nvSpPr>
          <p:cNvPr id="8" name="Footer Placeholder 7">
            <a:extLst>
              <a:ext uri="{FF2B5EF4-FFF2-40B4-BE49-F238E27FC236}">
                <a16:creationId xmlns:a16="http://schemas.microsoft.com/office/drawing/2014/main" xmlns="" id="{8B1640E3-ACD2-7360-A022-281862D31457}"/>
              </a:ext>
            </a:extLst>
          </p:cNvPr>
          <p:cNvSpPr>
            <a:spLocks noGrp="1"/>
          </p:cNvSpPr>
          <p:nvPr>
            <p:ph type="ftr" sz="quarter" idx="12"/>
          </p:nvPr>
        </p:nvSpPr>
        <p:spPr>
          <a:xfrm rot="16200000">
            <a:off x="-419029" y="1211650"/>
            <a:ext cx="2200276" cy="253225"/>
          </a:xfrm>
        </p:spPr>
        <p:txBody>
          <a:bodyPr/>
          <a:lstStyle/>
          <a:p>
            <a:r>
              <a:rPr lang="en-US" dirty="0"/>
              <a:t>CRI AI THERMAL CAMERA</a:t>
            </a:r>
          </a:p>
        </p:txBody>
      </p:sp>
      <p:sp>
        <p:nvSpPr>
          <p:cNvPr id="7" name="Slide Number Placeholder 6">
            <a:extLst>
              <a:ext uri="{FF2B5EF4-FFF2-40B4-BE49-F238E27FC236}">
                <a16:creationId xmlns:a16="http://schemas.microsoft.com/office/drawing/2014/main" xmlns="" id="{E5076FCA-E5D9-5BC6-F8F1-95D9E5569449}"/>
              </a:ext>
            </a:extLst>
          </p:cNvPr>
          <p:cNvSpPr>
            <a:spLocks noGrp="1"/>
          </p:cNvSpPr>
          <p:nvPr>
            <p:ph type="sldNum" sz="quarter" idx="11"/>
          </p:nvPr>
        </p:nvSpPr>
        <p:spPr/>
        <p:txBody>
          <a:bodyPr/>
          <a:lstStyle/>
          <a:p>
            <a:fld id="{75DF2D63-3FF5-D547-96B9-BE9CCD1ABA58}" type="slidenum">
              <a:rPr lang="en-US" smtClean="0"/>
              <a:t>14</a:t>
            </a:fld>
            <a:endParaRPr lang="en-US" dirty="0"/>
          </a:p>
        </p:txBody>
      </p:sp>
      <p:pic>
        <p:nvPicPr>
          <p:cNvPr id="20" name="Picture Placeholder 19">
            <a:extLst>
              <a:ext uri="{FF2B5EF4-FFF2-40B4-BE49-F238E27FC236}">
                <a16:creationId xmlns:a16="http://schemas.microsoft.com/office/drawing/2014/main" xmlns="" id="{8E27667B-9A6E-FFFB-5D23-328761DE543D}"/>
              </a:ext>
            </a:extLst>
          </p:cNvPr>
          <p:cNvPicPr>
            <a:picLocks noGrp="1" noChangeAspect="1"/>
          </p:cNvPicPr>
          <p:nvPr>
            <p:ph type="pic" sz="quarter" idx="14"/>
          </p:nvPr>
        </p:nvPicPr>
        <p:blipFill>
          <a:blip r:embed="rId2"/>
          <a:srcRect l="25000" r="25000"/>
          <a:stretch>
            <a:fillRect/>
          </a:stretch>
        </p:blipFill>
        <p:spPr>
          <a:xfrm>
            <a:off x="1057658" y="632460"/>
            <a:ext cx="3578352" cy="3578352"/>
          </a:xfrm>
        </p:spPr>
      </p:pic>
      <p:sp>
        <p:nvSpPr>
          <p:cNvPr id="43" name="Text Placeholder 2">
            <a:extLst>
              <a:ext uri="{FF2B5EF4-FFF2-40B4-BE49-F238E27FC236}">
                <a16:creationId xmlns:a16="http://schemas.microsoft.com/office/drawing/2014/main" xmlns="" id="{BFC8B13F-24FC-6687-4322-80C3C6FCAD4B}"/>
              </a:ext>
            </a:extLst>
          </p:cNvPr>
          <p:cNvSpPr txBox="1">
            <a:spLocks/>
          </p:cNvSpPr>
          <p:nvPr/>
        </p:nvSpPr>
        <p:spPr>
          <a:xfrm>
            <a:off x="6545578" y="3139892"/>
            <a:ext cx="4874895"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Recognizing the faces</a:t>
            </a:r>
          </a:p>
        </p:txBody>
      </p:sp>
      <p:sp>
        <p:nvSpPr>
          <p:cNvPr id="44" name="Content Placeholder 3">
            <a:extLst>
              <a:ext uri="{FF2B5EF4-FFF2-40B4-BE49-F238E27FC236}">
                <a16:creationId xmlns:a16="http://schemas.microsoft.com/office/drawing/2014/main" xmlns="" id="{CF253492-B6C0-8C54-AD59-7202439DE948}"/>
              </a:ext>
            </a:extLst>
          </p:cNvPr>
          <p:cNvSpPr txBox="1">
            <a:spLocks/>
          </p:cNvSpPr>
          <p:nvPr/>
        </p:nvSpPr>
        <p:spPr>
          <a:xfrm>
            <a:off x="7019542" y="3648551"/>
            <a:ext cx="4114800"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Recognize the face of user using </a:t>
            </a:r>
            <a:r>
              <a:rPr lang="en-US" dirty="0" err="1"/>
              <a:t>OpenCv’s</a:t>
            </a:r>
            <a:r>
              <a:rPr lang="en-US" dirty="0"/>
              <a:t> </a:t>
            </a:r>
            <a:r>
              <a:rPr lang="en-US" dirty="0" err="1"/>
              <a:t>LBPHFaceRecognizer_create</a:t>
            </a:r>
            <a:r>
              <a:rPr lang="en-US" dirty="0"/>
              <a:t> model. User’s name will be shown on the rectangle while detecting face</a:t>
            </a:r>
          </a:p>
        </p:txBody>
      </p:sp>
      <p:sp>
        <p:nvSpPr>
          <p:cNvPr id="45" name="Text Placeholder 2">
            <a:extLst>
              <a:ext uri="{FF2B5EF4-FFF2-40B4-BE49-F238E27FC236}">
                <a16:creationId xmlns:a16="http://schemas.microsoft.com/office/drawing/2014/main" xmlns="" id="{2F642C2D-66FD-EAA2-4AA4-AB0B0DAF08E0}"/>
              </a:ext>
            </a:extLst>
          </p:cNvPr>
          <p:cNvSpPr txBox="1">
            <a:spLocks/>
          </p:cNvSpPr>
          <p:nvPr/>
        </p:nvSpPr>
        <p:spPr>
          <a:xfrm>
            <a:off x="6545576" y="4446227"/>
            <a:ext cx="4874895"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Configuring CRI AI Camera</a:t>
            </a:r>
          </a:p>
        </p:txBody>
      </p:sp>
      <p:sp>
        <p:nvSpPr>
          <p:cNvPr id="46" name="Content Placeholder 3">
            <a:extLst>
              <a:ext uri="{FF2B5EF4-FFF2-40B4-BE49-F238E27FC236}">
                <a16:creationId xmlns:a16="http://schemas.microsoft.com/office/drawing/2014/main" xmlns="" id="{FDCDD09F-1293-0A99-845E-EE14524AAB74}"/>
              </a:ext>
            </a:extLst>
          </p:cNvPr>
          <p:cNvSpPr txBox="1">
            <a:spLocks/>
          </p:cNvSpPr>
          <p:nvPr/>
        </p:nvSpPr>
        <p:spPr>
          <a:xfrm>
            <a:off x="7019542" y="4884420"/>
            <a:ext cx="4114800"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Successfully configured CRI AI camera using its own IP address, and </a:t>
            </a:r>
            <a:r>
              <a:rPr lang="en-US" dirty="0" err="1"/>
              <a:t>iVMS</a:t>
            </a:r>
            <a:r>
              <a:rPr lang="en-US" dirty="0"/>
              <a:t> – 4200 software.</a:t>
            </a:r>
          </a:p>
        </p:txBody>
      </p:sp>
      <p:sp>
        <p:nvSpPr>
          <p:cNvPr id="51" name="Text Placeholder 2">
            <a:extLst>
              <a:ext uri="{FF2B5EF4-FFF2-40B4-BE49-F238E27FC236}">
                <a16:creationId xmlns:a16="http://schemas.microsoft.com/office/drawing/2014/main" xmlns="" id="{6DD6A899-6239-3370-81FD-0F9893FEE55B}"/>
              </a:ext>
            </a:extLst>
          </p:cNvPr>
          <p:cNvSpPr txBox="1">
            <a:spLocks/>
          </p:cNvSpPr>
          <p:nvPr/>
        </p:nvSpPr>
        <p:spPr>
          <a:xfrm>
            <a:off x="6545576" y="2064302"/>
            <a:ext cx="4874895"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1400" dirty="0"/>
              <a:t>SAVING user data in the CSV file</a:t>
            </a:r>
          </a:p>
        </p:txBody>
      </p:sp>
      <p:sp>
        <p:nvSpPr>
          <p:cNvPr id="52" name="Content Placeholder 3">
            <a:extLst>
              <a:ext uri="{FF2B5EF4-FFF2-40B4-BE49-F238E27FC236}">
                <a16:creationId xmlns:a16="http://schemas.microsoft.com/office/drawing/2014/main" xmlns="" id="{2C199256-1C51-48DA-56B2-CF9B3AA001CE}"/>
              </a:ext>
            </a:extLst>
          </p:cNvPr>
          <p:cNvSpPr txBox="1">
            <a:spLocks/>
          </p:cNvSpPr>
          <p:nvPr/>
        </p:nvSpPr>
        <p:spPr>
          <a:xfrm>
            <a:off x="7019542" y="2568201"/>
            <a:ext cx="4114800" cy="46939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Saved the user data such as name and student id, associated with the user’s face.</a:t>
            </a:r>
          </a:p>
        </p:txBody>
      </p:sp>
    </p:spTree>
    <p:extLst>
      <p:ext uri="{BB962C8B-B14F-4D97-AF65-F5344CB8AC3E}">
        <p14:creationId xmlns:p14="http://schemas.microsoft.com/office/powerpoint/2010/main" val="357131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a16="http://schemas.microsoft.com/office/drawing/2014/main" xmlns=""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pic>
        <p:nvPicPr>
          <p:cNvPr id="16" name="Content Placeholder 25" descr="Microscopic view of a suspended bubble-like material with water in it">
            <a:extLst>
              <a:ext uri="{FF2B5EF4-FFF2-40B4-BE49-F238E27FC236}">
                <a16:creationId xmlns:a16="http://schemas.microsoft.com/office/drawing/2014/main" xmlns=""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xmlns="" id="{8488A0F8-E720-D31B-750D-634FA849B5A9}"/>
              </a:ext>
              <a:ext uri="{C183D7F6-B498-43B3-948B-1728B52AA6E4}">
                <adec:decorative xmlns:adec="http://schemas.microsoft.com/office/drawing/2017/decorative" xmlns=""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xmlns="" id="{B63EE887-A172-F01E-98D1-8781769CBEDE}"/>
              </a:ext>
            </a:extLst>
          </p:cNvPr>
          <p:cNvSpPr>
            <a:spLocks noGrp="1"/>
          </p:cNvSpPr>
          <p:nvPr>
            <p:ph type="sldNum" sz="quarter" idx="10"/>
          </p:nvPr>
        </p:nvSpPr>
        <p:spPr/>
        <p:txBody>
          <a:bodyPr/>
          <a:lstStyle/>
          <a:p>
            <a:fld id="{75DF2D63-3FF5-D547-96B9-BE9CCD1ABA58}" type="slidenum">
              <a:rPr lang="en-US" smtClean="0"/>
              <a:pPr/>
              <a:t>15</a:t>
            </a:fld>
            <a:endParaRPr lang="en-US" dirty="0"/>
          </a:p>
        </p:txBody>
      </p:sp>
      <p:pic>
        <p:nvPicPr>
          <p:cNvPr id="2" name="Content Placeholder 6">
            <a:extLst>
              <a:ext uri="{FF2B5EF4-FFF2-40B4-BE49-F238E27FC236}">
                <a16:creationId xmlns:a16="http://schemas.microsoft.com/office/drawing/2014/main" xmlns="" id="{67797F4A-8AF1-C05A-C0E7-8EE0C8825B16}"/>
              </a:ext>
            </a:extLst>
          </p:cNvPr>
          <p:cNvPicPr>
            <a:picLocks noGrp="1" noChangeAspect="1"/>
          </p:cNvPicPr>
          <p:nvPr/>
        </p:nvPicPr>
        <p:blipFill>
          <a:blip r:embed="rId3"/>
          <a:stretch>
            <a:fillRect/>
          </a:stretch>
        </p:blipFill>
        <p:spPr>
          <a:xfrm>
            <a:off x="4552639" y="1590784"/>
            <a:ext cx="5911200" cy="2810131"/>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xmlns="" id="{F5EE5EFC-CEB8-D397-AD6F-51B580EA5FE2}"/>
              </a:ext>
            </a:extLst>
          </p:cNvPr>
          <p:cNvSpPr txBox="1"/>
          <p:nvPr/>
        </p:nvSpPr>
        <p:spPr>
          <a:xfrm>
            <a:off x="1504639" y="2438402"/>
            <a:ext cx="6096000" cy="461665"/>
          </a:xfrm>
          <a:prstGeom prst="rect">
            <a:avLst/>
          </a:prstGeom>
          <a:noFill/>
        </p:spPr>
        <p:txBody>
          <a:bodyPr wrap="square">
            <a:spAutoFit/>
          </a:bodyPr>
          <a:lstStyle/>
          <a:p>
            <a:r>
              <a:rPr lang="en-US" sz="2400" dirty="0">
                <a:latin typeface="+mj-lt"/>
              </a:rPr>
              <a:t>Sample Dataset</a:t>
            </a:r>
            <a:endParaRPr lang="en-IN" sz="2400" dirty="0">
              <a:latin typeface="+mj-lt"/>
            </a:endParaRPr>
          </a:p>
        </p:txBody>
      </p:sp>
      <p:pic>
        <p:nvPicPr>
          <p:cNvPr id="9" name="Picture 8">
            <a:extLst>
              <a:ext uri="{FF2B5EF4-FFF2-40B4-BE49-F238E27FC236}">
                <a16:creationId xmlns:a16="http://schemas.microsoft.com/office/drawing/2014/main" xmlns="" id="{71278ABC-C68E-9A17-0EBE-15B4F6DBBDAA}"/>
              </a:ext>
            </a:extLst>
          </p:cNvPr>
          <p:cNvPicPr>
            <a:picLocks noChangeAspect="1"/>
          </p:cNvPicPr>
          <p:nvPr/>
        </p:nvPicPr>
        <p:blipFill>
          <a:blip r:embed="rId4"/>
          <a:stretch>
            <a:fillRect/>
          </a:stretch>
        </p:blipFill>
        <p:spPr>
          <a:xfrm>
            <a:off x="4552639" y="4876768"/>
            <a:ext cx="4835197" cy="1469756"/>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xmlns="" id="{FE5B88EA-6F01-CAA2-2A0B-9FC8F152D055}"/>
              </a:ext>
            </a:extLst>
          </p:cNvPr>
          <p:cNvSpPr txBox="1"/>
          <p:nvPr/>
        </p:nvSpPr>
        <p:spPr>
          <a:xfrm>
            <a:off x="1504639" y="5265276"/>
            <a:ext cx="6096000" cy="461665"/>
          </a:xfrm>
          <a:prstGeom prst="rect">
            <a:avLst/>
          </a:prstGeom>
          <a:noFill/>
        </p:spPr>
        <p:txBody>
          <a:bodyPr wrap="square">
            <a:spAutoFit/>
          </a:bodyPr>
          <a:lstStyle/>
          <a:p>
            <a:r>
              <a:rPr lang="en-US" sz="2400" dirty="0">
                <a:latin typeface="+mj-lt"/>
              </a:rPr>
              <a:t>Sample CSV</a:t>
            </a:r>
            <a:endParaRPr lang="en-IN" sz="2400" dirty="0">
              <a:latin typeface="+mj-lt"/>
            </a:endParaRPr>
          </a:p>
        </p:txBody>
      </p:sp>
    </p:spTree>
    <p:extLst>
      <p:ext uri="{BB962C8B-B14F-4D97-AF65-F5344CB8AC3E}">
        <p14:creationId xmlns:p14="http://schemas.microsoft.com/office/powerpoint/2010/main" val="246377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a16="http://schemas.microsoft.com/office/drawing/2014/main" xmlns=""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a16="http://schemas.microsoft.com/office/drawing/2014/main" xmlns="" id="{8488A0F8-E720-D31B-750D-634FA849B5A9}"/>
              </a:ext>
              <a:ext uri="{C183D7F6-B498-43B3-948B-1728B52AA6E4}">
                <adec:decorative xmlns:adec="http://schemas.microsoft.com/office/drawing/2017/decorative" xmlns=""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xmlns="" id="{B63EE887-A172-F01E-98D1-8781769CBEDE}"/>
              </a:ext>
            </a:extLst>
          </p:cNvPr>
          <p:cNvSpPr>
            <a:spLocks noGrp="1"/>
          </p:cNvSpPr>
          <p:nvPr>
            <p:ph type="sldNum" sz="quarter" idx="10"/>
          </p:nvPr>
        </p:nvSpPr>
        <p:spPr/>
        <p:txBody>
          <a:bodyPr/>
          <a:lstStyle/>
          <a:p>
            <a:fld id="{75DF2D63-3FF5-D547-96B9-BE9CCD1ABA58}" type="slidenum">
              <a:rPr lang="en-US" smtClean="0"/>
              <a:pPr/>
              <a:t>16</a:t>
            </a:fld>
            <a:endParaRPr lang="en-US" dirty="0"/>
          </a:p>
        </p:txBody>
      </p:sp>
      <p:sp>
        <p:nvSpPr>
          <p:cNvPr id="7" name="TextBox 6">
            <a:extLst>
              <a:ext uri="{FF2B5EF4-FFF2-40B4-BE49-F238E27FC236}">
                <a16:creationId xmlns:a16="http://schemas.microsoft.com/office/drawing/2014/main" xmlns="" id="{F5EE5EFC-CEB8-D397-AD6F-51B580EA5FE2}"/>
              </a:ext>
            </a:extLst>
          </p:cNvPr>
          <p:cNvSpPr txBox="1"/>
          <p:nvPr/>
        </p:nvSpPr>
        <p:spPr>
          <a:xfrm>
            <a:off x="5010912" y="1659167"/>
            <a:ext cx="6096000" cy="461665"/>
          </a:xfrm>
          <a:prstGeom prst="rect">
            <a:avLst/>
          </a:prstGeom>
          <a:noFill/>
        </p:spPr>
        <p:txBody>
          <a:bodyPr wrap="square">
            <a:spAutoFit/>
          </a:bodyPr>
          <a:lstStyle/>
          <a:p>
            <a:r>
              <a:rPr lang="en-US" sz="2400" dirty="0">
                <a:latin typeface="+mj-lt"/>
              </a:rPr>
              <a:t>Face Recognition</a:t>
            </a:r>
            <a:endParaRPr lang="en-IN" sz="2400" dirty="0">
              <a:latin typeface="+mj-lt"/>
            </a:endParaRPr>
          </a:p>
        </p:txBody>
      </p:sp>
      <p:pic>
        <p:nvPicPr>
          <p:cNvPr id="6" name="Picture 5">
            <a:extLst>
              <a:ext uri="{FF2B5EF4-FFF2-40B4-BE49-F238E27FC236}">
                <a16:creationId xmlns:a16="http://schemas.microsoft.com/office/drawing/2014/main" xmlns="" id="{D9B21C0F-F16E-9314-9595-DF48B2129720}"/>
              </a:ext>
            </a:extLst>
          </p:cNvPr>
          <p:cNvPicPr>
            <a:picLocks noChangeAspect="1"/>
          </p:cNvPicPr>
          <p:nvPr/>
        </p:nvPicPr>
        <p:blipFill>
          <a:blip r:embed="rId2"/>
          <a:stretch>
            <a:fillRect/>
          </a:stretch>
        </p:blipFill>
        <p:spPr>
          <a:xfrm>
            <a:off x="3809270" y="2365584"/>
            <a:ext cx="5183012" cy="41164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1511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a16="http://schemas.microsoft.com/office/drawing/2014/main" xmlns=""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pic>
        <p:nvPicPr>
          <p:cNvPr id="16" name="Content Placeholder 25" descr="Microscopic view of a suspended bubble-like material with water in it">
            <a:extLst>
              <a:ext uri="{FF2B5EF4-FFF2-40B4-BE49-F238E27FC236}">
                <a16:creationId xmlns:a16="http://schemas.microsoft.com/office/drawing/2014/main" xmlns=""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xmlns="" id="{8488A0F8-E720-D31B-750D-634FA849B5A9}"/>
              </a:ext>
              <a:ext uri="{C183D7F6-B498-43B3-948B-1728B52AA6E4}">
                <adec:decorative xmlns:adec="http://schemas.microsoft.com/office/drawing/2017/decorative" xmlns=""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xmlns="" id="{B63EE887-A172-F01E-98D1-8781769CBEDE}"/>
              </a:ext>
            </a:extLst>
          </p:cNvPr>
          <p:cNvSpPr>
            <a:spLocks noGrp="1"/>
          </p:cNvSpPr>
          <p:nvPr>
            <p:ph type="sldNum" sz="quarter" idx="10"/>
          </p:nvPr>
        </p:nvSpPr>
        <p:spPr/>
        <p:txBody>
          <a:bodyPr/>
          <a:lstStyle/>
          <a:p>
            <a:fld id="{75DF2D63-3FF5-D547-96B9-BE9CCD1ABA58}" type="slidenum">
              <a:rPr lang="en-US" smtClean="0"/>
              <a:pPr/>
              <a:t>17</a:t>
            </a:fld>
            <a:endParaRPr lang="en-US" dirty="0"/>
          </a:p>
        </p:txBody>
      </p:sp>
      <p:sp>
        <p:nvSpPr>
          <p:cNvPr id="7" name="TextBox 6">
            <a:extLst>
              <a:ext uri="{FF2B5EF4-FFF2-40B4-BE49-F238E27FC236}">
                <a16:creationId xmlns:a16="http://schemas.microsoft.com/office/drawing/2014/main" xmlns="" id="{F5EE5EFC-CEB8-D397-AD6F-51B580EA5FE2}"/>
              </a:ext>
            </a:extLst>
          </p:cNvPr>
          <p:cNvSpPr txBox="1"/>
          <p:nvPr/>
        </p:nvSpPr>
        <p:spPr>
          <a:xfrm>
            <a:off x="4140179" y="1446840"/>
            <a:ext cx="6096000" cy="400110"/>
          </a:xfrm>
          <a:prstGeom prst="rect">
            <a:avLst/>
          </a:prstGeom>
          <a:noFill/>
        </p:spPr>
        <p:txBody>
          <a:bodyPr wrap="square">
            <a:spAutoFit/>
          </a:bodyPr>
          <a:lstStyle/>
          <a:p>
            <a:r>
              <a:rPr lang="en-US" sz="2000" dirty="0">
                <a:latin typeface="+mj-lt"/>
              </a:rPr>
              <a:t>Accessibility to CRI AI Camera</a:t>
            </a:r>
            <a:endParaRPr lang="en-IN" sz="2000" dirty="0">
              <a:latin typeface="+mj-lt"/>
            </a:endParaRPr>
          </a:p>
        </p:txBody>
      </p:sp>
      <p:pic>
        <p:nvPicPr>
          <p:cNvPr id="6" name="Picture 5" descr="A screenshot of a computer&#10;&#10;Description automatically generated with low confidence">
            <a:extLst>
              <a:ext uri="{FF2B5EF4-FFF2-40B4-BE49-F238E27FC236}">
                <a16:creationId xmlns:a16="http://schemas.microsoft.com/office/drawing/2014/main" xmlns="" id="{58BCC00C-9734-891E-9529-99F1D14DD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555" y="2001225"/>
            <a:ext cx="7757713" cy="43637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53263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79856F-92A5-9936-EAA5-B01FC81B4FF8}"/>
              </a:ext>
            </a:extLst>
          </p:cNvPr>
          <p:cNvSpPr>
            <a:spLocks noGrp="1"/>
          </p:cNvSpPr>
          <p:nvPr>
            <p:ph type="title"/>
          </p:nvPr>
        </p:nvSpPr>
        <p:spPr/>
        <p:txBody>
          <a:bodyPr/>
          <a:lstStyle/>
          <a:p>
            <a:r>
              <a:rPr lang="en-US" sz="4400" dirty="0"/>
              <a:t>Hours worked (weekly)</a:t>
            </a:r>
          </a:p>
        </p:txBody>
      </p:sp>
      <p:sp>
        <p:nvSpPr>
          <p:cNvPr id="5" name="Footer Placeholder 4">
            <a:extLst>
              <a:ext uri="{FF2B5EF4-FFF2-40B4-BE49-F238E27FC236}">
                <a16:creationId xmlns:a16="http://schemas.microsoft.com/office/drawing/2014/main" xmlns="" id="{F55E31DF-7A65-925F-3A83-F62DFCE2A228}"/>
              </a:ext>
            </a:extLst>
          </p:cNvPr>
          <p:cNvSpPr>
            <a:spLocks noGrp="1"/>
          </p:cNvSpPr>
          <p:nvPr>
            <p:ph type="ftr" sz="quarter" idx="12"/>
          </p:nvPr>
        </p:nvSpPr>
        <p:spPr>
          <a:xfrm rot="16200000">
            <a:off x="-408552" y="1258323"/>
            <a:ext cx="2143126" cy="217030"/>
          </a:xfrm>
        </p:spPr>
        <p:txBody>
          <a:bodyPr/>
          <a:lstStyle/>
          <a:p>
            <a:r>
              <a:rPr lang="en-US" dirty="0"/>
              <a:t>CRI AI THERMAL CAMERA</a:t>
            </a:r>
          </a:p>
        </p:txBody>
      </p:sp>
      <p:sp>
        <p:nvSpPr>
          <p:cNvPr id="4" name="Slide Number Placeholder 3">
            <a:extLst>
              <a:ext uri="{FF2B5EF4-FFF2-40B4-BE49-F238E27FC236}">
                <a16:creationId xmlns:a16="http://schemas.microsoft.com/office/drawing/2014/main" xmlns="" id="{AB34DDCD-707A-A5D7-B2C6-B463856CE28B}"/>
              </a:ext>
            </a:extLst>
          </p:cNvPr>
          <p:cNvSpPr>
            <a:spLocks noGrp="1"/>
          </p:cNvSpPr>
          <p:nvPr>
            <p:ph type="sldNum" sz="quarter" idx="11"/>
          </p:nvPr>
        </p:nvSpPr>
        <p:spPr/>
        <p:txBody>
          <a:bodyPr/>
          <a:lstStyle/>
          <a:p>
            <a:fld id="{75DF2D63-3FF5-D547-96B9-BE9CCD1ABA58}" type="slidenum">
              <a:rPr lang="en-US" smtClean="0"/>
              <a:pPr/>
              <a:t>18</a:t>
            </a:fld>
            <a:endParaRPr lang="en-US" dirty="0"/>
          </a:p>
        </p:txBody>
      </p:sp>
      <p:pic>
        <p:nvPicPr>
          <p:cNvPr id="9" name="Content Placeholder 8">
            <a:extLst>
              <a:ext uri="{FF2B5EF4-FFF2-40B4-BE49-F238E27FC236}">
                <a16:creationId xmlns:a16="http://schemas.microsoft.com/office/drawing/2014/main" xmlns="" id="{71519530-E433-9AA8-B72E-6CC866AC1D04}"/>
              </a:ext>
            </a:extLst>
          </p:cNvPr>
          <p:cNvPicPr>
            <a:picLocks noGrp="1" noChangeAspect="1"/>
          </p:cNvPicPr>
          <p:nvPr>
            <p:ph idx="1"/>
          </p:nvPr>
        </p:nvPicPr>
        <p:blipFill>
          <a:blip r:embed="rId2"/>
          <a:stretch>
            <a:fillRect/>
          </a:stretch>
        </p:blipFill>
        <p:spPr>
          <a:xfrm>
            <a:off x="1345803" y="1590676"/>
            <a:ext cx="9719468" cy="4618038"/>
          </a:xfrm>
        </p:spPr>
      </p:pic>
    </p:spTree>
    <p:extLst>
      <p:ext uri="{BB962C8B-B14F-4D97-AF65-F5344CB8AC3E}">
        <p14:creationId xmlns:p14="http://schemas.microsoft.com/office/powerpoint/2010/main" val="126387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84788-646A-CF90-D67D-14752A71745D}"/>
              </a:ext>
            </a:extLst>
          </p:cNvPr>
          <p:cNvSpPr>
            <a:spLocks noGrp="1"/>
          </p:cNvSpPr>
          <p:nvPr>
            <p:ph type="title"/>
          </p:nvPr>
        </p:nvSpPr>
        <p:spPr/>
        <p:txBody>
          <a:bodyPr/>
          <a:lstStyle/>
          <a:p>
            <a:r>
              <a:rPr lang="en-US" sz="4400" dirty="0"/>
              <a:t>General Budget</a:t>
            </a:r>
          </a:p>
        </p:txBody>
      </p:sp>
      <p:sp>
        <p:nvSpPr>
          <p:cNvPr id="5" name="Footer Placeholder 4">
            <a:extLst>
              <a:ext uri="{FF2B5EF4-FFF2-40B4-BE49-F238E27FC236}">
                <a16:creationId xmlns:a16="http://schemas.microsoft.com/office/drawing/2014/main" xmlns=""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a16="http://schemas.microsoft.com/office/drawing/2014/main" xmlns="" id="{B6586F16-C3E1-6E51-D140-EF50382CA456}"/>
              </a:ext>
            </a:extLst>
          </p:cNvPr>
          <p:cNvSpPr>
            <a:spLocks noGrp="1"/>
          </p:cNvSpPr>
          <p:nvPr>
            <p:ph type="sldNum" sz="quarter" idx="11"/>
          </p:nvPr>
        </p:nvSpPr>
        <p:spPr/>
        <p:txBody>
          <a:bodyPr/>
          <a:lstStyle/>
          <a:p>
            <a:fld id="{75DF2D63-3FF5-D547-96B9-BE9CCD1ABA58}" type="slidenum">
              <a:rPr lang="en-US" smtClean="0"/>
              <a:pPr/>
              <a:t>19</a:t>
            </a:fld>
            <a:endParaRPr lang="en-US" dirty="0"/>
          </a:p>
        </p:txBody>
      </p:sp>
      <p:sp>
        <p:nvSpPr>
          <p:cNvPr id="3" name="Content Placeholder 2">
            <a:extLst>
              <a:ext uri="{FF2B5EF4-FFF2-40B4-BE49-F238E27FC236}">
                <a16:creationId xmlns:a16="http://schemas.microsoft.com/office/drawing/2014/main" xmlns=""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•Number of developers: </a:t>
            </a:r>
            <a:r>
              <a:rPr lang="en-US" sz="2000" spc="0" dirty="0">
                <a:ea typeface="+mn-lt"/>
                <a:cs typeface="+mn-lt"/>
              </a:rPr>
              <a:t>3</a:t>
            </a:r>
          </a:p>
          <a:p>
            <a:pPr marL="0" indent="0">
              <a:lnSpc>
                <a:spcPts val="2400"/>
              </a:lnSpc>
              <a:buNone/>
            </a:pPr>
            <a:r>
              <a:rPr lang="en-US" sz="2000" b="1" spc="0" dirty="0">
                <a:ea typeface="+mn-lt"/>
                <a:cs typeface="+mn-lt"/>
              </a:rPr>
              <a:t>•Hourly cost: </a:t>
            </a:r>
            <a:r>
              <a:rPr lang="en-US" sz="2000" spc="0" dirty="0">
                <a:ea typeface="+mn-lt"/>
                <a:cs typeface="+mn-lt"/>
              </a:rPr>
              <a:t>$50 per developer</a:t>
            </a:r>
          </a:p>
          <a:p>
            <a:pPr marL="0" indent="0">
              <a:lnSpc>
                <a:spcPts val="2400"/>
              </a:lnSpc>
              <a:buNone/>
            </a:pPr>
            <a:r>
              <a:rPr lang="en-US" sz="2000" b="1" spc="0" dirty="0">
                <a:ea typeface="+mn-lt"/>
                <a:cs typeface="+mn-lt"/>
              </a:rPr>
              <a:t>•Estimated weekly time: </a:t>
            </a:r>
            <a:r>
              <a:rPr lang="en-US" sz="2000" spc="0" dirty="0">
                <a:ea typeface="+mn-lt"/>
                <a:cs typeface="+mn-lt"/>
              </a:rPr>
              <a:t>8 hours per developer</a:t>
            </a:r>
          </a:p>
          <a:p>
            <a:pPr marL="0" indent="0">
              <a:lnSpc>
                <a:spcPts val="2400"/>
              </a:lnSpc>
              <a:buNone/>
            </a:pPr>
            <a:r>
              <a:rPr lang="en-US" sz="2000" b="1" spc="0" dirty="0">
                <a:ea typeface="+mn-lt"/>
                <a:cs typeface="+mn-lt"/>
              </a:rPr>
              <a:t>•Estimated weeks: </a:t>
            </a:r>
            <a:r>
              <a:rPr lang="en-US" sz="2000" spc="0" dirty="0">
                <a:ea typeface="+mn-lt"/>
                <a:cs typeface="+mn-lt"/>
              </a:rPr>
              <a:t>13</a:t>
            </a:r>
          </a:p>
          <a:p>
            <a:pPr marL="0" indent="0">
              <a:lnSpc>
                <a:spcPts val="2400"/>
              </a:lnSpc>
              <a:buNone/>
            </a:pPr>
            <a:r>
              <a:rPr lang="en-US" sz="2000" b="1" spc="0" dirty="0">
                <a:ea typeface="+mn-lt"/>
                <a:cs typeface="+mn-lt"/>
              </a:rPr>
              <a:t>•Estimated fictious budget: </a:t>
            </a:r>
            <a:r>
              <a:rPr lang="en-US" sz="2000" spc="0" dirty="0">
                <a:ea typeface="+mn-lt"/>
                <a:cs typeface="+mn-lt"/>
              </a:rPr>
              <a:t>$15,600</a:t>
            </a:r>
            <a:endParaRPr lang="en-US" sz="2000" spc="0" dirty="0"/>
          </a:p>
        </p:txBody>
      </p:sp>
      <p:pic>
        <p:nvPicPr>
          <p:cNvPr id="14" name="Picture Placeholder 13">
            <a:extLst>
              <a:ext uri="{FF2B5EF4-FFF2-40B4-BE49-F238E27FC236}">
                <a16:creationId xmlns:a16="http://schemas.microsoft.com/office/drawing/2014/main" xmlns="" id="{A20DE870-8870-D406-4A9A-7A3DA347C563}"/>
              </a:ext>
            </a:extLst>
          </p:cNvPr>
          <p:cNvPicPr>
            <a:picLocks noGrp="1" noChangeAspect="1"/>
          </p:cNvPicPr>
          <p:nvPr>
            <p:ph type="pic" sz="quarter" idx="13"/>
          </p:nvPr>
        </p:nvPicPr>
        <p:blipFill rotWithShape="1">
          <a:blip r:embed="rId2"/>
          <a:srcRect l="20041" t="813" r="14586" b="8130"/>
          <a:stretch/>
        </p:blipFill>
        <p:spPr>
          <a:xfrm rot="-360000">
            <a:off x="1298448" y="1828800"/>
            <a:ext cx="3200400" cy="3200400"/>
          </a:xfrm>
        </p:spPr>
      </p:pic>
    </p:spTree>
    <p:extLst>
      <p:ext uri="{BB962C8B-B14F-4D97-AF65-F5344CB8AC3E}">
        <p14:creationId xmlns:p14="http://schemas.microsoft.com/office/powerpoint/2010/main" val="308600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xmlns="" id="{DE9EDB55-C0CF-1610-24F0-07462C63BCEB}"/>
              </a:ext>
            </a:extLst>
          </p:cNvPr>
          <p:cNvSpPr>
            <a:spLocks noGrp="1"/>
          </p:cNvSpPr>
          <p:nvPr>
            <p:ph type="ftr" sz="quarter" idx="12"/>
          </p:nvPr>
        </p:nvSpPr>
        <p:spPr>
          <a:xfrm rot="16200000">
            <a:off x="-489191" y="1194607"/>
            <a:ext cx="2287481" cy="200107"/>
          </a:xfrm>
        </p:spPr>
        <p:txBody>
          <a:bodyPr/>
          <a:lstStyle/>
          <a:p>
            <a:r>
              <a:rPr lang="en-US" dirty="0"/>
              <a:t>CRI AI THERMAL CAMERA</a:t>
            </a:r>
          </a:p>
        </p:txBody>
      </p:sp>
      <p:sp>
        <p:nvSpPr>
          <p:cNvPr id="4" name="Slide Number Placeholder 3">
            <a:extLst>
              <a:ext uri="{FF2B5EF4-FFF2-40B4-BE49-F238E27FC236}">
                <a16:creationId xmlns:a16="http://schemas.microsoft.com/office/drawing/2014/main" xmlns=""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xmlns="" id="{4D038CD2-9585-7E51-5359-D52935A77DF0}"/>
              </a:ext>
            </a:extLst>
          </p:cNvPr>
          <p:cNvSpPr>
            <a:spLocks noGrp="1"/>
          </p:cNvSpPr>
          <p:nvPr>
            <p:ph idx="1"/>
          </p:nvPr>
        </p:nvSpPr>
        <p:spPr>
          <a:xfrm>
            <a:off x="1242254" y="2304288"/>
            <a:ext cx="3602736" cy="3364992"/>
          </a:xfrm>
        </p:spPr>
        <p:txBody>
          <a:bodyPr/>
          <a:lstStyle/>
          <a:p>
            <a:r>
              <a:rPr lang="en-US" dirty="0"/>
              <a:t>Introduction</a:t>
            </a:r>
          </a:p>
          <a:p>
            <a:r>
              <a:rPr lang="en-US" dirty="0"/>
              <a:t>PROJECT SUMMARY</a:t>
            </a:r>
          </a:p>
          <a:p>
            <a:r>
              <a:rPr lang="en-US" dirty="0"/>
              <a:t>MEET OUR TEAM</a:t>
            </a:r>
          </a:p>
          <a:p>
            <a:r>
              <a:rPr lang="en-US" dirty="0"/>
              <a:t>SCOPE OF WORK</a:t>
            </a:r>
          </a:p>
          <a:p>
            <a:r>
              <a:rPr lang="en-US" dirty="0"/>
              <a:t>TIMELINE</a:t>
            </a:r>
          </a:p>
          <a:p>
            <a:r>
              <a:rPr lang="en-US" dirty="0"/>
              <a:t>Phases of work</a:t>
            </a:r>
          </a:p>
          <a:p>
            <a:r>
              <a:rPr lang="en-US" dirty="0"/>
              <a:t>REFERENCES</a:t>
            </a:r>
          </a:p>
          <a:p>
            <a:endParaRPr lang="en-US" dirty="0"/>
          </a:p>
          <a:p>
            <a:endParaRPr lang="en-US" dirty="0"/>
          </a:p>
          <a:p>
            <a:endParaRPr lang="en-US" dirty="0"/>
          </a:p>
        </p:txBody>
      </p:sp>
      <p:pic>
        <p:nvPicPr>
          <p:cNvPr id="12" name="Picture Placeholder 11">
            <a:extLst>
              <a:ext uri="{FF2B5EF4-FFF2-40B4-BE49-F238E27FC236}">
                <a16:creationId xmlns:a16="http://schemas.microsoft.com/office/drawing/2014/main" xmlns="" id="{8D06B28F-8023-0246-0E31-3B9953E88A8D}"/>
              </a:ext>
            </a:extLst>
          </p:cNvPr>
          <p:cNvPicPr>
            <a:picLocks noGrp="1" noChangeAspect="1"/>
          </p:cNvPicPr>
          <p:nvPr>
            <p:ph type="pic" sz="quarter" idx="13"/>
          </p:nvPr>
        </p:nvPicPr>
        <p:blipFill>
          <a:blip r:embed="rId2"/>
          <a:srcRect l="108" r="108"/>
          <a:stretch>
            <a:fillRect/>
          </a:stretch>
        </p:blipFill>
        <p:spPr>
          <a:xfrm>
            <a:off x="4933648" y="1188720"/>
            <a:ext cx="6638544" cy="4480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a16="http://schemas.microsoft.com/office/drawing/2014/main" xmlns="" id="{B3B3F4B9-7135-333C-AB15-20C592149980}"/>
              </a:ext>
            </a:extLst>
          </p:cNvPr>
          <p:cNvSpPr txBox="1"/>
          <p:nvPr/>
        </p:nvSpPr>
        <p:spPr>
          <a:xfrm flipH="1">
            <a:off x="10685637" y="5669280"/>
            <a:ext cx="975213" cy="184666"/>
          </a:xfrm>
          <a:prstGeom prst="rect">
            <a:avLst/>
          </a:prstGeom>
          <a:noFill/>
        </p:spPr>
        <p:txBody>
          <a:bodyPr wrap="square" rtlCol="0">
            <a:spAutoFit/>
          </a:bodyPr>
          <a:lstStyle/>
          <a:p>
            <a:r>
              <a:rPr lang="en-US" sz="600" dirty="0"/>
              <a:t>IMAGE SOURCE: </a:t>
            </a:r>
            <a:r>
              <a:rPr lang="en-US" sz="600" dirty="0">
                <a:hlinkClick r:id="rId3"/>
              </a:rPr>
              <a:t>LEARN G2</a:t>
            </a:r>
            <a:endParaRPr lang="en-IN" sz="600" dirty="0"/>
          </a:p>
        </p:txBody>
      </p:sp>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3E315A2-4CED-23BB-CA3C-C8962E2419FD}"/>
              </a:ext>
            </a:extLst>
          </p:cNvPr>
          <p:cNvSpPr>
            <a:spLocks noGrp="1"/>
          </p:cNvSpPr>
          <p:nvPr>
            <p:ph type="title"/>
          </p:nvPr>
        </p:nvSpPr>
        <p:spPr/>
        <p:txBody>
          <a:bodyPr/>
          <a:lstStyle/>
          <a:p>
            <a:r>
              <a:rPr lang="en-US" sz="4400" dirty="0"/>
              <a:t>REFERENCES</a:t>
            </a:r>
          </a:p>
        </p:txBody>
      </p:sp>
      <p:sp>
        <p:nvSpPr>
          <p:cNvPr id="9" name="Footer Placeholder 8">
            <a:extLst>
              <a:ext uri="{FF2B5EF4-FFF2-40B4-BE49-F238E27FC236}">
                <a16:creationId xmlns:a16="http://schemas.microsoft.com/office/drawing/2014/main" xmlns=""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a16="http://schemas.microsoft.com/office/drawing/2014/main" xmlns="" id="{2205EC8C-AC41-F14C-3C63-5BF0F54D1D23}"/>
              </a:ext>
            </a:extLst>
          </p:cNvPr>
          <p:cNvSpPr>
            <a:spLocks noGrp="1"/>
          </p:cNvSpPr>
          <p:nvPr>
            <p:ph type="sldNum" sz="quarter" idx="11"/>
          </p:nvPr>
        </p:nvSpPr>
        <p:spPr/>
        <p:txBody>
          <a:bodyPr/>
          <a:lstStyle/>
          <a:p>
            <a:fld id="{75DF2D63-3FF5-D547-96B9-BE9CCD1ABA58}" type="slidenum">
              <a:rPr lang="en-US" smtClean="0"/>
              <a:pPr/>
              <a:t>20</a:t>
            </a:fld>
            <a:endParaRPr lang="en-US" dirty="0"/>
          </a:p>
        </p:txBody>
      </p:sp>
      <p:sp>
        <p:nvSpPr>
          <p:cNvPr id="4" name="Text Placeholder 3">
            <a:extLst>
              <a:ext uri="{FF2B5EF4-FFF2-40B4-BE49-F238E27FC236}">
                <a16:creationId xmlns:a16="http://schemas.microsoft.com/office/drawing/2014/main" xmlns="" id="{DB4489FD-4F12-40A7-1EA9-79A941933E98}"/>
              </a:ext>
            </a:extLst>
          </p:cNvPr>
          <p:cNvSpPr>
            <a:spLocks noGrp="1"/>
          </p:cNvSpPr>
          <p:nvPr>
            <p:ph type="body" idx="1"/>
          </p:nvPr>
        </p:nvSpPr>
        <p:spPr>
          <a:xfrm>
            <a:off x="1298449" y="1828800"/>
            <a:ext cx="10339056" cy="4486275"/>
          </a:xfrm>
        </p:spPr>
        <p:txBody>
          <a:bodyPr/>
          <a:lstStyle/>
          <a:p>
            <a:pPr marL="457200" indent="-457200">
              <a:buAutoNum type="arabicPeriod"/>
            </a:pPr>
            <a:r>
              <a:rPr lang="en-US" sz="1400" b="1" cap="none" dirty="0" err="1">
                <a:latin typeface="+mn-lt"/>
              </a:rPr>
              <a:t>iVMS</a:t>
            </a:r>
            <a:r>
              <a:rPr lang="en-US" sz="1400" b="1" cap="none" dirty="0">
                <a:latin typeface="+mn-lt"/>
              </a:rPr>
              <a:t> 4200 References •User Manual Of </a:t>
            </a:r>
            <a:r>
              <a:rPr lang="en-US" sz="1400" b="1" cap="none" dirty="0" err="1">
                <a:latin typeface="+mn-lt"/>
              </a:rPr>
              <a:t>iVMS</a:t>
            </a:r>
            <a:r>
              <a:rPr lang="en-US" sz="1400" b="1" cap="none" dirty="0">
                <a:latin typeface="+mn-lt"/>
              </a:rPr>
              <a:t> 4200: </a:t>
            </a:r>
            <a:r>
              <a:rPr lang="en-US" sz="1400" cap="none" dirty="0">
                <a:latin typeface="+mn-lt"/>
                <a:hlinkClick r:id="rId2"/>
              </a:rPr>
              <a:t>https://us.hikvision.com/en/system/files_force/ivms-4200_v2.8.2.2_windows_user_manual_v2_0.pdf?download=1</a:t>
            </a:r>
            <a:r>
              <a:rPr lang="en-US" sz="1400" b="1" cap="none" dirty="0">
                <a:latin typeface="+mn-lt"/>
              </a:rPr>
              <a:t> </a:t>
            </a:r>
          </a:p>
          <a:p>
            <a:pPr marL="457200" indent="-457200">
              <a:buAutoNum type="arabicPeriod"/>
            </a:pPr>
            <a:r>
              <a:rPr lang="en-US" sz="1400" b="1" cap="none" dirty="0">
                <a:latin typeface="+mn-lt"/>
              </a:rPr>
              <a:t>Software Used:</a:t>
            </a:r>
            <a:r>
              <a:rPr lang="en-US" sz="1400" b="1" dirty="0">
                <a:latin typeface="+mn-lt"/>
              </a:rPr>
              <a:t> </a:t>
            </a:r>
            <a:r>
              <a:rPr lang="en-US" sz="1400" cap="none" dirty="0">
                <a:latin typeface="+mn-lt"/>
                <a:hlinkClick r:id="rId3"/>
              </a:rPr>
              <a:t>https://www.hikvision.com/ca-en/support/download/software/ivms4200-series/</a:t>
            </a:r>
            <a:endParaRPr lang="en-US" sz="1400" cap="none" dirty="0">
              <a:latin typeface="+mn-lt"/>
            </a:endParaRPr>
          </a:p>
          <a:p>
            <a:pPr marL="457200" indent="-457200">
              <a:buAutoNum type="arabicPeriod"/>
            </a:pPr>
            <a:r>
              <a:rPr lang="en-US" sz="1400" b="1" cap="none" dirty="0">
                <a:latin typeface="+mn-lt"/>
              </a:rPr>
              <a:t>For More Information FAQs:</a:t>
            </a:r>
            <a:r>
              <a:rPr lang="en-US" sz="1400" b="1" dirty="0">
                <a:latin typeface="+mn-lt"/>
              </a:rPr>
              <a:t> </a:t>
            </a:r>
            <a:r>
              <a:rPr lang="en-US" sz="1400" cap="none" dirty="0">
                <a:latin typeface="+mn-lt"/>
                <a:hlinkClick r:id="rId4"/>
              </a:rPr>
              <a:t>https://us.hikvision.com/en/support-resources/documentation/faq/software</a:t>
            </a:r>
            <a:endParaRPr lang="en-US" sz="1400" cap="none" dirty="0">
              <a:latin typeface="+mn-lt"/>
            </a:endParaRPr>
          </a:p>
          <a:p>
            <a:pPr marL="457200" indent="-457200">
              <a:buAutoNum type="arabicPeriod"/>
            </a:pPr>
            <a:r>
              <a:rPr lang="en-US" sz="1400" b="1" cap="none" dirty="0">
                <a:latin typeface="+mn-lt"/>
              </a:rPr>
              <a:t>For more information on the cv2.cvtColor function: </a:t>
            </a:r>
            <a:r>
              <a:rPr lang="en-US" sz="1400" cap="none" dirty="0">
                <a:latin typeface="+mn-lt"/>
                <a:hlinkClick r:id="rId5"/>
              </a:rPr>
              <a:t>https://docs.opencv.org/master/d9/d61/tutorial_py_morphological_ops.html </a:t>
            </a:r>
            <a:endParaRPr lang="en-US" sz="1400" cap="none" dirty="0">
              <a:latin typeface="+mn-lt"/>
            </a:endParaRPr>
          </a:p>
          <a:p>
            <a:pPr marL="457200" indent="-457200">
              <a:buAutoNum type="arabicPeriod"/>
            </a:pPr>
            <a:r>
              <a:rPr lang="en-US" sz="1400" b="1" cap="none" dirty="0">
                <a:latin typeface="+mn-lt"/>
              </a:rPr>
              <a:t>For more information on the cv2.applyColorMap function:</a:t>
            </a:r>
            <a:r>
              <a:rPr lang="en-US" sz="1400" cap="none" dirty="0">
                <a:latin typeface="+mn-lt"/>
              </a:rPr>
              <a:t> </a:t>
            </a:r>
            <a:r>
              <a:rPr lang="en-US" sz="1400" cap="none" dirty="0">
                <a:latin typeface="+mn-lt"/>
                <a:hlinkClick r:id="rId6"/>
              </a:rPr>
              <a:t>https://docs.opencv.org/master/d3/d50/group__imgproc__colormap.html </a:t>
            </a:r>
            <a:endParaRPr lang="en-US" sz="1400" cap="none" dirty="0">
              <a:latin typeface="+mn-lt"/>
            </a:endParaRPr>
          </a:p>
          <a:p>
            <a:pPr marL="457200" indent="-457200">
              <a:buAutoNum type="arabicPeriod"/>
            </a:pPr>
            <a:r>
              <a:rPr lang="en-US" sz="1400" b="1" cap="none" dirty="0">
                <a:latin typeface="+mn-lt"/>
              </a:rPr>
              <a:t>For more information on the cv2.imwrite function:</a:t>
            </a:r>
            <a:r>
              <a:rPr lang="en-US" sz="1400" cap="none" dirty="0">
                <a:latin typeface="+mn-lt"/>
              </a:rPr>
              <a:t> </a:t>
            </a:r>
            <a:r>
              <a:rPr lang="en-US" sz="1400" cap="none" dirty="0">
                <a:latin typeface="+mn-lt"/>
                <a:hlinkClick r:id="rId7"/>
              </a:rPr>
              <a:t>https://docs.opencv.org/master/d4/dc0/group__imgcodecs.html</a:t>
            </a:r>
            <a:endParaRPr lang="en-US" sz="1400" cap="none" dirty="0">
              <a:latin typeface="+mn-lt"/>
            </a:endParaRPr>
          </a:p>
          <a:p>
            <a:pPr marL="457200" indent="-457200">
              <a:buAutoNum type="arabicPeriod"/>
            </a:pPr>
            <a:endParaRPr lang="en-US" sz="1400" cap="none" dirty="0">
              <a:latin typeface="+mn-lt"/>
            </a:endParaRPr>
          </a:p>
        </p:txBody>
      </p:sp>
      <p:cxnSp>
        <p:nvCxnSpPr>
          <p:cNvPr id="27" name="Straight Connector 26">
            <a:extLst>
              <a:ext uri="{FF2B5EF4-FFF2-40B4-BE49-F238E27FC236}">
                <a16:creationId xmlns:a16="http://schemas.microsoft.com/office/drawing/2014/main" xmlns="" id="{E4A534A3-16E3-79AB-9E75-F40D0FDB4C98}"/>
              </a:ext>
              <a:ext uri="{C183D7F6-B498-43B3-948B-1728B52AA6E4}">
                <adec:decorative xmlns:adec="http://schemas.microsoft.com/office/drawing/2017/decorative" xmlns=""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470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xmlns=""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xmlns=""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a16="http://schemas.microsoft.com/office/drawing/2014/main" xmlns=""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err="1"/>
              <a:t>GitHUB</a:t>
            </a:r>
            <a:r>
              <a:rPr lang="en-US" sz="2000" cap="all" spc="0" dirty="0"/>
              <a:t>:</a:t>
            </a:r>
          </a:p>
          <a:p>
            <a:pPr marL="0" indent="0" algn="ctr">
              <a:lnSpc>
                <a:spcPts val="2660"/>
              </a:lnSpc>
              <a:spcBef>
                <a:spcPts val="0"/>
              </a:spcBef>
              <a:buNone/>
            </a:pPr>
            <a:r>
              <a:rPr lang="en-US" sz="2000" cap="none" spc="0" dirty="0">
                <a:hlinkClick r:id="rId3"/>
              </a:rPr>
              <a:t>https://github.com/tilakpandya/face_recognition_using_thermal_images</a:t>
            </a:r>
            <a:endParaRPr lang="en-US" sz="2000" cap="none" spc="0" dirty="0"/>
          </a:p>
        </p:txBody>
      </p:sp>
      <p:pic>
        <p:nvPicPr>
          <p:cNvPr id="11" name="Picture Placeholder 10">
            <a:extLst>
              <a:ext uri="{FF2B5EF4-FFF2-40B4-BE49-F238E27FC236}">
                <a16:creationId xmlns:a16="http://schemas.microsoft.com/office/drawing/2014/main" xmlns="" id="{BFCFAEAA-1286-1EA5-E714-DDF48E69F2CF}"/>
              </a:ext>
            </a:extLst>
          </p:cNvPr>
          <p:cNvPicPr>
            <a:picLocks noGrp="1" noChangeAspect="1"/>
          </p:cNvPicPr>
          <p:nvPr>
            <p:ph type="pic" sz="quarter" idx="13"/>
          </p:nvPr>
        </p:nvPicPr>
        <p:blipFill>
          <a:blip r:embed="rId4"/>
          <a:srcRect l="21200" r="21200"/>
          <a:stretch>
            <a:fillRect/>
          </a:stretch>
        </p:blipFill>
        <p:spPr/>
      </p:pic>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xmlns=""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a16="http://schemas.microsoft.com/office/drawing/2014/main" xmlns=""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a16="http://schemas.microsoft.com/office/drawing/2014/main" xmlns="" id="{7FFC92DA-E590-4A49-8738-10A5D4DBBE6E}"/>
              </a:ext>
            </a:extLst>
          </p:cNvPr>
          <p:cNvPicPr>
            <a:picLocks noGrp="1" noChangeAspect="1"/>
          </p:cNvPicPr>
          <p:nvPr>
            <p:ph type="pic" sz="quarter" idx="13"/>
          </p:nvPr>
        </p:nvPicPr>
        <p:blipFill>
          <a:blip r:embed="rId2"/>
          <a:src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xmlns=""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What is CRI AI Camera?</a:t>
            </a:r>
          </a:p>
          <a:p>
            <a:pPr marL="0" indent="0">
              <a:lnSpc>
                <a:spcPts val="2400"/>
              </a:lnSpc>
              <a:buNone/>
            </a:pPr>
            <a:endParaRPr lang="en-US" sz="2000" spc="0" dirty="0">
              <a:ea typeface="+mn-lt"/>
              <a:cs typeface="+mn-lt"/>
            </a:endParaRPr>
          </a:p>
          <a:p>
            <a:pPr marL="0" indent="0">
              <a:lnSpc>
                <a:spcPts val="2400"/>
              </a:lnSpc>
              <a:buNone/>
            </a:pPr>
            <a:r>
              <a:rPr lang="en-US" sz="2000" spc="0" dirty="0">
                <a:ea typeface="+mn-lt"/>
                <a:cs typeface="+mn-lt"/>
              </a:rPr>
              <a:t>CRI stands for Color Rendering Index and is nothing but a specification of cameras which states how accurately artificial light shows colors of the people under them.</a:t>
            </a:r>
          </a:p>
          <a:p>
            <a:pPr marL="0" indent="0">
              <a:lnSpc>
                <a:spcPts val="2400"/>
              </a:lnSpc>
              <a:buNone/>
            </a:pPr>
            <a:r>
              <a:rPr lang="en-US" dirty="0">
                <a:ea typeface="+mn-lt"/>
                <a:cs typeface="+mn-lt"/>
              </a:rPr>
              <a:t>CRI AI Thermal camera is used to develop this project.</a:t>
            </a:r>
            <a:endParaRPr lang="en-US" sz="2000" spc="0" dirty="0">
              <a:ea typeface="+mn-lt"/>
              <a:cs typeface="+mn-lt"/>
            </a:endParaRP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xmlns=""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xmlns="" id="{03924A06-2533-68FE-6815-A6208AD97D3D}"/>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a16="http://schemas.microsoft.com/office/drawing/2014/main" xmlns="" id="{78D3FE44-803A-0FCA-D29B-EB40225C360F}"/>
              </a:ext>
            </a:extLst>
          </p:cNvPr>
          <p:cNvSpPr>
            <a:spLocks noGrp="1"/>
          </p:cNvSpPr>
          <p:nvPr>
            <p:ph type="body" idx="1"/>
          </p:nvPr>
        </p:nvSpPr>
        <p:spPr>
          <a:xfrm>
            <a:off x="6581775" y="4745736"/>
            <a:ext cx="3809999" cy="1280160"/>
          </a:xfrm>
        </p:spPr>
        <p:txBody>
          <a:bodyPr/>
          <a:lstStyle/>
          <a:p>
            <a:r>
              <a:rPr lang="en-US" dirty="0"/>
              <a:t>Face Recognition</a:t>
            </a:r>
          </a:p>
          <a:p>
            <a:r>
              <a:rPr lang="en-US" dirty="0"/>
              <a:t>Security and surveillance</a:t>
            </a:r>
          </a:p>
          <a:p>
            <a:r>
              <a:rPr lang="en-US" dirty="0"/>
              <a:t>Contactless access control</a:t>
            </a: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37">
            <a:extLst>
              <a:ext uri="{FF2B5EF4-FFF2-40B4-BE49-F238E27FC236}">
                <a16:creationId xmlns:a16="http://schemas.microsoft.com/office/drawing/2014/main" xmlns="" id="{99AB31F9-0B6E-9A05-F106-E0F4F1B784E5}"/>
              </a:ext>
            </a:extLst>
          </p:cNvPr>
          <p:cNvPicPr>
            <a:picLocks noChangeAspect="1"/>
          </p:cNvPicPr>
          <p:nvPr/>
        </p:nvPicPr>
        <p:blipFill>
          <a:blip r:embed="rId2"/>
          <a:srcRect t="22597" b="22597"/>
          <a:stretch>
            <a:fillRect/>
          </a:stretch>
        </p:blipFill>
        <p:spPr>
          <a:xfrm>
            <a:off x="8460740" y="0"/>
            <a:ext cx="7543800" cy="5029200"/>
          </a:xfrm>
          <a:prstGeom prst="rect">
            <a:avLst/>
          </a:prstGeom>
        </p:spPr>
      </p:pic>
      <p:sp>
        <p:nvSpPr>
          <p:cNvPr id="6" name="Title 5">
            <a:extLst>
              <a:ext uri="{FF2B5EF4-FFF2-40B4-BE49-F238E27FC236}">
                <a16:creationId xmlns:a16="http://schemas.microsoft.com/office/drawing/2014/main" xmlns=""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a16="http://schemas.microsoft.com/office/drawing/2014/main" xmlns="" id="{AA5BCABC-85E9-BA68-F054-2D77592245F0}"/>
              </a:ext>
            </a:extLst>
          </p:cNvPr>
          <p:cNvSpPr>
            <a:spLocks noGrp="1"/>
          </p:cNvSpPr>
          <p:nvPr>
            <p:ph type="ftr" sz="quarter" idx="11"/>
          </p:nvPr>
        </p:nvSpPr>
        <p:spPr>
          <a:xfrm rot="16200000">
            <a:off x="-427602" y="1248798"/>
            <a:ext cx="2171701" cy="207505"/>
          </a:xfrm>
        </p:spPr>
        <p:txBody>
          <a:bodyPr/>
          <a:lstStyle/>
          <a:p>
            <a:r>
              <a:rPr lang="en-US" dirty="0"/>
              <a:t>CRI AI THEMRAL CAMERA</a:t>
            </a:r>
          </a:p>
        </p:txBody>
      </p:sp>
      <p:sp>
        <p:nvSpPr>
          <p:cNvPr id="2" name="Slide Number Placeholder 1">
            <a:extLst>
              <a:ext uri="{FF2B5EF4-FFF2-40B4-BE49-F238E27FC236}">
                <a16:creationId xmlns:a16="http://schemas.microsoft.com/office/drawing/2014/main" xmlns="" id="{1A978ADB-AD70-DE7C-4643-85C48AE12770}"/>
              </a:ext>
            </a:extLst>
          </p:cNvPr>
          <p:cNvSpPr>
            <a:spLocks noGrp="1"/>
          </p:cNvSpPr>
          <p:nvPr>
            <p:ph type="sldNum" sz="quarter" idx="10"/>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a16="http://schemas.microsoft.com/office/drawing/2014/main" xmlns="" id="{68003147-27BE-7492-36B6-F405F1156F31}"/>
              </a:ext>
            </a:extLst>
          </p:cNvPr>
          <p:cNvSpPr>
            <a:spLocks noGrp="1"/>
          </p:cNvSpPr>
          <p:nvPr>
            <p:ph type="body" sz="quarter" idx="12"/>
          </p:nvPr>
        </p:nvSpPr>
        <p:spPr>
          <a:xfrm>
            <a:off x="1152525" y="2057399"/>
            <a:ext cx="10484980" cy="3962401"/>
          </a:xfrm>
        </p:spPr>
        <p:txBody>
          <a:bodyPr/>
          <a:lstStyle/>
          <a:p>
            <a:r>
              <a:rPr lang="en-US" sz="2000" spc="100" dirty="0">
                <a:ea typeface="+mn-lt"/>
                <a:cs typeface="Posterama" panose="020B0504020200020000" pitchFamily="34" charset="0"/>
              </a:rPr>
              <a:t>Facial Recognition is the process of identifying a person through his or her facial features. We will be using thermal cameras to detect human faces. When we think about thermal images in the context of people, what usually comes to mind is night vision. The ability to see a person, or group of people, by the inevitable heat their bodies emit. </a:t>
            </a:r>
          </a:p>
          <a:p>
            <a:r>
              <a:rPr lang="en-US" sz="2000" spc="100" dirty="0">
                <a:ea typeface="+mn-lt"/>
                <a:cs typeface="Posterama" panose="020B0504020200020000" pitchFamily="34" charset="0"/>
              </a:rPr>
              <a:t>	An important aspect of our project requires us to understand that thermal images capture heat in the form of frequency of pixels, varying from 0 to 1. Studies have found that each face emits a unique heat signature due to the blood vessels below the skin, as mentioned by Barclay (2013). Therefore, thermal facial images capture unique individual facial heat signatures which mark as unique biomarkers, providing us with rich information to classify a person correctly using a model.</a:t>
            </a:r>
          </a:p>
        </p:txBody>
      </p:sp>
    </p:spTree>
    <p:extLst>
      <p:ext uri="{BB962C8B-B14F-4D97-AF65-F5344CB8AC3E}">
        <p14:creationId xmlns:p14="http://schemas.microsoft.com/office/powerpoint/2010/main" val="4094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xmlns="" id="{FD4D1C9B-9FA1-40CC-0ED6-893B90663C2B}"/>
              </a:ext>
            </a:extLst>
          </p:cNvPr>
          <p:cNvSpPr/>
          <p:nvPr/>
        </p:nvSpPr>
        <p:spPr>
          <a:xfrm>
            <a:off x="1847850" y="4580381"/>
            <a:ext cx="849630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A546168A-9F8B-AE64-6A3B-DD036396CD45}"/>
              </a:ext>
            </a:extLst>
          </p:cNvPr>
          <p:cNvSpPr>
            <a:spLocks noGrp="1"/>
          </p:cNvSpPr>
          <p:nvPr>
            <p:ph type="title"/>
          </p:nvPr>
        </p:nvSpPr>
        <p:spPr/>
        <p:txBody>
          <a:bodyPr/>
          <a:lstStyle/>
          <a:p>
            <a:r>
              <a:rPr lang="en-US" dirty="0">
                <a:cs typeface="Calibri Light"/>
              </a:rPr>
              <a:t>Meet our team</a:t>
            </a:r>
            <a:endParaRPr lang="en-US" dirty="0"/>
          </a:p>
        </p:txBody>
      </p:sp>
      <p:sp>
        <p:nvSpPr>
          <p:cNvPr id="4" name="Footer Placeholder 3">
            <a:extLst>
              <a:ext uri="{FF2B5EF4-FFF2-40B4-BE49-F238E27FC236}">
                <a16:creationId xmlns:a16="http://schemas.microsoft.com/office/drawing/2014/main" xmlns=""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a16="http://schemas.microsoft.com/office/drawing/2014/main" xmlns="" id="{F08CF61D-4147-236F-218C-CE2A064E6BD9}"/>
              </a:ext>
            </a:extLst>
          </p:cNvPr>
          <p:cNvSpPr>
            <a:spLocks noGrp="1"/>
          </p:cNvSpPr>
          <p:nvPr>
            <p:ph type="sldNum" sz="quarter" idx="10"/>
          </p:nvPr>
        </p:nvSpPr>
        <p:spPr/>
        <p:txBody>
          <a:bodyPr/>
          <a:lstStyle/>
          <a:p>
            <a:fld id="{75DF2D63-3FF5-D547-96B9-BE9CCD1ABA58}" type="slidenum">
              <a:rPr lang="en-US" smtClean="0"/>
              <a:pPr/>
              <a:t>6</a:t>
            </a:fld>
            <a:endParaRPr lang="en-US" dirty="0"/>
          </a:p>
        </p:txBody>
      </p:sp>
      <p:sp>
        <p:nvSpPr>
          <p:cNvPr id="9" name="Text Placeholder 8">
            <a:extLst>
              <a:ext uri="{FF2B5EF4-FFF2-40B4-BE49-F238E27FC236}">
                <a16:creationId xmlns:a16="http://schemas.microsoft.com/office/drawing/2014/main" xmlns="" id="{4555555B-2DC1-8FAB-836A-FF067294BAB7}"/>
              </a:ext>
            </a:extLst>
          </p:cNvPr>
          <p:cNvSpPr>
            <a:spLocks noGrp="1"/>
          </p:cNvSpPr>
          <p:nvPr>
            <p:ph type="body" sz="quarter" idx="16"/>
          </p:nvPr>
        </p:nvSpPr>
        <p:spPr>
          <a:xfrm>
            <a:off x="1558957" y="4708777"/>
            <a:ext cx="1828800" cy="347473"/>
          </a:xfrm>
        </p:spPr>
        <p:txBody>
          <a:bodyPr/>
          <a:lstStyle/>
          <a:p>
            <a:r>
              <a:rPr lang="en-US" sz="1600" b="1" dirty="0">
                <a:effectLst/>
              </a:rPr>
              <a:t>Kishan Patel</a:t>
            </a:r>
          </a:p>
          <a:p>
            <a:r>
              <a:rPr lang="en-US" sz="800" dirty="0"/>
              <a:t>(B.Sc. Physics, PGDCA, Big Data Solution Architecture)</a:t>
            </a:r>
          </a:p>
        </p:txBody>
      </p:sp>
      <p:sp>
        <p:nvSpPr>
          <p:cNvPr id="10" name="Text Placeholder 9">
            <a:extLst>
              <a:ext uri="{FF2B5EF4-FFF2-40B4-BE49-F238E27FC236}">
                <a16:creationId xmlns:a16="http://schemas.microsoft.com/office/drawing/2014/main" xmlns="" id="{9231214F-3674-6AA5-28C4-945128C75152}"/>
              </a:ext>
            </a:extLst>
          </p:cNvPr>
          <p:cNvSpPr>
            <a:spLocks noGrp="1"/>
          </p:cNvSpPr>
          <p:nvPr>
            <p:ph type="body" sz="quarter" idx="17"/>
          </p:nvPr>
        </p:nvSpPr>
        <p:spPr>
          <a:xfrm>
            <a:off x="1558957" y="5306566"/>
            <a:ext cx="1828800" cy="347472"/>
          </a:xfrm>
        </p:spPr>
        <p:txBody>
          <a:bodyPr/>
          <a:lstStyle/>
          <a:p>
            <a:r>
              <a:rPr lang="en-US" cap="none" dirty="0">
                <a:effectLst/>
              </a:rPr>
              <a:t>A Big Data Analyst having non-cs bachelor degree, yet significantly interested, and competent in AI industry.</a:t>
            </a:r>
          </a:p>
        </p:txBody>
      </p:sp>
      <p:pic>
        <p:nvPicPr>
          <p:cNvPr id="21" name="Picture Placeholder 20">
            <a:extLst>
              <a:ext uri="{FF2B5EF4-FFF2-40B4-BE49-F238E27FC236}">
                <a16:creationId xmlns:a16="http://schemas.microsoft.com/office/drawing/2014/main" xmlns="" id="{A72AF81F-FD65-0481-6DF1-86D94056C8AC}"/>
              </a:ext>
            </a:extLst>
          </p:cNvPr>
          <p:cNvPicPr>
            <a:picLocks noGrp="1" noChangeAspect="1"/>
          </p:cNvPicPr>
          <p:nvPr>
            <p:ph type="pic" sz="quarter" idx="12"/>
          </p:nvPr>
        </p:nvPicPr>
        <p:blipFill rotWithShape="1">
          <a:blip r:embed="rId2"/>
          <a:srcRect l="-3599" t="-1246" r="3599" b="50798"/>
          <a:stretch/>
        </p:blipFill>
        <p:spPr>
          <a:xfrm>
            <a:off x="1203389" y="1641539"/>
            <a:ext cx="2539936" cy="2539936"/>
          </a:xfrm>
        </p:spPr>
      </p:pic>
      <p:pic>
        <p:nvPicPr>
          <p:cNvPr id="25" name="Picture Placeholder 24">
            <a:extLst>
              <a:ext uri="{FF2B5EF4-FFF2-40B4-BE49-F238E27FC236}">
                <a16:creationId xmlns:a16="http://schemas.microsoft.com/office/drawing/2014/main" xmlns="" id="{5B0AED0B-0820-9FD3-9B8F-FEE5C61F2AAD}"/>
              </a:ext>
            </a:extLst>
          </p:cNvPr>
          <p:cNvPicPr>
            <a:picLocks noGrp="1" noChangeAspect="1"/>
          </p:cNvPicPr>
          <p:nvPr>
            <p:ph type="pic" sz="quarter" idx="13"/>
          </p:nvPr>
        </p:nvPicPr>
        <p:blipFill rotWithShape="1">
          <a:blip r:embed="rId3"/>
          <a:srcRect l="1483" t="-351" r="-1483" b="50351"/>
          <a:stretch/>
        </p:blipFill>
        <p:spPr>
          <a:xfrm>
            <a:off x="5137023" y="1641539"/>
            <a:ext cx="2539935" cy="2539935"/>
          </a:xfrm>
        </p:spPr>
      </p:pic>
      <p:pic>
        <p:nvPicPr>
          <p:cNvPr id="29" name="Picture Placeholder 28">
            <a:extLst>
              <a:ext uri="{FF2B5EF4-FFF2-40B4-BE49-F238E27FC236}">
                <a16:creationId xmlns:a16="http://schemas.microsoft.com/office/drawing/2014/main" xmlns="" id="{E2820BBC-937B-D497-2E25-BB85DB6F6BFC}"/>
              </a:ext>
            </a:extLst>
          </p:cNvPr>
          <p:cNvPicPr>
            <a:picLocks noGrp="1" noChangeAspect="1"/>
          </p:cNvPicPr>
          <p:nvPr>
            <p:ph type="pic" sz="quarter" idx="14"/>
          </p:nvPr>
        </p:nvPicPr>
        <p:blipFill rotWithShape="1">
          <a:blip r:embed="rId4"/>
          <a:srcRect l="20952" t="52" r="17181" b="68737"/>
          <a:stretch/>
        </p:blipFill>
        <p:spPr>
          <a:xfrm>
            <a:off x="8680131" y="1641539"/>
            <a:ext cx="2539935" cy="2539935"/>
          </a:xfrm>
        </p:spPr>
      </p:pic>
      <p:sp>
        <p:nvSpPr>
          <p:cNvPr id="50" name="TextBox 49">
            <a:extLst>
              <a:ext uri="{FF2B5EF4-FFF2-40B4-BE49-F238E27FC236}">
                <a16:creationId xmlns:a16="http://schemas.microsoft.com/office/drawing/2014/main" xmlns="" id="{6D29FC1C-BA54-FCE2-8684-B4414FD1EDD7}"/>
              </a:ext>
            </a:extLst>
          </p:cNvPr>
          <p:cNvSpPr txBox="1"/>
          <p:nvPr/>
        </p:nvSpPr>
        <p:spPr>
          <a:xfrm>
            <a:off x="5562408" y="4477944"/>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a:ln>
                  <a:noFill/>
                </a:ln>
                <a:solidFill>
                  <a:srgbClr val="000000"/>
                </a:solidFill>
                <a:effectLst/>
                <a:uLnTx/>
                <a:uFillTx/>
                <a:latin typeface="Posterama"/>
                <a:ea typeface="+mn-ea"/>
                <a:cs typeface="+mn-cs"/>
              </a:rPr>
              <a:t>Tilak Pandya</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(B.C.A., M.C.A.)</a:t>
            </a:r>
          </a:p>
        </p:txBody>
      </p:sp>
      <p:sp>
        <p:nvSpPr>
          <p:cNvPr id="51" name="Text Placeholder 9">
            <a:extLst>
              <a:ext uri="{FF2B5EF4-FFF2-40B4-BE49-F238E27FC236}">
                <a16:creationId xmlns:a16="http://schemas.microsoft.com/office/drawing/2014/main" xmlns="" id="{094947FD-E005-E414-EB48-C7E3E74B9EAA}"/>
              </a:ext>
            </a:extLst>
          </p:cNvPr>
          <p:cNvSpPr txBox="1">
            <a:spLocks/>
          </p:cNvSpPr>
          <p:nvPr/>
        </p:nvSpPr>
        <p:spPr>
          <a:xfrm>
            <a:off x="5705283" y="5306566"/>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who explores concepts and potential in the tech industry.</a:t>
            </a:r>
          </a:p>
        </p:txBody>
      </p:sp>
      <p:sp>
        <p:nvSpPr>
          <p:cNvPr id="53" name="TextBox 52">
            <a:extLst>
              <a:ext uri="{FF2B5EF4-FFF2-40B4-BE49-F238E27FC236}">
                <a16:creationId xmlns:a16="http://schemas.microsoft.com/office/drawing/2014/main" xmlns="" id="{159FBFC8-7248-F3BD-6E49-38F7CFFC13BB}"/>
              </a:ext>
            </a:extLst>
          </p:cNvPr>
          <p:cNvSpPr txBox="1"/>
          <p:nvPr/>
        </p:nvSpPr>
        <p:spPr>
          <a:xfrm>
            <a:off x="9004554" y="4477943"/>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err="1">
                <a:ln>
                  <a:noFill/>
                </a:ln>
                <a:solidFill>
                  <a:srgbClr val="000000"/>
                </a:solidFill>
                <a:effectLst/>
                <a:uLnTx/>
                <a:uFillTx/>
                <a:latin typeface="Posterama"/>
                <a:ea typeface="+mn-ea"/>
                <a:cs typeface="+mn-cs"/>
              </a:rPr>
              <a:t>Namra</a:t>
            </a:r>
            <a:r>
              <a:rPr kumimoji="0" lang="en-US" sz="1600" b="1" i="0" u="none" strike="noStrike" kern="1200" cap="all" spc="200" normalizeH="0" baseline="0" noProof="0" dirty="0">
                <a:ln>
                  <a:noFill/>
                </a:ln>
                <a:solidFill>
                  <a:srgbClr val="000000"/>
                </a:solidFill>
                <a:effectLst/>
                <a:uLnTx/>
                <a:uFillTx/>
                <a:latin typeface="Posterama"/>
                <a:ea typeface="+mn-ea"/>
                <a:cs typeface="+mn-cs"/>
              </a:rPr>
              <a:t> Patel</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(B.E Computer Science.)</a:t>
            </a:r>
          </a:p>
        </p:txBody>
      </p:sp>
      <p:sp>
        <p:nvSpPr>
          <p:cNvPr id="54" name="Text Placeholder 9">
            <a:extLst>
              <a:ext uri="{FF2B5EF4-FFF2-40B4-BE49-F238E27FC236}">
                <a16:creationId xmlns:a16="http://schemas.microsoft.com/office/drawing/2014/main" xmlns="" id="{0A547878-30BB-B8F5-2CC0-C317F8A4CED2}"/>
              </a:ext>
            </a:extLst>
          </p:cNvPr>
          <p:cNvSpPr txBox="1">
            <a:spLocks/>
          </p:cNvSpPr>
          <p:nvPr/>
        </p:nvSpPr>
        <p:spPr>
          <a:xfrm>
            <a:off x="9147429" y="5299327"/>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with real-world problem solving experience and a desire for innovation.</a:t>
            </a:r>
          </a:p>
        </p:txBody>
      </p:sp>
    </p:spTree>
    <p:extLst>
      <p:ext uri="{BB962C8B-B14F-4D97-AF65-F5344CB8AC3E}">
        <p14:creationId xmlns:p14="http://schemas.microsoft.com/office/powerpoint/2010/main" val="414664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a16="http://schemas.microsoft.com/office/drawing/2014/main" xmlns=""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a16="http://schemas.microsoft.com/office/drawing/2014/main" xmlns="" id="{B3E315A2-4CED-23BB-CA3C-C8962E2419FD}"/>
              </a:ext>
            </a:extLst>
          </p:cNvPr>
          <p:cNvSpPr>
            <a:spLocks noGrp="1"/>
          </p:cNvSpPr>
          <p:nvPr>
            <p:ph type="title"/>
          </p:nvPr>
        </p:nvSpPr>
        <p:spPr/>
        <p:txBody>
          <a:bodyPr/>
          <a:lstStyle/>
          <a:p>
            <a:r>
              <a:rPr lang="en-US" dirty="0"/>
              <a:t>SCOPE OF WORK</a:t>
            </a:r>
          </a:p>
        </p:txBody>
      </p:sp>
      <p:sp>
        <p:nvSpPr>
          <p:cNvPr id="9" name="Footer Placeholder 8">
            <a:extLst>
              <a:ext uri="{FF2B5EF4-FFF2-40B4-BE49-F238E27FC236}">
                <a16:creationId xmlns:a16="http://schemas.microsoft.com/office/drawing/2014/main" xmlns=""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a16="http://schemas.microsoft.com/office/drawing/2014/main" xmlns="" id="{2205EC8C-AC41-F14C-3C63-5BF0F54D1D2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4" name="Text Placeholder 3">
            <a:extLst>
              <a:ext uri="{FF2B5EF4-FFF2-40B4-BE49-F238E27FC236}">
                <a16:creationId xmlns:a16="http://schemas.microsoft.com/office/drawing/2014/main" xmlns="" id="{DB4489FD-4F12-40A7-1EA9-79A941933E98}"/>
              </a:ext>
            </a:extLst>
          </p:cNvPr>
          <p:cNvSpPr>
            <a:spLocks noGrp="1"/>
          </p:cNvSpPr>
          <p:nvPr>
            <p:ph type="body" idx="1"/>
          </p:nvPr>
        </p:nvSpPr>
        <p:spPr>
          <a:xfrm>
            <a:off x="1298448" y="2057781"/>
            <a:ext cx="10244327" cy="3238120"/>
          </a:xfrm>
        </p:spPr>
        <p:txBody>
          <a:bodyPr/>
          <a:lstStyle/>
          <a:p>
            <a:pPr marL="457200" indent="-457200">
              <a:buAutoNum type="arabicPeriod"/>
            </a:pPr>
            <a:r>
              <a:rPr lang="en-US" sz="1800" b="1" dirty="0">
                <a:latin typeface="+mn-lt"/>
              </a:rPr>
              <a:t>Research on CRI AI thermal camera</a:t>
            </a:r>
          </a:p>
          <a:p>
            <a:pPr marL="457200" indent="-457200">
              <a:buAutoNum type="arabicPeriod"/>
            </a:pPr>
            <a:r>
              <a:rPr lang="en-US" sz="1800" b="1" dirty="0">
                <a:latin typeface="+mn-lt"/>
              </a:rPr>
              <a:t>Development of facial recognition algorithms</a:t>
            </a:r>
          </a:p>
          <a:p>
            <a:pPr marL="457200" indent="-457200">
              <a:buAutoNum type="arabicPeriod"/>
            </a:pPr>
            <a:r>
              <a:rPr lang="en-US" sz="1800" b="1" dirty="0">
                <a:latin typeface="+mn-lt"/>
              </a:rPr>
              <a:t>Integration with existing systems</a:t>
            </a:r>
          </a:p>
          <a:p>
            <a:pPr marL="457200" indent="-457200">
              <a:buAutoNum type="arabicPeriod"/>
            </a:pPr>
            <a:r>
              <a:rPr lang="en-US" sz="1800" b="1" dirty="0">
                <a:latin typeface="+mn-lt"/>
              </a:rPr>
              <a:t>Testing and validation</a:t>
            </a:r>
          </a:p>
          <a:p>
            <a:pPr marL="457200" indent="-457200">
              <a:buAutoNum type="arabicPeriod"/>
            </a:pPr>
            <a:r>
              <a:rPr lang="en-US" sz="1800" b="1" dirty="0">
                <a:latin typeface="+mn-lt"/>
              </a:rPr>
              <a:t>Deployment and training</a:t>
            </a:r>
          </a:p>
          <a:p>
            <a:pPr marL="457200" indent="-457200">
              <a:buAutoNum type="arabicPeriod"/>
            </a:pPr>
            <a:r>
              <a:rPr lang="en-US" sz="1800" b="1" dirty="0">
                <a:latin typeface="+mn-lt"/>
              </a:rPr>
              <a:t>Maintenance and support</a:t>
            </a:r>
          </a:p>
          <a:p>
            <a:pPr marL="457200" indent="-457200">
              <a:buAutoNum type="arabicPeriod"/>
            </a:pPr>
            <a:endParaRPr lang="en-US" sz="1800" b="1" dirty="0">
              <a:latin typeface="+mn-lt"/>
            </a:endParaRPr>
          </a:p>
        </p:txBody>
      </p:sp>
      <p:cxnSp>
        <p:nvCxnSpPr>
          <p:cNvPr id="27" name="Straight Connector 26">
            <a:extLst>
              <a:ext uri="{FF2B5EF4-FFF2-40B4-BE49-F238E27FC236}">
                <a16:creationId xmlns:a16="http://schemas.microsoft.com/office/drawing/2014/main" xmlns="" id="{E4A534A3-16E3-79AB-9E75-F40D0FDB4C98}"/>
              </a:ext>
              <a:ext uri="{C183D7F6-B498-43B3-948B-1728B52AA6E4}">
                <adec:decorative xmlns:adec="http://schemas.microsoft.com/office/drawing/2017/decorative" xmlns=""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xmlns="" id="{1E051C55-AEFC-E4D2-2F3B-1937EBCF84F3}"/>
              </a:ext>
            </a:extLst>
          </p:cNvPr>
          <p:cNvPicPr>
            <a:picLocks noGrp="1" noChangeAspect="1"/>
          </p:cNvPicPr>
          <p:nvPr>
            <p:ph type="pic" sz="quarter" idx="30"/>
          </p:nvPr>
        </p:nvPicPr>
        <p:blipFill rotWithShape="1">
          <a:blip r:embed="rId2"/>
          <a:srcRect t="14895" b="55767"/>
          <a:stretch/>
        </p:blipFill>
        <p:spPr>
          <a:xfrm>
            <a:off x="0" y="0"/>
            <a:ext cx="12188952" cy="1682496"/>
          </a:xfrm>
        </p:spPr>
      </p:pic>
      <p:sp>
        <p:nvSpPr>
          <p:cNvPr id="3" name="Title 2">
            <a:extLst>
              <a:ext uri="{FF2B5EF4-FFF2-40B4-BE49-F238E27FC236}">
                <a16:creationId xmlns:a16="http://schemas.microsoft.com/office/drawing/2014/main" xmlns="" id="{5E5327E6-13FB-2F71-A207-72E15A0136DB}"/>
              </a:ext>
            </a:extLst>
          </p:cNvPr>
          <p:cNvSpPr>
            <a:spLocks noGrp="1"/>
          </p:cNvSpPr>
          <p:nvPr>
            <p:ph type="title"/>
          </p:nvPr>
        </p:nvSpPr>
        <p:spPr/>
        <p:txBody>
          <a:bodyPr/>
          <a:lstStyle/>
          <a:p>
            <a:r>
              <a:rPr lang="en-US" dirty="0"/>
              <a:t>Timeline </a:t>
            </a:r>
          </a:p>
        </p:txBody>
      </p:sp>
      <p:sp>
        <p:nvSpPr>
          <p:cNvPr id="22" name="Rectangle 21">
            <a:extLst>
              <a:ext uri="{FF2B5EF4-FFF2-40B4-BE49-F238E27FC236}">
                <a16:creationId xmlns:a16="http://schemas.microsoft.com/office/drawing/2014/main" xmlns="" id="{F6BA20C7-F48C-429D-2FA7-B7B83A800FA9}"/>
              </a:ext>
              <a:ext uri="{C183D7F6-B498-43B3-948B-1728B52AA6E4}">
                <adec:decorative xmlns:adec="http://schemas.microsoft.com/office/drawing/2017/decorative" xmlns="" val="1"/>
              </a:ext>
            </a:extLst>
          </p:cNvPr>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xmlns="" id="{90BE788E-706D-5D5C-B17F-51759A2CC61A}"/>
              </a:ext>
            </a:extLst>
          </p:cNvPr>
          <p:cNvSpPr>
            <a:spLocks noGrp="1"/>
          </p:cNvSpPr>
          <p:nvPr>
            <p:ph type="ftr" sz="quarter" idx="11"/>
          </p:nvPr>
        </p:nvSpPr>
        <p:spPr>
          <a:xfrm rot="16200000">
            <a:off x="-460938" y="1196411"/>
            <a:ext cx="2257426" cy="226554"/>
          </a:xfrm>
        </p:spPr>
        <p:txBody>
          <a:bodyPr/>
          <a:lstStyle/>
          <a:p>
            <a:r>
              <a:rPr lang="en-US" dirty="0"/>
              <a:t>CRI AI THERMAL Camera</a:t>
            </a:r>
          </a:p>
        </p:txBody>
      </p:sp>
      <p:sp>
        <p:nvSpPr>
          <p:cNvPr id="4" name="Slide Number Placeholder 3">
            <a:extLst>
              <a:ext uri="{FF2B5EF4-FFF2-40B4-BE49-F238E27FC236}">
                <a16:creationId xmlns:a16="http://schemas.microsoft.com/office/drawing/2014/main" xmlns="" id="{A9519E8E-7F0D-C4E6-CC87-3F8B896EF0E1}"/>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82" name="Text Placeholder 81">
            <a:extLst>
              <a:ext uri="{FF2B5EF4-FFF2-40B4-BE49-F238E27FC236}">
                <a16:creationId xmlns:a16="http://schemas.microsoft.com/office/drawing/2014/main" xmlns="" id="{2E1F38AB-E038-4CD1-618A-52B12F7A4BB5}"/>
              </a:ext>
            </a:extLst>
          </p:cNvPr>
          <p:cNvSpPr>
            <a:spLocks noGrp="1"/>
          </p:cNvSpPr>
          <p:nvPr>
            <p:ph type="body" sz="quarter" idx="32"/>
          </p:nvPr>
        </p:nvSpPr>
        <p:spPr>
          <a:xfrm>
            <a:off x="1207008" y="2655124"/>
            <a:ext cx="91440" cy="411480"/>
          </a:xfrm>
        </p:spPr>
        <p:txBody>
          <a:bodyPr/>
          <a:lstStyle/>
          <a:p>
            <a:endParaRPr lang="en-US" dirty="0"/>
          </a:p>
        </p:txBody>
      </p:sp>
      <p:sp>
        <p:nvSpPr>
          <p:cNvPr id="6" name="Text Placeholder 5">
            <a:extLst>
              <a:ext uri="{FF2B5EF4-FFF2-40B4-BE49-F238E27FC236}">
                <a16:creationId xmlns:a16="http://schemas.microsoft.com/office/drawing/2014/main" xmlns="" id="{D0A77C80-D935-F537-F818-8C03F02AF5D4}"/>
              </a:ext>
            </a:extLst>
          </p:cNvPr>
          <p:cNvSpPr>
            <a:spLocks noGrp="1"/>
          </p:cNvSpPr>
          <p:nvPr>
            <p:ph type="body" sz="quarter" idx="16"/>
          </p:nvPr>
        </p:nvSpPr>
        <p:spPr>
          <a:xfrm>
            <a:off x="879890" y="3293700"/>
            <a:ext cx="1620520" cy="411476"/>
          </a:xfrm>
        </p:spPr>
        <p:txBody>
          <a:bodyPr/>
          <a:lstStyle/>
          <a:p>
            <a:r>
              <a:rPr lang="en-US" sz="1800" dirty="0"/>
              <a:t>Week 1</a:t>
            </a:r>
          </a:p>
        </p:txBody>
      </p:sp>
      <p:sp>
        <p:nvSpPr>
          <p:cNvPr id="11" name="Text Placeholder 10">
            <a:extLst>
              <a:ext uri="{FF2B5EF4-FFF2-40B4-BE49-F238E27FC236}">
                <a16:creationId xmlns:a16="http://schemas.microsoft.com/office/drawing/2014/main" xmlns="" id="{9E703999-0627-E209-2471-30DBE4AD3C40}"/>
              </a:ext>
            </a:extLst>
          </p:cNvPr>
          <p:cNvSpPr>
            <a:spLocks noGrp="1"/>
          </p:cNvSpPr>
          <p:nvPr>
            <p:ph type="body" sz="quarter" idx="17"/>
          </p:nvPr>
        </p:nvSpPr>
        <p:spPr>
          <a:xfrm>
            <a:off x="2496513" y="3686126"/>
            <a:ext cx="1620520" cy="1143000"/>
          </a:xfrm>
        </p:spPr>
        <p:txBody>
          <a:bodyPr/>
          <a:lstStyle/>
          <a:p>
            <a:pPr lvl="0"/>
            <a:r>
              <a:rPr lang="en-US" dirty="0"/>
              <a:t>Project</a:t>
            </a:r>
          </a:p>
          <a:p>
            <a:pPr lvl="0"/>
            <a:r>
              <a:rPr lang="en-US" dirty="0"/>
              <a:t>Understanding</a:t>
            </a:r>
          </a:p>
        </p:txBody>
      </p:sp>
      <p:sp>
        <p:nvSpPr>
          <p:cNvPr id="81" name="Text Placeholder 80">
            <a:extLst>
              <a:ext uri="{FF2B5EF4-FFF2-40B4-BE49-F238E27FC236}">
                <a16:creationId xmlns:a16="http://schemas.microsoft.com/office/drawing/2014/main" xmlns="" id="{F670FB6E-8396-CF15-B901-347F21C06620}"/>
              </a:ext>
            </a:extLst>
          </p:cNvPr>
          <p:cNvSpPr>
            <a:spLocks noGrp="1"/>
          </p:cNvSpPr>
          <p:nvPr>
            <p:ph type="body" sz="quarter" idx="31"/>
          </p:nvPr>
        </p:nvSpPr>
        <p:spPr>
          <a:xfrm>
            <a:off x="2873248" y="2638738"/>
            <a:ext cx="91440" cy="411480"/>
          </a:xfrm>
        </p:spPr>
        <p:txBody>
          <a:bodyPr/>
          <a:lstStyle/>
          <a:p>
            <a:endParaRPr lang="en-US" dirty="0"/>
          </a:p>
        </p:txBody>
      </p:sp>
      <p:sp>
        <p:nvSpPr>
          <p:cNvPr id="7" name="Text Placeholder 6">
            <a:extLst>
              <a:ext uri="{FF2B5EF4-FFF2-40B4-BE49-F238E27FC236}">
                <a16:creationId xmlns:a16="http://schemas.microsoft.com/office/drawing/2014/main" xmlns="" id="{CB9A58C4-B167-911B-151E-289752AE22A4}"/>
              </a:ext>
            </a:extLst>
          </p:cNvPr>
          <p:cNvSpPr>
            <a:spLocks noGrp="1"/>
          </p:cNvSpPr>
          <p:nvPr>
            <p:ph type="body" sz="quarter" idx="18"/>
          </p:nvPr>
        </p:nvSpPr>
        <p:spPr>
          <a:xfrm>
            <a:off x="2461894" y="3295260"/>
            <a:ext cx="1620520" cy="411476"/>
          </a:xfrm>
        </p:spPr>
        <p:txBody>
          <a:bodyPr/>
          <a:lstStyle/>
          <a:p>
            <a:r>
              <a:rPr lang="en-US" sz="1800" dirty="0"/>
              <a:t>Week 2</a:t>
            </a:r>
          </a:p>
        </p:txBody>
      </p:sp>
      <p:sp>
        <p:nvSpPr>
          <p:cNvPr id="12" name="Text Placeholder 11">
            <a:extLst>
              <a:ext uri="{FF2B5EF4-FFF2-40B4-BE49-F238E27FC236}">
                <a16:creationId xmlns:a16="http://schemas.microsoft.com/office/drawing/2014/main" xmlns="" id="{C5EC4B8C-DA99-ED1F-A340-C03D85FEEB16}"/>
              </a:ext>
            </a:extLst>
          </p:cNvPr>
          <p:cNvSpPr>
            <a:spLocks noGrp="1"/>
          </p:cNvSpPr>
          <p:nvPr>
            <p:ph type="body" sz="quarter" idx="19"/>
          </p:nvPr>
        </p:nvSpPr>
        <p:spPr>
          <a:xfrm>
            <a:off x="4137638" y="3686126"/>
            <a:ext cx="1620520" cy="1143000"/>
          </a:xfrm>
        </p:spPr>
        <p:txBody>
          <a:bodyPr/>
          <a:lstStyle/>
          <a:p>
            <a:pPr lvl="0"/>
            <a:r>
              <a:rPr lang="en-US" dirty="0"/>
              <a:t>Face Detection</a:t>
            </a:r>
          </a:p>
          <a:p>
            <a:pPr lvl="0"/>
            <a:r>
              <a:rPr lang="en-US" dirty="0"/>
              <a:t>using OpenCV</a:t>
            </a:r>
          </a:p>
          <a:p>
            <a:endParaRPr lang="en-US" dirty="0"/>
          </a:p>
        </p:txBody>
      </p:sp>
      <p:sp>
        <p:nvSpPr>
          <p:cNvPr id="83" name="Text Placeholder 82">
            <a:extLst>
              <a:ext uri="{FF2B5EF4-FFF2-40B4-BE49-F238E27FC236}">
                <a16:creationId xmlns:a16="http://schemas.microsoft.com/office/drawing/2014/main" xmlns="" id="{D1FC7473-B976-1C94-F51C-63C1354C6881}"/>
              </a:ext>
            </a:extLst>
          </p:cNvPr>
          <p:cNvSpPr>
            <a:spLocks noGrp="1"/>
          </p:cNvSpPr>
          <p:nvPr>
            <p:ph type="body" sz="quarter" idx="33"/>
          </p:nvPr>
        </p:nvSpPr>
        <p:spPr>
          <a:xfrm>
            <a:off x="4551237" y="2655124"/>
            <a:ext cx="91440" cy="411480"/>
          </a:xfrm>
        </p:spPr>
        <p:txBody>
          <a:bodyPr/>
          <a:lstStyle/>
          <a:p>
            <a:endParaRPr lang="en-US" dirty="0"/>
          </a:p>
        </p:txBody>
      </p:sp>
      <p:sp>
        <p:nvSpPr>
          <p:cNvPr id="8" name="Text Placeholder 7">
            <a:extLst>
              <a:ext uri="{FF2B5EF4-FFF2-40B4-BE49-F238E27FC236}">
                <a16:creationId xmlns:a16="http://schemas.microsoft.com/office/drawing/2014/main" xmlns="" id="{CE2FC2AA-1AF5-2B4E-0A3F-ADBC8EED82AE}"/>
              </a:ext>
            </a:extLst>
          </p:cNvPr>
          <p:cNvSpPr>
            <a:spLocks noGrp="1"/>
          </p:cNvSpPr>
          <p:nvPr>
            <p:ph type="body" sz="quarter" idx="20"/>
          </p:nvPr>
        </p:nvSpPr>
        <p:spPr>
          <a:xfrm>
            <a:off x="4080194" y="3293700"/>
            <a:ext cx="1620520" cy="411476"/>
          </a:xfrm>
        </p:spPr>
        <p:txBody>
          <a:bodyPr/>
          <a:lstStyle/>
          <a:p>
            <a:r>
              <a:rPr lang="en-US" sz="1800" dirty="0"/>
              <a:t>WEEK 3</a:t>
            </a:r>
          </a:p>
        </p:txBody>
      </p:sp>
      <p:sp>
        <p:nvSpPr>
          <p:cNvPr id="13" name="Text Placeholder 12">
            <a:extLst>
              <a:ext uri="{FF2B5EF4-FFF2-40B4-BE49-F238E27FC236}">
                <a16:creationId xmlns:a16="http://schemas.microsoft.com/office/drawing/2014/main" xmlns="" id="{2F88EBF3-B74B-2BAE-FD85-77076F5567F5}"/>
              </a:ext>
            </a:extLst>
          </p:cNvPr>
          <p:cNvSpPr>
            <a:spLocks noGrp="1"/>
          </p:cNvSpPr>
          <p:nvPr>
            <p:ph type="body" sz="quarter" idx="21"/>
          </p:nvPr>
        </p:nvSpPr>
        <p:spPr>
          <a:xfrm>
            <a:off x="5806318" y="3705176"/>
            <a:ext cx="1168081" cy="1143000"/>
          </a:xfrm>
        </p:spPr>
        <p:txBody>
          <a:bodyPr/>
          <a:lstStyle/>
          <a:p>
            <a:pPr lvl="0"/>
            <a:r>
              <a:rPr lang="en-US" dirty="0"/>
              <a:t>Saving Facial </a:t>
            </a:r>
          </a:p>
          <a:p>
            <a:pPr lvl="0"/>
            <a:r>
              <a:rPr lang="en-US" dirty="0"/>
              <a:t>Images in the</a:t>
            </a:r>
          </a:p>
          <a:p>
            <a:pPr lvl="0"/>
            <a:r>
              <a:rPr lang="en-US" dirty="0"/>
              <a:t>Dataset</a:t>
            </a:r>
          </a:p>
          <a:p>
            <a:pPr lvl="0"/>
            <a:endParaRPr lang="en-US" dirty="0"/>
          </a:p>
          <a:p>
            <a:endParaRPr lang="en-US" dirty="0"/>
          </a:p>
        </p:txBody>
      </p:sp>
      <p:sp>
        <p:nvSpPr>
          <p:cNvPr id="84" name="Text Placeholder 83">
            <a:extLst>
              <a:ext uri="{FF2B5EF4-FFF2-40B4-BE49-F238E27FC236}">
                <a16:creationId xmlns:a16="http://schemas.microsoft.com/office/drawing/2014/main" xmlns="" id="{3FE9BB50-1FAA-348B-F236-D51B9527BE3B}"/>
              </a:ext>
            </a:extLst>
          </p:cNvPr>
          <p:cNvSpPr>
            <a:spLocks noGrp="1"/>
          </p:cNvSpPr>
          <p:nvPr>
            <p:ph type="body" sz="quarter" idx="34"/>
          </p:nvPr>
        </p:nvSpPr>
        <p:spPr>
          <a:xfrm>
            <a:off x="6229227" y="2638738"/>
            <a:ext cx="91440" cy="411480"/>
          </a:xfrm>
        </p:spPr>
        <p:txBody>
          <a:bodyPr/>
          <a:lstStyle/>
          <a:p>
            <a:endParaRPr lang="en-US" dirty="0"/>
          </a:p>
        </p:txBody>
      </p:sp>
      <p:sp>
        <p:nvSpPr>
          <p:cNvPr id="14" name="Text Placeholder 13">
            <a:extLst>
              <a:ext uri="{FF2B5EF4-FFF2-40B4-BE49-F238E27FC236}">
                <a16:creationId xmlns:a16="http://schemas.microsoft.com/office/drawing/2014/main" xmlns="" id="{24E8877F-2403-58C2-433E-442614700804}"/>
              </a:ext>
            </a:extLst>
          </p:cNvPr>
          <p:cNvSpPr>
            <a:spLocks noGrp="1"/>
          </p:cNvSpPr>
          <p:nvPr>
            <p:ph type="body" sz="quarter" idx="23"/>
          </p:nvPr>
        </p:nvSpPr>
        <p:spPr>
          <a:xfrm>
            <a:off x="7437313" y="3686126"/>
            <a:ext cx="1356301" cy="1143000"/>
          </a:xfrm>
        </p:spPr>
        <p:txBody>
          <a:bodyPr/>
          <a:lstStyle/>
          <a:p>
            <a:r>
              <a:rPr lang="en-US" dirty="0"/>
              <a:t>Adding Thermal Images in dataset </a:t>
            </a:r>
          </a:p>
        </p:txBody>
      </p:sp>
      <p:sp>
        <p:nvSpPr>
          <p:cNvPr id="85" name="Text Placeholder 84">
            <a:extLst>
              <a:ext uri="{FF2B5EF4-FFF2-40B4-BE49-F238E27FC236}">
                <a16:creationId xmlns:a16="http://schemas.microsoft.com/office/drawing/2014/main" xmlns="" id="{158572BB-F863-F698-0C6D-57D4F3772E56}"/>
              </a:ext>
            </a:extLst>
          </p:cNvPr>
          <p:cNvSpPr>
            <a:spLocks noGrp="1"/>
          </p:cNvSpPr>
          <p:nvPr>
            <p:ph type="body" sz="quarter" idx="35"/>
          </p:nvPr>
        </p:nvSpPr>
        <p:spPr>
          <a:xfrm>
            <a:off x="8010406" y="2655124"/>
            <a:ext cx="91440" cy="411480"/>
          </a:xfrm>
        </p:spPr>
        <p:txBody>
          <a:bodyPr/>
          <a:lstStyle/>
          <a:p>
            <a:endParaRPr lang="en-US" dirty="0"/>
          </a:p>
        </p:txBody>
      </p:sp>
      <p:sp>
        <p:nvSpPr>
          <p:cNvPr id="15" name="Text Placeholder 14">
            <a:extLst>
              <a:ext uri="{FF2B5EF4-FFF2-40B4-BE49-F238E27FC236}">
                <a16:creationId xmlns:a16="http://schemas.microsoft.com/office/drawing/2014/main" xmlns="" id="{9AE2A7F3-EC70-CDB1-A10E-1EEDBFBDD571}"/>
              </a:ext>
            </a:extLst>
          </p:cNvPr>
          <p:cNvSpPr>
            <a:spLocks noGrp="1"/>
          </p:cNvSpPr>
          <p:nvPr>
            <p:ph type="body" sz="quarter" idx="29"/>
          </p:nvPr>
        </p:nvSpPr>
        <p:spPr>
          <a:xfrm>
            <a:off x="9273640" y="3686126"/>
            <a:ext cx="1620520" cy="1143000"/>
          </a:xfrm>
        </p:spPr>
        <p:txBody>
          <a:bodyPr/>
          <a:lstStyle/>
          <a:p>
            <a:pPr lvl="0"/>
            <a:r>
              <a:rPr lang="en-US" dirty="0"/>
              <a:t>Configuring CRI AI Camera</a:t>
            </a:r>
          </a:p>
        </p:txBody>
      </p:sp>
      <p:sp>
        <p:nvSpPr>
          <p:cNvPr id="25" name="Text Placeholder 7">
            <a:extLst>
              <a:ext uri="{FF2B5EF4-FFF2-40B4-BE49-F238E27FC236}">
                <a16:creationId xmlns:a16="http://schemas.microsoft.com/office/drawing/2014/main" xmlns="" id="{244D2D65-D82F-3D8D-A31A-A69B1E55B75A}"/>
              </a:ext>
            </a:extLst>
          </p:cNvPr>
          <p:cNvSpPr txBox="1">
            <a:spLocks/>
          </p:cNvSpPr>
          <p:nvPr/>
        </p:nvSpPr>
        <p:spPr>
          <a:xfrm>
            <a:off x="5827396" y="3293700"/>
            <a:ext cx="1620520" cy="411476"/>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WEEK 4</a:t>
            </a:r>
          </a:p>
        </p:txBody>
      </p:sp>
      <p:sp>
        <p:nvSpPr>
          <p:cNvPr id="26" name="Text Placeholder 7">
            <a:extLst>
              <a:ext uri="{FF2B5EF4-FFF2-40B4-BE49-F238E27FC236}">
                <a16:creationId xmlns:a16="http://schemas.microsoft.com/office/drawing/2014/main" xmlns="" id="{0A65A2DD-DFB0-98D1-5F97-F65170051176}"/>
              </a:ext>
            </a:extLst>
          </p:cNvPr>
          <p:cNvSpPr txBox="1">
            <a:spLocks/>
          </p:cNvSpPr>
          <p:nvPr/>
        </p:nvSpPr>
        <p:spPr>
          <a:xfrm>
            <a:off x="7468994" y="3293700"/>
            <a:ext cx="1620520" cy="411476"/>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WEEK 5</a:t>
            </a:r>
          </a:p>
        </p:txBody>
      </p:sp>
      <p:pic>
        <p:nvPicPr>
          <p:cNvPr id="27" name="Picture 26">
            <a:extLst>
              <a:ext uri="{FF2B5EF4-FFF2-40B4-BE49-F238E27FC236}">
                <a16:creationId xmlns:a16="http://schemas.microsoft.com/office/drawing/2014/main" xmlns="" id="{1D2372BC-4389-BB21-7B0D-70713068111D}"/>
              </a:ext>
            </a:extLst>
          </p:cNvPr>
          <p:cNvPicPr>
            <a:picLocks noChangeAspect="1"/>
          </p:cNvPicPr>
          <p:nvPr/>
        </p:nvPicPr>
        <p:blipFill>
          <a:blip r:embed="rId3"/>
          <a:stretch>
            <a:fillRect/>
          </a:stretch>
        </p:blipFill>
        <p:spPr>
          <a:xfrm>
            <a:off x="9844032" y="2638738"/>
            <a:ext cx="91448" cy="414564"/>
          </a:xfrm>
          <a:prstGeom prst="rect">
            <a:avLst/>
          </a:prstGeom>
        </p:spPr>
      </p:pic>
      <p:sp>
        <p:nvSpPr>
          <p:cNvPr id="28" name="Text Placeholder 7">
            <a:extLst>
              <a:ext uri="{FF2B5EF4-FFF2-40B4-BE49-F238E27FC236}">
                <a16:creationId xmlns:a16="http://schemas.microsoft.com/office/drawing/2014/main" xmlns="" id="{49AC4E25-C58A-F1FA-7EEF-C8CA286EF322}"/>
              </a:ext>
            </a:extLst>
          </p:cNvPr>
          <p:cNvSpPr txBox="1">
            <a:spLocks/>
          </p:cNvSpPr>
          <p:nvPr/>
        </p:nvSpPr>
        <p:spPr>
          <a:xfrm>
            <a:off x="9321800" y="3274650"/>
            <a:ext cx="1620520" cy="411476"/>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WEEK 6</a:t>
            </a:r>
          </a:p>
        </p:txBody>
      </p:sp>
      <p:sp>
        <p:nvSpPr>
          <p:cNvPr id="29" name="Text Placeholder 10">
            <a:extLst>
              <a:ext uri="{FF2B5EF4-FFF2-40B4-BE49-F238E27FC236}">
                <a16:creationId xmlns:a16="http://schemas.microsoft.com/office/drawing/2014/main" xmlns="" id="{45A28236-E98F-9CFD-FA80-B791C6890FC1}"/>
              </a:ext>
            </a:extLst>
          </p:cNvPr>
          <p:cNvSpPr txBox="1">
            <a:spLocks/>
          </p:cNvSpPr>
          <p:nvPr/>
        </p:nvSpPr>
        <p:spPr>
          <a:xfrm>
            <a:off x="851913" y="3686126"/>
            <a:ext cx="1620520" cy="1143000"/>
          </a:xfrm>
          <a:prstGeom prst="rect">
            <a:avLst/>
          </a:prstGeom>
        </p:spPr>
        <p:txBody>
          <a:bodyPr vert="horz" lIns="0" tIns="0" rIns="0" bIns="0" rtlCol="0" anchor="t">
            <a:noAutofit/>
          </a:bodyPr>
          <a:lstStyle>
            <a:lvl1pPr marL="0" indent="0" algn="l" defTabSz="914400" rtl="0" eaLnBrk="1" latinLnBrk="0" hangingPunct="1">
              <a:lnSpc>
                <a:spcPts val="158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Team assigned</a:t>
            </a:r>
          </a:p>
        </p:txBody>
      </p:sp>
    </p:spTree>
    <p:extLst>
      <p:ext uri="{BB962C8B-B14F-4D97-AF65-F5344CB8AC3E}">
        <p14:creationId xmlns:p14="http://schemas.microsoft.com/office/powerpoint/2010/main" val="758882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8A45141-45F1-0A77-FE4E-CBCA53A2BEB0}"/>
              </a:ext>
            </a:extLst>
          </p:cNvPr>
          <p:cNvSpPr>
            <a:spLocks noGrp="1"/>
          </p:cNvSpPr>
          <p:nvPr>
            <p:ph type="title"/>
          </p:nvPr>
        </p:nvSpPr>
        <p:spPr/>
        <p:txBody>
          <a:bodyPr/>
          <a:lstStyle/>
          <a:p>
            <a:r>
              <a:rPr lang="en-US" sz="3600" dirty="0"/>
              <a:t>High-level timeline chart (GANTT)</a:t>
            </a:r>
          </a:p>
        </p:txBody>
      </p:sp>
      <p:sp>
        <p:nvSpPr>
          <p:cNvPr id="5" name="Footer Placeholder 4">
            <a:extLst>
              <a:ext uri="{FF2B5EF4-FFF2-40B4-BE49-F238E27FC236}">
                <a16:creationId xmlns:a16="http://schemas.microsoft.com/office/drawing/2014/main" xmlns=""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pic>
        <p:nvPicPr>
          <p:cNvPr id="16" name="Content Placeholder 25" descr="Microscopic view of a suspended bubble-like material with water in it">
            <a:extLst>
              <a:ext uri="{FF2B5EF4-FFF2-40B4-BE49-F238E27FC236}">
                <a16:creationId xmlns:a16="http://schemas.microsoft.com/office/drawing/2014/main" xmlns=""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xmlns="" id="{8488A0F8-E720-D31B-750D-634FA849B5A9}"/>
              </a:ext>
              <a:ext uri="{C183D7F6-B498-43B3-948B-1728B52AA6E4}">
                <adec:decorative xmlns:adec="http://schemas.microsoft.com/office/drawing/2017/decorative" xmlns=""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xmlns="" id="{B63EE887-A172-F01E-98D1-8781769CBEDE}"/>
              </a:ext>
            </a:extLst>
          </p:cNvPr>
          <p:cNvSpPr>
            <a:spLocks noGrp="1"/>
          </p:cNvSpPr>
          <p:nvPr>
            <p:ph type="sldNum" sz="quarter" idx="10"/>
          </p:nvPr>
        </p:nvSpPr>
        <p:spPr/>
        <p:txBody>
          <a:bodyPr/>
          <a:lstStyle/>
          <a:p>
            <a:fld id="{75DF2D63-3FF5-D547-96B9-BE9CCD1ABA58}" type="slidenum">
              <a:rPr lang="en-US" smtClean="0"/>
              <a:pPr/>
              <a:t>9</a:t>
            </a:fld>
            <a:endParaRPr lang="en-US" dirty="0"/>
          </a:p>
        </p:txBody>
      </p:sp>
      <p:pic>
        <p:nvPicPr>
          <p:cNvPr id="39" name="Picture 38">
            <a:extLst>
              <a:ext uri="{FF2B5EF4-FFF2-40B4-BE49-F238E27FC236}">
                <a16:creationId xmlns:a16="http://schemas.microsoft.com/office/drawing/2014/main" xmlns="" id="{0D6E0AB3-CF1B-E091-550C-4740E94FEE5C}"/>
              </a:ext>
            </a:extLst>
          </p:cNvPr>
          <p:cNvPicPr>
            <a:picLocks noChangeAspect="1"/>
          </p:cNvPicPr>
          <p:nvPr/>
        </p:nvPicPr>
        <p:blipFill rotWithShape="1">
          <a:blip r:embed="rId3"/>
          <a:srcRect t="18333" b="6644"/>
          <a:stretch/>
        </p:blipFill>
        <p:spPr>
          <a:xfrm>
            <a:off x="1241298" y="1349374"/>
            <a:ext cx="9790174" cy="5508625"/>
          </a:xfrm>
          <a:prstGeom prst="rect">
            <a:avLst/>
          </a:prstGeom>
        </p:spPr>
      </p:pic>
    </p:spTree>
    <p:extLst>
      <p:ext uri="{BB962C8B-B14F-4D97-AF65-F5344CB8AC3E}">
        <p14:creationId xmlns:p14="http://schemas.microsoft.com/office/powerpoint/2010/main" val="2607450225"/>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{C265BB23-B1B6-415C-918B-26506574DE3B}tf67061901_win32</Template>
  <TotalTime>281</TotalTime>
  <Words>819</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Daytona Condensed Light</vt:lpstr>
      <vt:lpstr>Posterama</vt:lpstr>
      <vt:lpstr>Office Theme</vt:lpstr>
      <vt:lpstr>Face Recognition using CRI AI Thermal Camera</vt:lpstr>
      <vt:lpstr>Agenda</vt:lpstr>
      <vt:lpstr>Introduction</vt:lpstr>
      <vt:lpstr>Primary goals</vt:lpstr>
      <vt:lpstr>Summary </vt:lpstr>
      <vt:lpstr>Meet our team</vt:lpstr>
      <vt:lpstr>SCOPE OF WORK</vt:lpstr>
      <vt:lpstr>Timeline </vt:lpstr>
      <vt:lpstr>High-level timeline chart (GANTT)</vt:lpstr>
      <vt:lpstr>PHASE 1</vt:lpstr>
      <vt:lpstr>PHASE 2</vt:lpstr>
      <vt:lpstr>PHASE 3</vt:lpstr>
      <vt:lpstr>PHASE 4</vt:lpstr>
      <vt:lpstr>PHASE 5</vt:lpstr>
      <vt:lpstr>Glimpse of the work done</vt:lpstr>
      <vt:lpstr>Glimpse of the work done</vt:lpstr>
      <vt:lpstr>Glimpse of the work done</vt:lpstr>
      <vt:lpstr>Hours worked (weekly)</vt:lpstr>
      <vt:lpstr>General Budget</vt:lpstr>
      <vt:lpstr>REFERENCES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CRI AI Thermal Camera</dc:title>
  <dc:creator>Kishan Kanaiyalal Patel</dc:creator>
  <cp:lastModifiedBy>DELL</cp:lastModifiedBy>
  <cp:revision>24</cp:revision>
  <dcterms:created xsi:type="dcterms:W3CDTF">2023-02-24T00:44:05Z</dcterms:created>
  <dcterms:modified xsi:type="dcterms:W3CDTF">2023-03-08T00:37:15Z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