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25" r:id="rId5"/>
    <p:sldId id="326" r:id="rId6"/>
    <p:sldId id="327" r:id="rId7"/>
    <p:sldId id="328" r:id="rId8"/>
    <p:sldId id="338" r:id="rId9"/>
    <p:sldId id="332" r:id="rId10"/>
    <p:sldId id="336" r:id="rId11"/>
    <p:sldId id="349" r:id="rId12"/>
    <p:sldId id="354" r:id="rId13"/>
    <p:sldId id="350" r:id="rId14"/>
    <p:sldId id="334" r:id="rId15"/>
    <p:sldId id="347" r:id="rId16"/>
    <p:sldId id="353" r:id="rId17"/>
    <p:sldId id="356" r:id="rId18"/>
    <p:sldId id="348" r:id="rId19"/>
    <p:sldId id="345" r:id="rId20"/>
    <p:sldId id="344"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205" autoAdjust="0"/>
  </p:normalViewPr>
  <p:slideViewPr>
    <p:cSldViewPr snapToGrid="0">
      <p:cViewPr varScale="1">
        <p:scale>
          <a:sx n="74" d="100"/>
          <a:sy n="74" d="100"/>
        </p:scale>
        <p:origin x="576"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04-Apr-23</a:t>
            </a:fld>
            <a:endParaRPr lang="en-US" dirty="0"/>
          </a:p>
        </p:txBody>
      </p:sp>
      <p:sp>
        <p:nvSpPr>
          <p:cNvPr id="4" name="Footer Placeholder 3">
            <a:extLst>
              <a:ext uri="{FF2B5EF4-FFF2-40B4-BE49-F238E27FC236}">
                <a16:creationId xmlns=""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04-Apr-23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0.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image" Target="../media/image16.web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hikvision.com/ca-en/support/download/software/ivms4200-series/" TargetMode="External"/><Relationship Id="rId7" Type="http://schemas.openxmlformats.org/officeDocument/2006/relationships/hyperlink" Target="https://docs.python.org/3/library/tk.html" TargetMode="External"/><Relationship Id="rId2" Type="http://schemas.openxmlformats.org/officeDocument/2006/relationships/hyperlink" Target="https://us.hikvision.com/en/system/files_force/ivms-4200_v2.8.2.2_windows_user_manual_v2_0.pdf?download=1" TargetMode="External"/><Relationship Id="rId1" Type="http://schemas.openxmlformats.org/officeDocument/2006/relationships/slideLayout" Target="../slideLayouts/slideLayout12.xml"/><Relationship Id="rId6" Type="http://schemas.openxmlformats.org/officeDocument/2006/relationships/hyperlink" Target="https://www.jojomarketing.ae/products/hikvision-ds-2te127-g4a-thermal-image-screening-camera-dubai-uae/" TargetMode="External"/><Relationship Id="rId5" Type="http://schemas.openxmlformats.org/officeDocument/2006/relationships/hyperlink" Target="https://www.aranacorp.com/en/managing-an-ip-camera-with-python/" TargetMode="External"/><Relationship Id="rId4" Type="http://schemas.openxmlformats.org/officeDocument/2006/relationships/hyperlink" Target="https://us.hikvision.com/en/support-resources/documentation/faq/softwar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ilakpandya/Face_Recognition_Using_Thermal_Images" TargetMode="External"/><Relationship Id="rId2" Type="http://schemas.openxmlformats.org/officeDocument/2006/relationships/image" Target="../media/image17.jpeg"/><Relationship Id="rId1" Type="http://schemas.openxmlformats.org/officeDocument/2006/relationships/slideLayout" Target="../slideLayouts/slideLayout15.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learn.g2.com/facial-recognition-for-office-security&amp;psig=AOvVaw2uIyVeixULaYUTUe9ySRjm&amp;ust=1677286078355000&amp;source=images&amp;cd=vfe&amp;ved=0CBEQjhxqFwoTCMjE_9j3rP0CFQAAAAAdAAAAABA4" TargetMode="External"/><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 xmlns:a16="http://schemas.microsoft.com/office/drawing/2014/main" id="{06DC6A65-C7EC-190F-5F6E-154F66A80A0B}"/>
              </a:ext>
            </a:extLst>
          </p:cNvPr>
          <p:cNvPicPr>
            <a:picLocks noGrp="1" noChangeAspect="1"/>
          </p:cNvPicPr>
          <p:nvPr>
            <p:ph type="pic" sz="quarter" idx="10"/>
          </p:nvPr>
        </p:nvPicPr>
        <p:blipFill>
          <a:blip r:embed="rId2"/>
          <a:srcRect t="22597" b="22597"/>
          <a:stretch>
            <a:fillRect/>
          </a:stretch>
        </p:blipFill>
        <p:spPr>
          <a:xfrm>
            <a:off x="2324100" y="997228"/>
            <a:ext cx="7543800" cy="5029200"/>
          </a:xfrm>
        </p:spPr>
      </p:pic>
      <p:sp>
        <p:nvSpPr>
          <p:cNvPr id="4" name="Title 3">
            <a:extLst>
              <a:ext uri="{FF2B5EF4-FFF2-40B4-BE49-F238E27FC236}">
                <a16:creationId xmlns="" xmlns:a16="http://schemas.microsoft.com/office/drawing/2014/main" id="{305E10E9-9AB7-0642-D4C4-DDFDAB7B5B2C}"/>
              </a:ext>
            </a:extLst>
          </p:cNvPr>
          <p:cNvSpPr>
            <a:spLocks noGrp="1"/>
          </p:cNvSpPr>
          <p:nvPr>
            <p:ph type="title"/>
          </p:nvPr>
        </p:nvSpPr>
        <p:spPr/>
        <p:txBody>
          <a:bodyPr/>
          <a:lstStyle/>
          <a:p>
            <a:r>
              <a:rPr lang="en-US" sz="4800" dirty="0"/>
              <a:t>Face Recognition using</a:t>
            </a:r>
            <a:br>
              <a:rPr lang="en-US" sz="4800" dirty="0"/>
            </a:br>
            <a:r>
              <a:rPr lang="en-US" sz="4800" dirty="0"/>
              <a:t>CRI AI Thermal Camera</a:t>
            </a:r>
          </a:p>
        </p:txBody>
      </p:sp>
      <p:sp>
        <p:nvSpPr>
          <p:cNvPr id="3" name="TextBox 2">
            <a:extLst>
              <a:ext uri="{FF2B5EF4-FFF2-40B4-BE49-F238E27FC236}">
                <a16:creationId xmlns="" xmlns:a16="http://schemas.microsoft.com/office/drawing/2014/main" id="{7011C799-C0FF-DFB2-6A96-B90DF64573E3}"/>
              </a:ext>
            </a:extLst>
          </p:cNvPr>
          <p:cNvSpPr txBox="1"/>
          <p:nvPr/>
        </p:nvSpPr>
        <p:spPr>
          <a:xfrm>
            <a:off x="301841" y="6035049"/>
            <a:ext cx="11594237" cy="400110"/>
          </a:xfrm>
          <a:prstGeom prst="rect">
            <a:avLst/>
          </a:prstGeom>
          <a:noFill/>
        </p:spPr>
        <p:txBody>
          <a:bodyPr wrap="square">
            <a:spAutoFit/>
          </a:bodyPr>
          <a:lstStyle/>
          <a:p>
            <a:pPr marL="0" indent="0">
              <a:lnSpc>
                <a:spcPts val="2400"/>
              </a:lnSpc>
              <a:buNone/>
            </a:pPr>
            <a:r>
              <a:rPr lang="en-US" sz="1800" b="1" spc="0" dirty="0">
                <a:ea typeface="+mn-lt"/>
                <a:cs typeface="+mn-lt"/>
              </a:rPr>
              <a:t>					         Assignment </a:t>
            </a:r>
            <a:r>
              <a:rPr lang="en-US" b="1" dirty="0" smtClean="0">
                <a:ea typeface="+mn-lt"/>
                <a:cs typeface="+mn-lt"/>
              </a:rPr>
              <a:t>10</a:t>
            </a:r>
            <a:endParaRPr lang="en-US" sz="1800" spc="0" dirty="0">
              <a:ea typeface="+mn-lt"/>
              <a:cs typeface="+mn-lt"/>
            </a:endParaRP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Individual status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6" name="Content Placeholder 4">
            <a:extLst>
              <a:ext uri="{FF2B5EF4-FFF2-40B4-BE49-F238E27FC236}">
                <a16:creationId xmlns="" xmlns:a16="http://schemas.microsoft.com/office/drawing/2014/main" id="{D40A2881-15F6-FF24-285A-218469C87F53}"/>
              </a:ext>
            </a:extLst>
          </p:cNvPr>
          <p:cNvSpPr txBox="1">
            <a:spLocks/>
          </p:cNvSpPr>
          <p:nvPr/>
        </p:nvSpPr>
        <p:spPr>
          <a:xfrm>
            <a:off x="1097280" y="1576581"/>
            <a:ext cx="10515600" cy="4351338"/>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a:latin typeface="Times New Roman" panose="02020603050405020304" pitchFamily="18" charset="0"/>
                <a:cs typeface="Times New Roman" panose="02020603050405020304" pitchFamily="18" charset="0"/>
              </a:rPr>
              <a:t>Namra</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Worked </a:t>
            </a:r>
            <a:r>
              <a:rPr lang="en-US" sz="1800" dirty="0">
                <a:latin typeface="Times New Roman" panose="02020603050405020304" pitchFamily="18" charset="0"/>
                <a:cs typeface="Times New Roman" panose="02020603050405020304" pitchFamily="18" charset="0"/>
              </a:rPr>
              <a:t>on UI development</a:t>
            </a:r>
          </a:p>
          <a:p>
            <a:pPr lvl="1"/>
            <a:r>
              <a:rPr lang="en-US" sz="1800" dirty="0" smtClean="0">
                <a:latin typeface="Times New Roman" panose="02020603050405020304" pitchFamily="18" charset="0"/>
                <a:cs typeface="Times New Roman" panose="02020603050405020304" pitchFamily="18" charset="0"/>
              </a:rPr>
              <a:t>Documentation</a:t>
            </a:r>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Tilak:</a:t>
            </a:r>
            <a:r>
              <a:rPr lang="en-US" sz="2000" dirty="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Create History Log file</a:t>
            </a:r>
          </a:p>
          <a:p>
            <a:pPr lvl="1"/>
            <a:r>
              <a:rPr lang="en-US" sz="1800" dirty="0" smtClean="0">
                <a:latin typeface="Times New Roman" panose="02020603050405020304" pitchFamily="18" charset="0"/>
                <a:cs typeface="Times New Roman" panose="02020603050405020304" pitchFamily="18" charset="0"/>
              </a:rPr>
              <a:t>Documentation</a:t>
            </a:r>
            <a:endParaRPr lang="en-US" sz="18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Kishan</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Worked on UI development</a:t>
            </a:r>
          </a:p>
          <a:p>
            <a:pPr lvl="1"/>
            <a:r>
              <a:rPr lang="en-US" sz="1800" dirty="0" smtClean="0">
                <a:latin typeface="Times New Roman" panose="02020603050405020304" pitchFamily="18" charset="0"/>
                <a:cs typeface="Times New Roman" panose="02020603050405020304" pitchFamily="18" charset="0"/>
              </a:rPr>
              <a:t>Documentation</a:t>
            </a:r>
            <a:r>
              <a:rPr lang="en-US" sz="1800" dirty="0">
                <a:latin typeface="Times New Roman" panose="02020603050405020304" pitchFamily="18" charset="0"/>
                <a:cs typeface="Times New Roman" panose="02020603050405020304" pitchFamily="18" charset="0"/>
              </a:rPr>
              <a:t>. </a:t>
            </a:r>
          </a:p>
          <a:p>
            <a:pPr marL="914400" lvl="2"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5088" y="1455313"/>
            <a:ext cx="9321042" cy="4945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High-level timeline chart (GANTT)</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776" y="1348784"/>
            <a:ext cx="7345621" cy="5509216"/>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2467992" y="1659167"/>
            <a:ext cx="8638920" cy="369332"/>
          </a:xfrm>
          <a:prstGeom prst="rect">
            <a:avLst/>
          </a:prstGeom>
          <a:noFill/>
        </p:spPr>
        <p:txBody>
          <a:bodyPr wrap="square">
            <a:spAutoFit/>
          </a:bodyPr>
          <a:lstStyle/>
          <a:p>
            <a:pPr algn="ctr"/>
            <a:r>
              <a:rPr lang="en-US" dirty="0">
                <a:latin typeface="+mj-lt"/>
              </a:rPr>
              <a:t>Blackbody radiation box integrated with camera showing temperature</a:t>
            </a:r>
            <a:endParaRPr lang="en-IN" dirty="0">
              <a:latin typeface="+mj-lt"/>
            </a:endParaRPr>
          </a:p>
        </p:txBody>
      </p:sp>
      <p:pic>
        <p:nvPicPr>
          <p:cNvPr id="8" name="Picture 7">
            <a:extLst>
              <a:ext uri="{FF2B5EF4-FFF2-40B4-BE49-F238E27FC236}">
                <a16:creationId xmlns="" xmlns:a16="http://schemas.microsoft.com/office/drawing/2014/main" id="{C051064D-2820-75F7-F0B8-6FF619ED82D5}"/>
              </a:ext>
            </a:extLst>
          </p:cNvPr>
          <p:cNvPicPr>
            <a:picLocks noChangeAspect="1"/>
          </p:cNvPicPr>
          <p:nvPr/>
        </p:nvPicPr>
        <p:blipFill>
          <a:blip r:embed="rId2"/>
          <a:stretch>
            <a:fillRect/>
          </a:stretch>
        </p:blipFill>
        <p:spPr>
          <a:xfrm>
            <a:off x="6325742" y="2601157"/>
            <a:ext cx="5577642" cy="3486026"/>
          </a:xfrm>
          <a:prstGeom prst="rect">
            <a:avLst/>
          </a:prstGeom>
        </p:spPr>
      </p:pic>
      <p:pic>
        <p:nvPicPr>
          <p:cNvPr id="10" name="Picture 9">
            <a:extLst>
              <a:ext uri="{FF2B5EF4-FFF2-40B4-BE49-F238E27FC236}">
                <a16:creationId xmlns="" xmlns:a16="http://schemas.microsoft.com/office/drawing/2014/main" id="{A8FD6A80-C4BB-6E03-B7C1-CBA4BD36473F}"/>
              </a:ext>
            </a:extLst>
          </p:cNvPr>
          <p:cNvPicPr>
            <a:picLocks noChangeAspect="1"/>
          </p:cNvPicPr>
          <p:nvPr/>
        </p:nvPicPr>
        <p:blipFill>
          <a:blip r:embed="rId3"/>
          <a:stretch>
            <a:fillRect/>
          </a:stretch>
        </p:blipFill>
        <p:spPr>
          <a:xfrm>
            <a:off x="698662" y="2601156"/>
            <a:ext cx="5577642" cy="3486026"/>
          </a:xfrm>
          <a:prstGeom prst="rect">
            <a:avLst/>
          </a:prstGeom>
        </p:spPr>
      </p:pic>
    </p:spTree>
    <p:extLst>
      <p:ext uri="{BB962C8B-B14F-4D97-AF65-F5344CB8AC3E}">
        <p14:creationId xmlns:p14="http://schemas.microsoft.com/office/powerpoint/2010/main" val="288151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13</a:t>
            </a:fld>
            <a:endParaRPr lang="en-US" dirty="0"/>
          </a:p>
        </p:txBody>
      </p:sp>
      <p:pic>
        <p:nvPicPr>
          <p:cNvPr id="6" name="Picture 5"/>
          <p:cNvPicPr>
            <a:picLocks noChangeAspect="1"/>
          </p:cNvPicPr>
          <p:nvPr/>
        </p:nvPicPr>
        <p:blipFill>
          <a:blip r:embed="rId2"/>
          <a:stretch>
            <a:fillRect/>
          </a:stretch>
        </p:blipFill>
        <p:spPr>
          <a:xfrm>
            <a:off x="3335628" y="1445037"/>
            <a:ext cx="4909749" cy="4933241"/>
          </a:xfrm>
          <a:prstGeom prst="rect">
            <a:avLst/>
          </a:prstGeom>
        </p:spPr>
      </p:pic>
    </p:spTree>
    <p:extLst>
      <p:ext uri="{BB962C8B-B14F-4D97-AF65-F5344CB8AC3E}">
        <p14:creationId xmlns:p14="http://schemas.microsoft.com/office/powerpoint/2010/main" val="12418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14</a:t>
            </a:fld>
            <a:endParaRPr lang="en-US" dirty="0"/>
          </a:p>
        </p:txBody>
      </p:sp>
      <p:pic>
        <p:nvPicPr>
          <p:cNvPr id="2" name="Picture 1"/>
          <p:cNvPicPr>
            <a:picLocks noChangeAspect="1"/>
          </p:cNvPicPr>
          <p:nvPr/>
        </p:nvPicPr>
        <p:blipFill>
          <a:blip r:embed="rId2"/>
          <a:stretch>
            <a:fillRect/>
          </a:stretch>
        </p:blipFill>
        <p:spPr>
          <a:xfrm>
            <a:off x="3131884" y="1472973"/>
            <a:ext cx="5342413" cy="4730978"/>
          </a:xfrm>
          <a:prstGeom prst="rect">
            <a:avLst/>
          </a:prstGeom>
        </p:spPr>
      </p:pic>
    </p:spTree>
    <p:extLst>
      <p:ext uri="{BB962C8B-B14F-4D97-AF65-F5344CB8AC3E}">
        <p14:creationId xmlns:p14="http://schemas.microsoft.com/office/powerpoint/2010/main" val="66258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15</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4140179" y="1446840"/>
            <a:ext cx="6096000" cy="369332"/>
          </a:xfrm>
          <a:prstGeom prst="rect">
            <a:avLst/>
          </a:prstGeom>
          <a:noFill/>
        </p:spPr>
        <p:txBody>
          <a:bodyPr wrap="square">
            <a:spAutoFit/>
          </a:bodyPr>
          <a:lstStyle/>
          <a:p>
            <a:r>
              <a:rPr lang="en-US" dirty="0">
                <a:latin typeface="+mj-lt"/>
              </a:rPr>
              <a:t>Camera configuration Change</a:t>
            </a:r>
            <a:endParaRPr lang="en-IN" dirty="0">
              <a:latin typeface="+mj-lt"/>
            </a:endParaRPr>
          </a:p>
        </p:txBody>
      </p:sp>
      <p:pic>
        <p:nvPicPr>
          <p:cNvPr id="8" name="Picture 7">
            <a:extLst>
              <a:ext uri="{FF2B5EF4-FFF2-40B4-BE49-F238E27FC236}">
                <a16:creationId xmlns="" xmlns:a16="http://schemas.microsoft.com/office/drawing/2014/main" id="{B8DD3325-16C0-4D5F-DF10-B2900D612359}"/>
              </a:ext>
            </a:extLst>
          </p:cNvPr>
          <p:cNvPicPr>
            <a:picLocks noChangeAspect="1"/>
          </p:cNvPicPr>
          <p:nvPr/>
        </p:nvPicPr>
        <p:blipFill>
          <a:blip r:embed="rId3"/>
          <a:stretch>
            <a:fillRect/>
          </a:stretch>
        </p:blipFill>
        <p:spPr>
          <a:xfrm>
            <a:off x="795091" y="2113279"/>
            <a:ext cx="5572761" cy="3482976"/>
          </a:xfrm>
          <a:prstGeom prst="rect">
            <a:avLst/>
          </a:prstGeom>
        </p:spPr>
      </p:pic>
      <p:pic>
        <p:nvPicPr>
          <p:cNvPr id="10" name="Picture 9">
            <a:extLst>
              <a:ext uri="{FF2B5EF4-FFF2-40B4-BE49-F238E27FC236}">
                <a16:creationId xmlns="" xmlns:a16="http://schemas.microsoft.com/office/drawing/2014/main" id="{92936354-1781-CE52-DC9C-93D6C328FC5E}"/>
              </a:ext>
            </a:extLst>
          </p:cNvPr>
          <p:cNvPicPr>
            <a:picLocks noChangeAspect="1"/>
          </p:cNvPicPr>
          <p:nvPr/>
        </p:nvPicPr>
        <p:blipFill>
          <a:blip r:embed="rId4"/>
          <a:stretch>
            <a:fillRect/>
          </a:stretch>
        </p:blipFill>
        <p:spPr>
          <a:xfrm>
            <a:off x="6484925" y="2102992"/>
            <a:ext cx="5589221" cy="3493263"/>
          </a:xfrm>
          <a:prstGeom prst="rect">
            <a:avLst/>
          </a:prstGeom>
        </p:spPr>
      </p:pic>
    </p:spTree>
    <p:extLst>
      <p:ext uri="{BB962C8B-B14F-4D97-AF65-F5344CB8AC3E}">
        <p14:creationId xmlns:p14="http://schemas.microsoft.com/office/powerpoint/2010/main" val="3853263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sz="4400" dirty="0"/>
              <a:t>General Budget</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•Number of developers: </a:t>
            </a:r>
            <a:r>
              <a:rPr lang="en-US" sz="2000" spc="0" dirty="0">
                <a:ea typeface="+mn-lt"/>
                <a:cs typeface="+mn-lt"/>
              </a:rPr>
              <a:t>3</a:t>
            </a:r>
          </a:p>
          <a:p>
            <a:pPr marL="0" indent="0">
              <a:lnSpc>
                <a:spcPts val="2400"/>
              </a:lnSpc>
              <a:buNone/>
            </a:pPr>
            <a:r>
              <a:rPr lang="en-US" sz="2000" b="1" spc="0" dirty="0">
                <a:ea typeface="+mn-lt"/>
                <a:cs typeface="+mn-lt"/>
              </a:rPr>
              <a:t>•Hourly cost: </a:t>
            </a:r>
            <a:r>
              <a:rPr lang="en-US" sz="2000" spc="0" dirty="0">
                <a:ea typeface="+mn-lt"/>
                <a:cs typeface="+mn-lt"/>
              </a:rPr>
              <a:t>$50 per developer</a:t>
            </a:r>
          </a:p>
          <a:p>
            <a:pPr marL="0" indent="0">
              <a:lnSpc>
                <a:spcPts val="2400"/>
              </a:lnSpc>
              <a:buNone/>
            </a:pPr>
            <a:r>
              <a:rPr lang="en-US" sz="2000" b="1" spc="0" dirty="0">
                <a:ea typeface="+mn-lt"/>
                <a:cs typeface="+mn-lt"/>
              </a:rPr>
              <a:t>•Estimated weekly time: </a:t>
            </a:r>
            <a:r>
              <a:rPr lang="en-US" sz="2000" spc="0" dirty="0">
                <a:ea typeface="+mn-lt"/>
                <a:cs typeface="+mn-lt"/>
              </a:rPr>
              <a:t>8 hours per developer</a:t>
            </a:r>
          </a:p>
          <a:p>
            <a:pPr marL="0" indent="0">
              <a:lnSpc>
                <a:spcPts val="2400"/>
              </a:lnSpc>
              <a:buNone/>
            </a:pPr>
            <a:r>
              <a:rPr lang="en-US" sz="2000" b="1" spc="0" dirty="0">
                <a:ea typeface="+mn-lt"/>
                <a:cs typeface="+mn-lt"/>
              </a:rPr>
              <a:t>•Estimated weeks: </a:t>
            </a:r>
            <a:r>
              <a:rPr lang="en-US" sz="2000" spc="0" dirty="0">
                <a:ea typeface="+mn-lt"/>
                <a:cs typeface="+mn-lt"/>
              </a:rPr>
              <a:t>13</a:t>
            </a:r>
          </a:p>
          <a:p>
            <a:pPr marL="0" indent="0">
              <a:lnSpc>
                <a:spcPts val="2400"/>
              </a:lnSpc>
              <a:buNone/>
            </a:pPr>
            <a:r>
              <a:rPr lang="en-US" sz="2000" b="1" spc="0" dirty="0">
                <a:ea typeface="+mn-lt"/>
                <a:cs typeface="+mn-lt"/>
              </a:rPr>
              <a:t>•Estimated fictious budget: </a:t>
            </a:r>
            <a:r>
              <a:rPr lang="en-US" sz="2000" spc="0" dirty="0">
                <a:ea typeface="+mn-lt"/>
                <a:cs typeface="+mn-lt"/>
              </a:rPr>
              <a:t>$15,600</a:t>
            </a:r>
            <a:endParaRPr lang="en-US" sz="2000" spc="0" dirty="0"/>
          </a:p>
        </p:txBody>
      </p:sp>
      <p:pic>
        <p:nvPicPr>
          <p:cNvPr id="14" name="Picture Placeholder 13">
            <a:extLst>
              <a:ext uri="{FF2B5EF4-FFF2-40B4-BE49-F238E27FC236}">
                <a16:creationId xmlns="" xmlns:a16="http://schemas.microsoft.com/office/drawing/2014/main" id="{A20DE870-8870-D406-4A9A-7A3DA347C563}"/>
              </a:ext>
            </a:extLst>
          </p:cNvPr>
          <p:cNvPicPr>
            <a:picLocks noGrp="1" noChangeAspect="1"/>
          </p:cNvPicPr>
          <p:nvPr>
            <p:ph type="pic" sz="quarter" idx="13"/>
          </p:nvPr>
        </p:nvPicPr>
        <p:blipFill rotWithShape="1">
          <a:blip r:embed="rId2"/>
          <a:srcRect l="20041" t="813" r="14586" b="8130"/>
          <a:stretch/>
        </p:blipFill>
        <p:spPr>
          <a:xfrm rot="-360000">
            <a:off x="1298448" y="1828800"/>
            <a:ext cx="3200400" cy="3200400"/>
          </a:xfrm>
        </p:spPr>
      </p:pic>
    </p:spTree>
    <p:extLst>
      <p:ext uri="{BB962C8B-B14F-4D97-AF65-F5344CB8AC3E}">
        <p14:creationId xmlns:p14="http://schemas.microsoft.com/office/powerpoint/2010/main" val="3086009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sz="4400" dirty="0"/>
              <a:t>REFERENCES</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079508" y="1352551"/>
            <a:ext cx="10339056" cy="5138401"/>
          </a:xfrm>
        </p:spPr>
        <p:txBody>
          <a:bodyPr/>
          <a:lstStyle/>
          <a:p>
            <a:pPr marL="457200" indent="-457200">
              <a:buAutoNum type="arabicPeriod"/>
            </a:pPr>
            <a:r>
              <a:rPr lang="en-US" sz="1400" b="1" cap="none" dirty="0" err="1">
                <a:latin typeface="+mn-lt"/>
              </a:rPr>
              <a:t>iVMS</a:t>
            </a:r>
            <a:r>
              <a:rPr lang="en-US" sz="1400" b="1" cap="none" dirty="0">
                <a:latin typeface="+mn-lt"/>
              </a:rPr>
              <a:t> 4200 References •User Manual Of </a:t>
            </a:r>
            <a:r>
              <a:rPr lang="en-US" sz="1400" b="1" cap="none" dirty="0" err="1">
                <a:latin typeface="+mn-lt"/>
              </a:rPr>
              <a:t>iVMS</a:t>
            </a:r>
            <a:r>
              <a:rPr lang="en-US" sz="1400" b="1" cap="none" dirty="0">
                <a:latin typeface="+mn-lt"/>
              </a:rPr>
              <a:t> 4200: </a:t>
            </a:r>
            <a:r>
              <a:rPr lang="en-US" sz="1400" cap="none" dirty="0">
                <a:latin typeface="+mn-lt"/>
                <a:hlinkClick r:id="rId2"/>
              </a:rPr>
              <a:t>https://us.hikvision.com/en/system/files_force/ivms-4200_v2.8.2.2_windows_user_manual_v2_0.pdf?download=1</a:t>
            </a:r>
            <a:r>
              <a:rPr lang="en-US" sz="1400" b="1" cap="none" dirty="0">
                <a:latin typeface="+mn-lt"/>
              </a:rPr>
              <a:t> </a:t>
            </a:r>
          </a:p>
          <a:p>
            <a:pPr marL="457200" indent="-457200">
              <a:buAutoNum type="arabicPeriod"/>
            </a:pPr>
            <a:r>
              <a:rPr lang="en-US" sz="1400" b="1" cap="none" dirty="0">
                <a:latin typeface="+mn-lt"/>
              </a:rPr>
              <a:t>Software Used:</a:t>
            </a:r>
            <a:r>
              <a:rPr lang="en-US" sz="1400" b="1" dirty="0">
                <a:latin typeface="+mn-lt"/>
              </a:rPr>
              <a:t> </a:t>
            </a:r>
            <a:r>
              <a:rPr lang="en-US" sz="1400" cap="none" dirty="0">
                <a:latin typeface="+mn-lt"/>
                <a:hlinkClick r:id="rId3"/>
              </a:rPr>
              <a:t>https://www.hikvision.com/ca-en/support/download/software/ivms4200-series/</a:t>
            </a:r>
            <a:endParaRPr lang="en-US" sz="1400" cap="none" dirty="0">
              <a:latin typeface="+mn-lt"/>
            </a:endParaRPr>
          </a:p>
          <a:p>
            <a:pPr marL="457200" indent="-457200">
              <a:buAutoNum type="arabicPeriod"/>
            </a:pPr>
            <a:r>
              <a:rPr lang="en-US" sz="1400" b="1" cap="none" dirty="0">
                <a:latin typeface="+mn-lt"/>
              </a:rPr>
              <a:t>For More Information FAQs:</a:t>
            </a:r>
            <a:r>
              <a:rPr lang="en-US" sz="1400" b="1" dirty="0">
                <a:latin typeface="+mn-lt"/>
              </a:rPr>
              <a:t> </a:t>
            </a:r>
            <a:r>
              <a:rPr lang="en-US" sz="1400" cap="none" dirty="0">
                <a:latin typeface="+mn-lt"/>
                <a:hlinkClick r:id="rId4"/>
              </a:rPr>
              <a:t>https://us.hikvision.com/en/support-resources/documentation/faq/software</a:t>
            </a:r>
            <a:endParaRPr lang="en-US" sz="1400" cap="none" dirty="0">
              <a:latin typeface="+mn-lt"/>
            </a:endParaRPr>
          </a:p>
          <a:p>
            <a:pPr marL="457200" indent="-457200">
              <a:buAutoNum type="arabicPeriod"/>
            </a:pPr>
            <a:r>
              <a:rPr lang="en-US" sz="1400" b="1" cap="none" dirty="0">
                <a:latin typeface="+mn-lt"/>
              </a:rPr>
              <a:t>Integrating CRI Camera:</a:t>
            </a:r>
            <a:r>
              <a:rPr lang="en-US" sz="1400" cap="none" dirty="0">
                <a:latin typeface="+mn-lt"/>
              </a:rPr>
              <a:t> </a:t>
            </a:r>
            <a:r>
              <a:rPr lang="en-US" sz="1400" cap="none" dirty="0">
                <a:latin typeface="+mn-lt"/>
                <a:hlinkClick r:id="rId5"/>
              </a:rPr>
              <a:t>https://www.aranacorp.com/en/managing-an-ip-camera-with-python/</a:t>
            </a:r>
            <a:endParaRPr lang="en-US" sz="1400" cap="none" dirty="0">
              <a:latin typeface="+mn-lt"/>
            </a:endParaRPr>
          </a:p>
          <a:p>
            <a:pPr marL="457200" indent="-457200">
              <a:buFont typeface="Arial" panose="020B0604020202020204" pitchFamily="34" charset="0"/>
              <a:buAutoNum type="arabicPeriod"/>
            </a:pPr>
            <a:r>
              <a:rPr lang="en-US" sz="1400" b="1" cap="none" dirty="0" err="1"/>
              <a:t>Hikvision</a:t>
            </a:r>
            <a:r>
              <a:rPr lang="en-US" sz="1400" b="1" cap="none" dirty="0"/>
              <a:t> Thermal Image Screening Camera</a:t>
            </a:r>
            <a:r>
              <a:rPr lang="en-US" sz="1400" cap="none" dirty="0">
                <a:latin typeface="+mn-lt"/>
              </a:rPr>
              <a:t>: </a:t>
            </a:r>
            <a:r>
              <a:rPr lang="en-US" sz="1400" u="sng" cap="none" dirty="0">
                <a:solidFill>
                  <a:srgbClr val="0070C0"/>
                </a:solidFill>
                <a:latin typeface="+mn-lt"/>
                <a:hlinkClick r:id="rId6"/>
              </a:rPr>
              <a:t>https://www.jojomarketing.ae/products/hikvision-ds-2te127-g4a-thermal-image-screening-camera-dubai-uae</a:t>
            </a:r>
            <a:r>
              <a:rPr lang="en-US" sz="1400" u="sng" cap="none" dirty="0" smtClean="0">
                <a:solidFill>
                  <a:srgbClr val="0070C0"/>
                </a:solidFill>
                <a:latin typeface="+mn-lt"/>
                <a:hlinkClick r:id="rId6"/>
              </a:rPr>
              <a:t>/</a:t>
            </a:r>
            <a:endParaRPr lang="en-US" sz="1400" u="sng" cap="none" dirty="0">
              <a:solidFill>
                <a:srgbClr val="0070C0"/>
              </a:solidFill>
              <a:latin typeface="+mn-lt"/>
            </a:endParaRPr>
          </a:p>
          <a:p>
            <a:pPr marL="457200" indent="-457200">
              <a:buFont typeface="Arial" panose="020B0604020202020204" pitchFamily="34" charset="0"/>
              <a:buAutoNum type="arabicPeriod"/>
            </a:pPr>
            <a:r>
              <a:rPr lang="en-US" sz="1400" b="1" cap="none" dirty="0" smtClean="0"/>
              <a:t>Python </a:t>
            </a:r>
            <a:r>
              <a:rPr lang="en-US" sz="1400" b="1" cap="none" dirty="0" err="1" smtClean="0"/>
              <a:t>Tkinter</a:t>
            </a:r>
            <a:r>
              <a:rPr lang="en-US" sz="1400" b="1" cap="none" dirty="0" smtClean="0"/>
              <a:t> Library Documentation:</a:t>
            </a:r>
            <a:r>
              <a:rPr lang="en-US" sz="1400" b="1" cap="none" dirty="0"/>
              <a:t> </a:t>
            </a:r>
            <a:r>
              <a:rPr lang="en-US" sz="1400" cap="none" dirty="0">
                <a:hlinkClick r:id="rId7"/>
              </a:rPr>
              <a:t>https://docs.python.org/3/library/tk.html</a:t>
            </a:r>
            <a:endParaRPr lang="en-US" sz="1400" cap="none" dirty="0" smtClean="0"/>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47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GitHUB</a:t>
            </a:r>
            <a:r>
              <a:rPr lang="en-US" sz="2000" cap="all" spc="0" dirty="0"/>
              <a:t>:</a:t>
            </a:r>
          </a:p>
          <a:p>
            <a:pPr marL="0" indent="0" algn="ctr">
              <a:lnSpc>
                <a:spcPts val="2660"/>
              </a:lnSpc>
              <a:spcBef>
                <a:spcPts val="0"/>
              </a:spcBef>
              <a:buNone/>
            </a:pPr>
            <a:r>
              <a:rPr lang="en-US" sz="2000" cap="none" spc="0" dirty="0">
                <a:hlinkClick r:id="rId3"/>
              </a:rPr>
              <a:t>https://github.com/tilakpandya/face_recognition_using_thermal_images</a:t>
            </a:r>
            <a:endParaRPr lang="en-US" sz="2000" cap="none" spc="0" dirty="0"/>
          </a:p>
        </p:txBody>
      </p:sp>
      <p:pic>
        <p:nvPicPr>
          <p:cNvPr id="11" name="Picture Placeholder 10">
            <a:extLst>
              <a:ext uri="{FF2B5EF4-FFF2-40B4-BE49-F238E27FC236}">
                <a16:creationId xmlns="" xmlns:a16="http://schemas.microsoft.com/office/drawing/2014/main" id="{BFCFAEAA-1286-1EA5-E714-DDF48E69F2CF}"/>
              </a:ext>
            </a:extLst>
          </p:cNvPr>
          <p:cNvPicPr>
            <a:picLocks noGrp="1" noChangeAspect="1"/>
          </p:cNvPicPr>
          <p:nvPr>
            <p:ph type="pic" sz="quarter" idx="13"/>
          </p:nvPr>
        </p:nvPicPr>
        <p:blipFill>
          <a:blip r:embed="rId4"/>
          <a:srcRect l="21200" r="21200"/>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3EB422-1287-FCEB-63CE-599FDC8468D8}"/>
              </a:ext>
            </a:extLst>
          </p:cNvPr>
          <p:cNvSpPr>
            <a:spLocks noGrp="1"/>
          </p:cNvSpPr>
          <p:nvPr>
            <p:ph type="title"/>
          </p:nvPr>
        </p:nvSpPr>
        <p:spPr>
          <a:xfrm>
            <a:off x="1047448" y="219178"/>
            <a:ext cx="3886200" cy="548640"/>
          </a:xfrm>
        </p:spPr>
        <p:txBody>
          <a:bodyPr/>
          <a:lstStyle/>
          <a:p>
            <a:r>
              <a:rPr lang="en-US" dirty="0"/>
              <a:t>Agenda</a:t>
            </a:r>
          </a:p>
        </p:txBody>
      </p:sp>
      <p:sp>
        <p:nvSpPr>
          <p:cNvPr id="5" name="Footer Placeholder 4">
            <a:extLst>
              <a:ext uri="{FF2B5EF4-FFF2-40B4-BE49-F238E27FC236}">
                <a16:creationId xmlns="" xmlns:a16="http://schemas.microsoft.com/office/drawing/2014/main" id="{DE9EDB55-C0CF-1610-24F0-07462C63BCEB}"/>
              </a:ext>
            </a:extLst>
          </p:cNvPr>
          <p:cNvSpPr>
            <a:spLocks noGrp="1"/>
          </p:cNvSpPr>
          <p:nvPr>
            <p:ph type="ftr" sz="quarter" idx="12"/>
          </p:nvPr>
        </p:nvSpPr>
        <p:spPr>
          <a:xfrm rot="16200000">
            <a:off x="-489191" y="1194607"/>
            <a:ext cx="2287481" cy="200107"/>
          </a:xfrm>
        </p:spPr>
        <p:txBody>
          <a:bodyPr/>
          <a:lstStyle/>
          <a:p>
            <a:r>
              <a:rPr lang="en-US" dirty="0"/>
              <a:t>CRI AI THERMAL CAMERA</a:t>
            </a:r>
          </a:p>
        </p:txBody>
      </p:sp>
      <p:sp>
        <p:nvSpPr>
          <p:cNvPr id="4" name="Slide Number Placeholder 3">
            <a:extLst>
              <a:ext uri="{FF2B5EF4-FFF2-40B4-BE49-F238E27FC236}">
                <a16:creationId xmlns=""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 xmlns:a16="http://schemas.microsoft.com/office/drawing/2014/main" id="{4D038CD2-9585-7E51-5359-D52935A77DF0}"/>
              </a:ext>
            </a:extLst>
          </p:cNvPr>
          <p:cNvSpPr>
            <a:spLocks noGrp="1"/>
          </p:cNvSpPr>
          <p:nvPr>
            <p:ph idx="1"/>
          </p:nvPr>
        </p:nvSpPr>
        <p:spPr>
          <a:xfrm>
            <a:off x="1042758" y="1294661"/>
            <a:ext cx="3802232" cy="4559286"/>
          </a:xfrm>
          <a:solidFill>
            <a:schemeClr val="bg1"/>
          </a:solidFill>
        </p:spPr>
        <p:style>
          <a:lnRef idx="3">
            <a:schemeClr val="lt1"/>
          </a:lnRef>
          <a:fillRef idx="1">
            <a:schemeClr val="accent2"/>
          </a:fillRef>
          <a:effectRef idx="1">
            <a:schemeClr val="accent2"/>
          </a:effectRef>
          <a:fontRef idx="minor">
            <a:schemeClr val="lt1"/>
          </a:fontRef>
        </p:style>
        <p:txBody>
          <a:bodyPr/>
          <a:lstStyle/>
          <a:p>
            <a:pPr>
              <a:lnSpc>
                <a:spcPct val="100000"/>
              </a:lnSpc>
            </a:pPr>
            <a:r>
              <a:rPr lang="en-US" dirty="0">
                <a:solidFill>
                  <a:schemeClr val="tx1"/>
                </a:solidFill>
              </a:rPr>
              <a:t>Introduction</a:t>
            </a:r>
          </a:p>
          <a:p>
            <a:pPr>
              <a:lnSpc>
                <a:spcPct val="100000"/>
              </a:lnSpc>
            </a:pPr>
            <a:r>
              <a:rPr lang="en-US" dirty="0">
                <a:solidFill>
                  <a:schemeClr val="tx1"/>
                </a:solidFill>
              </a:rPr>
              <a:t>PROJECT SUMMARY</a:t>
            </a:r>
          </a:p>
          <a:p>
            <a:pPr>
              <a:lnSpc>
                <a:spcPct val="100000"/>
              </a:lnSpc>
            </a:pPr>
            <a:r>
              <a:rPr lang="en-US" dirty="0">
                <a:solidFill>
                  <a:schemeClr val="tx1"/>
                </a:solidFill>
              </a:rPr>
              <a:t>MEET OUR TEAM</a:t>
            </a:r>
          </a:p>
          <a:p>
            <a:pPr>
              <a:lnSpc>
                <a:spcPct val="100000"/>
              </a:lnSpc>
            </a:pPr>
            <a:r>
              <a:rPr lang="en-US" dirty="0">
                <a:solidFill>
                  <a:schemeClr val="tx1"/>
                </a:solidFill>
              </a:rPr>
              <a:t>SCOPE OF WORK</a:t>
            </a:r>
          </a:p>
          <a:p>
            <a:pPr>
              <a:lnSpc>
                <a:spcPct val="100000"/>
              </a:lnSpc>
            </a:pPr>
            <a:r>
              <a:rPr lang="en-US" dirty="0">
                <a:solidFill>
                  <a:schemeClr val="tx1"/>
                </a:solidFill>
              </a:rPr>
              <a:t>Project Progress</a:t>
            </a:r>
          </a:p>
          <a:p>
            <a:pPr>
              <a:lnSpc>
                <a:spcPct val="100000"/>
              </a:lnSpc>
            </a:pPr>
            <a:r>
              <a:rPr lang="en-US" dirty="0">
                <a:solidFill>
                  <a:schemeClr val="tx1"/>
                </a:solidFill>
              </a:rPr>
              <a:t>Individual status</a:t>
            </a:r>
          </a:p>
          <a:p>
            <a:pPr>
              <a:lnSpc>
                <a:spcPct val="100000"/>
              </a:lnSpc>
            </a:pPr>
            <a:r>
              <a:rPr lang="en-US" dirty="0">
                <a:solidFill>
                  <a:schemeClr val="tx1"/>
                </a:solidFill>
              </a:rPr>
              <a:t>Gantt chart</a:t>
            </a:r>
          </a:p>
          <a:p>
            <a:pPr>
              <a:lnSpc>
                <a:spcPct val="100000"/>
              </a:lnSpc>
            </a:pPr>
            <a:r>
              <a:rPr lang="en-US" dirty="0">
                <a:solidFill>
                  <a:schemeClr val="tx1"/>
                </a:solidFill>
              </a:rPr>
              <a:t>Glimpse of work</a:t>
            </a:r>
          </a:p>
          <a:p>
            <a:pPr>
              <a:lnSpc>
                <a:spcPct val="100000"/>
              </a:lnSpc>
            </a:pPr>
            <a:r>
              <a:rPr lang="en-US" dirty="0">
                <a:solidFill>
                  <a:schemeClr val="tx1"/>
                </a:solidFill>
              </a:rPr>
              <a:t>Weekly report</a:t>
            </a:r>
          </a:p>
          <a:p>
            <a:pPr>
              <a:lnSpc>
                <a:spcPct val="100000"/>
              </a:lnSpc>
            </a:pPr>
            <a:r>
              <a:rPr lang="en-US" dirty="0" smtClean="0">
                <a:solidFill>
                  <a:schemeClr val="tx1"/>
                </a:solidFill>
              </a:rPr>
              <a:t>References</a:t>
            </a:r>
            <a:endParaRPr lang="en-US" dirty="0">
              <a:solidFill>
                <a:schemeClr val="tx1"/>
              </a:solidFill>
            </a:endParaRPr>
          </a:p>
          <a:p>
            <a:pPr>
              <a:lnSpc>
                <a:spcPct val="100000"/>
              </a:lnSpc>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2" name="Picture Placeholder 11">
            <a:extLst>
              <a:ext uri="{FF2B5EF4-FFF2-40B4-BE49-F238E27FC236}">
                <a16:creationId xmlns="" xmlns:a16="http://schemas.microsoft.com/office/drawing/2014/main" id="{8D06B28F-8023-0246-0E31-3B9953E88A8D}"/>
              </a:ext>
            </a:extLst>
          </p:cNvPr>
          <p:cNvPicPr>
            <a:picLocks noGrp="1" noChangeAspect="1"/>
          </p:cNvPicPr>
          <p:nvPr>
            <p:ph type="pic" sz="quarter" idx="13"/>
          </p:nvPr>
        </p:nvPicPr>
        <p:blipFill>
          <a:blip r:embed="rId2"/>
          <a:srcRect l="108" r="108"/>
          <a:stretch>
            <a:fillRect/>
          </a:stretch>
        </p:blipFill>
        <p:spPr>
          <a:xfrm>
            <a:off x="4933648" y="1188720"/>
            <a:ext cx="6638544" cy="448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 xmlns:a16="http://schemas.microsoft.com/office/drawing/2014/main" id="{B3B3F4B9-7135-333C-AB15-20C592149980}"/>
              </a:ext>
            </a:extLst>
          </p:cNvPr>
          <p:cNvSpPr txBox="1"/>
          <p:nvPr/>
        </p:nvSpPr>
        <p:spPr>
          <a:xfrm flipH="1">
            <a:off x="10685637" y="5669280"/>
            <a:ext cx="975213" cy="184666"/>
          </a:xfrm>
          <a:prstGeom prst="rect">
            <a:avLst/>
          </a:prstGeom>
          <a:noFill/>
        </p:spPr>
        <p:txBody>
          <a:bodyPr wrap="square" rtlCol="0">
            <a:spAutoFit/>
          </a:bodyPr>
          <a:lstStyle/>
          <a:p>
            <a:r>
              <a:rPr lang="en-US" sz="600" dirty="0"/>
              <a:t>IMAGE SOURCE: </a:t>
            </a:r>
            <a:r>
              <a:rPr lang="en-US" sz="600" dirty="0">
                <a:hlinkClick r:id="rId3"/>
              </a:rPr>
              <a:t>LEARN G2</a:t>
            </a:r>
            <a:endParaRPr lang="en-IN" sz="600"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What is CRI AI Camera?</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CRI stands for Color Rendering Index and is nothing but a specification of cameras which states how accurately artificial light shows colors of the people under them.</a:t>
            </a:r>
          </a:p>
          <a:p>
            <a:pPr marL="0" indent="0">
              <a:lnSpc>
                <a:spcPts val="2400"/>
              </a:lnSpc>
              <a:buNone/>
            </a:pPr>
            <a:r>
              <a:rPr lang="en-US" dirty="0">
                <a:ea typeface="+mn-lt"/>
                <a:cs typeface="+mn-lt"/>
              </a:rPr>
              <a:t>CRI AI Thermal camera is used to develop this project.</a:t>
            </a:r>
            <a:endParaRPr lang="en-US" sz="2000" spc="0" dirty="0">
              <a:ea typeface="+mn-lt"/>
              <a:cs typeface="+mn-lt"/>
            </a:endParaRP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 xmlns:a16="http://schemas.microsoft.com/office/drawing/2014/main"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 xmlns:a16="http://schemas.microsoft.com/office/drawing/2014/main" id="{78D3FE44-803A-0FCA-D29B-EB40225C360F}"/>
              </a:ext>
            </a:extLst>
          </p:cNvPr>
          <p:cNvSpPr>
            <a:spLocks noGrp="1"/>
          </p:cNvSpPr>
          <p:nvPr>
            <p:ph type="body" idx="1"/>
          </p:nvPr>
        </p:nvSpPr>
        <p:spPr>
          <a:xfrm>
            <a:off x="6581775" y="4745736"/>
            <a:ext cx="3809999" cy="1280160"/>
          </a:xfrm>
        </p:spPr>
        <p:txBody>
          <a:bodyPr/>
          <a:lstStyle/>
          <a:p>
            <a:r>
              <a:rPr lang="en-US" dirty="0"/>
              <a:t>Face Recognition</a:t>
            </a:r>
          </a:p>
          <a:p>
            <a:r>
              <a:rPr lang="en-US" dirty="0"/>
              <a:t>Security and surveillance</a:t>
            </a:r>
          </a:p>
          <a:p>
            <a:r>
              <a:rPr lang="en-US" dirty="0"/>
              <a:t>Contactless access control</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37">
            <a:extLst>
              <a:ext uri="{FF2B5EF4-FFF2-40B4-BE49-F238E27FC236}">
                <a16:creationId xmlns="" xmlns:a16="http://schemas.microsoft.com/office/drawing/2014/main" id="{99AB31F9-0B6E-9A05-F106-E0F4F1B784E5}"/>
              </a:ext>
            </a:extLst>
          </p:cNvPr>
          <p:cNvPicPr>
            <a:picLocks noChangeAspect="1"/>
          </p:cNvPicPr>
          <p:nvPr/>
        </p:nvPicPr>
        <p:blipFill>
          <a:blip r:embed="rId2"/>
          <a:srcRect t="22597" b="22597"/>
          <a:stretch>
            <a:fillRect/>
          </a:stretch>
        </p:blipFill>
        <p:spPr>
          <a:xfrm>
            <a:off x="8460740" y="0"/>
            <a:ext cx="7543800" cy="5029200"/>
          </a:xfrm>
          <a:prstGeom prst="rect">
            <a:avLst/>
          </a:prstGeom>
        </p:spPr>
      </p:pic>
      <p:sp>
        <p:nvSpPr>
          <p:cNvPr id="6" name="Title 5">
            <a:extLst>
              <a:ext uri="{FF2B5EF4-FFF2-40B4-BE49-F238E27FC236}">
                <a16:creationId xmlns=""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 xmlns:a16="http://schemas.microsoft.com/office/drawing/2014/main" id="{AA5BCABC-85E9-BA68-F054-2D77592245F0}"/>
              </a:ext>
            </a:extLst>
          </p:cNvPr>
          <p:cNvSpPr>
            <a:spLocks noGrp="1"/>
          </p:cNvSpPr>
          <p:nvPr>
            <p:ph type="ftr" sz="quarter" idx="11"/>
          </p:nvPr>
        </p:nvSpPr>
        <p:spPr>
          <a:xfrm rot="16200000">
            <a:off x="-427602" y="1248798"/>
            <a:ext cx="2171701" cy="207505"/>
          </a:xfrm>
        </p:spPr>
        <p:txBody>
          <a:bodyPr/>
          <a:lstStyle/>
          <a:p>
            <a:r>
              <a:rPr lang="en-US" dirty="0"/>
              <a:t>CRI AI THEMRAL CAMERA</a:t>
            </a:r>
          </a:p>
        </p:txBody>
      </p:sp>
      <p:sp>
        <p:nvSpPr>
          <p:cNvPr id="2" name="Slide Number Placeholder 1">
            <a:extLst>
              <a:ext uri="{FF2B5EF4-FFF2-40B4-BE49-F238E27FC236}">
                <a16:creationId xmlns=""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 xmlns:a16="http://schemas.microsoft.com/office/drawing/2014/main" id="{68003147-27BE-7492-36B6-F405F1156F31}"/>
              </a:ext>
            </a:extLst>
          </p:cNvPr>
          <p:cNvSpPr>
            <a:spLocks noGrp="1"/>
          </p:cNvSpPr>
          <p:nvPr>
            <p:ph type="body" sz="quarter" idx="12"/>
          </p:nvPr>
        </p:nvSpPr>
        <p:spPr>
          <a:xfrm>
            <a:off x="1152525" y="2057399"/>
            <a:ext cx="10484980" cy="3962401"/>
          </a:xfrm>
        </p:spPr>
        <p:txBody>
          <a:bodyPr/>
          <a:lstStyle/>
          <a:p>
            <a:r>
              <a:rPr lang="en-US" sz="2000" spc="100" dirty="0">
                <a:ea typeface="+mn-lt"/>
                <a:cs typeface="Posterama" panose="020B0504020200020000" pitchFamily="34" charset="0"/>
              </a:rPr>
              <a:t>Facial Recognition is the process of identifying a person through his or her facial features. We will be using thermal cameras to detect human faces. When we think about thermal images in the context of people, what usually comes to mind is night vision. The ability to see a person, or group of people, by the inevitable heat their bodies emit. </a:t>
            </a:r>
          </a:p>
          <a:p>
            <a:r>
              <a:rPr lang="en-US" sz="2000" spc="100" dirty="0">
                <a:ea typeface="+mn-lt"/>
                <a:cs typeface="Posterama" panose="020B0504020200020000" pitchFamily="34" charset="0"/>
              </a:rPr>
              <a:t>	An important aspect of our project requires us to understand that thermal images capture heat in the form of frequency of pixels, varying from 0 to 1. Studies have found that each face emits a unique heat signature due to the blood vessels below the skin, as mentioned by Barclay (2013). Therefore, thermal facial images capture unique individual facial heat signatures which mark as unique biomarkers, providing us with rich information to classify a person correctly using a model.</a:t>
            </a:r>
          </a:p>
        </p:txBody>
      </p:sp>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 xmlns:a16="http://schemas.microsoft.com/office/drawing/2014/main" id="{FD4D1C9B-9FA1-40CC-0ED6-893B90663C2B}"/>
              </a:ext>
            </a:extLst>
          </p:cNvPr>
          <p:cNvSpPr/>
          <p:nvPr/>
        </p:nvSpPr>
        <p:spPr>
          <a:xfrm>
            <a:off x="1847850" y="4580381"/>
            <a:ext cx="849630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6</a:t>
            </a:fld>
            <a:endParaRPr lang="en-US" dirty="0"/>
          </a:p>
        </p:txBody>
      </p:sp>
      <p:sp>
        <p:nvSpPr>
          <p:cNvPr id="9" name="Text Placeholder 8">
            <a:extLst>
              <a:ext uri="{FF2B5EF4-FFF2-40B4-BE49-F238E27FC236}">
                <a16:creationId xmlns="" xmlns:a16="http://schemas.microsoft.com/office/drawing/2014/main" id="{4555555B-2DC1-8FAB-836A-FF067294BAB7}"/>
              </a:ext>
            </a:extLst>
          </p:cNvPr>
          <p:cNvSpPr>
            <a:spLocks noGrp="1"/>
          </p:cNvSpPr>
          <p:nvPr>
            <p:ph type="body" sz="quarter" idx="16"/>
          </p:nvPr>
        </p:nvSpPr>
        <p:spPr>
          <a:xfrm>
            <a:off x="1558957" y="4708777"/>
            <a:ext cx="1828800" cy="347473"/>
          </a:xfrm>
        </p:spPr>
        <p:txBody>
          <a:bodyPr/>
          <a:lstStyle/>
          <a:p>
            <a:r>
              <a:rPr lang="en-US" sz="1600" b="1" dirty="0">
                <a:effectLst/>
              </a:rPr>
              <a:t>Kishan Patel</a:t>
            </a:r>
          </a:p>
          <a:p>
            <a:r>
              <a:rPr lang="en-US" sz="800" dirty="0"/>
              <a:t>(B.Sc. Physics, PGDCA, Big Data Solution Architecture)</a:t>
            </a:r>
          </a:p>
        </p:txBody>
      </p:sp>
      <p:sp>
        <p:nvSpPr>
          <p:cNvPr id="10" name="Text Placeholder 9">
            <a:extLst>
              <a:ext uri="{FF2B5EF4-FFF2-40B4-BE49-F238E27FC236}">
                <a16:creationId xmlns="" xmlns:a16="http://schemas.microsoft.com/office/drawing/2014/main" id="{9231214F-3674-6AA5-28C4-945128C75152}"/>
              </a:ext>
            </a:extLst>
          </p:cNvPr>
          <p:cNvSpPr>
            <a:spLocks noGrp="1"/>
          </p:cNvSpPr>
          <p:nvPr>
            <p:ph type="body" sz="quarter" idx="17"/>
          </p:nvPr>
        </p:nvSpPr>
        <p:spPr>
          <a:xfrm>
            <a:off x="1558957" y="5306566"/>
            <a:ext cx="1828800" cy="347472"/>
          </a:xfrm>
        </p:spPr>
        <p:txBody>
          <a:bodyPr/>
          <a:lstStyle/>
          <a:p>
            <a:r>
              <a:rPr lang="en-US" cap="none" dirty="0">
                <a:effectLst/>
              </a:rPr>
              <a:t>A Big Data Analyst having non-cs bachelor degree, yet significantly interested, and competent in AI industry.</a:t>
            </a:r>
          </a:p>
        </p:txBody>
      </p:sp>
      <p:pic>
        <p:nvPicPr>
          <p:cNvPr id="21" name="Picture Placeholder 20">
            <a:extLst>
              <a:ext uri="{FF2B5EF4-FFF2-40B4-BE49-F238E27FC236}">
                <a16:creationId xmlns="" xmlns:a16="http://schemas.microsoft.com/office/drawing/2014/main" id="{A72AF81F-FD65-0481-6DF1-86D94056C8AC}"/>
              </a:ext>
            </a:extLst>
          </p:cNvPr>
          <p:cNvPicPr>
            <a:picLocks noGrp="1" noChangeAspect="1"/>
          </p:cNvPicPr>
          <p:nvPr>
            <p:ph type="pic" sz="quarter" idx="12"/>
          </p:nvPr>
        </p:nvPicPr>
        <p:blipFill rotWithShape="1">
          <a:blip r:embed="rId2"/>
          <a:srcRect l="-3599" t="-1246" r="3599" b="50798"/>
          <a:stretch/>
        </p:blipFill>
        <p:spPr>
          <a:xfrm>
            <a:off x="1203389" y="1641539"/>
            <a:ext cx="2539936" cy="2539936"/>
          </a:xfrm>
        </p:spPr>
      </p:pic>
      <p:pic>
        <p:nvPicPr>
          <p:cNvPr id="25" name="Picture Placeholder 24">
            <a:extLst>
              <a:ext uri="{FF2B5EF4-FFF2-40B4-BE49-F238E27FC236}">
                <a16:creationId xmlns="" xmlns:a16="http://schemas.microsoft.com/office/drawing/2014/main" id="{5B0AED0B-0820-9FD3-9B8F-FEE5C61F2AAD}"/>
              </a:ext>
            </a:extLst>
          </p:cNvPr>
          <p:cNvPicPr>
            <a:picLocks noGrp="1" noChangeAspect="1"/>
          </p:cNvPicPr>
          <p:nvPr>
            <p:ph type="pic" sz="quarter" idx="13"/>
          </p:nvPr>
        </p:nvPicPr>
        <p:blipFill rotWithShape="1">
          <a:blip r:embed="rId3"/>
          <a:srcRect l="1483" t="-351" r="-1483" b="50351"/>
          <a:stretch/>
        </p:blipFill>
        <p:spPr>
          <a:xfrm>
            <a:off x="5137023" y="1641539"/>
            <a:ext cx="2539935" cy="2539935"/>
          </a:xfrm>
        </p:spPr>
      </p:pic>
      <p:pic>
        <p:nvPicPr>
          <p:cNvPr id="29" name="Picture Placeholder 28">
            <a:extLst>
              <a:ext uri="{FF2B5EF4-FFF2-40B4-BE49-F238E27FC236}">
                <a16:creationId xmlns="" xmlns:a16="http://schemas.microsoft.com/office/drawing/2014/main" id="{E2820BBC-937B-D497-2E25-BB85DB6F6BFC}"/>
              </a:ext>
            </a:extLst>
          </p:cNvPr>
          <p:cNvPicPr>
            <a:picLocks noGrp="1" noChangeAspect="1"/>
          </p:cNvPicPr>
          <p:nvPr>
            <p:ph type="pic" sz="quarter" idx="14"/>
          </p:nvPr>
        </p:nvPicPr>
        <p:blipFill rotWithShape="1">
          <a:blip r:embed="rId4"/>
          <a:srcRect l="20952" t="52" r="17181" b="68737"/>
          <a:stretch/>
        </p:blipFill>
        <p:spPr>
          <a:xfrm>
            <a:off x="8680131" y="1641539"/>
            <a:ext cx="2539935" cy="2539935"/>
          </a:xfrm>
        </p:spPr>
      </p:pic>
      <p:sp>
        <p:nvSpPr>
          <p:cNvPr id="50" name="TextBox 49">
            <a:extLst>
              <a:ext uri="{FF2B5EF4-FFF2-40B4-BE49-F238E27FC236}">
                <a16:creationId xmlns="" xmlns:a16="http://schemas.microsoft.com/office/drawing/2014/main" id="{6D29FC1C-BA54-FCE2-8684-B4414FD1EDD7}"/>
              </a:ext>
            </a:extLst>
          </p:cNvPr>
          <p:cNvSpPr txBox="1"/>
          <p:nvPr/>
        </p:nvSpPr>
        <p:spPr>
          <a:xfrm>
            <a:off x="5562408" y="4477944"/>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a:ln>
                  <a:noFill/>
                </a:ln>
                <a:solidFill>
                  <a:srgbClr val="000000"/>
                </a:solidFill>
                <a:effectLst/>
                <a:uLnTx/>
                <a:uFillTx/>
                <a:latin typeface="Posterama"/>
                <a:ea typeface="+mn-ea"/>
                <a:cs typeface="+mn-cs"/>
              </a:rPr>
              <a:t>Tilak Pandya</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(B.C.A., M.C.A.)</a:t>
            </a:r>
          </a:p>
        </p:txBody>
      </p:sp>
      <p:sp>
        <p:nvSpPr>
          <p:cNvPr id="51" name="Text Placeholder 9">
            <a:extLst>
              <a:ext uri="{FF2B5EF4-FFF2-40B4-BE49-F238E27FC236}">
                <a16:creationId xmlns="" xmlns:a16="http://schemas.microsoft.com/office/drawing/2014/main" id="{094947FD-E005-E414-EB48-C7E3E74B9EAA}"/>
              </a:ext>
            </a:extLst>
          </p:cNvPr>
          <p:cNvSpPr txBox="1">
            <a:spLocks/>
          </p:cNvSpPr>
          <p:nvPr/>
        </p:nvSpPr>
        <p:spPr>
          <a:xfrm>
            <a:off x="5705283" y="5306566"/>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who explores concepts and potential in the tech industry.</a:t>
            </a:r>
          </a:p>
        </p:txBody>
      </p:sp>
      <p:sp>
        <p:nvSpPr>
          <p:cNvPr id="53" name="TextBox 52">
            <a:extLst>
              <a:ext uri="{FF2B5EF4-FFF2-40B4-BE49-F238E27FC236}">
                <a16:creationId xmlns="" xmlns:a16="http://schemas.microsoft.com/office/drawing/2014/main" id="{159FBFC8-7248-F3BD-6E49-38F7CFFC13BB}"/>
              </a:ext>
            </a:extLst>
          </p:cNvPr>
          <p:cNvSpPr txBox="1"/>
          <p:nvPr/>
        </p:nvSpPr>
        <p:spPr>
          <a:xfrm>
            <a:off x="9004554" y="4477943"/>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err="1">
                <a:ln>
                  <a:noFill/>
                </a:ln>
                <a:solidFill>
                  <a:srgbClr val="000000"/>
                </a:solidFill>
                <a:effectLst/>
                <a:uLnTx/>
                <a:uFillTx/>
                <a:latin typeface="Posterama"/>
                <a:ea typeface="+mn-ea"/>
                <a:cs typeface="+mn-cs"/>
              </a:rPr>
              <a:t>Namra</a:t>
            </a:r>
            <a:r>
              <a:rPr kumimoji="0" lang="en-US" sz="1600" b="1" i="0" u="none" strike="noStrike" kern="1200" cap="all" spc="200" normalizeH="0" baseline="0" noProof="0" dirty="0">
                <a:ln>
                  <a:noFill/>
                </a:ln>
                <a:solidFill>
                  <a:srgbClr val="000000"/>
                </a:solidFill>
                <a:effectLst/>
                <a:uLnTx/>
                <a:uFillTx/>
                <a:latin typeface="Posterama"/>
                <a:ea typeface="+mn-ea"/>
                <a:cs typeface="+mn-cs"/>
              </a:rPr>
              <a:t> Patel</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(B.E Computer Science.)</a:t>
            </a:r>
          </a:p>
        </p:txBody>
      </p:sp>
      <p:sp>
        <p:nvSpPr>
          <p:cNvPr id="54" name="Text Placeholder 9">
            <a:extLst>
              <a:ext uri="{FF2B5EF4-FFF2-40B4-BE49-F238E27FC236}">
                <a16:creationId xmlns="" xmlns:a16="http://schemas.microsoft.com/office/drawing/2014/main" id="{0A547878-30BB-B8F5-2CC0-C317F8A4CED2}"/>
              </a:ext>
            </a:extLst>
          </p:cNvPr>
          <p:cNvSpPr txBox="1">
            <a:spLocks/>
          </p:cNvSpPr>
          <p:nvPr/>
        </p:nvSpPr>
        <p:spPr>
          <a:xfrm>
            <a:off x="9147429" y="5299327"/>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with real-world problem solving experience and a desire for innovation.</a:t>
            </a:r>
          </a:p>
        </p:txBody>
      </p:sp>
    </p:spTree>
    <p:extLst>
      <p:ext uri="{BB962C8B-B14F-4D97-AF65-F5344CB8AC3E}">
        <p14:creationId xmlns:p14="http://schemas.microsoft.com/office/powerpoint/2010/main" val="41466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dirty="0"/>
              <a:t>SCOPE OF WORK</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rPr>
              <a:t>Research on CRI AI thermal camera</a:t>
            </a:r>
          </a:p>
          <a:p>
            <a:pPr marL="457200" indent="-457200">
              <a:buAutoNum type="arabicPeriod"/>
            </a:pPr>
            <a:r>
              <a:rPr lang="en-US" sz="1800" b="1" dirty="0">
                <a:latin typeface="+mn-lt"/>
              </a:rPr>
              <a:t>Development of facial recognition algorithms</a:t>
            </a:r>
          </a:p>
          <a:p>
            <a:pPr marL="457200" indent="-457200">
              <a:buAutoNum type="arabicPeriod"/>
            </a:pPr>
            <a:r>
              <a:rPr lang="en-US" sz="1800" b="1" dirty="0">
                <a:latin typeface="+mn-lt"/>
              </a:rPr>
              <a:t>Integration with existing systems</a:t>
            </a:r>
          </a:p>
          <a:p>
            <a:pPr marL="457200" indent="-457200">
              <a:buAutoNum type="arabicPeriod"/>
            </a:pPr>
            <a:r>
              <a:rPr lang="en-US" sz="1800" b="1" dirty="0">
                <a:latin typeface="+mn-lt"/>
              </a:rPr>
              <a:t>Testing and validation</a:t>
            </a:r>
          </a:p>
          <a:p>
            <a:pPr marL="457200" indent="-457200">
              <a:buAutoNum type="arabicPeriod"/>
            </a:pPr>
            <a:r>
              <a:rPr lang="en-US" sz="1800" b="1" dirty="0">
                <a:latin typeface="+mn-lt"/>
              </a:rPr>
              <a:t>Deployment and training</a:t>
            </a:r>
          </a:p>
          <a:p>
            <a:pPr marL="457200" indent="-457200">
              <a:buAutoNum type="arabicPeriod"/>
            </a:pPr>
            <a:r>
              <a:rPr lang="en-US" sz="1800" b="1" dirty="0">
                <a:latin typeface="+mn-lt"/>
              </a:rPr>
              <a:t>Maintenance and support</a:t>
            </a:r>
          </a:p>
          <a:p>
            <a:pPr marL="457200" indent="-457200">
              <a:buAutoNum type="arabicPeriod"/>
            </a:pPr>
            <a:endParaRPr lang="en-US" sz="1800" b="1"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a:xfrm>
            <a:off x="1085088" y="658281"/>
            <a:ext cx="10021824" cy="539496"/>
          </a:xfrm>
        </p:spPr>
        <p:txBody>
          <a:bodyPr/>
          <a:lstStyle/>
          <a:p>
            <a:r>
              <a:rPr lang="en-US" dirty="0">
                <a:cs typeface="Calibri Light"/>
              </a:rPr>
              <a:t>Project progress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20" name="Content Placeholder 4">
            <a:extLst>
              <a:ext uri="{FF2B5EF4-FFF2-40B4-BE49-F238E27FC236}">
                <a16:creationId xmlns="" xmlns:a16="http://schemas.microsoft.com/office/drawing/2014/main" id="{C727D6AB-2ED1-490A-9EBD-99C9428D4C08}"/>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Prepare Splash Screen with UI for better user experience</a:t>
            </a:r>
            <a:endParaRPr lang="en-US"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Troubleshooting Blackbody radiation box</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Create History Log file for activity Monitor </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Update </a:t>
            </a:r>
            <a:r>
              <a:rPr lang="en-US" dirty="0" err="1">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repository</a:t>
            </a:r>
          </a:p>
          <a:p>
            <a:pPr marL="971550" lvl="1" indent="-514350">
              <a:buFont typeface="+mj-lt"/>
              <a:buAutoNum type="romanLcPeriod"/>
            </a:pPr>
            <a:r>
              <a:rPr lang="en-US" dirty="0">
                <a:latin typeface="Times New Roman" panose="02020603050405020304" pitchFamily="18" charset="0"/>
                <a:cs typeface="Times New Roman" panose="02020603050405020304" pitchFamily="18" charset="0"/>
              </a:rPr>
              <a:t>Presentation</a:t>
            </a:r>
            <a:r>
              <a:rPr lang="en-US" dirty="0" smtClean="0">
                <a:latin typeface="Times New Roman" panose="02020603050405020304" pitchFamily="18" charset="0"/>
                <a:cs typeface="Times New Roman" panose="02020603050405020304" pitchFamily="18" charset="0"/>
              </a:rPr>
              <a:t>.</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Preparing Documentation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61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a:xfrm>
            <a:off x="1298447" y="609600"/>
            <a:ext cx="9803141" cy="530352"/>
          </a:xfrm>
        </p:spPr>
        <p:txBody>
          <a:bodyPr/>
          <a:lstStyle/>
          <a:p>
            <a:pPr algn="ctr"/>
            <a:r>
              <a:rPr lang="en-US" sz="4000" dirty="0" smtClean="0"/>
              <a:t>Python </a:t>
            </a:r>
            <a:r>
              <a:rPr lang="en-US" sz="4000" dirty="0" err="1" smtClean="0"/>
              <a:t>Tkinter</a:t>
            </a:r>
            <a:r>
              <a:rPr lang="en-US" sz="4000" dirty="0" smtClean="0"/>
              <a:t> Library</a:t>
            </a:r>
            <a:endParaRPr lang="en-US" sz="4000" dirty="0"/>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1352550"/>
            <a:ext cx="10244327" cy="5029199"/>
          </a:xfrm>
        </p:spPr>
        <p:txBody>
          <a:bodyPr/>
          <a:lstStyle/>
          <a:p>
            <a:pPr marL="342900" indent="-342900">
              <a:buAutoNum type="arabicPeriod"/>
            </a:pPr>
            <a:r>
              <a:rPr lang="en-US" sz="1800" dirty="0"/>
              <a:t>a built-in Python library for creating graphical user interfaces (GUIs</a:t>
            </a:r>
            <a:r>
              <a:rPr lang="en-US" sz="1800" dirty="0" smtClean="0"/>
              <a:t>).</a:t>
            </a:r>
          </a:p>
          <a:p>
            <a:pPr marL="342900" indent="-342900">
              <a:buAutoNum type="arabicPeriod"/>
            </a:pPr>
            <a:r>
              <a:rPr lang="en-US" sz="1800" dirty="0"/>
              <a:t>easy to learn and use, even for beginners</a:t>
            </a:r>
            <a:r>
              <a:rPr lang="en-US" sz="1800" dirty="0" smtClean="0"/>
              <a:t>.</a:t>
            </a:r>
          </a:p>
          <a:p>
            <a:pPr marL="342900" indent="-342900">
              <a:buAutoNum type="arabicPeriod"/>
            </a:pPr>
            <a:r>
              <a:rPr lang="en-US" sz="1800" dirty="0"/>
              <a:t>provides a range of layout managers that allow you to position widgets within a window or frame</a:t>
            </a:r>
            <a:r>
              <a:rPr lang="en-US" sz="1800" dirty="0" smtClean="0"/>
              <a:t>.</a:t>
            </a:r>
          </a:p>
          <a:p>
            <a:pPr marL="342900" indent="-342900">
              <a:buAutoNum type="arabicPeriod"/>
            </a:pPr>
            <a:r>
              <a:rPr lang="en-US" sz="1800" dirty="0"/>
              <a:t>provides a range of styling options that allow you to customize the </a:t>
            </a:r>
            <a:r>
              <a:rPr lang="en-US" sz="1800" dirty="0" smtClean="0"/>
              <a:t>appearance.</a:t>
            </a:r>
            <a:endParaRPr lang="en-US" sz="1800"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889571"/>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{C265BB23-B1B6-415C-918B-26506574DE3B}tf67061901_win32</Template>
  <TotalTime>2049</TotalTime>
  <Words>527</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Daytona Condensed Light</vt:lpstr>
      <vt:lpstr>Posterama</vt:lpstr>
      <vt:lpstr>Times New Roman</vt:lpstr>
      <vt:lpstr>Office Theme</vt:lpstr>
      <vt:lpstr>Face Recognition using CRI AI Thermal Camera</vt:lpstr>
      <vt:lpstr>Agenda</vt:lpstr>
      <vt:lpstr>Introduction</vt:lpstr>
      <vt:lpstr>Primary goals</vt:lpstr>
      <vt:lpstr>Summary </vt:lpstr>
      <vt:lpstr>Meet our team</vt:lpstr>
      <vt:lpstr>SCOPE OF WORK</vt:lpstr>
      <vt:lpstr>Project progress</vt:lpstr>
      <vt:lpstr>Python Tkinter Library</vt:lpstr>
      <vt:lpstr>Individual status</vt:lpstr>
      <vt:lpstr>High-level timeline chart (GANTT)</vt:lpstr>
      <vt:lpstr>Glimpse of the work done</vt:lpstr>
      <vt:lpstr>Glimpse of the work done</vt:lpstr>
      <vt:lpstr>Glimpse of the work done</vt:lpstr>
      <vt:lpstr>Glimpse of the work done</vt:lpstr>
      <vt:lpstr>General Budget</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CRI AI Thermal Camera</dc:title>
  <dc:creator>Kishan Kanaiyalal Patel</dc:creator>
  <cp:lastModifiedBy>DELL</cp:lastModifiedBy>
  <cp:revision>66</cp:revision>
  <dcterms:created xsi:type="dcterms:W3CDTF">2023-02-24T00:44:05Z</dcterms:created>
  <dcterms:modified xsi:type="dcterms:W3CDTF">2023-04-05T01:11:02Z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