
<file path=[Content_Types].xml><?xml version="1.0" encoding="utf-8"?>
<Types xmlns="http://schemas.openxmlformats.org/package/2006/content-types">
  <Default Extension="png" ContentType="image/png"/>
  <Default Extension="webp" ContentType="image/webp"/>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325" r:id="rId5"/>
    <p:sldId id="326" r:id="rId6"/>
    <p:sldId id="327" r:id="rId7"/>
    <p:sldId id="328" r:id="rId8"/>
    <p:sldId id="338" r:id="rId9"/>
    <p:sldId id="332" r:id="rId10"/>
    <p:sldId id="336" r:id="rId11"/>
    <p:sldId id="349" r:id="rId12"/>
    <p:sldId id="350" r:id="rId13"/>
    <p:sldId id="334" r:id="rId14"/>
    <p:sldId id="347" r:id="rId15"/>
    <p:sldId id="348" r:id="rId16"/>
    <p:sldId id="329" r:id="rId17"/>
    <p:sldId id="351" r:id="rId18"/>
    <p:sldId id="345" r:id="rId19"/>
    <p:sldId id="344" r:id="rId20"/>
    <p:sldId id="33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9" autoAdjust="0"/>
    <p:restoredTop sz="94205" autoAdjust="0"/>
  </p:normalViewPr>
  <p:slideViewPr>
    <p:cSldViewPr snapToGrid="0">
      <p:cViewPr varScale="1">
        <p:scale>
          <a:sx n="86" d="100"/>
          <a:sy n="86" d="100"/>
        </p:scale>
        <p:origin x="138" y="84"/>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CA" dirty="0"/>
              <a:t>Expected hours and</a:t>
            </a:r>
            <a:r>
              <a:rPr lang="en-CA" baseline="0" dirty="0"/>
              <a:t> hours worked</a:t>
            </a:r>
            <a:endParaRPr lang="en-CA"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Expected hours</c:v>
                </c:pt>
              </c:strCache>
            </c:strRef>
          </c:tx>
          <c:spPr>
            <a:solidFill>
              <a:schemeClr val="accent1">
                <a:lumMod val="50000"/>
              </a:schemeClr>
            </a:solidFill>
            <a:ln>
              <a:noFill/>
            </a:ln>
            <a:effectLst/>
          </c:spPr>
          <c:invertIfNegative val="0"/>
          <c:cat>
            <c:strRef>
              <c:f>Sheet1!$A$2:$A$8</c:f>
              <c:strCache>
                <c:ptCount val="6"/>
                <c:pt idx="0">
                  <c:v>Week 2</c:v>
                </c:pt>
                <c:pt idx="1">
                  <c:v>Week 3</c:v>
                </c:pt>
                <c:pt idx="2">
                  <c:v>Week 4</c:v>
                </c:pt>
                <c:pt idx="3">
                  <c:v>Week 5</c:v>
                </c:pt>
                <c:pt idx="4">
                  <c:v>Week 6</c:v>
                </c:pt>
                <c:pt idx="5">
                  <c:v>Week 7</c:v>
                </c:pt>
              </c:strCache>
            </c:strRef>
          </c:cat>
          <c:val>
            <c:numRef>
              <c:f>Sheet1!$B$2:$B$8</c:f>
              <c:numCache>
                <c:formatCode>General</c:formatCode>
                <c:ptCount val="7"/>
                <c:pt idx="0">
                  <c:v>24</c:v>
                </c:pt>
                <c:pt idx="1">
                  <c:v>24</c:v>
                </c:pt>
                <c:pt idx="2">
                  <c:v>24</c:v>
                </c:pt>
                <c:pt idx="3">
                  <c:v>24</c:v>
                </c:pt>
                <c:pt idx="4">
                  <c:v>24</c:v>
                </c:pt>
                <c:pt idx="5">
                  <c:v>24</c:v>
                </c:pt>
              </c:numCache>
            </c:numRef>
          </c:val>
          <c:extLst xmlns:c16r2="http://schemas.microsoft.com/office/drawing/2015/06/chart">
            <c:ext xmlns:c16="http://schemas.microsoft.com/office/drawing/2014/chart" uri="{C3380CC4-5D6E-409C-BE32-E72D297353CC}">
              <c16:uniqueId val="{00000000-9501-4E2D-A7FC-2A08325C9BB1}"/>
            </c:ext>
          </c:extLst>
        </c:ser>
        <c:ser>
          <c:idx val="1"/>
          <c:order val="1"/>
          <c:tx>
            <c:strRef>
              <c:f>Sheet1!$C$1</c:f>
              <c:strCache>
                <c:ptCount val="1"/>
                <c:pt idx="0">
                  <c:v>Hours worked</c:v>
                </c:pt>
              </c:strCache>
            </c:strRef>
          </c:tx>
          <c:spPr>
            <a:solidFill>
              <a:schemeClr val="accent1">
                <a:lumMod val="60000"/>
                <a:lumOff val="40000"/>
              </a:schemeClr>
            </a:solidFill>
            <a:ln>
              <a:noFill/>
            </a:ln>
            <a:effectLst/>
          </c:spPr>
          <c:invertIfNegative val="0"/>
          <c:cat>
            <c:strRef>
              <c:f>Sheet1!$A$2:$A$8</c:f>
              <c:strCache>
                <c:ptCount val="6"/>
                <c:pt idx="0">
                  <c:v>Week 2</c:v>
                </c:pt>
                <c:pt idx="1">
                  <c:v>Week 3</c:v>
                </c:pt>
                <c:pt idx="2">
                  <c:v>Week 4</c:v>
                </c:pt>
                <c:pt idx="3">
                  <c:v>Week 5</c:v>
                </c:pt>
                <c:pt idx="4">
                  <c:v>Week 6</c:v>
                </c:pt>
                <c:pt idx="5">
                  <c:v>Week 7</c:v>
                </c:pt>
              </c:strCache>
            </c:strRef>
          </c:cat>
          <c:val>
            <c:numRef>
              <c:f>Sheet1!$C$2:$C$8</c:f>
              <c:numCache>
                <c:formatCode>General</c:formatCode>
                <c:ptCount val="7"/>
                <c:pt idx="0">
                  <c:v>14</c:v>
                </c:pt>
                <c:pt idx="1">
                  <c:v>15</c:v>
                </c:pt>
                <c:pt idx="2">
                  <c:v>11</c:v>
                </c:pt>
                <c:pt idx="3">
                  <c:v>18</c:v>
                </c:pt>
                <c:pt idx="4">
                  <c:v>20.5</c:v>
                </c:pt>
                <c:pt idx="5">
                  <c:v>17.5</c:v>
                </c:pt>
              </c:numCache>
            </c:numRef>
          </c:val>
          <c:extLst xmlns:c16r2="http://schemas.microsoft.com/office/drawing/2015/06/chart">
            <c:ext xmlns:c16="http://schemas.microsoft.com/office/drawing/2014/chart" uri="{C3380CC4-5D6E-409C-BE32-E72D297353CC}">
              <c16:uniqueId val="{00000001-9501-4E2D-A7FC-2A08325C9BB1}"/>
            </c:ext>
          </c:extLst>
        </c:ser>
        <c:dLbls>
          <c:showLegendKey val="0"/>
          <c:showVal val="0"/>
          <c:showCatName val="0"/>
          <c:showSerName val="0"/>
          <c:showPercent val="0"/>
          <c:showBubbleSize val="0"/>
        </c:dLbls>
        <c:gapWidth val="219"/>
        <c:overlap val="-27"/>
        <c:axId val="2142858480"/>
        <c:axId val="2142867184"/>
      </c:barChart>
      <c:catAx>
        <c:axId val="2142858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42867184"/>
        <c:crosses val="autoZero"/>
        <c:auto val="1"/>
        <c:lblAlgn val="ctr"/>
        <c:lblOffset val="100"/>
        <c:noMultiLvlLbl val="0"/>
      </c:catAx>
      <c:valAx>
        <c:axId val="2142867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428584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07-Mar-23</a:t>
            </a:fld>
            <a:endParaRPr lang="en-US" dirty="0"/>
          </a:p>
        </p:txBody>
      </p:sp>
      <p:sp>
        <p:nvSpPr>
          <p:cNvPr id="4" name="Footer Placeholder 3">
            <a:extLst>
              <a:ext uri="{FF2B5EF4-FFF2-40B4-BE49-F238E27FC236}">
                <a16:creationId xmlns=""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07-Mar-23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webp"/><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hikvision.com/ca-en/support/download/software/ivms4200-series/" TargetMode="External"/><Relationship Id="rId2" Type="http://schemas.openxmlformats.org/officeDocument/2006/relationships/hyperlink" Target="https://us.hikvision.com/en/system/files_force/ivms-4200_v2.8.2.2_windows_user_manual_v2_0.pdf?download=1" TargetMode="External"/><Relationship Id="rId1" Type="http://schemas.openxmlformats.org/officeDocument/2006/relationships/slideLayout" Target="../slideLayouts/slideLayout12.xml"/><Relationship Id="rId5" Type="http://schemas.openxmlformats.org/officeDocument/2006/relationships/hyperlink" Target="CRI_AI_Camera_Week_8.pptx" TargetMode="External"/><Relationship Id="rId4" Type="http://schemas.openxmlformats.org/officeDocument/2006/relationships/hyperlink" Target="https://us.hikvision.com/en/support-resources/documentation/faq/softwar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tilakpandya/Face_Recognition_Using_Thermal_Images" TargetMode="External"/><Relationship Id="rId2" Type="http://schemas.openxmlformats.org/officeDocument/2006/relationships/image" Target="../media/image13.jpeg"/><Relationship Id="rId1" Type="http://schemas.openxmlformats.org/officeDocument/2006/relationships/slideLayout" Target="../slideLayouts/slideLayout15.xml"/><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url?sa=i&amp;url=https://learn.g2.com/facial-recognition-for-office-security&amp;psig=AOvVaw2uIyVeixULaYUTUe9ySRjm&amp;ust=1677286078355000&amp;source=images&amp;cd=vfe&amp;ved=0CBEQjhxqFwoTCMjE_9j3rP0CFQAAAAAdAAAAABA4" TargetMode="External"/><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8.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Placeholder 37">
            <a:extLst>
              <a:ext uri="{FF2B5EF4-FFF2-40B4-BE49-F238E27FC236}">
                <a16:creationId xmlns="" xmlns:a16="http://schemas.microsoft.com/office/drawing/2014/main" id="{06DC6A65-C7EC-190F-5F6E-154F66A80A0B}"/>
              </a:ext>
            </a:extLst>
          </p:cNvPr>
          <p:cNvPicPr>
            <a:picLocks noGrp="1" noChangeAspect="1"/>
          </p:cNvPicPr>
          <p:nvPr>
            <p:ph type="pic" sz="quarter" idx="10"/>
          </p:nvPr>
        </p:nvPicPr>
        <p:blipFill>
          <a:blip r:embed="rId2"/>
          <a:srcRect t="22597" b="22597"/>
          <a:stretch>
            <a:fillRect/>
          </a:stretch>
        </p:blipFill>
        <p:spPr>
          <a:xfrm>
            <a:off x="2324100" y="997228"/>
            <a:ext cx="7543800" cy="5029200"/>
          </a:xfrm>
        </p:spPr>
      </p:pic>
      <p:sp>
        <p:nvSpPr>
          <p:cNvPr id="4" name="Title 3">
            <a:extLst>
              <a:ext uri="{FF2B5EF4-FFF2-40B4-BE49-F238E27FC236}">
                <a16:creationId xmlns="" xmlns:a16="http://schemas.microsoft.com/office/drawing/2014/main" id="{305E10E9-9AB7-0642-D4C4-DDFDAB7B5B2C}"/>
              </a:ext>
            </a:extLst>
          </p:cNvPr>
          <p:cNvSpPr>
            <a:spLocks noGrp="1"/>
          </p:cNvSpPr>
          <p:nvPr>
            <p:ph type="title"/>
          </p:nvPr>
        </p:nvSpPr>
        <p:spPr/>
        <p:txBody>
          <a:bodyPr/>
          <a:lstStyle/>
          <a:p>
            <a:r>
              <a:rPr lang="en-US" sz="4800" dirty="0"/>
              <a:t>Face Recognition using</a:t>
            </a:r>
            <a:br>
              <a:rPr lang="en-US" sz="4800" dirty="0"/>
            </a:br>
            <a:r>
              <a:rPr lang="en-US" sz="4800" dirty="0"/>
              <a:t>CRI AI Thermal Camera</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8A45141-45F1-0A77-FE4E-CBCA53A2BEB0}"/>
              </a:ext>
            </a:extLst>
          </p:cNvPr>
          <p:cNvSpPr>
            <a:spLocks noGrp="1"/>
          </p:cNvSpPr>
          <p:nvPr>
            <p:ph type="title"/>
          </p:nvPr>
        </p:nvSpPr>
        <p:spPr/>
        <p:txBody>
          <a:bodyPr/>
          <a:lstStyle/>
          <a:p>
            <a:r>
              <a:rPr lang="en-US" sz="3600" dirty="0"/>
              <a:t>High-level timeline chart (GANTT)</a:t>
            </a:r>
          </a:p>
        </p:txBody>
      </p:sp>
      <p:sp>
        <p:nvSpPr>
          <p:cNvPr id="5" name="Footer Placeholder 4">
            <a:extLst>
              <a:ext uri="{FF2B5EF4-FFF2-40B4-BE49-F238E27FC236}">
                <a16:creationId xmlns="" xmlns:a16="http://schemas.microsoft.com/office/drawing/2014/main"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pic>
        <p:nvPicPr>
          <p:cNvPr id="16" name="Content Placeholder 25" descr="Microscopic view of a suspended bubble-like material with water in it">
            <a:extLst>
              <a:ext uri="{FF2B5EF4-FFF2-40B4-BE49-F238E27FC236}">
                <a16:creationId xmlns="" xmlns:a16="http://schemas.microsoft.com/office/drawing/2014/main"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 xmlns:a16="http://schemas.microsoft.com/office/drawing/2014/main" id="{8488A0F8-E720-D31B-750D-634FA849B5A9}"/>
              </a:ext>
              <a:ext uri="{C183D7F6-B498-43B3-948B-1728B52AA6E4}">
                <adec:decorative xmlns=""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10</a:t>
            </a:fld>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20651" b="12267"/>
          <a:stretch/>
        </p:blipFill>
        <p:spPr>
          <a:xfrm>
            <a:off x="1862254" y="1269531"/>
            <a:ext cx="7757532" cy="3902927"/>
          </a:xfrm>
          <a:prstGeom prst="rect">
            <a:avLst/>
          </a:prstGeom>
        </p:spPr>
      </p:pic>
    </p:spTree>
    <p:extLst>
      <p:ext uri="{BB962C8B-B14F-4D97-AF65-F5344CB8AC3E}">
        <p14:creationId xmlns:p14="http://schemas.microsoft.com/office/powerpoint/2010/main" val="2607450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8A45141-45F1-0A77-FE4E-CBCA53A2BEB0}"/>
              </a:ext>
            </a:extLst>
          </p:cNvPr>
          <p:cNvSpPr>
            <a:spLocks noGrp="1"/>
          </p:cNvSpPr>
          <p:nvPr>
            <p:ph type="title"/>
          </p:nvPr>
        </p:nvSpPr>
        <p:spPr/>
        <p:txBody>
          <a:bodyPr/>
          <a:lstStyle/>
          <a:p>
            <a:r>
              <a:rPr lang="en-US" sz="3600" dirty="0"/>
              <a:t>Glimpse of the work done</a:t>
            </a:r>
          </a:p>
        </p:txBody>
      </p:sp>
      <p:sp>
        <p:nvSpPr>
          <p:cNvPr id="5" name="Footer Placeholder 4">
            <a:extLst>
              <a:ext uri="{FF2B5EF4-FFF2-40B4-BE49-F238E27FC236}">
                <a16:creationId xmlns="" xmlns:a16="http://schemas.microsoft.com/office/drawing/2014/main"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cxnSp>
        <p:nvCxnSpPr>
          <p:cNvPr id="17" name="Straight Connector 16">
            <a:extLst>
              <a:ext uri="{FF2B5EF4-FFF2-40B4-BE49-F238E27FC236}">
                <a16:creationId xmlns="" xmlns:a16="http://schemas.microsoft.com/office/drawing/2014/main" id="{8488A0F8-E720-D31B-750D-634FA849B5A9}"/>
              </a:ext>
              <a:ext uri="{C183D7F6-B498-43B3-948B-1728B52AA6E4}">
                <adec:decorative xmlns=""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11</a:t>
            </a:fld>
            <a:endParaRPr lang="en-US" dirty="0"/>
          </a:p>
        </p:txBody>
      </p:sp>
      <p:sp>
        <p:nvSpPr>
          <p:cNvPr id="7" name="TextBox 6">
            <a:extLst>
              <a:ext uri="{FF2B5EF4-FFF2-40B4-BE49-F238E27FC236}">
                <a16:creationId xmlns="" xmlns:a16="http://schemas.microsoft.com/office/drawing/2014/main" id="{F5EE5EFC-CEB8-D397-AD6F-51B580EA5FE2}"/>
              </a:ext>
            </a:extLst>
          </p:cNvPr>
          <p:cNvSpPr txBox="1"/>
          <p:nvPr/>
        </p:nvSpPr>
        <p:spPr>
          <a:xfrm>
            <a:off x="5010912" y="1659167"/>
            <a:ext cx="6096000" cy="461665"/>
          </a:xfrm>
          <a:prstGeom prst="rect">
            <a:avLst/>
          </a:prstGeom>
          <a:noFill/>
        </p:spPr>
        <p:txBody>
          <a:bodyPr wrap="square">
            <a:spAutoFit/>
          </a:bodyPr>
          <a:lstStyle/>
          <a:p>
            <a:r>
              <a:rPr lang="en-US" sz="2400" dirty="0">
                <a:latin typeface="+mj-lt"/>
              </a:rPr>
              <a:t>Face Recognition</a:t>
            </a:r>
            <a:endParaRPr lang="en-IN" sz="2400" dirty="0">
              <a:latin typeface="+mj-lt"/>
            </a:endParaRPr>
          </a:p>
        </p:txBody>
      </p:sp>
      <p:pic>
        <p:nvPicPr>
          <p:cNvPr id="6" name="Picture 5">
            <a:extLst>
              <a:ext uri="{FF2B5EF4-FFF2-40B4-BE49-F238E27FC236}">
                <a16:creationId xmlns="" xmlns:a16="http://schemas.microsoft.com/office/drawing/2014/main" id="{D9B21C0F-F16E-9314-9595-DF48B2129720}"/>
              </a:ext>
            </a:extLst>
          </p:cNvPr>
          <p:cNvPicPr>
            <a:picLocks noChangeAspect="1"/>
          </p:cNvPicPr>
          <p:nvPr/>
        </p:nvPicPr>
        <p:blipFill>
          <a:blip r:embed="rId2"/>
          <a:stretch>
            <a:fillRect/>
          </a:stretch>
        </p:blipFill>
        <p:spPr>
          <a:xfrm>
            <a:off x="3809270" y="2365584"/>
            <a:ext cx="5183012" cy="41164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1511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8A45141-45F1-0A77-FE4E-CBCA53A2BEB0}"/>
              </a:ext>
            </a:extLst>
          </p:cNvPr>
          <p:cNvSpPr>
            <a:spLocks noGrp="1"/>
          </p:cNvSpPr>
          <p:nvPr>
            <p:ph type="title"/>
          </p:nvPr>
        </p:nvSpPr>
        <p:spPr/>
        <p:txBody>
          <a:bodyPr/>
          <a:lstStyle/>
          <a:p>
            <a:r>
              <a:rPr lang="en-US" sz="3600" dirty="0"/>
              <a:t>Glimpse of the work done</a:t>
            </a:r>
          </a:p>
        </p:txBody>
      </p:sp>
      <p:sp>
        <p:nvSpPr>
          <p:cNvPr id="5" name="Footer Placeholder 4">
            <a:extLst>
              <a:ext uri="{FF2B5EF4-FFF2-40B4-BE49-F238E27FC236}">
                <a16:creationId xmlns="" xmlns:a16="http://schemas.microsoft.com/office/drawing/2014/main"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pic>
        <p:nvPicPr>
          <p:cNvPr id="16" name="Content Placeholder 25" descr="Microscopic view of a suspended bubble-like material with water in it">
            <a:extLst>
              <a:ext uri="{FF2B5EF4-FFF2-40B4-BE49-F238E27FC236}">
                <a16:creationId xmlns="" xmlns:a16="http://schemas.microsoft.com/office/drawing/2014/main"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 xmlns:a16="http://schemas.microsoft.com/office/drawing/2014/main" id="{8488A0F8-E720-D31B-750D-634FA849B5A9}"/>
              </a:ext>
              <a:ext uri="{C183D7F6-B498-43B3-948B-1728B52AA6E4}">
                <adec:decorative xmlns=""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12</a:t>
            </a:fld>
            <a:endParaRPr lang="en-US" dirty="0"/>
          </a:p>
        </p:txBody>
      </p:sp>
      <p:sp>
        <p:nvSpPr>
          <p:cNvPr id="7" name="TextBox 6">
            <a:extLst>
              <a:ext uri="{FF2B5EF4-FFF2-40B4-BE49-F238E27FC236}">
                <a16:creationId xmlns="" xmlns:a16="http://schemas.microsoft.com/office/drawing/2014/main" id="{F5EE5EFC-CEB8-D397-AD6F-51B580EA5FE2}"/>
              </a:ext>
            </a:extLst>
          </p:cNvPr>
          <p:cNvSpPr txBox="1"/>
          <p:nvPr/>
        </p:nvSpPr>
        <p:spPr>
          <a:xfrm>
            <a:off x="4140179" y="1446840"/>
            <a:ext cx="6096000" cy="400110"/>
          </a:xfrm>
          <a:prstGeom prst="rect">
            <a:avLst/>
          </a:prstGeom>
          <a:noFill/>
        </p:spPr>
        <p:txBody>
          <a:bodyPr wrap="square">
            <a:spAutoFit/>
          </a:bodyPr>
          <a:lstStyle/>
          <a:p>
            <a:r>
              <a:rPr lang="en-US" sz="2000" dirty="0">
                <a:latin typeface="+mj-lt"/>
              </a:rPr>
              <a:t>Accessibility to CRI AI Camera</a:t>
            </a:r>
            <a:endParaRPr lang="en-IN" sz="2000" dirty="0">
              <a:latin typeface="+mj-lt"/>
            </a:endParaRPr>
          </a:p>
        </p:txBody>
      </p:sp>
      <p:pic>
        <p:nvPicPr>
          <p:cNvPr id="6" name="Picture 5" descr="A screenshot of a computer&#10;&#10;Description automatically generated with low confidence">
            <a:extLst>
              <a:ext uri="{FF2B5EF4-FFF2-40B4-BE49-F238E27FC236}">
                <a16:creationId xmlns="" xmlns:a16="http://schemas.microsoft.com/office/drawing/2014/main" id="{58BCC00C-9734-891E-9529-99F1D14DD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5555" y="2001225"/>
            <a:ext cx="7757713" cy="43637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53263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79856F-92A5-9936-EAA5-B01FC81B4FF8}"/>
              </a:ext>
            </a:extLst>
          </p:cNvPr>
          <p:cNvSpPr>
            <a:spLocks noGrp="1"/>
          </p:cNvSpPr>
          <p:nvPr>
            <p:ph type="title"/>
          </p:nvPr>
        </p:nvSpPr>
        <p:spPr/>
        <p:txBody>
          <a:bodyPr/>
          <a:lstStyle/>
          <a:p>
            <a:r>
              <a:rPr lang="en-US" sz="4400" dirty="0"/>
              <a:t>Hours worked (weekly)</a:t>
            </a:r>
          </a:p>
        </p:txBody>
      </p:sp>
      <p:sp>
        <p:nvSpPr>
          <p:cNvPr id="5" name="Footer Placeholder 4">
            <a:extLst>
              <a:ext uri="{FF2B5EF4-FFF2-40B4-BE49-F238E27FC236}">
                <a16:creationId xmlns="" xmlns:a16="http://schemas.microsoft.com/office/drawing/2014/main" id="{F55E31DF-7A65-925F-3A83-F62DFCE2A228}"/>
              </a:ext>
            </a:extLst>
          </p:cNvPr>
          <p:cNvSpPr>
            <a:spLocks noGrp="1"/>
          </p:cNvSpPr>
          <p:nvPr>
            <p:ph type="ftr" sz="quarter" idx="12"/>
          </p:nvPr>
        </p:nvSpPr>
        <p:spPr>
          <a:xfrm rot="16200000">
            <a:off x="-408552" y="1258323"/>
            <a:ext cx="2143126" cy="217030"/>
          </a:xfrm>
        </p:spPr>
        <p:txBody>
          <a:bodyPr/>
          <a:lstStyle/>
          <a:p>
            <a:r>
              <a:rPr lang="en-US" dirty="0"/>
              <a:t>CRI AI THERMAL CAMERA</a:t>
            </a:r>
          </a:p>
        </p:txBody>
      </p:sp>
      <p:sp>
        <p:nvSpPr>
          <p:cNvPr id="4" name="Slide Number Placeholder 3">
            <a:extLst>
              <a:ext uri="{FF2B5EF4-FFF2-40B4-BE49-F238E27FC236}">
                <a16:creationId xmlns=""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13</a:t>
            </a:fld>
            <a:endParaRPr lang="en-US" dirty="0"/>
          </a:p>
        </p:txBody>
      </p:sp>
      <p:graphicFrame>
        <p:nvGraphicFramePr>
          <p:cNvPr id="8" name="Content Placeholder 7">
            <a:extLst>
              <a:ext uri="{FF2B5EF4-FFF2-40B4-BE49-F238E27FC236}">
                <a16:creationId xmlns="" xmlns:a16="http://schemas.microsoft.com/office/drawing/2014/main" id="{BEF7C8E1-FB12-C90D-BBD8-9F9455992533}"/>
              </a:ext>
            </a:extLst>
          </p:cNvPr>
          <p:cNvGraphicFramePr>
            <a:graphicFrameLocks/>
          </p:cNvGraphicFramePr>
          <p:nvPr>
            <p:extLst>
              <p:ext uri="{D42A27DB-BD31-4B8C-83A1-F6EECF244321}">
                <p14:modId xmlns:p14="http://schemas.microsoft.com/office/powerpoint/2010/main" val="3900479779"/>
              </p:ext>
            </p:extLst>
          </p:nvPr>
        </p:nvGraphicFramePr>
        <p:xfrm>
          <a:off x="1066799" y="1609494"/>
          <a:ext cx="10515600" cy="47055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3875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46168A-9F8B-AE64-6A3B-DD036396CD45}"/>
              </a:ext>
            </a:extLst>
          </p:cNvPr>
          <p:cNvSpPr>
            <a:spLocks noGrp="1"/>
          </p:cNvSpPr>
          <p:nvPr>
            <p:ph type="title"/>
          </p:nvPr>
        </p:nvSpPr>
        <p:spPr/>
        <p:txBody>
          <a:bodyPr/>
          <a:lstStyle/>
          <a:p>
            <a:r>
              <a:rPr lang="en-US" dirty="0" smtClean="0">
                <a:cs typeface="Calibri Light"/>
              </a:rPr>
              <a:t>Now onwards..</a:t>
            </a:r>
            <a:endParaRPr lang="en-US" dirty="0"/>
          </a:p>
        </p:txBody>
      </p:sp>
      <p:sp>
        <p:nvSpPr>
          <p:cNvPr id="4" name="Footer Placeholder 3">
            <a:extLst>
              <a:ext uri="{FF2B5EF4-FFF2-40B4-BE49-F238E27FC236}">
                <a16:creationId xmlns=""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14</a:t>
            </a:fld>
            <a:endParaRPr lang="en-US" dirty="0"/>
          </a:p>
        </p:txBody>
      </p:sp>
      <p:sp>
        <p:nvSpPr>
          <p:cNvPr id="7" name="Content Placeholder 2"/>
          <p:cNvSpPr txBox="1">
            <a:spLocks/>
          </p:cNvSpPr>
          <p:nvPr/>
        </p:nvSpPr>
        <p:spPr>
          <a:xfrm>
            <a:off x="877824" y="166846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sz="1800" dirty="0" smtClean="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Face recognition with CRI AI Camera.</a:t>
            </a:r>
          </a:p>
          <a:p>
            <a:endParaRPr lang="en-IN" sz="1800" dirty="0" smtClean="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Working upon connecting Black body radiation box to produce thermal images</a:t>
            </a:r>
          </a:p>
          <a:p>
            <a:endParaRPr lang="en-IN" sz="1800" dirty="0" smtClean="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Preparing UI for the System.</a:t>
            </a:r>
          </a:p>
          <a:p>
            <a:endParaRPr lang="en-IN" sz="1800" dirty="0" smtClean="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825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984788-646A-CF90-D67D-14752A71745D}"/>
              </a:ext>
            </a:extLst>
          </p:cNvPr>
          <p:cNvSpPr>
            <a:spLocks noGrp="1"/>
          </p:cNvSpPr>
          <p:nvPr>
            <p:ph type="title"/>
          </p:nvPr>
        </p:nvSpPr>
        <p:spPr/>
        <p:txBody>
          <a:bodyPr/>
          <a:lstStyle/>
          <a:p>
            <a:r>
              <a:rPr lang="en-US" sz="4400" dirty="0"/>
              <a:t>General Budget</a:t>
            </a:r>
          </a:p>
        </p:txBody>
      </p:sp>
      <p:sp>
        <p:nvSpPr>
          <p:cNvPr id="5" name="Footer Placeholder 4">
            <a:extLst>
              <a:ext uri="{FF2B5EF4-FFF2-40B4-BE49-F238E27FC236}">
                <a16:creationId xmlns="" xmlns:a16="http://schemas.microsoft.com/office/drawing/2014/main" id="{241D8BC6-DD9D-7F06-3B9F-9F2B462E4984}"/>
              </a:ext>
            </a:extLst>
          </p:cNvPr>
          <p:cNvSpPr>
            <a:spLocks noGrp="1"/>
          </p:cNvSpPr>
          <p:nvPr>
            <p:ph type="ftr" sz="quarter" idx="12"/>
          </p:nvPr>
        </p:nvSpPr>
        <p:spPr>
          <a:xfrm rot="16200000">
            <a:off x="-444802" y="1238995"/>
            <a:ext cx="2198704" cy="200107"/>
          </a:xfrm>
        </p:spPr>
        <p:txBody>
          <a:bodyPr/>
          <a:lstStyle/>
          <a:p>
            <a:r>
              <a:rPr lang="en-US" dirty="0"/>
              <a:t>CRI AI THEMRAL CAMERA</a:t>
            </a:r>
          </a:p>
        </p:txBody>
      </p:sp>
      <p:sp>
        <p:nvSpPr>
          <p:cNvPr id="4" name="Slide Number Placeholder 3">
            <a:extLst>
              <a:ext uri="{FF2B5EF4-FFF2-40B4-BE49-F238E27FC236}">
                <a16:creationId xmlns=""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15</a:t>
            </a:fld>
            <a:endParaRPr lang="en-US" dirty="0"/>
          </a:p>
        </p:txBody>
      </p:sp>
      <p:sp>
        <p:nvSpPr>
          <p:cNvPr id="3" name="Content Placeholder 2">
            <a:extLst>
              <a:ext uri="{FF2B5EF4-FFF2-40B4-BE49-F238E27FC236}">
                <a16:creationId xmlns="" xmlns:a16="http://schemas.microsoft.com/office/drawing/2014/main" id="{77C9C890-ADC6-0AA7-BBC0-05E856AA7C3C}"/>
              </a:ext>
            </a:extLst>
          </p:cNvPr>
          <p:cNvSpPr>
            <a:spLocks noGrp="1"/>
          </p:cNvSpPr>
          <p:nvPr>
            <p:ph idx="1"/>
          </p:nvPr>
        </p:nvSpPr>
        <p:spPr/>
        <p:txBody>
          <a:bodyPr/>
          <a:lstStyle/>
          <a:p>
            <a:pPr marL="0" indent="0">
              <a:lnSpc>
                <a:spcPts val="2400"/>
              </a:lnSpc>
              <a:buNone/>
            </a:pPr>
            <a:r>
              <a:rPr lang="en-US" sz="2000" b="1" spc="0" dirty="0">
                <a:ea typeface="+mn-lt"/>
                <a:cs typeface="+mn-lt"/>
              </a:rPr>
              <a:t>•Number of developers: </a:t>
            </a:r>
            <a:r>
              <a:rPr lang="en-US" sz="2000" spc="0" dirty="0">
                <a:ea typeface="+mn-lt"/>
                <a:cs typeface="+mn-lt"/>
              </a:rPr>
              <a:t>3</a:t>
            </a:r>
          </a:p>
          <a:p>
            <a:pPr marL="0" indent="0">
              <a:lnSpc>
                <a:spcPts val="2400"/>
              </a:lnSpc>
              <a:buNone/>
            </a:pPr>
            <a:r>
              <a:rPr lang="en-US" sz="2000" b="1" spc="0" dirty="0">
                <a:ea typeface="+mn-lt"/>
                <a:cs typeface="+mn-lt"/>
              </a:rPr>
              <a:t>•Hourly cost: </a:t>
            </a:r>
            <a:r>
              <a:rPr lang="en-US" sz="2000" spc="0" dirty="0">
                <a:ea typeface="+mn-lt"/>
                <a:cs typeface="+mn-lt"/>
              </a:rPr>
              <a:t>$50 per developer</a:t>
            </a:r>
          </a:p>
          <a:p>
            <a:pPr marL="0" indent="0">
              <a:lnSpc>
                <a:spcPts val="2400"/>
              </a:lnSpc>
              <a:buNone/>
            </a:pPr>
            <a:r>
              <a:rPr lang="en-US" sz="2000" b="1" spc="0" dirty="0">
                <a:ea typeface="+mn-lt"/>
                <a:cs typeface="+mn-lt"/>
              </a:rPr>
              <a:t>•Estimated weekly time: </a:t>
            </a:r>
            <a:r>
              <a:rPr lang="en-US" sz="2000" spc="0" dirty="0">
                <a:ea typeface="+mn-lt"/>
                <a:cs typeface="+mn-lt"/>
              </a:rPr>
              <a:t>8 hours per developer</a:t>
            </a:r>
          </a:p>
          <a:p>
            <a:pPr marL="0" indent="0">
              <a:lnSpc>
                <a:spcPts val="2400"/>
              </a:lnSpc>
              <a:buNone/>
            </a:pPr>
            <a:r>
              <a:rPr lang="en-US" sz="2000" b="1" spc="0" dirty="0">
                <a:ea typeface="+mn-lt"/>
                <a:cs typeface="+mn-lt"/>
              </a:rPr>
              <a:t>•Estimated weeks: </a:t>
            </a:r>
            <a:r>
              <a:rPr lang="en-US" sz="2000" spc="0" dirty="0">
                <a:ea typeface="+mn-lt"/>
                <a:cs typeface="+mn-lt"/>
              </a:rPr>
              <a:t>13</a:t>
            </a:r>
          </a:p>
          <a:p>
            <a:pPr marL="0" indent="0">
              <a:lnSpc>
                <a:spcPts val="2400"/>
              </a:lnSpc>
              <a:buNone/>
            </a:pPr>
            <a:r>
              <a:rPr lang="en-US" sz="2000" b="1" spc="0" dirty="0">
                <a:ea typeface="+mn-lt"/>
                <a:cs typeface="+mn-lt"/>
              </a:rPr>
              <a:t>•Estimated fictious budget: </a:t>
            </a:r>
            <a:r>
              <a:rPr lang="en-US" sz="2000" spc="0" dirty="0">
                <a:ea typeface="+mn-lt"/>
                <a:cs typeface="+mn-lt"/>
              </a:rPr>
              <a:t>$15,600</a:t>
            </a:r>
            <a:endParaRPr lang="en-US" sz="2000" spc="0" dirty="0"/>
          </a:p>
        </p:txBody>
      </p:sp>
      <p:pic>
        <p:nvPicPr>
          <p:cNvPr id="14" name="Picture Placeholder 13">
            <a:extLst>
              <a:ext uri="{FF2B5EF4-FFF2-40B4-BE49-F238E27FC236}">
                <a16:creationId xmlns="" xmlns:a16="http://schemas.microsoft.com/office/drawing/2014/main" id="{A20DE870-8870-D406-4A9A-7A3DA347C563}"/>
              </a:ext>
            </a:extLst>
          </p:cNvPr>
          <p:cNvPicPr>
            <a:picLocks noGrp="1" noChangeAspect="1"/>
          </p:cNvPicPr>
          <p:nvPr>
            <p:ph type="pic" sz="quarter" idx="13"/>
          </p:nvPr>
        </p:nvPicPr>
        <p:blipFill rotWithShape="1">
          <a:blip r:embed="rId2"/>
          <a:srcRect l="20041" t="813" r="14586" b="8130"/>
          <a:stretch/>
        </p:blipFill>
        <p:spPr>
          <a:xfrm rot="-360000">
            <a:off x="1298448" y="1828800"/>
            <a:ext cx="3200400" cy="3200400"/>
          </a:xfrm>
        </p:spPr>
      </p:pic>
    </p:spTree>
    <p:extLst>
      <p:ext uri="{BB962C8B-B14F-4D97-AF65-F5344CB8AC3E}">
        <p14:creationId xmlns:p14="http://schemas.microsoft.com/office/powerpoint/2010/main" val="3086009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B3E315A2-4CED-23BB-CA3C-C8962E2419FD}"/>
              </a:ext>
            </a:extLst>
          </p:cNvPr>
          <p:cNvSpPr>
            <a:spLocks noGrp="1"/>
          </p:cNvSpPr>
          <p:nvPr>
            <p:ph type="title"/>
          </p:nvPr>
        </p:nvSpPr>
        <p:spPr/>
        <p:txBody>
          <a:bodyPr/>
          <a:lstStyle/>
          <a:p>
            <a:r>
              <a:rPr lang="en-US" sz="4400" dirty="0"/>
              <a:t>REFERENCES</a:t>
            </a:r>
          </a:p>
        </p:txBody>
      </p:sp>
      <p:sp>
        <p:nvSpPr>
          <p:cNvPr id="9" name="Footer Placeholder 8">
            <a:extLst>
              <a:ext uri="{FF2B5EF4-FFF2-40B4-BE49-F238E27FC236}">
                <a16:creationId xmlns="" xmlns:a16="http://schemas.microsoft.com/office/drawing/2014/main"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16</a:t>
            </a:fld>
            <a:endParaRPr lang="en-US" dirty="0"/>
          </a:p>
        </p:txBody>
      </p:sp>
      <p:sp>
        <p:nvSpPr>
          <p:cNvPr id="4" name="Text Placeholder 3">
            <a:extLst>
              <a:ext uri="{FF2B5EF4-FFF2-40B4-BE49-F238E27FC236}">
                <a16:creationId xmlns="" xmlns:a16="http://schemas.microsoft.com/office/drawing/2014/main" id="{DB4489FD-4F12-40A7-1EA9-79A941933E98}"/>
              </a:ext>
            </a:extLst>
          </p:cNvPr>
          <p:cNvSpPr>
            <a:spLocks noGrp="1"/>
          </p:cNvSpPr>
          <p:nvPr>
            <p:ph type="body" idx="1"/>
          </p:nvPr>
        </p:nvSpPr>
        <p:spPr>
          <a:xfrm>
            <a:off x="1298449" y="1828800"/>
            <a:ext cx="10339056" cy="4486275"/>
          </a:xfrm>
        </p:spPr>
        <p:txBody>
          <a:bodyPr/>
          <a:lstStyle/>
          <a:p>
            <a:pPr marL="457200" indent="-457200">
              <a:buAutoNum type="arabicPeriod"/>
            </a:pPr>
            <a:r>
              <a:rPr lang="en-US" sz="1400" b="1" cap="none" dirty="0" err="1">
                <a:latin typeface="+mn-lt"/>
              </a:rPr>
              <a:t>iVMS</a:t>
            </a:r>
            <a:r>
              <a:rPr lang="en-US" sz="1400" b="1" cap="none" dirty="0">
                <a:latin typeface="+mn-lt"/>
              </a:rPr>
              <a:t> 4200 References •User Manual Of </a:t>
            </a:r>
            <a:r>
              <a:rPr lang="en-US" sz="1400" b="1" cap="none" dirty="0" err="1">
                <a:latin typeface="+mn-lt"/>
              </a:rPr>
              <a:t>iVMS</a:t>
            </a:r>
            <a:r>
              <a:rPr lang="en-US" sz="1400" b="1" cap="none" dirty="0">
                <a:latin typeface="+mn-lt"/>
              </a:rPr>
              <a:t> 4200: </a:t>
            </a:r>
            <a:r>
              <a:rPr lang="en-US" sz="1400" cap="none" dirty="0">
                <a:latin typeface="+mn-lt"/>
                <a:hlinkClick r:id="rId2"/>
              </a:rPr>
              <a:t>https://us.hikvision.com/en/system/files_force/ivms-4200_v2.8.2.2_windows_user_manual_v2_0.pdf?download=1</a:t>
            </a:r>
            <a:r>
              <a:rPr lang="en-US" sz="1400" b="1" cap="none" dirty="0">
                <a:latin typeface="+mn-lt"/>
              </a:rPr>
              <a:t> </a:t>
            </a:r>
          </a:p>
          <a:p>
            <a:pPr marL="457200" indent="-457200">
              <a:buAutoNum type="arabicPeriod"/>
            </a:pPr>
            <a:r>
              <a:rPr lang="en-US" sz="1400" b="1" cap="none" dirty="0">
                <a:latin typeface="+mn-lt"/>
              </a:rPr>
              <a:t>Software Used:</a:t>
            </a:r>
            <a:r>
              <a:rPr lang="en-US" sz="1400" b="1" dirty="0">
                <a:latin typeface="+mn-lt"/>
              </a:rPr>
              <a:t> </a:t>
            </a:r>
            <a:r>
              <a:rPr lang="en-US" sz="1400" cap="none" dirty="0">
                <a:latin typeface="+mn-lt"/>
                <a:hlinkClick r:id="rId3"/>
              </a:rPr>
              <a:t>https://www.hikvision.com/ca-en/support/download/software/ivms4200-series/</a:t>
            </a:r>
            <a:endParaRPr lang="en-US" sz="1400" cap="none" dirty="0">
              <a:latin typeface="+mn-lt"/>
            </a:endParaRPr>
          </a:p>
          <a:p>
            <a:pPr marL="457200" indent="-457200">
              <a:buAutoNum type="arabicPeriod"/>
            </a:pPr>
            <a:r>
              <a:rPr lang="en-US" sz="1400" b="1" cap="none" dirty="0">
                <a:latin typeface="+mn-lt"/>
              </a:rPr>
              <a:t>For More Information FAQs:</a:t>
            </a:r>
            <a:r>
              <a:rPr lang="en-US" sz="1400" b="1" dirty="0">
                <a:latin typeface="+mn-lt"/>
              </a:rPr>
              <a:t> </a:t>
            </a:r>
            <a:r>
              <a:rPr lang="en-US" sz="1400" cap="none" dirty="0">
                <a:latin typeface="+mn-lt"/>
                <a:hlinkClick r:id="rId4"/>
              </a:rPr>
              <a:t>https://</a:t>
            </a:r>
            <a:r>
              <a:rPr lang="en-US" sz="1400" cap="none" dirty="0" smtClean="0">
                <a:latin typeface="+mn-lt"/>
                <a:hlinkClick r:id="rId4"/>
              </a:rPr>
              <a:t>us.hikvision.com/en/support-resources/documentation/faq/software</a:t>
            </a:r>
            <a:endParaRPr lang="en-US" sz="1400" cap="none" dirty="0">
              <a:latin typeface="+mn-lt"/>
            </a:endParaRPr>
          </a:p>
          <a:p>
            <a:pPr marL="457200" indent="-457200">
              <a:buAutoNum type="arabicPeriod"/>
            </a:pPr>
            <a:r>
              <a:rPr lang="en-US" sz="1400" b="1" cap="none" dirty="0" smtClean="0">
                <a:latin typeface="+mn-lt"/>
              </a:rPr>
              <a:t>Integrating </a:t>
            </a:r>
            <a:r>
              <a:rPr lang="en-US" sz="1400" b="1" cap="none" dirty="0">
                <a:latin typeface="+mn-lt"/>
              </a:rPr>
              <a:t>CRI Camera:</a:t>
            </a:r>
            <a:r>
              <a:rPr lang="en-US" sz="1400" cap="none" dirty="0">
                <a:latin typeface="+mn-lt"/>
              </a:rPr>
              <a:t> </a:t>
            </a:r>
            <a:r>
              <a:rPr lang="en-US" sz="1400" cap="none" dirty="0">
                <a:latin typeface="+mn-lt"/>
                <a:hlinkClick r:id="rId5" action="ppaction://hlinkpres?slideindex=1&amp;slidetitle="/>
              </a:rPr>
              <a:t>https://www.aranacorp.com/en/managing-an-ip-camera-with-python/</a:t>
            </a:r>
            <a:endParaRPr lang="en-US" sz="1400" cap="none" dirty="0">
              <a:latin typeface="+mn-lt"/>
            </a:endParaRPr>
          </a:p>
        </p:txBody>
      </p:sp>
      <p:cxnSp>
        <p:nvCxnSpPr>
          <p:cNvPr id="27" name="Straight Connector 26">
            <a:extLst>
              <a:ext uri="{FF2B5EF4-FFF2-40B4-BE49-F238E27FC236}">
                <a16:creationId xmlns="" xmlns:a16="http://schemas.microsoft.com/office/drawing/2014/main" id="{E4A534A3-16E3-79AB-9E75-F40D0FDB4C98}"/>
              </a:ext>
              <a:ext uri="{C183D7F6-B498-43B3-948B-1728B52AA6E4}">
                <adec:decorative xmlns=""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470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 xmlns:a16="http://schemas.microsoft.com/office/drawing/2014/main" id="{1130D679-D78E-1F15-EC3D-4BED6D69B35F}"/>
              </a:ext>
            </a:extLst>
          </p:cNvPr>
          <p:cNvSpPr>
            <a:spLocks noGrp="1"/>
          </p:cNvSpPr>
          <p:nvPr>
            <p:ph type="title"/>
          </p:nvPr>
        </p:nvSpPr>
        <p:spPr/>
        <p:txBody>
          <a:bodyPr/>
          <a:lstStyle/>
          <a:p>
            <a:r>
              <a:rPr lang="en-US" dirty="0"/>
              <a:t>Thank you </a:t>
            </a:r>
          </a:p>
        </p:txBody>
      </p:sp>
      <p:sp>
        <p:nvSpPr>
          <p:cNvPr id="27" name="Text Placeholder 26">
            <a:extLst>
              <a:ext uri="{FF2B5EF4-FFF2-40B4-BE49-F238E27FC236}">
                <a16:creationId xmlns=""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sz="2000" cap="all" spc="0" dirty="0" err="1"/>
              <a:t>GitHUB</a:t>
            </a:r>
            <a:r>
              <a:rPr lang="en-US" sz="2000" cap="all" spc="0" dirty="0"/>
              <a:t>:</a:t>
            </a:r>
          </a:p>
          <a:p>
            <a:pPr marL="0" indent="0" algn="ctr">
              <a:lnSpc>
                <a:spcPts val="2660"/>
              </a:lnSpc>
              <a:spcBef>
                <a:spcPts val="0"/>
              </a:spcBef>
              <a:buNone/>
            </a:pPr>
            <a:r>
              <a:rPr lang="en-US" sz="2000" cap="none" spc="0" dirty="0">
                <a:hlinkClick r:id="rId3"/>
              </a:rPr>
              <a:t>https://github.com/tilakpandya/face_recognition_using_thermal_images</a:t>
            </a:r>
            <a:endParaRPr lang="en-US" sz="2000" cap="none" spc="0" dirty="0"/>
          </a:p>
        </p:txBody>
      </p:sp>
      <p:pic>
        <p:nvPicPr>
          <p:cNvPr id="11" name="Picture Placeholder 10">
            <a:extLst>
              <a:ext uri="{FF2B5EF4-FFF2-40B4-BE49-F238E27FC236}">
                <a16:creationId xmlns="" xmlns:a16="http://schemas.microsoft.com/office/drawing/2014/main" id="{BFCFAEAA-1286-1EA5-E714-DDF48E69F2CF}"/>
              </a:ext>
            </a:extLst>
          </p:cNvPr>
          <p:cNvPicPr>
            <a:picLocks noGrp="1" noChangeAspect="1"/>
          </p:cNvPicPr>
          <p:nvPr>
            <p:ph type="pic" sz="quarter" idx="13"/>
          </p:nvPr>
        </p:nvPicPr>
        <p:blipFill>
          <a:blip r:embed="rId4"/>
          <a:srcRect l="21200" r="21200"/>
          <a:stretch>
            <a:fillRect/>
          </a:stretch>
        </p:blipFill>
        <p:spPr/>
      </p:pic>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3EB422-1287-FCEB-63CE-599FDC8468D8}"/>
              </a:ext>
            </a:extLst>
          </p:cNvPr>
          <p:cNvSpPr>
            <a:spLocks noGrp="1"/>
          </p:cNvSpPr>
          <p:nvPr>
            <p:ph type="title"/>
          </p:nvPr>
        </p:nvSpPr>
        <p:spPr/>
        <p:txBody>
          <a:bodyPr/>
          <a:lstStyle/>
          <a:p>
            <a:r>
              <a:rPr lang="en-US" dirty="0"/>
              <a:t>Agenda</a:t>
            </a:r>
          </a:p>
        </p:txBody>
      </p:sp>
      <p:sp>
        <p:nvSpPr>
          <p:cNvPr id="5" name="Footer Placeholder 4">
            <a:extLst>
              <a:ext uri="{FF2B5EF4-FFF2-40B4-BE49-F238E27FC236}">
                <a16:creationId xmlns="" xmlns:a16="http://schemas.microsoft.com/office/drawing/2014/main" id="{DE9EDB55-C0CF-1610-24F0-07462C63BCEB}"/>
              </a:ext>
            </a:extLst>
          </p:cNvPr>
          <p:cNvSpPr>
            <a:spLocks noGrp="1"/>
          </p:cNvSpPr>
          <p:nvPr>
            <p:ph type="ftr" sz="quarter" idx="12"/>
          </p:nvPr>
        </p:nvSpPr>
        <p:spPr>
          <a:xfrm rot="16200000">
            <a:off x="-489191" y="1194607"/>
            <a:ext cx="2287481" cy="200107"/>
          </a:xfrm>
        </p:spPr>
        <p:txBody>
          <a:bodyPr/>
          <a:lstStyle/>
          <a:p>
            <a:r>
              <a:rPr lang="en-US" dirty="0"/>
              <a:t>CRI AI THERMAL CAMERA</a:t>
            </a:r>
          </a:p>
        </p:txBody>
      </p:sp>
      <p:sp>
        <p:nvSpPr>
          <p:cNvPr id="4" name="Slide Number Placeholder 3">
            <a:extLst>
              <a:ext uri="{FF2B5EF4-FFF2-40B4-BE49-F238E27FC236}">
                <a16:creationId xmlns=""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 xmlns:a16="http://schemas.microsoft.com/office/drawing/2014/main" id="{4D038CD2-9585-7E51-5359-D52935A77DF0}"/>
              </a:ext>
            </a:extLst>
          </p:cNvPr>
          <p:cNvSpPr>
            <a:spLocks noGrp="1"/>
          </p:cNvSpPr>
          <p:nvPr>
            <p:ph idx="1"/>
          </p:nvPr>
        </p:nvSpPr>
        <p:spPr>
          <a:xfrm>
            <a:off x="1242254" y="2304288"/>
            <a:ext cx="3602736" cy="3364992"/>
          </a:xfrm>
        </p:spPr>
        <p:txBody>
          <a:bodyPr/>
          <a:lstStyle/>
          <a:p>
            <a:r>
              <a:rPr lang="en-US" dirty="0"/>
              <a:t>Introduction</a:t>
            </a:r>
          </a:p>
          <a:p>
            <a:r>
              <a:rPr lang="en-US" dirty="0"/>
              <a:t>PROJECT SUMMARY</a:t>
            </a:r>
          </a:p>
          <a:p>
            <a:r>
              <a:rPr lang="en-US" dirty="0"/>
              <a:t>MEET OUR TEAM</a:t>
            </a:r>
          </a:p>
          <a:p>
            <a:r>
              <a:rPr lang="en-US" dirty="0"/>
              <a:t>SCOPE OF WORK</a:t>
            </a:r>
          </a:p>
          <a:p>
            <a:r>
              <a:rPr lang="en-US" dirty="0"/>
              <a:t>TIMELINE</a:t>
            </a:r>
          </a:p>
          <a:p>
            <a:r>
              <a:rPr lang="en-US" dirty="0"/>
              <a:t>Phases of work</a:t>
            </a:r>
          </a:p>
          <a:p>
            <a:r>
              <a:rPr lang="en-US" dirty="0"/>
              <a:t>REFERENCES</a:t>
            </a:r>
          </a:p>
          <a:p>
            <a:endParaRPr lang="en-US" dirty="0"/>
          </a:p>
          <a:p>
            <a:endParaRPr lang="en-US" dirty="0"/>
          </a:p>
          <a:p>
            <a:endParaRPr lang="en-US" dirty="0"/>
          </a:p>
        </p:txBody>
      </p:sp>
      <p:pic>
        <p:nvPicPr>
          <p:cNvPr id="12" name="Picture Placeholder 11">
            <a:extLst>
              <a:ext uri="{FF2B5EF4-FFF2-40B4-BE49-F238E27FC236}">
                <a16:creationId xmlns="" xmlns:a16="http://schemas.microsoft.com/office/drawing/2014/main" id="{8D06B28F-8023-0246-0E31-3B9953E88A8D}"/>
              </a:ext>
            </a:extLst>
          </p:cNvPr>
          <p:cNvPicPr>
            <a:picLocks noGrp="1" noChangeAspect="1"/>
          </p:cNvPicPr>
          <p:nvPr>
            <p:ph type="pic" sz="quarter" idx="13"/>
          </p:nvPr>
        </p:nvPicPr>
        <p:blipFill>
          <a:blip r:embed="rId2"/>
          <a:srcRect l="108" r="108"/>
          <a:stretch>
            <a:fillRect/>
          </a:stretch>
        </p:blipFill>
        <p:spPr>
          <a:xfrm>
            <a:off x="4933648" y="1188720"/>
            <a:ext cx="6638544" cy="44805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extBox 12">
            <a:extLst>
              <a:ext uri="{FF2B5EF4-FFF2-40B4-BE49-F238E27FC236}">
                <a16:creationId xmlns="" xmlns:a16="http://schemas.microsoft.com/office/drawing/2014/main" id="{B3B3F4B9-7135-333C-AB15-20C592149980}"/>
              </a:ext>
            </a:extLst>
          </p:cNvPr>
          <p:cNvSpPr txBox="1"/>
          <p:nvPr/>
        </p:nvSpPr>
        <p:spPr>
          <a:xfrm flipH="1">
            <a:off x="10685637" y="5669280"/>
            <a:ext cx="975213" cy="184666"/>
          </a:xfrm>
          <a:prstGeom prst="rect">
            <a:avLst/>
          </a:prstGeom>
          <a:noFill/>
        </p:spPr>
        <p:txBody>
          <a:bodyPr wrap="square" rtlCol="0">
            <a:spAutoFit/>
          </a:bodyPr>
          <a:lstStyle/>
          <a:p>
            <a:r>
              <a:rPr lang="en-US" sz="600" dirty="0"/>
              <a:t>IMAGE SOURCE: </a:t>
            </a:r>
            <a:r>
              <a:rPr lang="en-US" sz="600" dirty="0">
                <a:hlinkClick r:id="rId3"/>
              </a:rPr>
              <a:t>LEARN G2</a:t>
            </a:r>
            <a:endParaRPr lang="en-IN" sz="600" dirty="0"/>
          </a:p>
        </p:txBody>
      </p:sp>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 xmlns:a16="http://schemas.microsoft.com/office/drawing/2014/main" id="{241D8BC6-DD9D-7F06-3B9F-9F2B462E4984}"/>
              </a:ext>
            </a:extLst>
          </p:cNvPr>
          <p:cNvSpPr>
            <a:spLocks noGrp="1"/>
          </p:cNvSpPr>
          <p:nvPr>
            <p:ph type="ftr" sz="quarter" idx="12"/>
          </p:nvPr>
        </p:nvSpPr>
        <p:spPr>
          <a:xfrm rot="16200000">
            <a:off x="-444802" y="1238995"/>
            <a:ext cx="2198704" cy="200107"/>
          </a:xfrm>
        </p:spPr>
        <p:txBody>
          <a:bodyPr/>
          <a:lstStyle/>
          <a:p>
            <a:r>
              <a:rPr lang="en-US" dirty="0"/>
              <a:t>CRI AI THEMRAL CAMERA</a:t>
            </a:r>
          </a:p>
        </p:txBody>
      </p:sp>
      <p:sp>
        <p:nvSpPr>
          <p:cNvPr id="4" name="Slide Number Placeholder 3">
            <a:extLst>
              <a:ext uri="{FF2B5EF4-FFF2-40B4-BE49-F238E27FC236}">
                <a16:creationId xmlns=""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pic>
        <p:nvPicPr>
          <p:cNvPr id="7" name="Picture Placeholder 6">
            <a:extLst>
              <a:ext uri="{FF2B5EF4-FFF2-40B4-BE49-F238E27FC236}">
                <a16:creationId xmlns="" xmlns:a16="http://schemas.microsoft.com/office/drawing/2014/main" id="{7FFC92DA-E590-4A49-8738-10A5D4DBBE6E}"/>
              </a:ext>
            </a:extLst>
          </p:cNvPr>
          <p:cNvPicPr>
            <a:picLocks noGrp="1" noChangeAspect="1"/>
          </p:cNvPicPr>
          <p:nvPr>
            <p:ph type="pic" sz="quarter" idx="13"/>
          </p:nvPr>
        </p:nvPicPr>
        <p:blipFill>
          <a:blip r:embed="rId2"/>
          <a:src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 xmlns:a16="http://schemas.microsoft.com/office/drawing/2014/main" id="{77C9C890-ADC6-0AA7-BBC0-05E856AA7C3C}"/>
              </a:ext>
            </a:extLst>
          </p:cNvPr>
          <p:cNvSpPr>
            <a:spLocks noGrp="1"/>
          </p:cNvSpPr>
          <p:nvPr>
            <p:ph idx="1"/>
          </p:nvPr>
        </p:nvSpPr>
        <p:spPr/>
        <p:txBody>
          <a:bodyPr/>
          <a:lstStyle/>
          <a:p>
            <a:pPr marL="0" indent="0">
              <a:lnSpc>
                <a:spcPts val="2400"/>
              </a:lnSpc>
              <a:buNone/>
            </a:pPr>
            <a:r>
              <a:rPr lang="en-US" sz="2000" b="1" spc="0" dirty="0">
                <a:ea typeface="+mn-lt"/>
                <a:cs typeface="+mn-lt"/>
              </a:rPr>
              <a:t>What is CRI AI Camera?</a:t>
            </a:r>
          </a:p>
          <a:p>
            <a:pPr marL="0" indent="0">
              <a:lnSpc>
                <a:spcPts val="2400"/>
              </a:lnSpc>
              <a:buNone/>
            </a:pPr>
            <a:endParaRPr lang="en-US" sz="2000" spc="0" dirty="0">
              <a:ea typeface="+mn-lt"/>
              <a:cs typeface="+mn-lt"/>
            </a:endParaRPr>
          </a:p>
          <a:p>
            <a:pPr marL="0" indent="0">
              <a:lnSpc>
                <a:spcPts val="2400"/>
              </a:lnSpc>
              <a:buNone/>
            </a:pPr>
            <a:r>
              <a:rPr lang="en-US" sz="2000" spc="0" dirty="0">
                <a:ea typeface="+mn-lt"/>
                <a:cs typeface="+mn-lt"/>
              </a:rPr>
              <a:t>CRI stands for Color Rendering Index and is nothing but a specification of cameras which states how accurately artificial light shows colors of the people under them.</a:t>
            </a:r>
          </a:p>
          <a:p>
            <a:pPr marL="0" indent="0">
              <a:lnSpc>
                <a:spcPts val="2400"/>
              </a:lnSpc>
              <a:buNone/>
            </a:pPr>
            <a:r>
              <a:rPr lang="en-US" dirty="0">
                <a:ea typeface="+mn-lt"/>
                <a:cs typeface="+mn-lt"/>
              </a:rPr>
              <a:t>CRI AI Thermal camera is used to develop this project.</a:t>
            </a:r>
            <a:endParaRPr lang="en-US" sz="2000" spc="0" dirty="0">
              <a:ea typeface="+mn-lt"/>
              <a:cs typeface="+mn-lt"/>
            </a:endParaRPr>
          </a:p>
          <a:p>
            <a:pPr marL="0" indent="0">
              <a:lnSpc>
                <a:spcPts val="2400"/>
              </a:lnSpc>
              <a:buNone/>
            </a:pPr>
            <a:endParaRPr lang="en-US" sz="2000" spc="0" dirty="0"/>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 xmlns:a16="http://schemas.microsoft.com/office/drawing/2014/main" id="{03924A06-2533-68FE-6815-A6208AD97D3D}"/>
              </a:ext>
            </a:extLst>
          </p:cNvPr>
          <p:cNvSpPr>
            <a:spLocks noGrp="1"/>
          </p:cNvSpPr>
          <p:nvPr>
            <p:ph type="title"/>
          </p:nvPr>
        </p:nvSpPr>
        <p:spPr/>
        <p:txBody>
          <a:bodyPr/>
          <a:lstStyle/>
          <a:p>
            <a:r>
              <a:rPr lang="en-US" dirty="0"/>
              <a:t>Primary goals</a:t>
            </a:r>
          </a:p>
        </p:txBody>
      </p:sp>
      <p:sp>
        <p:nvSpPr>
          <p:cNvPr id="4" name="Text Placeholder 3">
            <a:extLst>
              <a:ext uri="{FF2B5EF4-FFF2-40B4-BE49-F238E27FC236}">
                <a16:creationId xmlns="" xmlns:a16="http://schemas.microsoft.com/office/drawing/2014/main" id="{78D3FE44-803A-0FCA-D29B-EB40225C360F}"/>
              </a:ext>
            </a:extLst>
          </p:cNvPr>
          <p:cNvSpPr>
            <a:spLocks noGrp="1"/>
          </p:cNvSpPr>
          <p:nvPr>
            <p:ph type="body" idx="1"/>
          </p:nvPr>
        </p:nvSpPr>
        <p:spPr>
          <a:xfrm>
            <a:off x="6581775" y="4745736"/>
            <a:ext cx="3809999" cy="1280160"/>
          </a:xfrm>
        </p:spPr>
        <p:txBody>
          <a:bodyPr/>
          <a:lstStyle/>
          <a:p>
            <a:r>
              <a:rPr lang="en-US" dirty="0"/>
              <a:t>Face Recognition</a:t>
            </a:r>
          </a:p>
          <a:p>
            <a:r>
              <a:rPr lang="en-US" dirty="0"/>
              <a:t>Security and surveillance</a:t>
            </a:r>
          </a:p>
          <a:p>
            <a:r>
              <a:rPr lang="en-US" dirty="0"/>
              <a:t>Contactless access control</a:t>
            </a:r>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37">
            <a:extLst>
              <a:ext uri="{FF2B5EF4-FFF2-40B4-BE49-F238E27FC236}">
                <a16:creationId xmlns="" xmlns:a16="http://schemas.microsoft.com/office/drawing/2014/main" id="{99AB31F9-0B6E-9A05-F106-E0F4F1B784E5}"/>
              </a:ext>
            </a:extLst>
          </p:cNvPr>
          <p:cNvPicPr>
            <a:picLocks noChangeAspect="1"/>
          </p:cNvPicPr>
          <p:nvPr/>
        </p:nvPicPr>
        <p:blipFill>
          <a:blip r:embed="rId2"/>
          <a:srcRect t="22597" b="22597"/>
          <a:stretch>
            <a:fillRect/>
          </a:stretch>
        </p:blipFill>
        <p:spPr>
          <a:xfrm>
            <a:off x="8460740" y="0"/>
            <a:ext cx="7543800" cy="5029200"/>
          </a:xfrm>
          <a:prstGeom prst="rect">
            <a:avLst/>
          </a:prstGeom>
        </p:spPr>
      </p:pic>
      <p:sp>
        <p:nvSpPr>
          <p:cNvPr id="6" name="Title 5">
            <a:extLst>
              <a:ext uri="{FF2B5EF4-FFF2-40B4-BE49-F238E27FC236}">
                <a16:creationId xmlns="" xmlns:a16="http://schemas.microsoft.com/office/drawing/2014/main" id="{BB7103A8-AEEA-50D3-BE61-CC85D24BDF23}"/>
              </a:ext>
            </a:extLst>
          </p:cNvPr>
          <p:cNvSpPr>
            <a:spLocks noGrp="1"/>
          </p:cNvSpPr>
          <p:nvPr>
            <p:ph type="title"/>
          </p:nvPr>
        </p:nvSpPr>
        <p:spPr/>
        <p:txBody>
          <a:bodyPr/>
          <a:lstStyle/>
          <a:p>
            <a:r>
              <a:rPr lang="en-US" dirty="0"/>
              <a:t>Summary </a:t>
            </a:r>
          </a:p>
        </p:txBody>
      </p:sp>
      <p:sp>
        <p:nvSpPr>
          <p:cNvPr id="3" name="Footer Placeholder 2">
            <a:extLst>
              <a:ext uri="{FF2B5EF4-FFF2-40B4-BE49-F238E27FC236}">
                <a16:creationId xmlns="" xmlns:a16="http://schemas.microsoft.com/office/drawing/2014/main" id="{AA5BCABC-85E9-BA68-F054-2D77592245F0}"/>
              </a:ext>
            </a:extLst>
          </p:cNvPr>
          <p:cNvSpPr>
            <a:spLocks noGrp="1"/>
          </p:cNvSpPr>
          <p:nvPr>
            <p:ph type="ftr" sz="quarter" idx="11"/>
          </p:nvPr>
        </p:nvSpPr>
        <p:spPr>
          <a:xfrm rot="16200000">
            <a:off x="-427602" y="1248798"/>
            <a:ext cx="2171701" cy="207505"/>
          </a:xfrm>
        </p:spPr>
        <p:txBody>
          <a:bodyPr/>
          <a:lstStyle/>
          <a:p>
            <a:r>
              <a:rPr lang="en-US" dirty="0"/>
              <a:t>CRI AI THEMRAL CAMERA</a:t>
            </a:r>
          </a:p>
        </p:txBody>
      </p:sp>
      <p:sp>
        <p:nvSpPr>
          <p:cNvPr id="2" name="Slide Number Placeholder 1">
            <a:extLst>
              <a:ext uri="{FF2B5EF4-FFF2-40B4-BE49-F238E27FC236}">
                <a16:creationId xmlns=""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5</a:t>
            </a:fld>
            <a:endParaRPr lang="en-US" dirty="0"/>
          </a:p>
        </p:txBody>
      </p:sp>
      <p:sp>
        <p:nvSpPr>
          <p:cNvPr id="4" name="Text Placeholder 3">
            <a:extLst>
              <a:ext uri="{FF2B5EF4-FFF2-40B4-BE49-F238E27FC236}">
                <a16:creationId xmlns="" xmlns:a16="http://schemas.microsoft.com/office/drawing/2014/main" id="{68003147-27BE-7492-36B6-F405F1156F31}"/>
              </a:ext>
            </a:extLst>
          </p:cNvPr>
          <p:cNvSpPr>
            <a:spLocks noGrp="1"/>
          </p:cNvSpPr>
          <p:nvPr>
            <p:ph type="body" sz="quarter" idx="12"/>
          </p:nvPr>
        </p:nvSpPr>
        <p:spPr>
          <a:xfrm>
            <a:off x="1152525" y="2057399"/>
            <a:ext cx="10484980" cy="3962401"/>
          </a:xfrm>
        </p:spPr>
        <p:txBody>
          <a:bodyPr/>
          <a:lstStyle/>
          <a:p>
            <a:r>
              <a:rPr lang="en-US" sz="2000" spc="100" dirty="0">
                <a:ea typeface="+mn-lt"/>
                <a:cs typeface="Posterama" panose="020B0504020200020000" pitchFamily="34" charset="0"/>
              </a:rPr>
              <a:t>Facial Recognition is the process of identifying a person through his or her facial features. We will be using thermal cameras to detect human faces. When we think about thermal images in the context of people, what usually comes to mind is night vision. The ability to see a person, or group of people, by the inevitable heat their bodies emit. </a:t>
            </a:r>
          </a:p>
          <a:p>
            <a:r>
              <a:rPr lang="en-US" sz="2000" spc="100" dirty="0">
                <a:ea typeface="+mn-lt"/>
                <a:cs typeface="Posterama" panose="020B0504020200020000" pitchFamily="34" charset="0"/>
              </a:rPr>
              <a:t>	An important aspect of our project requires us to understand that thermal images capture heat in the form of frequency of pixels, varying from 0 to 1. Studies have found that each face emits a unique heat signature due to the blood vessels below the skin, as mentioned by Barclay (2013). Therefore, thermal facial images capture unique individual facial heat signatures which mark as unique biomarkers, providing us with rich information to classify a person correctly using a model.</a:t>
            </a:r>
          </a:p>
        </p:txBody>
      </p:sp>
    </p:spTree>
    <p:extLst>
      <p:ext uri="{BB962C8B-B14F-4D97-AF65-F5344CB8AC3E}">
        <p14:creationId xmlns:p14="http://schemas.microsoft.com/office/powerpoint/2010/main" val="40942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 xmlns:a16="http://schemas.microsoft.com/office/drawing/2014/main" id="{FD4D1C9B-9FA1-40CC-0ED6-893B90663C2B}"/>
              </a:ext>
            </a:extLst>
          </p:cNvPr>
          <p:cNvSpPr/>
          <p:nvPr/>
        </p:nvSpPr>
        <p:spPr>
          <a:xfrm>
            <a:off x="1847850" y="4580381"/>
            <a:ext cx="849630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 xmlns:a16="http://schemas.microsoft.com/office/drawing/2014/main" id="{A546168A-9F8B-AE64-6A3B-DD036396CD45}"/>
              </a:ext>
            </a:extLst>
          </p:cNvPr>
          <p:cNvSpPr>
            <a:spLocks noGrp="1"/>
          </p:cNvSpPr>
          <p:nvPr>
            <p:ph type="title"/>
          </p:nvPr>
        </p:nvSpPr>
        <p:spPr/>
        <p:txBody>
          <a:bodyPr/>
          <a:lstStyle/>
          <a:p>
            <a:r>
              <a:rPr lang="en-US" dirty="0">
                <a:cs typeface="Calibri Light"/>
              </a:rPr>
              <a:t>Meet our team</a:t>
            </a:r>
            <a:endParaRPr lang="en-US" dirty="0"/>
          </a:p>
        </p:txBody>
      </p:sp>
      <p:sp>
        <p:nvSpPr>
          <p:cNvPr id="4" name="Footer Placeholder 3">
            <a:extLst>
              <a:ext uri="{FF2B5EF4-FFF2-40B4-BE49-F238E27FC236}">
                <a16:creationId xmlns=""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6</a:t>
            </a:fld>
            <a:endParaRPr lang="en-US" dirty="0"/>
          </a:p>
        </p:txBody>
      </p:sp>
      <p:sp>
        <p:nvSpPr>
          <p:cNvPr id="9" name="Text Placeholder 8">
            <a:extLst>
              <a:ext uri="{FF2B5EF4-FFF2-40B4-BE49-F238E27FC236}">
                <a16:creationId xmlns="" xmlns:a16="http://schemas.microsoft.com/office/drawing/2014/main" id="{4555555B-2DC1-8FAB-836A-FF067294BAB7}"/>
              </a:ext>
            </a:extLst>
          </p:cNvPr>
          <p:cNvSpPr>
            <a:spLocks noGrp="1"/>
          </p:cNvSpPr>
          <p:nvPr>
            <p:ph type="body" sz="quarter" idx="16"/>
          </p:nvPr>
        </p:nvSpPr>
        <p:spPr>
          <a:xfrm>
            <a:off x="1558957" y="4708777"/>
            <a:ext cx="1828800" cy="347473"/>
          </a:xfrm>
        </p:spPr>
        <p:txBody>
          <a:bodyPr/>
          <a:lstStyle/>
          <a:p>
            <a:r>
              <a:rPr lang="en-US" sz="1600" b="1" dirty="0">
                <a:effectLst/>
              </a:rPr>
              <a:t>Kishan Patel</a:t>
            </a:r>
          </a:p>
          <a:p>
            <a:r>
              <a:rPr lang="en-US" sz="800" dirty="0"/>
              <a:t>(B.Sc. Physics, PGDCA, Big Data Solution Architecture)</a:t>
            </a:r>
          </a:p>
        </p:txBody>
      </p:sp>
      <p:sp>
        <p:nvSpPr>
          <p:cNvPr id="10" name="Text Placeholder 9">
            <a:extLst>
              <a:ext uri="{FF2B5EF4-FFF2-40B4-BE49-F238E27FC236}">
                <a16:creationId xmlns="" xmlns:a16="http://schemas.microsoft.com/office/drawing/2014/main" id="{9231214F-3674-6AA5-28C4-945128C75152}"/>
              </a:ext>
            </a:extLst>
          </p:cNvPr>
          <p:cNvSpPr>
            <a:spLocks noGrp="1"/>
          </p:cNvSpPr>
          <p:nvPr>
            <p:ph type="body" sz="quarter" idx="17"/>
          </p:nvPr>
        </p:nvSpPr>
        <p:spPr>
          <a:xfrm>
            <a:off x="1558957" y="5306566"/>
            <a:ext cx="1828800" cy="347472"/>
          </a:xfrm>
        </p:spPr>
        <p:txBody>
          <a:bodyPr/>
          <a:lstStyle/>
          <a:p>
            <a:r>
              <a:rPr lang="en-US" cap="none" dirty="0">
                <a:effectLst/>
              </a:rPr>
              <a:t>A Big Data Analyst having non-cs bachelor degree, yet significantly interested, and competent in AI industry.</a:t>
            </a:r>
          </a:p>
        </p:txBody>
      </p:sp>
      <p:pic>
        <p:nvPicPr>
          <p:cNvPr id="21" name="Picture Placeholder 20">
            <a:extLst>
              <a:ext uri="{FF2B5EF4-FFF2-40B4-BE49-F238E27FC236}">
                <a16:creationId xmlns="" xmlns:a16="http://schemas.microsoft.com/office/drawing/2014/main" id="{A72AF81F-FD65-0481-6DF1-86D94056C8AC}"/>
              </a:ext>
            </a:extLst>
          </p:cNvPr>
          <p:cNvPicPr>
            <a:picLocks noGrp="1" noChangeAspect="1"/>
          </p:cNvPicPr>
          <p:nvPr>
            <p:ph type="pic" sz="quarter" idx="12"/>
          </p:nvPr>
        </p:nvPicPr>
        <p:blipFill rotWithShape="1">
          <a:blip r:embed="rId2"/>
          <a:srcRect l="-3599" t="-1246" r="3599" b="50798"/>
          <a:stretch/>
        </p:blipFill>
        <p:spPr>
          <a:xfrm>
            <a:off x="1203389" y="1641539"/>
            <a:ext cx="2539936" cy="2539936"/>
          </a:xfrm>
        </p:spPr>
      </p:pic>
      <p:pic>
        <p:nvPicPr>
          <p:cNvPr id="25" name="Picture Placeholder 24">
            <a:extLst>
              <a:ext uri="{FF2B5EF4-FFF2-40B4-BE49-F238E27FC236}">
                <a16:creationId xmlns="" xmlns:a16="http://schemas.microsoft.com/office/drawing/2014/main" id="{5B0AED0B-0820-9FD3-9B8F-FEE5C61F2AAD}"/>
              </a:ext>
            </a:extLst>
          </p:cNvPr>
          <p:cNvPicPr>
            <a:picLocks noGrp="1" noChangeAspect="1"/>
          </p:cNvPicPr>
          <p:nvPr>
            <p:ph type="pic" sz="quarter" idx="13"/>
          </p:nvPr>
        </p:nvPicPr>
        <p:blipFill rotWithShape="1">
          <a:blip r:embed="rId3"/>
          <a:srcRect l="1483" t="-351" r="-1483" b="50351"/>
          <a:stretch/>
        </p:blipFill>
        <p:spPr>
          <a:xfrm>
            <a:off x="5137023" y="1641539"/>
            <a:ext cx="2539935" cy="2539935"/>
          </a:xfrm>
        </p:spPr>
      </p:pic>
      <p:pic>
        <p:nvPicPr>
          <p:cNvPr id="29" name="Picture Placeholder 28">
            <a:extLst>
              <a:ext uri="{FF2B5EF4-FFF2-40B4-BE49-F238E27FC236}">
                <a16:creationId xmlns="" xmlns:a16="http://schemas.microsoft.com/office/drawing/2014/main" id="{E2820BBC-937B-D497-2E25-BB85DB6F6BFC}"/>
              </a:ext>
            </a:extLst>
          </p:cNvPr>
          <p:cNvPicPr>
            <a:picLocks noGrp="1" noChangeAspect="1"/>
          </p:cNvPicPr>
          <p:nvPr>
            <p:ph type="pic" sz="quarter" idx="14"/>
          </p:nvPr>
        </p:nvPicPr>
        <p:blipFill rotWithShape="1">
          <a:blip r:embed="rId4"/>
          <a:srcRect l="20952" t="52" r="17181" b="68737"/>
          <a:stretch/>
        </p:blipFill>
        <p:spPr>
          <a:xfrm>
            <a:off x="8680131" y="1641539"/>
            <a:ext cx="2539935" cy="2539935"/>
          </a:xfrm>
        </p:spPr>
      </p:pic>
      <p:sp>
        <p:nvSpPr>
          <p:cNvPr id="50" name="TextBox 49">
            <a:extLst>
              <a:ext uri="{FF2B5EF4-FFF2-40B4-BE49-F238E27FC236}">
                <a16:creationId xmlns="" xmlns:a16="http://schemas.microsoft.com/office/drawing/2014/main" id="{6D29FC1C-BA54-FCE2-8684-B4414FD1EDD7}"/>
              </a:ext>
            </a:extLst>
          </p:cNvPr>
          <p:cNvSpPr txBox="1"/>
          <p:nvPr/>
        </p:nvSpPr>
        <p:spPr>
          <a:xfrm>
            <a:off x="5562408" y="4477944"/>
            <a:ext cx="21145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1" i="0" u="none" strike="noStrike" kern="1200" cap="all" spc="200" normalizeH="0" baseline="0" noProof="0" dirty="0">
                <a:ln>
                  <a:noFill/>
                </a:ln>
                <a:solidFill>
                  <a:srgbClr val="000000"/>
                </a:solidFill>
                <a:effectLst/>
                <a:uLnTx/>
                <a:uFillTx/>
                <a:latin typeface="Posterama"/>
                <a:ea typeface="+mn-ea"/>
                <a:cs typeface="+mn-cs"/>
              </a:rPr>
              <a:t>Tilak Pandya</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all" spc="200" normalizeH="0" baseline="0" noProof="0" dirty="0">
                <a:ln>
                  <a:noFill/>
                </a:ln>
                <a:solidFill>
                  <a:srgbClr val="000000"/>
                </a:solidFill>
                <a:effectLst/>
                <a:uLnTx/>
                <a:uFillTx/>
                <a:latin typeface="Posterama"/>
                <a:ea typeface="+mn-ea"/>
                <a:cs typeface="+mn-cs"/>
              </a:rPr>
              <a:t>(B.C.A., M.C.A.)</a:t>
            </a:r>
          </a:p>
        </p:txBody>
      </p:sp>
      <p:sp>
        <p:nvSpPr>
          <p:cNvPr id="51" name="Text Placeholder 9">
            <a:extLst>
              <a:ext uri="{FF2B5EF4-FFF2-40B4-BE49-F238E27FC236}">
                <a16:creationId xmlns="" xmlns:a16="http://schemas.microsoft.com/office/drawing/2014/main" id="{094947FD-E005-E414-EB48-C7E3E74B9EAA}"/>
              </a:ext>
            </a:extLst>
          </p:cNvPr>
          <p:cNvSpPr txBox="1">
            <a:spLocks/>
          </p:cNvSpPr>
          <p:nvPr/>
        </p:nvSpPr>
        <p:spPr>
          <a:xfrm>
            <a:off x="5705283" y="5306566"/>
            <a:ext cx="1828800" cy="347472"/>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developer who explores concepts and potential in the tech industry.</a:t>
            </a:r>
          </a:p>
        </p:txBody>
      </p:sp>
      <p:sp>
        <p:nvSpPr>
          <p:cNvPr id="53" name="TextBox 52">
            <a:extLst>
              <a:ext uri="{FF2B5EF4-FFF2-40B4-BE49-F238E27FC236}">
                <a16:creationId xmlns="" xmlns:a16="http://schemas.microsoft.com/office/drawing/2014/main" id="{159FBFC8-7248-F3BD-6E49-38F7CFFC13BB}"/>
              </a:ext>
            </a:extLst>
          </p:cNvPr>
          <p:cNvSpPr txBox="1"/>
          <p:nvPr/>
        </p:nvSpPr>
        <p:spPr>
          <a:xfrm>
            <a:off x="9004554" y="4477943"/>
            <a:ext cx="21145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1" i="0" u="none" strike="noStrike" kern="1200" cap="all" spc="200" normalizeH="0" baseline="0" noProof="0" dirty="0" err="1">
                <a:ln>
                  <a:noFill/>
                </a:ln>
                <a:solidFill>
                  <a:srgbClr val="000000"/>
                </a:solidFill>
                <a:effectLst/>
                <a:uLnTx/>
                <a:uFillTx/>
                <a:latin typeface="Posterama"/>
                <a:ea typeface="+mn-ea"/>
                <a:cs typeface="+mn-cs"/>
              </a:rPr>
              <a:t>Namra</a:t>
            </a:r>
            <a:r>
              <a:rPr kumimoji="0" lang="en-US" sz="1600" b="1" i="0" u="none" strike="noStrike" kern="1200" cap="all" spc="200" normalizeH="0" baseline="0" noProof="0" dirty="0">
                <a:ln>
                  <a:noFill/>
                </a:ln>
                <a:solidFill>
                  <a:srgbClr val="000000"/>
                </a:solidFill>
                <a:effectLst/>
                <a:uLnTx/>
                <a:uFillTx/>
                <a:latin typeface="Posterama"/>
                <a:ea typeface="+mn-ea"/>
                <a:cs typeface="+mn-cs"/>
              </a:rPr>
              <a:t> Patel</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all" spc="200" normalizeH="0" baseline="0" noProof="0" dirty="0">
                <a:ln>
                  <a:noFill/>
                </a:ln>
                <a:solidFill>
                  <a:srgbClr val="000000"/>
                </a:solidFill>
                <a:effectLst/>
                <a:uLnTx/>
                <a:uFillTx/>
                <a:latin typeface="Posterama"/>
                <a:ea typeface="+mn-ea"/>
                <a:cs typeface="+mn-cs"/>
              </a:rPr>
              <a:t>(B.E Computer Science.)</a:t>
            </a:r>
          </a:p>
        </p:txBody>
      </p:sp>
      <p:sp>
        <p:nvSpPr>
          <p:cNvPr id="54" name="Text Placeholder 9">
            <a:extLst>
              <a:ext uri="{FF2B5EF4-FFF2-40B4-BE49-F238E27FC236}">
                <a16:creationId xmlns="" xmlns:a16="http://schemas.microsoft.com/office/drawing/2014/main" id="{0A547878-30BB-B8F5-2CC0-C317F8A4CED2}"/>
              </a:ext>
            </a:extLst>
          </p:cNvPr>
          <p:cNvSpPr txBox="1">
            <a:spLocks/>
          </p:cNvSpPr>
          <p:nvPr/>
        </p:nvSpPr>
        <p:spPr>
          <a:xfrm>
            <a:off x="9147429" y="5299327"/>
            <a:ext cx="1828800" cy="347472"/>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developer with real-world problem solving experience and a desire for innovation.</a:t>
            </a:r>
          </a:p>
        </p:txBody>
      </p:sp>
    </p:spTree>
    <p:extLst>
      <p:ext uri="{BB962C8B-B14F-4D97-AF65-F5344CB8AC3E}">
        <p14:creationId xmlns:p14="http://schemas.microsoft.com/office/powerpoint/2010/main" val="4146645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37">
            <a:extLst>
              <a:ext uri="{FF2B5EF4-FFF2-40B4-BE49-F238E27FC236}">
                <a16:creationId xmlns="" xmlns:a16="http://schemas.microsoft.com/office/drawing/2014/main" id="{DFE9721D-C50D-3DB8-0C96-27F875195162}"/>
              </a:ext>
            </a:extLst>
          </p:cNvPr>
          <p:cNvPicPr>
            <a:picLocks noChangeAspect="1"/>
          </p:cNvPicPr>
          <p:nvPr/>
        </p:nvPicPr>
        <p:blipFill>
          <a:blip r:embed="rId2"/>
          <a:srcRect t="22597" b="22597"/>
          <a:stretch>
            <a:fillRect/>
          </a:stretch>
        </p:blipFill>
        <p:spPr>
          <a:xfrm>
            <a:off x="2495550" y="1352551"/>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3" name="Title 2">
            <a:extLst>
              <a:ext uri="{FF2B5EF4-FFF2-40B4-BE49-F238E27FC236}">
                <a16:creationId xmlns="" xmlns:a16="http://schemas.microsoft.com/office/drawing/2014/main" id="{B3E315A2-4CED-23BB-CA3C-C8962E2419FD}"/>
              </a:ext>
            </a:extLst>
          </p:cNvPr>
          <p:cNvSpPr>
            <a:spLocks noGrp="1"/>
          </p:cNvSpPr>
          <p:nvPr>
            <p:ph type="title"/>
          </p:nvPr>
        </p:nvSpPr>
        <p:spPr/>
        <p:txBody>
          <a:bodyPr/>
          <a:lstStyle/>
          <a:p>
            <a:r>
              <a:rPr lang="en-US" dirty="0"/>
              <a:t>SCOPE OF WORK</a:t>
            </a:r>
          </a:p>
        </p:txBody>
      </p:sp>
      <p:sp>
        <p:nvSpPr>
          <p:cNvPr id="9" name="Footer Placeholder 8">
            <a:extLst>
              <a:ext uri="{FF2B5EF4-FFF2-40B4-BE49-F238E27FC236}">
                <a16:creationId xmlns="" xmlns:a16="http://schemas.microsoft.com/office/drawing/2014/main"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4" name="Text Placeholder 3">
            <a:extLst>
              <a:ext uri="{FF2B5EF4-FFF2-40B4-BE49-F238E27FC236}">
                <a16:creationId xmlns="" xmlns:a16="http://schemas.microsoft.com/office/drawing/2014/main" id="{DB4489FD-4F12-40A7-1EA9-79A941933E98}"/>
              </a:ext>
            </a:extLst>
          </p:cNvPr>
          <p:cNvSpPr>
            <a:spLocks noGrp="1"/>
          </p:cNvSpPr>
          <p:nvPr>
            <p:ph type="body" idx="1"/>
          </p:nvPr>
        </p:nvSpPr>
        <p:spPr>
          <a:xfrm>
            <a:off x="1298448" y="2057781"/>
            <a:ext cx="10244327" cy="3238120"/>
          </a:xfrm>
        </p:spPr>
        <p:txBody>
          <a:bodyPr/>
          <a:lstStyle/>
          <a:p>
            <a:pPr marL="457200" indent="-457200">
              <a:buAutoNum type="arabicPeriod"/>
            </a:pPr>
            <a:r>
              <a:rPr lang="en-US" sz="1800" b="1" dirty="0">
                <a:latin typeface="+mn-lt"/>
              </a:rPr>
              <a:t>Research on CRI AI thermal camera</a:t>
            </a:r>
          </a:p>
          <a:p>
            <a:pPr marL="457200" indent="-457200">
              <a:buAutoNum type="arabicPeriod"/>
            </a:pPr>
            <a:r>
              <a:rPr lang="en-US" sz="1800" b="1" dirty="0">
                <a:latin typeface="+mn-lt"/>
              </a:rPr>
              <a:t>Development of facial recognition algorithms</a:t>
            </a:r>
          </a:p>
          <a:p>
            <a:pPr marL="457200" indent="-457200">
              <a:buAutoNum type="arabicPeriod"/>
            </a:pPr>
            <a:r>
              <a:rPr lang="en-US" sz="1800" b="1" dirty="0">
                <a:latin typeface="+mn-lt"/>
              </a:rPr>
              <a:t>Integration with existing systems</a:t>
            </a:r>
          </a:p>
          <a:p>
            <a:pPr marL="457200" indent="-457200">
              <a:buAutoNum type="arabicPeriod"/>
            </a:pPr>
            <a:r>
              <a:rPr lang="en-US" sz="1800" b="1" dirty="0">
                <a:latin typeface="+mn-lt"/>
              </a:rPr>
              <a:t>Testing and validation</a:t>
            </a:r>
          </a:p>
          <a:p>
            <a:pPr marL="457200" indent="-457200">
              <a:buAutoNum type="arabicPeriod"/>
            </a:pPr>
            <a:r>
              <a:rPr lang="en-US" sz="1800" b="1" dirty="0">
                <a:latin typeface="+mn-lt"/>
              </a:rPr>
              <a:t>Deployment and training</a:t>
            </a:r>
          </a:p>
          <a:p>
            <a:pPr marL="457200" indent="-457200">
              <a:buAutoNum type="arabicPeriod"/>
            </a:pPr>
            <a:r>
              <a:rPr lang="en-US" sz="1800" b="1" dirty="0">
                <a:latin typeface="+mn-lt"/>
              </a:rPr>
              <a:t>Maintenance and support</a:t>
            </a:r>
          </a:p>
          <a:p>
            <a:pPr marL="457200" indent="-457200">
              <a:buAutoNum type="arabicPeriod"/>
            </a:pPr>
            <a:endParaRPr lang="en-US" sz="1800" b="1" dirty="0">
              <a:latin typeface="+mn-lt"/>
            </a:endParaRPr>
          </a:p>
        </p:txBody>
      </p:sp>
      <p:cxnSp>
        <p:nvCxnSpPr>
          <p:cNvPr id="27" name="Straight Connector 26">
            <a:extLst>
              <a:ext uri="{FF2B5EF4-FFF2-40B4-BE49-F238E27FC236}">
                <a16:creationId xmlns="" xmlns:a16="http://schemas.microsoft.com/office/drawing/2014/main" id="{E4A534A3-16E3-79AB-9E75-F40D0FDB4C98}"/>
              </a:ext>
              <a:ext uri="{C183D7F6-B498-43B3-948B-1728B52AA6E4}">
                <adec:decorative xmlns=""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958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46168A-9F8B-AE64-6A3B-DD036396CD45}"/>
              </a:ext>
            </a:extLst>
          </p:cNvPr>
          <p:cNvSpPr>
            <a:spLocks noGrp="1"/>
          </p:cNvSpPr>
          <p:nvPr>
            <p:ph type="title"/>
          </p:nvPr>
        </p:nvSpPr>
        <p:spPr/>
        <p:txBody>
          <a:bodyPr/>
          <a:lstStyle/>
          <a:p>
            <a:r>
              <a:rPr lang="en-US" dirty="0" smtClean="0">
                <a:cs typeface="Calibri Light"/>
              </a:rPr>
              <a:t>Project progress</a:t>
            </a:r>
            <a:endParaRPr lang="en-US" dirty="0"/>
          </a:p>
        </p:txBody>
      </p:sp>
      <p:sp>
        <p:nvSpPr>
          <p:cNvPr id="4" name="Footer Placeholder 3">
            <a:extLst>
              <a:ext uri="{FF2B5EF4-FFF2-40B4-BE49-F238E27FC236}">
                <a16:creationId xmlns=""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8</a:t>
            </a:fld>
            <a:endParaRPr lang="en-US" dirty="0"/>
          </a:p>
        </p:txBody>
      </p:sp>
      <p:sp>
        <p:nvSpPr>
          <p:cNvPr id="20" name="Content Placeholder 4">
            <a:extLst>
              <a:ext uri="{FF2B5EF4-FFF2-40B4-BE49-F238E27FC236}">
                <a16:creationId xmlns="" xmlns:a16="http://schemas.microsoft.com/office/drawing/2014/main" id="{C727D6AB-2ED1-490A-9EBD-99C9428D4C08}"/>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smtClean="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smtClean="0">
                <a:latin typeface="Times New Roman" panose="02020603050405020304" pitchFamily="18" charset="0"/>
                <a:cs typeface="Times New Roman" panose="02020603050405020304" pitchFamily="18" charset="0"/>
              </a:rPr>
              <a:t>Fusion of Thermal and RGB</a:t>
            </a:r>
          </a:p>
          <a:p>
            <a:pPr marL="971550" lvl="1" indent="-514350">
              <a:buFont typeface="+mj-lt"/>
              <a:buAutoNum type="romanLcPeriod"/>
            </a:pPr>
            <a:r>
              <a:rPr lang="en-US" smtClean="0">
                <a:latin typeface="Times New Roman" panose="02020603050405020304" pitchFamily="18" charset="0"/>
                <a:cs typeface="Times New Roman" panose="02020603050405020304" pitchFamily="18" charset="0"/>
              </a:rPr>
              <a:t>Integration of CRI AI camera</a:t>
            </a:r>
          </a:p>
          <a:p>
            <a:pPr marL="971550" lvl="1" indent="-514350">
              <a:buFont typeface="+mj-lt"/>
              <a:buAutoNum type="romanLcPeriod"/>
            </a:pPr>
            <a:r>
              <a:rPr lang="en-US" smtClean="0">
                <a:latin typeface="Times New Roman" panose="02020603050405020304" pitchFamily="18" charset="0"/>
                <a:cs typeface="Times New Roman" panose="02020603050405020304" pitchFamily="18" charset="0"/>
              </a:rPr>
              <a:t>Troubleshooting of CRI AI Cameras and Black body radiation box </a:t>
            </a:r>
          </a:p>
          <a:p>
            <a:pPr marL="971550" lvl="1" indent="-514350">
              <a:buFont typeface="+mj-lt"/>
              <a:buAutoNum type="romanLcPeriod"/>
            </a:pPr>
            <a:r>
              <a:rPr lang="en-US" smtClean="0">
                <a:latin typeface="Times New Roman" panose="02020603050405020304" pitchFamily="18" charset="0"/>
                <a:cs typeface="Times New Roman" panose="02020603050405020304" pitchFamily="18" charset="0"/>
              </a:rPr>
              <a:t>Update Git repository</a:t>
            </a:r>
          </a:p>
          <a:p>
            <a:pPr marL="971550" lvl="1" indent="-514350">
              <a:buFont typeface="+mj-lt"/>
              <a:buAutoNum type="romanLcPeriod"/>
            </a:pPr>
            <a:r>
              <a:rPr lang="en-US" smtClean="0">
                <a:latin typeface="Times New Roman" panose="02020603050405020304" pitchFamily="18" charset="0"/>
                <a:cs typeface="Times New Roman" panose="02020603050405020304" pitchFamily="18" charset="0"/>
              </a:rPr>
              <a:t>Presentation.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613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46168A-9F8B-AE64-6A3B-DD036396CD45}"/>
              </a:ext>
            </a:extLst>
          </p:cNvPr>
          <p:cNvSpPr>
            <a:spLocks noGrp="1"/>
          </p:cNvSpPr>
          <p:nvPr>
            <p:ph type="title"/>
          </p:nvPr>
        </p:nvSpPr>
        <p:spPr/>
        <p:txBody>
          <a:bodyPr/>
          <a:lstStyle/>
          <a:p>
            <a:r>
              <a:rPr lang="en-US" dirty="0" smtClean="0">
                <a:cs typeface="Calibri Light"/>
              </a:rPr>
              <a:t>Individual status</a:t>
            </a:r>
            <a:endParaRPr lang="en-US" dirty="0"/>
          </a:p>
        </p:txBody>
      </p:sp>
      <p:sp>
        <p:nvSpPr>
          <p:cNvPr id="4" name="Footer Placeholder 3">
            <a:extLst>
              <a:ext uri="{FF2B5EF4-FFF2-40B4-BE49-F238E27FC236}">
                <a16:creationId xmlns=""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9</a:t>
            </a:fld>
            <a:endParaRPr lang="en-US" dirty="0"/>
          </a:p>
        </p:txBody>
      </p:sp>
      <p:sp>
        <p:nvSpPr>
          <p:cNvPr id="6" name="Content Placeholder 4">
            <a:extLst>
              <a:ext uri="{FF2B5EF4-FFF2-40B4-BE49-F238E27FC236}">
                <a16:creationId xmlns="" xmlns:a16="http://schemas.microsoft.com/office/drawing/2014/main" id="{D40A2881-15F6-FF24-285A-218469C87F53}"/>
              </a:ext>
            </a:extLst>
          </p:cNvPr>
          <p:cNvSpPr txBox="1">
            <a:spLocks/>
          </p:cNvSpPr>
          <p:nvPr/>
        </p:nvSpPr>
        <p:spPr>
          <a:xfrm>
            <a:off x="1097280" y="1576581"/>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err="1" smtClean="0">
                <a:latin typeface="Times New Roman" panose="02020603050405020304" pitchFamily="18" charset="0"/>
                <a:cs typeface="Times New Roman" panose="02020603050405020304" pitchFamily="18" charset="0"/>
              </a:rPr>
              <a:t>Namra</a:t>
            </a:r>
            <a:r>
              <a:rPr lang="en-US" sz="2000" b="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p>
          <a:p>
            <a:pPr lvl="1"/>
            <a:r>
              <a:rPr lang="en-US" sz="1800" dirty="0" smtClean="0">
                <a:latin typeface="Times New Roman" panose="02020603050405020304" pitchFamily="18" charset="0"/>
                <a:cs typeface="Times New Roman" panose="02020603050405020304" pitchFamily="18" charset="0"/>
              </a:rPr>
              <a:t>CRI AI Camera configuration and integration</a:t>
            </a:r>
          </a:p>
          <a:p>
            <a:r>
              <a:rPr lang="en-US" sz="2000" b="1" dirty="0" smtClean="0">
                <a:latin typeface="Times New Roman" panose="02020603050405020304" pitchFamily="18" charset="0"/>
                <a:cs typeface="Times New Roman" panose="02020603050405020304" pitchFamily="18" charset="0"/>
              </a:rPr>
              <a:t>Tilak:</a:t>
            </a:r>
            <a:r>
              <a:rPr lang="en-US" sz="2000" dirty="0" smtClean="0">
                <a:latin typeface="Times New Roman" panose="02020603050405020304" pitchFamily="18" charset="0"/>
                <a:cs typeface="Times New Roman" panose="02020603050405020304" pitchFamily="18" charset="0"/>
              </a:rPr>
              <a:t> </a:t>
            </a:r>
          </a:p>
          <a:p>
            <a:pPr lvl="1"/>
            <a:r>
              <a:rPr lang="en-US" sz="1800" dirty="0" smtClean="0">
                <a:latin typeface="Times New Roman" panose="02020603050405020304" pitchFamily="18" charset="0"/>
                <a:cs typeface="Times New Roman" panose="02020603050405020304" pitchFamily="18" charset="0"/>
              </a:rPr>
              <a:t>Face Recognition</a:t>
            </a:r>
          </a:p>
          <a:p>
            <a:pPr lvl="1"/>
            <a:r>
              <a:rPr lang="en-US" sz="1800" dirty="0" smtClean="0">
                <a:latin typeface="Times New Roman" panose="02020603050405020304" pitchFamily="18" charset="0"/>
                <a:cs typeface="Times New Roman" panose="02020603050405020304" pitchFamily="18" charset="0"/>
              </a:rPr>
              <a:t>Fusion of RGB and Thermal images </a:t>
            </a:r>
          </a:p>
          <a:p>
            <a:r>
              <a:rPr lang="en-US" sz="2000" b="1" dirty="0" err="1" smtClean="0">
                <a:latin typeface="Times New Roman" panose="02020603050405020304" pitchFamily="18" charset="0"/>
                <a:cs typeface="Times New Roman" panose="02020603050405020304" pitchFamily="18" charset="0"/>
              </a:rPr>
              <a:t>Kishan</a:t>
            </a:r>
            <a:r>
              <a:rPr lang="en-US" sz="2000" b="1"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Explored and identified the ways of connecting </a:t>
            </a:r>
            <a:r>
              <a:rPr lang="en-US" sz="1800" dirty="0" err="1" smtClean="0">
                <a:latin typeface="Times New Roman" panose="02020603050405020304" pitchFamily="18" charset="0"/>
                <a:cs typeface="Times New Roman" panose="02020603050405020304" pitchFamily="18" charset="0"/>
              </a:rPr>
              <a:t>iVMS</a:t>
            </a:r>
            <a:r>
              <a:rPr lang="en-US" sz="1800" dirty="0" smtClean="0">
                <a:latin typeface="Times New Roman" panose="02020603050405020304" pitchFamily="18" charset="0"/>
                <a:cs typeface="Times New Roman" panose="02020603050405020304" pitchFamily="18" charset="0"/>
              </a:rPr>
              <a:t> 4200 camera.</a:t>
            </a:r>
          </a:p>
          <a:p>
            <a:pPr lvl="1"/>
            <a:r>
              <a:rPr lang="en-US" sz="1800" dirty="0" smtClean="0">
                <a:latin typeface="Times New Roman" panose="02020603050405020304" pitchFamily="18" charset="0"/>
                <a:cs typeface="Times New Roman" panose="02020603050405020304" pitchFamily="18" charset="0"/>
              </a:rPr>
              <a:t>Troubleshooting Network and firewall settings for the camera.</a:t>
            </a:r>
          </a:p>
          <a:p>
            <a:pPr lvl="1"/>
            <a:r>
              <a:rPr lang="en-US" sz="1800" dirty="0" smtClean="0">
                <a:latin typeface="Times New Roman" panose="02020603050405020304" pitchFamily="18" charset="0"/>
                <a:cs typeface="Times New Roman" panose="02020603050405020304" pitchFamily="18" charset="0"/>
              </a:rPr>
              <a:t>Presentation</a:t>
            </a:r>
          </a:p>
          <a:p>
            <a:pPr marL="914400" lvl="2"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09377"/>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{C265BB23-B1B6-415C-918B-26506574DE3B}tf67061901_win32</Template>
  <TotalTime>341</TotalTime>
  <Words>498</Words>
  <Application>Microsoft Office PowerPoint</Application>
  <PresentationFormat>Widescreen</PresentationFormat>
  <Paragraphs>115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Daytona Condensed Light</vt:lpstr>
      <vt:lpstr>Posterama</vt:lpstr>
      <vt:lpstr>Times New Roman</vt:lpstr>
      <vt:lpstr>Office Theme</vt:lpstr>
      <vt:lpstr>Face Recognition using CRI AI Thermal Camera</vt:lpstr>
      <vt:lpstr>Agenda</vt:lpstr>
      <vt:lpstr>Introduction</vt:lpstr>
      <vt:lpstr>Primary goals</vt:lpstr>
      <vt:lpstr>Summary </vt:lpstr>
      <vt:lpstr>Meet our team</vt:lpstr>
      <vt:lpstr>SCOPE OF WORK</vt:lpstr>
      <vt:lpstr>Project progress</vt:lpstr>
      <vt:lpstr>Individual status</vt:lpstr>
      <vt:lpstr>High-level timeline chart (GANTT)</vt:lpstr>
      <vt:lpstr>Glimpse of the work done</vt:lpstr>
      <vt:lpstr>Glimpse of the work done</vt:lpstr>
      <vt:lpstr>Hours worked (weekly)</vt:lpstr>
      <vt:lpstr>Now onwards..</vt:lpstr>
      <vt:lpstr>General Budget</vt:lpstr>
      <vt:lpstr>REFERENCES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using CRI AI Thermal Camera</dc:title>
  <dc:creator>Kishan Kanaiyalal Patel</dc:creator>
  <cp:lastModifiedBy>DELL</cp:lastModifiedBy>
  <cp:revision>28</cp:revision>
  <dcterms:created xsi:type="dcterms:W3CDTF">2023-02-24T00:44:05Z</dcterms:created>
  <dcterms:modified xsi:type="dcterms:W3CDTF">2023-03-08T01:39:05Z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