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48" r:id="rId17"/>
    <p:sldId id="329" r:id="rId18"/>
    <p:sldId id="351" r:id="rId19"/>
    <p:sldId id="345" r:id="rId20"/>
    <p:sldId id="344"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Expected hours and</a:t>
            </a:r>
            <a:r>
              <a:rPr lang="en-CA" baseline="0" dirty="0"/>
              <a:t> hours worked</a:t>
            </a:r>
            <a:endParaRPr lang="en-CA"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360835330366312E-2"/>
          <c:y val="0.11361285640360301"/>
          <c:w val="0.94190003423485102"/>
          <c:h val="0.74515116836308037"/>
        </c:manualLayout>
      </c:layout>
      <c:barChart>
        <c:barDir val="col"/>
        <c:grouping val="clustered"/>
        <c:varyColors val="0"/>
        <c:ser>
          <c:idx val="0"/>
          <c:order val="0"/>
          <c:tx>
            <c:strRef>
              <c:f>Sheet1!$B$1</c:f>
              <c:strCache>
                <c:ptCount val="1"/>
                <c:pt idx="0">
                  <c:v>Expected hours</c:v>
                </c:pt>
              </c:strCache>
            </c:strRef>
          </c:tx>
          <c:spPr>
            <a:solidFill>
              <a:schemeClr val="accent1">
                <a:lumMod val="5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Sheet1!$B$2:$B$9</c:f>
              <c:numCache>
                <c:formatCode>General</c:formatCode>
                <c:ptCount val="8"/>
                <c:pt idx="0">
                  <c:v>24</c:v>
                </c:pt>
                <c:pt idx="1">
                  <c:v>24</c:v>
                </c:pt>
                <c:pt idx="2">
                  <c:v>24</c:v>
                </c:pt>
                <c:pt idx="3">
                  <c:v>24</c:v>
                </c:pt>
                <c:pt idx="4">
                  <c:v>24</c:v>
                </c:pt>
                <c:pt idx="5">
                  <c:v>24</c:v>
                </c:pt>
                <c:pt idx="6">
                  <c:v>24</c:v>
                </c:pt>
              </c:numCache>
            </c:numRef>
          </c:val>
          <c:extLst xmlns:c16r2="http://schemas.microsoft.com/office/drawing/2015/06/chart">
            <c:ext xmlns:c16="http://schemas.microsoft.com/office/drawing/2014/chart" uri="{C3380CC4-5D6E-409C-BE32-E72D297353CC}">
              <c16:uniqueId val="{00000000-9501-4E2D-A7FC-2A08325C9BB1}"/>
            </c:ext>
          </c:extLst>
        </c:ser>
        <c:ser>
          <c:idx val="1"/>
          <c:order val="1"/>
          <c:tx>
            <c:strRef>
              <c:f>Sheet1!$C$1</c:f>
              <c:strCache>
                <c:ptCount val="1"/>
                <c:pt idx="0">
                  <c:v>Hours worked</c:v>
                </c:pt>
              </c:strCache>
            </c:strRef>
          </c:tx>
          <c:spPr>
            <a:solidFill>
              <a:schemeClr val="accent1">
                <a:lumMod val="60000"/>
                <a:lumOff val="4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Sheet1!$C$2:$C$9</c:f>
              <c:numCache>
                <c:formatCode>General</c:formatCode>
                <c:ptCount val="8"/>
                <c:pt idx="0">
                  <c:v>14</c:v>
                </c:pt>
                <c:pt idx="1">
                  <c:v>15</c:v>
                </c:pt>
                <c:pt idx="2">
                  <c:v>11</c:v>
                </c:pt>
                <c:pt idx="3">
                  <c:v>18</c:v>
                </c:pt>
                <c:pt idx="4">
                  <c:v>20.5</c:v>
                </c:pt>
                <c:pt idx="5">
                  <c:v>17.5</c:v>
                </c:pt>
                <c:pt idx="6">
                  <c:v>15</c:v>
                </c:pt>
              </c:numCache>
            </c:numRef>
          </c:val>
          <c:extLst xmlns:c16r2="http://schemas.microsoft.com/office/drawing/2015/06/chart">
            <c:ext xmlns:c16="http://schemas.microsoft.com/office/drawing/2014/chart" uri="{C3380CC4-5D6E-409C-BE32-E72D297353CC}">
              <c16:uniqueId val="{00000001-9501-4E2D-A7FC-2A08325C9BB1}"/>
            </c:ext>
          </c:extLst>
        </c:ser>
        <c:dLbls>
          <c:showLegendKey val="0"/>
          <c:showVal val="0"/>
          <c:showCatName val="0"/>
          <c:showSerName val="0"/>
          <c:showPercent val="0"/>
          <c:showBubbleSize val="0"/>
        </c:dLbls>
        <c:gapWidth val="219"/>
        <c:overlap val="-27"/>
        <c:axId val="-12007264"/>
        <c:axId val="-2048910480"/>
      </c:barChart>
      <c:catAx>
        <c:axId val="-1200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8910480"/>
        <c:crosses val="autoZero"/>
        <c:auto val="1"/>
        <c:lblAlgn val="ctr"/>
        <c:lblOffset val="100"/>
        <c:noMultiLvlLbl val="0"/>
      </c:catAx>
      <c:valAx>
        <c:axId val="-204891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07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14-Mar-23</a:t>
            </a:fld>
            <a:endParaRPr lang="en-US" dirty="0"/>
          </a:p>
        </p:txBody>
      </p:sp>
      <p:sp>
        <p:nvSpPr>
          <p:cNvPr id="4" name="Footer Placeholder 3">
            <a:extLst>
              <a:ext uri="{FF2B5EF4-FFF2-40B4-BE49-F238E27FC236}">
                <a16:creationId xmlns:a16="http://schemas.microsoft.com/office/drawing/2014/main" xmlns=""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14-Mar-23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xmlns=""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xmlns=""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xmlns=""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xmlns=""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xmlns=""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xmlns=""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xmlns=""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xmlns=""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xmlns=""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xmlns=""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xmlns=""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xmlns=""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xmlns=""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xmlns=""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xmlns=""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xmlns=""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xmlns=""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xmlns=""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xmlns=""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xmlns=""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xmlns=""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xmlns=""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xmlns=""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xmlns=""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xmlns=""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xmlns=""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xmlns=""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xmlns=""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xmlns=""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xmlns=""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xmlns=""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xmlns=""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xmlns=""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xmlns=""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xmlns=""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xmlns=""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xmlns=""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xmlns=""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xmlns=""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xmlns=""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xmlns=""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xmlns=""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xmlns=""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xmlns=""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xmlns=""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xmlns=""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xmlns=""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xmlns=""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xmlns=""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xmlns=""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xmlns=""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xmlns=""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xmlns=""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xmlns=""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xmlns=""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xmlns=""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xmlns=""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xmlns=""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xmlns=""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xmlns=""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xmlns=""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xmlns=""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xmlns=""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xmlns=""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xmlns=""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xmlns=""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xmlns=""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xmlns=""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3.jpeg"/><Relationship Id="rId1" Type="http://schemas.openxmlformats.org/officeDocument/2006/relationships/slideLayout" Target="../slideLayouts/slideLayout15.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r.ca/discover/public-safety/do-i-need-a-blackbody-for-skin-temperature-screening/" TargetMode="External"/><Relationship Id="rId2" Type="http://schemas.openxmlformats.org/officeDocument/2006/relationships/image" Target="../media/image1.webp"/><Relationship Id="rId1" Type="http://schemas.openxmlformats.org/officeDocument/2006/relationships/slideLayout" Target="../slideLayouts/slideLayout12.xml"/><Relationship Id="rId5" Type="http://schemas.openxmlformats.org/officeDocument/2006/relationships/hyperlink" Target="https://www.x20.org/knowledgebase/thermal-infrared-black-body-radiation/" TargetMode="External"/><Relationship Id="rId4" Type="http://schemas.openxmlformats.org/officeDocument/2006/relationships/hyperlink" Target="https://www.ci-systems.com/Using-Blackbody-Radiation-in-Thermal-Ima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xmlns=""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a16="http://schemas.microsoft.com/office/drawing/2014/main" xmlns=""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smtClean="0">
                <a:cs typeface="Calibri Light"/>
              </a:rPr>
              <a:t>Individual status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a16="http://schemas.microsoft.com/office/drawing/2014/main" xmlns="" id="{D40A2881-15F6-FF24-285A-218469C87F53}"/>
              </a:ext>
            </a:extLst>
          </p:cNvPr>
          <p:cNvSpPr txBox="1">
            <a:spLocks/>
          </p:cNvSpPr>
          <p:nvPr/>
        </p:nvSpPr>
        <p:spPr>
          <a:xfrm>
            <a:off x="1097280" y="157658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smtClean="0">
                <a:latin typeface="Times New Roman" panose="02020603050405020304" pitchFamily="18" charset="0"/>
                <a:cs typeface="Times New Roman" panose="02020603050405020304" pitchFamily="18" charset="0"/>
              </a:rPr>
              <a:t>Namra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Troubleshooting Network and firewall settings for the camera</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Capturing images and facial recognition through CRI AI Camera</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smtClean="0">
                <a:latin typeface="Times New Roman" panose="02020603050405020304" pitchFamily="18" charset="0"/>
                <a:cs typeface="Times New Roman" panose="02020603050405020304" pitchFamily="18" charset="0"/>
              </a:rPr>
              <a:t>Tilak:</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Face Recognition using RGB and thermal image fusion </a:t>
            </a:r>
          </a:p>
          <a:p>
            <a:pPr lvl="1"/>
            <a:r>
              <a:rPr lang="en-US" sz="1800" dirty="0" smtClean="0">
                <a:latin typeface="Times New Roman" panose="02020603050405020304" pitchFamily="18" charset="0"/>
                <a:cs typeface="Times New Roman" panose="02020603050405020304" pitchFamily="18" charset="0"/>
              </a:rPr>
              <a:t>Blackbody radiation analysis</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err="1" smtClean="0">
                <a:latin typeface="Times New Roman" panose="02020603050405020304" pitchFamily="18" charset="0"/>
                <a:cs typeface="Times New Roman" panose="02020603050405020304" pitchFamily="18" charset="0"/>
              </a:rPr>
              <a:t>Kishan</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Blackbody radiation configuration</a:t>
            </a:r>
          </a:p>
          <a:p>
            <a:pPr lvl="1"/>
            <a:r>
              <a:rPr lang="en-US" sz="1800" dirty="0" smtClean="0">
                <a:latin typeface="Times New Roman" panose="02020603050405020304" pitchFamily="18" charset="0"/>
                <a:cs typeface="Times New Roman" panose="02020603050405020304" pitchFamily="18" charset="0"/>
              </a:rPr>
              <a:t>documentation</a:t>
            </a:r>
          </a:p>
          <a:p>
            <a:pPr lvl="1"/>
            <a:r>
              <a:rPr lang="en-US" sz="1800" dirty="0" smtClean="0">
                <a:latin typeface="Times New Roman" panose="02020603050405020304" pitchFamily="18" charset="0"/>
                <a:cs typeface="Times New Roman" panose="02020603050405020304" pitchFamily="18" charset="0"/>
              </a:rPr>
              <a:t>Presentation</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63" t="12776" r="-563" b="23192"/>
          <a:stretch/>
        </p:blipFill>
        <p:spPr>
          <a:xfrm>
            <a:off x="1191386" y="1720588"/>
            <a:ext cx="9476614" cy="4391288"/>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a16="http://schemas.microsoft.com/office/drawing/2014/main" xmlns=""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a16="http://schemas.microsoft.com/office/drawing/2014/main" xmlns=""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xmlns="" id="{8488A0F8-E720-D31B-750D-634FA849B5A9}"/>
              </a:ext>
              <a:ext uri="{C183D7F6-B498-43B3-948B-1728B52AA6E4}">
                <adec:decorative xmlns:adec="http://schemas.microsoft.com/office/drawing/2017/decorative" xmlns=""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xmlns=""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a16="http://schemas.microsoft.com/office/drawing/2014/main" xmlns=""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a16="http://schemas.microsoft.com/office/drawing/2014/main" xmlns=""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a16="http://schemas.microsoft.com/office/drawing/2014/main" xmlns=""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graphicFrame>
        <p:nvGraphicFramePr>
          <p:cNvPr id="8" name="Content Placeholder 7">
            <a:extLst>
              <a:ext uri="{FF2B5EF4-FFF2-40B4-BE49-F238E27FC236}">
                <a16:creationId xmlns:a16="http://schemas.microsoft.com/office/drawing/2014/main" xmlns="" id="{BEF7C8E1-FB12-C90D-BBD8-9F9455992533}"/>
              </a:ext>
            </a:extLst>
          </p:cNvPr>
          <p:cNvGraphicFramePr>
            <a:graphicFrameLocks/>
          </p:cNvGraphicFramePr>
          <p:nvPr>
            <p:extLst>
              <p:ext uri="{D42A27DB-BD31-4B8C-83A1-F6EECF244321}">
                <p14:modId xmlns:p14="http://schemas.microsoft.com/office/powerpoint/2010/main" val="1777455160"/>
              </p:ext>
            </p:extLst>
          </p:nvPr>
        </p:nvGraphicFramePr>
        <p:xfrm>
          <a:off x="1066799" y="1609494"/>
          <a:ext cx="10515600" cy="4705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smtClean="0">
                <a:cs typeface="Calibri Light"/>
              </a:rPr>
              <a:t>Now onwards..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Thermal temperature measurement using blackbody radiation box and CRI AI cameras</a:t>
            </a:r>
          </a:p>
          <a:p>
            <a:r>
              <a:rPr lang="en-US" sz="1800" dirty="0">
                <a:latin typeface="Times New Roman" panose="02020603050405020304" pitchFamily="18" charset="0"/>
                <a:cs typeface="Times New Roman" panose="02020603050405020304" pitchFamily="18" charset="0"/>
              </a:rPr>
              <a:t>Facial recognition using CRI AI camera</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Preparing UI for the System.</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a16="http://schemas.microsoft.com/office/drawing/2014/main" xmlns=""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a16="http://schemas.microsoft.com/office/drawing/2014/main" xmlns=""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a:t>
            </a:r>
            <a:r>
              <a:rPr lang="en-US" sz="1400" cap="none" dirty="0" smtClean="0">
                <a:latin typeface="+mn-lt"/>
                <a:hlinkClick r:id="rId4"/>
              </a:rPr>
              <a:t>us.hikvision.com/en/support-resources/documentation/faq/software</a:t>
            </a:r>
            <a:endParaRPr lang="en-US" sz="1400" cap="none" dirty="0">
              <a:latin typeface="+mn-lt"/>
            </a:endParaRPr>
          </a:p>
          <a:p>
            <a:pPr marL="457200" indent="-457200">
              <a:buAutoNum type="arabicPeriod"/>
            </a:pPr>
            <a:r>
              <a:rPr lang="en-US" sz="1400" b="1" cap="none" dirty="0" smtClean="0">
                <a:latin typeface="+mn-lt"/>
              </a:rPr>
              <a:t>Integrating </a:t>
            </a:r>
            <a:r>
              <a:rPr lang="en-US" sz="1400" b="1" cap="none" dirty="0">
                <a:latin typeface="+mn-lt"/>
              </a:rPr>
              <a:t>CRI Camera:</a:t>
            </a:r>
            <a:r>
              <a:rPr lang="en-US" sz="1400" cap="none" dirty="0">
                <a:latin typeface="+mn-lt"/>
              </a:rPr>
              <a:t> </a:t>
            </a:r>
            <a:r>
              <a:rPr lang="en-US" sz="1400" cap="none" dirty="0">
                <a:latin typeface="+mn-lt"/>
                <a:hlinkClick r:id="rId5"/>
              </a:rPr>
              <a:t>https://www.aranacorp.com/en/managing-an-ip-camera-with-python</a:t>
            </a:r>
            <a:r>
              <a:rPr lang="en-US" sz="1400" cap="none" dirty="0" smtClean="0">
                <a:latin typeface="+mn-lt"/>
                <a:hlinkClick r:id="rId5"/>
              </a:rPr>
              <a:t>/</a:t>
            </a:r>
            <a:endParaRPr lang="en-US" sz="1400" cap="none" dirty="0" smtClean="0">
              <a:latin typeface="+mn-lt"/>
            </a:endParaRPr>
          </a:p>
          <a:p>
            <a:pPr marL="457200" indent="-457200">
              <a:buFont typeface="Arial" panose="020B0604020202020204" pitchFamily="34" charset="0"/>
              <a:buAutoNum type="arabicPeriod"/>
            </a:pPr>
            <a:r>
              <a:rPr lang="en-US" sz="1400" b="1" cap="none" dirty="0" err="1" smtClean="0"/>
              <a:t>Hikvision</a:t>
            </a:r>
            <a:r>
              <a:rPr lang="en-US" sz="1400" b="1" cap="none" dirty="0" smtClean="0"/>
              <a:t> Thermal Image Screening Camera</a:t>
            </a:r>
            <a:r>
              <a:rPr lang="en-US" sz="1400" cap="none" dirty="0" smtClean="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smtClean="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xmlns=""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xmlns=""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xmlns=""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a16="http://schemas.microsoft.com/office/drawing/2014/main" xmlns=""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a16="http://schemas.microsoft.com/office/drawing/2014/main" xmlns=""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a16="http://schemas.microsoft.com/office/drawing/2014/main" xmlns=""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xmlns=""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smtClean="0">
                <a:solidFill>
                  <a:schemeClr val="tx1"/>
                </a:solidFill>
              </a:rPr>
              <a:t>Project Progress</a:t>
            </a:r>
            <a:endParaRPr lang="en-US" dirty="0">
              <a:solidFill>
                <a:schemeClr val="tx1"/>
              </a:solidFill>
            </a:endParaRPr>
          </a:p>
          <a:p>
            <a:pPr>
              <a:lnSpc>
                <a:spcPct val="100000"/>
              </a:lnSpc>
            </a:pPr>
            <a:r>
              <a:rPr lang="en-US" dirty="0" smtClean="0">
                <a:solidFill>
                  <a:schemeClr val="tx1"/>
                </a:solidFill>
              </a:rPr>
              <a:t>Individual status</a:t>
            </a:r>
          </a:p>
          <a:p>
            <a:pPr>
              <a:lnSpc>
                <a:spcPct val="100000"/>
              </a:lnSpc>
            </a:pPr>
            <a:r>
              <a:rPr lang="en-US" dirty="0" smtClean="0">
                <a:solidFill>
                  <a:schemeClr val="tx1"/>
                </a:solidFill>
              </a:rPr>
              <a:t>Gantt chart</a:t>
            </a:r>
            <a:endParaRPr lang="en-US" dirty="0">
              <a:solidFill>
                <a:schemeClr val="tx1"/>
              </a:solidFill>
            </a:endParaRPr>
          </a:p>
          <a:p>
            <a:pPr>
              <a:lnSpc>
                <a:spcPct val="100000"/>
              </a:lnSpc>
            </a:pPr>
            <a:r>
              <a:rPr lang="en-US" dirty="0" err="1" smtClean="0">
                <a:solidFill>
                  <a:schemeClr val="tx1"/>
                </a:solidFill>
              </a:rPr>
              <a:t>Glimps</a:t>
            </a:r>
            <a:r>
              <a:rPr lang="en-US" dirty="0" smtClean="0">
                <a:solidFill>
                  <a:schemeClr val="tx1"/>
                </a:solidFill>
              </a:rPr>
              <a:t> of work</a:t>
            </a:r>
          </a:p>
          <a:p>
            <a:pPr>
              <a:lnSpc>
                <a:spcPct val="100000"/>
              </a:lnSpc>
            </a:pPr>
            <a:r>
              <a:rPr lang="en-US" dirty="0" smtClean="0">
                <a:solidFill>
                  <a:schemeClr val="tx1"/>
                </a:solidFill>
              </a:rPr>
              <a:t>Weekly report</a:t>
            </a:r>
          </a:p>
          <a:p>
            <a:pPr>
              <a:lnSpc>
                <a:spcPct val="100000"/>
              </a:lnSpc>
            </a:pPr>
            <a:r>
              <a:rPr lang="en-US" dirty="0" smtClean="0">
                <a:solidFill>
                  <a:schemeClr val="tx1"/>
                </a:solidFill>
              </a:rPr>
              <a:t>Now onward</a:t>
            </a:r>
          </a:p>
          <a:p>
            <a:pPr>
              <a:lnSpc>
                <a:spcPct val="100000"/>
              </a:lnSpc>
            </a:pPr>
            <a:r>
              <a:rPr lang="en-US" dirty="0" smtClean="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a16="http://schemas.microsoft.com/office/drawing/2014/main" xmlns=""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xmlns=""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xmlns=""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a16="http://schemas.microsoft.com/office/drawing/2014/main" xmlns=""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xmlns=""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xmlns=""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xmlns=""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xmlns=""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xmlns=""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a16="http://schemas.microsoft.com/office/drawing/2014/main" xmlns=""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a16="http://schemas.microsoft.com/office/drawing/2014/main" xmlns=""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xmlns=""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a16="http://schemas.microsoft.com/office/drawing/2014/main" xmlns=""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xmlns=""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a16="http://schemas.microsoft.com/office/drawing/2014/main" xmlns=""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a16="http://schemas.microsoft.com/office/drawing/2014/main" xmlns=""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a16="http://schemas.microsoft.com/office/drawing/2014/main" xmlns=""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a16="http://schemas.microsoft.com/office/drawing/2014/main" xmlns=""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a16="http://schemas.microsoft.com/office/drawing/2014/main" xmlns=""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a16="http://schemas.microsoft.com/office/drawing/2014/main" xmlns=""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a16="http://schemas.microsoft.com/office/drawing/2014/main" xmlns=""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a16="http://schemas.microsoft.com/office/drawing/2014/main" xmlns=""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a16="http://schemas.microsoft.com/office/drawing/2014/main" xmlns=""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xmlns=""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6168A-9F8B-AE64-6A3B-DD036396CD45}"/>
              </a:ext>
            </a:extLst>
          </p:cNvPr>
          <p:cNvSpPr>
            <a:spLocks noGrp="1"/>
          </p:cNvSpPr>
          <p:nvPr>
            <p:ph type="title"/>
          </p:nvPr>
        </p:nvSpPr>
        <p:spPr/>
        <p:txBody>
          <a:bodyPr/>
          <a:lstStyle/>
          <a:p>
            <a:r>
              <a:rPr lang="en-US" dirty="0" smtClean="0">
                <a:cs typeface="Calibri Light"/>
              </a:rPr>
              <a:t>Project progress</a:t>
            </a:r>
            <a:endParaRPr lang="en-US" dirty="0"/>
          </a:p>
        </p:txBody>
      </p:sp>
      <p:sp>
        <p:nvSpPr>
          <p:cNvPr id="4" name="Footer Placeholder 3">
            <a:extLst>
              <a:ext uri="{FF2B5EF4-FFF2-40B4-BE49-F238E27FC236}">
                <a16:creationId xmlns:a16="http://schemas.microsoft.com/office/drawing/2014/main" xmlns=""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a16="http://schemas.microsoft.com/office/drawing/2014/main" xmlns=""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a16="http://schemas.microsoft.com/office/drawing/2014/main" xmlns=""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Face Recognition using thermal and RGB fusion</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Facial recognition using CRI AI camera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progress)</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Blackbody radiation box configuration (In process) </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a16="http://schemas.microsoft.com/office/drawing/2014/main" xmlns=""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a16="http://schemas.microsoft.com/office/drawing/2014/main" xmlns="" id="{B3E315A2-4CED-23BB-CA3C-C8962E2419FD}"/>
              </a:ext>
            </a:extLst>
          </p:cNvPr>
          <p:cNvSpPr>
            <a:spLocks noGrp="1"/>
          </p:cNvSpPr>
          <p:nvPr>
            <p:ph type="title"/>
          </p:nvPr>
        </p:nvSpPr>
        <p:spPr>
          <a:xfrm>
            <a:off x="1298447" y="609600"/>
            <a:ext cx="9803141" cy="530352"/>
          </a:xfrm>
        </p:spPr>
        <p:txBody>
          <a:bodyPr/>
          <a:lstStyle/>
          <a:p>
            <a:r>
              <a:rPr lang="en-US" sz="4000" dirty="0" smtClean="0"/>
              <a:t>More on </a:t>
            </a:r>
            <a:r>
              <a:rPr lang="en-US" sz="4000" dirty="0" err="1" smtClean="0"/>
              <a:t>BlackBody</a:t>
            </a:r>
            <a:r>
              <a:rPr lang="en-US" sz="4000" dirty="0" smtClean="0"/>
              <a:t> Radiation</a:t>
            </a:r>
            <a:endParaRPr lang="en-US" sz="4000" dirty="0"/>
          </a:p>
        </p:txBody>
      </p:sp>
      <p:sp>
        <p:nvSpPr>
          <p:cNvPr id="9" name="Footer Placeholder 8">
            <a:extLst>
              <a:ext uri="{FF2B5EF4-FFF2-40B4-BE49-F238E27FC236}">
                <a16:creationId xmlns:a16="http://schemas.microsoft.com/office/drawing/2014/main" xmlns=""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a16="http://schemas.microsoft.com/office/drawing/2014/main" xmlns=""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a16="http://schemas.microsoft.com/office/drawing/2014/main" xmlns=""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hlinkClick r:id="rId3"/>
              </a:rPr>
              <a:t>https://www.flir.ca/discover/public-safety/do-i-need-a-blackbody-for-skin-temperature-screening</a:t>
            </a:r>
            <a:r>
              <a:rPr lang="en-US" sz="1800" b="1" dirty="0" smtClean="0">
                <a:latin typeface="+mn-lt"/>
                <a:hlinkClick r:id="rId3"/>
              </a:rPr>
              <a:t>/</a:t>
            </a:r>
            <a:endParaRPr lang="en-US" sz="1800" b="1" dirty="0" smtClean="0">
              <a:latin typeface="+mn-lt"/>
            </a:endParaRPr>
          </a:p>
          <a:p>
            <a:pPr marL="457200" indent="-457200">
              <a:buAutoNum type="arabicPeriod"/>
            </a:pPr>
            <a:r>
              <a:rPr lang="en-US" sz="1800" b="1" dirty="0">
                <a:latin typeface="+mn-lt"/>
                <a:hlinkClick r:id="rId4"/>
              </a:rPr>
              <a:t>https://</a:t>
            </a:r>
            <a:r>
              <a:rPr lang="en-US" sz="1800" b="1" dirty="0" smtClean="0">
                <a:latin typeface="+mn-lt"/>
                <a:hlinkClick r:id="rId4"/>
              </a:rPr>
              <a:t>www.ci-systems.com/Using-Blackbody-Radiation-in-Thermal-Imaging</a:t>
            </a:r>
            <a:endParaRPr lang="en-US" sz="1800" b="1" dirty="0" smtClean="0">
              <a:latin typeface="+mn-lt"/>
            </a:endParaRPr>
          </a:p>
          <a:p>
            <a:pPr marL="457200" indent="-457200">
              <a:buAutoNum type="arabicPeriod"/>
            </a:pPr>
            <a:r>
              <a:rPr lang="en-US" sz="1800" b="1" dirty="0">
                <a:latin typeface="+mn-lt"/>
                <a:hlinkClick r:id="rId5"/>
              </a:rPr>
              <a:t>https://www.x20.org/knowledgebase/thermal-infrared-black-body-radiation/</a:t>
            </a:r>
            <a:endParaRPr lang="en-US" sz="1800" b="1" dirty="0">
              <a:latin typeface="+mn-lt"/>
            </a:endParaRPr>
          </a:p>
        </p:txBody>
      </p:sp>
      <p:cxnSp>
        <p:nvCxnSpPr>
          <p:cNvPr id="27" name="Straight Connector 26">
            <a:extLst>
              <a:ext uri="{FF2B5EF4-FFF2-40B4-BE49-F238E27FC236}">
                <a16:creationId xmlns:a16="http://schemas.microsoft.com/office/drawing/2014/main" xmlns=""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598</TotalTime>
  <Words>532</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More on BlackBody Radiation</vt:lpstr>
      <vt:lpstr>Individual status</vt:lpstr>
      <vt:lpstr>High-level timeline chart (GANTT)</vt:lpstr>
      <vt:lpstr>Glimpse of the work done</vt:lpstr>
      <vt:lpstr>Glimpse of the work done</vt:lpstr>
      <vt:lpstr>Hours worked (weekly)</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41</cp:revision>
  <dcterms:created xsi:type="dcterms:W3CDTF">2023-02-24T00:44:05Z</dcterms:created>
  <dcterms:modified xsi:type="dcterms:W3CDTF">2023-03-15T02:30:19Z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