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27" r:id="rId7"/>
    <p:sldId id="328" r:id="rId8"/>
    <p:sldId id="338" r:id="rId9"/>
    <p:sldId id="332" r:id="rId10"/>
    <p:sldId id="336" r:id="rId11"/>
    <p:sldId id="349" r:id="rId12"/>
    <p:sldId id="350" r:id="rId13"/>
    <p:sldId id="334" r:id="rId14"/>
    <p:sldId id="347" r:id="rId15"/>
    <p:sldId id="348" r:id="rId16"/>
    <p:sldId id="329" r:id="rId17"/>
    <p:sldId id="351" r:id="rId18"/>
    <p:sldId id="345" r:id="rId19"/>
    <p:sldId id="344"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Expected hours and</a:t>
            </a:r>
            <a:r>
              <a:rPr lang="en-CA" baseline="0" dirty="0"/>
              <a:t> hours worked</a:t>
            </a:r>
            <a:endParaRPr lang="en-CA"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360835330366312E-2"/>
          <c:y val="0.11361285640360301"/>
          <c:w val="0.94190003423485102"/>
          <c:h val="0.74515116836308037"/>
        </c:manualLayout>
      </c:layout>
      <c:barChart>
        <c:barDir val="col"/>
        <c:grouping val="clustered"/>
        <c:varyColors val="0"/>
        <c:ser>
          <c:idx val="0"/>
          <c:order val="0"/>
          <c:tx>
            <c:strRef>
              <c:f>Sheet1!$B$1</c:f>
              <c:strCache>
                <c:ptCount val="1"/>
                <c:pt idx="0">
                  <c:v>Expected hours</c:v>
                </c:pt>
              </c:strCache>
            </c:strRef>
          </c:tx>
          <c:spPr>
            <a:solidFill>
              <a:schemeClr val="accent1">
                <a:lumMod val="5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Sheet1!$B$2:$B$9</c:f>
              <c:numCache>
                <c:formatCode>General</c:formatCode>
                <c:ptCount val="8"/>
                <c:pt idx="0">
                  <c:v>24</c:v>
                </c:pt>
                <c:pt idx="1">
                  <c:v>24</c:v>
                </c:pt>
                <c:pt idx="2">
                  <c:v>24</c:v>
                </c:pt>
                <c:pt idx="3">
                  <c:v>24</c:v>
                </c:pt>
                <c:pt idx="4">
                  <c:v>24</c:v>
                </c:pt>
                <c:pt idx="5">
                  <c:v>24</c:v>
                </c:pt>
                <c:pt idx="6">
                  <c:v>24</c:v>
                </c:pt>
              </c:numCache>
            </c:numRef>
          </c:val>
          <c:extLst xmlns:c16r2="http://schemas.microsoft.com/office/drawing/2015/06/chart">
            <c:ext xmlns:c16="http://schemas.microsoft.com/office/drawing/2014/chart" uri="{C3380CC4-5D6E-409C-BE32-E72D297353CC}">
              <c16:uniqueId val="{00000000-9501-4E2D-A7FC-2A08325C9BB1}"/>
            </c:ext>
          </c:extLst>
        </c:ser>
        <c:ser>
          <c:idx val="1"/>
          <c:order val="1"/>
          <c:tx>
            <c:strRef>
              <c:f>Sheet1!$C$1</c:f>
              <c:strCache>
                <c:ptCount val="1"/>
                <c:pt idx="0">
                  <c:v>Hours worked</c:v>
                </c:pt>
              </c:strCache>
            </c:strRef>
          </c:tx>
          <c:spPr>
            <a:solidFill>
              <a:schemeClr val="accent1">
                <a:lumMod val="60000"/>
                <a:lumOff val="4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Sheet1!$C$2:$C$9</c:f>
              <c:numCache>
                <c:formatCode>General</c:formatCode>
                <c:ptCount val="8"/>
                <c:pt idx="0">
                  <c:v>14</c:v>
                </c:pt>
                <c:pt idx="1">
                  <c:v>15</c:v>
                </c:pt>
                <c:pt idx="2">
                  <c:v>11</c:v>
                </c:pt>
                <c:pt idx="3">
                  <c:v>18</c:v>
                </c:pt>
                <c:pt idx="4">
                  <c:v>20.5</c:v>
                </c:pt>
                <c:pt idx="5">
                  <c:v>17.5</c:v>
                </c:pt>
                <c:pt idx="6">
                  <c:v>15</c:v>
                </c:pt>
              </c:numCache>
            </c:numRef>
          </c:val>
          <c:extLst xmlns:c16r2="http://schemas.microsoft.com/office/drawing/2015/06/chart">
            <c:ext xmlns:c16="http://schemas.microsoft.com/office/drawing/2014/chart" uri="{C3380CC4-5D6E-409C-BE32-E72D297353CC}">
              <c16:uniqueId val="{00000001-9501-4E2D-A7FC-2A08325C9BB1}"/>
            </c:ext>
          </c:extLst>
        </c:ser>
        <c:dLbls>
          <c:showLegendKey val="0"/>
          <c:showVal val="0"/>
          <c:showCatName val="0"/>
          <c:showSerName val="0"/>
          <c:showPercent val="0"/>
          <c:showBubbleSize val="0"/>
        </c:dLbls>
        <c:gapWidth val="219"/>
        <c:overlap val="-27"/>
        <c:axId val="23116528"/>
        <c:axId val="23119792"/>
      </c:barChart>
      <c:catAx>
        <c:axId val="2311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119792"/>
        <c:crosses val="autoZero"/>
        <c:auto val="1"/>
        <c:lblAlgn val="ctr"/>
        <c:lblOffset val="100"/>
        <c:noMultiLvlLbl val="0"/>
      </c:catAx>
      <c:valAx>
        <c:axId val="2311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116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14-Mar-23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14-Mar-23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3.jpeg"/><Relationship Id="rId1" Type="http://schemas.openxmlformats.org/officeDocument/2006/relationships/slideLayout" Target="../slideLayouts/slideLayout15.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10</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63" t="12776" r="-563" b="23192"/>
          <a:stretch/>
        </p:blipFill>
        <p:spPr>
          <a:xfrm>
            <a:off x="1191386" y="1720588"/>
            <a:ext cx="9476614" cy="4391288"/>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 xmlns:a16="http://schemas.microsoft.com/office/drawing/2014/main"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 xmlns:a16="http://schemas.microsoft.com/office/drawing/2014/main"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 xmlns:a16="http://schemas.microsoft.com/office/drawing/2014/main"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graphicFrame>
        <p:nvGraphicFramePr>
          <p:cNvPr id="8" name="Content Placeholder 7">
            <a:extLst>
              <a:ext uri="{FF2B5EF4-FFF2-40B4-BE49-F238E27FC236}">
                <a16:creationId xmlns="" xmlns:a16="http://schemas.microsoft.com/office/drawing/2014/main" id="{BEF7C8E1-FB12-C90D-BBD8-9F9455992533}"/>
              </a:ext>
            </a:extLst>
          </p:cNvPr>
          <p:cNvGraphicFramePr>
            <a:graphicFrameLocks/>
          </p:cNvGraphicFramePr>
          <p:nvPr>
            <p:extLst>
              <p:ext uri="{D42A27DB-BD31-4B8C-83A1-F6EECF244321}">
                <p14:modId xmlns:p14="http://schemas.microsoft.com/office/powerpoint/2010/main" val="1777455160"/>
              </p:ext>
            </p:extLst>
          </p:nvPr>
        </p:nvGraphicFramePr>
        <p:xfrm>
          <a:off x="1066799" y="1609494"/>
          <a:ext cx="10515600" cy="4705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Thermal temperature measurement using blackbody radiation box and CRI AI cameras</a:t>
            </a:r>
            <a:endParaRPr lang="en-IN"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Facial recognition using CRI AI camera</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Preparing UI for the System.</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a:t>
            </a:r>
            <a:r>
              <a:rPr lang="en-US" sz="1400" cap="none" dirty="0" smtClean="0">
                <a:latin typeface="+mn-lt"/>
                <a:hlinkClick r:id="rId4"/>
              </a:rPr>
              <a:t>us.hikvision.com/en/support-resources/documentation/faq/software</a:t>
            </a:r>
            <a:endParaRPr lang="en-US" sz="1400" cap="none" dirty="0">
              <a:latin typeface="+mn-lt"/>
            </a:endParaRPr>
          </a:p>
          <a:p>
            <a:pPr marL="457200" indent="-457200">
              <a:buAutoNum type="arabicPeriod"/>
            </a:pPr>
            <a:r>
              <a:rPr lang="en-US" sz="1400" b="1" cap="none" dirty="0" smtClean="0">
                <a:latin typeface="+mn-lt"/>
              </a:rPr>
              <a:t>Integrating </a:t>
            </a:r>
            <a:r>
              <a:rPr lang="en-US" sz="1400" b="1" cap="none" dirty="0">
                <a:latin typeface="+mn-lt"/>
              </a:rPr>
              <a:t>CRI Camera:</a:t>
            </a:r>
            <a:r>
              <a:rPr lang="en-US" sz="1400" cap="none" dirty="0">
                <a:latin typeface="+mn-lt"/>
              </a:rPr>
              <a:t> </a:t>
            </a:r>
            <a:r>
              <a:rPr lang="en-US" sz="1400" cap="none" dirty="0">
                <a:latin typeface="+mn-lt"/>
                <a:hlinkClick r:id="rId5"/>
              </a:rPr>
              <a:t>https://www.aranacorp.com/en/managing-an-ip-camera-with-python</a:t>
            </a:r>
            <a:r>
              <a:rPr lang="en-US" sz="1400" cap="none" dirty="0" smtClean="0">
                <a:latin typeface="+mn-lt"/>
                <a:hlinkClick r:id="rId5"/>
              </a:rPr>
              <a:t>/</a:t>
            </a:r>
            <a:endParaRPr lang="en-US" sz="1400" cap="none" dirty="0" smtClean="0">
              <a:latin typeface="+mn-lt"/>
            </a:endParaRPr>
          </a:p>
          <a:p>
            <a:pPr marL="457200" indent="-457200">
              <a:buFont typeface="Arial" panose="020B0604020202020204" pitchFamily="34" charset="0"/>
              <a:buAutoNum type="arabicPeriod"/>
            </a:pPr>
            <a:r>
              <a:rPr lang="en-US" sz="1400" b="1" cap="none" dirty="0" err="1" smtClean="0"/>
              <a:t>Hikvision</a:t>
            </a:r>
            <a:r>
              <a:rPr lang="en-US" sz="1400" b="1" cap="none" dirty="0" smtClean="0"/>
              <a:t> Thermal Image Screening Camera</a:t>
            </a:r>
            <a:r>
              <a:rPr lang="en-US" sz="1400" cap="none" dirty="0" smtClean="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smtClean="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smtClean="0">
                <a:solidFill>
                  <a:schemeClr val="tx1"/>
                </a:solidFill>
              </a:rPr>
              <a:t>Project Progress</a:t>
            </a:r>
            <a:endParaRPr lang="en-US" dirty="0">
              <a:solidFill>
                <a:schemeClr val="tx1"/>
              </a:solidFill>
            </a:endParaRPr>
          </a:p>
          <a:p>
            <a:pPr>
              <a:lnSpc>
                <a:spcPct val="100000"/>
              </a:lnSpc>
            </a:pPr>
            <a:r>
              <a:rPr lang="en-US" dirty="0" smtClean="0">
                <a:solidFill>
                  <a:schemeClr val="tx1"/>
                </a:solidFill>
              </a:rPr>
              <a:t>Individual status</a:t>
            </a:r>
          </a:p>
          <a:p>
            <a:pPr>
              <a:lnSpc>
                <a:spcPct val="100000"/>
              </a:lnSpc>
            </a:pPr>
            <a:r>
              <a:rPr lang="en-US" dirty="0" smtClean="0">
                <a:solidFill>
                  <a:schemeClr val="tx1"/>
                </a:solidFill>
              </a:rPr>
              <a:t>Gantt chart</a:t>
            </a:r>
            <a:endParaRPr lang="en-US" dirty="0">
              <a:solidFill>
                <a:schemeClr val="tx1"/>
              </a:solidFill>
            </a:endParaRPr>
          </a:p>
          <a:p>
            <a:pPr>
              <a:lnSpc>
                <a:spcPct val="100000"/>
              </a:lnSpc>
            </a:pPr>
            <a:r>
              <a:rPr lang="en-US" dirty="0" err="1" smtClean="0">
                <a:solidFill>
                  <a:schemeClr val="tx1"/>
                </a:solidFill>
              </a:rPr>
              <a:t>Glimps</a:t>
            </a:r>
            <a:r>
              <a:rPr lang="en-US" dirty="0" smtClean="0">
                <a:solidFill>
                  <a:schemeClr val="tx1"/>
                </a:solidFill>
              </a:rPr>
              <a:t> of work</a:t>
            </a:r>
          </a:p>
          <a:p>
            <a:pPr>
              <a:lnSpc>
                <a:spcPct val="100000"/>
              </a:lnSpc>
            </a:pPr>
            <a:r>
              <a:rPr lang="en-US" dirty="0" smtClean="0">
                <a:solidFill>
                  <a:schemeClr val="tx1"/>
                </a:solidFill>
              </a:rPr>
              <a:t>Weekly report</a:t>
            </a:r>
          </a:p>
          <a:p>
            <a:pPr>
              <a:lnSpc>
                <a:spcPct val="100000"/>
              </a:lnSpc>
            </a:pPr>
            <a:r>
              <a:rPr lang="en-US" dirty="0" smtClean="0">
                <a:solidFill>
                  <a:schemeClr val="tx1"/>
                </a:solidFill>
              </a:rPr>
              <a:t>Now </a:t>
            </a:r>
            <a:r>
              <a:rPr lang="en-US" dirty="0" smtClean="0">
                <a:solidFill>
                  <a:schemeClr val="tx1"/>
                </a:solidFill>
              </a:rPr>
              <a:t>onward</a:t>
            </a:r>
          </a:p>
          <a:p>
            <a:pPr>
              <a:lnSpc>
                <a:spcPct val="100000"/>
              </a:lnSpc>
            </a:pPr>
            <a:r>
              <a:rPr lang="en-US" dirty="0" smtClean="0">
                <a:solidFill>
                  <a:schemeClr val="tx1"/>
                </a:solidFill>
              </a:rPr>
              <a:t>References</a:t>
            </a:r>
            <a:endParaRPr lang="en-US" dirty="0" smtClean="0">
              <a:solidFill>
                <a:schemeClr val="tx1"/>
              </a:solidFill>
            </a:endParaRP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Face Recognition using thermal and RGB fusion</a:t>
            </a:r>
            <a:endParaRPr lang="en-US"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Facial recognition using CRI AI camera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progress)</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Blackbody radiation box configuration (In process)</a:t>
            </a:r>
            <a:r>
              <a:rPr lang="en-US" dirty="0" smtClean="0">
                <a:latin typeface="Times New Roman" panose="02020603050405020304" pitchFamily="18" charset="0"/>
                <a:cs typeface="Times New Roman" panose="02020603050405020304" pitchFamily="18" charset="0"/>
              </a:rPr>
              <a:t> </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smtClean="0">
                <a:latin typeface="Times New Roman" panose="02020603050405020304" pitchFamily="18" charset="0"/>
                <a:cs typeface="Times New Roman" panose="02020603050405020304" pitchFamily="18" charset="0"/>
              </a:rPr>
              <a:t>Namra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Troubleshooting Network and firewall settings for the camera</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Capturing images and facial recognition through CRI AI Camera</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Tilak:</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Face Recognition using RGB and thermal image fusion </a:t>
            </a:r>
          </a:p>
          <a:p>
            <a:pPr lvl="1"/>
            <a:r>
              <a:rPr lang="en-US" sz="1800" dirty="0" smtClean="0">
                <a:latin typeface="Times New Roman" panose="02020603050405020304" pitchFamily="18" charset="0"/>
                <a:cs typeface="Times New Roman" panose="02020603050405020304" pitchFamily="18" charset="0"/>
              </a:rPr>
              <a:t>Blackbody radiation analysis</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documentation</a:t>
            </a:r>
            <a:endParaRPr lang="en-US" sz="1800"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Kishan</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Blackbody radiation configuration</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Presentation</a:t>
            </a:r>
            <a:endParaRPr lang="en-US" sz="1800" dirty="0" smtClean="0">
              <a:latin typeface="Times New Roman" panose="02020603050405020304" pitchFamily="18" charset="0"/>
              <a:cs typeface="Times New Roman" panose="02020603050405020304" pitchFamily="18" charset="0"/>
            </a:endParaRP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560</TotalTime>
  <Words>512</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Individual status</vt:lpstr>
      <vt:lpstr>High-level timeline chart (GANTT)</vt:lpstr>
      <vt:lpstr>Glimpse of the work done</vt:lpstr>
      <vt:lpstr>Glimpse of the work done</vt:lpstr>
      <vt:lpstr>Hours worked (weekly)</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40</cp:revision>
  <dcterms:created xsi:type="dcterms:W3CDTF">2023-02-24T00:44:05Z</dcterms:created>
  <dcterms:modified xsi:type="dcterms:W3CDTF">2023-03-15T01:34:33Z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