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6" r:id="rId6"/>
    <p:sldId id="327" r:id="rId7"/>
    <p:sldId id="328" r:id="rId8"/>
    <p:sldId id="338" r:id="rId9"/>
    <p:sldId id="332" r:id="rId10"/>
    <p:sldId id="336" r:id="rId11"/>
    <p:sldId id="349" r:id="rId12"/>
    <p:sldId id="352" r:id="rId13"/>
    <p:sldId id="350" r:id="rId14"/>
    <p:sldId id="334" r:id="rId15"/>
    <p:sldId id="347" r:id="rId16"/>
    <p:sldId id="353" r:id="rId17"/>
    <p:sldId id="348" r:id="rId18"/>
    <p:sldId id="351" r:id="rId19"/>
    <p:sldId id="345" r:id="rId20"/>
    <p:sldId id="344"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205" autoAdjust="0"/>
  </p:normalViewPr>
  <p:slideViewPr>
    <p:cSldViewPr snapToGrid="0">
      <p:cViewPr varScale="1">
        <p:scale>
          <a:sx n="74" d="100"/>
          <a:sy n="74" d="100"/>
        </p:scale>
        <p:origin x="57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28-Mar-23</a:t>
            </a:fld>
            <a:endParaRPr lang="en-US" dirty="0"/>
          </a:p>
        </p:txBody>
      </p:sp>
      <p:sp>
        <p:nvSpPr>
          <p:cNvPr id="4" name="Footer Placeholder 3">
            <a:extLst>
              <a:ext uri="{FF2B5EF4-FFF2-40B4-BE49-F238E27FC236}">
                <a16:creationId xmlns:a16="http://schemas.microsoft.com/office/drawing/2014/main" xmlns=""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28-Mar-23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xmlns=""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xmlns=""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xmlns=""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xmlns=""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xmlns=""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xmlns=""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xmlns=""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xmlns=""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xmlns=""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xmlns=""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xmlns=""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xmlns=""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xmlns=""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xmlns=""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xmlns=""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xmlns=""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xmlns=""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xmlns=""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xmlns=""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xmlns=""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xmlns=""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xmlns=""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xmlns=""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xmlns=""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xmlns=""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xmlns=""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xmlns=""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xmlns=""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xmlns=""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xmlns=""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xmlns=""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xmlns=""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xmlns=""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xmlns=""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xmlns=""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xmlns=""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xmlns=""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xmlns=""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xmlns=""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xmlns=""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xmlns=""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xmlns=""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xmlns=""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xmlns=""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xmlns=""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xmlns=""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xmlns=""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xmlns=""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xmlns=""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xmlns=""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xmlns=""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xmlns=""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xmlns=""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xmlns=""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xmlns=""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xmlns=""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xmlns=""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xmlns=""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xmlns=""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xmlns=""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xmlns=""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xmlns=""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xmlns=""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xmlns=""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xmlns=""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xmlns=""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xmlns=""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xmlns=""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xmlns=""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xmlns=""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xmlns=""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xmlns=""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xmlns=""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xmlns=""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xmlns=""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xmlns=""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xmlns=""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xmlns=""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0.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www.jojomarketing.ae/products/hikvision-ds-2te127-g4a-thermal-image-screening-camera-dubai-uae/" TargetMode="External"/><Relationship Id="rId5" Type="http://schemas.openxmlformats.org/officeDocument/2006/relationships/hyperlink" Target="https://www.aranacorp.com/en/managing-an-ip-camera-with-python/" TargetMode="External"/><Relationship Id="rId4" Type="http://schemas.openxmlformats.org/officeDocument/2006/relationships/hyperlink" Target="https://us.hikvision.com/en/support-resources/documentation/faq/softwar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6.jpeg"/><Relationship Id="rId1" Type="http://schemas.openxmlformats.org/officeDocument/2006/relationships/slideLayout" Target="../slideLayouts/slideLayout15.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a16="http://schemas.microsoft.com/office/drawing/2014/main" xmlns=""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a16="http://schemas.microsoft.com/office/drawing/2014/main" xmlns=""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
        <p:nvSpPr>
          <p:cNvPr id="3" name="TextBox 2">
            <a:extLst>
              <a:ext uri="{FF2B5EF4-FFF2-40B4-BE49-F238E27FC236}">
                <a16:creationId xmlns:a16="http://schemas.microsoft.com/office/drawing/2014/main" xmlns="" id="{7011C799-C0FF-DFB2-6A96-B90DF64573E3}"/>
              </a:ext>
            </a:extLst>
          </p:cNvPr>
          <p:cNvSpPr txBox="1"/>
          <p:nvPr/>
        </p:nvSpPr>
        <p:spPr>
          <a:xfrm>
            <a:off x="301841" y="5700196"/>
            <a:ext cx="11594237" cy="400110"/>
          </a:xfrm>
          <a:prstGeom prst="rect">
            <a:avLst/>
          </a:prstGeom>
          <a:noFill/>
        </p:spPr>
        <p:txBody>
          <a:bodyPr wrap="square">
            <a:spAutoFit/>
          </a:bodyPr>
          <a:lstStyle/>
          <a:p>
            <a:pPr marL="0" indent="0">
              <a:lnSpc>
                <a:spcPts val="2400"/>
              </a:lnSpc>
              <a:buNone/>
            </a:pPr>
            <a:r>
              <a:rPr lang="en-US" sz="1800" b="1" spc="0" dirty="0">
                <a:ea typeface="+mn-lt"/>
                <a:cs typeface="+mn-lt"/>
              </a:rPr>
              <a:t>					         Assignment </a:t>
            </a:r>
            <a:r>
              <a:rPr lang="en-US" sz="1800" b="1" spc="0" dirty="0" smtClean="0">
                <a:ea typeface="+mn-lt"/>
                <a:cs typeface="+mn-lt"/>
              </a:rPr>
              <a:t>9</a:t>
            </a:r>
            <a:endParaRPr lang="en-US" sz="1800" spc="0" dirty="0">
              <a:ea typeface="+mn-lt"/>
              <a:cs typeface="+mn-lt"/>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6168A-9F8B-AE64-6A3B-DD036396CD45}"/>
              </a:ext>
            </a:extLst>
          </p:cNvPr>
          <p:cNvSpPr>
            <a:spLocks noGrp="1"/>
          </p:cNvSpPr>
          <p:nvPr>
            <p:ph type="title"/>
          </p:nvPr>
        </p:nvSpPr>
        <p:spPr/>
        <p:txBody>
          <a:bodyPr/>
          <a:lstStyle/>
          <a:p>
            <a:r>
              <a:rPr lang="en-US" dirty="0">
                <a:cs typeface="Calibri Light"/>
              </a:rPr>
              <a:t>Individual status</a:t>
            </a:r>
            <a:endParaRPr lang="en-US" dirty="0"/>
          </a:p>
        </p:txBody>
      </p:sp>
      <p:sp>
        <p:nvSpPr>
          <p:cNvPr id="4" name="Footer Placeholder 3">
            <a:extLst>
              <a:ext uri="{FF2B5EF4-FFF2-40B4-BE49-F238E27FC236}">
                <a16:creationId xmlns:a16="http://schemas.microsoft.com/office/drawing/2014/main" xmlns=""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xmlns="" id="{F08CF61D-4147-236F-218C-CE2A064E6BD9}"/>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6" name="Content Placeholder 4">
            <a:extLst>
              <a:ext uri="{FF2B5EF4-FFF2-40B4-BE49-F238E27FC236}">
                <a16:creationId xmlns:a16="http://schemas.microsoft.com/office/drawing/2014/main" xmlns="" id="{D40A2881-15F6-FF24-285A-218469C87F53}"/>
              </a:ext>
            </a:extLst>
          </p:cNvPr>
          <p:cNvSpPr txBox="1">
            <a:spLocks/>
          </p:cNvSpPr>
          <p:nvPr/>
        </p:nvSpPr>
        <p:spPr>
          <a:xfrm>
            <a:off x="1097280" y="1576581"/>
            <a:ext cx="10515600" cy="4351338"/>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a:latin typeface="Times New Roman" panose="02020603050405020304" pitchFamily="18" charset="0"/>
                <a:cs typeface="Times New Roman" panose="02020603050405020304" pitchFamily="18" charset="0"/>
              </a:rPr>
              <a:t>Namra</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Eliminated </a:t>
            </a:r>
            <a:r>
              <a:rPr lang="en-US" sz="1800" dirty="0">
                <a:latin typeface="Times New Roman" panose="02020603050405020304" pitchFamily="18" charset="0"/>
                <a:cs typeface="Times New Roman" panose="02020603050405020304" pitchFamily="18" charset="0"/>
              </a:rPr>
              <a:t>multiple images taken from the same angle and stored from different angles</a:t>
            </a:r>
          </a:p>
          <a:p>
            <a:pPr lvl="1"/>
            <a:r>
              <a:rPr lang="en-US" sz="1800" dirty="0">
                <a:latin typeface="Times New Roman" panose="02020603050405020304" pitchFamily="18" charset="0"/>
                <a:cs typeface="Times New Roman" panose="02020603050405020304" pitchFamily="18" charset="0"/>
              </a:rPr>
              <a:t>Camera Configuration Change</a:t>
            </a:r>
          </a:p>
          <a:p>
            <a:pPr lvl="1"/>
            <a:r>
              <a:rPr lang="en-US" sz="1800" dirty="0">
                <a:latin typeface="Times New Roman" panose="02020603050405020304" pitchFamily="18" charset="0"/>
                <a:cs typeface="Times New Roman" panose="02020603050405020304" pitchFamily="18" charset="0"/>
              </a:rPr>
              <a:t>Documentation</a:t>
            </a:r>
          </a:p>
          <a:p>
            <a:r>
              <a:rPr lang="en-US" sz="2000" b="1" dirty="0">
                <a:latin typeface="Times New Roman" panose="02020603050405020304" pitchFamily="18" charset="0"/>
                <a:cs typeface="Times New Roman" panose="02020603050405020304" pitchFamily="18" charset="0"/>
              </a:rPr>
              <a:t>Tilak:</a:t>
            </a:r>
            <a:r>
              <a:rPr lang="en-US" sz="2000" dirty="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Worked on UI development</a:t>
            </a:r>
          </a:p>
          <a:p>
            <a:pPr lvl="1"/>
            <a:r>
              <a:rPr lang="en-US" sz="1800" dirty="0">
                <a:latin typeface="Times New Roman" panose="02020603050405020304" pitchFamily="18" charset="0"/>
                <a:cs typeface="Times New Roman" panose="02020603050405020304" pitchFamily="18" charset="0"/>
              </a:rPr>
              <a:t>Eliminated multiple images taken from the same angle and stored from different </a:t>
            </a:r>
            <a:r>
              <a:rPr lang="en-US" sz="1800" dirty="0" smtClean="0">
                <a:latin typeface="Times New Roman" panose="02020603050405020304" pitchFamily="18" charset="0"/>
                <a:cs typeface="Times New Roman" panose="02020603050405020304" pitchFamily="18" charset="0"/>
              </a:rPr>
              <a:t>angles</a:t>
            </a:r>
            <a:endParaRPr lang="en-US" sz="1800" dirty="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Kishan</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Worked upon finding the reason of latency and trying to fix it</a:t>
            </a:r>
          </a:p>
          <a:p>
            <a:pPr lvl="1"/>
            <a:r>
              <a:rPr lang="en-US" sz="1800" dirty="0" smtClean="0">
                <a:latin typeface="Times New Roman" panose="02020603050405020304" pitchFamily="18" charset="0"/>
                <a:cs typeface="Times New Roman" panose="02020603050405020304" pitchFamily="18" charset="0"/>
              </a:rPr>
              <a:t>Troubleshooting </a:t>
            </a:r>
            <a:r>
              <a:rPr lang="en-US" sz="1800" dirty="0">
                <a:latin typeface="Times New Roman" panose="02020603050405020304" pitchFamily="18" charset="0"/>
                <a:cs typeface="Times New Roman" panose="02020603050405020304" pitchFamily="18" charset="0"/>
              </a:rPr>
              <a:t>Blackbody radiation box and used to display the temperature. </a:t>
            </a:r>
          </a:p>
          <a:p>
            <a:pPr lvl="1"/>
            <a:r>
              <a:rPr lang="en-US" sz="1800" dirty="0">
                <a:latin typeface="Times New Roman" panose="02020603050405020304" pitchFamily="18" charset="0"/>
                <a:cs typeface="Times New Roman" panose="02020603050405020304" pitchFamily="18" charset="0"/>
              </a:rPr>
              <a:t>Documentation. </a:t>
            </a: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1421"/>
          <a:stretch/>
        </p:blipFill>
        <p:spPr>
          <a:xfrm>
            <a:off x="2125013" y="1446594"/>
            <a:ext cx="7360433" cy="4889812"/>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a16="http://schemas.microsoft.com/office/drawing/2014/main" xmlns="" id="{F5EE5EFC-CEB8-D397-AD6F-51B580EA5FE2}"/>
              </a:ext>
            </a:extLst>
          </p:cNvPr>
          <p:cNvSpPr txBox="1"/>
          <p:nvPr/>
        </p:nvSpPr>
        <p:spPr>
          <a:xfrm>
            <a:off x="2467992" y="1659167"/>
            <a:ext cx="8638920" cy="369332"/>
          </a:xfrm>
          <a:prstGeom prst="rect">
            <a:avLst/>
          </a:prstGeom>
          <a:noFill/>
        </p:spPr>
        <p:txBody>
          <a:bodyPr wrap="square">
            <a:spAutoFit/>
          </a:bodyPr>
          <a:lstStyle/>
          <a:p>
            <a:pPr algn="ctr"/>
            <a:r>
              <a:rPr lang="en-US" dirty="0">
                <a:latin typeface="+mj-lt"/>
              </a:rPr>
              <a:t>Blackbody radiation box integrated with camera showing temperature</a:t>
            </a:r>
            <a:endParaRPr lang="en-IN" dirty="0">
              <a:latin typeface="+mj-lt"/>
            </a:endParaRPr>
          </a:p>
        </p:txBody>
      </p:sp>
      <p:pic>
        <p:nvPicPr>
          <p:cNvPr id="8" name="Picture 7">
            <a:extLst>
              <a:ext uri="{FF2B5EF4-FFF2-40B4-BE49-F238E27FC236}">
                <a16:creationId xmlns:a16="http://schemas.microsoft.com/office/drawing/2014/main" xmlns="" id="{C051064D-2820-75F7-F0B8-6FF619ED82D5}"/>
              </a:ext>
            </a:extLst>
          </p:cNvPr>
          <p:cNvPicPr>
            <a:picLocks noChangeAspect="1"/>
          </p:cNvPicPr>
          <p:nvPr/>
        </p:nvPicPr>
        <p:blipFill>
          <a:blip r:embed="rId2"/>
          <a:stretch>
            <a:fillRect/>
          </a:stretch>
        </p:blipFill>
        <p:spPr>
          <a:xfrm>
            <a:off x="6325742" y="2601157"/>
            <a:ext cx="5577642" cy="3486026"/>
          </a:xfrm>
          <a:prstGeom prst="rect">
            <a:avLst/>
          </a:prstGeom>
        </p:spPr>
      </p:pic>
      <p:pic>
        <p:nvPicPr>
          <p:cNvPr id="10" name="Picture 9">
            <a:extLst>
              <a:ext uri="{FF2B5EF4-FFF2-40B4-BE49-F238E27FC236}">
                <a16:creationId xmlns:a16="http://schemas.microsoft.com/office/drawing/2014/main" xmlns="" id="{A8FD6A80-C4BB-6E03-B7C1-CBA4BD36473F}"/>
              </a:ext>
            </a:extLst>
          </p:cNvPr>
          <p:cNvPicPr>
            <a:picLocks noChangeAspect="1"/>
          </p:cNvPicPr>
          <p:nvPr/>
        </p:nvPicPr>
        <p:blipFill>
          <a:blip r:embed="rId3"/>
          <a:stretch>
            <a:fillRect/>
          </a:stretch>
        </p:blipFill>
        <p:spPr>
          <a:xfrm>
            <a:off x="698662" y="2601156"/>
            <a:ext cx="5577642" cy="3486026"/>
          </a:xfrm>
          <a:prstGeom prst="rect">
            <a:avLst/>
          </a:prstGeom>
        </p:spPr>
      </p:pic>
    </p:spTree>
    <p:extLst>
      <p:ext uri="{BB962C8B-B14F-4D97-AF65-F5344CB8AC3E}">
        <p14:creationId xmlns:p14="http://schemas.microsoft.com/office/powerpoint/2010/main" val="288151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pic>
        <p:nvPicPr>
          <p:cNvPr id="2" name="Picture 1"/>
          <p:cNvPicPr>
            <a:picLocks noChangeAspect="1"/>
          </p:cNvPicPr>
          <p:nvPr/>
        </p:nvPicPr>
        <p:blipFill>
          <a:blip r:embed="rId2"/>
          <a:stretch>
            <a:fillRect/>
          </a:stretch>
        </p:blipFill>
        <p:spPr>
          <a:xfrm>
            <a:off x="3131884" y="1472973"/>
            <a:ext cx="5342413" cy="4730978"/>
          </a:xfrm>
          <a:prstGeom prst="rect">
            <a:avLst/>
          </a:prstGeom>
        </p:spPr>
      </p:pic>
    </p:spTree>
    <p:extLst>
      <p:ext uri="{BB962C8B-B14F-4D97-AF65-F5344CB8AC3E}">
        <p14:creationId xmlns:p14="http://schemas.microsoft.com/office/powerpoint/2010/main" val="12418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a16="http://schemas.microsoft.com/office/drawing/2014/main" xmlns=""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7" name="TextBox 6">
            <a:extLst>
              <a:ext uri="{FF2B5EF4-FFF2-40B4-BE49-F238E27FC236}">
                <a16:creationId xmlns:a16="http://schemas.microsoft.com/office/drawing/2014/main" xmlns="" id="{F5EE5EFC-CEB8-D397-AD6F-51B580EA5FE2}"/>
              </a:ext>
            </a:extLst>
          </p:cNvPr>
          <p:cNvSpPr txBox="1"/>
          <p:nvPr/>
        </p:nvSpPr>
        <p:spPr>
          <a:xfrm>
            <a:off x="4140179" y="1446840"/>
            <a:ext cx="6096000" cy="369332"/>
          </a:xfrm>
          <a:prstGeom prst="rect">
            <a:avLst/>
          </a:prstGeom>
          <a:noFill/>
        </p:spPr>
        <p:txBody>
          <a:bodyPr wrap="square">
            <a:spAutoFit/>
          </a:bodyPr>
          <a:lstStyle/>
          <a:p>
            <a:r>
              <a:rPr lang="en-US" dirty="0">
                <a:latin typeface="+mj-lt"/>
              </a:rPr>
              <a:t>Camera configuration Change</a:t>
            </a:r>
            <a:endParaRPr lang="en-IN" dirty="0">
              <a:latin typeface="+mj-lt"/>
            </a:endParaRPr>
          </a:p>
        </p:txBody>
      </p:sp>
      <p:pic>
        <p:nvPicPr>
          <p:cNvPr id="8" name="Picture 7">
            <a:extLst>
              <a:ext uri="{FF2B5EF4-FFF2-40B4-BE49-F238E27FC236}">
                <a16:creationId xmlns:a16="http://schemas.microsoft.com/office/drawing/2014/main" xmlns="" id="{B8DD3325-16C0-4D5F-DF10-B2900D612359}"/>
              </a:ext>
            </a:extLst>
          </p:cNvPr>
          <p:cNvPicPr>
            <a:picLocks noChangeAspect="1"/>
          </p:cNvPicPr>
          <p:nvPr/>
        </p:nvPicPr>
        <p:blipFill>
          <a:blip r:embed="rId3"/>
          <a:stretch>
            <a:fillRect/>
          </a:stretch>
        </p:blipFill>
        <p:spPr>
          <a:xfrm>
            <a:off x="795091" y="2113279"/>
            <a:ext cx="5572761" cy="3482976"/>
          </a:xfrm>
          <a:prstGeom prst="rect">
            <a:avLst/>
          </a:prstGeom>
        </p:spPr>
      </p:pic>
      <p:pic>
        <p:nvPicPr>
          <p:cNvPr id="10" name="Picture 9">
            <a:extLst>
              <a:ext uri="{FF2B5EF4-FFF2-40B4-BE49-F238E27FC236}">
                <a16:creationId xmlns:a16="http://schemas.microsoft.com/office/drawing/2014/main" xmlns="" id="{92936354-1781-CE52-DC9C-93D6C328FC5E}"/>
              </a:ext>
            </a:extLst>
          </p:cNvPr>
          <p:cNvPicPr>
            <a:picLocks noChangeAspect="1"/>
          </p:cNvPicPr>
          <p:nvPr/>
        </p:nvPicPr>
        <p:blipFill>
          <a:blip r:embed="rId4"/>
          <a:stretch>
            <a:fillRect/>
          </a:stretch>
        </p:blipFill>
        <p:spPr>
          <a:xfrm>
            <a:off x="6484925" y="2102992"/>
            <a:ext cx="5589221" cy="3493263"/>
          </a:xfrm>
          <a:prstGeom prst="rect">
            <a:avLst/>
          </a:prstGeom>
        </p:spPr>
      </p:pic>
    </p:spTree>
    <p:extLst>
      <p:ext uri="{BB962C8B-B14F-4D97-AF65-F5344CB8AC3E}">
        <p14:creationId xmlns:p14="http://schemas.microsoft.com/office/powerpoint/2010/main" val="385326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6168A-9F8B-AE64-6A3B-DD036396CD45}"/>
              </a:ext>
            </a:extLst>
          </p:cNvPr>
          <p:cNvSpPr>
            <a:spLocks noGrp="1"/>
          </p:cNvSpPr>
          <p:nvPr>
            <p:ph type="title"/>
          </p:nvPr>
        </p:nvSpPr>
        <p:spPr/>
        <p:txBody>
          <a:bodyPr/>
          <a:lstStyle/>
          <a:p>
            <a:r>
              <a:rPr lang="en-US" dirty="0">
                <a:cs typeface="Calibri Light"/>
              </a:rPr>
              <a:t>Now onwards..</a:t>
            </a:r>
            <a:endParaRPr lang="en-US" dirty="0"/>
          </a:p>
        </p:txBody>
      </p:sp>
      <p:sp>
        <p:nvSpPr>
          <p:cNvPr id="4" name="Footer Placeholder 3">
            <a:extLst>
              <a:ext uri="{FF2B5EF4-FFF2-40B4-BE49-F238E27FC236}">
                <a16:creationId xmlns:a16="http://schemas.microsoft.com/office/drawing/2014/main" xmlns=""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xmlns="" id="{F08CF61D-4147-236F-218C-CE2A064E6BD9}"/>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7" name="Content Placeholder 2"/>
          <p:cNvSpPr txBox="1">
            <a:spLocks/>
          </p:cNvSpPr>
          <p:nvPr/>
        </p:nvSpPr>
        <p:spPr>
          <a:xfrm>
            <a:off x="877824"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Add Splash </a:t>
            </a:r>
            <a:r>
              <a:rPr lang="en-IN" sz="1800" smtClean="0">
                <a:latin typeface="Times New Roman" panose="02020603050405020304" pitchFamily="18" charset="0"/>
                <a:cs typeface="Times New Roman" panose="02020603050405020304" pitchFamily="18" charset="0"/>
              </a:rPr>
              <a:t>screen in UI</a:t>
            </a:r>
          </a:p>
          <a:p>
            <a:r>
              <a:rPr lang="en-IN" sz="1800" dirty="0" smtClean="0">
                <a:latin typeface="Times New Roman" panose="02020603050405020304" pitchFamily="18" charset="0"/>
                <a:cs typeface="Times New Roman" panose="02020603050405020304" pitchFamily="18" charset="0"/>
              </a:rPr>
              <a:t>Showing History data clicking on History button</a:t>
            </a:r>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Documentation</a:t>
            </a:r>
            <a:r>
              <a:rPr lang="en-IN" sz="1800" dirty="0">
                <a:latin typeface="Times New Roman" panose="02020603050405020304" pitchFamily="18" charset="0"/>
                <a:cs typeface="Times New Roman" panose="02020603050405020304" pitchFamily="18" charset="0"/>
              </a:rPr>
              <a:t>. </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Content Placeholder 25" descr="Microscopic view of a suspended bubble-like material with water in it">
            <a:extLst>
              <a:ext uri="{FF2B5EF4-FFF2-40B4-BE49-F238E27FC236}">
                <a16:creationId xmlns:a16="http://schemas.microsoft.com/office/drawing/2014/main" xmlns="" id="{B083ED63-584D-2579-2721-B716F3BC8F6B}"/>
              </a:ext>
            </a:extLst>
          </p:cNvPr>
          <p:cNvPicPr>
            <a:picLocks noGrp="1" noChangeAspect="1"/>
          </p:cNvPicPr>
          <p:nvPr>
            <p:ph type="pic" sz="quarter" idx="4294967295"/>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90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Tree>
    <p:extLst>
      <p:ext uri="{BB962C8B-B14F-4D97-AF65-F5344CB8AC3E}">
        <p14:creationId xmlns:p14="http://schemas.microsoft.com/office/powerpoint/2010/main" val="85382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a16="http://schemas.microsoft.com/office/drawing/2014/main" xmlns=""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a16="http://schemas.microsoft.com/office/drawing/2014/main" xmlns="" id="{B6586F16-C3E1-6E51-D140-EF50382CA456}"/>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3" name="Content Placeholder 2">
            <a:extLst>
              <a:ext uri="{FF2B5EF4-FFF2-40B4-BE49-F238E27FC236}">
                <a16:creationId xmlns:a16="http://schemas.microsoft.com/office/drawing/2014/main" xmlns=""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a16="http://schemas.microsoft.com/office/drawing/2014/main" xmlns=""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a16="http://schemas.microsoft.com/office/drawing/2014/main" xmlns=""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xmlns="" id="{2205EC8C-AC41-F14C-3C63-5BF0F54D1D23}"/>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4" name="Text Placeholder 3">
            <a:extLst>
              <a:ext uri="{FF2B5EF4-FFF2-40B4-BE49-F238E27FC236}">
                <a16:creationId xmlns:a16="http://schemas.microsoft.com/office/drawing/2014/main" xmlns="" id="{DB4489FD-4F12-40A7-1EA9-79A941933E98}"/>
              </a:ext>
            </a:extLst>
          </p:cNvPr>
          <p:cNvSpPr>
            <a:spLocks noGrp="1"/>
          </p:cNvSpPr>
          <p:nvPr>
            <p:ph type="body" idx="1"/>
          </p:nvPr>
        </p:nvSpPr>
        <p:spPr>
          <a:xfrm>
            <a:off x="1079508" y="1352551"/>
            <a:ext cx="10339056" cy="5138401"/>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https://us.hikvision.com/en/support-resources/documentation/faq/software</a:t>
            </a:r>
            <a:endParaRPr lang="en-US" sz="1400" cap="none" dirty="0">
              <a:latin typeface="+mn-lt"/>
            </a:endParaRPr>
          </a:p>
          <a:p>
            <a:pPr marL="457200" indent="-457200">
              <a:buAutoNum type="arabicPeriod"/>
            </a:pPr>
            <a:r>
              <a:rPr lang="en-US" sz="1400" b="1" cap="none" dirty="0">
                <a:latin typeface="+mn-lt"/>
              </a:rPr>
              <a:t>Integrating CRI Camera:</a:t>
            </a:r>
            <a:r>
              <a:rPr lang="en-US" sz="1400" cap="none" dirty="0">
                <a:latin typeface="+mn-lt"/>
              </a:rPr>
              <a:t> </a:t>
            </a:r>
            <a:r>
              <a:rPr lang="en-US" sz="1400" cap="none" dirty="0">
                <a:latin typeface="+mn-lt"/>
                <a:hlinkClick r:id="rId5"/>
              </a:rPr>
              <a:t>https://www.aranacorp.com/en/managing-an-ip-camera-with-python/</a:t>
            </a:r>
            <a:endParaRPr lang="en-US" sz="1400" cap="none" dirty="0">
              <a:latin typeface="+mn-lt"/>
            </a:endParaRPr>
          </a:p>
          <a:p>
            <a:pPr marL="457200" indent="-457200">
              <a:buFont typeface="Arial" panose="020B0604020202020204" pitchFamily="34" charset="0"/>
              <a:buAutoNum type="arabicPeriod"/>
            </a:pPr>
            <a:r>
              <a:rPr lang="en-US" sz="1400" b="1" cap="none" dirty="0" err="1"/>
              <a:t>Hikvision</a:t>
            </a:r>
            <a:r>
              <a:rPr lang="en-US" sz="1400" b="1" cap="none" dirty="0"/>
              <a:t> Thermal Image Screening Camera</a:t>
            </a:r>
            <a:r>
              <a:rPr lang="en-US" sz="1400" cap="none" dirty="0">
                <a:latin typeface="+mn-lt"/>
              </a:rPr>
              <a:t>: </a:t>
            </a:r>
            <a:r>
              <a:rPr lang="en-US" sz="1400" u="sng" cap="none" dirty="0">
                <a:solidFill>
                  <a:srgbClr val="0070C0"/>
                </a:solidFill>
                <a:latin typeface="+mn-lt"/>
                <a:hlinkClick r:id="rId6"/>
              </a:rPr>
              <a:t>https://www.jojomarketing.ae/products/hikvision-ds-2te127-g4a-thermal-image-screening-camera-dubai-uae/</a:t>
            </a:r>
            <a:endParaRPr lang="en-US" sz="1400" u="sng" cap="none" dirty="0">
              <a:solidFill>
                <a:srgbClr val="0070C0"/>
              </a:solidFill>
              <a:latin typeface="+mn-lt"/>
            </a:endParaRPr>
          </a:p>
          <a:p>
            <a:pPr marL="457200" indent="-457200">
              <a:buFont typeface="Arial" panose="020B0604020202020204" pitchFamily="34" charset="0"/>
              <a:buAutoNum type="arabicPeriod"/>
            </a:pPr>
            <a:endParaRPr lang="en-US" sz="1400" b="1" u="sng" dirty="0">
              <a:solidFill>
                <a:srgbClr val="0070C0"/>
              </a:solidFill>
            </a:endParaRPr>
          </a:p>
        </p:txBody>
      </p:sp>
      <p:cxnSp>
        <p:nvCxnSpPr>
          <p:cNvPr id="27" name="Straight Connector 26">
            <a:extLst>
              <a:ext uri="{FF2B5EF4-FFF2-40B4-BE49-F238E27FC236}">
                <a16:creationId xmlns:a16="http://schemas.microsoft.com/office/drawing/2014/main" xmlns="" id="{E4A534A3-16E3-79AB-9E75-F40D0FDB4C98}"/>
              </a:ext>
              <a:ext uri="{C183D7F6-B498-43B3-948B-1728B52AA6E4}">
                <adec:decorative xmlns:adec="http://schemas.microsoft.com/office/drawing/2017/decorative" xmlns=""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xmlns=""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xmlns=""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xmlns=""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a16="http://schemas.microsoft.com/office/drawing/2014/main" xmlns=""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EB422-1287-FCEB-63CE-599FDC8468D8}"/>
              </a:ext>
            </a:extLst>
          </p:cNvPr>
          <p:cNvSpPr>
            <a:spLocks noGrp="1"/>
          </p:cNvSpPr>
          <p:nvPr>
            <p:ph type="title"/>
          </p:nvPr>
        </p:nvSpPr>
        <p:spPr>
          <a:xfrm>
            <a:off x="1047448" y="219178"/>
            <a:ext cx="3886200" cy="548640"/>
          </a:xfrm>
        </p:spPr>
        <p:txBody>
          <a:bodyPr/>
          <a:lstStyle/>
          <a:p>
            <a:r>
              <a:rPr lang="en-US" dirty="0"/>
              <a:t>Agenda</a:t>
            </a:r>
          </a:p>
        </p:txBody>
      </p:sp>
      <p:sp>
        <p:nvSpPr>
          <p:cNvPr id="5" name="Footer Placeholder 4">
            <a:extLst>
              <a:ext uri="{FF2B5EF4-FFF2-40B4-BE49-F238E27FC236}">
                <a16:creationId xmlns:a16="http://schemas.microsoft.com/office/drawing/2014/main" xmlns=""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a16="http://schemas.microsoft.com/office/drawing/2014/main" xmlns=""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xmlns="" id="{4D038CD2-9585-7E51-5359-D52935A77DF0}"/>
              </a:ext>
            </a:extLst>
          </p:cNvPr>
          <p:cNvSpPr>
            <a:spLocks noGrp="1"/>
          </p:cNvSpPr>
          <p:nvPr>
            <p:ph idx="1"/>
          </p:nvPr>
        </p:nvSpPr>
        <p:spPr>
          <a:xfrm>
            <a:off x="1042758" y="1294660"/>
            <a:ext cx="3802232" cy="5558199"/>
          </a:xfrm>
          <a:solidFill>
            <a:schemeClr val="bg1"/>
          </a:solidFill>
        </p:spPr>
        <p:style>
          <a:lnRef idx="3">
            <a:schemeClr val="lt1"/>
          </a:lnRef>
          <a:fillRef idx="1">
            <a:schemeClr val="accent2"/>
          </a:fillRef>
          <a:effectRef idx="1">
            <a:schemeClr val="accent2"/>
          </a:effectRef>
          <a:fontRef idx="minor">
            <a:schemeClr val="lt1"/>
          </a:fontRef>
        </p:style>
        <p:txBody>
          <a:bodyPr/>
          <a:lstStyle/>
          <a:p>
            <a:pPr>
              <a:lnSpc>
                <a:spcPct val="100000"/>
              </a:lnSpc>
            </a:pPr>
            <a:r>
              <a:rPr lang="en-US" dirty="0">
                <a:solidFill>
                  <a:schemeClr val="tx1"/>
                </a:solidFill>
              </a:rPr>
              <a:t>Introduction</a:t>
            </a:r>
          </a:p>
          <a:p>
            <a:pPr>
              <a:lnSpc>
                <a:spcPct val="100000"/>
              </a:lnSpc>
            </a:pPr>
            <a:r>
              <a:rPr lang="en-US" dirty="0">
                <a:solidFill>
                  <a:schemeClr val="tx1"/>
                </a:solidFill>
              </a:rPr>
              <a:t>PROJECT SUMMARY</a:t>
            </a:r>
          </a:p>
          <a:p>
            <a:pPr>
              <a:lnSpc>
                <a:spcPct val="100000"/>
              </a:lnSpc>
            </a:pPr>
            <a:r>
              <a:rPr lang="en-US" dirty="0">
                <a:solidFill>
                  <a:schemeClr val="tx1"/>
                </a:solidFill>
              </a:rPr>
              <a:t>MEET OUR TEAM</a:t>
            </a:r>
          </a:p>
          <a:p>
            <a:pPr>
              <a:lnSpc>
                <a:spcPct val="100000"/>
              </a:lnSpc>
            </a:pPr>
            <a:r>
              <a:rPr lang="en-US" dirty="0">
                <a:solidFill>
                  <a:schemeClr val="tx1"/>
                </a:solidFill>
              </a:rPr>
              <a:t>SCOPE OF WORK</a:t>
            </a:r>
          </a:p>
          <a:p>
            <a:pPr>
              <a:lnSpc>
                <a:spcPct val="100000"/>
              </a:lnSpc>
            </a:pPr>
            <a:r>
              <a:rPr lang="en-US" dirty="0">
                <a:solidFill>
                  <a:schemeClr val="tx1"/>
                </a:solidFill>
              </a:rPr>
              <a:t>Project Progress</a:t>
            </a:r>
          </a:p>
          <a:p>
            <a:pPr>
              <a:lnSpc>
                <a:spcPct val="100000"/>
              </a:lnSpc>
            </a:pPr>
            <a:r>
              <a:rPr lang="en-US" dirty="0">
                <a:solidFill>
                  <a:schemeClr val="tx1"/>
                </a:solidFill>
              </a:rPr>
              <a:t>Individual status</a:t>
            </a:r>
          </a:p>
          <a:p>
            <a:pPr>
              <a:lnSpc>
                <a:spcPct val="100000"/>
              </a:lnSpc>
            </a:pPr>
            <a:r>
              <a:rPr lang="en-US" dirty="0">
                <a:solidFill>
                  <a:schemeClr val="tx1"/>
                </a:solidFill>
              </a:rPr>
              <a:t>Gantt chart</a:t>
            </a:r>
          </a:p>
          <a:p>
            <a:pPr>
              <a:lnSpc>
                <a:spcPct val="100000"/>
              </a:lnSpc>
            </a:pPr>
            <a:r>
              <a:rPr lang="en-US" dirty="0">
                <a:solidFill>
                  <a:schemeClr val="tx1"/>
                </a:solidFill>
              </a:rPr>
              <a:t>Glimpse of work</a:t>
            </a:r>
          </a:p>
          <a:p>
            <a:pPr>
              <a:lnSpc>
                <a:spcPct val="100000"/>
              </a:lnSpc>
            </a:pPr>
            <a:r>
              <a:rPr lang="en-US" dirty="0">
                <a:solidFill>
                  <a:schemeClr val="tx1"/>
                </a:solidFill>
              </a:rPr>
              <a:t>Weekly report</a:t>
            </a:r>
          </a:p>
          <a:p>
            <a:pPr>
              <a:lnSpc>
                <a:spcPct val="100000"/>
              </a:lnSpc>
            </a:pPr>
            <a:r>
              <a:rPr lang="en-US" dirty="0">
                <a:solidFill>
                  <a:schemeClr val="tx1"/>
                </a:solidFill>
              </a:rPr>
              <a:t>Now onward</a:t>
            </a:r>
          </a:p>
          <a:p>
            <a:pPr>
              <a:lnSpc>
                <a:spcPct val="100000"/>
              </a:lnSpc>
            </a:pPr>
            <a:r>
              <a:rPr lang="en-US" dirty="0">
                <a:solidFill>
                  <a:schemeClr val="tx1"/>
                </a:solidFill>
              </a:rPr>
              <a:t>References</a:t>
            </a:r>
          </a:p>
          <a:p>
            <a:pPr>
              <a:lnSpc>
                <a:spcPct val="100000"/>
              </a:lnSpc>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Picture Placeholder 11">
            <a:extLst>
              <a:ext uri="{FF2B5EF4-FFF2-40B4-BE49-F238E27FC236}">
                <a16:creationId xmlns:a16="http://schemas.microsoft.com/office/drawing/2014/main" xmlns=""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xmlns=""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xmlns=""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a16="http://schemas.microsoft.com/office/drawing/2014/main" xmlns=""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a16="http://schemas.microsoft.com/office/drawing/2014/main" xmlns=""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xmlns=""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xmlns=""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xmlns=""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xmlns=""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a16="http://schemas.microsoft.com/office/drawing/2014/main" xmlns=""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a16="http://schemas.microsoft.com/office/drawing/2014/main" xmlns=""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xmlns=""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a16="http://schemas.microsoft.com/office/drawing/2014/main" xmlns=""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a16="http://schemas.microsoft.com/office/drawing/2014/main" xmlns=""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xmlns=""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a16="http://schemas.microsoft.com/office/drawing/2014/main" xmlns=""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xmlns=""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a16="http://schemas.microsoft.com/office/drawing/2014/main" xmlns=""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a16="http://schemas.microsoft.com/office/drawing/2014/main" xmlns=""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a16="http://schemas.microsoft.com/office/drawing/2014/main" xmlns=""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a16="http://schemas.microsoft.com/office/drawing/2014/main" xmlns=""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a16="http://schemas.microsoft.com/office/drawing/2014/main" xmlns=""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a16="http://schemas.microsoft.com/office/drawing/2014/main" xmlns=""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a16="http://schemas.microsoft.com/office/drawing/2014/main" xmlns=""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a16="http://schemas.microsoft.com/office/drawing/2014/main" xmlns=""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a16="http://schemas.microsoft.com/office/drawing/2014/main" xmlns=""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a16="http://schemas.microsoft.com/office/drawing/2014/main" xmlns=""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a16="http://schemas.microsoft.com/office/drawing/2014/main" xmlns=""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a16="http://schemas.microsoft.com/office/drawing/2014/main" xmlns=""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xmlns=""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a16="http://schemas.microsoft.com/office/drawing/2014/main" xmlns=""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a16="http://schemas.microsoft.com/office/drawing/2014/main" xmlns="" id="{E4A534A3-16E3-79AB-9E75-F40D0FDB4C98}"/>
              </a:ext>
              <a:ext uri="{C183D7F6-B498-43B3-948B-1728B52AA6E4}">
                <adec:decorative xmlns:adec="http://schemas.microsoft.com/office/drawing/2017/decorative" xmlns=""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6168A-9F8B-AE64-6A3B-DD036396CD45}"/>
              </a:ext>
            </a:extLst>
          </p:cNvPr>
          <p:cNvSpPr>
            <a:spLocks noGrp="1"/>
          </p:cNvSpPr>
          <p:nvPr>
            <p:ph type="title"/>
          </p:nvPr>
        </p:nvSpPr>
        <p:spPr>
          <a:xfrm>
            <a:off x="1085088" y="658281"/>
            <a:ext cx="10021824" cy="539496"/>
          </a:xfrm>
        </p:spPr>
        <p:txBody>
          <a:bodyPr/>
          <a:lstStyle/>
          <a:p>
            <a:r>
              <a:rPr lang="en-US" dirty="0">
                <a:cs typeface="Calibri Light"/>
              </a:rPr>
              <a:t>Project progress</a:t>
            </a:r>
            <a:endParaRPr lang="en-US" dirty="0"/>
          </a:p>
        </p:txBody>
      </p:sp>
      <p:sp>
        <p:nvSpPr>
          <p:cNvPr id="4" name="Footer Placeholder 3">
            <a:extLst>
              <a:ext uri="{FF2B5EF4-FFF2-40B4-BE49-F238E27FC236}">
                <a16:creationId xmlns:a16="http://schemas.microsoft.com/office/drawing/2014/main" xmlns=""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xmlns=""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a16="http://schemas.microsoft.com/office/drawing/2014/main" xmlns=""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Prepare UI for better user experience</a:t>
            </a:r>
            <a:endParaRPr lang="en-US"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Troubleshooting Blackbody radiation box</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Eliminated </a:t>
            </a:r>
            <a:r>
              <a:rPr lang="en-US" dirty="0">
                <a:latin typeface="Times New Roman" panose="02020603050405020304" pitchFamily="18" charset="0"/>
                <a:cs typeface="Times New Roman" panose="02020603050405020304" pitchFamily="18" charset="0"/>
              </a:rPr>
              <a:t>multiple images taken from the similar angle. </a:t>
            </a:r>
            <a:endParaRPr lang="en-US"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repository</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Presentation</a:t>
            </a:r>
            <a:r>
              <a:rPr lang="en-US" dirty="0" smtClean="0">
                <a:latin typeface="Times New Roman" panose="02020603050405020304" pitchFamily="18" charset="0"/>
                <a:cs typeface="Times New Roman" panose="02020603050405020304" pitchFamily="18" charset="0"/>
              </a:rPr>
              <a:t>.</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Preparing Documentation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a16="http://schemas.microsoft.com/office/drawing/2014/main" xmlns=""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a16="http://schemas.microsoft.com/office/drawing/2014/main" xmlns="" id="{B3E315A2-4CED-23BB-CA3C-C8962E2419FD}"/>
              </a:ext>
            </a:extLst>
          </p:cNvPr>
          <p:cNvSpPr>
            <a:spLocks noGrp="1"/>
          </p:cNvSpPr>
          <p:nvPr>
            <p:ph type="title"/>
          </p:nvPr>
        </p:nvSpPr>
        <p:spPr>
          <a:xfrm>
            <a:off x="1298447" y="609600"/>
            <a:ext cx="9803141" cy="530352"/>
          </a:xfrm>
        </p:spPr>
        <p:txBody>
          <a:bodyPr/>
          <a:lstStyle/>
          <a:p>
            <a:pPr algn="ctr"/>
            <a:r>
              <a:rPr lang="en-US" sz="4000" dirty="0"/>
              <a:t>Reasons of latency</a:t>
            </a:r>
          </a:p>
        </p:txBody>
      </p:sp>
      <p:sp>
        <p:nvSpPr>
          <p:cNvPr id="9" name="Footer Placeholder 8">
            <a:extLst>
              <a:ext uri="{FF2B5EF4-FFF2-40B4-BE49-F238E27FC236}">
                <a16:creationId xmlns:a16="http://schemas.microsoft.com/office/drawing/2014/main" xmlns=""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xmlns="" id="{2205EC8C-AC41-F14C-3C63-5BF0F54D1D2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4" name="Text Placeholder 3">
            <a:extLst>
              <a:ext uri="{FF2B5EF4-FFF2-40B4-BE49-F238E27FC236}">
                <a16:creationId xmlns:a16="http://schemas.microsoft.com/office/drawing/2014/main" xmlns="" id="{DB4489FD-4F12-40A7-1EA9-79A941933E98}"/>
              </a:ext>
            </a:extLst>
          </p:cNvPr>
          <p:cNvSpPr>
            <a:spLocks noGrp="1"/>
          </p:cNvSpPr>
          <p:nvPr>
            <p:ph type="body" idx="1"/>
          </p:nvPr>
        </p:nvSpPr>
        <p:spPr>
          <a:xfrm>
            <a:off x="1298448" y="1352550"/>
            <a:ext cx="10244327" cy="5029199"/>
          </a:xfrm>
        </p:spPr>
        <p:txBody>
          <a:bodyPr/>
          <a:lstStyle/>
          <a:p>
            <a:pPr marL="342900" indent="-342900">
              <a:buAutoNum type="arabicPeriod"/>
            </a:pPr>
            <a:r>
              <a:rPr lang="en-US" sz="1800" b="1" dirty="0">
                <a:latin typeface="+mn-lt"/>
              </a:rPr>
              <a:t>Device incompatibility: </a:t>
            </a:r>
          </a:p>
          <a:p>
            <a:pPr marL="342900" indent="-342900">
              <a:buFont typeface="Arial" panose="020B0604020202020204" pitchFamily="34" charset="0"/>
              <a:buChar char="•"/>
            </a:pPr>
            <a:r>
              <a:rPr lang="en-US" sz="1800" dirty="0">
                <a:latin typeface="+mn-lt"/>
              </a:rPr>
              <a:t>GPUs are designed to perform complex mathematical computations and can accelerate the performance of the face recognition model.</a:t>
            </a:r>
          </a:p>
          <a:p>
            <a:r>
              <a:rPr lang="en-US" sz="1800" b="1" dirty="0">
                <a:latin typeface="+mn-lt"/>
              </a:rPr>
              <a:t>2. Parallel Processing:</a:t>
            </a:r>
          </a:p>
          <a:p>
            <a:pPr marL="285750" indent="-285750">
              <a:buFont typeface="Arial" panose="020B0604020202020204" pitchFamily="34" charset="0"/>
              <a:buChar char="•"/>
            </a:pPr>
            <a:r>
              <a:rPr lang="en-US" sz="1800" dirty="0">
                <a:latin typeface="+mn-lt"/>
              </a:rPr>
              <a:t>Asynchronous processing allows the camera to continue capturing frames while the face recognition model is processing the previous frame. This can reduce latency by processing images in the background.</a:t>
            </a:r>
          </a:p>
          <a:p>
            <a:r>
              <a:rPr lang="en-US" sz="1800" b="1" dirty="0">
                <a:latin typeface="+mn-lt"/>
              </a:rPr>
              <a:t>3. Network Latency:</a:t>
            </a:r>
          </a:p>
          <a:p>
            <a:pPr marL="285750" indent="-285750">
              <a:buFont typeface="Arial" panose="020B0604020202020204" pitchFamily="34" charset="0"/>
              <a:buChar char="•"/>
            </a:pPr>
            <a:r>
              <a:rPr lang="en-US" sz="1800" dirty="0">
                <a:latin typeface="+mn-lt"/>
              </a:rPr>
              <a:t>network latency can cause delays in the transmission of video frames. This can be fixed by optimizing network settings, using a faster network connection, or reducing the video resolution to reduce network latency.</a:t>
            </a:r>
          </a:p>
        </p:txBody>
      </p:sp>
      <p:cxnSp>
        <p:nvCxnSpPr>
          <p:cNvPr id="27" name="Straight Connector 26">
            <a:extLst>
              <a:ext uri="{FF2B5EF4-FFF2-40B4-BE49-F238E27FC236}">
                <a16:creationId xmlns:a16="http://schemas.microsoft.com/office/drawing/2014/main" xmlns="" id="{E4A534A3-16E3-79AB-9E75-F40D0FDB4C98}"/>
              </a:ext>
              <a:ext uri="{C183D7F6-B498-43B3-948B-1728B52AA6E4}">
                <adec:decorative xmlns:adec="http://schemas.microsoft.com/office/drawing/2017/decorative" xmlns=""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841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1271</TotalTime>
  <Words>630</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Reasons of latency</vt:lpstr>
      <vt:lpstr>Individual status</vt:lpstr>
      <vt:lpstr>High-level timeline chart (GANTT)</vt:lpstr>
      <vt:lpstr>Glimpse of the work done</vt:lpstr>
      <vt:lpstr>Glimpse of the work done</vt:lpstr>
      <vt:lpstr>Glimpse of the work done</vt:lpstr>
      <vt:lpstr>Now onwards..</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55</cp:revision>
  <dcterms:created xsi:type="dcterms:W3CDTF">2023-02-24T00:44:05Z</dcterms:created>
  <dcterms:modified xsi:type="dcterms:W3CDTF">2023-03-29T02:32:02Z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