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65" r:id="rId5"/>
    <p:sldId id="259" r:id="rId6"/>
    <p:sldId id="266" r:id="rId7"/>
    <p:sldId id="261" r:id="rId8"/>
    <p:sldId id="269" r:id="rId9"/>
    <p:sldId id="268" r:id="rId10"/>
    <p:sldId id="262" r:id="rId11"/>
    <p:sldId id="270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61" d="100"/>
          <a:sy n="61" d="100"/>
        </p:scale>
        <p:origin x="6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Expected hours and</a:t>
            </a:r>
            <a:r>
              <a:rPr lang="en-CA" baseline="0" dirty="0"/>
              <a:t> hours worked</a:t>
            </a:r>
            <a:endParaRPr lang="en-CA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Expected hours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Week 2</c:v>
                </c:pt>
                <c:pt idx="1">
                  <c:v>Week 3</c:v>
                </c:pt>
                <c:pt idx="2">
                  <c:v>Week 4</c:v>
                </c:pt>
                <c:pt idx="3">
                  <c:v>Week 5</c:v>
                </c:pt>
                <c:pt idx="4">
                  <c:v>Week 6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</c:v>
                </c:pt>
                <c:pt idx="1">
                  <c:v>24</c:v>
                </c:pt>
                <c:pt idx="2">
                  <c:v>24</c:v>
                </c:pt>
                <c:pt idx="3">
                  <c:v>24</c:v>
                </c:pt>
                <c:pt idx="4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01-4E2D-A7FC-2A08325C9BB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Hours worked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Week 2</c:v>
                </c:pt>
                <c:pt idx="1">
                  <c:v>Week 3</c:v>
                </c:pt>
                <c:pt idx="2">
                  <c:v>Week 4</c:v>
                </c:pt>
                <c:pt idx="3">
                  <c:v>Week 5</c:v>
                </c:pt>
                <c:pt idx="4">
                  <c:v>Week 6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14</c:v>
                </c:pt>
                <c:pt idx="1">
                  <c:v>15</c:v>
                </c:pt>
                <c:pt idx="2">
                  <c:v>11</c:v>
                </c:pt>
                <c:pt idx="3">
                  <c:v>18</c:v>
                </c:pt>
                <c:pt idx="4">
                  <c:v>20.5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01-4E2D-A7FC-2A08325C9B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4332144"/>
        <c:axId val="1174332976"/>
      </c:barChart>
      <c:catAx>
        <c:axId val="1174332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4332976"/>
        <c:crosses val="autoZero"/>
        <c:auto val="1"/>
        <c:lblAlgn val="ctr"/>
        <c:lblOffset val="100"/>
        <c:noMultiLvlLbl val="0"/>
      </c:catAx>
      <c:valAx>
        <c:axId val="1174332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4332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38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730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54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96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58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28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32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23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30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402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13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88680-6B52-423D-9C05-D03BE6B7071F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02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gscinc.com/access-control-trends-for-2021-facial-recognitio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kvision.com/ca-en/support/download/software/ivms4200-series/" TargetMode="External"/><Relationship Id="rId2" Type="http://schemas.openxmlformats.org/officeDocument/2006/relationships/hyperlink" Target="https://us.hikvision.com/en/system/files_force/ivms-4200_v2.8.2.2_windows_user_manual_v2_0.pdf?download=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s.hikvision.com/en/support-resources/documentation/faq/softwa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DAA529-4A7E-943A-51E6-0C8B42DC5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22" y="1338411"/>
            <a:ext cx="9501665" cy="50070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381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8E1DDC-81D9-D8CE-6B29-922F6AADE93C}"/>
              </a:ext>
            </a:extLst>
          </p:cNvPr>
          <p:cNvSpPr txBox="1"/>
          <p:nvPr/>
        </p:nvSpPr>
        <p:spPr>
          <a:xfrm flipH="1">
            <a:off x="663390" y="512584"/>
            <a:ext cx="10359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00" indent="0" algn="ctr">
              <a:buNone/>
            </a:pPr>
            <a:r>
              <a:rPr lang="en-IN" sz="2800" b="1" dirty="0">
                <a:ln w="3175">
                  <a:noFill/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Facial Image Recognition using CRI-AI Thermal Cameras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501897-3F92-5F2A-8331-80B4FB5AAE2C}"/>
              </a:ext>
            </a:extLst>
          </p:cNvPr>
          <p:cNvSpPr txBox="1"/>
          <p:nvPr/>
        </p:nvSpPr>
        <p:spPr>
          <a:xfrm>
            <a:off x="6960093" y="6497227"/>
            <a:ext cx="3773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Image Source: </a:t>
            </a:r>
            <a:r>
              <a:rPr lang="en-US" sz="800" dirty="0">
                <a:hlinkClick r:id="rId3"/>
              </a:rPr>
              <a:t>https://ngscinc.com/access-control-trends-for-2021-facial-recognition/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1970218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790" y="365125"/>
            <a:ext cx="10340009" cy="1325563"/>
          </a:xfrm>
        </p:spPr>
        <p:txBody>
          <a:bodyPr>
            <a:normAutofit/>
          </a:bodyPr>
          <a:lstStyle/>
          <a:p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Now Onwards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system and algorithms with CRI AI Camera.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upon connecting Black body radiation box to produce thermal images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Fusion of RGB and thermal images to produce accurate results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46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790" y="365125"/>
            <a:ext cx="10340009" cy="1325563"/>
          </a:xfrm>
        </p:spPr>
        <p:txBody>
          <a:bodyPr>
            <a:normAutofit/>
          </a:bodyPr>
          <a:lstStyle/>
          <a:p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Hours worked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EF7C8E1-FB12-C90D-BBD8-9F94559925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1750007"/>
              </p:ext>
            </p:extLst>
          </p:nvPr>
        </p:nvGraphicFramePr>
        <p:xfrm>
          <a:off x="838200" y="1471448"/>
          <a:ext cx="10515600" cy="4705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4378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7797" y="2766218"/>
            <a:ext cx="3316406" cy="1325563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8278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803" y="421689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88F796A-DDDE-CAF6-1BDF-229759878D87}"/>
              </a:ext>
            </a:extLst>
          </p:cNvPr>
          <p:cNvSpPr txBox="1">
            <a:spLocks/>
          </p:cNvSpPr>
          <p:nvPr/>
        </p:nvSpPr>
        <p:spPr>
          <a:xfrm>
            <a:off x="830803" y="1242906"/>
            <a:ext cx="10515600" cy="5193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Profile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Progress update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Status Report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High-Level Timeline Chart (GANTT)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Plans for the next weekly status report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63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1558"/>
            <a:ext cx="10515600" cy="703654"/>
          </a:xfrm>
        </p:spPr>
        <p:txBody>
          <a:bodyPr>
            <a:normAutofit/>
          </a:bodyPr>
          <a:lstStyle/>
          <a:p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Summary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383EC4E-DFE6-BF64-0650-FBF0B2FF6786}"/>
              </a:ext>
            </a:extLst>
          </p:cNvPr>
          <p:cNvSpPr txBox="1">
            <a:spLocks/>
          </p:cNvSpPr>
          <p:nvPr/>
        </p:nvSpPr>
        <p:spPr>
          <a:xfrm>
            <a:off x="830803" y="1242906"/>
            <a:ext cx="10515600" cy="5193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Purpose of this project is to develop a model a facial recognition system using CRI- AI Thermal cameras. CRI stands for Color Rendering Index and is nothing but a specification of cameras which states </a:t>
            </a:r>
            <a:r>
              <a:rPr lang="en-US" sz="2000" dirty="0">
                <a:latin typeface="Times" panose="02020603060405020304" pitchFamily="18" charset="0"/>
              </a:rPr>
              <a:t>how accurately artificial light shows colors of the people under them.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Facial Recognition is the process of identifying a person through his or her facial features. We will be using thermal cameras to detect human faces. </a:t>
            </a:r>
            <a:r>
              <a:rPr lang="en-CA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 we think about thermal images in the context of people, what usually comes to mind is night vision. The ability to see a person, or group of people, by the inevitable heat their bodies emit. </a:t>
            </a:r>
          </a:p>
          <a:p>
            <a:endParaRPr lang="en-CA" sz="2000" dirty="0">
              <a:solidFill>
                <a:srgbClr val="22222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An important aspect of our project requires us to understand that thermal images capture heat in the form of frequency of pixels, varying from 0 to 1.</a:t>
            </a:r>
            <a:r>
              <a:rPr lang="en-CA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CA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Studies have found that each face emits a unique heat signature due to the blood vessels below the skin, as mentioned by Barclay (2013).</a:t>
            </a:r>
            <a:r>
              <a:rPr lang="en-C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Therefore, thermal facial images capture unique individual facial heat signatures which mark as unique biomarkers, providing us with rich information to classify a person correctly using a model.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2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44EC14-7ADC-CF04-C71F-D6C094AB86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756" y="1549434"/>
            <a:ext cx="3054488" cy="30544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FF5E1D-0D41-6D46-7A8C-A957FD192D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6" b="14043"/>
          <a:stretch/>
        </p:blipFill>
        <p:spPr>
          <a:xfrm>
            <a:off x="8551793" y="1537184"/>
            <a:ext cx="3054487" cy="30544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BFCAB6-47E3-909A-10B5-4E9977979D3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40"/>
          <a:stretch/>
        </p:blipFill>
        <p:spPr>
          <a:xfrm>
            <a:off x="563289" y="1549433"/>
            <a:ext cx="3054487" cy="30544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1621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Team 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756" y="4944531"/>
            <a:ext cx="3054488" cy="155427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Tilak Pandya</a:t>
            </a:r>
          </a:p>
          <a:p>
            <a:pPr marL="0" indent="0" algn="ctr">
              <a:buNone/>
            </a:pPr>
            <a:r>
              <a:rPr lang="en-US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(BCA, MCA)</a:t>
            </a:r>
          </a:p>
          <a:p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developer who explores concepts and potential in the tech industry.</a:t>
            </a:r>
            <a:endParaRPr lang="en-IN" sz="19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8D77F0-6BFA-89B7-6D33-39315F6A59DF}"/>
              </a:ext>
            </a:extLst>
          </p:cNvPr>
          <p:cNvSpPr txBox="1"/>
          <p:nvPr/>
        </p:nvSpPr>
        <p:spPr>
          <a:xfrm>
            <a:off x="563289" y="4861275"/>
            <a:ext cx="3144627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Kishan Patel</a:t>
            </a:r>
          </a:p>
          <a:p>
            <a:pPr marL="0" indent="0" algn="ctr">
              <a:buNone/>
            </a:pPr>
            <a:r>
              <a:rPr lang="en-US" sz="11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(B.Sc. Physics, PGDCA, Big Data Solution Architecture)</a:t>
            </a:r>
          </a:p>
          <a:p>
            <a:pPr marL="0" indent="0" algn="ctr">
              <a:buNone/>
            </a:pPr>
            <a:endParaRPr lang="en-US" sz="7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Big Data Analyst having non-cs bachelor degree, yet significantly interested, and competent in AI industry.</a:t>
            </a:r>
            <a:endParaRPr lang="en-IN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3D82F1-A43D-0428-C58A-4966898D85D2}"/>
              </a:ext>
            </a:extLst>
          </p:cNvPr>
          <p:cNvSpPr txBox="1"/>
          <p:nvPr/>
        </p:nvSpPr>
        <p:spPr>
          <a:xfrm>
            <a:off x="8540577" y="4861275"/>
            <a:ext cx="3076918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Namrakumar</a:t>
            </a:r>
            <a:r>
              <a:rPr 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Patel</a:t>
            </a:r>
          </a:p>
          <a:p>
            <a:pPr marL="0" indent="0" algn="ctr">
              <a:buNone/>
            </a:pPr>
            <a:r>
              <a:rPr lang="en-US" sz="11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(B.E. Computer Science)</a:t>
            </a:r>
          </a:p>
          <a:p>
            <a:pPr marL="0" indent="0" algn="ctr">
              <a:buNone/>
            </a:pPr>
            <a:endParaRPr lang="en-US" sz="7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developer with real-world problem solving experience and a desire for innovation.</a:t>
            </a:r>
            <a:endParaRPr lang="en-IN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4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1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High-Level Timeline Chart (GANTT)</a:t>
            </a:r>
          </a:p>
        </p:txBody>
      </p:sp>
      <p:pic>
        <p:nvPicPr>
          <p:cNvPr id="5" name="Picture 4" descr="A picture containing timeline">
            <a:extLst>
              <a:ext uri="{FF2B5EF4-FFF2-40B4-BE49-F238E27FC236}">
                <a16:creationId xmlns:a16="http://schemas.microsoft.com/office/drawing/2014/main" id="{8DA54B31-2FBF-8C58-41C1-6D18E8273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885073"/>
            <a:ext cx="6780700" cy="508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80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Progress Update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27D6AB-2ED1-490A-9EBD-99C9428D4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using OpenCV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LBPHFaceRecognizer_create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Handled registration by storing in CSV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iVMS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4200 camera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Troubleshooting of CRI AI Cameras and Black body radiation box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Git repository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Presentation.</a:t>
            </a:r>
          </a:p>
        </p:txBody>
      </p:sp>
    </p:spTree>
    <p:extLst>
      <p:ext uri="{BB962C8B-B14F-4D97-AF65-F5344CB8AC3E}">
        <p14:creationId xmlns:p14="http://schemas.microsoft.com/office/powerpoint/2010/main" val="2891419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ndividual</a:t>
            </a:r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Status Report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0A2881-15F6-FF24-285A-218469C87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Namra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Registration data using CSV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 pictures using registration ID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Fetching name from Identified face and printing name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Tilak: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CRI AI Camera configuration</a:t>
            </a:r>
          </a:p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Kishan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Explored and identified the ways of connecting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iVMS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4200 camera.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Troubleshooting Network and firewall settings for the camera.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96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Accessibility to CRI AI Cameras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8BCC00C-9734-891E-9529-99F1D14DD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520764"/>
            <a:ext cx="6780700" cy="381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75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manual of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iVMS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4200: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https://us.hikvision.com/en/system/files_force/ivms-4200_v2.8.2.2_windows_user_manual_v2_0.pdf?download=1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used: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https://www.hikvision.com/ca-en/support/download/software/ivms4200-series/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more information FAQs: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https://us.hikvision.com/en/support-resources/documentation/faq/software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iVMS</a:t>
            </a:r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4200 References</a:t>
            </a:r>
          </a:p>
        </p:txBody>
      </p:sp>
    </p:spTree>
    <p:extLst>
      <p:ext uri="{BB962C8B-B14F-4D97-AF65-F5344CB8AC3E}">
        <p14:creationId xmlns:p14="http://schemas.microsoft.com/office/powerpoint/2010/main" val="1442264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10821</TotalTime>
  <Words>559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</vt:lpstr>
      <vt:lpstr>Times New Roman</vt:lpstr>
      <vt:lpstr>Office Theme</vt:lpstr>
      <vt:lpstr>PowerPoint Presentation</vt:lpstr>
      <vt:lpstr>Content</vt:lpstr>
      <vt:lpstr>Project Summary</vt:lpstr>
      <vt:lpstr>Team Profile</vt:lpstr>
      <vt:lpstr>High-Level Timeline Chart (GANTT)</vt:lpstr>
      <vt:lpstr>Project Progress Update</vt:lpstr>
      <vt:lpstr>Individual Status Report</vt:lpstr>
      <vt:lpstr>Accessibility to CRI AI Cameras</vt:lpstr>
      <vt:lpstr>iVMS 4200 References</vt:lpstr>
      <vt:lpstr>Now Onwards …</vt:lpstr>
      <vt:lpstr>Hours worked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Patel Ruthvik</cp:lastModifiedBy>
  <cp:revision>54</cp:revision>
  <dcterms:created xsi:type="dcterms:W3CDTF">2023-01-21T20:52:21Z</dcterms:created>
  <dcterms:modified xsi:type="dcterms:W3CDTF">2023-02-22T00:44:12Z</dcterms:modified>
</cp:coreProperties>
</file>