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69" r:id="rId9"/>
    <p:sldId id="270" r:id="rId10"/>
    <p:sldId id="268" r:id="rId11"/>
    <p:sldId id="271" r:id="rId12"/>
    <p:sldId id="273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674D9-2169-4D6A-ADC2-5342D828A875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45AA5CC1-5AE7-4CB0-BE79-9DBDDE6FEDC4}">
      <dgm:prSet phldrT="[Text]" custT="1"/>
      <dgm:spPr>
        <a:solidFill>
          <a:schemeClr val="accent5">
            <a:lumMod val="75000"/>
          </a:schemeClr>
        </a:solidFill>
      </dgm:spPr>
      <dgm:t>
        <a:bodyPr lIns="91440"/>
        <a:lstStyle/>
        <a:p>
          <a:pPr algn="l"/>
          <a:r>
            <a:rPr lang="en-US" sz="2400" dirty="0" smtClean="0">
              <a:solidFill>
                <a:schemeClr val="bg1"/>
              </a:solidFill>
            </a:rPr>
            <a:t>Shadab Hussain</a:t>
          </a:r>
        </a:p>
        <a:p>
          <a:pPr algn="l"/>
          <a:r>
            <a:rPr lang="en-US" sz="1800" dirty="0" smtClean="0">
              <a:solidFill>
                <a:schemeClr val="bg1"/>
              </a:solidFill>
            </a:rPr>
            <a:t>Education, Training &amp; Assessment</a:t>
          </a:r>
        </a:p>
        <a:p>
          <a:pPr algn="l"/>
          <a:r>
            <a:rPr lang="en-US" sz="1800" dirty="0" smtClean="0">
              <a:solidFill>
                <a:schemeClr val="bg1"/>
              </a:solidFill>
            </a:rPr>
            <a:t>Infosys Ltd.</a:t>
          </a:r>
        </a:p>
        <a:p>
          <a:pPr algn="l"/>
          <a:r>
            <a:rPr lang="en-US" sz="1800" dirty="0" smtClean="0">
              <a:solidFill>
                <a:schemeClr val="bg1"/>
              </a:solidFill>
            </a:rPr>
            <a:t>https://www.linkedin.com/in/shadabhussain96/</a:t>
          </a:r>
          <a:endParaRPr lang="en-US" sz="1800" dirty="0">
            <a:solidFill>
              <a:schemeClr val="bg1"/>
            </a:solidFill>
          </a:endParaRPr>
        </a:p>
      </dgm:t>
    </dgm:pt>
    <dgm:pt modelId="{53727F48-6356-4EFA-850A-A45B221C081C}" type="parTrans" cxnId="{2B8DD067-60B3-4836-8CAC-FAB2949B6052}">
      <dgm:prSet/>
      <dgm:spPr/>
      <dgm:t>
        <a:bodyPr/>
        <a:lstStyle/>
        <a:p>
          <a:endParaRPr lang="en-US"/>
        </a:p>
      </dgm:t>
    </dgm:pt>
    <dgm:pt modelId="{56967592-11A7-4F2F-B40B-198237957E61}" type="sibTrans" cxnId="{2B8DD067-60B3-4836-8CAC-FAB2949B6052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6479906B-6DDE-407A-A2BB-3A2AC2E18E8B}" type="pres">
      <dgm:prSet presAssocID="{03E674D9-2169-4D6A-ADC2-5342D828A875}" presName="Name0" presStyleCnt="0">
        <dgm:presLayoutVars>
          <dgm:chMax val="7"/>
          <dgm:chPref val="7"/>
          <dgm:dir/>
        </dgm:presLayoutVars>
      </dgm:prSet>
      <dgm:spPr/>
    </dgm:pt>
    <dgm:pt modelId="{D75A9F13-8D55-47AB-8E24-627C7D28A95A}" type="pres">
      <dgm:prSet presAssocID="{45AA5CC1-5AE7-4CB0-BE79-9DBDDE6FEDC4}" presName="parTx1" presStyleLbl="node1" presStyleIdx="0" presStyleCnt="1" custScaleX="135280" custScaleY="174247" custLinFactNeighborX="-10879" custLinFactNeighborY="70326"/>
      <dgm:spPr/>
      <dgm:t>
        <a:bodyPr/>
        <a:lstStyle/>
        <a:p>
          <a:endParaRPr lang="en-US"/>
        </a:p>
      </dgm:t>
    </dgm:pt>
    <dgm:pt modelId="{EF04456A-5601-4B4B-937B-E301005FB3BF}" type="pres">
      <dgm:prSet presAssocID="{56967592-11A7-4F2F-B40B-198237957E61}" presName="picture1" presStyleCnt="0"/>
      <dgm:spPr/>
    </dgm:pt>
    <dgm:pt modelId="{E28D0A7F-85B2-449C-8BCF-CD472CCFAB07}" type="pres">
      <dgm:prSet presAssocID="{56967592-11A7-4F2F-B40B-198237957E61}" presName="imageRepeatNode" presStyleLbl="fgImgPlace1" presStyleIdx="0" presStyleCnt="1" custScaleX="129202" custScaleY="132157" custLinFactNeighborX="21262" custLinFactNeighborY="-32408"/>
      <dgm:spPr/>
    </dgm:pt>
  </dgm:ptLst>
  <dgm:cxnLst>
    <dgm:cxn modelId="{2B8DD067-60B3-4836-8CAC-FAB2949B6052}" srcId="{03E674D9-2169-4D6A-ADC2-5342D828A875}" destId="{45AA5CC1-5AE7-4CB0-BE79-9DBDDE6FEDC4}" srcOrd="0" destOrd="0" parTransId="{53727F48-6356-4EFA-850A-A45B221C081C}" sibTransId="{56967592-11A7-4F2F-B40B-198237957E61}"/>
    <dgm:cxn modelId="{15761533-6826-400E-A298-9E433D25C29C}" type="presOf" srcId="{45AA5CC1-5AE7-4CB0-BE79-9DBDDE6FEDC4}" destId="{D75A9F13-8D55-47AB-8E24-627C7D28A95A}" srcOrd="0" destOrd="0" presId="urn:microsoft.com/office/officeart/2008/layout/AscendingPictureAccentProcess"/>
    <dgm:cxn modelId="{D81D65C6-6E9A-4AF7-9595-1A61514CCE73}" type="presOf" srcId="{03E674D9-2169-4D6A-ADC2-5342D828A875}" destId="{6479906B-6DDE-407A-A2BB-3A2AC2E18E8B}" srcOrd="0" destOrd="0" presId="urn:microsoft.com/office/officeart/2008/layout/AscendingPictureAccentProcess"/>
    <dgm:cxn modelId="{895E9AA8-927C-4490-8584-78DDB377616B}" type="presOf" srcId="{56967592-11A7-4F2F-B40B-198237957E61}" destId="{E28D0A7F-85B2-449C-8BCF-CD472CCFAB07}" srcOrd="0" destOrd="0" presId="urn:microsoft.com/office/officeart/2008/layout/AscendingPictureAccentProcess"/>
    <dgm:cxn modelId="{6ACDAC18-0755-4E2E-AB5B-B5B9ED58BF29}" type="presParOf" srcId="{6479906B-6DDE-407A-A2BB-3A2AC2E18E8B}" destId="{D75A9F13-8D55-47AB-8E24-627C7D28A95A}" srcOrd="0" destOrd="0" presId="urn:microsoft.com/office/officeart/2008/layout/AscendingPictureAccentProcess"/>
    <dgm:cxn modelId="{8AB7833A-61A4-4518-8799-830158E745E0}" type="presParOf" srcId="{6479906B-6DDE-407A-A2BB-3A2AC2E18E8B}" destId="{EF04456A-5601-4B4B-937B-E301005FB3BF}" srcOrd="1" destOrd="0" presId="urn:microsoft.com/office/officeart/2008/layout/AscendingPictureAccentProcess"/>
    <dgm:cxn modelId="{1FF33F18-90EA-4F5C-8382-1932D47BE360}" type="presParOf" srcId="{EF04456A-5601-4B4B-937B-E301005FB3BF}" destId="{E28D0A7F-85B2-449C-8BCF-CD472CCFAB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9F13-8D55-47AB-8E24-627C7D28A95A}">
      <dsp:nvSpPr>
        <dsp:cNvPr id="0" name=""/>
        <dsp:cNvSpPr/>
      </dsp:nvSpPr>
      <dsp:spPr>
        <a:xfrm>
          <a:off x="0" y="2583862"/>
          <a:ext cx="5130459" cy="177225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Shadab Hussain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Education, Training &amp; Assessment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Infosys Ltd.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https://www.linkedin.com/in/shadabhussain96/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86514" y="2670376"/>
        <a:ext cx="4957431" cy="1599228"/>
      </dsp:txXfrm>
    </dsp:sp>
    <dsp:sp modelId="{E28D0A7F-85B2-449C-8BCF-CD472CCFAB07}">
      <dsp:nvSpPr>
        <dsp:cNvPr id="0" name=""/>
        <dsp:cNvSpPr/>
      </dsp:nvSpPr>
      <dsp:spPr>
        <a:xfrm>
          <a:off x="126618" y="396587"/>
          <a:ext cx="2271740" cy="232404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F63C-CC1B-45D2-9845-EC007A65BF1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063C-AA98-4029-9C26-824C0A2A7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5657671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58885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Shadab Hussain, MozFest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2018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92916"/>
              </p:ext>
            </p:extLst>
          </p:nvPr>
        </p:nvGraphicFramePr>
        <p:xfrm>
          <a:off x="109540" y="3360572"/>
          <a:ext cx="11972920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8646">
                  <a:extLst>
                    <a:ext uri="{9D8B030D-6E8A-4147-A177-3AD203B41FA5}">
                      <a16:colId xmlns:a16="http://schemas.microsoft.com/office/drawing/2014/main" val="616152649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447618713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4254704614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118649011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514709608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112558052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1728751511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020079528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463413713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511083696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2663070227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2369000456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1338208759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416699703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506833544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1761186540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2790559063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3623223301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2667568841"/>
                    </a:ext>
                  </a:extLst>
                </a:gridCol>
                <a:gridCol w="598646">
                  <a:extLst>
                    <a:ext uri="{9D8B030D-6E8A-4147-A177-3AD203B41FA5}">
                      <a16:colId xmlns:a16="http://schemas.microsoft.com/office/drawing/2014/main" val="1196260607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Z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L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G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751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62882"/>
              </p:ext>
            </p:extLst>
          </p:nvPr>
        </p:nvGraphicFramePr>
        <p:xfrm>
          <a:off x="2535240" y="2383214"/>
          <a:ext cx="7121520" cy="658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460">
                  <a:extLst>
                    <a:ext uri="{9D8B030D-6E8A-4147-A177-3AD203B41FA5}">
                      <a16:colId xmlns:a16="http://schemas.microsoft.com/office/drawing/2014/main" val="1937195031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1412825443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564224188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3903097424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3623019722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3682839147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1793873005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2344970029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685571449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2523946631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3448034515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1920488061"/>
                    </a:ext>
                  </a:extLst>
                </a:gridCol>
              </a:tblGrid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V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005243"/>
                  </a:ext>
                </a:extLst>
              </a:tr>
            </a:tbl>
          </a:graphicData>
        </a:graphic>
      </p:graphicFrame>
      <p:pic>
        <p:nvPicPr>
          <p:cNvPr id="1026" name="Picture 2" descr="https://lh3.googleusercontent.com/CNxTan4M1yGuI6_Y1DnDaR-t9bB3jc51cYdqXnq1Z3VbY3QXVF7o9RPdPuCElSWTviheH29Uk7c1IchKbl4H8UZ3VhDMcibq7BkzXTNFmI4EKwOo5tkvDbXuXzZ2BfJpdylZrr-W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0" y="61555"/>
            <a:ext cx="1907509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1870" r="3885"/>
          <a:stretch/>
        </p:blipFill>
        <p:spPr>
          <a:xfrm>
            <a:off x="10963104" y="62344"/>
            <a:ext cx="1119356" cy="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09489" y="863722"/>
            <a:ext cx="666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Downloading and Installing Anaconda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41" y="1646376"/>
            <a:ext cx="7346515" cy="41303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Science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09489" y="863722"/>
            <a:ext cx="2847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Tweet Structure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7108" y="1661994"/>
            <a:ext cx="763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Tweepy- a python library to extract tweets using Twitter API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19214" y="2596055"/>
            <a:ext cx="255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! pip install tweepy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Science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282" y="938718"/>
            <a:ext cx="461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Why analyze Twitter Data?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7" y="1914525"/>
            <a:ext cx="3743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3926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What we can't analyze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282" y="1859339"/>
            <a:ext cx="466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Can't collect data on observers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Free-level of access is restrictive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Can't collect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Only a 1% (unverified) sample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3697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What we can analyze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33" y="1901356"/>
            <a:ext cx="2819400" cy="34004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32225" y="18967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1% sample is still a few million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Within a tweet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profile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Geolocation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Retweets and quoted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2013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Twitter API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282" y="2096893"/>
            <a:ext cx="5444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API: Application Programming </a:t>
            </a:r>
            <a:r>
              <a:rPr lang="en-US" sz="2400" dirty="0" smtClean="0"/>
              <a:t>Interface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Twitter </a:t>
            </a:r>
            <a:r>
              <a:rPr lang="en-US" sz="2400" dirty="0"/>
              <a:t>APIs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Ads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Streaming API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2529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Streaming API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282" y="1958391"/>
            <a:ext cx="6257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Real-time </a:t>
            </a:r>
            <a:r>
              <a:rPr lang="en-US" sz="2400" dirty="0"/>
              <a:t>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 </a:t>
            </a:r>
            <a:r>
              <a:rPr lang="en-US" sz="2400" dirty="0" smtClean="0"/>
              <a:t>endpoint- Keywords, User IDs, Locations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Sample </a:t>
            </a:r>
            <a:r>
              <a:rPr lang="en-US" sz="2400" dirty="0" smtClean="0"/>
              <a:t>endpoint- Random </a:t>
            </a:r>
            <a:r>
              <a:rPr lang="en-US" sz="2400" dirty="0"/>
              <a:t>sample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269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Twitter API Key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4216" b="5300"/>
          <a:stretch/>
        </p:blipFill>
        <p:spPr>
          <a:xfrm>
            <a:off x="1550078" y="1747546"/>
            <a:ext cx="8735976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4042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Tweepy Authentication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282" y="1866059"/>
            <a:ext cx="8111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auth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tweepy.OAuthHandler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consumer_key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consumer_secret</a:t>
            </a:r>
            <a:r>
              <a:rPr lang="en-US" sz="2400" i="1" dirty="0" smtClean="0"/>
              <a:t>)</a:t>
            </a:r>
          </a:p>
          <a:p>
            <a:r>
              <a:rPr lang="en-US" sz="2400" i="1" dirty="0" err="1" smtClean="0"/>
              <a:t>auth.set_access_token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access_token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access_token_secret</a:t>
            </a:r>
            <a:r>
              <a:rPr lang="en-US" sz="2400" i="1" dirty="0" smtClean="0"/>
              <a:t>)</a:t>
            </a:r>
          </a:p>
          <a:p>
            <a:r>
              <a:rPr lang="en-US" sz="2400" i="1" dirty="0" err="1" smtClean="0"/>
              <a:t>api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tweepy.API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auth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0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231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Twitter JSON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282" y="16312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2" y="1735791"/>
            <a:ext cx="9458325" cy="19088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647" y="4034609"/>
            <a:ext cx="4260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many retweets, favorites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Reply to which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Reply to which 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7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625" y="877164"/>
            <a:ext cx="185659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About Me</a:t>
            </a: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853258000"/>
              </p:ext>
            </p:extLst>
          </p:nvPr>
        </p:nvGraphicFramePr>
        <p:xfrm>
          <a:off x="211015" y="1354217"/>
          <a:ext cx="5275385" cy="460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73720" y="1309363"/>
            <a:ext cx="598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Background: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Computer Science Engineer, AKTU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Pursuing PG Diploma in Data Science, IIIT-B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… using a diverse set of tools:</a:t>
            </a:r>
          </a:p>
          <a:p>
            <a:r>
              <a:rPr lang="en-US" sz="2400" dirty="0" smtClean="0"/>
              <a:t>SQL, Excel, R, Python, Tableau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Child </a:t>
            </a:r>
            <a:r>
              <a:rPr lang="en-US" sz="3200" dirty="0" err="1" smtClean="0">
                <a:solidFill>
                  <a:srgbClr val="002060"/>
                </a:solidFill>
              </a:rPr>
              <a:t>Json</a:t>
            </a:r>
            <a:r>
              <a:rPr lang="en-US" sz="3200" dirty="0" smtClean="0">
                <a:solidFill>
                  <a:srgbClr val="002060"/>
                </a:solidFill>
              </a:rPr>
              <a:t> Object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2" y="1523493"/>
            <a:ext cx="9410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844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Places, retweets/quoted tweets, and 140+ tweets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282" y="1967061"/>
            <a:ext cx="10490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place and </a:t>
            </a:r>
            <a:r>
              <a:rPr lang="en-US" sz="2400" dirty="0" smtClean="0"/>
              <a:t>coordinate- contain </a:t>
            </a:r>
            <a:r>
              <a:rPr lang="en-US" sz="2400" dirty="0"/>
              <a:t>geolocation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extended_tweet- tweets </a:t>
            </a:r>
            <a:r>
              <a:rPr lang="en-US" sz="2400" dirty="0"/>
              <a:t>over 140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retweeted_status and </a:t>
            </a:r>
            <a:r>
              <a:rPr lang="en-US" sz="2400" dirty="0" smtClean="0"/>
              <a:t>quoted_status- contain </a:t>
            </a:r>
            <a:r>
              <a:rPr lang="en-US" sz="2400" dirty="0"/>
              <a:t>all tweet information of retweets </a:t>
            </a:r>
            <a:endParaRPr lang="en-US" sz="2400" dirty="0" smtClean="0"/>
          </a:p>
          <a:p>
            <a:r>
              <a:rPr lang="en-US" sz="2400" dirty="0" smtClean="0"/>
              <a:t>     and </a:t>
            </a:r>
            <a:r>
              <a:rPr lang="en-US" sz="2400" dirty="0"/>
              <a:t>quoted tweets</a:t>
            </a:r>
          </a:p>
        </p:txBody>
      </p:sp>
    </p:spTree>
    <p:extLst>
      <p:ext uri="{BB962C8B-B14F-4D97-AF65-F5344CB8AC3E}">
        <p14:creationId xmlns:p14="http://schemas.microsoft.com/office/powerpoint/2010/main" val="2659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Accessing JSON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282" y="1866059"/>
            <a:ext cx="3477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searched_tweets[0][‘text’]</a:t>
            </a:r>
            <a:endParaRPr lang="en-US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1282" y="2951945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Accessing Child JSON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08" y="3921382"/>
            <a:ext cx="55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searched_tweets[0]['user'][‘screen_name’]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820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71282" y="938718"/>
            <a:ext cx="4042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Tweepy Authentication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Tweet 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282" y="1866059"/>
            <a:ext cx="8111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auth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tweepy.OAuthHandler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consumer_key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consumer_secret</a:t>
            </a:r>
            <a:r>
              <a:rPr lang="en-US" sz="2400" i="1" dirty="0" smtClean="0"/>
              <a:t>)</a:t>
            </a:r>
          </a:p>
          <a:p>
            <a:r>
              <a:rPr lang="en-US" sz="2400" i="1" dirty="0" err="1" smtClean="0"/>
              <a:t>auth.set_access_token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access_token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access_token_secret</a:t>
            </a:r>
            <a:r>
              <a:rPr lang="en-US" sz="2400" i="1" dirty="0" smtClean="0"/>
              <a:t>)</a:t>
            </a:r>
          </a:p>
          <a:p>
            <a:r>
              <a:rPr lang="en-US" sz="2400" i="1" dirty="0" err="1" smtClean="0"/>
              <a:t>api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tweepy.API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auth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90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502727" y="2736503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Demo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Hands on Demo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91590" y="2997138"/>
            <a:ext cx="3408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Thank You </a:t>
            </a:r>
            <a:r>
              <a:rPr lang="en-US" sz="4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9489" y="863722"/>
            <a:ext cx="2614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About this talk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50" y="1448497"/>
            <a:ext cx="7415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Objective:</a:t>
            </a:r>
          </a:p>
          <a:p>
            <a:r>
              <a:rPr lang="en-US" sz="2400" dirty="0" smtClean="0"/>
              <a:t>Introduction to Data-Analytics and Visualization through the tweets containing hashtag </a:t>
            </a:r>
            <a:r>
              <a:rPr lang="en-US" sz="2400" b="1" dirty="0" smtClean="0"/>
              <a:t>‘#</a:t>
            </a:r>
            <a:r>
              <a:rPr lang="en-US" sz="2400" b="1" dirty="0" err="1" smtClean="0"/>
              <a:t>mozfest</a:t>
            </a:r>
            <a:r>
              <a:rPr lang="en-US" sz="2400" dirty="0" smtClean="0"/>
              <a:t>’ with practical example.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3200" dirty="0" smtClean="0"/>
              <a:t>Structure: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Data Science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Tweet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Hands on Demo</a:t>
            </a:r>
          </a:p>
          <a:p>
            <a:endParaRPr lang="en-US" sz="2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34422" y="4144959"/>
            <a:ext cx="27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Tweet-Driven</a:t>
            </a:r>
          </a:p>
          <a:p>
            <a:pPr algn="ctr"/>
            <a:r>
              <a:rPr lang="en-US" sz="2400" dirty="0" smtClean="0"/>
              <a:t>Mozfest-Storytelling</a:t>
            </a:r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6" y="1598146"/>
            <a:ext cx="3953718" cy="235949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9489" y="863722"/>
            <a:ext cx="419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What’s a Data Scientist?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9489" y="863722"/>
            <a:ext cx="419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What’s a Data Scientist?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489" y="1481221"/>
            <a:ext cx="115062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 hands-on experience in developing analytical solutions using statistical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Experience </a:t>
            </a:r>
            <a:r>
              <a:rPr lang="en-US" sz="2400" dirty="0"/>
              <a:t>in implementing Machine Learning systems which may </a:t>
            </a:r>
            <a:r>
              <a:rPr lang="en-US" sz="2400" dirty="0" smtClean="0"/>
              <a:t>include classification</a:t>
            </a:r>
            <a:r>
              <a:rPr lang="en-US" sz="2400" dirty="0"/>
              <a:t>, clustering, natural language processing and time series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Hands-on </a:t>
            </a:r>
            <a:r>
              <a:rPr lang="en-US" sz="2400" dirty="0"/>
              <a:t>experience in database </a:t>
            </a:r>
            <a:r>
              <a:rPr lang="en-US" sz="2400" dirty="0" smtClean="0"/>
              <a:t>management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Solid </a:t>
            </a:r>
            <a:r>
              <a:rPr lang="en-US" sz="2400" dirty="0"/>
              <a:t>hands-on coding experience in Python, </a:t>
            </a:r>
            <a:r>
              <a:rPr lang="en-US" sz="2400" dirty="0" smtClean="0"/>
              <a:t>R, Julia </a:t>
            </a:r>
            <a:r>
              <a:rPr lang="en-US" sz="2400" dirty="0"/>
              <a:t>or 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Experience </a:t>
            </a:r>
            <a:r>
              <a:rPr lang="en-US" sz="2400" dirty="0"/>
              <a:t>in dealing with large data sets and a solid understanding of Big </a:t>
            </a:r>
            <a:r>
              <a:rPr lang="en-US" sz="2400" dirty="0" smtClean="0"/>
              <a:t>Data technologies </a:t>
            </a:r>
            <a:r>
              <a:rPr lang="en-US" sz="2400" dirty="0"/>
              <a:t>and </a:t>
            </a:r>
            <a:r>
              <a:rPr lang="en-US" sz="2400" dirty="0" smtClean="0"/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Sound </a:t>
            </a:r>
            <a:r>
              <a:rPr lang="en-US" sz="2400" dirty="0"/>
              <a:t>presentation skills, visualizing complicated data science results in </a:t>
            </a:r>
            <a:r>
              <a:rPr lang="en-US" sz="2400" dirty="0" smtClean="0"/>
              <a:t>Tableau, or </a:t>
            </a:r>
            <a:r>
              <a:rPr lang="en-US" sz="2400" dirty="0"/>
              <a:t>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Comfortable </a:t>
            </a:r>
            <a:r>
              <a:rPr lang="en-US" sz="2400" dirty="0"/>
              <a:t>working with front-end development technologies, including: </a:t>
            </a:r>
            <a:r>
              <a:rPr lang="en-US" sz="2400" dirty="0" smtClean="0"/>
              <a:t>HTML, </a:t>
            </a:r>
            <a:r>
              <a:rPr lang="fr-FR" sz="2400" dirty="0" smtClean="0"/>
              <a:t>JavaScript</a:t>
            </a:r>
            <a:r>
              <a:rPr lang="fr-FR" sz="2400" dirty="0"/>
              <a:t>, D3.js, Django,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7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Science Tools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0915" y="1520785"/>
            <a:ext cx="787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 At my company X, we have </a:t>
            </a:r>
            <a:r>
              <a:rPr lang="en-US" sz="2400" i="1" dirty="0" err="1"/>
              <a:t>peta</a:t>
            </a:r>
            <a:r>
              <a:rPr lang="en-US" sz="2400" i="1" dirty="0"/>
              <a:t>/terabytes of data, just lying</a:t>
            </a:r>
          </a:p>
          <a:p>
            <a:r>
              <a:rPr lang="en-US" sz="2400" i="1" dirty="0"/>
              <a:t>around, waiting for someone to explore it”</a:t>
            </a:r>
          </a:p>
          <a:p>
            <a:pPr algn="r"/>
            <a:r>
              <a:rPr lang="en-US" sz="2400" i="1" dirty="0"/>
              <a:t>- someone at </a:t>
            </a:r>
            <a:r>
              <a:rPr lang="en-US" sz="2400" i="1" dirty="0" smtClean="0"/>
              <a:t>some conference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Science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52960" y="991225"/>
            <a:ext cx="787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 At my company X, we have </a:t>
            </a:r>
            <a:r>
              <a:rPr lang="en-US" sz="2400" i="1" dirty="0" err="1"/>
              <a:t>peta</a:t>
            </a:r>
            <a:r>
              <a:rPr lang="en-US" sz="2400" i="1" dirty="0"/>
              <a:t>/terabytes of data, just lying</a:t>
            </a:r>
          </a:p>
          <a:p>
            <a:r>
              <a:rPr lang="en-US" sz="2400" i="1" dirty="0"/>
              <a:t>around, waiting for someone to explore it”</a:t>
            </a:r>
          </a:p>
          <a:p>
            <a:pPr algn="r"/>
            <a:r>
              <a:rPr lang="en-US" sz="2400" i="1" dirty="0"/>
              <a:t>- someone at </a:t>
            </a:r>
            <a:r>
              <a:rPr lang="en-US" sz="2400" i="1" dirty="0" smtClean="0"/>
              <a:t>some conference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15911" y="2176164"/>
            <a:ext cx="122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make it easier for users to explore and extract useful insights out of data.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52960" y="991225"/>
            <a:ext cx="7870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 At my company X, we have </a:t>
            </a:r>
            <a:r>
              <a:rPr lang="en-US" sz="2400" i="1" dirty="0" err="1"/>
              <a:t>peta</a:t>
            </a:r>
            <a:r>
              <a:rPr lang="en-US" sz="2400" i="1" dirty="0"/>
              <a:t>/terabytes of data, just lying</a:t>
            </a:r>
          </a:p>
          <a:p>
            <a:r>
              <a:rPr lang="en-US" sz="2400" i="1" dirty="0"/>
              <a:t>around, waiting for someone to explore it”</a:t>
            </a:r>
          </a:p>
          <a:p>
            <a:pPr algn="r"/>
            <a:r>
              <a:rPr lang="en-US" sz="2400" i="1" dirty="0"/>
              <a:t>- someone at </a:t>
            </a:r>
            <a:r>
              <a:rPr lang="en-US" sz="2400" i="1" dirty="0" smtClean="0"/>
              <a:t>some conference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15911" y="2176164"/>
            <a:ext cx="122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make it easier for users to explore and extract useful insights out of data.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40664"/>
              </p:ext>
            </p:extLst>
          </p:nvPr>
        </p:nvGraphicFramePr>
        <p:xfrm>
          <a:off x="2293035" y="2885995"/>
          <a:ext cx="8792308" cy="282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042">
                  <a:extLst>
                    <a:ext uri="{9D8B030D-6E8A-4147-A177-3AD203B41FA5}">
                      <a16:colId xmlns:a16="http://schemas.microsoft.com/office/drawing/2014/main" val="1918873463"/>
                    </a:ext>
                  </a:extLst>
                </a:gridCol>
                <a:gridCol w="5730266">
                  <a:extLst>
                    <a:ext uri="{9D8B030D-6E8A-4147-A177-3AD203B41FA5}">
                      <a16:colId xmlns:a16="http://schemas.microsoft.com/office/drawing/2014/main" val="1231121381"/>
                    </a:ext>
                  </a:extLst>
                </a:gridCol>
              </a:tblGrid>
              <a:tr h="565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Anaconda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 and download popular Python/R packages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10659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Package manager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69387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Tweepy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Python library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for connecting with Twitter API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7119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Matplotlib/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Seaborn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Visualization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11758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Folium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Plotting WorldMap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635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Science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9427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910" y="6242446"/>
            <a:ext cx="57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Tweet-Driven Mozfest-Storytelling, </a:t>
            </a:r>
            <a:r>
              <a:rPr lang="en-US" sz="1600" dirty="0"/>
              <a:t>Shadab Hussain, MozFest </a:t>
            </a:r>
            <a:r>
              <a:rPr lang="en-US" sz="1600" dirty="0" smtClean="0"/>
              <a:t>2018</a:t>
            </a:r>
            <a:r>
              <a:rPr lang="en-US" dirty="0" smtClean="0"/>
              <a:t>			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09489" y="863722"/>
            <a:ext cx="666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Downloading and Installing Anaconda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328" y="6073077"/>
            <a:ext cx="738847" cy="7388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41" y="1481221"/>
            <a:ext cx="7346515" cy="41077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" y="307777"/>
            <a:ext cx="8888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Intro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897" y="307777"/>
            <a:ext cx="286533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 Science Tools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4233" y="307777"/>
            <a:ext cx="25129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Tweet Structure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67229" y="292159"/>
            <a:ext cx="2517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Hands on Demo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780225" y="292159"/>
            <a:ext cx="10438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 &amp; A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" y="83099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1062</Words>
  <Application>Microsoft Office PowerPoint</Application>
  <PresentationFormat>Widescreen</PresentationFormat>
  <Paragraphs>287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Tweet-Driven Mozfest-Storytelling</dc:title>
  <dc:creator>Shadab Hussain</dc:creator>
  <cp:lastModifiedBy>Shadab Hussain</cp:lastModifiedBy>
  <cp:revision>40</cp:revision>
  <dcterms:created xsi:type="dcterms:W3CDTF">2018-10-24T14:13:19Z</dcterms:created>
  <dcterms:modified xsi:type="dcterms:W3CDTF">2018-10-27T08:03:46Z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shadab.hussain01@ad.infosys.com</vt:lpwstr>
  </property>
  <property fmtid="{D5CDD505-2E9C-101B-9397-08002B2CF9AE}" pid="5" name="MSIP_Label_be4b3411-284d-4d31-bd4f-bc13ef7f1fd6_SetDate">
    <vt:lpwstr>2018-10-25T22:54:34.5816694Z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shadab.hussain01@ad.infosys.com</vt:lpwstr>
  </property>
  <property fmtid="{D5CDD505-2E9C-101B-9397-08002B2CF9AE}" pid="12" name="MSIP_Label_a0819fa7-4367-4500-ba88-dd630d977609_SetDate">
    <vt:lpwstr>2018-10-25T22:54:34.5816694Z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