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70" r:id="rId11"/>
    <p:sldId id="269" r:id="rId12"/>
    <p:sldId id="271"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A26591A-BE11-4949-B2B3-B0450734FAB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40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2D4C8-E270-4C72-A941-379ABC2181DE}"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6591A-BE11-4949-B2B3-B0450734FABF}" type="slidenum">
              <a:rPr lang="en-IN" smtClean="0"/>
              <a:t>‹#›</a:t>
            </a:fld>
            <a:endParaRPr lang="en-IN"/>
          </a:p>
        </p:txBody>
      </p:sp>
    </p:spTree>
    <p:extLst>
      <p:ext uri="{BB962C8B-B14F-4D97-AF65-F5344CB8AC3E}">
        <p14:creationId xmlns:p14="http://schemas.microsoft.com/office/powerpoint/2010/main" val="286435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980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97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spTree>
    <p:extLst>
      <p:ext uri="{BB962C8B-B14F-4D97-AF65-F5344CB8AC3E}">
        <p14:creationId xmlns:p14="http://schemas.microsoft.com/office/powerpoint/2010/main" val="2486774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61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964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640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54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spTree>
    <p:extLst>
      <p:ext uri="{BB962C8B-B14F-4D97-AF65-F5344CB8AC3E}">
        <p14:creationId xmlns:p14="http://schemas.microsoft.com/office/powerpoint/2010/main" val="3069659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2D4C8-E270-4C72-A941-379ABC2181DE}"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6591A-BE11-4949-B2B3-B0450734FAB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08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2D4C8-E270-4C72-A941-379ABC2181DE}"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6591A-BE11-4949-B2B3-B0450734FABF}" type="slidenum">
              <a:rPr lang="en-IN" smtClean="0"/>
              <a:t>‹#›</a:t>
            </a:fld>
            <a:endParaRPr lang="en-IN"/>
          </a:p>
        </p:txBody>
      </p:sp>
    </p:spTree>
    <p:extLst>
      <p:ext uri="{BB962C8B-B14F-4D97-AF65-F5344CB8AC3E}">
        <p14:creationId xmlns:p14="http://schemas.microsoft.com/office/powerpoint/2010/main" val="340902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2D4C8-E270-4C72-A941-379ABC2181DE}" type="datetimeFigureOut">
              <a:rPr lang="en-IN" smtClean="0"/>
              <a:t>29-02-2020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26591A-BE11-4949-B2B3-B0450734FAB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31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2D4C8-E270-4C72-A941-379ABC2181DE}" type="datetimeFigureOut">
              <a:rPr lang="en-IN" smtClean="0"/>
              <a:t>29-02-2020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26591A-BE11-4949-B2B3-B0450734FAB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92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2D4C8-E270-4C72-A941-379ABC2181DE}" type="datetimeFigureOut">
              <a:rPr lang="en-IN" smtClean="0"/>
              <a:t>29-02-2020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26591A-BE11-4949-B2B3-B0450734FABF}" type="slidenum">
              <a:rPr lang="en-IN" smtClean="0"/>
              <a:t>‹#›</a:t>
            </a:fld>
            <a:endParaRPr lang="en-IN"/>
          </a:p>
        </p:txBody>
      </p:sp>
    </p:spTree>
    <p:extLst>
      <p:ext uri="{BB962C8B-B14F-4D97-AF65-F5344CB8AC3E}">
        <p14:creationId xmlns:p14="http://schemas.microsoft.com/office/powerpoint/2010/main" val="5776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2D4C8-E270-4C72-A941-379ABC2181DE}"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6591A-BE11-4949-B2B3-B0450734FAB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7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2D4C8-E270-4C72-A941-379ABC2181DE}"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6591A-BE11-4949-B2B3-B0450734FABF}" type="slidenum">
              <a:rPr lang="en-IN" smtClean="0"/>
              <a:t>‹#›</a:t>
            </a:fld>
            <a:endParaRPr lang="en-IN"/>
          </a:p>
        </p:txBody>
      </p:sp>
    </p:spTree>
    <p:extLst>
      <p:ext uri="{BB962C8B-B14F-4D97-AF65-F5344CB8AC3E}">
        <p14:creationId xmlns:p14="http://schemas.microsoft.com/office/powerpoint/2010/main" val="226864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F2D4C8-E270-4C72-A941-379ABC2181DE}" type="datetimeFigureOut">
              <a:rPr lang="en-IN" smtClean="0"/>
              <a:t>29-02-2020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26591A-BE11-4949-B2B3-B0450734FABF}" type="slidenum">
              <a:rPr lang="en-IN" smtClean="0"/>
              <a:t>‹#›</a:t>
            </a:fld>
            <a:endParaRPr lang="en-IN"/>
          </a:p>
        </p:txBody>
      </p:sp>
    </p:spTree>
    <p:extLst>
      <p:ext uri="{BB962C8B-B14F-4D97-AF65-F5344CB8AC3E}">
        <p14:creationId xmlns:p14="http://schemas.microsoft.com/office/powerpoint/2010/main" val="2128345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nk_Lay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3055-E266-4163-A3EA-6EDB1BD75F8F}"/>
              </a:ext>
            </a:extLst>
          </p:cNvPr>
          <p:cNvSpPr>
            <a:spLocks noGrp="1"/>
          </p:cNvSpPr>
          <p:nvPr>
            <p:ph type="ctrTitle"/>
          </p:nvPr>
        </p:nvSpPr>
        <p:spPr/>
        <p:txBody>
          <a:bodyPr/>
          <a:lstStyle/>
          <a:p>
            <a:r>
              <a:rPr lang="en-IN" dirty="0"/>
              <a:t>Manet-A Research based project.</a:t>
            </a:r>
          </a:p>
        </p:txBody>
      </p:sp>
      <p:sp>
        <p:nvSpPr>
          <p:cNvPr id="3" name="Subtitle 2">
            <a:extLst>
              <a:ext uri="{FF2B5EF4-FFF2-40B4-BE49-F238E27FC236}">
                <a16:creationId xmlns:a16="http://schemas.microsoft.com/office/drawing/2014/main" id="{3A43D84E-0407-40B7-88FD-CDDE7B9DBFA6}"/>
              </a:ext>
            </a:extLst>
          </p:cNvPr>
          <p:cNvSpPr>
            <a:spLocks noGrp="1"/>
          </p:cNvSpPr>
          <p:nvPr>
            <p:ph type="subTitle" idx="1"/>
          </p:nvPr>
        </p:nvSpPr>
        <p:spPr/>
        <p:txBody>
          <a:bodyPr/>
          <a:lstStyle/>
          <a:p>
            <a:pPr marL="342900" indent="-342900" algn="r">
              <a:buFontTx/>
              <a:buChar char="-"/>
            </a:pPr>
            <a:r>
              <a:rPr lang="en-IN" dirty="0"/>
              <a:t>Namrata Khatwani</a:t>
            </a:r>
          </a:p>
          <a:p>
            <a:pPr algn="r"/>
            <a:r>
              <a:rPr lang="en-IN" dirty="0"/>
              <a:t>(17IT045)</a:t>
            </a:r>
          </a:p>
        </p:txBody>
      </p:sp>
    </p:spTree>
    <p:extLst>
      <p:ext uri="{BB962C8B-B14F-4D97-AF65-F5344CB8AC3E}">
        <p14:creationId xmlns:p14="http://schemas.microsoft.com/office/powerpoint/2010/main" val="3495677239"/>
      </p:ext>
    </p:extLst>
  </p:cSld>
  <p:clrMapOvr>
    <a:masterClrMapping/>
  </p:clrMapOvr>
  <mc:AlternateContent xmlns:mc="http://schemas.openxmlformats.org/markup-compatibility/2006" xmlns:p14="http://schemas.microsoft.com/office/powerpoint/2010/main">
    <mc:Choice Requires="p14">
      <p:transition spd="slow" p14:dur="2000" advTm="12115"/>
    </mc:Choice>
    <mc:Fallback xmlns="">
      <p:transition spd="slow" advTm="121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3B4F-E043-4AD6-B123-DD140439F833}"/>
              </a:ext>
            </a:extLst>
          </p:cNvPr>
          <p:cNvSpPr>
            <a:spLocks noGrp="1"/>
          </p:cNvSpPr>
          <p:nvPr>
            <p:ph type="title"/>
          </p:nvPr>
        </p:nvSpPr>
        <p:spPr/>
        <p:txBody>
          <a:bodyPr/>
          <a:lstStyle/>
          <a:p>
            <a:pPr algn="r"/>
            <a:r>
              <a:rPr lang="en-IN" dirty="0"/>
              <a:t>OLSR</a:t>
            </a:r>
          </a:p>
        </p:txBody>
      </p:sp>
      <p:sp>
        <p:nvSpPr>
          <p:cNvPr id="3" name="Content Placeholder 2">
            <a:extLst>
              <a:ext uri="{FF2B5EF4-FFF2-40B4-BE49-F238E27FC236}">
                <a16:creationId xmlns:a16="http://schemas.microsoft.com/office/drawing/2014/main" id="{CEADC90F-E807-43F6-9B20-A78779F205BD}"/>
              </a:ext>
            </a:extLst>
          </p:cNvPr>
          <p:cNvSpPr>
            <a:spLocks noGrp="1"/>
          </p:cNvSpPr>
          <p:nvPr>
            <p:ph idx="1"/>
          </p:nvPr>
        </p:nvSpPr>
        <p:spPr/>
        <p:txBody>
          <a:bodyPr>
            <a:normAutofit fontScale="92500"/>
          </a:bodyPr>
          <a:lstStyle/>
          <a:p>
            <a:r>
              <a:rPr lang="en-US" i="1" dirty="0"/>
              <a:t>OLSR (Optimized Link State Routing)</a:t>
            </a:r>
          </a:p>
          <a:p>
            <a:r>
              <a:rPr lang="en-US" dirty="0"/>
              <a:t>In OLSR, each node periodically constructs and maintains the set of neighbors that can be reached in 1-hop and 2-hops. Based on this, the dedicated </a:t>
            </a:r>
            <a:r>
              <a:rPr lang="en-US" i="1" dirty="0"/>
              <a:t>MPR </a:t>
            </a:r>
            <a:r>
              <a:rPr lang="en-US" dirty="0"/>
              <a:t>algorithm minimizes the number of active relays needed to cover all 2-hops neighbors. Such relays are called Multi-Point Relays (MPR). A node forwards a packet if and only if it has been elected as MPR by the sender node. In order to construct and maintain its routing tables, OLSR periodically transmit link state information over the MPR backbone. Upon convergence, an active route is created at each node to reach any destination node in the </a:t>
            </a:r>
            <a:r>
              <a:rPr lang="en-IN" dirty="0"/>
              <a:t>network.</a:t>
            </a:r>
          </a:p>
        </p:txBody>
      </p:sp>
    </p:spTree>
    <p:extLst>
      <p:ext uri="{BB962C8B-B14F-4D97-AF65-F5344CB8AC3E}">
        <p14:creationId xmlns:p14="http://schemas.microsoft.com/office/powerpoint/2010/main" val="247124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E5F0-AA0C-400E-AAEA-9795180C4C06}"/>
              </a:ext>
            </a:extLst>
          </p:cNvPr>
          <p:cNvSpPr>
            <a:spLocks noGrp="1"/>
          </p:cNvSpPr>
          <p:nvPr>
            <p:ph type="title"/>
          </p:nvPr>
        </p:nvSpPr>
        <p:spPr/>
        <p:txBody>
          <a:bodyPr/>
          <a:lstStyle/>
          <a:p>
            <a:pPr algn="r"/>
            <a:r>
              <a:rPr lang="en-IN" dirty="0"/>
              <a:t>AODV</a:t>
            </a:r>
          </a:p>
        </p:txBody>
      </p:sp>
      <p:sp>
        <p:nvSpPr>
          <p:cNvPr id="3" name="Content Placeholder 2">
            <a:extLst>
              <a:ext uri="{FF2B5EF4-FFF2-40B4-BE49-F238E27FC236}">
                <a16:creationId xmlns:a16="http://schemas.microsoft.com/office/drawing/2014/main" id="{E3445091-7D6E-4541-A811-B08766E414EE}"/>
              </a:ext>
            </a:extLst>
          </p:cNvPr>
          <p:cNvSpPr>
            <a:spLocks noGrp="1"/>
          </p:cNvSpPr>
          <p:nvPr>
            <p:ph idx="1"/>
          </p:nvPr>
        </p:nvSpPr>
        <p:spPr/>
        <p:txBody>
          <a:bodyPr>
            <a:normAutofit fontScale="92500"/>
          </a:bodyPr>
          <a:lstStyle/>
          <a:p>
            <a:r>
              <a:rPr lang="en-IN" i="1" dirty="0"/>
              <a:t>AODV (Ad-hoc On-demand Distance Vector)</a:t>
            </a:r>
          </a:p>
          <a:p>
            <a:pPr marL="0" indent="0">
              <a:buNone/>
            </a:pPr>
            <a:r>
              <a:rPr lang="en-US" dirty="0"/>
              <a:t>In AODV, when a source node has data traffic to send to a destination node, it first initiates a route discovery process. In this process, the source node broadcasts a Route Request(RREQ) packet. Neighbor nodes which do not know an active route for the requested destination node forward the packet to their neighbors until an active route is found or the maximum number of hops is reached. When an intermediate node knows an active route to the requested destination node, it sends a Route Reply (RREP) packet back to source node in unicast mode. Eventually, the source node receives the RREP packet </a:t>
            </a:r>
            <a:r>
              <a:rPr lang="en-IN" dirty="0"/>
              <a:t>and opens the route.</a:t>
            </a:r>
          </a:p>
        </p:txBody>
      </p:sp>
    </p:spTree>
    <p:extLst>
      <p:ext uri="{BB962C8B-B14F-4D97-AF65-F5344CB8AC3E}">
        <p14:creationId xmlns:p14="http://schemas.microsoft.com/office/powerpoint/2010/main" val="269295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8667-6C89-48C2-94B1-5C81A87681EB}"/>
              </a:ext>
            </a:extLst>
          </p:cNvPr>
          <p:cNvSpPr>
            <a:spLocks noGrp="1"/>
          </p:cNvSpPr>
          <p:nvPr>
            <p:ph type="title"/>
          </p:nvPr>
        </p:nvSpPr>
        <p:spPr/>
        <p:txBody>
          <a:bodyPr/>
          <a:lstStyle/>
          <a:p>
            <a:pPr algn="r"/>
            <a:r>
              <a:rPr lang="en-IN" dirty="0"/>
              <a:t>DSR</a:t>
            </a:r>
          </a:p>
        </p:txBody>
      </p:sp>
      <p:sp>
        <p:nvSpPr>
          <p:cNvPr id="3" name="Content Placeholder 2">
            <a:extLst>
              <a:ext uri="{FF2B5EF4-FFF2-40B4-BE49-F238E27FC236}">
                <a16:creationId xmlns:a16="http://schemas.microsoft.com/office/drawing/2014/main" id="{EE08B86D-EB81-4F8C-A6DC-A94BF33B105C}"/>
              </a:ext>
            </a:extLst>
          </p:cNvPr>
          <p:cNvSpPr>
            <a:spLocks noGrp="1"/>
          </p:cNvSpPr>
          <p:nvPr>
            <p:ph idx="1"/>
          </p:nvPr>
        </p:nvSpPr>
        <p:spPr/>
        <p:txBody>
          <a:bodyPr>
            <a:normAutofit fontScale="77500" lnSpcReduction="20000"/>
          </a:bodyPr>
          <a:lstStyle/>
          <a:p>
            <a:r>
              <a:rPr lang="en-US" i="1" dirty="0"/>
              <a:t>The Dynamic Source Routing Protocol </a:t>
            </a:r>
            <a:r>
              <a:rPr lang="en-US" dirty="0"/>
              <a:t>is an on-demand </a:t>
            </a:r>
            <a:r>
              <a:rPr lang="en-IN" dirty="0"/>
              <a:t>reactive routing protocol.</a:t>
            </a:r>
          </a:p>
          <a:p>
            <a:r>
              <a:rPr lang="fr-FR" dirty="0"/>
              <a:t>In DSR a node maintains route cache </a:t>
            </a:r>
            <a:r>
              <a:rPr lang="en-US" dirty="0"/>
              <a:t>which contains the source routes that it is aware of. The node updates records in the route cache when a new route is found. Route Discovery and Route Maintenance are the two main parts of DSR. When a node wants to send a packet as a source to a specific destination, it searches in its route cache in order to determine if it already contains a route to the destination. If it finds a route to the destination exists, then it uses this route to send the packet. But if the node does not have a route to the destination, then it initiates the route discovery process by broadcasting a route request packet. Each intermediate node checks if there is a route to the destination in its cache. If there is no route, it appends its address to the route record of the packet and forwards the packet to its neighbors. A route reply message is generated when the destination or an intermediate node that have current information about the destination receives the route request packet.</a:t>
            </a:r>
            <a:endParaRPr lang="en-IN" dirty="0"/>
          </a:p>
        </p:txBody>
      </p:sp>
    </p:spTree>
    <p:extLst>
      <p:ext uri="{BB962C8B-B14F-4D97-AF65-F5344CB8AC3E}">
        <p14:creationId xmlns:p14="http://schemas.microsoft.com/office/powerpoint/2010/main" val="144240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6FD2-4A29-4C25-B26C-AE2E10FC38CE}"/>
              </a:ext>
            </a:extLst>
          </p:cNvPr>
          <p:cNvSpPr>
            <a:spLocks noGrp="1"/>
          </p:cNvSpPr>
          <p:nvPr>
            <p:ph type="title"/>
          </p:nvPr>
        </p:nvSpPr>
        <p:spPr/>
        <p:txBody>
          <a:bodyPr/>
          <a:lstStyle/>
          <a:p>
            <a:pPr algn="r"/>
            <a:r>
              <a:rPr lang="en-IN" dirty="0"/>
              <a:t>Pictorial representation</a:t>
            </a:r>
          </a:p>
        </p:txBody>
      </p:sp>
      <p:pic>
        <p:nvPicPr>
          <p:cNvPr id="4" name="Content Placeholder 3">
            <a:extLst>
              <a:ext uri="{FF2B5EF4-FFF2-40B4-BE49-F238E27FC236}">
                <a16:creationId xmlns:a16="http://schemas.microsoft.com/office/drawing/2014/main" id="{CD2C2B18-B5C1-4F83-8F81-6E7331FB264F}"/>
              </a:ext>
            </a:extLst>
          </p:cNvPr>
          <p:cNvPicPr>
            <a:picLocks noGrp="1" noChangeAspect="1"/>
          </p:cNvPicPr>
          <p:nvPr>
            <p:ph idx="1"/>
          </p:nvPr>
        </p:nvPicPr>
        <p:blipFill>
          <a:blip r:embed="rId2"/>
          <a:stretch>
            <a:fillRect/>
          </a:stretch>
        </p:blipFill>
        <p:spPr>
          <a:xfrm>
            <a:off x="3973967" y="2557463"/>
            <a:ext cx="4655128" cy="3639230"/>
          </a:xfrm>
          <a:prstGeom prst="rect">
            <a:avLst/>
          </a:prstGeom>
        </p:spPr>
      </p:pic>
    </p:spTree>
    <p:extLst>
      <p:ext uri="{BB962C8B-B14F-4D97-AF65-F5344CB8AC3E}">
        <p14:creationId xmlns:p14="http://schemas.microsoft.com/office/powerpoint/2010/main" val="4205060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B58A-943A-49F9-A66C-AD6C774F41AB}"/>
              </a:ext>
            </a:extLst>
          </p:cNvPr>
          <p:cNvSpPr>
            <a:spLocks noGrp="1"/>
          </p:cNvSpPr>
          <p:nvPr>
            <p:ph type="title"/>
          </p:nvPr>
        </p:nvSpPr>
        <p:spPr>
          <a:xfrm>
            <a:off x="1295402" y="982133"/>
            <a:ext cx="9601196" cy="1414838"/>
          </a:xfrm>
        </p:spPr>
        <p:txBody>
          <a:bodyPr>
            <a:normAutofit/>
          </a:bodyPr>
          <a:lstStyle/>
          <a:p>
            <a:pPr algn="r"/>
            <a:r>
              <a:rPr lang="en-IN" dirty="0"/>
              <a:t>Drawbacks to solve.</a:t>
            </a:r>
          </a:p>
        </p:txBody>
      </p:sp>
      <p:sp>
        <p:nvSpPr>
          <p:cNvPr id="3" name="Content Placeholder 2">
            <a:extLst>
              <a:ext uri="{FF2B5EF4-FFF2-40B4-BE49-F238E27FC236}">
                <a16:creationId xmlns:a16="http://schemas.microsoft.com/office/drawing/2014/main" id="{2ED22F32-005E-4000-A15D-42216D3C7BAE}"/>
              </a:ext>
            </a:extLst>
          </p:cNvPr>
          <p:cNvSpPr>
            <a:spLocks noGrp="1"/>
          </p:cNvSpPr>
          <p:nvPr>
            <p:ph idx="1"/>
          </p:nvPr>
        </p:nvSpPr>
        <p:spPr>
          <a:xfrm>
            <a:off x="1295401" y="2583402"/>
            <a:ext cx="9601196" cy="3292466"/>
          </a:xfrm>
        </p:spPr>
        <p:txBody>
          <a:bodyPr>
            <a:normAutofit/>
          </a:bodyPr>
          <a:lstStyle/>
          <a:p>
            <a:pPr>
              <a:buFont typeface="Arial" charset="0"/>
              <a:buChar char="■"/>
            </a:pPr>
            <a:r>
              <a:rPr lang="en-US" dirty="0"/>
              <a:t>Certificate Authority (CA) alternative</a:t>
            </a:r>
          </a:p>
          <a:p>
            <a:pPr lvl="1">
              <a:buFont typeface="Arial" charset="0"/>
              <a:buChar char="■"/>
            </a:pPr>
            <a:r>
              <a:rPr lang="en-US" dirty="0"/>
              <a:t>CA server may not be accessible</a:t>
            </a:r>
          </a:p>
          <a:p>
            <a:pPr lvl="1">
              <a:buFont typeface="Arial" charset="0"/>
              <a:buChar char="■"/>
            </a:pPr>
            <a:r>
              <a:rPr lang="en-US" dirty="0"/>
              <a:t>What if there’s no way to get the root certificate to validate signatures?</a:t>
            </a:r>
          </a:p>
          <a:p>
            <a:pPr lvl="1">
              <a:buFont typeface="Arial" charset="0"/>
              <a:buChar char="■"/>
            </a:pPr>
            <a:r>
              <a:rPr lang="en-US" dirty="0"/>
              <a:t>What if root certificate jeopardized?</a:t>
            </a:r>
          </a:p>
          <a:p>
            <a:pPr lvl="1">
              <a:buFont typeface="Arial" charset="0"/>
              <a:buChar char="■"/>
            </a:pPr>
            <a:r>
              <a:rPr lang="en-US" sz="1800" dirty="0"/>
              <a:t>Peers bump phones on the fly to establish a web of trust</a:t>
            </a:r>
          </a:p>
          <a:p>
            <a:pPr marL="0" indent="0">
              <a:buNone/>
            </a:pPr>
            <a:endParaRPr lang="en-IN" dirty="0"/>
          </a:p>
        </p:txBody>
      </p:sp>
    </p:spTree>
    <p:extLst>
      <p:ext uri="{BB962C8B-B14F-4D97-AF65-F5344CB8AC3E}">
        <p14:creationId xmlns:p14="http://schemas.microsoft.com/office/powerpoint/2010/main" val="138647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F945-9EFA-41FD-A0A7-64D8974512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17335D-84DE-4C9E-B9B2-1E8D0AC2EEB8}"/>
              </a:ext>
            </a:extLst>
          </p:cNvPr>
          <p:cNvSpPr>
            <a:spLocks noGrp="1"/>
          </p:cNvSpPr>
          <p:nvPr>
            <p:ph idx="1"/>
          </p:nvPr>
        </p:nvSpPr>
        <p:spPr/>
        <p:txBody>
          <a:bodyPr>
            <a:normAutofit/>
          </a:bodyPr>
          <a:lstStyle/>
          <a:p>
            <a:pPr marL="342901" lvl="2" indent="0">
              <a:lnSpc>
                <a:spcPts val="2000"/>
              </a:lnSpc>
              <a:spcBef>
                <a:spcPts val="600"/>
              </a:spcBef>
              <a:buNone/>
            </a:pPr>
            <a:endParaRPr lang="en-US" dirty="0"/>
          </a:p>
          <a:p>
            <a:pPr>
              <a:buFont typeface="Arial" charset="0"/>
              <a:buChar char="■"/>
            </a:pPr>
            <a:r>
              <a:rPr lang="en-US" dirty="0"/>
              <a:t>Route data through trusted peers</a:t>
            </a:r>
          </a:p>
          <a:p>
            <a:pPr lvl="1">
              <a:buFont typeface="Arial" charset="0"/>
              <a:buChar char="■"/>
            </a:pPr>
            <a:r>
              <a:rPr lang="en-US" dirty="0"/>
              <a:t>Each peer signs data as it works its was through the mesh</a:t>
            </a:r>
          </a:p>
          <a:p>
            <a:pPr lvl="1">
              <a:buFont typeface="Arial" charset="0"/>
              <a:buChar char="■"/>
            </a:pPr>
            <a:r>
              <a:rPr lang="en-US" dirty="0"/>
              <a:t>Receiver (has to) validates each signature</a:t>
            </a:r>
          </a:p>
          <a:p>
            <a:pPr lvl="1">
              <a:buFont typeface="Arial" charset="0"/>
              <a:buChar char="■"/>
            </a:pPr>
            <a:endParaRPr lang="en-US" dirty="0"/>
          </a:p>
          <a:p>
            <a:endParaRPr lang="en-IN" dirty="0"/>
          </a:p>
        </p:txBody>
      </p:sp>
    </p:spTree>
    <p:extLst>
      <p:ext uri="{BB962C8B-B14F-4D97-AF65-F5344CB8AC3E}">
        <p14:creationId xmlns:p14="http://schemas.microsoft.com/office/powerpoint/2010/main" val="623401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6B46-8FEF-4A0D-A57B-0B90AB68E1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E48650-F4EC-4D2F-8F75-1199C3516CB4}"/>
              </a:ext>
            </a:extLst>
          </p:cNvPr>
          <p:cNvSpPr>
            <a:spLocks noGrp="1"/>
          </p:cNvSpPr>
          <p:nvPr>
            <p:ph idx="1"/>
          </p:nvPr>
        </p:nvSpPr>
        <p:spPr/>
        <p:txBody>
          <a:bodyPr/>
          <a:lstStyle/>
          <a:p>
            <a:pPr>
              <a:buFont typeface="Arial" charset="0"/>
              <a:buChar char="■"/>
            </a:pPr>
            <a:r>
              <a:rPr lang="en-US" dirty="0"/>
              <a:t>Split-packet routing</a:t>
            </a:r>
          </a:p>
          <a:p>
            <a:pPr lvl="1">
              <a:buFont typeface="Arial" charset="0"/>
              <a:buChar char="■"/>
            </a:pPr>
            <a:r>
              <a:rPr lang="en-US" dirty="0"/>
              <a:t>Split each packet into two and send them over non-overlapping routes</a:t>
            </a:r>
          </a:p>
          <a:p>
            <a:pPr lvl="1">
              <a:buFont typeface="Arial" charset="0"/>
              <a:buChar char="■"/>
            </a:pPr>
            <a:r>
              <a:rPr lang="en-US" dirty="0"/>
              <a:t>Receiver reconstructs original packet, each half is useless without the other</a:t>
            </a:r>
          </a:p>
          <a:p>
            <a:pPr lvl="1">
              <a:buFont typeface="Arial" charset="0"/>
              <a:buChar char="■"/>
            </a:pPr>
            <a:endParaRPr lang="en-US" dirty="0"/>
          </a:p>
          <a:p>
            <a:pPr>
              <a:buFont typeface="Arial" charset="0"/>
              <a:buChar char="■"/>
            </a:pPr>
            <a:r>
              <a:rPr lang="en-US" dirty="0"/>
              <a:t>Don’t request or push an unsigned public key over the air in plain text</a:t>
            </a:r>
          </a:p>
          <a:p>
            <a:pPr lvl="1">
              <a:buFont typeface="Arial" charset="0"/>
              <a:buChar char="■"/>
            </a:pPr>
            <a:r>
              <a:rPr lang="en-US" dirty="0"/>
              <a:t>Can MITM Diffie-</a:t>
            </a:r>
            <a:r>
              <a:rPr lang="en-US" dirty="0" err="1"/>
              <a:t>Hellmen</a:t>
            </a:r>
            <a:r>
              <a:rPr lang="en-US" dirty="0"/>
              <a:t> key exchange without proper authentication</a:t>
            </a:r>
          </a:p>
          <a:p>
            <a:endParaRPr lang="en-IN" dirty="0"/>
          </a:p>
        </p:txBody>
      </p:sp>
    </p:spTree>
    <p:extLst>
      <p:ext uri="{BB962C8B-B14F-4D97-AF65-F5344CB8AC3E}">
        <p14:creationId xmlns:p14="http://schemas.microsoft.com/office/powerpoint/2010/main" val="423405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A499-4177-40CC-85D5-6DE93DC76976}"/>
              </a:ext>
            </a:extLst>
          </p:cNvPr>
          <p:cNvSpPr>
            <a:spLocks noGrp="1"/>
          </p:cNvSpPr>
          <p:nvPr>
            <p:ph type="title"/>
          </p:nvPr>
        </p:nvSpPr>
        <p:spPr/>
        <p:txBody>
          <a:bodyPr>
            <a:normAutofit fontScale="90000"/>
          </a:bodyPr>
          <a:lstStyle/>
          <a:p>
            <a:pPr algn="r"/>
            <a:r>
              <a:rPr lang="en-IN" dirty="0"/>
              <a:t>What is MOBILE AD-HOC NETWORK?		</a:t>
            </a:r>
          </a:p>
        </p:txBody>
      </p:sp>
      <p:sp>
        <p:nvSpPr>
          <p:cNvPr id="3" name="Content Placeholder 2">
            <a:extLst>
              <a:ext uri="{FF2B5EF4-FFF2-40B4-BE49-F238E27FC236}">
                <a16:creationId xmlns:a16="http://schemas.microsoft.com/office/drawing/2014/main" id="{72D7C03C-5AFF-48FC-93BB-09309E02E0AD}"/>
              </a:ext>
            </a:extLst>
          </p:cNvPr>
          <p:cNvSpPr>
            <a:spLocks noGrp="1"/>
          </p:cNvSpPr>
          <p:nvPr>
            <p:ph idx="1"/>
          </p:nvPr>
        </p:nvSpPr>
        <p:spPr/>
        <p:txBody>
          <a:bodyPr>
            <a:normAutofit fontScale="92500"/>
          </a:bodyPr>
          <a:lstStyle/>
          <a:p>
            <a:r>
              <a:rPr lang="en-US" dirty="0"/>
              <a:t>A mobile ad hoc network (MANET) is a continuously self-configuring, self-organizing, infrastructure-less, network of mobile devices connected without wires. It is sometimes known as "on-the-fly" networks or "spontaneous networks".</a:t>
            </a:r>
          </a:p>
          <a:p>
            <a:r>
              <a:rPr lang="en-US" dirty="0"/>
              <a:t>Broadly defined, a mobile ad hoc network is a group of </a:t>
            </a:r>
            <a:r>
              <a:rPr lang="en-US" b="1" dirty="0"/>
              <a:t>wireless nodes (which aren’t routers)  </a:t>
            </a:r>
            <a:r>
              <a:rPr lang="en-US" dirty="0"/>
              <a:t>that cooperatively form a network that operates without the support of any fixed infrastructure. MANETs usually have a routable networking environment on top of a </a:t>
            </a:r>
            <a:r>
              <a:rPr lang="en-US" b="1" i="1" dirty="0">
                <a:solidFill>
                  <a:schemeClr val="tx1"/>
                </a:solidFill>
                <a:hlinkClick r:id="rId2" tooltip="Link Layer">
                  <a:extLst>
                    <a:ext uri="{A12FA001-AC4F-418D-AE19-62706E023703}">
                      <ahyp:hlinkClr xmlns:ahyp="http://schemas.microsoft.com/office/drawing/2018/hyperlinkcolor" val="tx"/>
                    </a:ext>
                  </a:extLst>
                </a:hlinkClick>
              </a:rPr>
              <a:t>Link Layer</a:t>
            </a:r>
            <a:r>
              <a:rPr lang="en-US" b="1" i="1" dirty="0">
                <a:solidFill>
                  <a:schemeClr val="tx1"/>
                </a:solidFill>
              </a:rPr>
              <a:t>  </a:t>
            </a:r>
            <a:r>
              <a:rPr lang="en-US" dirty="0"/>
              <a:t>ad hoc network. MANETs consist of a peer-to-peer, self-forming, self-healing network. MANETs circa 2000–2015 typically communicate at radio frequencies (30 MHz – 5 GHz).</a:t>
            </a:r>
            <a:endParaRPr lang="en-IN" dirty="0"/>
          </a:p>
        </p:txBody>
      </p:sp>
    </p:spTree>
    <p:extLst>
      <p:ext uri="{BB962C8B-B14F-4D97-AF65-F5344CB8AC3E}">
        <p14:creationId xmlns:p14="http://schemas.microsoft.com/office/powerpoint/2010/main" val="156650538"/>
      </p:ext>
    </p:extLst>
  </p:cSld>
  <p:clrMapOvr>
    <a:masterClrMapping/>
  </p:clrMapOvr>
  <mc:AlternateContent xmlns:mc="http://schemas.openxmlformats.org/markup-compatibility/2006" xmlns:p14="http://schemas.microsoft.com/office/powerpoint/2010/main">
    <mc:Choice Requires="p14">
      <p:transition spd="slow" p14:dur="2000" advTm="32943"/>
    </mc:Choice>
    <mc:Fallback xmlns="">
      <p:transition spd="slow" advTm="3294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1342-EEE4-42F7-A1EE-E89A8DBD5E65}"/>
              </a:ext>
            </a:extLst>
          </p:cNvPr>
          <p:cNvSpPr>
            <a:spLocks noGrp="1"/>
          </p:cNvSpPr>
          <p:nvPr>
            <p:ph type="title"/>
          </p:nvPr>
        </p:nvSpPr>
        <p:spPr/>
        <p:txBody>
          <a:bodyPr/>
          <a:lstStyle/>
          <a:p>
            <a:pPr algn="r"/>
            <a:r>
              <a:rPr lang="en-IN" dirty="0"/>
              <a:t>What does MANET solve ?</a:t>
            </a:r>
          </a:p>
        </p:txBody>
      </p:sp>
      <p:sp>
        <p:nvSpPr>
          <p:cNvPr id="3" name="Content Placeholder 2">
            <a:extLst>
              <a:ext uri="{FF2B5EF4-FFF2-40B4-BE49-F238E27FC236}">
                <a16:creationId xmlns:a16="http://schemas.microsoft.com/office/drawing/2014/main" id="{BB4984EA-D992-4ED2-AE0A-2BB8F281A8D3}"/>
              </a:ext>
            </a:extLst>
          </p:cNvPr>
          <p:cNvSpPr>
            <a:spLocks noGrp="1"/>
          </p:cNvSpPr>
          <p:nvPr>
            <p:ph idx="1"/>
          </p:nvPr>
        </p:nvSpPr>
        <p:spPr/>
        <p:txBody>
          <a:bodyPr/>
          <a:lstStyle/>
          <a:p>
            <a:r>
              <a:rPr lang="en-US" dirty="0"/>
              <a:t>Such networks have been proposed for a wide variety of goals: data collection in sensor arrays; providing a communication infrastructure in hostile or disaster-stricken areas. </a:t>
            </a:r>
          </a:p>
          <a:p>
            <a:r>
              <a:rPr lang="en-US" dirty="0"/>
              <a:t>Proposal of this kind of idea, involves being able to communicate in an area, which has no network facilities, or a remote location, in case of any natural disasters, for communication of a short and long range provided, that some facilities like file transfer and web access is allowed during communication.</a:t>
            </a:r>
            <a:endParaRPr lang="en-IN" dirty="0"/>
          </a:p>
        </p:txBody>
      </p:sp>
      <p:pic>
        <p:nvPicPr>
          <p:cNvPr id="4" name="Audio 3">
            <a:hlinkClick r:id="" action="ppaction://media"/>
            <a:extLst>
              <a:ext uri="{FF2B5EF4-FFF2-40B4-BE49-F238E27FC236}">
                <a16:creationId xmlns:a16="http://schemas.microsoft.com/office/drawing/2014/main" id="{D0C16DC8-1B40-4CAD-9D80-B7AAAF8EC19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874221859"/>
      </p:ext>
    </p:extLst>
  </p:cSld>
  <p:clrMapOvr>
    <a:masterClrMapping/>
  </p:clrMapOvr>
  <mc:AlternateContent xmlns:mc="http://schemas.openxmlformats.org/markup-compatibility/2006" xmlns:p14="http://schemas.microsoft.com/office/powerpoint/2010/main">
    <mc:Choice Requires="p14">
      <p:transition spd="slow" p14:dur="2000" advTm="2338"/>
    </mc:Choice>
    <mc:Fallback xmlns="">
      <p:transition spd="slow" advTm="23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9B32-A2BF-4090-A9C2-47B7B232C2CC}"/>
              </a:ext>
            </a:extLst>
          </p:cNvPr>
          <p:cNvSpPr>
            <a:spLocks noGrp="1"/>
          </p:cNvSpPr>
          <p:nvPr>
            <p:ph type="title"/>
          </p:nvPr>
        </p:nvSpPr>
        <p:spPr/>
        <p:txBody>
          <a:bodyPr/>
          <a:lstStyle/>
          <a:p>
            <a:pPr algn="r"/>
            <a:r>
              <a:rPr lang="en-IN" dirty="0"/>
              <a:t>Challenges</a:t>
            </a:r>
          </a:p>
        </p:txBody>
      </p:sp>
      <p:sp>
        <p:nvSpPr>
          <p:cNvPr id="3" name="Content Placeholder 2">
            <a:extLst>
              <a:ext uri="{FF2B5EF4-FFF2-40B4-BE49-F238E27FC236}">
                <a16:creationId xmlns:a16="http://schemas.microsoft.com/office/drawing/2014/main" id="{D7E33546-27E5-40F1-8939-A66242C285F7}"/>
              </a:ext>
            </a:extLst>
          </p:cNvPr>
          <p:cNvSpPr>
            <a:spLocks noGrp="1"/>
          </p:cNvSpPr>
          <p:nvPr>
            <p:ph idx="1"/>
          </p:nvPr>
        </p:nvSpPr>
        <p:spPr/>
        <p:txBody>
          <a:bodyPr/>
          <a:lstStyle/>
          <a:p>
            <a:r>
              <a:rPr lang="en-US" dirty="0"/>
              <a:t>Basic network services such as name resolution, file system management, and mail and Web services are centrally administered. In an ad hoc environment these services cannot be centralized, because the network population and topology are not known in advance.</a:t>
            </a:r>
          </a:p>
          <a:p>
            <a:r>
              <a:rPr lang="en-US" dirty="0"/>
              <a:t>In the fixed network, security depends on encryption keys, certificates, and authorization information stored in trusted repositories, both local and global. Other security mechanisms depend on firewalls, which block traffic from outside an organization’s administrative domain.</a:t>
            </a:r>
            <a:endParaRPr lang="en-IN" dirty="0"/>
          </a:p>
        </p:txBody>
      </p:sp>
    </p:spTree>
    <p:extLst>
      <p:ext uri="{BB962C8B-B14F-4D97-AF65-F5344CB8AC3E}">
        <p14:creationId xmlns:p14="http://schemas.microsoft.com/office/powerpoint/2010/main" val="333853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6335-7919-4279-BF82-3A2FF63975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B11134-31F6-45B6-9A60-6166B6608768}"/>
              </a:ext>
            </a:extLst>
          </p:cNvPr>
          <p:cNvSpPr>
            <a:spLocks noGrp="1"/>
          </p:cNvSpPr>
          <p:nvPr>
            <p:ph idx="1"/>
          </p:nvPr>
        </p:nvSpPr>
        <p:spPr/>
        <p:txBody>
          <a:bodyPr/>
          <a:lstStyle/>
          <a:p>
            <a:r>
              <a:rPr lang="en-US" dirty="0"/>
              <a:t>Once it is possible to identify network participants, users must adapt authorization and access control policies in response to the changing network population. Firewall-based security is not applicable in this context because there is no administrative domain for which to distinguish inside and outside.</a:t>
            </a:r>
          </a:p>
          <a:p>
            <a:r>
              <a:rPr lang="en-US" dirty="0"/>
              <a:t>Also, </a:t>
            </a:r>
            <a:r>
              <a:rPr lang="en-US" b="1" dirty="0"/>
              <a:t>Implementation.</a:t>
            </a:r>
            <a:endParaRPr lang="en-IN" b="1" dirty="0"/>
          </a:p>
        </p:txBody>
      </p:sp>
    </p:spTree>
    <p:extLst>
      <p:ext uri="{BB962C8B-B14F-4D97-AF65-F5344CB8AC3E}">
        <p14:creationId xmlns:p14="http://schemas.microsoft.com/office/powerpoint/2010/main" val="346804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9FE7-72DE-4C8C-A7BF-45D13D388A5F}"/>
              </a:ext>
            </a:extLst>
          </p:cNvPr>
          <p:cNvSpPr>
            <a:spLocks noGrp="1"/>
          </p:cNvSpPr>
          <p:nvPr>
            <p:ph type="title"/>
          </p:nvPr>
        </p:nvSpPr>
        <p:spPr/>
        <p:txBody>
          <a:bodyPr/>
          <a:lstStyle/>
          <a:p>
            <a:pPr algn="r"/>
            <a:r>
              <a:rPr lang="en-IN" dirty="0"/>
              <a:t>Why not use OSPF or RIP instead?</a:t>
            </a:r>
          </a:p>
        </p:txBody>
      </p:sp>
      <p:sp>
        <p:nvSpPr>
          <p:cNvPr id="3" name="Content Placeholder 2">
            <a:extLst>
              <a:ext uri="{FF2B5EF4-FFF2-40B4-BE49-F238E27FC236}">
                <a16:creationId xmlns:a16="http://schemas.microsoft.com/office/drawing/2014/main" id="{58EFF076-EFF8-4DD8-9844-A06BCA2BA8F7}"/>
              </a:ext>
            </a:extLst>
          </p:cNvPr>
          <p:cNvSpPr>
            <a:spLocks noGrp="1"/>
          </p:cNvSpPr>
          <p:nvPr>
            <p:ph idx="1"/>
          </p:nvPr>
        </p:nvSpPr>
        <p:spPr/>
        <p:txBody>
          <a:bodyPr/>
          <a:lstStyle/>
          <a:p>
            <a:r>
              <a:rPr lang="en-IN" dirty="0"/>
              <a:t>Limited nodes allowed, also nodes are not routers.</a:t>
            </a:r>
          </a:p>
          <a:p>
            <a:r>
              <a:rPr lang="en-IN" dirty="0"/>
              <a:t>Higher loss rate</a:t>
            </a:r>
          </a:p>
          <a:p>
            <a:r>
              <a:rPr lang="en-IN" dirty="0"/>
              <a:t>Frequent topology changes</a:t>
            </a:r>
          </a:p>
          <a:p>
            <a:r>
              <a:rPr lang="en-IN" dirty="0"/>
              <a:t>Addressing is difficult, as there is no hierarchy.</a:t>
            </a:r>
          </a:p>
          <a:p>
            <a:pPr marL="0" indent="0">
              <a:buNone/>
            </a:pPr>
            <a:endParaRPr lang="en-IN" dirty="0"/>
          </a:p>
        </p:txBody>
      </p:sp>
    </p:spTree>
    <p:extLst>
      <p:ext uri="{BB962C8B-B14F-4D97-AF65-F5344CB8AC3E}">
        <p14:creationId xmlns:p14="http://schemas.microsoft.com/office/powerpoint/2010/main" val="37107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9574-D26C-4F56-983E-B50D8B5D5432}"/>
              </a:ext>
            </a:extLst>
          </p:cNvPr>
          <p:cNvSpPr>
            <a:spLocks noGrp="1"/>
          </p:cNvSpPr>
          <p:nvPr>
            <p:ph type="title"/>
          </p:nvPr>
        </p:nvSpPr>
        <p:spPr/>
        <p:txBody>
          <a:bodyPr/>
          <a:lstStyle/>
          <a:p>
            <a:pPr algn="r"/>
            <a:r>
              <a:rPr lang="en-IN" dirty="0"/>
              <a:t>Algorithms related to Ad-Hoc Network.</a:t>
            </a:r>
          </a:p>
        </p:txBody>
      </p:sp>
      <p:pic>
        <p:nvPicPr>
          <p:cNvPr id="5" name="Picture 4">
            <a:extLst>
              <a:ext uri="{FF2B5EF4-FFF2-40B4-BE49-F238E27FC236}">
                <a16:creationId xmlns:a16="http://schemas.microsoft.com/office/drawing/2014/main" id="{CBBD26D2-4FEC-4C34-A8F3-E8F84DB3D5E0}"/>
              </a:ext>
            </a:extLst>
          </p:cNvPr>
          <p:cNvPicPr>
            <a:picLocks noChangeAspect="1"/>
          </p:cNvPicPr>
          <p:nvPr/>
        </p:nvPicPr>
        <p:blipFill>
          <a:blip r:embed="rId2"/>
          <a:stretch>
            <a:fillRect/>
          </a:stretch>
        </p:blipFill>
        <p:spPr>
          <a:xfrm>
            <a:off x="1055147" y="2195620"/>
            <a:ext cx="10081704" cy="3828495"/>
          </a:xfrm>
          <a:prstGeom prst="rect">
            <a:avLst/>
          </a:prstGeom>
        </p:spPr>
      </p:pic>
      <p:sp>
        <p:nvSpPr>
          <p:cNvPr id="7" name="Content Placeholder 6">
            <a:extLst>
              <a:ext uri="{FF2B5EF4-FFF2-40B4-BE49-F238E27FC236}">
                <a16:creationId xmlns:a16="http://schemas.microsoft.com/office/drawing/2014/main" id="{C5DC4FBA-A037-4C71-AFE2-69F5CFB864E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2934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85CD-D8E3-47A0-A73F-387C290786FB}"/>
              </a:ext>
            </a:extLst>
          </p:cNvPr>
          <p:cNvSpPr>
            <a:spLocks noGrp="1"/>
          </p:cNvSpPr>
          <p:nvPr>
            <p:ph type="title"/>
          </p:nvPr>
        </p:nvSpPr>
        <p:spPr/>
        <p:txBody>
          <a:bodyPr/>
          <a:lstStyle/>
          <a:p>
            <a:pPr algn="r"/>
            <a:r>
              <a:rPr lang="en-IN" dirty="0"/>
              <a:t>Network structure Algorithms</a:t>
            </a:r>
          </a:p>
        </p:txBody>
      </p:sp>
      <p:pic>
        <p:nvPicPr>
          <p:cNvPr id="4" name="Content Placeholder 3">
            <a:extLst>
              <a:ext uri="{FF2B5EF4-FFF2-40B4-BE49-F238E27FC236}">
                <a16:creationId xmlns:a16="http://schemas.microsoft.com/office/drawing/2014/main" id="{EC1DC2E1-7E13-4853-9995-C630B7552AFE}"/>
              </a:ext>
            </a:extLst>
          </p:cNvPr>
          <p:cNvPicPr>
            <a:picLocks noGrp="1" noChangeAspect="1"/>
          </p:cNvPicPr>
          <p:nvPr>
            <p:ph idx="1"/>
          </p:nvPr>
        </p:nvPicPr>
        <p:blipFill>
          <a:blip r:embed="rId2"/>
          <a:stretch>
            <a:fillRect/>
          </a:stretch>
        </p:blipFill>
        <p:spPr>
          <a:xfrm>
            <a:off x="2056207" y="2557463"/>
            <a:ext cx="8079585" cy="3317875"/>
          </a:xfrm>
          <a:prstGeom prst="rect">
            <a:avLst/>
          </a:prstGeom>
        </p:spPr>
      </p:pic>
    </p:spTree>
    <p:extLst>
      <p:ext uri="{BB962C8B-B14F-4D97-AF65-F5344CB8AC3E}">
        <p14:creationId xmlns:p14="http://schemas.microsoft.com/office/powerpoint/2010/main" val="69912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B0C4-946C-42E8-8949-51C5E3E51B01}"/>
              </a:ext>
            </a:extLst>
          </p:cNvPr>
          <p:cNvSpPr>
            <a:spLocks noGrp="1"/>
          </p:cNvSpPr>
          <p:nvPr>
            <p:ph type="title"/>
          </p:nvPr>
        </p:nvSpPr>
        <p:spPr/>
        <p:txBody>
          <a:bodyPr>
            <a:normAutofit fontScale="90000"/>
          </a:bodyPr>
          <a:lstStyle/>
          <a:p>
            <a:pPr algn="r"/>
            <a:r>
              <a:rPr lang="en-IN" dirty="0"/>
              <a:t>Algorithms under MANET under Proactive</a:t>
            </a:r>
          </a:p>
        </p:txBody>
      </p:sp>
      <p:sp>
        <p:nvSpPr>
          <p:cNvPr id="3" name="Content Placeholder 2">
            <a:extLst>
              <a:ext uri="{FF2B5EF4-FFF2-40B4-BE49-F238E27FC236}">
                <a16:creationId xmlns:a16="http://schemas.microsoft.com/office/drawing/2014/main" id="{60D5449F-6E32-4404-872E-FC615F61235B}"/>
              </a:ext>
            </a:extLst>
          </p:cNvPr>
          <p:cNvSpPr>
            <a:spLocks noGrp="1"/>
          </p:cNvSpPr>
          <p:nvPr>
            <p:ph idx="1"/>
          </p:nvPr>
        </p:nvSpPr>
        <p:spPr/>
        <p:txBody>
          <a:bodyPr/>
          <a:lstStyle/>
          <a:p>
            <a:r>
              <a:rPr lang="en-IN" dirty="0"/>
              <a:t>OLSR (OPTIMISED LINK STATE ROUTING) </a:t>
            </a:r>
            <a:r>
              <a:rPr lang="en-IN" dirty="0" err="1"/>
              <a:t>ProActive</a:t>
            </a:r>
            <a:endParaRPr lang="en-IN" dirty="0"/>
          </a:p>
          <a:p>
            <a:r>
              <a:rPr lang="en-IN" dirty="0"/>
              <a:t>AODV(AD-HOC ON DEMAND DISTANCE </a:t>
            </a:r>
            <a:r>
              <a:rPr lang="en-IN"/>
              <a:t>VECTOR) ReActive</a:t>
            </a:r>
            <a:endParaRPr lang="en-IN" dirty="0"/>
          </a:p>
          <a:p>
            <a:r>
              <a:rPr lang="en-IN" dirty="0"/>
              <a:t>DSR(DYNAMIC SOURCE ROUTING) </a:t>
            </a:r>
            <a:r>
              <a:rPr lang="en-IN" dirty="0" err="1"/>
              <a:t>ReActive</a:t>
            </a:r>
            <a:endParaRPr lang="en-IN" dirty="0"/>
          </a:p>
        </p:txBody>
      </p:sp>
    </p:spTree>
    <p:extLst>
      <p:ext uri="{BB962C8B-B14F-4D97-AF65-F5344CB8AC3E}">
        <p14:creationId xmlns:p14="http://schemas.microsoft.com/office/powerpoint/2010/main" val="18883424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1017</Words>
  <Application>Microsoft Office PowerPoint</Application>
  <PresentationFormat>Widescreen</PresentationFormat>
  <Paragraphs>51</Paragraphs>
  <Slides>16</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Manet-A Research based project.</vt:lpstr>
      <vt:lpstr>What is MOBILE AD-HOC NETWORK?  </vt:lpstr>
      <vt:lpstr>What does MANET solve ?</vt:lpstr>
      <vt:lpstr>Challenges</vt:lpstr>
      <vt:lpstr>PowerPoint Presentation</vt:lpstr>
      <vt:lpstr>Why not use OSPF or RIP instead?</vt:lpstr>
      <vt:lpstr>Algorithms related to Ad-Hoc Network.</vt:lpstr>
      <vt:lpstr>Network structure Algorithms</vt:lpstr>
      <vt:lpstr>Algorithms under MANET under Proactive</vt:lpstr>
      <vt:lpstr>OLSR</vt:lpstr>
      <vt:lpstr>AODV</vt:lpstr>
      <vt:lpstr>DSR</vt:lpstr>
      <vt:lpstr>Pictorial representation</vt:lpstr>
      <vt:lpstr>Drawbacks to solve.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Manet-A Research based project.</dc:title>
  <dc:creator>Namrata Khatwani</dc:creator>
  <cp:lastModifiedBy>Namrata Khatwani</cp:lastModifiedBy>
  <cp:revision>14</cp:revision>
  <dcterms:created xsi:type="dcterms:W3CDTF">2020-02-28T05:35:08Z</dcterms:created>
  <dcterms:modified xsi:type="dcterms:W3CDTF">2020-02-29T06:23:47Z</dcterms:modified>
</cp:coreProperties>
</file>