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mehta" initials="nm" lastIdx="1" clrIdx="0">
    <p:extLst>
      <p:ext uri="{19B8F6BF-5375-455C-9EA6-DF929625EA0E}">
        <p15:presenceInfo xmlns:p15="http://schemas.microsoft.com/office/powerpoint/2012/main" userId="237cd6c76fa9b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mrata\Desktop\New%20folder%20(3)\Starbucks%20viz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rata\Desktop\New%20folder%20(3)\Starbucks%20vi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namrata\Desktop\New%20folder%20(3)\Starbucks%20vi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[Starbucks viz.xlsx]pivot1!PivotTable11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solidFill>
                  <a:schemeClr val="accent6">
                    <a:lumMod val="50000"/>
                  </a:schemeClr>
                </a:solidFill>
                <a:effectLst/>
              </a:rPr>
              <a:t>Gender Distribution of Customers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c:rich>
      </c:tx>
      <c:layout>
        <c:manualLayout>
          <c:xMode val="edge"/>
          <c:yMode val="edge"/>
          <c:x val="0.15403271822600875"/>
          <c:y val="2.4565868977054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664166115864083"/>
          <c:y val="0.31328311069119164"/>
          <c:w val="0.2862620647446496"/>
          <c:h val="0.61179245054043552"/>
        </c:manualLayout>
      </c:layout>
      <c:pieChart>
        <c:varyColors val="1"/>
        <c:ser>
          <c:idx val="0"/>
          <c:order val="0"/>
          <c:tx>
            <c:strRef>
              <c:f>pivot1!$B$3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8D-4941-AF4C-9E2EB6A3566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8D-4941-AF4C-9E2EB6A35669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8D-4941-AF4C-9E2EB6A35669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8D-4941-AF4C-9E2EB6A356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pivot1!$B$4:$B$6</c:f>
              <c:numCache>
                <c:formatCode>0.00%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8D-4941-AF4C-9E2EB6A356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>
          <a:solidFill>
            <a:srgbClr val="00206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viz.xlsx]pivot1!PivotTable21</c:name>
    <c:fmtId val="2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3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5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6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7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8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9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0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1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2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3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4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9526912958932726E-2"/>
          <c:y val="0.14874073355202241"/>
          <c:w val="0.57020708494686068"/>
          <c:h val="0.75131838674378226"/>
        </c:manualLayout>
      </c:layout>
      <c:pie3DChart>
        <c:varyColors val="1"/>
        <c:ser>
          <c:idx val="0"/>
          <c:order val="0"/>
          <c:tx>
            <c:strRef>
              <c:f>pivot1!$B$84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218-43B4-B2DF-280D6B43E5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218-43B4-B2DF-280D6B43E5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2218-43B4-B2DF-280D6B43E5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2218-43B4-B2DF-280D6B43E5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2218-43B4-B2DF-280D6B43E5A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2218-43B4-B2DF-280D6B43E5A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2218-43B4-B2DF-280D6B43E5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2218-43B4-B2DF-280D6B43E5A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2218-43B4-B2DF-280D6B43E5A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2218-43B4-B2DF-280D6B43E5A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2218-43B4-B2DF-280D6B43E5A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2218-43B4-B2DF-280D6B43E5A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2218-43B4-B2DF-280D6B43E5A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2218-43B4-B2DF-280D6B43E5A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2218-43B4-B2DF-280D6B43E5A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2218-43B4-B2DF-280D6B43E5A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218-43B4-B2DF-280D6B43E5A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18-43B4-B2DF-280D6B43E5A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218-43B4-B2DF-280D6B43E5A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218-43B4-B2DF-280D6B43E5A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218-43B4-B2DF-280D6B43E5A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2218-43B4-B2DF-280D6B43E5A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218-43B4-B2DF-280D6B43E5A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218-43B4-B2DF-280D6B43E5A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2218-43B4-B2DF-280D6B43E5AA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2218-43B4-B2DF-280D6B43E5AA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2218-43B4-B2DF-280D6B43E5AA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2218-43B4-B2DF-280D6B43E5AA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2218-43B4-B2DF-280D6B43E5AA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2218-43B4-B2DF-280D6B43E5AA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2218-43B4-B2DF-280D6B43E5AA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2218-43B4-B2DF-280D6B43E5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pivot1!$A$85:$A$101</c:f>
              <c:strCache>
                <c:ptCount val="16"/>
                <c:pt idx="0">
                  <c:v>cake</c:v>
                </c:pt>
                <c:pt idx="1">
                  <c:v>Coffee</c:v>
                </c:pt>
                <c:pt idx="2">
                  <c:v>Coffee;Cold drinks</c:v>
                </c:pt>
                <c:pt idx="3">
                  <c:v>Coffee;Cold drinks;Juices;Pastries;Sandwiches</c:v>
                </c:pt>
                <c:pt idx="4">
                  <c:v>Coffee;Cold drinks;Pastries;Sandwiches</c:v>
                </c:pt>
                <c:pt idx="5">
                  <c:v>Coffee;Juices;Pastries;Sandwiches</c:v>
                </c:pt>
                <c:pt idx="6">
                  <c:v>Coffee;Pastries</c:v>
                </c:pt>
                <c:pt idx="7">
                  <c:v>Coffee;Pastries;Sandwiches</c:v>
                </c:pt>
                <c:pt idx="8">
                  <c:v>Coffee;Sandwiches</c:v>
                </c:pt>
                <c:pt idx="9">
                  <c:v>Cold drinks</c:v>
                </c:pt>
                <c:pt idx="10">
                  <c:v>Cold drinks;Juices;Pastries</c:v>
                </c:pt>
                <c:pt idx="11">
                  <c:v>Cold drinks;Never</c:v>
                </c:pt>
                <c:pt idx="12">
                  <c:v>Cold drinks;Pastries</c:v>
                </c:pt>
                <c:pt idx="13">
                  <c:v>Cold drinks;Pastries;Sandwiches</c:v>
                </c:pt>
                <c:pt idx="14">
                  <c:v>Jaws chip</c:v>
                </c:pt>
                <c:pt idx="15">
                  <c:v>Pastries</c:v>
                </c:pt>
              </c:strCache>
            </c:strRef>
          </c:cat>
          <c:val>
            <c:numRef>
              <c:f>pivot1!$B$85:$B$101</c:f>
              <c:numCache>
                <c:formatCode>0.00%</c:formatCode>
                <c:ptCount val="16"/>
                <c:pt idx="0">
                  <c:v>5.9760956175298804E-3</c:v>
                </c:pt>
                <c:pt idx="1">
                  <c:v>0.62559760956175303</c:v>
                </c:pt>
                <c:pt idx="2">
                  <c:v>6.6932270916334663E-2</c:v>
                </c:pt>
                <c:pt idx="3">
                  <c:v>4.2828685258964145E-3</c:v>
                </c:pt>
                <c:pt idx="4">
                  <c:v>2.3705179282868527E-2</c:v>
                </c:pt>
                <c:pt idx="5">
                  <c:v>8.4661354581673301E-3</c:v>
                </c:pt>
                <c:pt idx="6">
                  <c:v>4.8804780876494022E-2</c:v>
                </c:pt>
                <c:pt idx="7">
                  <c:v>5.7768924302788842E-3</c:v>
                </c:pt>
                <c:pt idx="8">
                  <c:v>9.6613545816733072E-3</c:v>
                </c:pt>
                <c:pt idx="9">
                  <c:v>0.13645418326693226</c:v>
                </c:pt>
                <c:pt idx="10">
                  <c:v>1.1952191235059761E-2</c:v>
                </c:pt>
                <c:pt idx="11">
                  <c:v>4.5816733067729079E-3</c:v>
                </c:pt>
                <c:pt idx="12">
                  <c:v>8.0677290836653395E-3</c:v>
                </c:pt>
                <c:pt idx="13">
                  <c:v>2.4601593625498009E-2</c:v>
                </c:pt>
                <c:pt idx="14">
                  <c:v>4.5816733067729079E-3</c:v>
                </c:pt>
                <c:pt idx="15">
                  <c:v>1.0557768924302789E-2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218-43B4-B2DF-280D6B43E5A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viz.xlsx]pivot1!PivotTable23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solidFill>
                  <a:schemeClr val="dk1"/>
                </a:solidFill>
                <a:effectLst/>
              </a:rPr>
              <a:t>Customer Frequency Distribution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32100775484403055"/>
          <c:y val="2.4024165561195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pivot1!$B$106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12-4BB4-99D2-F1002DC8DBC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12-4BB4-99D2-F1002DC8DBC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12-4BB4-99D2-F1002DC8DBC0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12-4BB4-99D2-F1002DC8DBC0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12-4BB4-99D2-F1002DC8DBC0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12-4BB4-99D2-F1002DC8DBC0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112-4BB4-99D2-F1002DC8DBC0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112-4BB4-99D2-F1002DC8DBC0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112-4BB4-99D2-F1002DC8DBC0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112-4BB4-99D2-F1002DC8DBC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112-4BB4-99D2-F1002DC8DBC0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112-4BB4-99D2-F1002DC8DBC0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112-4BB4-99D2-F1002DC8DBC0}"/>
              </c:ext>
            </c:extLst>
          </c:dPt>
          <c:dPt>
            <c:idx val="1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112-4BB4-99D2-F1002DC8DBC0}"/>
              </c:ext>
            </c:extLst>
          </c:dPt>
          <c:dPt>
            <c:idx val="1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D112-4BB4-99D2-F1002DC8DBC0}"/>
              </c:ext>
            </c:extLst>
          </c:dPt>
          <c:dPt>
            <c:idx val="1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D112-4BB4-99D2-F1002DC8DB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pivot1!$A$107:$A$123</c:f>
              <c:strCache>
                <c:ptCount val="16"/>
                <c:pt idx="0">
                  <c:v>cake</c:v>
                </c:pt>
                <c:pt idx="1">
                  <c:v>Coffee</c:v>
                </c:pt>
                <c:pt idx="2">
                  <c:v>Coffee;Cold drinks</c:v>
                </c:pt>
                <c:pt idx="3">
                  <c:v>Coffee;Cold drinks;Juices;Pastries;Sandwiches</c:v>
                </c:pt>
                <c:pt idx="4">
                  <c:v>Coffee;Cold drinks;Pastries;Sandwiches</c:v>
                </c:pt>
                <c:pt idx="5">
                  <c:v>Coffee;Juices;Pastries;Sandwiches</c:v>
                </c:pt>
                <c:pt idx="6">
                  <c:v>Coffee;Pastries</c:v>
                </c:pt>
                <c:pt idx="7">
                  <c:v>Coffee;Pastries;Sandwiches</c:v>
                </c:pt>
                <c:pt idx="8">
                  <c:v>Coffee;Sandwiches</c:v>
                </c:pt>
                <c:pt idx="9">
                  <c:v>Cold drinks</c:v>
                </c:pt>
                <c:pt idx="10">
                  <c:v>Cold drinks;Juices;Pastries</c:v>
                </c:pt>
                <c:pt idx="11">
                  <c:v>Cold drinks;Never</c:v>
                </c:pt>
                <c:pt idx="12">
                  <c:v>Cold drinks;Pastries</c:v>
                </c:pt>
                <c:pt idx="13">
                  <c:v>Cold drinks;Pastries;Sandwiches</c:v>
                </c:pt>
                <c:pt idx="14">
                  <c:v>Jaws chip</c:v>
                </c:pt>
                <c:pt idx="15">
                  <c:v>Pastries</c:v>
                </c:pt>
              </c:strCache>
            </c:strRef>
          </c:cat>
          <c:val>
            <c:numRef>
              <c:f>pivot1!$B$107:$B$123</c:f>
              <c:numCache>
                <c:formatCode>General</c:formatCode>
                <c:ptCount val="16"/>
                <c:pt idx="0">
                  <c:v>1</c:v>
                </c:pt>
                <c:pt idx="1">
                  <c:v>122</c:v>
                </c:pt>
                <c:pt idx="2">
                  <c:v>11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  <c:pt idx="6">
                  <c:v>8</c:v>
                </c:pt>
                <c:pt idx="7">
                  <c:v>3</c:v>
                </c:pt>
                <c:pt idx="8">
                  <c:v>3</c:v>
                </c:pt>
                <c:pt idx="9">
                  <c:v>32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112-4BB4-99D2-F1002DC8DBC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solidFill>
        <a:schemeClr val="l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1">
                <a:effectLst/>
              </a:rPr>
              <a:t>Customer Age vs. Average Purchase</a:t>
            </a:r>
            <a:endParaRPr lang="en-IN" sz="18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18-25</c:v>
              </c:pt>
              <c:pt idx="1">
                <c:v>26-35</c:v>
              </c:pt>
              <c:pt idx="2">
                <c:v>36-46</c:v>
              </c:pt>
              <c:pt idx="3">
                <c:v>47-57</c:v>
              </c:pt>
              <c:pt idx="4">
                <c:v>58-70</c:v>
              </c:pt>
            </c:strLit>
          </c:cat>
          <c:val>
            <c:numLit>
              <c:formatCode>General</c:formatCode>
              <c:ptCount val="5"/>
              <c:pt idx="0">
                <c:v>1736</c:v>
              </c:pt>
              <c:pt idx="1">
                <c:v>4089</c:v>
              </c:pt>
              <c:pt idx="2">
                <c:v>2771</c:v>
              </c:pt>
              <c:pt idx="3">
                <c:v>2167</c:v>
              </c:pt>
              <c:pt idx="4">
                <c:v>1349</c:v>
              </c:pt>
            </c:numLit>
          </c:val>
          <c:extLst>
            <c:ext xmlns:c16="http://schemas.microsoft.com/office/drawing/2014/chart" uri="{C3380CC4-5D6E-409C-BE32-E72D297353CC}">
              <c16:uniqueId val="{00000000-947E-4DB3-B0A0-D7876BB5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163071"/>
        <c:axId val="853173631"/>
      </c:barChart>
      <c:catAx>
        <c:axId val="85316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73631"/>
        <c:crosses val="autoZero"/>
        <c:auto val="1"/>
        <c:lblAlgn val="ctr"/>
        <c:lblOffset val="100"/>
        <c:noMultiLvlLbl val="0"/>
      </c:catAx>
      <c:valAx>
        <c:axId val="85317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6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l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solidFill>
                  <a:schemeClr val="dk1"/>
                </a:solidFill>
                <a:effectLst/>
              </a:rPr>
              <a:t>High-Spending Customers</a:t>
            </a:r>
            <a:endParaRPr lang="en-IN" sz="1400">
              <a:solidFill>
                <a:schemeClr val="dk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24</c:v>
              </c:pt>
              <c:pt idx="1">
                <c:v>176</c:v>
              </c:pt>
            </c:numLit>
          </c:val>
          <c:extLst>
            <c:ext xmlns:c16="http://schemas.microsoft.com/office/drawing/2014/chart" uri="{C3380CC4-5D6E-409C-BE32-E72D297353CC}">
              <c16:uniqueId val="{00000000-DBC2-4AF0-9CEE-9594FC6A0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528783"/>
        <c:axId val="895538383"/>
      </c:barChart>
      <c:catAx>
        <c:axId val="89552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38383"/>
        <c:crosses val="autoZero"/>
        <c:auto val="1"/>
        <c:lblAlgn val="ctr"/>
        <c:lblOffset val="100"/>
        <c:noMultiLvlLbl val="0"/>
      </c:catAx>
      <c:valAx>
        <c:axId val="89553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2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viz.xlsx]pivot1!PivotTable16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frequency</a:t>
            </a:r>
            <a:r>
              <a:rPr lang="en-US" sz="1600" b="1" baseline="0"/>
              <a:t> of visit by location</a:t>
            </a:r>
            <a:endParaRPr lang="en-US" sz="1600" b="1"/>
          </a:p>
        </c:rich>
      </c:tx>
      <c:overlay val="0"/>
      <c:spPr>
        <a:noFill/>
        <a:ln w="2222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pivot1!$B$52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4A"/>
            </a:solidFill>
            <a:ln>
              <a:noFill/>
            </a:ln>
            <a:effectLst/>
          </c:spPr>
          <c:invertIfNegative val="0"/>
          <c:cat>
            <c:strRef>
              <c:f>pivot1!$A$53:$A$64</c:f>
              <c:strCache>
                <c:ptCount val="11"/>
                <c:pt idx="0">
                  <c:v>Banksport</c:v>
                </c:pt>
                <c:pt idx="1">
                  <c:v>Chapmanview</c:v>
                </c:pt>
                <c:pt idx="2">
                  <c:v>East Jennifer</c:v>
                </c:pt>
                <c:pt idx="3">
                  <c:v>East Michael</c:v>
                </c:pt>
                <c:pt idx="4">
                  <c:v>Elliottland</c:v>
                </c:pt>
                <c:pt idx="5">
                  <c:v>Lake Daleburgh</c:v>
                </c:pt>
                <c:pt idx="6">
                  <c:v>New Denise</c:v>
                </c:pt>
                <c:pt idx="7">
                  <c:v>Ortizton</c:v>
                </c:pt>
                <c:pt idx="8">
                  <c:v>Port Jo</c:v>
                </c:pt>
                <c:pt idx="9">
                  <c:v>South Ericborough</c:v>
                </c:pt>
                <c:pt idx="10">
                  <c:v>Thomasview</c:v>
                </c:pt>
              </c:strCache>
            </c:strRef>
          </c:cat>
          <c:val>
            <c:numRef>
              <c:f>pivot1!$B$53:$B$64</c:f>
              <c:numCache>
                <c:formatCode>General</c:formatCode>
                <c:ptCount val="11"/>
                <c:pt idx="0">
                  <c:v>99</c:v>
                </c:pt>
                <c:pt idx="1">
                  <c:v>94</c:v>
                </c:pt>
                <c:pt idx="2">
                  <c:v>101</c:v>
                </c:pt>
                <c:pt idx="3">
                  <c:v>150</c:v>
                </c:pt>
                <c:pt idx="4">
                  <c:v>95</c:v>
                </c:pt>
                <c:pt idx="5">
                  <c:v>97</c:v>
                </c:pt>
                <c:pt idx="6">
                  <c:v>93</c:v>
                </c:pt>
                <c:pt idx="7">
                  <c:v>97</c:v>
                </c:pt>
                <c:pt idx="8">
                  <c:v>95</c:v>
                </c:pt>
                <c:pt idx="9">
                  <c:v>93</c:v>
                </c:pt>
                <c:pt idx="1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B-4D86-8A9A-38F9CF116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176991"/>
        <c:axId val="853154431"/>
      </c:barChart>
      <c:catAx>
        <c:axId val="85317699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54431"/>
        <c:crosses val="autoZero"/>
        <c:auto val="1"/>
        <c:lblAlgn val="ctr"/>
        <c:lblOffset val="100"/>
        <c:noMultiLvlLbl val="0"/>
      </c:catAx>
      <c:valAx>
        <c:axId val="85315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76991"/>
        <c:crosses val="autoZero"/>
        <c:crossBetween val="between"/>
      </c:valAx>
      <c:spPr>
        <a:noFill/>
        <a:ln w="22225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viz.xlsx]pivot1!PivotTable20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effectLst/>
              </a:rPr>
              <a:t>Average Purchase by Age Group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704A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pivot1!$B$68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4A"/>
            </a:solidFill>
            <a:ln>
              <a:noFill/>
            </a:ln>
            <a:effectLst/>
          </c:spPr>
          <c:invertIfNegative val="0"/>
          <c:cat>
            <c:strRef>
              <c:f>pivot1!$A$69:$A$73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36-46</c:v>
                </c:pt>
                <c:pt idx="3">
                  <c:v>47-57</c:v>
                </c:pt>
                <c:pt idx="4">
                  <c:v>58-70</c:v>
                </c:pt>
              </c:strCache>
            </c:strRef>
          </c:cat>
          <c:val>
            <c:numRef>
              <c:f>pivot1!$B$69:$B$73</c:f>
              <c:numCache>
                <c:formatCode>General</c:formatCode>
                <c:ptCount val="5"/>
                <c:pt idx="0">
                  <c:v>1736</c:v>
                </c:pt>
                <c:pt idx="1">
                  <c:v>4089</c:v>
                </c:pt>
                <c:pt idx="2">
                  <c:v>2771</c:v>
                </c:pt>
                <c:pt idx="3">
                  <c:v>2167</c:v>
                </c:pt>
                <c:pt idx="4">
                  <c:v>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A-4890-AB5E-AA8C7E2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163071"/>
        <c:axId val="853173631"/>
      </c:barChart>
      <c:catAx>
        <c:axId val="85316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73631"/>
        <c:crosses val="autoZero"/>
        <c:auto val="1"/>
        <c:lblAlgn val="ctr"/>
        <c:lblOffset val="100"/>
        <c:noMultiLvlLbl val="0"/>
      </c:catAx>
      <c:valAx>
        <c:axId val="853173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63071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[Starbucks viz.xlsx]pivot1!PivotTable23</c:name>
    <c:fmtId val="31"/>
  </c:pivotSource>
  <c:chart>
    <c:autoTitleDeleted val="1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6">
              <a:tint val="3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6">
              <a:tint val="4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6">
              <a:tint val="5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6">
              <a:tint val="6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6">
              <a:tint val="7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6">
              <a:tint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6">
              <a:tint val="8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6">
              <a:tint val="9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>
              <a:shade val="9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6">
              <a:shade val="8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6">
              <a:shade val="7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6">
              <a:shade val="7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6">
              <a:shade val="6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6">
              <a:shade val="54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6">
              <a:shade val="4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6">
              <a:shade val="3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6">
              <a:tint val="3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6">
              <a:tint val="4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>
              <a:tint val="5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6">
              <a:tint val="6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6">
              <a:tint val="7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6">
              <a:tint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6">
              <a:tint val="88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6">
              <a:tint val="9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6">
              <a:shade val="9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6">
              <a:shade val="8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6">
              <a:shade val="7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6">
              <a:shade val="7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6">
              <a:shade val="6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>
              <a:shade val="54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6">
              <a:shade val="4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6">
              <a:shade val="38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pivot1!$B$106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3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9C-4ABC-8EBE-AB175D815BC2}"/>
              </c:ext>
            </c:extLst>
          </c:dPt>
          <c:dPt>
            <c:idx val="1"/>
            <c:bubble3D val="0"/>
            <c:spPr>
              <a:solidFill>
                <a:schemeClr val="accent6">
                  <a:tint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9C-4ABC-8EBE-AB175D815BC2}"/>
              </c:ext>
            </c:extLst>
          </c:dPt>
          <c:dPt>
            <c:idx val="2"/>
            <c:bubble3D val="0"/>
            <c:spPr>
              <a:solidFill>
                <a:schemeClr val="accent6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9C-4ABC-8EBE-AB175D815BC2}"/>
              </c:ext>
            </c:extLst>
          </c:dPt>
          <c:dPt>
            <c:idx val="3"/>
            <c:bubble3D val="0"/>
            <c:spPr>
              <a:solidFill>
                <a:schemeClr val="accent6">
                  <a:tint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9C-4ABC-8EBE-AB175D815BC2}"/>
              </c:ext>
            </c:extLst>
          </c:dPt>
          <c:dPt>
            <c:idx val="4"/>
            <c:bubble3D val="0"/>
            <c:spPr>
              <a:solidFill>
                <a:schemeClr val="accent6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9C-4ABC-8EBE-AB175D815BC2}"/>
              </c:ext>
            </c:extLst>
          </c:dPt>
          <c:dPt>
            <c:idx val="5"/>
            <c:bubble3D val="0"/>
            <c:spPr>
              <a:solidFill>
                <a:schemeClr val="accent6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9C-4ABC-8EBE-AB175D815BC2}"/>
              </c:ext>
            </c:extLst>
          </c:dPt>
          <c:dPt>
            <c:idx val="6"/>
            <c:bubble3D val="0"/>
            <c:spPr>
              <a:solidFill>
                <a:schemeClr val="accent6">
                  <a:tint val="8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39C-4ABC-8EBE-AB175D815BC2}"/>
              </c:ext>
            </c:extLst>
          </c:dPt>
          <c:dPt>
            <c:idx val="7"/>
            <c:bubble3D val="0"/>
            <c:spPr>
              <a:solidFill>
                <a:schemeClr val="accent6">
                  <a:tint val="9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39C-4ABC-8EBE-AB175D815BC2}"/>
              </c:ext>
            </c:extLst>
          </c:dPt>
          <c:dPt>
            <c:idx val="8"/>
            <c:bubble3D val="0"/>
            <c:spPr>
              <a:solidFill>
                <a:schemeClr val="accent6">
                  <a:shade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39C-4ABC-8EBE-AB175D815BC2}"/>
              </c:ext>
            </c:extLst>
          </c:dPt>
          <c:dPt>
            <c:idx val="9"/>
            <c:bubble3D val="0"/>
            <c:spPr>
              <a:solidFill>
                <a:schemeClr val="accent6">
                  <a:shade val="8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39C-4ABC-8EBE-AB175D815BC2}"/>
              </c:ext>
            </c:extLst>
          </c:dPt>
          <c:dPt>
            <c:idx val="10"/>
            <c:bubble3D val="0"/>
            <c:spPr>
              <a:solidFill>
                <a:schemeClr val="accent6">
                  <a:shade val="7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39C-4ABC-8EBE-AB175D815BC2}"/>
              </c:ext>
            </c:extLst>
          </c:dPt>
          <c:dPt>
            <c:idx val="11"/>
            <c:bubble3D val="0"/>
            <c:spPr>
              <a:solidFill>
                <a:schemeClr val="accent6">
                  <a:shade val="7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39C-4ABC-8EBE-AB175D815BC2}"/>
              </c:ext>
            </c:extLst>
          </c:dPt>
          <c:dPt>
            <c:idx val="12"/>
            <c:bubble3D val="0"/>
            <c:spPr>
              <a:solidFill>
                <a:schemeClr val="accent6">
                  <a:shade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39C-4ABC-8EBE-AB175D815BC2}"/>
              </c:ext>
            </c:extLst>
          </c:dPt>
          <c:dPt>
            <c:idx val="13"/>
            <c:bubble3D val="0"/>
            <c:spPr>
              <a:solidFill>
                <a:schemeClr val="accent6">
                  <a:shade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39C-4ABC-8EBE-AB175D815BC2}"/>
              </c:ext>
            </c:extLst>
          </c:dPt>
          <c:dPt>
            <c:idx val="14"/>
            <c:bubble3D val="0"/>
            <c:spPr>
              <a:solidFill>
                <a:schemeClr val="accent6">
                  <a:shade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39C-4ABC-8EBE-AB175D815BC2}"/>
              </c:ext>
            </c:extLst>
          </c:dPt>
          <c:dPt>
            <c:idx val="15"/>
            <c:bubble3D val="0"/>
            <c:spPr>
              <a:solidFill>
                <a:schemeClr val="accent6">
                  <a:shade val="3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39C-4ABC-8EBE-AB175D815B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pivot1!$A$107:$A$123</c:f>
              <c:strCache>
                <c:ptCount val="16"/>
                <c:pt idx="0">
                  <c:v>cake</c:v>
                </c:pt>
                <c:pt idx="1">
                  <c:v>Coffee</c:v>
                </c:pt>
                <c:pt idx="2">
                  <c:v>Coffee;Cold drinks</c:v>
                </c:pt>
                <c:pt idx="3">
                  <c:v>Coffee;Cold drinks;Juices;Pastries;Sandwiches</c:v>
                </c:pt>
                <c:pt idx="4">
                  <c:v>Coffee;Cold drinks;Pastries;Sandwiches</c:v>
                </c:pt>
                <c:pt idx="5">
                  <c:v>Coffee;Juices;Pastries;Sandwiches</c:v>
                </c:pt>
                <c:pt idx="6">
                  <c:v>Coffee;Pastries</c:v>
                </c:pt>
                <c:pt idx="7">
                  <c:v>Coffee;Pastries;Sandwiches</c:v>
                </c:pt>
                <c:pt idx="8">
                  <c:v>Coffee;Sandwiches</c:v>
                </c:pt>
                <c:pt idx="9">
                  <c:v>Cold drinks</c:v>
                </c:pt>
                <c:pt idx="10">
                  <c:v>Cold drinks;Juices;Pastries</c:v>
                </c:pt>
                <c:pt idx="11">
                  <c:v>Cold drinks;Never</c:v>
                </c:pt>
                <c:pt idx="12">
                  <c:v>Cold drinks;Pastries</c:v>
                </c:pt>
                <c:pt idx="13">
                  <c:v>Cold drinks;Pastries;Sandwiches</c:v>
                </c:pt>
                <c:pt idx="14">
                  <c:v>Jaws chip</c:v>
                </c:pt>
                <c:pt idx="15">
                  <c:v>Pastries</c:v>
                </c:pt>
              </c:strCache>
            </c:strRef>
          </c:cat>
          <c:val>
            <c:numRef>
              <c:f>pivot1!$B$107:$B$123</c:f>
              <c:numCache>
                <c:formatCode>General</c:formatCode>
                <c:ptCount val="16"/>
                <c:pt idx="0">
                  <c:v>1</c:v>
                </c:pt>
                <c:pt idx="1">
                  <c:v>122</c:v>
                </c:pt>
                <c:pt idx="2">
                  <c:v>11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  <c:pt idx="6">
                  <c:v>8</c:v>
                </c:pt>
                <c:pt idx="7">
                  <c:v>3</c:v>
                </c:pt>
                <c:pt idx="8">
                  <c:v>3</c:v>
                </c:pt>
                <c:pt idx="9">
                  <c:v>32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39C-4ABC-8EBE-AB175D815B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chemeClr val="accent6">
                    <a:lumMod val="50000"/>
                  </a:schemeClr>
                </a:solidFill>
                <a:effectLst/>
              </a:rPr>
              <a:t>Customer Age vs. Average Purchase</a:t>
            </a:r>
            <a:endParaRPr lang="en-IN" sz="160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0704A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18-25</c:v>
              </c:pt>
              <c:pt idx="1">
                <c:v>26-35</c:v>
              </c:pt>
              <c:pt idx="2">
                <c:v>36-46</c:v>
              </c:pt>
              <c:pt idx="3">
                <c:v>47-57</c:v>
              </c:pt>
              <c:pt idx="4">
                <c:v>58-70</c:v>
              </c:pt>
            </c:strLit>
          </c:cat>
          <c:val>
            <c:numLit>
              <c:formatCode>General</c:formatCode>
              <c:ptCount val="5"/>
              <c:pt idx="0">
                <c:v>1736</c:v>
              </c:pt>
              <c:pt idx="1">
                <c:v>4089</c:v>
              </c:pt>
              <c:pt idx="2">
                <c:v>2771</c:v>
              </c:pt>
              <c:pt idx="3">
                <c:v>2167</c:v>
              </c:pt>
              <c:pt idx="4">
                <c:v>1349</c:v>
              </c:pt>
            </c:numLit>
          </c:val>
          <c:extLst>
            <c:ext xmlns:c16="http://schemas.microsoft.com/office/drawing/2014/chart" uri="{C3380CC4-5D6E-409C-BE32-E72D297353CC}">
              <c16:uniqueId val="{00000000-1C7C-4A36-8F2B-41857186A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163071"/>
        <c:axId val="853173631"/>
      </c:barChart>
      <c:catAx>
        <c:axId val="85316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73631"/>
        <c:crosses val="autoZero"/>
        <c:auto val="1"/>
        <c:lblAlgn val="ctr"/>
        <c:lblOffset val="100"/>
        <c:noMultiLvlLbl val="0"/>
      </c:catAx>
      <c:valAx>
        <c:axId val="853173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6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[Starbucks viz.xlsx]pivot1!PivotTable11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solidFill>
                  <a:schemeClr val="accent6">
                    <a:lumMod val="50000"/>
                  </a:schemeClr>
                </a:solidFill>
                <a:effectLst/>
              </a:rPr>
              <a:t>Gender Distribution of Customers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c:rich>
      </c:tx>
      <c:layout>
        <c:manualLayout>
          <c:xMode val="edge"/>
          <c:yMode val="edge"/>
          <c:x val="0.25455998507217165"/>
          <c:y val="0.272962098976651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894369041451733"/>
          <c:y val="0.40424229571553499"/>
          <c:w val="0.34472741368007798"/>
          <c:h val="0.39242982233338491"/>
        </c:manualLayout>
      </c:layout>
      <c:pieChart>
        <c:varyColors val="1"/>
        <c:ser>
          <c:idx val="0"/>
          <c:order val="0"/>
          <c:tx>
            <c:strRef>
              <c:f>pivot1!$B$3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E8-46AE-8478-90B70286B41A}"/>
              </c:ext>
            </c:extLst>
          </c:dPt>
          <c:dPt>
            <c:idx val="1"/>
            <c:bubble3D val="0"/>
            <c:explosion val="21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E8-46AE-8478-90B70286B41A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E8-46AE-8478-90B70286B41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E8-46AE-8478-90B70286B4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pivot1!$B$4:$B$6</c:f>
              <c:numCache>
                <c:formatCode>0.00%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E8-46AE-8478-90B70286B41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63187422389533"/>
          <c:y val="0.49794757727243116"/>
          <c:w val="0.10569929820964823"/>
          <c:h val="0.11352766148824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>
          <a:solidFill>
            <a:srgbClr val="00206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[Starbucks viz.xlsx]pivot1!PivotTable11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solidFill>
                  <a:schemeClr val="accent6">
                    <a:lumMod val="50000"/>
                  </a:schemeClr>
                </a:solidFill>
                <a:effectLst/>
              </a:rPr>
              <a:t>Gender Distribution of Customers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c:rich>
      </c:tx>
      <c:layout>
        <c:manualLayout>
          <c:xMode val="edge"/>
          <c:yMode val="edge"/>
          <c:x val="0.25455998507217165"/>
          <c:y val="0.272962098976651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accent6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894369041451733"/>
          <c:y val="0.40424229571553499"/>
          <c:w val="0.34472741368007798"/>
          <c:h val="0.39242982233338491"/>
        </c:manualLayout>
      </c:layout>
      <c:pieChart>
        <c:varyColors val="1"/>
        <c:ser>
          <c:idx val="0"/>
          <c:order val="0"/>
          <c:tx>
            <c:strRef>
              <c:f>pivot1!$B$3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D5-499E-A4BD-9C39CC7FD755}"/>
              </c:ext>
            </c:extLst>
          </c:dPt>
          <c:dPt>
            <c:idx val="1"/>
            <c:bubble3D val="0"/>
            <c:explosion val="21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D5-499E-A4BD-9C39CC7FD755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D5-499E-A4BD-9C39CC7FD755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D5-499E-A4BD-9C39CC7FD7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pivot1!$B$4:$B$6</c:f>
              <c:numCache>
                <c:formatCode>0.00%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5-499E-A4BD-9C39CC7FD75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63187422389533"/>
          <c:y val="0.49794757727243116"/>
          <c:w val="0.10569929820964823"/>
          <c:h val="0.11352766148824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>
      <a:noFill/>
    </a:ln>
    <a:effectLst/>
  </c:spPr>
  <c:txPr>
    <a:bodyPr/>
    <a:lstStyle/>
    <a:p>
      <a:pPr>
        <a:defRPr>
          <a:solidFill>
            <a:srgbClr val="00206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viz.xlsx]pivot1!PivotTable16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of visit by location</a:t>
            </a:r>
            <a:endParaRPr lang="en-US"/>
          </a:p>
        </c:rich>
      </c:tx>
      <c:overlay val="0"/>
      <c:spPr>
        <a:noFill/>
        <a:ln w="22225">
          <a:solidFill>
            <a:schemeClr val="lt1">
              <a:shade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pivot1!$B$52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pivot1!$A$53:$A$64</c:f>
              <c:strCache>
                <c:ptCount val="11"/>
                <c:pt idx="0">
                  <c:v>Banksport</c:v>
                </c:pt>
                <c:pt idx="1">
                  <c:v>Chapmanview</c:v>
                </c:pt>
                <c:pt idx="2">
                  <c:v>East Jennifer</c:v>
                </c:pt>
                <c:pt idx="3">
                  <c:v>East Michael</c:v>
                </c:pt>
                <c:pt idx="4">
                  <c:v>Elliottland</c:v>
                </c:pt>
                <c:pt idx="5">
                  <c:v>Lake Daleburgh</c:v>
                </c:pt>
                <c:pt idx="6">
                  <c:v>New Denise</c:v>
                </c:pt>
                <c:pt idx="7">
                  <c:v>Ortizton</c:v>
                </c:pt>
                <c:pt idx="8">
                  <c:v>Port Jo</c:v>
                </c:pt>
                <c:pt idx="9">
                  <c:v>South Ericborough</c:v>
                </c:pt>
                <c:pt idx="10">
                  <c:v>Thomasview</c:v>
                </c:pt>
              </c:strCache>
            </c:strRef>
          </c:cat>
          <c:val>
            <c:numRef>
              <c:f>pivot1!$B$53:$B$64</c:f>
              <c:numCache>
                <c:formatCode>General</c:formatCode>
                <c:ptCount val="11"/>
                <c:pt idx="0">
                  <c:v>99</c:v>
                </c:pt>
                <c:pt idx="1">
                  <c:v>94</c:v>
                </c:pt>
                <c:pt idx="2">
                  <c:v>101</c:v>
                </c:pt>
                <c:pt idx="3">
                  <c:v>150</c:v>
                </c:pt>
                <c:pt idx="4">
                  <c:v>95</c:v>
                </c:pt>
                <c:pt idx="5">
                  <c:v>97</c:v>
                </c:pt>
                <c:pt idx="6">
                  <c:v>93</c:v>
                </c:pt>
                <c:pt idx="7">
                  <c:v>97</c:v>
                </c:pt>
                <c:pt idx="8">
                  <c:v>95</c:v>
                </c:pt>
                <c:pt idx="9">
                  <c:v>93</c:v>
                </c:pt>
                <c:pt idx="1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D-456C-8EE9-37A8FD971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3176991"/>
        <c:axId val="853154431"/>
      </c:barChart>
      <c:catAx>
        <c:axId val="85317699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54431"/>
        <c:crosses val="autoZero"/>
        <c:auto val="1"/>
        <c:lblAlgn val="ctr"/>
        <c:lblOffset val="100"/>
        <c:noMultiLvlLbl val="0"/>
      </c:catAx>
      <c:valAx>
        <c:axId val="85315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76991"/>
        <c:crosses val="autoZero"/>
        <c:crossBetween val="between"/>
      </c:valAx>
      <c:spPr>
        <a:noFill/>
        <a:ln w="22225">
          <a:solidFill>
            <a:schemeClr val="lt1">
              <a:shade val="50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solidFill>
        <a:schemeClr val="l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 viz.xlsx]pivot1!PivotTable20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>
                <a:solidFill>
                  <a:schemeClr val="dk1"/>
                </a:solidFill>
                <a:effectLst/>
              </a:rPr>
              <a:t>Average Purchase by Age Group</a:t>
            </a:r>
            <a:endParaRPr lang="en-IN" sz="1400" b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>
        <c:manualLayout>
          <c:xMode val="edge"/>
          <c:yMode val="edge"/>
          <c:x val="0.25866834251815535"/>
          <c:y val="0.118631616913010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pivot1!$B$68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pivot1!$A$69:$A$73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36-46</c:v>
                </c:pt>
                <c:pt idx="3">
                  <c:v>47-57</c:v>
                </c:pt>
                <c:pt idx="4">
                  <c:v>58-70</c:v>
                </c:pt>
              </c:strCache>
            </c:strRef>
          </c:cat>
          <c:val>
            <c:numRef>
              <c:f>pivot1!$B$69:$B$73</c:f>
              <c:numCache>
                <c:formatCode>General</c:formatCode>
                <c:ptCount val="5"/>
                <c:pt idx="0">
                  <c:v>1736</c:v>
                </c:pt>
                <c:pt idx="1">
                  <c:v>4089</c:v>
                </c:pt>
                <c:pt idx="2">
                  <c:v>2771</c:v>
                </c:pt>
                <c:pt idx="3">
                  <c:v>2167</c:v>
                </c:pt>
                <c:pt idx="4">
                  <c:v>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4F-4C91-943A-DB7EAAD891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95523023"/>
        <c:axId val="895517743"/>
      </c:barChart>
      <c:catAx>
        <c:axId val="895523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17743"/>
        <c:crosses val="autoZero"/>
        <c:auto val="1"/>
        <c:lblAlgn val="ctr"/>
        <c:lblOffset val="100"/>
        <c:noMultiLvlLbl val="0"/>
      </c:catAx>
      <c:valAx>
        <c:axId val="89551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purchase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5230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solidFill>
        <a:schemeClr val="l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question2!$A$2:$A$201</cx:f>
        <cx:lvl ptCount="200" formatCode="General">
          <cx:pt idx="0">19</cx:pt>
          <cx:pt idx="1">21</cx:pt>
          <cx:pt idx="2">20</cx:pt>
          <cx:pt idx="3">23</cx:pt>
          <cx:pt idx="4">31</cx:pt>
          <cx:pt idx="5">22</cx:pt>
          <cx:pt idx="6">35</cx:pt>
          <cx:pt idx="7">23</cx:pt>
          <cx:pt idx="8">64</cx:pt>
          <cx:pt idx="9">30</cx:pt>
          <cx:pt idx="10">67</cx:pt>
          <cx:pt idx="11">35</cx:pt>
          <cx:pt idx="12">58</cx:pt>
          <cx:pt idx="13">24</cx:pt>
          <cx:pt idx="14">37</cx:pt>
          <cx:pt idx="15">22</cx:pt>
          <cx:pt idx="16">35</cx:pt>
          <cx:pt idx="17">20</cx:pt>
          <cx:pt idx="18">52</cx:pt>
          <cx:pt idx="19">35</cx:pt>
          <cx:pt idx="20">35</cx:pt>
          <cx:pt idx="21">25</cx:pt>
          <cx:pt idx="22">46</cx:pt>
          <cx:pt idx="23">31</cx:pt>
          <cx:pt idx="24">54</cx:pt>
          <cx:pt idx="25">29</cx:pt>
          <cx:pt idx="26">45</cx:pt>
          <cx:pt idx="27">35</cx:pt>
          <cx:pt idx="28">40</cx:pt>
          <cx:pt idx="29">23</cx:pt>
          <cx:pt idx="30">60</cx:pt>
          <cx:pt idx="31">21</cx:pt>
          <cx:pt idx="32">53</cx:pt>
          <cx:pt idx="33">18</cx:pt>
          <cx:pt idx="34">49</cx:pt>
          <cx:pt idx="35">21</cx:pt>
          <cx:pt idx="36">42</cx:pt>
          <cx:pt idx="37">30</cx:pt>
          <cx:pt idx="38">36</cx:pt>
          <cx:pt idx="39">20</cx:pt>
          <cx:pt idx="40">65</cx:pt>
          <cx:pt idx="41">24</cx:pt>
          <cx:pt idx="42">48</cx:pt>
          <cx:pt idx="43">31</cx:pt>
          <cx:pt idx="44">49</cx:pt>
          <cx:pt idx="45">24</cx:pt>
          <cx:pt idx="46">50</cx:pt>
          <cx:pt idx="47">27</cx:pt>
          <cx:pt idx="48">29</cx:pt>
          <cx:pt idx="49">31</cx:pt>
          <cx:pt idx="50">49</cx:pt>
          <cx:pt idx="51">33</cx:pt>
          <cx:pt idx="52">31</cx:pt>
          <cx:pt idx="53">59</cx:pt>
          <cx:pt idx="54">50</cx:pt>
          <cx:pt idx="55">47</cx:pt>
          <cx:pt idx="56">51</cx:pt>
          <cx:pt idx="57">69</cx:pt>
          <cx:pt idx="58">27</cx:pt>
          <cx:pt idx="59">53</cx:pt>
          <cx:pt idx="60">70</cx:pt>
          <cx:pt idx="61">19</cx:pt>
          <cx:pt idx="62">67</cx:pt>
          <cx:pt idx="63">54</cx:pt>
          <cx:pt idx="64">63</cx:pt>
          <cx:pt idx="65">18</cx:pt>
          <cx:pt idx="66">43</cx:pt>
          <cx:pt idx="67">68</cx:pt>
          <cx:pt idx="68">19</cx:pt>
          <cx:pt idx="69">32</cx:pt>
          <cx:pt idx="70">70</cx:pt>
          <cx:pt idx="71">47</cx:pt>
          <cx:pt idx="72">60</cx:pt>
          <cx:pt idx="73">60</cx:pt>
          <cx:pt idx="74">59</cx:pt>
          <cx:pt idx="75">26</cx:pt>
          <cx:pt idx="76">45</cx:pt>
          <cx:pt idx="77">40</cx:pt>
          <cx:pt idx="78">23</cx:pt>
          <cx:pt idx="79">49</cx:pt>
          <cx:pt idx="80">57</cx:pt>
          <cx:pt idx="81">38</cx:pt>
          <cx:pt idx="82">67</cx:pt>
          <cx:pt idx="83">46</cx:pt>
          <cx:pt idx="84">21</cx:pt>
          <cx:pt idx="85">48</cx:pt>
          <cx:pt idx="86">55</cx:pt>
          <cx:pt idx="87">22</cx:pt>
          <cx:pt idx="88">34</cx:pt>
          <cx:pt idx="89">50</cx:pt>
          <cx:pt idx="90">68</cx:pt>
          <cx:pt idx="91">18</cx:pt>
          <cx:pt idx="92">48</cx:pt>
          <cx:pt idx="93">40</cx:pt>
          <cx:pt idx="94">32</cx:pt>
          <cx:pt idx="95">24</cx:pt>
          <cx:pt idx="96">47</cx:pt>
          <cx:pt idx="97">27</cx:pt>
          <cx:pt idx="98">48</cx:pt>
          <cx:pt idx="99">20</cx:pt>
          <cx:pt idx="100">23</cx:pt>
          <cx:pt idx="101">49</cx:pt>
          <cx:pt idx="102">67</cx:pt>
          <cx:pt idx="103">26</cx:pt>
          <cx:pt idx="104">49</cx:pt>
          <cx:pt idx="105">21</cx:pt>
          <cx:pt idx="106">66</cx:pt>
          <cx:pt idx="107">54</cx:pt>
          <cx:pt idx="108">68</cx:pt>
          <cx:pt idx="109">66</cx:pt>
          <cx:pt idx="110">65</cx:pt>
          <cx:pt idx="111">19</cx:pt>
          <cx:pt idx="112">38</cx:pt>
          <cx:pt idx="113">19</cx:pt>
          <cx:pt idx="114">18</cx:pt>
          <cx:pt idx="115">19</cx:pt>
          <cx:pt idx="116">63</cx:pt>
          <cx:pt idx="117">49</cx:pt>
          <cx:pt idx="118">51</cx:pt>
          <cx:pt idx="119">50</cx:pt>
          <cx:pt idx="120">27</cx:pt>
          <cx:pt idx="121">38</cx:pt>
          <cx:pt idx="122">40</cx:pt>
          <cx:pt idx="123">39</cx:pt>
          <cx:pt idx="124">23</cx:pt>
          <cx:pt idx="125">31</cx:pt>
          <cx:pt idx="126">43</cx:pt>
          <cx:pt idx="127">40</cx:pt>
          <cx:pt idx="128">59</cx:pt>
          <cx:pt idx="129">38</cx:pt>
          <cx:pt idx="130">47</cx:pt>
          <cx:pt idx="131">39</cx:pt>
          <cx:pt idx="132">25</cx:pt>
          <cx:pt idx="133">31</cx:pt>
          <cx:pt idx="134">20</cx:pt>
          <cx:pt idx="135">29</cx:pt>
          <cx:pt idx="136">44</cx:pt>
          <cx:pt idx="137">32</cx:pt>
          <cx:pt idx="138">19</cx:pt>
          <cx:pt idx="139">35</cx:pt>
          <cx:pt idx="140">57</cx:pt>
          <cx:pt idx="141">32</cx:pt>
          <cx:pt idx="142">28</cx:pt>
          <cx:pt idx="143">32</cx:pt>
          <cx:pt idx="144">25</cx:pt>
          <cx:pt idx="145">28</cx:pt>
          <cx:pt idx="146">48</cx:pt>
          <cx:pt idx="147">32</cx:pt>
          <cx:pt idx="148">34</cx:pt>
          <cx:pt idx="149">34</cx:pt>
          <cx:pt idx="150">43</cx:pt>
          <cx:pt idx="151">39</cx:pt>
          <cx:pt idx="152">44</cx:pt>
          <cx:pt idx="153">38</cx:pt>
          <cx:pt idx="154">47</cx:pt>
          <cx:pt idx="155">27</cx:pt>
          <cx:pt idx="156">37</cx:pt>
          <cx:pt idx="157">30</cx:pt>
          <cx:pt idx="158">34</cx:pt>
          <cx:pt idx="159">30</cx:pt>
          <cx:pt idx="160">56</cx:pt>
          <cx:pt idx="161">29</cx:pt>
          <cx:pt idx="162">19</cx:pt>
          <cx:pt idx="163">31</cx:pt>
          <cx:pt idx="164">50</cx:pt>
          <cx:pt idx="165">36</cx:pt>
          <cx:pt idx="166">42</cx:pt>
          <cx:pt idx="167">33</cx:pt>
          <cx:pt idx="168">36</cx:pt>
          <cx:pt idx="169">32</cx:pt>
          <cx:pt idx="170">40</cx:pt>
          <cx:pt idx="171">28</cx:pt>
          <cx:pt idx="172">36</cx:pt>
          <cx:pt idx="173">36</cx:pt>
          <cx:pt idx="174">52</cx:pt>
          <cx:pt idx="175">30</cx:pt>
          <cx:pt idx="176">58</cx:pt>
          <cx:pt idx="177">27</cx:pt>
          <cx:pt idx="178">59</cx:pt>
          <cx:pt idx="179">35</cx:pt>
          <cx:pt idx="180">37</cx:pt>
          <cx:pt idx="181">32</cx:pt>
          <cx:pt idx="182">46</cx:pt>
          <cx:pt idx="183">29</cx:pt>
          <cx:pt idx="184">41</cx:pt>
          <cx:pt idx="185">30</cx:pt>
          <cx:pt idx="186">54</cx:pt>
          <cx:pt idx="187">28</cx:pt>
          <cx:pt idx="188">41</cx:pt>
          <cx:pt idx="189">36</cx:pt>
          <cx:pt idx="190">34</cx:pt>
          <cx:pt idx="191">32</cx:pt>
          <cx:pt idx="192">33</cx:pt>
          <cx:pt idx="193">38</cx:pt>
          <cx:pt idx="194">47</cx:pt>
          <cx:pt idx="195">35</cx:pt>
          <cx:pt idx="196">45</cx:pt>
          <cx:pt idx="197">32</cx:pt>
          <cx:pt idx="198">32</cx:pt>
          <cx:pt idx="199">30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IN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Age Distribution of Customers</a:t>
            </a:r>
            <a:endParaRPr lang="en-IN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rgbClr val="002060"/>
              </a:solidFill>
            </a:endParaRPr>
          </a:p>
        </cx:rich>
      </cx:tx>
    </cx:title>
    <cx:plotArea>
      <cx:plotAreaRegion>
        <cx:series layoutId="clusteredColumn" uniqueId="{D336947B-1E2F-4BB7-987E-EB54EB05D0DC}">
          <cx:tx>
            <cx:txData>
              <cx:f>question2!$A$1</cx:f>
              <cx:v>Age</cx:v>
            </cx:txData>
          </cx:tx>
          <cx:spPr>
            <a:solidFill>
              <a:schemeClr val="accent6">
                <a:lumMod val="50000"/>
              </a:schemeClr>
            </a:solidFill>
          </cx:spPr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900" b="0" i="0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rgbClr val="002060"/>
                  </a:solidFill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.959999979"/>
        <cx:title>
          <cx:tx>
            <cx:txData>
              <cx:v>age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solidFill>
                    <a:srgbClr val="002060"/>
                  </a:solidFill>
                </a:defRPr>
              </a:pPr>
              <a:r>
                <a:rPr lang="en-US" sz="1200" b="0" i="0" u="none" strike="noStrike" baseline="0">
                  <a:solidFill>
                    <a:srgbClr val="002060"/>
                  </a:solidFill>
                  <a:latin typeface="Calibri" panose="020F0502020204030204"/>
                </a:rPr>
                <a:t>age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rgbClr val="002060"/>
              </a:solidFill>
            </a:endParaRPr>
          </a:p>
        </cx:txPr>
      </cx:axis>
      <cx:axis id="1">
        <cx:valScaling/>
        <cx:title>
          <cx:tx>
            <cx:txData>
              <cx:v>customer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solidFill>
                    <a:srgbClr val="002060"/>
                  </a:solidFill>
                </a:defRPr>
              </a:pPr>
              <a:r>
                <a:rPr lang="en-US" sz="900" b="0" i="0" u="none" strike="noStrike" baseline="0">
                  <a:solidFill>
                    <a:srgbClr val="002060"/>
                  </a:solidFill>
                  <a:latin typeface="Calibri" panose="020F0502020204030204"/>
                </a:rPr>
                <a:t>customer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rgbClr val="002060"/>
              </a:solidFill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900" b="0" i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IN">
            <a:solidFill>
              <a:srgbClr val="002060"/>
            </a:solidFill>
          </a:endParaRPr>
        </a:p>
      </cx:txPr>
    </cx:legend>
  </cx:chart>
  <cx:spPr>
    <a:ln w="22225">
      <a:solidFill>
        <a:schemeClr val="lt1">
          <a:shade val="50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B86-9D9D-8BBB-268B-4FB94AE5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494A8-5C02-A896-9846-C9CF1C6E9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E26B-96CD-FF3A-3052-723EBB7D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A19C-EC6B-CB67-86CF-35D8A936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A66F-A3E9-6EED-F4DE-820F76A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4E9-9679-D470-9435-91916D34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8F7A1-AE1F-52EE-7FFE-8350C8AF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FC06-197A-4E04-70CB-4759B681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EE16-CAF4-C2DD-0F73-D8860223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75D-35FB-6FB4-E9BC-2EF46A2E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7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CBCD-95B4-D066-11A7-C021A0E6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6B08-6D5F-B6FD-30E4-CC2D95CE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96BD-5E9B-47E1-FCFA-96A7674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2ECB-7A98-8C45-B81A-480C5683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EC18-2386-BE54-7013-CD5061B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4F8-1DDD-C183-28AB-F3C866B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C075-D8B0-5DE0-ED46-083A1DD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CDE6-A2DF-6F14-ABC3-9F9345C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337F-2FD1-3AA1-7A48-A888CD4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39DB-1820-A3BB-F3A3-2CE687B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9EC3-2976-6349-DB1A-B69B22D8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881E-702E-7214-5F33-DB95451A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52BB-9A4B-C9F9-5FA5-BC718A94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800F-D1A1-6F67-44C9-E9F1590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F615E-00FD-8D99-C352-C29500CD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4A93-78F3-6E76-E3C3-ACA4BACE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6824-6035-542C-AE23-929956D16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1D7AC-FC4D-6DAD-C8CF-C8737EF7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A094-4D2F-2974-24D6-2AAB6D4F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E3B6-48E4-5465-2FD8-D247CDD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9EBB4-3F79-4B2C-0479-F792D8CD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5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AD65-ED04-B4FF-EB3F-22AAA19F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F909-B4B3-1335-D0CF-761A1C25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54E83-26D0-0CCD-DA26-C9276ABC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DC02C-6EFE-B4E5-A77D-D9B9F4EC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7055C-F896-2A4A-5916-959A3743D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64AC3-2D38-FCAD-9A77-78B990D4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0FB2-9AA1-4B1E-0866-2459DF26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DBDDD-50AB-3014-982D-3714C9F4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7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BC2D-A277-178D-E36B-9E7C5B92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7BE61-0F30-5E3B-A18C-65BC77F9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45C-8B55-F58C-249C-09A1FA79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CA6C-259C-9DD5-8E2D-1374801E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6B9AF-0111-5E0B-560E-091E5B00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DBBAA-B72E-F2CD-2612-310B2D95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BB88-AC9D-C641-5B71-4474F697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EAAC-1DD5-7715-B0B4-481B0EB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DFDA-E754-C935-9630-CD161C88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4CB34-4C41-31BA-7C50-F2778864C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8920-1614-98C6-99FB-F817AAE2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E08-4A04-3CAE-C846-AE64484D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38BAA-8839-9E3B-359E-C4D51028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7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D03-DC9B-E576-C9CA-F3619658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A43E7-4F22-FF41-8C50-291186B8C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55D9D-BA2E-C70B-15C1-6E5C82DB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95BA-E236-C5A4-B2D2-98CEE420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930D-545A-1ECB-FDD0-7D823E3B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2AD-E096-C56B-BD4B-407B078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89C4E-CF60-1EEA-353E-66F701C1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2575-AF5A-B14A-688E-1959A4EF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D5AD-1EDE-2A29-0F82-A0AF82B48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EF08-8028-44FE-8ACE-3B602801AA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E641-BF18-6646-E2DB-691B4FDE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072B-0266-20EF-343B-5CE98CC2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2F20-1C15-4DD5-B2A7-3843750E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ta_Starbu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5.jpg"/><Relationship Id="rId7" Type="http://schemas.openxmlformats.org/officeDocument/2006/relationships/chart" Target="../charts/char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Tata_Starbucks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B91DBE-A9CC-908C-0903-F780BF6B4671}"/>
              </a:ext>
            </a:extLst>
          </p:cNvPr>
          <p:cNvSpPr/>
          <p:nvPr/>
        </p:nvSpPr>
        <p:spPr>
          <a:xfrm>
            <a:off x="1112363" y="577392"/>
            <a:ext cx="9781880" cy="570321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7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BAAC7-39C0-0F7F-49C6-19A9C8D5A29F}"/>
              </a:ext>
            </a:extLst>
          </p:cNvPr>
          <p:cNvSpPr txBox="1"/>
          <p:nvPr/>
        </p:nvSpPr>
        <p:spPr>
          <a:xfrm>
            <a:off x="2292179" y="3317114"/>
            <a:ext cx="789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STARBUCKS SALES REPORT</a:t>
            </a:r>
            <a:endParaRPr lang="en-IN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A558C4-917D-5E47-AC90-B2ADFBB6E1B5}"/>
              </a:ext>
            </a:extLst>
          </p:cNvPr>
          <p:cNvGrpSpPr/>
          <p:nvPr/>
        </p:nvGrpSpPr>
        <p:grpSpPr>
          <a:xfrm>
            <a:off x="4866914" y="998399"/>
            <a:ext cx="2065387" cy="2149311"/>
            <a:chOff x="0" y="0"/>
            <a:chExt cx="5731510" cy="61576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3E2EE-0290-3040-3975-5E337ED42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80326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CC808B81-88EF-3CED-AE19-4D540A375147}"/>
                </a:ext>
              </a:extLst>
            </p:cNvPr>
            <p:cNvSpPr txBox="1"/>
            <p:nvPr/>
          </p:nvSpPr>
          <p:spPr>
            <a:xfrm>
              <a:off x="0" y="5802704"/>
              <a:ext cx="5731510" cy="35496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endPara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47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E7015D-589A-4E47-910B-DE9283D34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58008"/>
              </p:ext>
            </p:extLst>
          </p:nvPr>
        </p:nvGraphicFramePr>
        <p:xfrm>
          <a:off x="311120" y="1389089"/>
          <a:ext cx="6404640" cy="4931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7007EF-A926-DA1A-1F60-BE3BC8E32ED0}"/>
              </a:ext>
            </a:extLst>
          </p:cNvPr>
          <p:cNvSpPr txBox="1"/>
          <p:nvPr/>
        </p:nvSpPr>
        <p:spPr>
          <a:xfrm>
            <a:off x="6949440" y="2099439"/>
            <a:ext cx="5039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Interpretation of Visualizations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Customer Frequency Distribution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this chart shows the distribution of customer among different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food items. 122 of customer are having coffee. selling of pastries among all is lowest. we can serve pastry as a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complimentry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dise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who are purchasing above 500</a:t>
            </a:r>
            <a:endParaRPr lang="en-IN" sz="200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AD637-5971-A813-37BE-DD96537DC684}"/>
              </a:ext>
            </a:extLst>
          </p:cNvPr>
          <p:cNvSpPr txBox="1"/>
          <p:nvPr/>
        </p:nvSpPr>
        <p:spPr>
          <a:xfrm>
            <a:off x="219680" y="114075"/>
            <a:ext cx="11515120" cy="113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Visualizing how often customers visit Starbucks can shed light on customer loyalty and satisfaction levels. Frequent visits might indicate high customer satisfaction and engagement.</a:t>
            </a:r>
            <a:endParaRPr lang="en-IN" b="1" kern="10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To visualize how often customers visit Starbucks.</a:t>
            </a:r>
            <a:endParaRPr lang="en-IN" b="1" kern="10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206683-43C5-57B8-5CAE-69998429D00B}"/>
              </a:ext>
            </a:extLst>
          </p:cNvPr>
          <p:cNvSpPr txBox="1"/>
          <p:nvPr/>
        </p:nvSpPr>
        <p:spPr>
          <a:xfrm>
            <a:off x="233680" y="86297"/>
            <a:ext cx="11755120" cy="198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aim to see if there's a correlation between customer age and their average purchase amount. Understanding this relationship can help in designing age-appropriate marketing strategies and product offerings</a:t>
            </a:r>
            <a:r>
              <a:rPr lang="en-IN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b="1" kern="10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To see if there is a correlation between customer age and average purchase amount.</a:t>
            </a:r>
            <a:endParaRPr lang="en-IN" sz="1800" kern="10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401834-8A2D-4556-8B2F-9CB1A827F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316043"/>
              </p:ext>
            </p:extLst>
          </p:nvPr>
        </p:nvGraphicFramePr>
        <p:xfrm>
          <a:off x="490280" y="1794700"/>
          <a:ext cx="5620960" cy="4230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A1AE2-CF46-BF72-DC8F-7DA6A445CF6B}"/>
              </a:ext>
            </a:extLst>
          </p:cNvPr>
          <p:cNvSpPr txBox="1"/>
          <p:nvPr/>
        </p:nvSpPr>
        <p:spPr>
          <a:xfrm>
            <a:off x="6365240" y="2413337"/>
            <a:ext cx="4963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Interpretation of Visualizations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Customer Age vs. Average Purchase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this chart shows the purchasing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power of customer among different age groups.</a:t>
            </a:r>
            <a:endParaRPr lang="en-IN" sz="200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age group of 26-35 is targeted customer. we can offer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french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fry with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items to enhance purchasing</a:t>
            </a:r>
            <a:endParaRPr lang="en-IN" sz="200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085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1D8E90-A183-4989-BB87-6B5F3C015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019530"/>
              </p:ext>
            </p:extLst>
          </p:nvPr>
        </p:nvGraphicFramePr>
        <p:xfrm>
          <a:off x="397600" y="1930400"/>
          <a:ext cx="5483679" cy="4341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9A5A4A-E5C5-8B05-7F4E-F0927DDF181E}"/>
              </a:ext>
            </a:extLst>
          </p:cNvPr>
          <p:cNvSpPr txBox="1"/>
          <p:nvPr/>
        </p:nvSpPr>
        <p:spPr>
          <a:xfrm>
            <a:off x="6196240" y="3085620"/>
            <a:ext cx="559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Interpretation of Visualizations</a:t>
            </a:r>
            <a:endParaRPr lang="en-IN" sz="1800" dirty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High-Spending Customers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chart shows that those who are purchasing above $30 are high spending customers so</a:t>
            </a:r>
            <a:r>
              <a:rPr lang="en-IN" sz="18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we offer combo deals, no category customer can be offered buy one get one free.</a:t>
            </a:r>
            <a:endParaRPr lang="en-IN" sz="18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b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1EAF4-499C-DD33-651A-E53061E373E5}"/>
              </a:ext>
            </a:extLst>
          </p:cNvPr>
          <p:cNvSpPr txBox="1"/>
          <p:nvPr/>
        </p:nvSpPr>
        <p:spPr>
          <a:xfrm>
            <a:off x="499200" y="371311"/>
            <a:ext cx="11581040" cy="4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identify high-spending customers (e.g., those with an average purchase above a certain threshold).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2AE3F-B9BF-0ABB-3B45-973797101DED}"/>
              </a:ext>
            </a:extLst>
          </p:cNvPr>
          <p:cNvSpPr txBox="1"/>
          <p:nvPr/>
        </p:nvSpPr>
        <p:spPr>
          <a:xfrm>
            <a:off x="499200" y="900310"/>
            <a:ext cx="10920640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identifying high-spending customers will allow Starbucks to create targeted marketing campaigns and loyalty programs to reward and retain these valuable customers.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0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44C50-4700-BD6F-DAD3-CEAC18BD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24" y="3477708"/>
            <a:ext cx="2717448" cy="2821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46446-6AAB-BABA-6D77-953F1F063B4E}"/>
              </a:ext>
            </a:extLst>
          </p:cNvPr>
          <p:cNvSpPr txBox="1"/>
          <p:nvPr/>
        </p:nvSpPr>
        <p:spPr>
          <a:xfrm>
            <a:off x="822960" y="535909"/>
            <a:ext cx="10546080" cy="2049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OF ALL LET ME EXPLAIN YOU MY PROJECT, I HAVE BEEN GIVEN STARBUCKS SALES DATA </a:t>
            </a:r>
            <a:r>
              <a:rPr lang="en-US" sz="20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I HAVE TO VISUALIZE , INTERPRETE AND MAKE DASHBOARD.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HAVE USED PIVOT TABLE, HISTOGRAM,CHARTS,MATHEMATICAL FUNCTIONS,TEXT FUNCTIONS AND FILTER TO VISUALIZE  GIVEN DATA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</a:t>
            </a:r>
            <a:endParaRPr lang="en-IN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2576-09B4-9F5E-97CA-8A1B6A76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3710931"/>
            <a:ext cx="3691890" cy="2611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30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C875C4-B0AD-3B61-F883-924015265ADF}"/>
              </a:ext>
            </a:extLst>
          </p:cNvPr>
          <p:cNvGrpSpPr/>
          <p:nvPr/>
        </p:nvGrpSpPr>
        <p:grpSpPr>
          <a:xfrm>
            <a:off x="349656" y="745897"/>
            <a:ext cx="11492688" cy="5549086"/>
            <a:chOff x="0" y="0"/>
            <a:chExt cx="11499849" cy="5795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86D5E0-9C99-2EEE-87C4-158159390940}"/>
                </a:ext>
              </a:extLst>
            </p:cNvPr>
            <p:cNvGrpSpPr/>
            <p:nvPr/>
          </p:nvGrpSpPr>
          <p:grpSpPr>
            <a:xfrm>
              <a:off x="0" y="0"/>
              <a:ext cx="11499849" cy="5795765"/>
              <a:chOff x="0" y="0"/>
              <a:chExt cx="11449718" cy="5623090"/>
            </a:xfrm>
          </p:grpSpPr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2F81843D-2E30-2A9F-081E-CAA165E9348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449718" cy="5623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100">
                  <a:solidFill>
                    <a:srgbClr val="00704A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E011CDB-53FB-5303-ED34-4B001F02B5D1}"/>
                  </a:ext>
                </a:extLst>
              </p:cNvPr>
              <p:cNvGrpSpPr/>
              <p:nvPr/>
            </p:nvGrpSpPr>
            <p:grpSpPr>
              <a:xfrm>
                <a:off x="74740" y="127000"/>
                <a:ext cx="11293779" cy="5426880"/>
                <a:chOff x="74740" y="127000"/>
                <a:chExt cx="11296727" cy="5514710"/>
              </a:xfrm>
              <a:solidFill>
                <a:schemeClr val="bg1"/>
              </a:solidFill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B97C9053-E5A9-FDC7-7925-57812A7CC9C8}"/>
                    </a:ext>
                  </a:extLst>
                </p:cNvPr>
                <p:cNvSpPr/>
                <p:nvPr/>
              </p:nvSpPr>
              <p:spPr>
                <a:xfrm>
                  <a:off x="131673" y="127000"/>
                  <a:ext cx="11188976" cy="98690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BDEFBF7-CDA0-4B14-93D3-67ECC405F123}"/>
                    </a:ext>
                  </a:extLst>
                </p:cNvPr>
                <p:cNvSpPr/>
                <p:nvPr/>
              </p:nvSpPr>
              <p:spPr>
                <a:xfrm>
                  <a:off x="103601" y="1169050"/>
                  <a:ext cx="1945261" cy="2179348"/>
                </a:xfrm>
                <a:prstGeom prst="roundRect">
                  <a:avLst>
                    <a:gd name="adj" fmla="val 706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E00750C9-211A-42E7-8ACE-0AE59E01F364}"/>
                    </a:ext>
                  </a:extLst>
                </p:cNvPr>
                <p:cNvSpPr/>
                <p:nvPr/>
              </p:nvSpPr>
              <p:spPr>
                <a:xfrm>
                  <a:off x="2083939" y="1181930"/>
                  <a:ext cx="3069174" cy="2212769"/>
                </a:xfrm>
                <a:prstGeom prst="roundRect">
                  <a:avLst>
                    <a:gd name="adj" fmla="val 134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l"/>
                  <a:endParaRPr lang="en-IN" sz="11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416262DD-8AC2-4060-B0E4-0FBB14A3C9E2}"/>
                    </a:ext>
                  </a:extLst>
                </p:cNvPr>
                <p:cNvSpPr/>
                <p:nvPr/>
              </p:nvSpPr>
              <p:spPr>
                <a:xfrm>
                  <a:off x="5195277" y="1169050"/>
                  <a:ext cx="3069175" cy="2184071"/>
                </a:xfrm>
                <a:prstGeom prst="roundRect">
                  <a:avLst>
                    <a:gd name="adj" fmla="val 837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D03699DA-616B-4FC2-8ABD-FD00407EBE22}"/>
                    </a:ext>
                  </a:extLst>
                </p:cNvPr>
                <p:cNvSpPr/>
                <p:nvPr/>
              </p:nvSpPr>
              <p:spPr>
                <a:xfrm>
                  <a:off x="8286203" y="1169050"/>
                  <a:ext cx="3069174" cy="2206084"/>
                </a:xfrm>
                <a:prstGeom prst="roundRect">
                  <a:avLst>
                    <a:gd name="adj" fmla="val 537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86FF0F81-957E-4145-817E-1AB7A11066E6}"/>
                    </a:ext>
                  </a:extLst>
                </p:cNvPr>
                <p:cNvSpPr/>
                <p:nvPr/>
              </p:nvSpPr>
              <p:spPr>
                <a:xfrm>
                  <a:off x="74740" y="3422502"/>
                  <a:ext cx="1945261" cy="2179347"/>
                </a:xfrm>
                <a:prstGeom prst="roundRect">
                  <a:avLst>
                    <a:gd name="adj" fmla="val 6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04E7D16-56B4-450E-84CA-DBAC57C57A9D}"/>
                    </a:ext>
                  </a:extLst>
                </p:cNvPr>
                <p:cNvSpPr/>
                <p:nvPr/>
              </p:nvSpPr>
              <p:spPr>
                <a:xfrm>
                  <a:off x="2097452" y="3428942"/>
                  <a:ext cx="6084467" cy="2212768"/>
                </a:xfrm>
                <a:prstGeom prst="roundRect">
                  <a:avLst>
                    <a:gd name="adj" fmla="val 87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3273916F-7F5F-4411-8F61-C01A8D7779FB}"/>
                    </a:ext>
                  </a:extLst>
                </p:cNvPr>
                <p:cNvSpPr/>
                <p:nvPr/>
              </p:nvSpPr>
              <p:spPr>
                <a:xfrm>
                  <a:off x="8302293" y="3422502"/>
                  <a:ext cx="3069174" cy="2206083"/>
                </a:xfrm>
                <a:prstGeom prst="roundRect">
                  <a:avLst>
                    <a:gd name="adj" fmla="val 876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IN" sz="11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6AC3B228-B99B-2A02-41C6-3EAC5547A4BE}"/>
                </a:ext>
              </a:extLst>
            </p:cNvPr>
            <p:cNvSpPr txBox="1"/>
            <p:nvPr/>
          </p:nvSpPr>
          <p:spPr>
            <a:xfrm>
              <a:off x="3837851" y="169888"/>
              <a:ext cx="3759867" cy="121708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4400">
                  <a:solidFill>
                    <a:srgbClr val="00704A"/>
                  </a:solidFill>
                  <a:latin typeface="Arial Black" panose="020B0A04020102020204" pitchFamily="34" charset="0"/>
                </a:rPr>
                <a:t>starbucks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3DB9C0-1CD3-1469-FE50-95AF66F50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150" y="167101"/>
              <a:ext cx="907938" cy="930218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B5E0AF-A3F3-D969-1F0D-5928750B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5" y="1556864"/>
              <a:ext cx="1788206" cy="1640414"/>
            </a:xfrm>
            <a:prstGeom prst="rect">
              <a:avLst/>
            </a:prstGeom>
          </p:spPr>
        </p:pic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46C1F22-E40B-4C51-852E-5EEA27352B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8569543"/>
                </p:ext>
              </p:extLst>
            </p:nvPr>
          </p:nvGraphicFramePr>
          <p:xfrm>
            <a:off x="2347830" y="1431535"/>
            <a:ext cx="2637478" cy="1827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CBFBF7D0-7B66-4CB2-A28E-A070EDF3A78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8249073"/>
                </p:ext>
              </p:extLst>
            </p:nvPr>
          </p:nvGraphicFramePr>
          <p:xfrm>
            <a:off x="8447171" y="1317345"/>
            <a:ext cx="2879781" cy="2058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1EB46D3-1F7A-4B3D-9CEC-F7836C075C5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722115"/>
                </p:ext>
              </p:extLst>
            </p:nvPr>
          </p:nvGraphicFramePr>
          <p:xfrm>
            <a:off x="5414211" y="1317345"/>
            <a:ext cx="2704319" cy="19857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82BC418-7691-43AC-B884-BF299DC94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141380"/>
              </p:ext>
            </p:extLst>
          </p:nvPr>
        </p:nvGraphicFramePr>
        <p:xfrm>
          <a:off x="2495321" y="4153653"/>
          <a:ext cx="5502537" cy="18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00C437E-1DCB-42B7-AFDE-19A6CD9DA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82757"/>
              </p:ext>
            </p:extLst>
          </p:nvPr>
        </p:nvGraphicFramePr>
        <p:xfrm>
          <a:off x="8962681" y="4213228"/>
          <a:ext cx="2477138" cy="176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A180DAC3-9DA4-F5B8-5082-C91EDE02C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8" y="4352911"/>
            <a:ext cx="1513940" cy="1485998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8656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66662-F0B2-4905-3490-E233B64B11FF}"/>
              </a:ext>
            </a:extLst>
          </p:cNvPr>
          <p:cNvSpPr txBox="1"/>
          <p:nvPr/>
        </p:nvSpPr>
        <p:spPr>
          <a:xfrm>
            <a:off x="351472" y="443584"/>
            <a:ext cx="8666797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0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solidFill>
                <a:schemeClr val="accent6">
                  <a:lumMod val="50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CCDFE-9D20-94C8-6698-3DB795FEC88B}"/>
              </a:ext>
            </a:extLst>
          </p:cNvPr>
          <p:cNvSpPr txBox="1"/>
          <p:nvPr/>
        </p:nvSpPr>
        <p:spPr>
          <a:xfrm>
            <a:off x="573926" y="573002"/>
            <a:ext cx="10941367" cy="560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chemeClr val="accent6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To understand the gender distribution of Starbucks customers</a:t>
            </a:r>
            <a:r>
              <a:rPr lang="en-IN" sz="28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b="1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7C04-5032-6AA0-B93B-D5AC89221E5A}"/>
              </a:ext>
            </a:extLst>
          </p:cNvPr>
          <p:cNvSpPr txBox="1"/>
          <p:nvPr/>
        </p:nvSpPr>
        <p:spPr>
          <a:xfrm>
            <a:off x="351472" y="1561403"/>
            <a:ext cx="11558587" cy="3951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solidFill>
                <a:schemeClr val="accent6">
                  <a:lumMod val="50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7CACE-86F8-A101-05CC-8765A0F07ACE}"/>
              </a:ext>
            </a:extLst>
          </p:cNvPr>
          <p:cNvSpPr txBox="1"/>
          <p:nvPr/>
        </p:nvSpPr>
        <p:spPr>
          <a:xfrm>
            <a:off x="5665834" y="2638878"/>
            <a:ext cx="609790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This chart shows the proportion of male and female customers. If there is a significant gender imbalance, targeted marketing campaigns can be developed to attract the underrepresented gender</a:t>
            </a:r>
            <a:r>
              <a:rPr lang="en-IN" sz="2800" dirty="0"/>
              <a:t>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D9B8180-B6E5-4E99-8158-FE6CA60A2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83262"/>
              </p:ext>
            </p:extLst>
          </p:nvPr>
        </p:nvGraphicFramePr>
        <p:xfrm>
          <a:off x="-166688" y="1001378"/>
          <a:ext cx="6516688" cy="5724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0F35F4-C564-0947-872C-883E00330F75}"/>
              </a:ext>
            </a:extLst>
          </p:cNvPr>
          <p:cNvSpPr txBox="1"/>
          <p:nvPr/>
        </p:nvSpPr>
        <p:spPr>
          <a:xfrm>
            <a:off x="5693790" y="4247750"/>
            <a:ext cx="614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</a:rPr>
              <a:t>Loyalty Programs: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Create a loyalty program that rewards customers for repeat purchases.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Offer a free coffee after a certain number of purchases.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75D95-D441-88FA-508B-FD3965B8B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269" y="239364"/>
            <a:ext cx="1398369" cy="1787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05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F4D6F-24F4-D29B-1CD2-A6D5DCC6F287}"/>
              </a:ext>
            </a:extLst>
          </p:cNvPr>
          <p:cNvSpPr txBox="1"/>
          <p:nvPr/>
        </p:nvSpPr>
        <p:spPr>
          <a:xfrm>
            <a:off x="200320" y="112786"/>
            <a:ext cx="11986259" cy="4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To visualize the age distribution of Starbucks customers.</a:t>
            </a:r>
            <a:endParaRPr lang="en-IN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A528D4B-7699-4D65-A27D-49E499A23F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9032061"/>
                  </p:ext>
                </p:extLst>
              </p:nvPr>
            </p:nvGraphicFramePr>
            <p:xfrm>
              <a:off x="288000" y="1404593"/>
              <a:ext cx="6143803" cy="4644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A528D4B-7699-4D65-A27D-49E499A23F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0" y="1404593"/>
                <a:ext cx="6143803" cy="464434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280B8C-714F-8ECD-CC28-700125DC7CA3}"/>
              </a:ext>
            </a:extLst>
          </p:cNvPr>
          <p:cNvSpPr txBox="1"/>
          <p:nvPr/>
        </p:nvSpPr>
        <p:spPr>
          <a:xfrm>
            <a:off x="6765624" y="992240"/>
            <a:ext cx="4904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800" dirty="0"/>
          </a:p>
          <a:p>
            <a:r>
              <a:rPr lang="en-IN" sz="1800" b="1" dirty="0">
                <a:solidFill>
                  <a:schemeClr val="accent6">
                    <a:lumMod val="50000"/>
                  </a:schemeClr>
                </a:solidFill>
              </a:rPr>
              <a:t>This chart shows </a:t>
            </a:r>
            <a:r>
              <a:rPr lang="en-IN" sz="1800" b="1" dirty="0" err="1">
                <a:solidFill>
                  <a:schemeClr val="accent6">
                    <a:lumMod val="50000"/>
                  </a:schemeClr>
                </a:solidFill>
              </a:rPr>
              <a:t>distributation</a:t>
            </a:r>
            <a:r>
              <a:rPr lang="en-IN" sz="1800" b="1" baseline="0" dirty="0">
                <a:solidFill>
                  <a:schemeClr val="accent6">
                    <a:lumMod val="50000"/>
                  </a:schemeClr>
                </a:solidFill>
              </a:rPr>
              <a:t> of customer between different ages.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baseline="0" dirty="0">
                <a:solidFill>
                  <a:schemeClr val="accent6">
                    <a:lumMod val="50000"/>
                  </a:schemeClr>
                </a:solidFill>
              </a:rPr>
              <a:t>customer within the age range of 50-77 are not much interested in purchasing. we can offer 10% discount to target customers and run customized advertisement campaign</a:t>
            </a:r>
            <a:endParaRPr lang="en-IN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79E88-7AE7-F5D7-0F17-C5F402FC55F2}"/>
              </a:ext>
            </a:extLst>
          </p:cNvPr>
          <p:cNvSpPr txBox="1"/>
          <p:nvPr/>
        </p:nvSpPr>
        <p:spPr>
          <a:xfrm>
            <a:off x="6765624" y="3557437"/>
            <a:ext cx="4904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Provide discounts for bulk purchases, such as buying coffee  beans in larger quantities.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90787-A8EA-40AF-6C29-C095C996EACC}"/>
              </a:ext>
            </a:extLst>
          </p:cNvPr>
          <p:cNvGrpSpPr/>
          <p:nvPr/>
        </p:nvGrpSpPr>
        <p:grpSpPr>
          <a:xfrm>
            <a:off x="8186917" y="4324360"/>
            <a:ext cx="1560398" cy="1724581"/>
            <a:chOff x="0" y="0"/>
            <a:chExt cx="5731510" cy="61576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C17215-8AEB-1061-031E-19DA596B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803265"/>
            </a:xfrm>
            <a:prstGeom prst="rect">
              <a:avLst/>
            </a:prstGeom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C6067164-8212-7CE5-C235-2AC6282C6294}"/>
                </a:ext>
              </a:extLst>
            </p:cNvPr>
            <p:cNvSpPr txBox="1"/>
            <p:nvPr/>
          </p:nvSpPr>
          <p:spPr>
            <a:xfrm>
              <a:off x="0" y="5802704"/>
              <a:ext cx="5731510" cy="35496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endPara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72B1D3-9901-7DAA-487B-F791D947EE38}"/>
              </a:ext>
            </a:extLst>
          </p:cNvPr>
          <p:cNvSpPr txBox="1"/>
          <p:nvPr/>
        </p:nvSpPr>
        <p:spPr>
          <a:xfrm>
            <a:off x="200320" y="512528"/>
            <a:ext cx="11470064" cy="780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the age distribution of Starbucks customers. Knowing the age demographics will enable Starbucks to better target its services and products to different age groups.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1C027-2691-75B1-AAFF-435AF06DA36E}"/>
              </a:ext>
            </a:extLst>
          </p:cNvPr>
          <p:cNvSpPr txBox="1"/>
          <p:nvPr/>
        </p:nvSpPr>
        <p:spPr>
          <a:xfrm>
            <a:off x="3048953" y="324433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4956F-1046-2857-857E-AAF7C610EDC6}"/>
              </a:ext>
            </a:extLst>
          </p:cNvPr>
          <p:cNvSpPr txBox="1"/>
          <p:nvPr/>
        </p:nvSpPr>
        <p:spPr>
          <a:xfrm>
            <a:off x="422908" y="228828"/>
            <a:ext cx="11155679" cy="4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To compare the average purchase amount between genders.</a:t>
            </a:r>
            <a:endParaRPr lang="en-IN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3C728-94EF-CB79-607E-47234BF4F678}"/>
              </a:ext>
            </a:extLst>
          </p:cNvPr>
          <p:cNvSpPr txBox="1"/>
          <p:nvPr/>
        </p:nvSpPr>
        <p:spPr>
          <a:xfrm>
            <a:off x="5577929" y="2228671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Interpretation of Visualizations:</a:t>
            </a:r>
            <a:endParaRPr lang="en-IN" sz="1800" b="1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Average Purchase by Gender: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This chart shows the proportion of male and female customers. If there is a significant gender imbalance, targeted marketing campaigns can be developed to attract the underrepresented gender.</a:t>
            </a:r>
            <a:endParaRPr lang="en-IN" sz="1800" b="1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739B7-5589-0B25-E338-4FD09A88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929" y="4255369"/>
            <a:ext cx="599875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Offers and Discounts: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time-limited promotions, such as “Buy One, Get One Free”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discounts during off-peak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discounts for bulk purchases, such as buying coffee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beans in larger quantities.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86EC1-3FA4-3C30-3319-6146426F536C}"/>
              </a:ext>
            </a:extLst>
          </p:cNvPr>
          <p:cNvSpPr txBox="1"/>
          <p:nvPr/>
        </p:nvSpPr>
        <p:spPr>
          <a:xfrm>
            <a:off x="422909" y="632860"/>
            <a:ext cx="10285939" cy="1030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gain deeper insights into purchasing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you need to compare the average purchase amount between male and female customers. This could reveal if there's a significant difference in spending patterns based on gender.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6E9455-5D45-92A6-A90F-74B38CE68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1202"/>
              </p:ext>
            </p:extLst>
          </p:nvPr>
        </p:nvGraphicFramePr>
        <p:xfrm>
          <a:off x="-213201" y="850183"/>
          <a:ext cx="6516688" cy="5724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92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AB4A95-967B-4176-9603-A114D849A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704935"/>
              </p:ext>
            </p:extLst>
          </p:nvPr>
        </p:nvGraphicFramePr>
        <p:xfrm>
          <a:off x="385096" y="2436105"/>
          <a:ext cx="4861982" cy="385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FAA1B7-B325-5376-7779-185867DA9C5B}"/>
              </a:ext>
            </a:extLst>
          </p:cNvPr>
          <p:cNvSpPr txBox="1"/>
          <p:nvPr/>
        </p:nvSpPr>
        <p:spPr>
          <a:xfrm>
            <a:off x="236054" y="188620"/>
            <a:ext cx="11472242" cy="113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how frequently customers visit Starbucks at different locations can help identify which stores are the most popular and why. This information is vital for operational efficiency and marketing efforts.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understand the frequency of visits across different locations.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4CCBA-CBAD-CAC7-A8A0-3C53864A1C5F}"/>
              </a:ext>
            </a:extLst>
          </p:cNvPr>
          <p:cNvSpPr txBox="1"/>
          <p:nvPr/>
        </p:nvSpPr>
        <p:spPr>
          <a:xfrm>
            <a:off x="5519572" y="2436105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chart shows the proportion of customer and location.</a:t>
            </a:r>
          </a:p>
          <a:p>
            <a:r>
              <a:rPr lang="en-IN" sz="1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stores located in east </a:t>
            </a:r>
            <a:r>
              <a:rPr lang="en-IN" sz="1800" b="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michael</a:t>
            </a:r>
            <a:r>
              <a:rPr lang="en-IN" sz="1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are the most popular among customer</a:t>
            </a:r>
            <a:r>
              <a:rPr lang="en-IN" sz="1800" b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reason for popularity is young customer in this location</a:t>
            </a:r>
            <a:endParaRPr lang="en-IN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9B7B-D59E-71E3-8836-2EEDD8C0DCC2}"/>
              </a:ext>
            </a:extLst>
          </p:cNvPr>
          <p:cNvSpPr txBox="1"/>
          <p:nvPr/>
        </p:nvSpPr>
        <p:spPr>
          <a:xfrm>
            <a:off x="11108123" y="8616099"/>
            <a:ext cx="6212469" cy="211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75982A-1CB6-E1E2-13AB-76203079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572" y="3809687"/>
            <a:ext cx="61414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and Online Marketing: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social media platforms to showcase new drinks, promotions,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customer testimonials.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targeted online ads and use influencer marketing to reach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broader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2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B4DF8-1BFE-B45A-F24E-75E9DE5CA663}"/>
              </a:ext>
            </a:extLst>
          </p:cNvPr>
          <p:cNvSpPr txBox="1"/>
          <p:nvPr/>
        </p:nvSpPr>
        <p:spPr>
          <a:xfrm>
            <a:off x="202095" y="290109"/>
            <a:ext cx="11787809" cy="1546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want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average purchase amount for different age groups. By categorizing customers into age groups, Starbucks can better tailor its offerings to meet the preferences of each age segment.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average purchase amount for different age groups.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3EEE6F-691E-4032-B8D5-034520624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10214"/>
              </p:ext>
            </p:extLst>
          </p:nvPr>
        </p:nvGraphicFramePr>
        <p:xfrm>
          <a:off x="301659" y="2396349"/>
          <a:ext cx="5023230" cy="3712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C0D031-F047-8479-5F19-37EFDD84C08B}"/>
              </a:ext>
            </a:extLst>
          </p:cNvPr>
          <p:cNvSpPr txBox="1"/>
          <p:nvPr/>
        </p:nvSpPr>
        <p:spPr>
          <a:xfrm>
            <a:off x="5404402" y="2918288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chart shows the purchasing</a:t>
            </a:r>
            <a:r>
              <a:rPr lang="en-IN" sz="1800" b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power of customer among different age groups.</a:t>
            </a:r>
          </a:p>
          <a:p>
            <a:r>
              <a:rPr lang="en-IN" sz="1800" b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age group of 26-35 is targeted customer. we can offer </a:t>
            </a:r>
            <a:r>
              <a:rPr lang="en-IN" sz="1800" b="0" baseline="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french</a:t>
            </a:r>
            <a:r>
              <a:rPr lang="en-IN" sz="1800" b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fry with </a:t>
            </a:r>
            <a:r>
              <a:rPr lang="en-IN" sz="1800" b="0" baseline="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en-IN" sz="1800" b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items to enhance purchasing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8D89-B990-7564-6566-B6B4C445B43F}"/>
              </a:ext>
            </a:extLst>
          </p:cNvPr>
          <p:cNvSpPr txBox="1"/>
          <p:nvPr/>
        </p:nvSpPr>
        <p:spPr>
          <a:xfrm>
            <a:off x="5404402" y="431120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Email Marketing: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an email list and send out regular newsletters with updates, promotions, and coffee-related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exclusive discounts to email subscribers.</a:t>
            </a:r>
          </a:p>
        </p:txBody>
      </p:sp>
    </p:spTree>
    <p:extLst>
      <p:ext uri="{BB962C8B-B14F-4D97-AF65-F5344CB8AC3E}">
        <p14:creationId xmlns:p14="http://schemas.microsoft.com/office/powerpoint/2010/main" val="187088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21F4F6-0041-4BF9-962F-B2401855F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17298"/>
              </p:ext>
            </p:extLst>
          </p:nvPr>
        </p:nvGraphicFramePr>
        <p:xfrm>
          <a:off x="396242" y="1492256"/>
          <a:ext cx="6593840" cy="503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5C5868-9F34-46A0-F880-F1E244248026}"/>
              </a:ext>
            </a:extLst>
          </p:cNvPr>
          <p:cNvSpPr txBox="1"/>
          <p:nvPr/>
        </p:nvSpPr>
        <p:spPr>
          <a:xfrm>
            <a:off x="264160" y="208089"/>
            <a:ext cx="1181608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To find out the percentage of customers who have made a purchase at Starbucks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34B82-8379-D8FF-426F-A1DF317D714B}"/>
              </a:ext>
            </a:extLst>
          </p:cNvPr>
          <p:cNvSpPr txBox="1"/>
          <p:nvPr/>
        </p:nvSpPr>
        <p:spPr>
          <a:xfrm>
            <a:off x="7142481" y="2136338"/>
            <a:ext cx="49377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Interpretation of Visualizations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Percentage of Customers Who Purchased at Starbucks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this chart shows the percentage of customer coming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at starbucks.62.56% of customer are having coffee. selling of pastries among all is lowest. we can serve pastry as a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complimentry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2000" baseline="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dise</a:t>
            </a:r>
            <a:r>
              <a:rPr lang="en-IN" sz="20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who are purchasing above 500</a:t>
            </a:r>
            <a:endParaRPr lang="en-IN" sz="2000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F6F8A-C117-BB4F-5467-B85FDB0419C2}"/>
              </a:ext>
            </a:extLst>
          </p:cNvPr>
          <p:cNvSpPr txBox="1"/>
          <p:nvPr/>
        </p:nvSpPr>
        <p:spPr>
          <a:xfrm>
            <a:off x="264159" y="601082"/>
            <a:ext cx="11531599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manager is keen to know what percentage of the customer base has made a purchase at Starbucks. This will help gauge customer engagement and the effectiveness of loyalty programs.</a:t>
            </a:r>
            <a:endParaRPr lang="en-IN" sz="1800" b="1" kern="100" dirty="0">
              <a:solidFill>
                <a:schemeClr val="accent6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988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namrata mehta</dc:creator>
  <cp:lastModifiedBy>namrata mehta</cp:lastModifiedBy>
  <cp:revision>16</cp:revision>
  <dcterms:created xsi:type="dcterms:W3CDTF">2024-06-21T13:00:40Z</dcterms:created>
  <dcterms:modified xsi:type="dcterms:W3CDTF">2024-07-05T12:11:19Z</dcterms:modified>
</cp:coreProperties>
</file>