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43" r:id="rId2"/>
  </p:sldMasterIdLst>
  <p:notesMasterIdLst>
    <p:notesMasterId r:id="rId35"/>
  </p:notesMasterIdLst>
  <p:handoutMasterIdLst>
    <p:handoutMasterId r:id="rId36"/>
  </p:handoutMasterIdLst>
  <p:sldIdLst>
    <p:sldId id="1221" r:id="rId3"/>
    <p:sldId id="1228" r:id="rId4"/>
    <p:sldId id="1268" r:id="rId5"/>
    <p:sldId id="1265" r:id="rId6"/>
    <p:sldId id="1266" r:id="rId7"/>
    <p:sldId id="1267" r:id="rId8"/>
    <p:sldId id="1269" r:id="rId9"/>
    <p:sldId id="1271" r:id="rId10"/>
    <p:sldId id="1241" r:id="rId11"/>
    <p:sldId id="1242" r:id="rId12"/>
    <p:sldId id="1243" r:id="rId13"/>
    <p:sldId id="1272" r:id="rId14"/>
    <p:sldId id="1244" r:id="rId15"/>
    <p:sldId id="1245" r:id="rId16"/>
    <p:sldId id="1246" r:id="rId17"/>
    <p:sldId id="1247" r:id="rId18"/>
    <p:sldId id="1248" r:id="rId19"/>
    <p:sldId id="1250" r:id="rId20"/>
    <p:sldId id="1249" r:id="rId21"/>
    <p:sldId id="1251" r:id="rId22"/>
    <p:sldId id="1256" r:id="rId23"/>
    <p:sldId id="1257" r:id="rId24"/>
    <p:sldId id="1274" r:id="rId25"/>
    <p:sldId id="1229" r:id="rId26"/>
    <p:sldId id="1252" r:id="rId27"/>
    <p:sldId id="1258" r:id="rId28"/>
    <p:sldId id="1230" r:id="rId29"/>
    <p:sldId id="1253" r:id="rId30"/>
    <p:sldId id="1259" r:id="rId31"/>
    <p:sldId id="1255" r:id="rId32"/>
    <p:sldId id="1260" r:id="rId33"/>
    <p:sldId id="1261"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DD5C800-9A2C-4823-B056-4AFFC9A97500}">
          <p14:sldIdLst>
            <p14:sldId id="1221"/>
            <p14:sldId id="1228"/>
            <p14:sldId id="1268"/>
            <p14:sldId id="1265"/>
            <p14:sldId id="1266"/>
            <p14:sldId id="1267"/>
            <p14:sldId id="1269"/>
            <p14:sldId id="1271"/>
          </p14:sldIdLst>
        </p14:section>
        <p14:section name="Background" id="{C3844DC3-4AF6-4CE4-B9C9-53F40E50DBB9}">
          <p14:sldIdLst>
            <p14:sldId id="1241"/>
            <p14:sldId id="1242"/>
            <p14:sldId id="1243"/>
          </p14:sldIdLst>
        </p14:section>
        <p14:section name="Staged Query Graph Generation" id="{29047515-4D7D-495C-B700-1237BE46B9F4}">
          <p14:sldIdLst>
            <p14:sldId id="1272"/>
            <p14:sldId id="1244"/>
            <p14:sldId id="1245"/>
            <p14:sldId id="1246"/>
            <p14:sldId id="1247"/>
            <p14:sldId id="1248"/>
            <p14:sldId id="1250"/>
            <p14:sldId id="1249"/>
            <p14:sldId id="1251"/>
            <p14:sldId id="1256"/>
            <p14:sldId id="1257"/>
          </p14:sldIdLst>
        </p14:section>
        <p14:section name="Experiments" id="{A12A87E0-E6B7-429D-9108-27FA592D2F62}">
          <p14:sldIdLst>
            <p14:sldId id="1274"/>
            <p14:sldId id="1229"/>
            <p14:sldId id="1252"/>
            <p14:sldId id="1258"/>
            <p14:sldId id="1230"/>
            <p14:sldId id="1253"/>
            <p14:sldId id="1259"/>
            <p14:sldId id="1255"/>
          </p14:sldIdLst>
        </p14:section>
        <p14:section name="Conclusions &amp; Future" id="{8C6AAFB1-D5C6-4881-9655-D56CA31F091E}">
          <p14:sldIdLst>
            <p14:sldId id="1260"/>
            <p14:sldId id="1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842" autoAdjust="0"/>
  </p:normalViewPr>
  <p:slideViewPr>
    <p:cSldViewPr snapToGrid="0">
      <p:cViewPr varScale="1">
        <p:scale>
          <a:sx n="69" d="100"/>
          <a:sy n="69" d="100"/>
        </p:scale>
        <p:origin x="1086"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17"/>
    </p:cViewPr>
  </p:sorterViewPr>
  <p:notesViewPr>
    <p:cSldViewPr snapToGrid="0" showGuides="1">
      <p:cViewPr varScale="1">
        <p:scale>
          <a:sx n="80" d="100"/>
          <a:sy n="80"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b="0" i="0" baseline="0" dirty="0" smtClean="0">
                <a:solidFill>
                  <a:schemeClr val="tx1"/>
                </a:solidFill>
                <a:effectLst/>
              </a:rPr>
              <a:t>Avg. F1 (Accuracy) on </a:t>
            </a:r>
            <a:r>
              <a:rPr lang="en-US" sz="3200" b="0" i="0" baseline="0" dirty="0" err="1" smtClean="0">
                <a:solidFill>
                  <a:schemeClr val="tx1"/>
                </a:solidFill>
                <a:effectLst/>
              </a:rPr>
              <a:t>WebQuestions</a:t>
            </a:r>
            <a:r>
              <a:rPr lang="en-US" sz="3200" b="0" i="0" baseline="0" dirty="0" smtClean="0">
                <a:solidFill>
                  <a:schemeClr val="tx1"/>
                </a:solidFill>
                <a:effectLst/>
              </a:rPr>
              <a:t> Test Set</a:t>
            </a:r>
            <a:endParaRPr lang="en-US" sz="3200" dirty="0">
              <a:solidFill>
                <a:schemeClr val="tx1"/>
              </a:solidFill>
              <a:effectLst/>
            </a:endParaRP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Yao-14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Sheet1!$B$2</c:f>
              <c:numCache>
                <c:formatCode>General</c:formatCode>
                <c:ptCount val="1"/>
                <c:pt idx="0">
                  <c:v>33</c:v>
                </c:pt>
              </c:numCache>
            </c:numRef>
          </c:val>
        </c:ser>
        <c:ser>
          <c:idx val="1"/>
          <c:order val="1"/>
          <c:tx>
            <c:strRef>
              <c:f>Sheet1!$C$1</c:f>
              <c:strCache>
                <c:ptCount val="1"/>
                <c:pt idx="0">
                  <c:v>Berant-13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Sheet1!$C$2</c:f>
              <c:numCache>
                <c:formatCode>General</c:formatCode>
                <c:ptCount val="1"/>
                <c:pt idx="0">
                  <c:v>35.700000000000003</c:v>
                </c:pt>
              </c:numCache>
            </c:numRef>
          </c:val>
        </c:ser>
        <c:ser>
          <c:idx val="2"/>
          <c:order val="2"/>
          <c:tx>
            <c:strRef>
              <c:f>Sheet1!$D$1</c:f>
              <c:strCache>
                <c:ptCount val="1"/>
                <c:pt idx="0">
                  <c:v>Bao-14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Sheet1!$D$2</c:f>
              <c:numCache>
                <c:formatCode>General</c:formatCode>
                <c:ptCount val="1"/>
                <c:pt idx="0">
                  <c:v>37.5</c:v>
                </c:pt>
              </c:numCache>
            </c:numRef>
          </c:val>
        </c:ser>
        <c:ser>
          <c:idx val="3"/>
          <c:order val="3"/>
          <c:tx>
            <c:strRef>
              <c:f>Sheet1!$E$1</c:f>
              <c:strCache>
                <c:ptCount val="1"/>
                <c:pt idx="0">
                  <c:v>Bordes-14b</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Sheet1!$E$2</c:f>
              <c:numCache>
                <c:formatCode>General</c:formatCode>
                <c:ptCount val="1"/>
                <c:pt idx="0">
                  <c:v>39.200000000000003</c:v>
                </c:pt>
              </c:numCache>
            </c:numRef>
          </c:val>
        </c:ser>
        <c:ser>
          <c:idx val="4"/>
          <c:order val="4"/>
          <c:tx>
            <c:strRef>
              <c:f>Sheet1!$F$1</c:f>
              <c:strCache>
                <c:ptCount val="1"/>
                <c:pt idx="0">
                  <c:v>Berant-14</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Sheet1!$F$2</c:f>
              <c:numCache>
                <c:formatCode>General</c:formatCode>
                <c:ptCount val="1"/>
                <c:pt idx="0">
                  <c:v>39.9</c:v>
                </c:pt>
              </c:numCache>
            </c:numRef>
          </c:val>
        </c:ser>
        <c:ser>
          <c:idx val="5"/>
          <c:order val="5"/>
          <c:tx>
            <c:strRef>
              <c:f>Sheet1!$G$1</c:f>
              <c:strCache>
                <c:ptCount val="1"/>
                <c:pt idx="0">
                  <c:v>Yang-14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Sheet1!$G$2</c:f>
              <c:numCache>
                <c:formatCode>General</c:formatCode>
                <c:ptCount val="1"/>
                <c:pt idx="0">
                  <c:v>41.3</c:v>
                </c:pt>
              </c:numCache>
            </c:numRef>
          </c:val>
        </c:ser>
        <c:ser>
          <c:idx val="6"/>
          <c:order val="6"/>
          <c:tx>
            <c:strRef>
              <c:f>Sheet1!$H$1</c:f>
              <c:strCache>
                <c:ptCount val="1"/>
                <c:pt idx="0">
                  <c:v>Yao-15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Sheet1!$H$2</c:f>
              <c:numCache>
                <c:formatCode>General</c:formatCode>
                <c:ptCount val="1"/>
                <c:pt idx="0">
                  <c:v>44.3</c:v>
                </c:pt>
              </c:numCache>
            </c:numRef>
          </c:val>
        </c:ser>
        <c:ser>
          <c:idx val="7"/>
          <c:order val="7"/>
          <c:tx>
            <c:strRef>
              <c:f>Sheet1!$I$1</c:f>
              <c:strCache>
                <c:ptCount val="1"/>
                <c:pt idx="0">
                  <c:v>Wang-14</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Sheet1!$I$2</c:f>
              <c:numCache>
                <c:formatCode>General</c:formatCode>
                <c:ptCount val="1"/>
                <c:pt idx="0">
                  <c:v>45.3</c:v>
                </c:pt>
              </c:numCache>
            </c:numRef>
          </c:val>
        </c:ser>
        <c:ser>
          <c:idx val="8"/>
          <c:order val="8"/>
          <c:tx>
            <c:strRef>
              <c:f>Sheet1!$J$1</c:f>
              <c:strCache>
                <c:ptCount val="1"/>
                <c:pt idx="0">
                  <c:v>Yih-15</c:v>
                </c:pt>
              </c:strCache>
            </c:strRef>
          </c:tx>
          <c:spPr>
            <a:solidFill>
              <a:schemeClr val="accent3">
                <a:lumMod val="60000"/>
              </a:schemeClr>
            </a:solidFill>
            <a:ln>
              <a:noFill/>
            </a:ln>
            <a:effectLst/>
          </c:spPr>
          <c:invertIfNegative val="0"/>
          <c:dLbls>
            <c:dLbl>
              <c:idx val="0"/>
              <c:layout/>
              <c:tx>
                <c:rich>
                  <a:bodyPr/>
                  <a:lstStyle/>
                  <a:p>
                    <a:fld id="{725BB50D-C19D-4D5D-8FC8-DD9EE834C23E}" type="VALUE">
                      <a:rPr lang="en-US" b="1">
                        <a:solidFill>
                          <a:schemeClr val="tx1"/>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Avg. F1</c:v>
                </c:pt>
              </c:strCache>
            </c:strRef>
          </c:cat>
          <c:val>
            <c:numRef>
              <c:f>Sheet1!$J$2</c:f>
              <c:numCache>
                <c:formatCode>General</c:formatCode>
                <c:ptCount val="1"/>
                <c:pt idx="0">
                  <c:v>52.5</c:v>
                </c:pt>
              </c:numCache>
            </c:numRef>
          </c:val>
        </c:ser>
        <c:dLbls>
          <c:dLblPos val="outEnd"/>
          <c:showLegendKey val="0"/>
          <c:showVal val="1"/>
          <c:showCatName val="0"/>
          <c:showSerName val="0"/>
          <c:showPercent val="0"/>
          <c:showBubbleSize val="0"/>
        </c:dLbls>
        <c:gapWidth val="219"/>
        <c:overlap val="-27"/>
        <c:axId val="542360520"/>
        <c:axId val="542358560"/>
      </c:barChart>
      <c:catAx>
        <c:axId val="542360520"/>
        <c:scaling>
          <c:orientation val="minMax"/>
        </c:scaling>
        <c:delete val="1"/>
        <c:axPos val="b"/>
        <c:numFmt formatCode="General" sourceLinked="1"/>
        <c:majorTickMark val="none"/>
        <c:minorTickMark val="none"/>
        <c:tickLblPos val="nextTo"/>
        <c:crossAx val="542358560"/>
        <c:crosses val="autoZero"/>
        <c:auto val="1"/>
        <c:lblAlgn val="ctr"/>
        <c:lblOffset val="100"/>
        <c:noMultiLvlLbl val="0"/>
      </c:catAx>
      <c:valAx>
        <c:axId val="542358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2360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7/28/2015 9:05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7/28/2015 9:05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26750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51881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6911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267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2686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10971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31883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09904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4679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7665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0299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2</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E976D732-92A1-4639-A0E1-31571E261172}" type="datetime8">
              <a:rPr lang="en-US" smtClean="0"/>
              <a:t>7/28/2015 9:05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462114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9922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69404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2846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8587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6406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7119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9681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457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6930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7/28/2015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90155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8.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2240613"/>
          </a:xfrm>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499146"/>
          </a:xfrm>
        </p:spPr>
        <p:txBody>
          <a:bodyPr>
            <a:spAutoFit/>
          </a:bodyPr>
          <a:lstStyle>
            <a:lvl1pPr>
              <a:defRPr sz="3600">
                <a:gradFill>
                  <a:gsLst>
                    <a:gs pos="1250">
                      <a:schemeClr val="tx2"/>
                    </a:gs>
                    <a:gs pos="99000">
                      <a:schemeClr val="tx2"/>
                    </a:gs>
                  </a:gsLst>
                  <a:lin ang="5400000" scaled="0"/>
                </a:gradFill>
              </a:defRPr>
            </a:lvl1pPr>
            <a:lvl2pPr>
              <a:defRPr sz="2800"/>
            </a:lvl2pPr>
            <a:lvl3pPr>
              <a:defRPr sz="28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942344"/>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800"/>
            </a:lvl2pPr>
            <a:lvl3pPr marL="699585" indent="-168419">
              <a:tabLst/>
              <a:defRPr sz="2800"/>
            </a:lvl3pPr>
            <a:lvl4pPr marL="880958" indent="-181374">
              <a:defRPr sz="2400"/>
            </a:lvl4pPr>
            <a:lvl5pPr marL="1049377" indent="-168419">
              <a:tabL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942344"/>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800"/>
            </a:lvl2pPr>
            <a:lvl3pPr marL="699585" indent="-168419">
              <a:tabLst/>
              <a:defRPr sz="2800"/>
            </a:lvl3pPr>
            <a:lvl4pPr marL="880958" indent="-181374">
              <a:defRPr sz="2400"/>
            </a:lvl4pPr>
            <a:lvl5pPr marL="1049377" indent="-168419">
              <a:tabL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sp>
        <p:nvSpPr>
          <p:cNvPr id="10" name="Freeform 9"/>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4" name="Rectangle 13"/>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6"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9" name="Picture 18"/>
          <p:cNvPicPr>
            <a:picLocks noChangeAspect="1"/>
          </p:cNvPicPr>
          <p:nvPr userDrawn="1"/>
        </p:nvPicPr>
        <p:blipFill>
          <a:blip r:embed="rId4"/>
          <a:stretch>
            <a:fillRect/>
          </a:stretch>
        </p:blipFill>
        <p:spPr>
          <a:xfrm>
            <a:off x="274638" y="294094"/>
            <a:ext cx="1834337" cy="1834337"/>
          </a:xfrm>
          <a:prstGeom prst="rect">
            <a:avLst/>
          </a:prstGeom>
        </p:spPr>
      </p:pic>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6" name="Rectangle 5"/>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238625"/>
            <a:ext cx="10056498" cy="15565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10058335" cy="209830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11" name="Picture 10"/>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6"/>
          <p:cNvSpPr txBox="1"/>
          <p:nvPr userDrawn="1"/>
        </p:nvSpPr>
        <p:spPr>
          <a:xfrm>
            <a:off x="5303837" y="6532860"/>
            <a:ext cx="1828800"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dirty="0" smtClean="0">
                <a:gradFill>
                  <a:gsLst>
                    <a:gs pos="2917">
                      <a:schemeClr val="bg2">
                        <a:lumMod val="75000"/>
                      </a:schemeClr>
                    </a:gs>
                    <a:gs pos="100000">
                      <a:schemeClr val="bg2">
                        <a:lumMod val="75000"/>
                      </a:schemeClr>
                    </a:gs>
                  </a:gsLst>
                  <a:lin ang="5400000" scaled="0"/>
                </a:gradFill>
              </a:rPr>
              <a:t>Microsoft Confidential</a:t>
            </a:r>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7" name="Rectangle 6"/>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9"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1" Type="http://schemas.openxmlformats.org/officeDocument/2006/relationships/image" Target="../media/image32.png"/><Relationship Id="rId2" Type="http://schemas.openxmlformats.org/officeDocument/2006/relationships/notesSlide" Target="../notesSlides/notesSlide12.xml"/><Relationship Id="rId20" Type="http://schemas.openxmlformats.org/officeDocument/2006/relationships/image" Target="../media/image160.png"/><Relationship Id="rId1" Type="http://schemas.openxmlformats.org/officeDocument/2006/relationships/slideLayout" Target="../slideLayouts/slideLayout14.xml"/><Relationship Id="rId23" Type="http://schemas.openxmlformats.org/officeDocument/2006/relationships/image" Target="../media/image27.emf"/><Relationship Id="rId19" Type="http://schemas.openxmlformats.org/officeDocument/2006/relationships/image" Target="../media/image150.png"/><Relationship Id="rId4" Type="http://schemas.openxmlformats.org/officeDocument/2006/relationships/image" Target="../media/image200.png"/><Relationship Id="rId22"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8.emf"/><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10.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42.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9.emf"/><Relationship Id="rId5" Type="http://schemas.openxmlformats.org/officeDocument/2006/relationships/image" Target="../media/image36.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23.emf"/><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nlp.stanford.edu/joberant/homepage_files/talks/facebook_jun14.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tmp"/><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hyperlink" Target="http://aka.ms/sent2vec"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hyperlink" Target="http://aka.ms/stagg" TargetMode="External"/><Relationship Id="rId4" Type="http://schemas.openxmlformats.org/officeDocument/2006/relationships/hyperlink" Target="http://aka.ms/codalab-web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i="1" dirty="0"/>
              <a:t>Semantic Parsing via Staged Query Graph Generation: </a:t>
            </a:r>
            <a:r>
              <a:rPr lang="en-US" sz="4400" i="1" dirty="0" smtClean="0"/>
              <a:t>Question </a:t>
            </a:r>
            <a:r>
              <a:rPr lang="en-US" sz="4400" i="1" dirty="0"/>
              <a:t>Answering with Knowledge </a:t>
            </a:r>
            <a:r>
              <a:rPr lang="en-US" sz="4400" i="1" dirty="0" smtClean="0"/>
              <a:t>Base</a:t>
            </a:r>
            <a:endParaRPr lang="en-US" sz="4400" dirty="0"/>
          </a:p>
        </p:txBody>
      </p:sp>
      <p:sp>
        <p:nvSpPr>
          <p:cNvPr id="3" name="Text Placeholder 2"/>
          <p:cNvSpPr>
            <a:spLocks noGrp="1"/>
          </p:cNvSpPr>
          <p:nvPr>
            <p:ph type="body" sz="quarter" idx="12"/>
          </p:nvPr>
        </p:nvSpPr>
        <p:spPr>
          <a:xfrm>
            <a:off x="276540" y="4504267"/>
            <a:ext cx="10056498" cy="1290883"/>
          </a:xfrm>
        </p:spPr>
        <p:txBody>
          <a:bodyPr/>
          <a:lstStyle/>
          <a:p>
            <a:r>
              <a:rPr lang="en-US" b="1" dirty="0" smtClean="0">
                <a:solidFill>
                  <a:schemeClr val="accent4">
                    <a:lumMod val="60000"/>
                    <a:lumOff val="40000"/>
                  </a:schemeClr>
                </a:solidFill>
              </a:rPr>
              <a:t>Scott Wen-tau Yih</a:t>
            </a:r>
            <a:r>
              <a:rPr lang="en-US" dirty="0" smtClean="0"/>
              <a:t/>
            </a:r>
            <a:br>
              <a:rPr lang="en-US" dirty="0" smtClean="0"/>
            </a:br>
            <a:r>
              <a:rPr lang="en-US" dirty="0" smtClean="0"/>
              <a:t>Ming-Wei </a:t>
            </a:r>
            <a:r>
              <a:rPr lang="en-US" dirty="0"/>
              <a:t>Chang, Xiaodong </a:t>
            </a:r>
            <a:r>
              <a:rPr lang="en-US" dirty="0" smtClean="0"/>
              <a:t>He, </a:t>
            </a:r>
            <a:r>
              <a:rPr lang="en-US" dirty="0"/>
              <a:t>Jianfeng Gao</a:t>
            </a:r>
          </a:p>
        </p:txBody>
      </p:sp>
    </p:spTree>
    <p:extLst>
      <p:ext uri="{BB962C8B-B14F-4D97-AF65-F5344CB8AC3E}">
        <p14:creationId xmlns:p14="http://schemas.microsoft.com/office/powerpoint/2010/main" val="299689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a:t>
            </a:r>
            <a:endParaRPr lang="en-US" dirty="0"/>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274639" y="1380276"/>
                <a:ext cx="5486399" cy="4770537"/>
              </a:xfrm>
            </p:spPr>
            <p:txBody>
              <a:bodyPr/>
              <a:lstStyle/>
              <a:p>
                <a:r>
                  <a:rPr lang="en-US" dirty="0" smtClean="0"/>
                  <a:t>Triples of </a:t>
                </a:r>
                <a:r>
                  <a:rPr lang="en-US" dirty="0" smtClean="0">
                    <a:latin typeface="Times New Roman" panose="02020603050405020304" pitchFamily="18" charset="0"/>
                    <a:cs typeface="Times New Roman" panose="02020603050405020304" pitchFamily="18" charset="0"/>
                  </a:rPr>
                  <a:t>subj-</a:t>
                </a:r>
                <a:r>
                  <a:rPr lang="en-US" dirty="0" err="1" smtClean="0">
                    <a:latin typeface="Times New Roman" panose="02020603050405020304" pitchFamily="18" charset="0"/>
                    <a:cs typeface="Times New Roman" panose="02020603050405020304" pitchFamily="18" charset="0"/>
                  </a:rPr>
                  <a:t>pred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obj</a:t>
                </a:r>
                <a:r>
                  <a:rPr lang="en-US" dirty="0" smtClean="0"/>
                  <a:t> </a:t>
                </a:r>
                <a14:m>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smtClean="0"/>
              </a:p>
              <a:p>
                <a:r>
                  <a:rPr lang="en-US" dirty="0" smtClean="0"/>
                  <a:t>Knowledge graph</a:t>
                </a:r>
              </a:p>
              <a:p>
                <a:pPr lvl="1"/>
                <a:r>
                  <a:rPr lang="en-US" sz="2800" dirty="0" smtClean="0"/>
                  <a:t>Each entity is a node</a:t>
                </a:r>
              </a:p>
              <a:p>
                <a:pPr lvl="1"/>
                <a:r>
                  <a:rPr lang="en-US" sz="2800" dirty="0" smtClean="0"/>
                  <a:t>Two related entities linked by a directed edge (predicate)</a:t>
                </a:r>
              </a:p>
              <a:p>
                <a:r>
                  <a:rPr lang="en-US" dirty="0" smtClean="0"/>
                  <a:t>CVT node</a:t>
                </a:r>
              </a:p>
              <a:p>
                <a:pPr lvl="1"/>
                <a:r>
                  <a:rPr lang="en-US" dirty="0" smtClean="0"/>
                  <a:t>Compound value type</a:t>
                </a:r>
              </a:p>
              <a:p>
                <a:pPr lvl="1"/>
                <a:r>
                  <a:rPr lang="en-US" dirty="0" smtClean="0"/>
                  <a:t>Encode </a:t>
                </a:r>
                <a14:m>
                  <m:oMath xmlns:m="http://schemas.openxmlformats.org/officeDocument/2006/math">
                    <m:r>
                      <a:rPr lang="en-US" b="0" i="1" smtClean="0">
                        <a:latin typeface="Cambria Math" panose="02040503050406030204" pitchFamily="18" charset="0"/>
                      </a:rPr>
                      <m:t>𝑛</m:t>
                    </m:r>
                  </m:oMath>
                </a14:m>
                <a:r>
                  <a:rPr lang="en-US" dirty="0" smtClean="0"/>
                  <a:t>-</a:t>
                </a:r>
                <a:r>
                  <a:rPr lang="en-US" dirty="0" err="1" smtClean="0"/>
                  <a:t>ary</a:t>
                </a:r>
                <a:r>
                  <a:rPr lang="en-US" dirty="0" smtClean="0"/>
                  <a:t> relations</a:t>
                </a:r>
                <a:endParaRPr lang="en-US" sz="2800"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274639" y="1380276"/>
                <a:ext cx="5486399" cy="4770537"/>
              </a:xfrm>
              <a:blipFill rotWithShape="0">
                <a:blip r:embed="rId3"/>
                <a:stretch>
                  <a:fillRect l="-1556" t="-255"/>
                </a:stretch>
              </a:blipFill>
            </p:spPr>
            <p:txBody>
              <a:bodyPr/>
              <a:lstStyle/>
              <a:p>
                <a:r>
                  <a:rPr lang="en-US">
                    <a:noFill/>
                  </a:rPr>
                  <a:t> </a:t>
                </a:r>
              </a:p>
            </p:txBody>
          </p:sp>
        </mc:Fallback>
      </mc:AlternateContent>
      <p:pic>
        <p:nvPicPr>
          <p:cNvPr id="4" name="Content Placeholder 3"/>
          <p:cNvPicPr>
            <a:picLocks noGrp="1" noChangeAspect="1"/>
          </p:cNvPicPr>
          <p:nvPr>
            <p:ph sz="quarter" idx="4294967295"/>
          </p:nvPr>
        </p:nvPicPr>
        <p:blipFill>
          <a:blip r:embed="rId4"/>
          <a:stretch>
            <a:fillRect/>
          </a:stretch>
        </p:blipFill>
        <p:spPr>
          <a:xfrm>
            <a:off x="6024090" y="1070601"/>
            <a:ext cx="6139794" cy="5772410"/>
          </a:xfrm>
          <a:prstGeom prst="rect">
            <a:avLst/>
          </a:prstGeom>
        </p:spPr>
      </p:pic>
    </p:spTree>
    <p:extLst>
      <p:ext uri="{BB962C8B-B14F-4D97-AF65-F5344CB8AC3E}">
        <p14:creationId xmlns:p14="http://schemas.microsoft.com/office/powerpoint/2010/main" val="8937525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0"/>
              </p:nvPr>
            </p:nvSpPr>
            <p:spPr>
              <a:xfrm>
                <a:off x="276684" y="1396101"/>
                <a:ext cx="11887200" cy="2034681"/>
              </a:xfrm>
            </p:spPr>
            <p:txBody>
              <a:bodyPr/>
              <a:lstStyle/>
              <a:p>
                <a:r>
                  <a:rPr lang="en-US" sz="3600" dirty="0">
                    <a:latin typeface="Times New Roman" panose="02020603050405020304" pitchFamily="18" charset="0"/>
                    <a:cs typeface="Times New Roman" panose="02020603050405020304" pitchFamily="18" charset="0"/>
                  </a:rPr>
                  <a:t>Who first voiced Meg on Family </a:t>
                </a:r>
                <a:r>
                  <a:rPr lang="en-US" sz="3600" dirty="0" smtClean="0">
                    <a:latin typeface="Times New Roman" panose="02020603050405020304" pitchFamily="18" charset="0"/>
                    <a:cs typeface="Times New Roman" panose="02020603050405020304" pitchFamily="18" charset="0"/>
                  </a:rPr>
                  <a:t>Guy?</a:t>
                </a:r>
              </a:p>
              <a:p>
                <a:endParaRPr lang="en-US" sz="1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𝜆</m:t>
                      </m:r>
                      <m:r>
                        <a:rPr lang="en-US" sz="3200" i="1">
                          <a:latin typeface="Cambria Math" panose="02040503050406030204" pitchFamily="18" charset="0"/>
                        </a:rPr>
                        <m:t>𝑥</m:t>
                      </m:r>
                      <m:r>
                        <a:rPr lang="en-US" sz="3200" i="1">
                          <a:latin typeface="Cambria Math" panose="02040503050406030204" pitchFamily="18" charset="0"/>
                        </a:rPr>
                        <m:t>. ∃</m:t>
                      </m:r>
                      <m:r>
                        <a:rPr lang="en-US" sz="3200" i="1">
                          <a:latin typeface="Cambria Math" panose="02040503050406030204" pitchFamily="18" charset="0"/>
                        </a:rPr>
                        <m:t>𝑦</m:t>
                      </m:r>
                      <m:r>
                        <a:rPr lang="en-US" sz="3200" i="1">
                          <a:latin typeface="Cambria Math" panose="02040503050406030204" pitchFamily="18" charset="0"/>
                        </a:rPr>
                        <m:t>. </m:t>
                      </m:r>
                      <m:r>
                        <m:rPr>
                          <m:sty m:val="p"/>
                        </m:rPr>
                        <a:rPr lang="en-US" sz="3200">
                          <a:latin typeface="Cambria Math" panose="02040503050406030204" pitchFamily="18" charset="0"/>
                        </a:rPr>
                        <m:t>cast</m:t>
                      </m:r>
                      <m:d>
                        <m:dPr>
                          <m:ctrlPr>
                            <a:rPr lang="en-US" sz="3200" i="1">
                              <a:latin typeface="Cambria Math" panose="02040503050406030204" pitchFamily="18" charset="0"/>
                            </a:rPr>
                          </m:ctrlPr>
                        </m:dPr>
                        <m:e>
                          <m:r>
                            <m:rPr>
                              <m:nor/>
                            </m:rPr>
                            <a:rPr lang="en-US" sz="3200" i="0">
                              <a:latin typeface="Cambria Math" panose="02040503050406030204" pitchFamily="18" charset="0"/>
                            </a:rPr>
                            <m:t>FamilyGuy</m:t>
                          </m:r>
                          <m:r>
                            <a:rPr lang="en-US" sz="3200" i="1">
                              <a:latin typeface="Cambria Math" panose="02040503050406030204" pitchFamily="18" charset="0"/>
                            </a:rPr>
                            <m:t>, </m:t>
                          </m:r>
                          <m:r>
                            <a:rPr lang="en-US" sz="3200" i="1">
                              <a:latin typeface="Cambria Math" panose="02040503050406030204" pitchFamily="18" charset="0"/>
                            </a:rPr>
                            <m:t>𝑦</m:t>
                          </m:r>
                        </m:e>
                      </m:d>
                      <m:r>
                        <a:rPr lang="en-US" sz="3200" i="1">
                          <a:latin typeface="Cambria Math" panose="02040503050406030204" pitchFamily="18" charset="0"/>
                        </a:rPr>
                        <m:t>∧</m:t>
                      </m:r>
                      <m:r>
                        <m:rPr>
                          <m:sty m:val="p"/>
                        </m:rPr>
                        <a:rPr lang="en-US" sz="3200">
                          <a:latin typeface="Cambria Math" panose="02040503050406030204" pitchFamily="18" charset="0"/>
                        </a:rPr>
                        <m:t>actor</m:t>
                      </m:r>
                      <m:d>
                        <m:dPr>
                          <m:ctrlPr>
                            <a:rPr lang="en-US" sz="3200" i="1">
                              <a:latin typeface="Cambria Math" panose="02040503050406030204" pitchFamily="18" charset="0"/>
                            </a:rPr>
                          </m:ctrlPr>
                        </m:dPr>
                        <m:e>
                          <m:r>
                            <a:rPr lang="en-US" sz="3200" i="1">
                              <a:latin typeface="Cambria Math" panose="02040503050406030204" pitchFamily="18" charset="0"/>
                            </a:rPr>
                            <m:t>𝑦</m:t>
                          </m:r>
                          <m:r>
                            <a:rPr lang="en-US" sz="3200" i="1">
                              <a:latin typeface="Cambria Math" panose="02040503050406030204" pitchFamily="18" charset="0"/>
                            </a:rPr>
                            <m:t>,</m:t>
                          </m:r>
                          <m:r>
                            <a:rPr lang="en-US" sz="3200" i="1">
                              <a:latin typeface="Cambria Math" panose="02040503050406030204" pitchFamily="18" charset="0"/>
                            </a:rPr>
                            <m:t>𝑥</m:t>
                          </m:r>
                        </m:e>
                      </m:d>
                      <m:r>
                        <a:rPr lang="en-US" sz="3200" i="1">
                          <a:latin typeface="Cambria Math" panose="02040503050406030204" pitchFamily="18" charset="0"/>
                        </a:rPr>
                        <m:t>∧</m:t>
                      </m:r>
                      <m:r>
                        <m:rPr>
                          <m:sty m:val="p"/>
                        </m:rPr>
                        <a:rPr lang="en-US" sz="3200">
                          <a:latin typeface="Cambria Math" panose="02040503050406030204" pitchFamily="18" charset="0"/>
                        </a:rPr>
                        <m:t>character</m:t>
                      </m:r>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r>
                        <m:rPr>
                          <m:sty m:val="p"/>
                        </m:rPr>
                        <a:rPr lang="en-US" sz="3200">
                          <a:latin typeface="Cambria Math" panose="02040503050406030204" pitchFamily="18" charset="0"/>
                        </a:rPr>
                        <m:t>MegGriffin</m:t>
                      </m:r>
                      <m:r>
                        <a:rPr lang="en-US" sz="3200" i="1">
                          <a:latin typeface="Cambria Math" panose="02040503050406030204" pitchFamily="18" charset="0"/>
                        </a:rPr>
                        <m:t>)</m:t>
                      </m:r>
                    </m:oMath>
                  </m:oMathPara>
                </a14:m>
                <a:endParaRPr lang="en-US" sz="3200" dirty="0"/>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0"/>
              </p:nvPr>
            </p:nvSpPr>
            <p:spPr>
              <a:xfrm>
                <a:off x="276684" y="1396101"/>
                <a:ext cx="11887200" cy="2034681"/>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852788" y="3748526"/>
            <a:ext cx="7937194" cy="2288754"/>
          </a:xfrm>
          <a:prstGeom prst="rect">
            <a:avLst/>
          </a:prstGeom>
        </p:spPr>
      </p:pic>
      <p:grpSp>
        <p:nvGrpSpPr>
          <p:cNvPr id="5" name="Group 4"/>
          <p:cNvGrpSpPr/>
          <p:nvPr/>
        </p:nvGrpSpPr>
        <p:grpSpPr>
          <a:xfrm>
            <a:off x="555340" y="4480726"/>
            <a:ext cx="3467863" cy="1556556"/>
            <a:chOff x="1570862" y="5148311"/>
            <a:chExt cx="3626852" cy="1627918"/>
          </a:xfrm>
        </p:grpSpPr>
        <p:sp>
          <p:nvSpPr>
            <p:cNvPr id="6" name="Rectangle 5"/>
            <p:cNvSpPr/>
            <p:nvPr/>
          </p:nvSpPr>
          <p:spPr bwMode="auto">
            <a:xfrm>
              <a:off x="2819399" y="5715000"/>
              <a:ext cx="2378315" cy="1061229"/>
            </a:xfrm>
            <a:prstGeom prst="rect">
              <a:avLst/>
            </a:prstGeom>
            <a:noFill/>
            <a:ln w="25400">
              <a:solidFill>
                <a:srgbClr val="C0000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593" rIns="0" bIns="44593" numCol="1" rtlCol="0" anchor="ctr" anchorCtr="0" compatLnSpc="1">
              <a:prstTxWarp prst="textNoShape">
                <a:avLst/>
              </a:prstTxWarp>
            </a:bodyPr>
            <a:lstStyle/>
            <a:p>
              <a:pPr algn="ctr" defTabSz="891630" fontAlgn="base">
                <a:spcBef>
                  <a:spcPct val="0"/>
                </a:spcBef>
                <a:spcAft>
                  <a:spcPct val="0"/>
                </a:spcAft>
              </a:pPr>
              <a:endParaRPr lang="en-US" sz="1912" dirty="0">
                <a:gradFill>
                  <a:gsLst>
                    <a:gs pos="0">
                      <a:srgbClr val="FFFFFF"/>
                    </a:gs>
                    <a:gs pos="100000">
                      <a:srgbClr val="FFFFFF"/>
                    </a:gs>
                  </a:gsLst>
                  <a:lin ang="5400000" scaled="0"/>
                </a:gradFill>
              </a:endParaRPr>
            </a:p>
          </p:txBody>
        </p:sp>
        <p:sp>
          <p:nvSpPr>
            <p:cNvPr id="7" name="TextBox 6"/>
            <p:cNvSpPr txBox="1"/>
            <p:nvPr/>
          </p:nvSpPr>
          <p:spPr>
            <a:xfrm>
              <a:off x="1570862" y="5148311"/>
              <a:ext cx="2194094" cy="672074"/>
            </a:xfrm>
            <a:prstGeom prst="rect">
              <a:avLst/>
            </a:prstGeom>
            <a:noFill/>
          </p:spPr>
          <p:txBody>
            <a:bodyPr wrap="square" lIns="174863" tIns="139891" rIns="174863" bIns="139891" rtlCol="0">
              <a:spAutoFit/>
            </a:bodyPr>
            <a:lstStyle/>
            <a:p>
              <a:pPr>
                <a:lnSpc>
                  <a:spcPct val="90000"/>
                </a:lnSpc>
                <a:spcAft>
                  <a:spcPts val="574"/>
                </a:spcAft>
              </a:pPr>
              <a:r>
                <a:rPr lang="en-US" sz="2600" dirty="0">
                  <a:solidFill>
                    <a:srgbClr val="C00000"/>
                  </a:solidFill>
                </a:rPr>
                <a:t>topic entity</a:t>
              </a:r>
            </a:p>
          </p:txBody>
        </p:sp>
      </p:grpSp>
      <p:grpSp>
        <p:nvGrpSpPr>
          <p:cNvPr id="8" name="Group 7"/>
          <p:cNvGrpSpPr/>
          <p:nvPr/>
        </p:nvGrpSpPr>
        <p:grpSpPr>
          <a:xfrm>
            <a:off x="1749145" y="4480727"/>
            <a:ext cx="10140101" cy="1544971"/>
            <a:chOff x="2819400" y="5148310"/>
            <a:chExt cx="10604991" cy="1615802"/>
          </a:xfrm>
        </p:grpSpPr>
        <p:sp>
          <p:nvSpPr>
            <p:cNvPr id="9" name="Rectangle 8"/>
            <p:cNvSpPr/>
            <p:nvPr/>
          </p:nvSpPr>
          <p:spPr bwMode="auto">
            <a:xfrm>
              <a:off x="2819400" y="5715000"/>
              <a:ext cx="8519517" cy="1049112"/>
            </a:xfrm>
            <a:prstGeom prst="rect">
              <a:avLst/>
            </a:prstGeom>
            <a:noFill/>
            <a:ln w="25400">
              <a:solidFill>
                <a:srgbClr val="0070C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593" rIns="0" bIns="44593" numCol="1" rtlCol="0" anchor="ctr" anchorCtr="0" compatLnSpc="1">
              <a:prstTxWarp prst="textNoShape">
                <a:avLst/>
              </a:prstTxWarp>
            </a:bodyPr>
            <a:lstStyle/>
            <a:p>
              <a:pPr algn="ctr" defTabSz="891630" fontAlgn="base">
                <a:spcBef>
                  <a:spcPct val="0"/>
                </a:spcBef>
                <a:spcAft>
                  <a:spcPct val="0"/>
                </a:spcAft>
              </a:pPr>
              <a:endParaRPr lang="en-US" sz="1912" dirty="0">
                <a:gradFill>
                  <a:gsLst>
                    <a:gs pos="0">
                      <a:srgbClr val="FFFFFF"/>
                    </a:gs>
                    <a:gs pos="100000">
                      <a:srgbClr val="FFFFFF"/>
                    </a:gs>
                  </a:gsLst>
                  <a:lin ang="5400000" scaled="0"/>
                </a:gradFill>
              </a:endParaRPr>
            </a:p>
          </p:txBody>
        </p:sp>
        <p:sp>
          <p:nvSpPr>
            <p:cNvPr id="10" name="TextBox 9"/>
            <p:cNvSpPr txBox="1"/>
            <p:nvPr/>
          </p:nvSpPr>
          <p:spPr>
            <a:xfrm>
              <a:off x="9881296" y="5148310"/>
              <a:ext cx="3543095" cy="672074"/>
            </a:xfrm>
            <a:prstGeom prst="rect">
              <a:avLst/>
            </a:prstGeom>
            <a:noFill/>
          </p:spPr>
          <p:txBody>
            <a:bodyPr wrap="square" lIns="174863" tIns="139891" rIns="174863" bIns="139891" rtlCol="0">
              <a:spAutoFit/>
            </a:bodyPr>
            <a:lstStyle/>
            <a:p>
              <a:pPr>
                <a:lnSpc>
                  <a:spcPct val="90000"/>
                </a:lnSpc>
                <a:spcAft>
                  <a:spcPts val="574"/>
                </a:spcAft>
              </a:pPr>
              <a:r>
                <a:rPr lang="en-US" sz="2600" dirty="0" smtClean="0">
                  <a:solidFill>
                    <a:schemeClr val="accent3">
                      <a:lumMod val="75000"/>
                    </a:schemeClr>
                  </a:solidFill>
                </a:rPr>
                <a:t>core inferential </a:t>
              </a:r>
              <a:r>
                <a:rPr lang="en-US" sz="2600" dirty="0">
                  <a:solidFill>
                    <a:schemeClr val="accent3">
                      <a:lumMod val="75000"/>
                    </a:schemeClr>
                  </a:solidFill>
                </a:rPr>
                <a:t>chain</a:t>
              </a:r>
            </a:p>
          </p:txBody>
        </p:sp>
      </p:grpSp>
      <p:grpSp>
        <p:nvGrpSpPr>
          <p:cNvPr id="11" name="Group 10"/>
          <p:cNvGrpSpPr/>
          <p:nvPr/>
        </p:nvGrpSpPr>
        <p:grpSpPr>
          <a:xfrm>
            <a:off x="2886174" y="3150707"/>
            <a:ext cx="7240373" cy="1860282"/>
            <a:chOff x="3261932" y="4267987"/>
            <a:chExt cx="7572320" cy="1945569"/>
          </a:xfrm>
        </p:grpSpPr>
        <p:sp>
          <p:nvSpPr>
            <p:cNvPr id="12" name="Rectangle 11"/>
            <p:cNvSpPr/>
            <p:nvPr/>
          </p:nvSpPr>
          <p:spPr bwMode="auto">
            <a:xfrm>
              <a:off x="3261932" y="4852659"/>
              <a:ext cx="7328719" cy="1360897"/>
            </a:xfrm>
            <a:prstGeom prst="rect">
              <a:avLst/>
            </a:prstGeom>
            <a:noFill/>
            <a:ln w="25400">
              <a:solidFill>
                <a:srgbClr val="00B05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593" rIns="0" bIns="44593" numCol="1" rtlCol="0" anchor="ctr" anchorCtr="0" compatLnSpc="1">
              <a:prstTxWarp prst="textNoShape">
                <a:avLst/>
              </a:prstTxWarp>
            </a:bodyPr>
            <a:lstStyle/>
            <a:p>
              <a:pPr algn="ctr" defTabSz="891630" fontAlgn="base">
                <a:spcBef>
                  <a:spcPct val="0"/>
                </a:spcBef>
                <a:spcAft>
                  <a:spcPct val="0"/>
                </a:spcAft>
              </a:pPr>
              <a:endParaRPr lang="en-US" sz="1912" dirty="0">
                <a:gradFill>
                  <a:gsLst>
                    <a:gs pos="0">
                      <a:srgbClr val="FFFFFF"/>
                    </a:gs>
                    <a:gs pos="100000">
                      <a:srgbClr val="FFFFFF"/>
                    </a:gs>
                  </a:gsLst>
                  <a:lin ang="5400000" scaled="0"/>
                </a:gradFill>
              </a:endParaRPr>
            </a:p>
          </p:txBody>
        </p:sp>
        <p:sp>
          <p:nvSpPr>
            <p:cNvPr id="13" name="TextBox 12"/>
            <p:cNvSpPr txBox="1"/>
            <p:nvPr/>
          </p:nvSpPr>
          <p:spPr>
            <a:xfrm>
              <a:off x="8701650" y="4267987"/>
              <a:ext cx="2132602" cy="672074"/>
            </a:xfrm>
            <a:prstGeom prst="rect">
              <a:avLst/>
            </a:prstGeom>
            <a:noFill/>
          </p:spPr>
          <p:txBody>
            <a:bodyPr wrap="square" lIns="174863" tIns="139891" rIns="174863" bIns="139891" rtlCol="0">
              <a:spAutoFit/>
            </a:bodyPr>
            <a:lstStyle/>
            <a:p>
              <a:pPr>
                <a:lnSpc>
                  <a:spcPct val="90000"/>
                </a:lnSpc>
                <a:spcAft>
                  <a:spcPts val="574"/>
                </a:spcAft>
              </a:pPr>
              <a:r>
                <a:rPr lang="en-US" sz="2600" dirty="0">
                  <a:solidFill>
                    <a:srgbClr val="00B050"/>
                  </a:solidFill>
                </a:rPr>
                <a:t>constraints</a:t>
              </a:r>
            </a:p>
          </p:txBody>
        </p:sp>
      </p:grpSp>
      <mc:AlternateContent xmlns:mc="http://schemas.openxmlformats.org/markup-compatibility/2006" xmlns:a14="http://schemas.microsoft.com/office/drawing/2010/main">
        <mc:Choice Requires="a14">
          <p:sp>
            <p:nvSpPr>
              <p:cNvPr id="14" name="TextBox 13"/>
              <p:cNvSpPr txBox="1"/>
              <p:nvPr/>
            </p:nvSpPr>
            <p:spPr>
              <a:xfrm>
                <a:off x="1604296" y="6285036"/>
                <a:ext cx="10654145"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rPr>
                  <a:t>Inspired by [Reddy+ 14], but closer to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𝜆</m:t>
                    </m:r>
                  </m:oMath>
                </a14:m>
                <a:r>
                  <a:rPr lang="en-US" sz="2400" dirty="0" smtClean="0">
                    <a:gradFill>
                      <a:gsLst>
                        <a:gs pos="2917">
                          <a:schemeClr val="tx1"/>
                        </a:gs>
                        <a:gs pos="30000">
                          <a:schemeClr val="tx1"/>
                        </a:gs>
                      </a:gsLst>
                      <a:lin ang="5400000" scaled="0"/>
                    </a:gradFill>
                  </a:rPr>
                  <a:t>-DCS [Liang 13]</a:t>
                </a:r>
              </a:p>
            </p:txBody>
          </p:sp>
        </mc:Choice>
        <mc:Fallback xmlns="">
          <p:sp>
            <p:nvSpPr>
              <p:cNvPr id="14" name="TextBox 13"/>
              <p:cNvSpPr txBox="1">
                <a:spLocks noRot="1" noChangeAspect="1" noMove="1" noResize="1" noEditPoints="1" noAdjustHandles="1" noChangeArrowheads="1" noChangeShapeType="1" noTextEdit="1"/>
              </p:cNvSpPr>
              <p:nvPr/>
            </p:nvSpPr>
            <p:spPr>
              <a:xfrm>
                <a:off x="1604296" y="6285036"/>
                <a:ext cx="10654145" cy="62786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304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a:xfrm>
            <a:off x="274638" y="1214438"/>
            <a:ext cx="11887200" cy="4542782"/>
          </a:xfrm>
        </p:spPr>
        <p:txBody>
          <a:bodyPr/>
          <a:lstStyle/>
          <a:p>
            <a:r>
              <a:rPr lang="en-US" dirty="0" smtClean="0">
                <a:solidFill>
                  <a:schemeClr val="bg2"/>
                </a:solidFill>
              </a:rPr>
              <a:t>Introduction</a:t>
            </a:r>
          </a:p>
          <a:p>
            <a:r>
              <a:rPr lang="en-US" dirty="0" smtClean="0">
                <a:solidFill>
                  <a:schemeClr val="bg2"/>
                </a:solidFill>
              </a:rPr>
              <a:t>Background</a:t>
            </a:r>
          </a:p>
          <a:p>
            <a:r>
              <a:rPr lang="en-US" dirty="0" smtClean="0">
                <a:solidFill>
                  <a:srgbClr val="0070C0"/>
                </a:solidFill>
              </a:rPr>
              <a:t>Staged Query Graph Generation (Our Approach)</a:t>
            </a:r>
          </a:p>
          <a:p>
            <a:pPr lvl="1"/>
            <a:r>
              <a:rPr lang="en-US" dirty="0" smtClean="0">
                <a:solidFill>
                  <a:srgbClr val="0070C0"/>
                </a:solidFill>
              </a:rPr>
              <a:t>Link topic entity</a:t>
            </a:r>
          </a:p>
          <a:p>
            <a:pPr lvl="1"/>
            <a:r>
              <a:rPr lang="en-US" dirty="0" smtClean="0">
                <a:solidFill>
                  <a:srgbClr val="0070C0"/>
                </a:solidFill>
              </a:rPr>
              <a:t>Identify core inferential chain</a:t>
            </a:r>
          </a:p>
          <a:p>
            <a:pPr lvl="1"/>
            <a:r>
              <a:rPr lang="en-US" dirty="0" smtClean="0">
                <a:solidFill>
                  <a:srgbClr val="0070C0"/>
                </a:solidFill>
              </a:rPr>
              <a:t>Augment constraints</a:t>
            </a:r>
          </a:p>
          <a:p>
            <a:r>
              <a:rPr lang="en-US" dirty="0" smtClean="0"/>
              <a:t>Experiments</a:t>
            </a:r>
          </a:p>
          <a:p>
            <a:r>
              <a:rPr lang="en-US" dirty="0" smtClean="0"/>
              <a:t>Conclusion</a:t>
            </a:r>
            <a:endParaRPr lang="en-US" dirty="0"/>
          </a:p>
        </p:txBody>
      </p:sp>
    </p:spTree>
    <p:extLst>
      <p:ext uri="{BB962C8B-B14F-4D97-AF65-F5344CB8AC3E}">
        <p14:creationId xmlns:p14="http://schemas.microsoft.com/office/powerpoint/2010/main" val="34917894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Staged</a:t>
            </a:r>
            <a:r>
              <a:rPr lang="en-US" dirty="0" smtClean="0"/>
              <a:t> Query Graph Generation</a:t>
            </a:r>
            <a:endParaRPr lang="en-US" dirty="0"/>
          </a:p>
        </p:txBody>
      </p:sp>
      <p:sp>
        <p:nvSpPr>
          <p:cNvPr id="3" name="Content Placeholder 2"/>
          <p:cNvSpPr>
            <a:spLocks noGrp="1"/>
          </p:cNvSpPr>
          <p:nvPr>
            <p:ph sz="quarter" idx="10"/>
          </p:nvPr>
        </p:nvSpPr>
        <p:spPr>
          <a:xfrm>
            <a:off x="274638" y="1214438"/>
            <a:ext cx="11887200" cy="1585049"/>
          </a:xfrm>
        </p:spPr>
        <p:txBody>
          <a:bodyPr/>
          <a:lstStyle/>
          <a:p>
            <a:r>
              <a:rPr lang="en-US" dirty="0" smtClean="0"/>
              <a:t>A search problem with staged states and actions</a:t>
            </a:r>
          </a:p>
          <a:p>
            <a:pPr lvl="1"/>
            <a:endParaRPr lang="en-US" sz="1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Who </a:t>
            </a:r>
            <a:r>
              <a:rPr lang="en-US" dirty="0">
                <a:latin typeface="Times New Roman" panose="02020603050405020304" pitchFamily="18" charset="0"/>
                <a:cs typeface="Times New Roman" panose="02020603050405020304" pitchFamily="18" charset="0"/>
              </a:rPr>
              <a:t>first voiced </a:t>
            </a:r>
            <a:r>
              <a:rPr lang="en-US" dirty="0">
                <a:solidFill>
                  <a:srgbClr val="C00000"/>
                </a:solidFill>
                <a:latin typeface="Times New Roman" panose="02020603050405020304" pitchFamily="18" charset="0"/>
                <a:cs typeface="Times New Roman" panose="02020603050405020304" pitchFamily="18" charset="0"/>
              </a:rPr>
              <a:t>Meg</a:t>
            </a:r>
            <a:r>
              <a:rPr lang="en-US" dirty="0">
                <a:latin typeface="Times New Roman" panose="02020603050405020304" pitchFamily="18" charset="0"/>
                <a:cs typeface="Times New Roman" panose="02020603050405020304" pitchFamily="18" charset="0"/>
              </a:rPr>
              <a:t>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smtClean="0">
                <a:latin typeface="Times New Roman" panose="02020603050405020304" pitchFamily="18" charset="0"/>
                <a:cs typeface="Times New Roman" panose="02020603050405020304" pitchFamily="18" charset="0"/>
              </a:rPr>
              <a:t>?</a:t>
            </a:r>
            <a:endParaRPr lang="en-US" dirty="0"/>
          </a:p>
        </p:txBody>
      </p:sp>
      <p:pic>
        <p:nvPicPr>
          <p:cNvPr id="4" name="Picture 3"/>
          <p:cNvPicPr>
            <a:picLocks noChangeAspect="1"/>
          </p:cNvPicPr>
          <p:nvPr/>
        </p:nvPicPr>
        <p:blipFill>
          <a:blip r:embed="rId2"/>
          <a:stretch>
            <a:fillRect/>
          </a:stretch>
        </p:blipFill>
        <p:spPr>
          <a:xfrm>
            <a:off x="3252860" y="3417757"/>
            <a:ext cx="6495994" cy="3203842"/>
          </a:xfrm>
          <a:prstGeom prst="rect">
            <a:avLst/>
          </a:prstGeom>
        </p:spPr>
      </p:pic>
      <p:sp>
        <p:nvSpPr>
          <p:cNvPr id="5" name="TextBox 4"/>
          <p:cNvSpPr txBox="1"/>
          <p:nvPr/>
        </p:nvSpPr>
        <p:spPr>
          <a:xfrm>
            <a:off x="1083035" y="3020725"/>
            <a:ext cx="4339649"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solidFill>
                  <a:srgbClr val="0070C0"/>
                </a:solidFill>
              </a:rPr>
              <a:t>(1) </a:t>
            </a:r>
            <a:r>
              <a:rPr lang="en-US" sz="3600" u="sng" dirty="0" smtClean="0">
                <a:solidFill>
                  <a:srgbClr val="0070C0"/>
                </a:solidFill>
              </a:rPr>
              <a:t>Link Topic Entity</a:t>
            </a:r>
          </a:p>
        </p:txBody>
      </p:sp>
    </p:spTree>
    <p:extLst>
      <p:ext uri="{BB962C8B-B14F-4D97-AF65-F5344CB8AC3E}">
        <p14:creationId xmlns:p14="http://schemas.microsoft.com/office/powerpoint/2010/main" val="21718153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Staged</a:t>
            </a:r>
            <a:r>
              <a:rPr lang="en-US" dirty="0" smtClean="0"/>
              <a:t> Query Graph Generation</a:t>
            </a:r>
            <a:endParaRPr lang="en-US" dirty="0"/>
          </a:p>
        </p:txBody>
      </p:sp>
      <p:sp>
        <p:nvSpPr>
          <p:cNvPr id="3" name="Content Placeholder 2"/>
          <p:cNvSpPr>
            <a:spLocks noGrp="1"/>
          </p:cNvSpPr>
          <p:nvPr>
            <p:ph sz="quarter" idx="10"/>
          </p:nvPr>
        </p:nvSpPr>
        <p:spPr>
          <a:xfrm>
            <a:off x="274638" y="1064538"/>
            <a:ext cx="11887200" cy="1000274"/>
          </a:xfrm>
        </p:spPr>
        <p:txBody>
          <a:bodyPr/>
          <a:lstStyle/>
          <a:p>
            <a:pPr lvl="1"/>
            <a:endParaRPr lang="en-US" sz="1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Who </a:t>
            </a:r>
            <a:r>
              <a:rPr lang="en-US" dirty="0">
                <a:latin typeface="Times New Roman" panose="02020603050405020304" pitchFamily="18" charset="0"/>
                <a:cs typeface="Times New Roman" panose="02020603050405020304" pitchFamily="18" charset="0"/>
              </a:rPr>
              <a:t>first voiced </a:t>
            </a:r>
            <a:r>
              <a:rPr lang="en-US" dirty="0">
                <a:solidFill>
                  <a:schemeClr val="tx1"/>
                </a:solidFill>
                <a:latin typeface="Times New Roman" panose="02020603050405020304" pitchFamily="18" charset="0"/>
                <a:cs typeface="Times New Roman" panose="02020603050405020304" pitchFamily="18" charset="0"/>
              </a:rPr>
              <a:t>Meg</a:t>
            </a:r>
            <a:r>
              <a:rPr lang="en-US" dirty="0">
                <a:latin typeface="Times New Roman" panose="02020603050405020304" pitchFamily="18" charset="0"/>
                <a:cs typeface="Times New Roman" panose="02020603050405020304" pitchFamily="18" charset="0"/>
              </a:rPr>
              <a:t>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smtClean="0">
                <a:latin typeface="Times New Roman" panose="02020603050405020304" pitchFamily="18" charset="0"/>
                <a:cs typeface="Times New Roman" panose="02020603050405020304" pitchFamily="18" charset="0"/>
              </a:rPr>
              <a:t>?</a:t>
            </a:r>
            <a:endParaRPr lang="en-US" dirty="0"/>
          </a:p>
        </p:txBody>
      </p:sp>
      <p:sp>
        <p:nvSpPr>
          <p:cNvPr id="5" name="TextBox 4"/>
          <p:cNvSpPr txBox="1"/>
          <p:nvPr/>
        </p:nvSpPr>
        <p:spPr>
          <a:xfrm>
            <a:off x="1172976" y="2064812"/>
            <a:ext cx="704163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solidFill>
                  <a:srgbClr val="0070C0"/>
                </a:solidFill>
              </a:rPr>
              <a:t>(2) </a:t>
            </a:r>
            <a:r>
              <a:rPr lang="en-US" sz="3600" u="sng" dirty="0" smtClean="0">
                <a:solidFill>
                  <a:srgbClr val="0070C0"/>
                </a:solidFill>
              </a:rPr>
              <a:t>Identify Core Inferential Chain</a:t>
            </a:r>
          </a:p>
        </p:txBody>
      </p:sp>
      <p:pic>
        <p:nvPicPr>
          <p:cNvPr id="6" name="Picture 5"/>
          <p:cNvPicPr>
            <a:picLocks noChangeAspect="1"/>
          </p:cNvPicPr>
          <p:nvPr/>
        </p:nvPicPr>
        <p:blipFill>
          <a:blip r:embed="rId2"/>
          <a:stretch>
            <a:fillRect/>
          </a:stretch>
        </p:blipFill>
        <p:spPr>
          <a:xfrm>
            <a:off x="1060024" y="2978795"/>
            <a:ext cx="10316428" cy="3874708"/>
          </a:xfrm>
          <a:prstGeom prst="rect">
            <a:avLst/>
          </a:prstGeom>
        </p:spPr>
      </p:pic>
    </p:spTree>
    <p:extLst>
      <p:ext uri="{BB962C8B-B14F-4D97-AF65-F5344CB8AC3E}">
        <p14:creationId xmlns:p14="http://schemas.microsoft.com/office/powerpoint/2010/main" val="285057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Staged</a:t>
            </a:r>
            <a:r>
              <a:rPr lang="en-US" dirty="0" smtClean="0"/>
              <a:t> Query Graph Generation</a:t>
            </a:r>
            <a:endParaRPr lang="en-US" dirty="0"/>
          </a:p>
        </p:txBody>
      </p:sp>
      <p:sp>
        <p:nvSpPr>
          <p:cNvPr id="3" name="Content Placeholder 2"/>
          <p:cNvSpPr>
            <a:spLocks noGrp="1"/>
          </p:cNvSpPr>
          <p:nvPr>
            <p:ph sz="quarter" idx="10"/>
          </p:nvPr>
        </p:nvSpPr>
        <p:spPr>
          <a:xfrm>
            <a:off x="274638" y="1064538"/>
            <a:ext cx="11887200" cy="1000274"/>
          </a:xfrm>
        </p:spPr>
        <p:txBody>
          <a:bodyPr/>
          <a:lstStyle/>
          <a:p>
            <a:pPr lvl="1"/>
            <a:endParaRPr lang="en-US" sz="1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Who </a:t>
            </a:r>
            <a:r>
              <a:rPr lang="en-US" dirty="0">
                <a:latin typeface="Times New Roman" panose="02020603050405020304" pitchFamily="18" charset="0"/>
                <a:cs typeface="Times New Roman" panose="02020603050405020304" pitchFamily="18" charset="0"/>
              </a:rPr>
              <a:t>first voiced </a:t>
            </a:r>
            <a:r>
              <a:rPr lang="en-US" dirty="0">
                <a:solidFill>
                  <a:schemeClr val="tx1"/>
                </a:solidFill>
                <a:latin typeface="Times New Roman" panose="02020603050405020304" pitchFamily="18" charset="0"/>
                <a:cs typeface="Times New Roman" panose="02020603050405020304" pitchFamily="18" charset="0"/>
              </a:rPr>
              <a:t>Meg</a:t>
            </a:r>
            <a:r>
              <a:rPr lang="en-US" dirty="0">
                <a:latin typeface="Times New Roman" panose="02020603050405020304" pitchFamily="18" charset="0"/>
                <a:cs typeface="Times New Roman" panose="02020603050405020304" pitchFamily="18" charset="0"/>
              </a:rPr>
              <a:t>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smtClean="0">
                <a:latin typeface="Times New Roman" panose="02020603050405020304" pitchFamily="18" charset="0"/>
                <a:cs typeface="Times New Roman" panose="02020603050405020304" pitchFamily="18" charset="0"/>
              </a:rPr>
              <a:t>?</a:t>
            </a:r>
            <a:endParaRPr lang="en-US" dirty="0"/>
          </a:p>
        </p:txBody>
      </p:sp>
      <p:sp>
        <p:nvSpPr>
          <p:cNvPr id="5" name="TextBox 4"/>
          <p:cNvSpPr txBox="1"/>
          <p:nvPr/>
        </p:nvSpPr>
        <p:spPr>
          <a:xfrm>
            <a:off x="1172976" y="2064812"/>
            <a:ext cx="704163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solidFill>
                  <a:srgbClr val="0070C0"/>
                </a:solidFill>
              </a:rPr>
              <a:t>(3) </a:t>
            </a:r>
            <a:r>
              <a:rPr lang="en-US" sz="3600" u="sng" dirty="0" smtClean="0">
                <a:solidFill>
                  <a:srgbClr val="0070C0"/>
                </a:solidFill>
              </a:rPr>
              <a:t>Augment Constraints</a:t>
            </a:r>
          </a:p>
        </p:txBody>
      </p:sp>
      <p:pic>
        <p:nvPicPr>
          <p:cNvPr id="7" name="Picture 6"/>
          <p:cNvPicPr>
            <a:picLocks noChangeAspect="1"/>
          </p:cNvPicPr>
          <p:nvPr/>
        </p:nvPicPr>
        <p:blipFill>
          <a:blip r:embed="rId2"/>
          <a:stretch>
            <a:fillRect/>
          </a:stretch>
        </p:blipFill>
        <p:spPr>
          <a:xfrm>
            <a:off x="2489077" y="2728817"/>
            <a:ext cx="6859520" cy="4265708"/>
          </a:xfrm>
          <a:prstGeom prst="rect">
            <a:avLst/>
          </a:prstGeom>
        </p:spPr>
      </p:pic>
    </p:spTree>
    <p:extLst>
      <p:ext uri="{BB962C8B-B14F-4D97-AF65-F5344CB8AC3E}">
        <p14:creationId xmlns:p14="http://schemas.microsoft.com/office/powerpoint/2010/main" val="2011332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74" y="482551"/>
            <a:ext cx="11889564" cy="917575"/>
          </a:xfrm>
        </p:spPr>
        <p:txBody>
          <a:bodyPr/>
          <a:lstStyle/>
          <a:p>
            <a:r>
              <a:rPr lang="en-US" dirty="0" smtClean="0"/>
              <a:t>Link Topic Entity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2026526"/>
                <a:ext cx="11887200" cy="3970318"/>
              </a:xfrm>
            </p:spPr>
            <p:txBody>
              <a:bodyPr/>
              <a:lstStyle/>
              <a:p>
                <a:r>
                  <a:rPr lang="en-US" dirty="0" smtClean="0"/>
                  <a:t>An advanced entity linking system for short text</a:t>
                </a:r>
              </a:p>
              <a:p>
                <a:pPr marL="342900" lvl="1" indent="0">
                  <a:buNone/>
                </a:pPr>
                <a:r>
                  <a:rPr lang="en-US" sz="2400" dirty="0" smtClean="0"/>
                  <a:t>Yang </a:t>
                </a:r>
                <a:r>
                  <a:rPr lang="en-US" sz="2400" dirty="0"/>
                  <a:t>&amp; Chang, </a:t>
                </a:r>
                <a:r>
                  <a:rPr lang="en-US" sz="2400" dirty="0" smtClean="0"/>
                  <a:t>“</a:t>
                </a:r>
                <a:r>
                  <a:rPr lang="en-US" sz="2400" i="1" dirty="0" smtClean="0"/>
                  <a:t>S-MART</a:t>
                </a:r>
                <a:r>
                  <a:rPr lang="en-US" sz="2400" i="1" dirty="0"/>
                  <a:t>: </a:t>
                </a:r>
                <a:r>
                  <a:rPr lang="en-US" sz="2400" i="1" dirty="0" smtClean="0"/>
                  <a:t>Novel Tree-based Structured Learning Algorithms Applied to </a:t>
                </a:r>
                <a:r>
                  <a:rPr lang="en-US" sz="2400" i="1" dirty="0"/>
                  <a:t>Tweet </a:t>
                </a:r>
                <a:r>
                  <a:rPr lang="en-US" sz="2400" i="1" dirty="0" smtClean="0"/>
                  <a:t>Entity Linking.</a:t>
                </a:r>
                <a:r>
                  <a:rPr lang="en-US" sz="2400" dirty="0" smtClean="0"/>
                  <a:t>” In ACL-15.</a:t>
                </a:r>
              </a:p>
              <a:p>
                <a:pPr lvl="8"/>
                <a:endParaRPr lang="en-US" sz="1200" dirty="0" smtClean="0"/>
              </a:p>
              <a:p>
                <a:r>
                  <a:rPr lang="en-US" dirty="0" smtClean="0"/>
                  <a:t>Prepare surface-form lexicon </a:t>
                </a:r>
                <a14:m>
                  <m:oMath xmlns:m="http://schemas.openxmlformats.org/officeDocument/2006/math">
                    <m:r>
                      <a:rPr lang="en-US" b="0" i="1" smtClean="0">
                        <a:latin typeface="Cambria Math" panose="02040503050406030204" pitchFamily="18" charset="0"/>
                        <a:ea typeface="Cambria Math" panose="02040503050406030204" pitchFamily="18" charset="0"/>
                      </a:rPr>
                      <m:t>ℒ</m:t>
                    </m:r>
                  </m:oMath>
                </a14:m>
                <a:r>
                  <a:rPr lang="en-US" dirty="0" smtClean="0"/>
                  <a:t> for entities in the KB</a:t>
                </a:r>
              </a:p>
              <a:p>
                <a:r>
                  <a:rPr lang="en-US" dirty="0" smtClean="0"/>
                  <a:t>Entity mention candidates: all consecutive word sequences in </a:t>
                </a:r>
                <a14:m>
                  <m:oMath xmlns:m="http://schemas.openxmlformats.org/officeDocument/2006/math">
                    <m:r>
                      <a:rPr lang="en-US" i="1">
                        <a:latin typeface="Cambria Math" panose="02040503050406030204" pitchFamily="18" charset="0"/>
                        <a:ea typeface="Cambria Math" panose="02040503050406030204" pitchFamily="18" charset="0"/>
                      </a:rPr>
                      <m:t>ℒ</m:t>
                    </m:r>
                  </m:oMath>
                </a14:m>
                <a:r>
                  <a:rPr lang="en-US" dirty="0" smtClean="0"/>
                  <a:t>, scored by the statistical model</a:t>
                </a:r>
              </a:p>
              <a:p>
                <a:r>
                  <a:rPr lang="en-US" dirty="0" smtClean="0"/>
                  <a:t>Up to 10 top-ranked entities are considered as topic entity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2026526"/>
                <a:ext cx="11887200" cy="3970318"/>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8344588" y="0"/>
            <a:ext cx="3817250" cy="1882678"/>
          </a:xfrm>
          <a:prstGeom prst="rect">
            <a:avLst/>
          </a:prstGeom>
        </p:spPr>
      </p:pic>
    </p:spTree>
    <p:extLst>
      <p:ext uri="{BB962C8B-B14F-4D97-AF65-F5344CB8AC3E}">
        <p14:creationId xmlns:p14="http://schemas.microsoft.com/office/powerpoint/2010/main" val="28718852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Core Inferential </a:t>
            </a:r>
            <a:r>
              <a:rPr lang="en-US" dirty="0" smtClean="0"/>
              <a:t>Chain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1214438"/>
                <a:ext cx="11887200" cy="3213187"/>
              </a:xfrm>
            </p:spPr>
            <p:txBody>
              <a:bodyPr/>
              <a:lstStyle/>
              <a:p>
                <a:r>
                  <a:rPr lang="en-US" dirty="0" smtClean="0"/>
                  <a:t>Relationship between topic</a:t>
                </a:r>
                <a:br>
                  <a:rPr lang="en-US" dirty="0" smtClean="0"/>
                </a:br>
                <a:r>
                  <a:rPr lang="en-US" dirty="0" smtClean="0"/>
                  <a:t>and answer (</a:t>
                </a:r>
                <a14:m>
                  <m:oMath xmlns:m="http://schemas.openxmlformats.org/officeDocument/2006/math">
                    <m:r>
                      <a:rPr lang="en-US" b="0" i="1" smtClean="0">
                        <a:latin typeface="Cambria Math" panose="02040503050406030204" pitchFamily="18" charset="0"/>
                      </a:rPr>
                      <m:t>𝑥</m:t>
                    </m:r>
                  </m:oMath>
                </a14:m>
                <a:r>
                  <a:rPr lang="en-US" dirty="0" smtClean="0"/>
                  <a:t>) entities</a:t>
                </a:r>
              </a:p>
              <a:p>
                <a:r>
                  <a:rPr lang="en-US" dirty="0" smtClean="0"/>
                  <a:t>Explore two types of paths</a:t>
                </a:r>
              </a:p>
              <a:p>
                <a:pPr lvl="1"/>
                <a:r>
                  <a:rPr lang="en-US" dirty="0" smtClean="0"/>
                  <a:t>Length 1 to non-CVT node</a:t>
                </a:r>
              </a:p>
              <a:p>
                <a:pPr lvl="1"/>
                <a:r>
                  <a:rPr lang="en-US" dirty="0" smtClean="0"/>
                  <a:t>Length 2 where </a:t>
                </a:r>
                <a14:m>
                  <m:oMath xmlns:m="http://schemas.openxmlformats.org/officeDocument/2006/math">
                    <m:r>
                      <a:rPr lang="en-US" b="0" i="1" dirty="0" smtClean="0">
                        <a:latin typeface="Cambria Math" panose="02040503050406030204" pitchFamily="18" charset="0"/>
                      </a:rPr>
                      <m:t>𝑦</m:t>
                    </m:r>
                  </m:oMath>
                </a14:m>
                <a:r>
                  <a:rPr lang="en-US" dirty="0" smtClean="0"/>
                  <a:t> can be grounded to CVT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1214438"/>
                <a:ext cx="11887200" cy="3213187"/>
              </a:xfrm>
              <a:blipFill rotWithShape="0">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742323" y="1162545"/>
            <a:ext cx="5354132" cy="2010942"/>
          </a:xfrm>
          <a:prstGeom prst="rect">
            <a:avLst/>
          </a:prstGeom>
        </p:spPr>
      </p:pic>
      <p:sp>
        <p:nvSpPr>
          <p:cNvPr id="5" name="Rectangle 4"/>
          <p:cNvSpPr/>
          <p:nvPr/>
        </p:nvSpPr>
        <p:spPr>
          <a:xfrm>
            <a:off x="2209433" y="4403773"/>
            <a:ext cx="7747785" cy="646331"/>
          </a:xfrm>
          <a:prstGeom prst="rect">
            <a:avLst/>
          </a:prstGeom>
        </p:spPr>
        <p:txBody>
          <a:bodyPr wrap="square">
            <a:spAutoFit/>
          </a:bodyPr>
          <a:lstStyle/>
          <a:p>
            <a:r>
              <a:rPr lang="en-US" sz="3600" dirty="0">
                <a:solidFill>
                  <a:srgbClr val="306CB2"/>
                </a:solidFill>
                <a:latin typeface="Times New Roman" panose="02020603050405020304" pitchFamily="18" charset="0"/>
                <a:cs typeface="Times New Roman" panose="02020603050405020304" pitchFamily="18" charset="0"/>
              </a:rPr>
              <a:t>Who</a:t>
            </a:r>
            <a:r>
              <a:rPr lang="en-US" sz="3600" dirty="0">
                <a:latin typeface="Times New Roman" panose="02020603050405020304" pitchFamily="18" charset="0"/>
                <a:cs typeface="Times New Roman" panose="02020603050405020304" pitchFamily="18" charset="0"/>
              </a:rPr>
              <a:t> first voiced Meg on </a:t>
            </a:r>
            <a:r>
              <a:rPr lang="en-US" sz="3600" dirty="0">
                <a:solidFill>
                  <a:srgbClr val="C00000"/>
                </a:solidFill>
                <a:latin typeface="Times New Roman" panose="02020603050405020304" pitchFamily="18" charset="0"/>
                <a:cs typeface="Times New Roman" panose="02020603050405020304" pitchFamily="18" charset="0"/>
              </a:rPr>
              <a:t>Family Guy</a:t>
            </a:r>
            <a:r>
              <a:rPr lang="en-US" sz="3600" dirty="0">
                <a:latin typeface="Times New Roman" panose="02020603050405020304" pitchFamily="18" charset="0"/>
                <a:cs typeface="Times New Roman" panose="02020603050405020304" pitchFamily="18" charset="0"/>
              </a:rPr>
              <a:t>?</a:t>
            </a:r>
            <a:endParaRPr lang="en-US" sz="3600" dirty="0"/>
          </a:p>
        </p:txBody>
      </p:sp>
      <mc:AlternateContent xmlns:mc="http://schemas.openxmlformats.org/markup-compatibility/2006" xmlns:a14="http://schemas.microsoft.com/office/drawing/2010/main">
        <mc:Choice Requires="a14">
          <p:sp>
            <p:nvSpPr>
              <p:cNvPr id="6" name="Rectangle 5"/>
              <p:cNvSpPr/>
              <p:nvPr/>
            </p:nvSpPr>
            <p:spPr>
              <a:xfrm>
                <a:off x="1195668" y="5709804"/>
                <a:ext cx="9775314" cy="6574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dirty="0" smtClean="0">
                          <a:solidFill>
                            <a:srgbClr val="7030A0"/>
                          </a:solidFill>
                          <a:latin typeface="Cambria Math" panose="02040503050406030204" pitchFamily="18" charset="0"/>
                          <a:cs typeface="Times New Roman" panose="02020603050405020304" pitchFamily="18" charset="0"/>
                        </a:rPr>
                        <m:t>{</m:t>
                      </m:r>
                      <m:r>
                        <m:rPr>
                          <m:nor/>
                        </m:rPr>
                        <a:rPr lang="en-US" sz="3600" i="0" dirty="0" smtClean="0">
                          <a:solidFill>
                            <a:srgbClr val="7030A0"/>
                          </a:solidFill>
                          <a:latin typeface="Courier New" panose="02070309020205020404" pitchFamily="49" charset="0"/>
                          <a:cs typeface="Courier New" panose="02070309020205020404" pitchFamily="49" charset="0"/>
                        </a:rPr>
                        <m:t>cast</m:t>
                      </m:r>
                      <m:r>
                        <m:rPr>
                          <m:nor/>
                        </m:rPr>
                        <a:rPr lang="en-US" sz="3600" b="0" i="0" dirty="0" smtClean="0">
                          <a:solidFill>
                            <a:srgbClr val="7030A0"/>
                          </a:solidFill>
                          <a:latin typeface="Courier New" panose="02070309020205020404" pitchFamily="49" charset="0"/>
                          <a:cs typeface="Courier New" panose="02070309020205020404" pitchFamily="49" charset="0"/>
                        </a:rPr>
                        <m:t>−</m:t>
                      </m:r>
                      <m:r>
                        <m:rPr>
                          <m:nor/>
                        </m:rPr>
                        <a:rPr lang="en-US" sz="3600" i="0" dirty="0" smtClean="0">
                          <a:solidFill>
                            <a:srgbClr val="7030A0"/>
                          </a:solidFill>
                          <a:latin typeface="Courier New" panose="02070309020205020404" pitchFamily="49" charset="0"/>
                          <a:cs typeface="Courier New" panose="02070309020205020404" pitchFamily="49" charset="0"/>
                        </a:rPr>
                        <m:t>actor</m:t>
                      </m:r>
                      <m:r>
                        <m:rPr>
                          <m:nor/>
                        </m:rPr>
                        <a:rPr lang="en-US" sz="3600" i="0" dirty="0" smtClean="0">
                          <a:solidFill>
                            <a:srgbClr val="7030A0"/>
                          </a:solidFill>
                          <a:latin typeface="Courier New" panose="02070309020205020404" pitchFamily="49" charset="0"/>
                          <a:cs typeface="Courier New" panose="02070309020205020404" pitchFamily="49" charset="0"/>
                        </a:rPr>
                        <m:t>, </m:t>
                      </m:r>
                      <m:r>
                        <m:rPr>
                          <m:nor/>
                        </m:rPr>
                        <a:rPr lang="en-US" sz="3600" i="0" dirty="0" smtClean="0">
                          <a:solidFill>
                            <a:srgbClr val="7030A0"/>
                          </a:solidFill>
                          <a:latin typeface="Courier New" panose="02070309020205020404" pitchFamily="49" charset="0"/>
                          <a:cs typeface="Courier New" panose="02070309020205020404" pitchFamily="49" charset="0"/>
                        </a:rPr>
                        <m:t>writer</m:t>
                      </m:r>
                      <m:r>
                        <m:rPr>
                          <m:nor/>
                        </m:rPr>
                        <a:rPr lang="en-US" sz="3600" b="0" i="0" dirty="0" smtClean="0">
                          <a:solidFill>
                            <a:srgbClr val="7030A0"/>
                          </a:solidFill>
                          <a:latin typeface="Courier New" panose="02070309020205020404" pitchFamily="49" charset="0"/>
                          <a:cs typeface="Courier New" panose="02070309020205020404" pitchFamily="49" charset="0"/>
                        </a:rPr>
                        <m:t>−</m:t>
                      </m:r>
                      <m:r>
                        <m:rPr>
                          <m:nor/>
                        </m:rPr>
                        <a:rPr lang="en-US" sz="3600" i="0" dirty="0" smtClean="0">
                          <a:solidFill>
                            <a:srgbClr val="7030A0"/>
                          </a:solidFill>
                          <a:latin typeface="Courier New" panose="02070309020205020404" pitchFamily="49" charset="0"/>
                          <a:cs typeface="Courier New" panose="02070309020205020404" pitchFamily="49" charset="0"/>
                        </a:rPr>
                        <m:t>start</m:t>
                      </m:r>
                      <m:r>
                        <m:rPr>
                          <m:nor/>
                        </m:rPr>
                        <a:rPr lang="en-US" sz="3600" i="0" dirty="0" smtClean="0">
                          <a:solidFill>
                            <a:srgbClr val="7030A0"/>
                          </a:solidFill>
                          <a:latin typeface="Courier New" panose="02070309020205020404" pitchFamily="49" charset="0"/>
                          <a:cs typeface="Courier New" panose="02070309020205020404" pitchFamily="49" charset="0"/>
                        </a:rPr>
                        <m:t>, </m:t>
                      </m:r>
                      <m:r>
                        <m:rPr>
                          <m:nor/>
                        </m:rPr>
                        <a:rPr lang="en-US" sz="3600" i="0" dirty="0" smtClean="0">
                          <a:solidFill>
                            <a:srgbClr val="7030A0"/>
                          </a:solidFill>
                          <a:latin typeface="Courier New" panose="02070309020205020404" pitchFamily="49" charset="0"/>
                          <a:cs typeface="Courier New" panose="02070309020205020404" pitchFamily="49" charset="0"/>
                        </a:rPr>
                        <m:t>genre</m:t>
                      </m:r>
                      <m:r>
                        <a:rPr lang="en-US" sz="3600" i="1" dirty="0" smtClean="0">
                          <a:solidFill>
                            <a:srgbClr val="7030A0"/>
                          </a:solidFill>
                          <a:latin typeface="Cambria Math" panose="02040503050406030204" pitchFamily="18" charset="0"/>
                          <a:cs typeface="Times New Roman" panose="02020603050405020304" pitchFamily="18" charset="0"/>
                        </a:rPr>
                        <m:t>}</m:t>
                      </m:r>
                    </m:oMath>
                  </m:oMathPara>
                </a14:m>
                <a:endParaRPr lang="en-US" sz="3600" dirty="0">
                  <a:solidFill>
                    <a:srgbClr val="7030A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195668" y="5709804"/>
                <a:ext cx="9775314" cy="657424"/>
              </a:xfrm>
              <a:prstGeom prst="rect">
                <a:avLst/>
              </a:prstGeom>
              <a:blipFill rotWithShape="0">
                <a:blip r:embed="rId4"/>
                <a:stretch>
                  <a:fillRect/>
                </a:stretch>
              </a:blipFill>
            </p:spPr>
            <p:txBody>
              <a:bodyPr/>
              <a:lstStyle/>
              <a:p>
                <a:r>
                  <a:rPr lang="en-US">
                    <a:noFill/>
                  </a:rPr>
                  <a:t> </a:t>
                </a:r>
              </a:p>
            </p:txBody>
          </p:sp>
        </mc:Fallback>
      </mc:AlternateContent>
      <p:grpSp>
        <p:nvGrpSpPr>
          <p:cNvPr id="18" name="Group 17"/>
          <p:cNvGrpSpPr/>
          <p:nvPr/>
        </p:nvGrpSpPr>
        <p:grpSpPr>
          <a:xfrm>
            <a:off x="2825429" y="5066675"/>
            <a:ext cx="5463540" cy="407982"/>
            <a:chOff x="2825429" y="5066675"/>
            <a:chExt cx="5463540" cy="407982"/>
          </a:xfrm>
        </p:grpSpPr>
        <p:cxnSp>
          <p:nvCxnSpPr>
            <p:cNvPr id="10" name="Straight Connector 9"/>
            <p:cNvCxnSpPr/>
            <p:nvPr/>
          </p:nvCxnSpPr>
          <p:spPr>
            <a:xfrm>
              <a:off x="8288969" y="5066675"/>
              <a:ext cx="0" cy="404485"/>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33049" y="5070172"/>
              <a:ext cx="0" cy="404485"/>
            </a:xfrm>
            <a:prstGeom prst="line">
              <a:avLst/>
            </a:prstGeom>
            <a:ln w="381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25429" y="5471160"/>
              <a:ext cx="5463540" cy="0"/>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729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19778"/>
            <a:ext cx="11889564" cy="1397559"/>
          </a:xfrm>
        </p:spPr>
        <p:txBody>
          <a:bodyPr/>
          <a:lstStyle/>
          <a:p>
            <a:r>
              <a:rPr lang="en-US" sz="4400" dirty="0" smtClean="0"/>
              <a:t>Relation Matching using Deep Convolutional Neural Networks </a:t>
            </a:r>
            <a:r>
              <a:rPr lang="en-US" sz="4000" dirty="0" smtClean="0"/>
              <a:t>(DSSM [Shen+ 14])</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320" y="1754263"/>
                <a:ext cx="11887200" cy="1037207"/>
              </a:xfrm>
            </p:spPr>
            <p:txBody>
              <a:bodyPr/>
              <a:lstStyle/>
              <a:p>
                <a:pPr marL="514350" indent="-273050">
                  <a:spcBef>
                    <a:spcPts val="600"/>
                  </a:spcBef>
                </a:pPr>
                <a:r>
                  <a:rPr lang="en-US" sz="2800" dirty="0" smtClean="0">
                    <a:solidFill>
                      <a:srgbClr val="306CB2"/>
                    </a:solidFill>
                  </a:rPr>
                  <a:t>Input is mapped to two </a:t>
                </a:r>
                <a14:m>
                  <m:oMath xmlns:m="http://schemas.openxmlformats.org/officeDocument/2006/math">
                    <m:r>
                      <a:rPr lang="en-US" sz="2800" i="1" dirty="0">
                        <a:solidFill>
                          <a:srgbClr val="306CB2"/>
                        </a:solidFill>
                        <a:latin typeface="Cambria Math" panose="02040503050406030204" pitchFamily="18" charset="0"/>
                      </a:rPr>
                      <m:t>𝑘</m:t>
                    </m:r>
                  </m:oMath>
                </a14:m>
                <a:r>
                  <a:rPr lang="en-US" sz="2800" dirty="0">
                    <a:solidFill>
                      <a:srgbClr val="306CB2"/>
                    </a:solidFill>
                  </a:rPr>
                  <a:t>-dimensional vectors</a:t>
                </a:r>
              </a:p>
              <a:p>
                <a:pPr marL="514350" lvl="1" indent="-273050">
                  <a:spcBef>
                    <a:spcPts val="600"/>
                  </a:spcBef>
                </a:pPr>
                <a:r>
                  <a:rPr lang="en-US" dirty="0"/>
                  <a:t>Probability is determined by </a:t>
                </a:r>
                <a:r>
                  <a:rPr lang="en-US" dirty="0" err="1"/>
                  <a:t>softmax</a:t>
                </a:r>
                <a:r>
                  <a:rPr lang="en-US" dirty="0"/>
                  <a:t> of their cosine similarity</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320" y="1754263"/>
                <a:ext cx="11887200" cy="1037207"/>
              </a:xfrm>
              <a:blipFill rotWithShape="0">
                <a:blip r:embed="rId3"/>
                <a:stretch>
                  <a:fillRect t="-5882"/>
                </a:stretch>
              </a:blipFill>
            </p:spPr>
            <p:txBody>
              <a:bodyPr/>
              <a:lstStyle/>
              <a:p>
                <a:r>
                  <a:rPr lang="en-US">
                    <a:noFill/>
                  </a:rPr>
                  <a:t> </a:t>
                </a:r>
              </a:p>
            </p:txBody>
          </p:sp>
        </mc:Fallback>
      </mc:AlternateContent>
      <p:grpSp>
        <p:nvGrpSpPr>
          <p:cNvPr id="4" name="Group 3"/>
          <p:cNvGrpSpPr/>
          <p:nvPr/>
        </p:nvGrpSpPr>
        <p:grpSpPr>
          <a:xfrm>
            <a:off x="448416" y="3145244"/>
            <a:ext cx="6918298" cy="3657573"/>
            <a:chOff x="31243905" y="11067380"/>
            <a:chExt cx="6918298" cy="3657573"/>
          </a:xfrm>
        </p:grpSpPr>
        <mc:AlternateContent xmlns:mc="http://schemas.openxmlformats.org/markup-compatibility/2006" xmlns:a14="http://schemas.microsoft.com/office/drawing/2010/main">
          <mc:Choice Requires="a14">
            <p:sp>
              <p:nvSpPr>
                <p:cNvPr id="5" name="TextBox 4"/>
                <p:cNvSpPr txBox="1"/>
                <p:nvPr/>
              </p:nvSpPr>
              <p:spPr>
                <a:xfrm>
                  <a:off x="31352222" y="11067380"/>
                  <a:ext cx="3552154" cy="701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𝑅</m:t>
                            </m:r>
                          </m:e>
                          <m:e>
                            <m:r>
                              <a:rPr lang="en-US" b="0" i="1" smtClean="0">
                                <a:solidFill>
                                  <a:schemeClr val="tx1"/>
                                </a:solidFill>
                                <a:latin typeface="Cambria Math" panose="02040503050406030204" pitchFamily="18" charset="0"/>
                              </a:rPr>
                              <m:t>𝑃</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m:rPr>
                                <m:sty m:val="p"/>
                              </m:rPr>
                              <a:rPr lang="en-US" b="0" i="0" smtClean="0">
                                <a:solidFill>
                                  <a:schemeClr val="tx1"/>
                                </a:solidFill>
                                <a:latin typeface="Cambria Math" panose="02040503050406030204" pitchFamily="18" charset="0"/>
                              </a:rPr>
                              <m:t>exp</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func>
                              </m:e>
                            </m:d>
                          </m:num>
                          <m:den>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𝑅</m:t>
                                    </m:r>
                                  </m:e>
                                  <m:sup>
                                    <m:r>
                                      <a:rPr lang="en-US" b="0" i="1" smtClean="0">
                                        <a:solidFill>
                                          <a:schemeClr val="tx1"/>
                                        </a:solidFill>
                                        <a:latin typeface="Cambria Math" panose="02040503050406030204" pitchFamily="18" charset="0"/>
                                      </a:rPr>
                                      <m:t>′</m:t>
                                    </m:r>
                                  </m:sup>
                                </m:sSup>
                              </m:sub>
                              <m:sup/>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d>
                                      <m:dPr>
                                        <m:ctrlPr>
                                          <a:rPr lang="en-US" b="0" i="1" smtClean="0">
                                            <a:solidFill>
                                              <a:schemeClr val="tx1"/>
                                            </a:solidFill>
                                            <a:latin typeface="Cambria Math" panose="02040503050406030204" pitchFamily="18" charset="0"/>
                                          </a:rPr>
                                        </m:ctrlPr>
                                      </m:dPr>
                                      <m:e>
                                        <m:r>
                                          <m:rPr>
                                            <m:sty m:val="p"/>
                                          </m:rPr>
                                          <a:rPr lang="en-US">
                                            <a:latin typeface="Cambria Math" panose="02040503050406030204" pitchFamily="18" charset="0"/>
                                          </a:rPr>
                                          <m:t>cos</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i="1">
                                            <a:latin typeface="Cambria Math" panose="02040503050406030204" pitchFamily="18" charset="0"/>
                                          </a:rPr>
                                          <m:t>)</m:t>
                                        </m:r>
                                      </m:e>
                                    </m:d>
                                  </m:e>
                                </m:func>
                              </m:e>
                            </m:nary>
                          </m:den>
                        </m:f>
                      </m:oMath>
                    </m:oMathPara>
                  </a14:m>
                  <a:endParaRPr lang="en-US" dirty="0" err="1" smtClean="0">
                    <a:solidFill>
                      <a:schemeClr val="tx1"/>
                    </a:solidFill>
                    <a:latin typeface="Segoe"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1352222" y="11067380"/>
                  <a:ext cx="3552154" cy="701539"/>
                </a:xfrm>
                <a:prstGeom prst="rect">
                  <a:avLst/>
                </a:prstGeom>
                <a:blipFill rotWithShape="0">
                  <a:blip r:embed="rId4"/>
                  <a:stretch>
                    <a:fillRect/>
                  </a:stretch>
                </a:blipFill>
              </p:spPr>
              <p:txBody>
                <a:bodyPr/>
                <a:lstStyle/>
                <a:p>
                  <a:r>
                    <a:rPr lang="en-US">
                      <a:noFill/>
                    </a:rPr>
                    <a:t> </a:t>
                  </a:r>
                </a:p>
              </p:txBody>
            </p:sp>
          </mc:Fallback>
        </mc:AlternateContent>
        <p:sp>
          <p:nvSpPr>
            <p:cNvPr id="6" name="Oval 5"/>
            <p:cNvSpPr/>
            <p:nvPr/>
          </p:nvSpPr>
          <p:spPr bwMode="auto">
            <a:xfrm>
              <a:off x="34904376" y="11665792"/>
              <a:ext cx="404244" cy="400257"/>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cxnSp>
          <p:nvCxnSpPr>
            <p:cNvPr id="7" name="Straight Arrow Connector 6"/>
            <p:cNvCxnSpPr>
              <a:stCxn id="44" idx="0"/>
              <a:endCxn id="6" idx="4"/>
            </p:cNvCxnSpPr>
            <p:nvPr/>
          </p:nvCxnSpPr>
          <p:spPr bwMode="auto">
            <a:xfrm flipV="1">
              <a:off x="33334734" y="12066049"/>
              <a:ext cx="1771764" cy="675503"/>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32541148" y="12221185"/>
                  <a:ext cx="128939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1" smtClean="0">
                                <a:latin typeface="Cambria Math" panose="02040503050406030204" pitchFamily="18" charset="0"/>
                              </a:rPr>
                              <m:t>𝑘</m:t>
                            </m:r>
                          </m:sup>
                        </m:sSup>
                      </m:oMath>
                    </m:oMathPara>
                  </a14:m>
                  <a:endParaRPr lang="en-US" sz="2400" dirty="0"/>
                </a:p>
              </p:txBody>
            </p:sp>
          </mc:Choice>
          <mc:Fallback xmlns="">
            <p:sp>
              <p:nvSpPr>
                <p:cNvPr id="42" name="Rectangle 41"/>
                <p:cNvSpPr>
                  <a:spLocks noRot="1" noChangeAspect="1" noMove="1" noResize="1" noEditPoints="1" noAdjustHandles="1" noChangeArrowheads="1" noChangeShapeType="1" noTextEdit="1"/>
                </p:cNvSpPr>
                <p:nvPr/>
              </p:nvSpPr>
              <p:spPr>
                <a:xfrm>
                  <a:off x="32541148" y="12221185"/>
                  <a:ext cx="1289391" cy="468205"/>
                </a:xfrm>
                <a:prstGeom prst="rect">
                  <a:avLst/>
                </a:prstGeom>
                <a:blipFill rotWithShape="0">
                  <a:blip r:embed="rId19"/>
                  <a:stretch>
                    <a:fillRect b="-10526"/>
                  </a:stretch>
                </a:blipFill>
              </p:spPr>
              <p:txBody>
                <a:bodyPr/>
                <a:lstStyle/>
                <a:p>
                  <a:r>
                    <a:rPr lang="en-US">
                      <a:noFill/>
                    </a:rPr>
                    <a:t> </a:t>
                  </a:r>
                </a:p>
              </p:txBody>
            </p:sp>
          </mc:Fallback>
        </mc:AlternateContent>
        <p:cxnSp>
          <p:nvCxnSpPr>
            <p:cNvPr id="9" name="Straight Arrow Connector 8"/>
            <p:cNvCxnSpPr>
              <a:stCxn id="26" idx="0"/>
              <a:endCxn id="6" idx="4"/>
            </p:cNvCxnSpPr>
            <p:nvPr/>
          </p:nvCxnSpPr>
          <p:spPr bwMode="auto">
            <a:xfrm flipH="1" flipV="1">
              <a:off x="35106498" y="12066049"/>
              <a:ext cx="1809261" cy="675503"/>
            </a:xfrm>
            <a:prstGeom prst="straightConnector1">
              <a:avLst/>
            </a:prstGeom>
            <a:ln w="19050">
              <a:solidFill>
                <a:srgbClr val="00339A"/>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36717700" y="12221185"/>
                  <a:ext cx="128939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R</m:t>
                            </m:r>
                          </m:e>
                          <m:sup>
                            <m:r>
                              <a:rPr lang="en-US" sz="2400" b="0" i="1" smtClean="0">
                                <a:latin typeface="Cambria Math" panose="02040503050406030204" pitchFamily="18" charset="0"/>
                              </a:rPr>
                              <m:t>𝑘</m:t>
                            </m:r>
                          </m:sup>
                        </m:sSup>
                      </m:oMath>
                    </m:oMathPara>
                  </a14:m>
                  <a:endParaRPr lang="en-US" sz="2400" dirty="0"/>
                </a:p>
              </p:txBody>
            </p:sp>
          </mc:Choice>
          <mc:Fallback xmlns="">
            <p:sp>
              <p:nvSpPr>
                <p:cNvPr id="71" name="Rectangle 70"/>
                <p:cNvSpPr>
                  <a:spLocks noRot="1" noChangeAspect="1" noMove="1" noResize="1" noEditPoints="1" noAdjustHandles="1" noChangeArrowheads="1" noChangeShapeType="1" noTextEdit="1"/>
                </p:cNvSpPr>
                <p:nvPr/>
              </p:nvSpPr>
              <p:spPr>
                <a:xfrm>
                  <a:off x="36717700" y="12221185"/>
                  <a:ext cx="1289391" cy="468205"/>
                </a:xfrm>
                <a:prstGeom prst="rect">
                  <a:avLst/>
                </a:prstGeom>
                <a:blipFill rotWithShape="0">
                  <a:blip r:embed="rId20"/>
                  <a:stretch>
                    <a:fillRect b="-10526"/>
                  </a:stretch>
                </a:blipFill>
              </p:spPr>
              <p:txBody>
                <a:bodyPr/>
                <a:lstStyle/>
                <a:p>
                  <a:r>
                    <a:rPr lang="en-US">
                      <a:noFill/>
                    </a:rPr>
                    <a:t> </a:t>
                  </a:r>
                </a:p>
              </p:txBody>
            </p:sp>
          </mc:Fallback>
        </mc:AlternateContent>
        <p:grpSp>
          <p:nvGrpSpPr>
            <p:cNvPr id="11" name="Group 10"/>
            <p:cNvGrpSpPr/>
            <p:nvPr/>
          </p:nvGrpSpPr>
          <p:grpSpPr>
            <a:xfrm>
              <a:off x="31243905" y="12741552"/>
              <a:ext cx="4181658" cy="1983401"/>
              <a:chOff x="31243905" y="12741552"/>
              <a:chExt cx="4181658" cy="1983401"/>
            </a:xfrm>
          </p:grpSpPr>
          <p:grpSp>
            <p:nvGrpSpPr>
              <p:cNvPr id="31" name="Group 30"/>
              <p:cNvGrpSpPr/>
              <p:nvPr/>
            </p:nvGrpSpPr>
            <p:grpSpPr>
              <a:xfrm>
                <a:off x="32596522" y="12741552"/>
                <a:ext cx="1485414" cy="1382373"/>
                <a:chOff x="33066508" y="12295868"/>
                <a:chExt cx="1485414" cy="1382373"/>
              </a:xfrm>
            </p:grpSpPr>
            <p:grpSp>
              <p:nvGrpSpPr>
                <p:cNvPr id="33" name="Group 32"/>
                <p:cNvGrpSpPr/>
                <p:nvPr/>
              </p:nvGrpSpPr>
              <p:grpSpPr>
                <a:xfrm>
                  <a:off x="33327675" y="12295868"/>
                  <a:ext cx="954090" cy="381000"/>
                  <a:chOff x="32878710" y="12370470"/>
                  <a:chExt cx="954090" cy="381000"/>
                </a:xfrm>
              </p:grpSpPr>
              <p:sp>
                <p:nvSpPr>
                  <p:cNvPr id="44" name="Rounded Rectangle 43"/>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Oval 44"/>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6" name="Oval 45"/>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7" name="Oval 46"/>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8" name="Oval 47"/>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34" name="Straight Connector 33"/>
                <p:cNvCxnSpPr/>
                <p:nvPr/>
              </p:nvCxnSpPr>
              <p:spPr>
                <a:xfrm flipH="1">
                  <a:off x="33066508" y="12682964"/>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243052" y="12682964"/>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3066508" y="13297241"/>
                  <a:ext cx="1485414" cy="381000"/>
                  <a:chOff x="33066508" y="13297241"/>
                  <a:chExt cx="1485414" cy="381000"/>
                </a:xfrm>
              </p:grpSpPr>
              <p:sp>
                <p:nvSpPr>
                  <p:cNvPr id="37" name="Rounded Rectangle 36"/>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8" name="Oval 37"/>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39" name="Oval 38"/>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0" name="Oval 39"/>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1" name="Oval 40"/>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2" name="Oval 41"/>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43" name="Oval 42"/>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mc:AlternateContent xmlns:mc="http://schemas.openxmlformats.org/markup-compatibility/2006" xmlns:a14="http://schemas.microsoft.com/office/drawing/2010/main">
            <mc:Choice Requires="a14">
              <p:sp>
                <p:nvSpPr>
                  <p:cNvPr id="32" name="TextBox 31"/>
                  <p:cNvSpPr txBox="1"/>
                  <p:nvPr/>
                </p:nvSpPr>
                <p:spPr>
                  <a:xfrm>
                    <a:off x="31243905" y="14140178"/>
                    <a:ext cx="4181658" cy="584775"/>
                  </a:xfrm>
                  <a:prstGeom prst="rect">
                    <a:avLst/>
                  </a:prstGeom>
                  <a:noFill/>
                </p:spPr>
                <p:txBody>
                  <a:bodyPr wrap="square" rtlCol="0">
                    <a:spAutoFit/>
                  </a:bodyPr>
                  <a:lstStyle/>
                  <a:p>
                    <a:pPr algn="ctr"/>
                    <a:r>
                      <a:rPr lang="en-US" sz="3200" b="0" i="0" dirty="0" smtClean="0">
                        <a:latin typeface="Times New Roman" panose="02020603050405020304" pitchFamily="18" charset="0"/>
                        <a:cs typeface="Times New Roman" panose="02020603050405020304" pitchFamily="18" charset="0"/>
                      </a:rPr>
                      <a:t>who voiced meg on</a:t>
                    </a:r>
                    <a:r>
                      <a:rPr lang="en-US" sz="3200" b="0" i="0" dirty="0" smtClean="0">
                        <a:latin typeface="+mj-lt"/>
                      </a:rPr>
                      <a:t>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oMath>
                    </a14:m>
                    <a:r>
                      <a:rPr lang="en-US" sz="3200" b="0" i="0" dirty="0" smtClean="0">
                        <a:latin typeface="+mj-lt"/>
                      </a:rPr>
                      <a:t> </a:t>
                    </a:r>
                    <a:endParaRPr lang="en-US" sz="28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31243905" y="14140178"/>
                    <a:ext cx="4181658" cy="584775"/>
                  </a:xfrm>
                  <a:prstGeom prst="rect">
                    <a:avLst/>
                  </a:prstGeom>
                  <a:blipFill rotWithShape="0">
                    <a:blip r:embed="rId21"/>
                    <a:stretch>
                      <a:fillRect l="-1458" t="-14583" b="-32292"/>
                    </a:stretch>
                  </a:blipFill>
                </p:spPr>
                <p:txBody>
                  <a:bodyPr/>
                  <a:lstStyle/>
                  <a:p>
                    <a:r>
                      <a:rPr lang="en-US">
                        <a:noFill/>
                      </a:rPr>
                      <a:t> </a:t>
                    </a:r>
                  </a:p>
                </p:txBody>
              </p:sp>
            </mc:Fallback>
          </mc:AlternateContent>
        </p:grpSp>
        <p:grpSp>
          <p:nvGrpSpPr>
            <p:cNvPr id="12" name="Group 11"/>
            <p:cNvGrpSpPr/>
            <p:nvPr/>
          </p:nvGrpSpPr>
          <p:grpSpPr>
            <a:xfrm>
              <a:off x="35573550" y="12741552"/>
              <a:ext cx="2588653" cy="1983401"/>
              <a:chOff x="35573550" y="12741552"/>
              <a:chExt cx="2588653" cy="1983401"/>
            </a:xfrm>
          </p:grpSpPr>
          <p:grpSp>
            <p:nvGrpSpPr>
              <p:cNvPr id="13" name="Group 12"/>
              <p:cNvGrpSpPr/>
              <p:nvPr/>
            </p:nvGrpSpPr>
            <p:grpSpPr>
              <a:xfrm>
                <a:off x="36177547" y="12741552"/>
                <a:ext cx="1485414" cy="1382373"/>
                <a:chOff x="33066508" y="12295868"/>
                <a:chExt cx="1485414" cy="1382373"/>
              </a:xfrm>
            </p:grpSpPr>
            <p:grpSp>
              <p:nvGrpSpPr>
                <p:cNvPr id="15" name="Group 14"/>
                <p:cNvGrpSpPr/>
                <p:nvPr/>
              </p:nvGrpSpPr>
              <p:grpSpPr>
                <a:xfrm>
                  <a:off x="33327675" y="12295868"/>
                  <a:ext cx="954090" cy="381000"/>
                  <a:chOff x="32878710" y="12370470"/>
                  <a:chExt cx="954090" cy="381000"/>
                </a:xfrm>
              </p:grpSpPr>
              <p:sp>
                <p:nvSpPr>
                  <p:cNvPr id="26" name="Rounded Rectangle 25"/>
                  <p:cNvSpPr/>
                  <p:nvPr/>
                </p:nvSpPr>
                <p:spPr>
                  <a:xfrm>
                    <a:off x="32878710" y="12370470"/>
                    <a:ext cx="95409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7" name="Oval 26"/>
                  <p:cNvSpPr/>
                  <p:nvPr/>
                </p:nvSpPr>
                <p:spPr bwMode="auto">
                  <a:xfrm>
                    <a:off x="3293110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8" name="Oval 27"/>
                  <p:cNvSpPr/>
                  <p:nvPr/>
                </p:nvSpPr>
                <p:spPr bwMode="auto">
                  <a:xfrm>
                    <a:off x="3315202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9" name="Oval 28"/>
                  <p:cNvSpPr/>
                  <p:nvPr/>
                </p:nvSpPr>
                <p:spPr bwMode="auto">
                  <a:xfrm>
                    <a:off x="33371470"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30" name="Oval 29"/>
                  <p:cNvSpPr/>
                  <p:nvPr/>
                </p:nvSpPr>
                <p:spPr bwMode="auto">
                  <a:xfrm>
                    <a:off x="33586492" y="12477749"/>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cxnSp>
              <p:nvCxnSpPr>
                <p:cNvPr id="16" name="Straight Connector 15"/>
                <p:cNvCxnSpPr/>
                <p:nvPr/>
              </p:nvCxnSpPr>
              <p:spPr>
                <a:xfrm flipH="1">
                  <a:off x="33066508" y="12682964"/>
                  <a:ext cx="300840" cy="6375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43052" y="12682964"/>
                  <a:ext cx="299880" cy="6345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3066508" y="13297241"/>
                  <a:ext cx="1485414" cy="381000"/>
                  <a:chOff x="33066508" y="13297241"/>
                  <a:chExt cx="1485414" cy="381000"/>
                </a:xfrm>
              </p:grpSpPr>
              <p:sp>
                <p:nvSpPr>
                  <p:cNvPr id="19" name="Rounded Rectangle 18"/>
                  <p:cNvSpPr/>
                  <p:nvPr/>
                </p:nvSpPr>
                <p:spPr>
                  <a:xfrm>
                    <a:off x="33066508" y="13297241"/>
                    <a:ext cx="1485414"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20" name="Oval 19"/>
                  <p:cNvSpPr/>
                  <p:nvPr/>
                </p:nvSpPr>
                <p:spPr bwMode="auto">
                  <a:xfrm>
                    <a:off x="33124254"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1" name="Oval 20"/>
                  <p:cNvSpPr/>
                  <p:nvPr/>
                </p:nvSpPr>
                <p:spPr bwMode="auto">
                  <a:xfrm>
                    <a:off x="3336074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2" name="Oval 21"/>
                  <p:cNvSpPr/>
                  <p:nvPr/>
                </p:nvSpPr>
                <p:spPr bwMode="auto">
                  <a:xfrm>
                    <a:off x="33597242"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3" name="Oval 22"/>
                  <p:cNvSpPr/>
                  <p:nvPr/>
                </p:nvSpPr>
                <p:spPr bwMode="auto">
                  <a:xfrm>
                    <a:off x="33830199"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4" name="Oval 23"/>
                  <p:cNvSpPr/>
                  <p:nvPr/>
                </p:nvSpPr>
                <p:spPr bwMode="auto">
                  <a:xfrm>
                    <a:off x="34068378"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5" name="Oval 24"/>
                  <p:cNvSpPr/>
                  <p:nvPr/>
                </p:nvSpPr>
                <p:spPr bwMode="auto">
                  <a:xfrm>
                    <a:off x="34301335" y="13401523"/>
                    <a:ext cx="177800" cy="166443"/>
                  </a:xfrm>
                  <a:prstGeom prst="ellipse">
                    <a:avLst/>
                  </a:prstGeom>
                  <a:gradFill>
                    <a:gsLst>
                      <a:gs pos="0">
                        <a:srgbClr val="0070C0"/>
                      </a:gs>
                      <a:gs pos="50000">
                        <a:srgbClr val="0070C0"/>
                      </a:gs>
                      <a:gs pos="100000">
                        <a:srgbClr val="0070C0"/>
                      </a:gs>
                    </a:gsLst>
                  </a:gra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mc:AlternateContent xmlns:mc="http://schemas.openxmlformats.org/markup-compatibility/2006" xmlns:a14="http://schemas.microsoft.com/office/drawing/2010/main">
            <mc:Choice Requires="a14">
              <p:sp>
                <p:nvSpPr>
                  <p:cNvPr id="14" name="TextBox 13"/>
                  <p:cNvSpPr txBox="1"/>
                  <p:nvPr/>
                </p:nvSpPr>
                <p:spPr>
                  <a:xfrm>
                    <a:off x="35573550" y="14140178"/>
                    <a:ext cx="258865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dirty="0">
                              <a:solidFill>
                                <a:srgbClr val="7030A0"/>
                              </a:solidFill>
                              <a:latin typeface="Courier New" panose="02070309020205020404" pitchFamily="49" charset="0"/>
                              <a:cs typeface="Courier New" panose="02070309020205020404" pitchFamily="49" charset="0"/>
                            </a:rPr>
                            <m:t>cast</m:t>
                          </m:r>
                          <m:r>
                            <m:rPr>
                              <m:nor/>
                            </m:rPr>
                            <a:rPr lang="en-US" sz="3200" dirty="0">
                              <a:solidFill>
                                <a:srgbClr val="7030A0"/>
                              </a:solidFill>
                              <a:latin typeface="Courier New" panose="02070309020205020404" pitchFamily="49" charset="0"/>
                              <a:cs typeface="Courier New" panose="02070309020205020404" pitchFamily="49" charset="0"/>
                            </a:rPr>
                            <m:t>−</m:t>
                          </m:r>
                          <m:r>
                            <m:rPr>
                              <m:nor/>
                            </m:rPr>
                            <a:rPr lang="en-US" sz="3200" dirty="0">
                              <a:solidFill>
                                <a:srgbClr val="7030A0"/>
                              </a:solidFill>
                              <a:latin typeface="Courier New" panose="02070309020205020404" pitchFamily="49" charset="0"/>
                              <a:cs typeface="Courier New" panose="02070309020205020404" pitchFamily="49" charset="0"/>
                            </a:rPr>
                            <m:t>actor</m:t>
                          </m:r>
                        </m:oMath>
                      </m:oMathPara>
                    </a14:m>
                    <a:endParaRPr lang="en-US" sz="32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35573550" y="14140178"/>
                    <a:ext cx="2588653" cy="584775"/>
                  </a:xfrm>
                  <a:prstGeom prst="rect">
                    <a:avLst/>
                  </a:prstGeom>
                  <a:blipFill rotWithShape="0">
                    <a:blip r:embed="rId22"/>
                    <a:stretch>
                      <a:fillRect/>
                    </a:stretch>
                  </a:blipFill>
                </p:spPr>
                <p:txBody>
                  <a:bodyPr/>
                  <a:lstStyle/>
                  <a:p>
                    <a:r>
                      <a:rPr lang="en-US">
                        <a:noFill/>
                      </a:rPr>
                      <a:t> </a:t>
                    </a:r>
                  </a:p>
                </p:txBody>
              </p:sp>
            </mc:Fallback>
          </mc:AlternateContent>
        </p:grpSp>
      </p:grpSp>
      <p:pic>
        <p:nvPicPr>
          <p:cNvPr id="49" name="Picture 48"/>
          <p:cNvPicPr>
            <a:picLocks noChangeAspect="1"/>
          </p:cNvPicPr>
          <p:nvPr/>
        </p:nvPicPr>
        <p:blipFill>
          <a:blip r:embed="rId23"/>
          <a:stretch>
            <a:fillRect/>
          </a:stretch>
        </p:blipFill>
        <p:spPr>
          <a:xfrm>
            <a:off x="8106301" y="3038632"/>
            <a:ext cx="3712182" cy="3776126"/>
          </a:xfrm>
          <a:prstGeom prst="rect">
            <a:avLst/>
          </a:prstGeom>
        </p:spPr>
      </p:pic>
      <p:sp>
        <p:nvSpPr>
          <p:cNvPr id="50" name="Right Brace 49"/>
          <p:cNvSpPr/>
          <p:nvPr/>
        </p:nvSpPr>
        <p:spPr>
          <a:xfrm rot="10800000">
            <a:off x="7514387" y="2961446"/>
            <a:ext cx="546224" cy="3773089"/>
          </a:xfrm>
          <a:prstGeom prst="rightBrace">
            <a:avLst>
              <a:gd name="adj1" fmla="val 8333"/>
              <a:gd name="adj2" fmla="val 36164"/>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5882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 </a:t>
            </a:r>
            <a:r>
              <a:rPr lang="en-US" dirty="0" smtClean="0"/>
              <a:t>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1214438"/>
                <a:ext cx="11887200" cy="5484578"/>
              </a:xfrm>
            </p:spPr>
            <p:txBody>
              <a:bodyPr/>
              <a:lstStyle/>
              <a:p>
                <a:r>
                  <a:rPr lang="en-US" dirty="0" smtClean="0">
                    <a:solidFill>
                      <a:srgbClr val="306CB2"/>
                    </a:solidFill>
                    <a:latin typeface="Times New Roman" panose="02020603050405020304" pitchFamily="18" charset="0"/>
                    <a:cs typeface="Times New Roman" panose="02020603050405020304" pitchFamily="18" charset="0"/>
                  </a:rPr>
                  <a:t>Who</a:t>
                </a:r>
                <a:r>
                  <a:rPr lang="en-US" dirty="0">
                    <a:latin typeface="Times New Roman" panose="02020603050405020304" pitchFamily="18" charset="0"/>
                    <a:cs typeface="Times New Roman" panose="02020603050405020304" pitchFamily="18" charset="0"/>
                  </a:rPr>
                  <a:t> first </a:t>
                </a:r>
                <a:r>
                  <a:rPr lang="en-US" dirty="0">
                    <a:solidFill>
                      <a:srgbClr val="00B050"/>
                    </a:solidFill>
                    <a:latin typeface="Times New Roman" panose="02020603050405020304" pitchFamily="18" charset="0"/>
                    <a:cs typeface="Times New Roman" panose="02020603050405020304" pitchFamily="18" charset="0"/>
                  </a:rPr>
                  <a:t>voiced </a:t>
                </a:r>
                <a:r>
                  <a:rPr lang="en-US" dirty="0">
                    <a:latin typeface="Times New Roman" panose="02020603050405020304" pitchFamily="18" charset="0"/>
                    <a:cs typeface="Times New Roman" panose="02020603050405020304" pitchFamily="18" charset="0"/>
                  </a:rPr>
                  <a:t>Meg on </a:t>
                </a:r>
                <a:r>
                  <a:rPr lang="en-US" dirty="0">
                    <a:solidFill>
                      <a:srgbClr val="C00000"/>
                    </a:solidFill>
                    <a:latin typeface="Times New Roman" panose="02020603050405020304" pitchFamily="18" charset="0"/>
                    <a:cs typeface="Times New Roman" panose="02020603050405020304" pitchFamily="18" charset="0"/>
                  </a:rPr>
                  <a:t>Family Guy</a:t>
                </a:r>
                <a:r>
                  <a:rPr lang="en-US" dirty="0">
                    <a:latin typeface="Times New Roman" panose="02020603050405020304" pitchFamily="18" charset="0"/>
                    <a:cs typeface="Times New Roman" panose="02020603050405020304" pitchFamily="18" charset="0"/>
                  </a:rPr>
                  <a:t>?</a:t>
                </a:r>
                <a:endParaRPr lang="en-US" dirty="0"/>
              </a:p>
              <a:p>
                <a:endParaRPr lang="en-US" dirty="0" smtClean="0"/>
              </a:p>
              <a:p>
                <a:endParaRPr lang="en-US" dirty="0" smtClean="0"/>
              </a:p>
              <a:p>
                <a:pPr marL="0" indent="0">
                  <a:buNone/>
                </a:pPr>
                <a:r>
                  <a:rPr lang="en-US" dirty="0" smtClean="0"/>
                  <a:t>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m:rPr>
                        <m:sty m:val="p"/>
                      </m:rPr>
                      <a:rPr lang="en-US" smtClean="0">
                        <a:solidFill>
                          <a:srgbClr val="00B050"/>
                        </a:solidFill>
                        <a:latin typeface="Cambria Math" panose="02040503050406030204" pitchFamily="18" charset="0"/>
                      </a:rPr>
                      <m:t>cast</m:t>
                    </m:r>
                    <m:d>
                      <m:dPr>
                        <m:ctrlPr>
                          <a:rPr lang="en-US" i="1">
                            <a:latin typeface="Cambria Math" panose="02040503050406030204" pitchFamily="18" charset="0"/>
                          </a:rPr>
                        </m:ctrlPr>
                      </m:dPr>
                      <m:e>
                        <m:r>
                          <m:rPr>
                            <m:nor/>
                          </m:rPr>
                          <a:rPr lang="en-US" smtClean="0">
                            <a:solidFill>
                              <a:srgbClr val="C00000"/>
                            </a:solidFill>
                            <a:latin typeface="Cambria Math" panose="02040503050406030204" pitchFamily="18" charset="0"/>
                          </a:rPr>
                          <m:t>FamilyGuy</m:t>
                        </m:r>
                        <m:r>
                          <a:rPr lang="en-US" i="1">
                            <a:latin typeface="Cambria Math" panose="02040503050406030204" pitchFamily="18" charset="0"/>
                          </a:rPr>
                          <m:t>, </m:t>
                        </m:r>
                        <m:r>
                          <a:rPr lang="en-US" i="1" smtClean="0">
                            <a:solidFill>
                              <a:srgbClr val="7030A0"/>
                            </a:solidFill>
                            <a:latin typeface="Cambria Math" panose="02040503050406030204" pitchFamily="18" charset="0"/>
                          </a:rPr>
                          <m:t>𝑦</m:t>
                        </m:r>
                      </m:e>
                    </m:d>
                    <m:r>
                      <a:rPr lang="en-US" i="1">
                        <a:latin typeface="Cambria Math" panose="02040503050406030204" pitchFamily="18" charset="0"/>
                      </a:rPr>
                      <m:t>∧</m:t>
                    </m:r>
                    <m:r>
                      <m:rPr>
                        <m:sty m:val="p"/>
                      </m:rPr>
                      <a:rPr lang="en-US" smtClean="0">
                        <a:solidFill>
                          <a:srgbClr val="00B050"/>
                        </a:solidFill>
                        <a:latin typeface="Cambria Math" panose="02040503050406030204" pitchFamily="18" charset="0"/>
                      </a:rPr>
                      <m:t>actor</m:t>
                    </m:r>
                    <m:d>
                      <m:dPr>
                        <m:ctrlPr>
                          <a:rPr lang="en-US" i="1">
                            <a:latin typeface="Cambria Math" panose="02040503050406030204" pitchFamily="18" charset="0"/>
                          </a:rPr>
                        </m:ctrlPr>
                      </m:dPr>
                      <m:e>
                        <m:r>
                          <a:rPr lang="en-US" i="1" smtClean="0">
                            <a:solidFill>
                              <a:srgbClr val="7030A0"/>
                            </a:solidFill>
                            <a:latin typeface="Cambria Math" panose="02040503050406030204" pitchFamily="18" charset="0"/>
                          </a:rPr>
                          <m:t>𝑦</m:t>
                        </m:r>
                        <m:r>
                          <a:rPr lang="en-US" i="1">
                            <a:latin typeface="Cambria Math" panose="02040503050406030204" pitchFamily="18" charset="0"/>
                          </a:rPr>
                          <m:t>,</m:t>
                        </m:r>
                        <m:r>
                          <a:rPr lang="en-US" i="1" smtClean="0">
                            <a:solidFill>
                              <a:srgbClr val="306CB2"/>
                            </a:solidFill>
                            <a:latin typeface="Cambria Math" panose="02040503050406030204" pitchFamily="18" charset="0"/>
                          </a:rPr>
                          <m:t>𝑥</m:t>
                        </m:r>
                      </m:e>
                    </m:d>
                  </m:oMath>
                </a14:m>
                <a:endParaRPr lang="en-US" dirty="0" smtClean="0"/>
              </a:p>
              <a:p>
                <a:pPr lvl="8"/>
                <a:endParaRPr lang="en-US" sz="1000" dirty="0" smtClean="0">
                  <a:solidFill>
                    <a:srgbClr val="306CB2"/>
                  </a:solidFill>
                  <a:latin typeface="Times New Roman" panose="02020603050405020304" pitchFamily="18" charset="0"/>
                  <a:cs typeface="Times New Roman" panose="02020603050405020304" pitchFamily="18" charset="0"/>
                </a:endParaRPr>
              </a:p>
              <a:p>
                <a:r>
                  <a:rPr lang="en-US" dirty="0" smtClean="0">
                    <a:solidFill>
                      <a:schemeClr val="tx1"/>
                    </a:solidFill>
                    <a:cs typeface="Times New Roman" panose="02020603050405020304" pitchFamily="18" charset="0"/>
                  </a:rPr>
                  <a:t>One or more constraint nodes can be added to </a:t>
                </a:r>
                <a14:m>
                  <m:oMath xmlns:m="http://schemas.openxmlformats.org/officeDocument/2006/math">
                    <m:r>
                      <a:rPr lang="en-US" b="0" i="1" smtClean="0">
                        <a:solidFill>
                          <a:srgbClr val="7030A0"/>
                        </a:solidFill>
                        <a:latin typeface="Cambria Math" panose="02040503050406030204" pitchFamily="18" charset="0"/>
                        <a:cs typeface="Times New Roman" panose="02020603050405020304" pitchFamily="18" charset="0"/>
                      </a:rPr>
                      <m:t>𝑦</m:t>
                    </m:r>
                  </m:oMath>
                </a14:m>
                <a:r>
                  <a:rPr lang="en-US" dirty="0" smtClean="0">
                    <a:solidFill>
                      <a:schemeClr val="tx1"/>
                    </a:solidFill>
                    <a:cs typeface="Times New Roman" panose="02020603050405020304" pitchFamily="18" charset="0"/>
                  </a:rPr>
                  <a:t> or </a:t>
                </a:r>
                <a14:m>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𝑥</m:t>
                    </m:r>
                  </m:oMath>
                </a14:m>
                <a:endParaRPr lang="en-US" dirty="0" smtClean="0">
                  <a:solidFill>
                    <a:schemeClr val="tx1"/>
                  </a:solidFill>
                </a:endParaRPr>
              </a:p>
              <a:p>
                <a:pPr lvl="1"/>
                <a14:m>
                  <m:oMath xmlns:m="http://schemas.openxmlformats.org/officeDocument/2006/math">
                    <m:r>
                      <a:rPr lang="en-US" i="1">
                        <a:solidFill>
                          <a:srgbClr val="7030A0"/>
                        </a:solidFill>
                        <a:latin typeface="Cambria Math" panose="02040503050406030204" pitchFamily="18" charset="0"/>
                        <a:cs typeface="Times New Roman" panose="02020603050405020304" pitchFamily="18" charset="0"/>
                      </a:rPr>
                      <m:t>𝑦</m:t>
                    </m:r>
                    <m:r>
                      <a:rPr lang="en-US" i="1">
                        <a:solidFill>
                          <a:srgbClr val="7030A0"/>
                        </a:solidFill>
                        <a:latin typeface="Cambria Math" panose="02040503050406030204" pitchFamily="18" charset="0"/>
                        <a:cs typeface="Times New Roman" panose="02020603050405020304" pitchFamily="18" charset="0"/>
                      </a:rPr>
                      <m:t> </m:t>
                    </m:r>
                  </m:oMath>
                </a14:m>
                <a:r>
                  <a:rPr lang="en-US" dirty="0" smtClean="0">
                    <a:solidFill>
                      <a:schemeClr val="tx1"/>
                    </a:solidFill>
                  </a:rPr>
                  <a:t>: Additional property of this event (e.g., </a:t>
                </a:r>
                <a14:m>
                  <m:oMath xmlns:m="http://schemas.openxmlformats.org/officeDocument/2006/math">
                    <m:r>
                      <m:rPr>
                        <m:sty m:val="p"/>
                      </m:rPr>
                      <a:rPr lang="en-US" b="0" i="0" smtClean="0">
                        <a:solidFill>
                          <a:srgbClr val="00B050"/>
                        </a:solidFill>
                        <a:latin typeface="Cambria Math" panose="02040503050406030204" pitchFamily="18" charset="0"/>
                      </a:rPr>
                      <m:t>character</m:t>
                    </m:r>
                    <m:d>
                      <m:dPr>
                        <m:ctrlPr>
                          <a:rPr lang="en-US" i="1">
                            <a:latin typeface="Cambria Math" panose="02040503050406030204" pitchFamily="18" charset="0"/>
                          </a:rPr>
                        </m:ctrlPr>
                      </m:dPr>
                      <m:e>
                        <m:r>
                          <a:rPr lang="en-US" i="1">
                            <a:solidFill>
                              <a:srgbClr val="7030A0"/>
                            </a:solidFill>
                            <a:latin typeface="Cambria Math" panose="02040503050406030204" pitchFamily="18" charset="0"/>
                          </a:rPr>
                          <m:t>𝑦</m:t>
                        </m:r>
                        <m:r>
                          <a:rPr lang="en-US" i="1">
                            <a:latin typeface="Cambria Math" panose="02040503050406030204" pitchFamily="18" charset="0"/>
                          </a:rPr>
                          <m:t>,</m:t>
                        </m:r>
                        <m:r>
                          <m:rPr>
                            <m:nor/>
                          </m:rPr>
                          <a:rPr lang="en-US" b="0" i="0" smtClean="0">
                            <a:solidFill>
                              <a:srgbClr val="306CB2"/>
                            </a:solidFill>
                            <a:latin typeface="Cambria Math" panose="02040503050406030204" pitchFamily="18" charset="0"/>
                          </a:rPr>
                          <m:t>MegGriffin</m:t>
                        </m:r>
                      </m:e>
                    </m:d>
                  </m:oMath>
                </a14:m>
                <a:r>
                  <a:rPr lang="en-US" dirty="0" smtClean="0">
                    <a:solidFill>
                      <a:schemeClr val="tx1"/>
                    </a:solidFill>
                  </a:rPr>
                  <a:t>)</a:t>
                </a:r>
              </a:p>
              <a:p>
                <a:pPr lvl="1"/>
                <a14:m>
                  <m:oMath xmlns:m="http://schemas.openxmlformats.org/officeDocument/2006/math">
                    <m:r>
                      <a:rPr lang="en-US" i="1">
                        <a:solidFill>
                          <a:srgbClr val="0070C0"/>
                        </a:solidFill>
                        <a:latin typeface="Cambria Math" panose="02040503050406030204" pitchFamily="18" charset="0"/>
                        <a:cs typeface="Times New Roman" panose="02020603050405020304" pitchFamily="18" charset="0"/>
                      </a:rPr>
                      <m:t>𝑥</m:t>
                    </m:r>
                    <m:r>
                      <a:rPr lang="en-US" i="1">
                        <a:solidFill>
                          <a:srgbClr val="0070C0"/>
                        </a:solidFill>
                        <a:latin typeface="Cambria Math" panose="02040503050406030204" pitchFamily="18" charset="0"/>
                        <a:cs typeface="Times New Roman" panose="02020603050405020304" pitchFamily="18" charset="0"/>
                      </a:rPr>
                      <m:t> </m:t>
                    </m:r>
                  </m:oMath>
                </a14:m>
                <a:r>
                  <a:rPr lang="en-US" dirty="0" smtClean="0">
                    <a:solidFill>
                      <a:schemeClr val="tx1"/>
                    </a:solidFill>
                  </a:rPr>
                  <a:t>: </a:t>
                </a:r>
                <a:r>
                  <a:rPr lang="en-US" dirty="0">
                    <a:solidFill>
                      <a:schemeClr val="tx1"/>
                    </a:solidFill>
                  </a:rPr>
                  <a:t>Additional property </a:t>
                </a:r>
                <a:r>
                  <a:rPr lang="en-US" dirty="0" smtClean="0">
                    <a:solidFill>
                      <a:schemeClr val="tx1"/>
                    </a:solidFill>
                  </a:rPr>
                  <a:t>of the answer entity (e.g., </a:t>
                </a:r>
                <a:r>
                  <a:rPr lang="en-US" dirty="0" smtClean="0">
                    <a:solidFill>
                      <a:srgbClr val="306CB2"/>
                    </a:solidFill>
                  </a:rPr>
                  <a:t>gender</a:t>
                </a:r>
                <a:r>
                  <a:rPr lang="en-US" dirty="0" smtClean="0">
                    <a:solidFill>
                      <a:schemeClr val="tx1"/>
                    </a:solidFill>
                  </a:rPr>
                  <a:t>)</a:t>
                </a:r>
              </a:p>
              <a:p>
                <a:pPr lvl="8"/>
                <a:endParaRPr lang="en-US" sz="800" dirty="0" smtClean="0">
                  <a:solidFill>
                    <a:schemeClr val="tx1"/>
                  </a:solidFill>
                </a:endParaRPr>
              </a:p>
              <a:p>
                <a:r>
                  <a:rPr lang="en-US" dirty="0" smtClean="0"/>
                  <a:t>Only subset of constraint nodes are considered</a:t>
                </a:r>
              </a:p>
              <a:p>
                <a:pPr lvl="1"/>
                <a:r>
                  <a:rPr lang="en-US" dirty="0" smtClean="0"/>
                  <a:t>e.g., entities detected in the question (more detail in Appendix)</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1214438"/>
                <a:ext cx="11887200" cy="5484578"/>
              </a:xfrm>
              <a:blipFill rotWithShape="0">
                <a:blip r:embed="rId3"/>
                <a:stretch>
                  <a:fillRect l="-718" t="-188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8480738" y="242739"/>
            <a:ext cx="3910661" cy="2431910"/>
          </a:xfrm>
          <a:prstGeom prst="rect">
            <a:avLst/>
          </a:prstGeom>
        </p:spPr>
      </p:pic>
      <p:pic>
        <p:nvPicPr>
          <p:cNvPr id="5" name="Picture 4"/>
          <p:cNvPicPr>
            <a:picLocks noChangeAspect="1"/>
          </p:cNvPicPr>
          <p:nvPr/>
        </p:nvPicPr>
        <p:blipFill>
          <a:blip r:embed="rId5"/>
          <a:stretch>
            <a:fillRect/>
          </a:stretch>
        </p:blipFill>
        <p:spPr>
          <a:xfrm>
            <a:off x="1301938" y="1826839"/>
            <a:ext cx="5840146" cy="1109544"/>
          </a:xfrm>
          <a:prstGeom prst="rect">
            <a:avLst/>
          </a:prstGeom>
        </p:spPr>
      </p:pic>
    </p:spTree>
    <p:extLst>
      <p:ext uri="{BB962C8B-B14F-4D97-AF65-F5344CB8AC3E}">
        <p14:creationId xmlns:p14="http://schemas.microsoft.com/office/powerpoint/2010/main" val="2574293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676441" y="1723452"/>
            <a:ext cx="4333954" cy="3587425"/>
            <a:chOff x="827200" y="2131762"/>
            <a:chExt cx="3435832" cy="2872129"/>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92" y="2131762"/>
              <a:ext cx="3428040" cy="2770918"/>
            </a:xfrm>
            <a:prstGeom prst="rect">
              <a:avLst/>
            </a:prstGeom>
          </p:spPr>
        </p:pic>
        <p:sp>
          <p:nvSpPr>
            <p:cNvPr id="6" name="Rectangle 5"/>
            <p:cNvSpPr/>
            <p:nvPr/>
          </p:nvSpPr>
          <p:spPr bwMode="auto">
            <a:xfrm>
              <a:off x="827200" y="4499187"/>
              <a:ext cx="1143070" cy="50470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gr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4" y="1723452"/>
                <a:ext cx="11887200" cy="4068806"/>
              </a:xfrm>
            </p:spPr>
            <p:txBody>
              <a:bodyPr/>
              <a:lstStyle/>
              <a:p>
                <a:r>
                  <a:rPr lang="en-US" dirty="0" smtClean="0"/>
                  <a:t>Large-scale Knowledge Base</a:t>
                </a:r>
              </a:p>
              <a:p>
                <a:pPr lvl="1"/>
                <a:r>
                  <a:rPr lang="en-US" dirty="0" smtClean="0"/>
                  <a:t>Properties </a:t>
                </a:r>
                <a:r>
                  <a:rPr lang="en-US" dirty="0"/>
                  <a:t>of </a:t>
                </a:r>
                <a:r>
                  <a:rPr lang="en-US" dirty="0" smtClean="0"/>
                  <a:t>billions </a:t>
                </a:r>
                <a:r>
                  <a:rPr lang="en-US" dirty="0"/>
                  <a:t>of </a:t>
                </a:r>
                <a:r>
                  <a:rPr lang="en-US" dirty="0" smtClean="0"/>
                  <a:t>entities</a:t>
                </a:r>
              </a:p>
              <a:p>
                <a:pPr lvl="1"/>
                <a:r>
                  <a:rPr lang="en-US" dirty="0" smtClean="0"/>
                  <a:t>Plus </a:t>
                </a:r>
                <a:r>
                  <a:rPr lang="en-US" dirty="0"/>
                  <a:t>relations among them</a:t>
                </a:r>
              </a:p>
              <a:p>
                <a:pPr lvl="1"/>
                <a:endParaRPr lang="en-US" dirty="0" smtClean="0"/>
              </a:p>
              <a:p>
                <a:pPr lvl="1"/>
                <a:endParaRPr lang="en-US" dirty="0" smtClean="0"/>
              </a:p>
              <a:p>
                <a:r>
                  <a:rPr lang="en-US" sz="3200" dirty="0" smtClean="0"/>
                  <a:t>Question </a:t>
                </a:r>
                <a:r>
                  <a:rPr lang="en-US" sz="3200" dirty="0"/>
                  <a:t>Answering</a:t>
                </a:r>
              </a:p>
              <a:p>
                <a:pPr marL="294209" lvl="1" indent="0">
                  <a:buNone/>
                </a:pP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What are the names of Obama’s daughters?</a:t>
                </a:r>
                <a:r>
                  <a:rPr lang="en-US" dirty="0">
                    <a:latin typeface="Times New Roman" panose="02020603050405020304" pitchFamily="18" charset="0"/>
                    <a:cs typeface="Times New Roman" panose="02020603050405020304" pitchFamily="18" charset="0"/>
                  </a:rPr>
                  <a:t>”</a:t>
                </a:r>
              </a:p>
              <a:p>
                <a:pPr marL="294209" lvl="1" indent="0">
                  <a:buNone/>
                </a:pP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𝑝𝑎𝑟𝑒𝑛𝑡</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𝑂𝑏𝑎𝑚𝑎</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e>
                    </m:d>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𝑔𝑒𝑛𝑑𝑒𝑟</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𝐹𝑒𝑚𝑎𝑙𝑒</m:t>
                    </m:r>
                    <m:r>
                      <a:rPr lang="en-US" i="1">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t>
                </a:r>
                <a:endParaRPr lang="en-US"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4" y="1723452"/>
                <a:ext cx="11887200" cy="4068806"/>
              </a:xfrm>
              <a:blipFill rotWithShape="0">
                <a:blip r:embed="rId4"/>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Question Answering with Knowledge Base</a:t>
            </a:r>
            <a:endParaRPr lang="en-US" sz="4000" dirty="0">
              <a:gradFill>
                <a:gsLst>
                  <a:gs pos="1250">
                    <a:schemeClr val="tx2"/>
                  </a:gs>
                  <a:gs pos="99000">
                    <a:schemeClr val="tx2"/>
                  </a:gs>
                </a:gsLst>
                <a:lin ang="5400000" scaled="0"/>
              </a:gradFill>
            </a:endParaRPr>
          </a:p>
        </p:txBody>
      </p:sp>
      <p:sp>
        <p:nvSpPr>
          <p:cNvPr id="13" name="TextBox 12"/>
          <p:cNvSpPr txBox="1"/>
          <p:nvPr/>
        </p:nvSpPr>
        <p:spPr>
          <a:xfrm>
            <a:off x="9891334" y="2599215"/>
            <a:ext cx="2545141" cy="2674578"/>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rPr>
              <a:t>Freebase</a:t>
            </a:r>
          </a:p>
          <a:p>
            <a:pPr algn="r">
              <a:lnSpc>
                <a:spcPct val="90000"/>
              </a:lnSpc>
              <a:spcAft>
                <a:spcPts val="600"/>
              </a:spcAft>
            </a:pPr>
            <a:r>
              <a:rPr lang="en-US" sz="2400" dirty="0" err="1" smtClean="0">
                <a:gradFill>
                  <a:gsLst>
                    <a:gs pos="2917">
                      <a:schemeClr val="tx1"/>
                    </a:gs>
                    <a:gs pos="30000">
                      <a:schemeClr val="tx1"/>
                    </a:gs>
                  </a:gsLst>
                  <a:lin ang="5400000" scaled="0"/>
                </a:gradFill>
              </a:rPr>
              <a:t>DBpedia</a:t>
            </a:r>
            <a:endParaRPr lang="en-US" sz="2400" dirty="0" smtClean="0">
              <a:gradFill>
                <a:gsLst>
                  <a:gs pos="2917">
                    <a:schemeClr val="tx1"/>
                  </a:gs>
                  <a:gs pos="30000">
                    <a:schemeClr val="tx1"/>
                  </a:gs>
                </a:gsLst>
                <a:lin ang="5400000" scaled="0"/>
              </a:gradFill>
            </a:endParaRPr>
          </a:p>
          <a:p>
            <a:pPr algn="r">
              <a:lnSpc>
                <a:spcPct val="90000"/>
              </a:lnSpc>
              <a:spcAft>
                <a:spcPts val="600"/>
              </a:spcAft>
            </a:pPr>
            <a:r>
              <a:rPr lang="en-US" sz="2400" dirty="0" smtClean="0">
                <a:gradFill>
                  <a:gsLst>
                    <a:gs pos="2917">
                      <a:schemeClr val="tx1"/>
                    </a:gs>
                    <a:gs pos="30000">
                      <a:schemeClr val="tx1"/>
                    </a:gs>
                  </a:gsLst>
                  <a:lin ang="5400000" scaled="0"/>
                </a:gradFill>
              </a:rPr>
              <a:t>YAGO</a:t>
            </a:r>
          </a:p>
          <a:p>
            <a:pPr algn="r">
              <a:lnSpc>
                <a:spcPct val="90000"/>
              </a:lnSpc>
              <a:spcAft>
                <a:spcPts val="600"/>
              </a:spcAft>
            </a:pPr>
            <a:r>
              <a:rPr lang="en-US" sz="2400" dirty="0" smtClean="0">
                <a:gradFill>
                  <a:gsLst>
                    <a:gs pos="2917">
                      <a:schemeClr val="tx1"/>
                    </a:gs>
                    <a:gs pos="30000">
                      <a:schemeClr val="tx1"/>
                    </a:gs>
                  </a:gsLst>
                  <a:lin ang="5400000" scaled="0"/>
                </a:gradFill>
              </a:rPr>
              <a:t>NELL</a:t>
            </a:r>
          </a:p>
          <a:p>
            <a:pPr algn="r">
              <a:lnSpc>
                <a:spcPct val="90000"/>
              </a:lnSpc>
              <a:spcAft>
                <a:spcPts val="600"/>
              </a:spcAft>
            </a:pPr>
            <a:r>
              <a:rPr lang="en-US" sz="2400" dirty="0" err="1" smtClean="0">
                <a:gradFill>
                  <a:gsLst>
                    <a:gs pos="2917">
                      <a:schemeClr val="tx1"/>
                    </a:gs>
                    <a:gs pos="30000">
                      <a:schemeClr val="tx1"/>
                    </a:gs>
                  </a:gsLst>
                  <a:lin ang="5400000" scaled="0"/>
                </a:gradFill>
              </a:rPr>
              <a:t>OpenIE</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ReVerb</a:t>
            </a:r>
            <a:endParaRPr lang="en-US" sz="2400" dirty="0" smtClean="0">
              <a:gradFill>
                <a:gsLst>
                  <a:gs pos="2917">
                    <a:schemeClr val="tx1"/>
                  </a:gs>
                  <a:gs pos="30000">
                    <a:schemeClr val="tx1"/>
                  </a:gs>
                </a:gsLst>
                <a:lin ang="5400000" scaled="0"/>
              </a:gradFill>
            </a:endParaRPr>
          </a:p>
          <a:p>
            <a:pPr algn="r">
              <a:lnSpc>
                <a:spcPct val="90000"/>
              </a:lnSpc>
              <a:spcAft>
                <a:spcPts val="600"/>
              </a:spcAft>
            </a:pPr>
            <a:r>
              <a:rPr lang="en-US" sz="2400" dirty="0">
                <a:gradFill>
                  <a:gsLst>
                    <a:gs pos="2917">
                      <a:schemeClr val="tx1"/>
                    </a:gs>
                    <a:gs pos="30000">
                      <a:schemeClr val="tx1"/>
                    </a:gs>
                  </a:gsLst>
                  <a:lin ang="5400000" scaled="0"/>
                </a:gradFill>
              </a:rPr>
              <a:t>Microsoft </a:t>
            </a:r>
            <a:r>
              <a:rPr lang="en-US" sz="2400" dirty="0" smtClean="0">
                <a:gradFill>
                  <a:gsLst>
                    <a:gs pos="2917">
                      <a:schemeClr val="tx1"/>
                    </a:gs>
                    <a:gs pos="30000">
                      <a:schemeClr val="tx1"/>
                    </a:gs>
                  </a:gsLst>
                  <a:lin ang="5400000" scaled="0"/>
                </a:gradFill>
              </a:rPr>
              <a:t>Satori</a:t>
            </a:r>
          </a:p>
        </p:txBody>
      </p:sp>
    </p:spTree>
    <p:extLst>
      <p:ext uri="{BB962C8B-B14F-4D97-AF65-F5344CB8AC3E}">
        <p14:creationId xmlns:p14="http://schemas.microsoft.com/office/powerpoint/2010/main" val="38775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Learning Reward Function</a:t>
                </a:r>
                <a:r>
                  <a:rPr lang="en-US" dirty="0"/>
                  <a:t> </a:t>
                </a:r>
                <a14:m>
                  <m:oMath xmlns:m="http://schemas.openxmlformats.org/officeDocument/2006/math">
                    <m:r>
                      <a:rPr lang="en-US" i="1">
                        <a:latin typeface="Cambria Math" panose="02040503050406030204" pitchFamily="18" charset="0"/>
                      </a:rPr>
                      <m:t>𝛾</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Content Placeholder 2"/>
          <p:cNvSpPr>
            <a:spLocks noGrp="1"/>
          </p:cNvSpPr>
          <p:nvPr>
            <p:ph sz="quarter" idx="10"/>
          </p:nvPr>
        </p:nvSpPr>
        <p:spPr>
          <a:xfrm>
            <a:off x="274638" y="1214438"/>
            <a:ext cx="11887200" cy="1292662"/>
          </a:xfrm>
        </p:spPr>
        <p:txBody>
          <a:bodyPr/>
          <a:lstStyle/>
          <a:p>
            <a:r>
              <a:rPr lang="en-US" dirty="0" smtClean="0"/>
              <a:t>Judge whether a query graph is a correct semantic parse</a:t>
            </a:r>
          </a:p>
          <a:p>
            <a:r>
              <a:rPr lang="en-US" dirty="0" smtClean="0"/>
              <a:t>Log-linear model with pairwise ranking objective </a:t>
            </a:r>
            <a:r>
              <a:rPr lang="en-US" sz="3200" dirty="0" smtClean="0"/>
              <a:t>[Burges 10]</a:t>
            </a:r>
            <a:endParaRPr lang="en-US" dirty="0" smtClean="0"/>
          </a:p>
        </p:txBody>
      </p:sp>
      <p:sp>
        <p:nvSpPr>
          <p:cNvPr id="4" name="Rectangle 3"/>
          <p:cNvSpPr/>
          <p:nvPr/>
        </p:nvSpPr>
        <p:spPr>
          <a:xfrm>
            <a:off x="2344345" y="2778310"/>
            <a:ext cx="7747785" cy="646331"/>
          </a:xfrm>
          <a:prstGeom prst="rect">
            <a:avLst/>
          </a:prstGeom>
        </p:spPr>
        <p:txBody>
          <a:bodyPr wrap="square">
            <a:spAutoFit/>
          </a:bodyPr>
          <a:lstStyle/>
          <a:p>
            <a:r>
              <a:rPr lang="en-US" sz="3600" dirty="0">
                <a:solidFill>
                  <a:srgbClr val="306CB2"/>
                </a:solidFill>
                <a:latin typeface="Times New Roman" panose="02020603050405020304" pitchFamily="18" charset="0"/>
                <a:cs typeface="Times New Roman" panose="02020603050405020304" pitchFamily="18" charset="0"/>
              </a:rPr>
              <a:t>Who</a:t>
            </a:r>
            <a:r>
              <a:rPr lang="en-US" sz="3600" dirty="0">
                <a:latin typeface="Times New Roman" panose="02020603050405020304" pitchFamily="18" charset="0"/>
                <a:cs typeface="Times New Roman" panose="02020603050405020304" pitchFamily="18" charset="0"/>
              </a:rPr>
              <a:t> first voiced Meg on </a:t>
            </a:r>
            <a:r>
              <a:rPr lang="en-US" sz="3600" dirty="0">
                <a:solidFill>
                  <a:srgbClr val="C00000"/>
                </a:solidFill>
                <a:latin typeface="Times New Roman" panose="02020603050405020304" pitchFamily="18" charset="0"/>
                <a:cs typeface="Times New Roman" panose="02020603050405020304" pitchFamily="18" charset="0"/>
              </a:rPr>
              <a:t>Family Guy</a:t>
            </a:r>
            <a:r>
              <a:rPr lang="en-US" sz="3600" dirty="0">
                <a:latin typeface="Times New Roman" panose="02020603050405020304" pitchFamily="18" charset="0"/>
                <a:cs typeface="Times New Roman" panose="02020603050405020304" pitchFamily="18" charset="0"/>
              </a:rPr>
              <a:t>?</a:t>
            </a:r>
            <a:endParaRPr lang="en-US" sz="3600" dirty="0"/>
          </a:p>
        </p:txBody>
      </p:sp>
      <p:grpSp>
        <p:nvGrpSpPr>
          <p:cNvPr id="10" name="Group 9"/>
          <p:cNvGrpSpPr/>
          <p:nvPr/>
        </p:nvGrpSpPr>
        <p:grpSpPr>
          <a:xfrm>
            <a:off x="763718" y="3854284"/>
            <a:ext cx="6722772" cy="1203406"/>
            <a:chOff x="274320" y="3893973"/>
            <a:chExt cx="6722772" cy="1203406"/>
          </a:xfrm>
        </p:grpSpPr>
        <mc:AlternateContent xmlns:mc="http://schemas.openxmlformats.org/markup-compatibility/2006" xmlns:a14="http://schemas.microsoft.com/office/drawing/2010/main">
          <mc:Choice Requires="a14">
            <p:sp>
              <p:nvSpPr>
                <p:cNvPr id="7" name="TextBox 6"/>
                <p:cNvSpPr txBox="1"/>
                <p:nvPr/>
              </p:nvSpPr>
              <p:spPr>
                <a:xfrm>
                  <a:off x="274320" y="3893973"/>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4320" y="3893973"/>
                  <a:ext cx="6722772" cy="1203406"/>
                </a:xfrm>
                <a:prstGeom prst="rect">
                  <a:avLst/>
                </a:prstGeom>
                <a:blipFill rotWithShape="0">
                  <a:blip r:embed="rId4"/>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1198171" y="3923101"/>
              <a:ext cx="5241266" cy="995766"/>
            </a:xfrm>
            <a:prstGeom prst="rect">
              <a:avLst/>
            </a:prstGeom>
          </p:spPr>
        </p:pic>
      </p:grpSp>
      <p:grpSp>
        <p:nvGrpSpPr>
          <p:cNvPr id="12" name="Group 11"/>
          <p:cNvGrpSpPr/>
          <p:nvPr/>
        </p:nvGrpSpPr>
        <p:grpSpPr>
          <a:xfrm>
            <a:off x="5216334" y="5086818"/>
            <a:ext cx="6722772" cy="1203406"/>
            <a:chOff x="5332244" y="5540724"/>
            <a:chExt cx="6722772" cy="1203406"/>
          </a:xfrm>
        </p:grpSpPr>
        <p:pic>
          <p:nvPicPr>
            <p:cNvPr id="6" name="Picture 5"/>
            <p:cNvPicPr>
              <a:picLocks noChangeAspect="1"/>
            </p:cNvPicPr>
            <p:nvPr/>
          </p:nvPicPr>
          <p:blipFill>
            <a:blip r:embed="rId6"/>
            <a:stretch>
              <a:fillRect/>
            </a:stretch>
          </p:blipFill>
          <p:spPr>
            <a:xfrm>
              <a:off x="6336406" y="5540724"/>
              <a:ext cx="5074276" cy="96404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332244" y="5540724"/>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32244" y="5540724"/>
                  <a:ext cx="6722772" cy="1203406"/>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p:cNvSpPr txBox="1"/>
              <p:nvPr/>
            </p:nvSpPr>
            <p:spPr>
              <a:xfrm>
                <a:off x="4366133" y="5115946"/>
                <a:ext cx="135228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i="1" dirty="0" smtClean="0">
                          <a:gradFill>
                            <a:gsLst>
                              <a:gs pos="2917">
                                <a:schemeClr val="tx1"/>
                              </a:gs>
                              <a:gs pos="30000">
                                <a:schemeClr val="tx1"/>
                              </a:gs>
                            </a:gsLst>
                            <a:lin ang="5400000" scaled="0"/>
                          </a:gradFill>
                          <a:latin typeface="Cambria Math" panose="02040503050406030204" pitchFamily="18" charset="0"/>
                        </a:rPr>
                        <m:t>&gt;</m:t>
                      </m:r>
                    </m:oMath>
                  </m:oMathPara>
                </a14:m>
                <a:endParaRPr lang="en-US" sz="6000" dirty="0" smtClean="0">
                  <a:gradFill>
                    <a:gsLst>
                      <a:gs pos="2917">
                        <a:schemeClr val="tx1"/>
                      </a:gs>
                      <a:gs pos="30000">
                        <a:schemeClr val="tx1"/>
                      </a:gs>
                    </a:gsLst>
                    <a:lin ang="5400000" scaled="0"/>
                  </a:gra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66133" y="5115946"/>
                <a:ext cx="1352282" cy="1203406"/>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818386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763718" y="3854284"/>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3718" y="3854284"/>
                <a:ext cx="6722772" cy="1203406"/>
              </a:xfrm>
              <a:prstGeom prst="rect">
                <a:avLst/>
              </a:prstGeom>
              <a:blipFill rotWithShape="0">
                <a:blip r:embed="rId3"/>
                <a:stretch>
                  <a:fillRect r="-2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216334" y="5086818"/>
                <a:ext cx="672277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b="0" i="1" smtClean="0">
                          <a:gradFill>
                            <a:gsLst>
                              <a:gs pos="2917">
                                <a:schemeClr val="tx1"/>
                              </a:gs>
                              <a:gs pos="30000">
                                <a:schemeClr val="tx1"/>
                              </a:gs>
                            </a:gsLst>
                            <a:lin ang="5400000" scaled="0"/>
                          </a:gradFill>
                          <a:latin typeface="Cambria Math" panose="02040503050406030204" pitchFamily="18" charset="0"/>
                        </a:rPr>
                        <m:t>𝛾</m:t>
                      </m:r>
                      <m:d>
                        <m:dPr>
                          <m:ctrlPr>
                            <a:rPr lang="en-US" sz="6000" b="0" i="1" smtClean="0">
                              <a:gradFill>
                                <a:gsLst>
                                  <a:gs pos="2917">
                                    <a:schemeClr val="tx1"/>
                                  </a:gs>
                                  <a:gs pos="30000">
                                    <a:schemeClr val="tx1"/>
                                  </a:gs>
                                </a:gsLst>
                                <a:lin ang="5400000" scaled="0"/>
                              </a:gradFill>
                              <a:latin typeface="Cambria Math" panose="02040503050406030204" pitchFamily="18" charset="0"/>
                            </a:rPr>
                          </m:ctrlPr>
                        </m:dPr>
                        <m:e>
                          <m:r>
                            <a:rPr lang="en-US" sz="6000" b="0" i="1" smtClean="0">
                              <a:gradFill>
                                <a:gsLst>
                                  <a:gs pos="2917">
                                    <a:schemeClr val="tx1"/>
                                  </a:gs>
                                  <a:gs pos="30000">
                                    <a:schemeClr val="tx1"/>
                                  </a:gs>
                                </a:gsLst>
                                <a:lin ang="5400000" scaled="0"/>
                              </a:gradFill>
                              <a:latin typeface="Cambria Math" panose="02040503050406030204" pitchFamily="18" charset="0"/>
                            </a:rPr>
                            <m:t>                               </m:t>
                          </m:r>
                        </m:e>
                      </m:d>
                    </m:oMath>
                  </m:oMathPara>
                </a14:m>
                <a:endParaRPr lang="en-US" sz="6000" dirty="0" err="1" smtClean="0">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216334" y="5086818"/>
                <a:ext cx="6722772" cy="120340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Learning Reward Function </a:t>
                </a:r>
                <a14:m>
                  <m:oMath xmlns:m="http://schemas.openxmlformats.org/officeDocument/2006/math">
                    <m:r>
                      <a:rPr lang="en-US" b="0" i="1" smtClean="0">
                        <a:latin typeface="Cambria Math" panose="02040503050406030204" pitchFamily="18" charset="0"/>
                      </a:rPr>
                      <m:t>𝛾</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5"/>
                <a:stretch>
                  <a:fillRect/>
                </a:stretch>
              </a:blipFill>
            </p:spPr>
            <p:txBody>
              <a:bodyPr/>
              <a:lstStyle/>
              <a:p>
                <a:r>
                  <a:rPr lang="en-US">
                    <a:noFill/>
                  </a:rPr>
                  <a:t> </a:t>
                </a:r>
              </a:p>
            </p:txBody>
          </p:sp>
        </mc:Fallback>
      </mc:AlternateContent>
      <p:sp>
        <p:nvSpPr>
          <p:cNvPr id="3" name="Content Placeholder 2"/>
          <p:cNvSpPr>
            <a:spLocks noGrp="1"/>
          </p:cNvSpPr>
          <p:nvPr>
            <p:ph sz="quarter" idx="10"/>
          </p:nvPr>
        </p:nvSpPr>
        <p:spPr>
          <a:xfrm>
            <a:off x="274638" y="1214438"/>
            <a:ext cx="11887200" cy="1292662"/>
          </a:xfrm>
        </p:spPr>
        <p:txBody>
          <a:bodyPr/>
          <a:lstStyle/>
          <a:p>
            <a:r>
              <a:rPr lang="en-US" dirty="0" smtClean="0"/>
              <a:t>Judge whether a query graph is a correct semantic parse</a:t>
            </a:r>
          </a:p>
          <a:p>
            <a:r>
              <a:rPr lang="en-US" dirty="0" smtClean="0"/>
              <a:t>Log-linear model with pairwise ranking objective</a:t>
            </a:r>
            <a:r>
              <a:rPr lang="en-US" dirty="0"/>
              <a:t> </a:t>
            </a:r>
            <a:r>
              <a:rPr lang="en-US" sz="3200" dirty="0"/>
              <a:t>[Burges 10]</a:t>
            </a:r>
            <a:endParaRPr lang="en-US" dirty="0" smtClean="0"/>
          </a:p>
        </p:txBody>
      </p:sp>
      <p:sp>
        <p:nvSpPr>
          <p:cNvPr id="4" name="Rectangle 3"/>
          <p:cNvSpPr/>
          <p:nvPr/>
        </p:nvSpPr>
        <p:spPr>
          <a:xfrm>
            <a:off x="2344345" y="2778310"/>
            <a:ext cx="7747785" cy="646331"/>
          </a:xfrm>
          <a:prstGeom prst="rect">
            <a:avLst/>
          </a:prstGeom>
        </p:spPr>
        <p:txBody>
          <a:bodyPr wrap="square">
            <a:spAutoFit/>
          </a:bodyPr>
          <a:lstStyle/>
          <a:p>
            <a:r>
              <a:rPr lang="en-US" sz="3600" dirty="0">
                <a:solidFill>
                  <a:srgbClr val="306CB2"/>
                </a:solidFill>
                <a:latin typeface="Times New Roman" panose="02020603050405020304" pitchFamily="18" charset="0"/>
                <a:cs typeface="Times New Roman" panose="02020603050405020304" pitchFamily="18" charset="0"/>
              </a:rPr>
              <a:t>Who</a:t>
            </a:r>
            <a:r>
              <a:rPr lang="en-US" sz="3600" dirty="0">
                <a:latin typeface="Times New Roman" panose="02020603050405020304" pitchFamily="18" charset="0"/>
                <a:cs typeface="Times New Roman" panose="02020603050405020304" pitchFamily="18" charset="0"/>
              </a:rPr>
              <a:t> first voiced Meg on </a:t>
            </a:r>
            <a:r>
              <a:rPr lang="en-US" sz="3600" dirty="0">
                <a:solidFill>
                  <a:srgbClr val="C00000"/>
                </a:solidFill>
                <a:latin typeface="Times New Roman" panose="02020603050405020304" pitchFamily="18" charset="0"/>
                <a:cs typeface="Times New Roman" panose="02020603050405020304" pitchFamily="18" charset="0"/>
              </a:rPr>
              <a:t>Family Guy</a:t>
            </a:r>
            <a:r>
              <a:rPr lang="en-US" sz="3600" dirty="0">
                <a:latin typeface="Times New Roman" panose="02020603050405020304" pitchFamily="18" charset="0"/>
                <a:cs typeface="Times New Roman" panose="02020603050405020304" pitchFamily="18" charset="0"/>
              </a:rPr>
              <a:t>?</a:t>
            </a:r>
            <a:endParaRPr lang="en-US" sz="3600" dirty="0"/>
          </a:p>
        </p:txBody>
      </p:sp>
      <p:pic>
        <p:nvPicPr>
          <p:cNvPr id="8" name="Picture 7"/>
          <p:cNvPicPr>
            <a:picLocks noChangeAspect="1"/>
          </p:cNvPicPr>
          <p:nvPr/>
        </p:nvPicPr>
        <p:blipFill>
          <a:blip r:embed="rId6"/>
          <a:stretch>
            <a:fillRect/>
          </a:stretch>
        </p:blipFill>
        <p:spPr>
          <a:xfrm>
            <a:off x="6092144" y="5143654"/>
            <a:ext cx="5241266" cy="995766"/>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4366133" y="5115946"/>
                <a:ext cx="1352282" cy="1203406"/>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6000" i="1" dirty="0" smtClean="0">
                          <a:gradFill>
                            <a:gsLst>
                              <a:gs pos="2917">
                                <a:schemeClr val="tx1"/>
                              </a:gs>
                              <a:gs pos="30000">
                                <a:schemeClr val="tx1"/>
                              </a:gs>
                            </a:gsLst>
                            <a:lin ang="5400000" scaled="0"/>
                          </a:gradFill>
                          <a:latin typeface="Cambria Math" panose="02040503050406030204" pitchFamily="18" charset="0"/>
                        </a:rPr>
                        <m:t>&gt;</m:t>
                      </m:r>
                    </m:oMath>
                  </m:oMathPara>
                </a14:m>
                <a:endParaRPr lang="en-US" sz="6000" dirty="0" smtClean="0">
                  <a:gradFill>
                    <a:gsLst>
                      <a:gs pos="2917">
                        <a:schemeClr val="tx1"/>
                      </a:gs>
                      <a:gs pos="30000">
                        <a:schemeClr val="tx1"/>
                      </a:gs>
                    </a:gsLst>
                    <a:lin ang="5400000" scaled="0"/>
                  </a:gra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66133" y="5115946"/>
                <a:ext cx="1352282" cy="1203406"/>
              </a:xfrm>
              <a:prstGeom prst="rect">
                <a:avLst/>
              </a:prstGeom>
              <a:blipFill rotWithShape="0">
                <a:blip r:embed="rId7"/>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8"/>
          <a:stretch>
            <a:fillRect/>
          </a:stretch>
        </p:blipFill>
        <p:spPr>
          <a:xfrm>
            <a:off x="1759869" y="3593160"/>
            <a:ext cx="5593986" cy="1550494"/>
          </a:xfrm>
          <a:prstGeom prst="rect">
            <a:avLst/>
          </a:prstGeom>
        </p:spPr>
      </p:pic>
    </p:spTree>
    <p:extLst>
      <p:ext uri="{BB962C8B-B14F-4D97-AF65-F5344CB8AC3E}">
        <p14:creationId xmlns:p14="http://schemas.microsoft.com/office/powerpoint/2010/main" val="4271877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Reward </a:t>
            </a:r>
            <a:r>
              <a:rPr lang="en-US" dirty="0" smtClean="0"/>
              <a:t>Function – Features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320" y="1558344"/>
                <a:ext cx="11887200" cy="5330388"/>
              </a:xfrm>
            </p:spPr>
            <p:txBody>
              <a:bodyPr/>
              <a:lstStyle/>
              <a:p>
                <a:r>
                  <a:rPr lang="en-US" dirty="0" smtClean="0"/>
                  <a:t>Topic Entity</a:t>
                </a:r>
              </a:p>
              <a:p>
                <a:pPr lvl="1"/>
                <a:r>
                  <a:rPr lang="en-US" dirty="0" smtClean="0"/>
                  <a:t>Entity linking scores</a:t>
                </a:r>
              </a:p>
              <a:p>
                <a:r>
                  <a:rPr lang="en-US" dirty="0" smtClean="0"/>
                  <a:t>Core Inferential Chain</a:t>
                </a:r>
              </a:p>
              <a:p>
                <a:pPr lvl="1"/>
                <a:r>
                  <a:rPr lang="en-US" dirty="0" smtClean="0"/>
                  <a:t>Relation matching scores (NN models)</a:t>
                </a:r>
                <a:endParaRPr lang="en-US" sz="3200" dirty="0" smtClean="0"/>
              </a:p>
              <a:p>
                <a:r>
                  <a:rPr lang="en-US" dirty="0" smtClean="0"/>
                  <a:t>Constraints: </a:t>
                </a:r>
                <a:r>
                  <a:rPr lang="en-US" sz="3200" dirty="0" smtClean="0"/>
                  <a:t>Keyword and entity matching</a:t>
                </a:r>
                <a:endParaRPr lang="en-US" dirty="0" smtClean="0"/>
              </a:p>
              <a:p>
                <a:pPr lvl="1"/>
                <a:r>
                  <a:rPr lang="en-US" dirty="0" err="1" smtClean="0"/>
                  <a:t>ConstraintEntityWord</a:t>
                </a:r>
                <a:r>
                  <a:rPr lang="en-US" dirty="0" smtClean="0"/>
                  <a:t>(“Meg Griffin”, </a:t>
                </a:r>
                <a14:m>
                  <m:oMath xmlns:m="http://schemas.openxmlformats.org/officeDocument/2006/math">
                    <m:r>
                      <a:rPr lang="en-US" i="1" dirty="0" smtClean="0">
                        <a:latin typeface="Cambria Math" panose="02040503050406030204" pitchFamily="18" charset="0"/>
                      </a:rPr>
                      <m:t>𝑞</m:t>
                    </m:r>
                  </m:oMath>
                </a14:m>
                <a:r>
                  <a:rPr lang="en-US" dirty="0" smtClean="0"/>
                  <a:t>) = 0.5</a:t>
                </a:r>
              </a:p>
              <a:p>
                <a:pPr lvl="1"/>
                <a:r>
                  <a:rPr lang="en-US" dirty="0" err="1" smtClean="0"/>
                  <a:t>ConstraintEntityInQuestion</a:t>
                </a:r>
                <a:r>
                  <a:rPr lang="en-US" dirty="0" smtClean="0"/>
                  <a:t>(“Meg Griffin”, </a:t>
                </a:r>
                <a14:m>
                  <m:oMath xmlns:m="http://schemas.openxmlformats.org/officeDocument/2006/math">
                    <m:r>
                      <a:rPr lang="en-US" i="1" dirty="0">
                        <a:latin typeface="Cambria Math" panose="02040503050406030204" pitchFamily="18" charset="0"/>
                      </a:rPr>
                      <m:t>𝑞</m:t>
                    </m:r>
                  </m:oMath>
                </a14:m>
                <a:r>
                  <a:rPr lang="en-US" dirty="0"/>
                  <a:t>) = </a:t>
                </a:r>
                <a:r>
                  <a:rPr lang="en-US" dirty="0" smtClean="0"/>
                  <a:t>1</a:t>
                </a:r>
              </a:p>
              <a:p>
                <a:r>
                  <a:rPr lang="en-US" dirty="0" smtClean="0"/>
                  <a:t>Overall</a:t>
                </a:r>
              </a:p>
              <a:p>
                <a:pPr lvl="1"/>
                <a:r>
                  <a:rPr lang="en-US" dirty="0" err="1" smtClean="0"/>
                  <a:t>NumNodes</a:t>
                </a:r>
                <a:r>
                  <a:rPr lang="en-US" dirty="0" smtClean="0"/>
                  <a:t>(</a:t>
                </a:r>
                <a14:m>
                  <m:oMath xmlns:m="http://schemas.openxmlformats.org/officeDocument/2006/math">
                    <m:r>
                      <a:rPr lang="en-US" i="1" dirty="0" smtClean="0">
                        <a:latin typeface="Cambria Math" panose="02040503050406030204" pitchFamily="18" charset="0"/>
                      </a:rPr>
                      <m:t>𝑠</m:t>
                    </m:r>
                  </m:oMath>
                </a14:m>
                <a:r>
                  <a:rPr lang="en-US" dirty="0" smtClean="0"/>
                  <a:t>) = 5</a:t>
                </a:r>
              </a:p>
              <a:p>
                <a:pPr lvl="1"/>
                <a:r>
                  <a:rPr lang="en-US" dirty="0" err="1" smtClean="0"/>
                  <a:t>NumAnswers</a:t>
                </a:r>
                <a:r>
                  <a:rPr lang="en-US" dirty="0" smtClean="0"/>
                  <a:t>(</a:t>
                </a:r>
                <a14:m>
                  <m:oMath xmlns:m="http://schemas.openxmlformats.org/officeDocument/2006/math">
                    <m:r>
                      <a:rPr lang="en-US" i="1" dirty="0">
                        <a:latin typeface="Cambria Math" panose="02040503050406030204" pitchFamily="18" charset="0"/>
                      </a:rPr>
                      <m:t>𝑠</m:t>
                    </m:r>
                  </m:oMath>
                </a14:m>
                <a:r>
                  <a:rPr lang="en-US" dirty="0"/>
                  <a:t>) = </a:t>
                </a:r>
                <a:r>
                  <a:rPr lang="en-US" dirty="0" smtClean="0"/>
                  <a:t>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320" y="1558344"/>
                <a:ext cx="11887200" cy="5330388"/>
              </a:xfrm>
              <a:blipFill rotWithShape="0">
                <a:blip r:embed="rId3"/>
                <a:stretch>
                  <a:fillRect/>
                </a:stretch>
              </a:blipFill>
            </p:spPr>
            <p:txBody>
              <a:bodyPr/>
              <a:lstStyle/>
              <a:p>
                <a:r>
                  <a:rPr lang="en-US">
                    <a:noFill/>
                  </a:rPr>
                  <a:t> </a:t>
                </a:r>
              </a:p>
            </p:txBody>
          </p:sp>
        </mc:Fallback>
      </mc:AlternateContent>
      <p:grpSp>
        <p:nvGrpSpPr>
          <p:cNvPr id="8" name="Group 7"/>
          <p:cNvGrpSpPr/>
          <p:nvPr/>
        </p:nvGrpSpPr>
        <p:grpSpPr>
          <a:xfrm>
            <a:off x="5026626" y="1216635"/>
            <a:ext cx="7263684" cy="2082274"/>
            <a:chOff x="4897836" y="1216635"/>
            <a:chExt cx="7263684" cy="2082274"/>
          </a:xfrm>
        </p:grpSpPr>
        <mc:AlternateContent xmlns:mc="http://schemas.openxmlformats.org/markup-compatibility/2006" xmlns:a14="http://schemas.microsoft.com/office/drawing/2010/main">
          <mc:Choice Requires="a14">
            <p:sp>
              <p:nvSpPr>
                <p:cNvPr id="4" name="Rectangle 3"/>
                <p:cNvSpPr/>
                <p:nvPr/>
              </p:nvSpPr>
              <p:spPr>
                <a:xfrm>
                  <a:off x="4897836" y="1216635"/>
                  <a:ext cx="7263684" cy="633571"/>
                </a:xfrm>
                <a:prstGeom prst="rect">
                  <a:avLst/>
                </a:prstGeom>
              </p:spPr>
              <p:txBody>
                <a:bodyPr wrap="square">
                  <a:spAutoFit/>
                </a:bodyPr>
                <a:lstStyle/>
                <a:p>
                  <a14:m>
                    <m:oMath xmlns:m="http://schemas.openxmlformats.org/officeDocument/2006/math">
                      <m:r>
                        <a:rPr lang="en-US" sz="3600" i="1" dirty="0" smtClean="0">
                          <a:solidFill>
                            <a:schemeClr val="tx1"/>
                          </a:solidFill>
                          <a:latin typeface="Cambria Math" panose="02040503050406030204" pitchFamily="18" charset="0"/>
                          <a:cs typeface="Times New Roman" panose="02020603050405020304" pitchFamily="18" charset="0"/>
                        </a:rPr>
                        <m:t>𝑞</m:t>
                      </m:r>
                      <m:r>
                        <a:rPr lang="en-US" sz="3600" i="1" dirty="0" smtClean="0">
                          <a:solidFill>
                            <a:schemeClr val="tx1"/>
                          </a:solidFill>
                          <a:latin typeface="Cambria Math" panose="02040503050406030204" pitchFamily="18" charset="0"/>
                          <a:cs typeface="Times New Roman" panose="02020603050405020304" pitchFamily="18" charset="0"/>
                        </a:rPr>
                        <m:t>=</m:t>
                      </m:r>
                    </m:oMath>
                  </a14:m>
                  <a:r>
                    <a:rPr lang="en-US" sz="3200" dirty="0" smtClean="0">
                      <a:solidFill>
                        <a:srgbClr val="306CB2"/>
                      </a:solidFill>
                      <a:latin typeface="Times New Roman" panose="02020603050405020304" pitchFamily="18" charset="0"/>
                      <a:cs typeface="Times New Roman" panose="02020603050405020304" pitchFamily="18" charset="0"/>
                    </a:rPr>
                    <a:t>Who</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first voiced Meg on </a:t>
                  </a:r>
                  <a:r>
                    <a:rPr lang="en-US" sz="3200" dirty="0">
                      <a:solidFill>
                        <a:srgbClr val="C00000"/>
                      </a:solidFill>
                      <a:latin typeface="Times New Roman" panose="02020603050405020304" pitchFamily="18" charset="0"/>
                      <a:cs typeface="Times New Roman" panose="02020603050405020304" pitchFamily="18" charset="0"/>
                    </a:rPr>
                    <a:t>Family Guy</a:t>
                  </a:r>
                  <a:r>
                    <a:rPr lang="en-US" sz="3200" dirty="0">
                      <a:latin typeface="Times New Roman" panose="02020603050405020304" pitchFamily="18" charset="0"/>
                      <a:cs typeface="Times New Roman" panose="02020603050405020304" pitchFamily="18" charset="0"/>
                    </a:rPr>
                    <a:t>?</a:t>
                  </a:r>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4897836" y="1216635"/>
                  <a:ext cx="7263684" cy="633571"/>
                </a:xfrm>
                <a:prstGeom prst="rect">
                  <a:avLst/>
                </a:prstGeom>
                <a:blipFill rotWithShape="0">
                  <a:blip r:embed="rId4"/>
                  <a:stretch>
                    <a:fillRect t="-6731" r="-1511" b="-28846"/>
                  </a:stretch>
                </a:blipFill>
              </p:spPr>
              <p:txBody>
                <a:bodyPr/>
                <a:lstStyle/>
                <a:p>
                  <a:r>
                    <a:rPr lang="en-US">
                      <a:noFill/>
                    </a:rPr>
                    <a:t> </a:t>
                  </a:r>
                </a:p>
              </p:txBody>
            </p:sp>
          </mc:Fallback>
        </mc:AlternateContent>
        <p:grpSp>
          <p:nvGrpSpPr>
            <p:cNvPr id="7" name="Group 6"/>
            <p:cNvGrpSpPr/>
            <p:nvPr/>
          </p:nvGrpSpPr>
          <p:grpSpPr>
            <a:xfrm>
              <a:off x="6398089" y="1927319"/>
              <a:ext cx="5763431" cy="1371590"/>
              <a:chOff x="6348180" y="2166710"/>
              <a:chExt cx="5763431" cy="1371590"/>
            </a:xfrm>
          </p:grpSpPr>
          <p:pic>
            <p:nvPicPr>
              <p:cNvPr id="5" name="Picture 4"/>
              <p:cNvPicPr>
                <a:picLocks noChangeAspect="1"/>
              </p:cNvPicPr>
              <p:nvPr/>
            </p:nvPicPr>
            <p:blipFill>
              <a:blip r:embed="rId5"/>
              <a:stretch>
                <a:fillRect/>
              </a:stretch>
            </p:blipFill>
            <p:spPr>
              <a:xfrm>
                <a:off x="7355059" y="2166710"/>
                <a:ext cx="4756552" cy="137159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48180" y="2400550"/>
                    <a:ext cx="100687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cs typeface="Times New Roman" panose="02020603050405020304" pitchFamily="18" charset="0"/>
                            </a:rPr>
                            <m:t>𝑠</m:t>
                          </m:r>
                          <m:r>
                            <a:rPr lang="en-US" sz="3600" i="1" dirty="0">
                              <a:latin typeface="Cambria Math" panose="02040503050406030204" pitchFamily="18" charset="0"/>
                              <a:cs typeface="Times New Roman" panose="02020603050405020304" pitchFamily="18" charset="0"/>
                            </a:rPr>
                            <m:t>=</m:t>
                          </m:r>
                        </m:oMath>
                      </m:oMathPara>
                    </a14:m>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6348180" y="2400550"/>
                    <a:ext cx="1006879" cy="646331"/>
                  </a:xfrm>
                  <a:prstGeom prst="rect">
                    <a:avLst/>
                  </a:prstGeom>
                  <a:blipFill rotWithShape="0">
                    <a:blip r:embed="rId6"/>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87940478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a:xfrm>
            <a:off x="274638" y="1214438"/>
            <a:ext cx="11887200" cy="4542782"/>
          </a:xfrm>
        </p:spPr>
        <p:txBody>
          <a:bodyPr/>
          <a:lstStyle/>
          <a:p>
            <a:r>
              <a:rPr lang="en-US" dirty="0" smtClean="0">
                <a:solidFill>
                  <a:schemeClr val="bg2"/>
                </a:solidFill>
              </a:rPr>
              <a:t>Introduction</a:t>
            </a:r>
          </a:p>
          <a:p>
            <a:r>
              <a:rPr lang="en-US" dirty="0" smtClean="0">
                <a:solidFill>
                  <a:schemeClr val="bg2"/>
                </a:solidFill>
              </a:rPr>
              <a:t>Background</a:t>
            </a:r>
          </a:p>
          <a:p>
            <a:r>
              <a:rPr lang="en-US" dirty="0" smtClean="0">
                <a:solidFill>
                  <a:schemeClr val="bg2"/>
                </a:solidFill>
              </a:rPr>
              <a:t>Staged Query Graph Generation (Our Approach)</a:t>
            </a:r>
          </a:p>
          <a:p>
            <a:r>
              <a:rPr lang="en-US" dirty="0" smtClean="0">
                <a:solidFill>
                  <a:srgbClr val="0070C0"/>
                </a:solidFill>
              </a:rPr>
              <a:t>Experiments</a:t>
            </a:r>
          </a:p>
          <a:p>
            <a:pPr lvl="1"/>
            <a:r>
              <a:rPr lang="en-US" dirty="0" smtClean="0">
                <a:solidFill>
                  <a:srgbClr val="0070C0"/>
                </a:solidFill>
              </a:rPr>
              <a:t>Data &amp; evaluation metric</a:t>
            </a:r>
          </a:p>
          <a:p>
            <a:pPr lvl="1"/>
            <a:r>
              <a:rPr lang="en-US" dirty="0" smtClean="0">
                <a:solidFill>
                  <a:srgbClr val="0070C0"/>
                </a:solidFill>
              </a:rPr>
              <a:t>Creating training data from Q/A pairs</a:t>
            </a:r>
          </a:p>
          <a:p>
            <a:pPr lvl="1"/>
            <a:r>
              <a:rPr lang="en-US" dirty="0" smtClean="0">
                <a:solidFill>
                  <a:srgbClr val="0070C0"/>
                </a:solidFill>
              </a:rPr>
              <a:t>Results</a:t>
            </a:r>
          </a:p>
          <a:p>
            <a:r>
              <a:rPr lang="en-US" dirty="0" smtClean="0"/>
              <a:t>Conclusion</a:t>
            </a:r>
            <a:endParaRPr lang="en-US" dirty="0"/>
          </a:p>
        </p:txBody>
      </p:sp>
    </p:spTree>
    <p:extLst>
      <p:ext uri="{BB962C8B-B14F-4D97-AF65-F5344CB8AC3E}">
        <p14:creationId xmlns:p14="http://schemas.microsoft.com/office/powerpoint/2010/main" val="33258926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WebQuestions</a:t>
            </a:r>
            <a:r>
              <a:rPr lang="en-US" dirty="0"/>
              <a:t> Dataset </a:t>
            </a:r>
            <a:r>
              <a:rPr lang="en-US" sz="3200" dirty="0"/>
              <a:t>[Berant+ </a:t>
            </a:r>
            <a:r>
              <a:rPr lang="en-US" sz="3200" dirty="0" smtClean="0"/>
              <a:t>13</a:t>
            </a:r>
            <a:r>
              <a:rPr lang="en-US" sz="3200" dirty="0"/>
              <a:t>]</a:t>
            </a:r>
            <a:endParaRPr lang="en-US" sz="4800"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12124" y="1481070"/>
                <a:ext cx="11526591" cy="5151549"/>
              </a:xfrm>
              <a:prstGeom prst="rect">
                <a:avLst/>
              </a:prstGeom>
            </p:spPr>
            <p:txBody>
              <a:bodyPr>
                <a:noAutofit/>
              </a:bodyPr>
              <a:lstStyle/>
              <a:p>
                <a:r>
                  <a:rPr lang="en-US" sz="2800" i="1" dirty="0">
                    <a:solidFill>
                      <a:srgbClr val="00B050"/>
                    </a:solidFill>
                  </a:rPr>
                  <a:t>What character did Natalie Portman play in Star Wars? </a:t>
                </a:r>
                <a:r>
                  <a:rPr lang="en-US" sz="2800" i="1" dirty="0"/>
                  <a:t>⇒ </a:t>
                </a:r>
                <a:r>
                  <a:rPr lang="en-US" sz="2800" dirty="0">
                    <a:solidFill>
                      <a:srgbClr val="0070C0"/>
                    </a:solidFill>
                  </a:rPr>
                  <a:t>Padme Amidala</a:t>
                </a:r>
              </a:p>
              <a:p>
                <a:r>
                  <a:rPr lang="en-US" sz="2800" i="1" dirty="0" smtClean="0">
                    <a:solidFill>
                      <a:srgbClr val="00B050"/>
                    </a:solidFill>
                  </a:rPr>
                  <a:t>What currency do you use in Costa Rica? </a:t>
                </a:r>
                <a:r>
                  <a:rPr lang="en-US" sz="2800" i="1" dirty="0" smtClean="0"/>
                  <a:t>⇒ </a:t>
                </a:r>
                <a:r>
                  <a:rPr lang="en-US" sz="2800" dirty="0" smtClean="0">
                    <a:solidFill>
                      <a:srgbClr val="0070C0"/>
                    </a:solidFill>
                  </a:rPr>
                  <a:t>Costa Rican colon</a:t>
                </a:r>
              </a:p>
              <a:p>
                <a:r>
                  <a:rPr lang="en-US" sz="2800" i="1" dirty="0" smtClean="0">
                    <a:solidFill>
                      <a:srgbClr val="00B050"/>
                    </a:solidFill>
                  </a:rPr>
                  <a:t>What </a:t>
                </a:r>
                <a:r>
                  <a:rPr lang="en-US" sz="2800" i="1" dirty="0">
                    <a:solidFill>
                      <a:srgbClr val="00B050"/>
                    </a:solidFill>
                  </a:rPr>
                  <a:t>did Obama study in school?</a:t>
                </a:r>
                <a:r>
                  <a:rPr lang="en-US" sz="2800" i="1" dirty="0"/>
                  <a:t> ⇒ </a:t>
                </a:r>
                <a:r>
                  <a:rPr lang="en-US" sz="2800" dirty="0">
                    <a:solidFill>
                      <a:srgbClr val="0070C0"/>
                    </a:solidFill>
                  </a:rPr>
                  <a:t>political science</a:t>
                </a:r>
              </a:p>
              <a:p>
                <a:r>
                  <a:rPr lang="en-US" sz="2800" i="1" dirty="0">
                    <a:solidFill>
                      <a:srgbClr val="00B050"/>
                    </a:solidFill>
                  </a:rPr>
                  <a:t>What do Michelle Obama do for a living? </a:t>
                </a:r>
                <a:r>
                  <a:rPr lang="en-US" sz="2800" i="1" dirty="0"/>
                  <a:t>⇒ </a:t>
                </a:r>
                <a:r>
                  <a:rPr lang="en-US" sz="2800" dirty="0">
                    <a:solidFill>
                      <a:srgbClr val="0070C0"/>
                    </a:solidFill>
                  </a:rPr>
                  <a:t>writer, lawyer</a:t>
                </a:r>
              </a:p>
              <a:p>
                <a:r>
                  <a:rPr lang="en-US" sz="2800" i="1" dirty="0">
                    <a:solidFill>
                      <a:srgbClr val="00B050"/>
                    </a:solidFill>
                  </a:rPr>
                  <a:t>What killed Sammy Davis Jr? </a:t>
                </a:r>
                <a:r>
                  <a:rPr lang="en-US" sz="2800" i="1" dirty="0"/>
                  <a:t>⇒ </a:t>
                </a:r>
                <a:r>
                  <a:rPr lang="en-US" sz="2800" dirty="0">
                    <a:solidFill>
                      <a:srgbClr val="0070C0"/>
                    </a:solidFill>
                  </a:rPr>
                  <a:t>throat cancer</a:t>
                </a:r>
                <a:endParaRPr lang="en-US" sz="2800" dirty="0"/>
              </a:p>
              <a:p>
                <a:pPr lvl="8"/>
                <a:endParaRPr lang="en-US" dirty="0"/>
              </a:p>
              <a:p>
                <a:r>
                  <a:rPr lang="en-US" sz="2800" dirty="0"/>
                  <a:t>5,810 questions crawled from Google Suggest API and answered using Amazon </a:t>
                </a:r>
                <a:r>
                  <a:rPr lang="en-US" sz="2800" dirty="0" err="1"/>
                  <a:t>MTurk</a:t>
                </a:r>
                <a:endParaRPr lang="en-US" sz="2800" dirty="0"/>
              </a:p>
              <a:p>
                <a:pPr lvl="1"/>
                <a:r>
                  <a:rPr lang="en-US" sz="2800" dirty="0"/>
                  <a:t>3,778 training, 2,032 testing</a:t>
                </a:r>
              </a:p>
              <a:p>
                <a:pPr lvl="1"/>
                <a:r>
                  <a:rPr lang="en-US" sz="2800" dirty="0"/>
                  <a:t>A question may have multiple answers </a:t>
                </a:r>
                <a14:m>
                  <m:oMath xmlns:m="http://schemas.openxmlformats.org/officeDocument/2006/math">
                    <m:r>
                      <a:rPr lang="en-US" sz="2800" i="1">
                        <a:latin typeface="Cambria Math" panose="02040503050406030204" pitchFamily="18" charset="0"/>
                      </a:rPr>
                      <m:t>→</m:t>
                    </m:r>
                  </m:oMath>
                </a14:m>
                <a:r>
                  <a:rPr lang="en-US" sz="2800" dirty="0"/>
                  <a:t> using Avg. F1 (</a:t>
                </a:r>
                <a14:m>
                  <m:oMath xmlns:m="http://schemas.openxmlformats.org/officeDocument/2006/math">
                    <m:r>
                      <a:rPr lang="en-US" sz="2800" i="1">
                        <a:latin typeface="Cambria Math" panose="02040503050406030204" pitchFamily="18" charset="0"/>
                      </a:rPr>
                      <m:t>~</m:t>
                    </m:r>
                  </m:oMath>
                </a14:m>
                <a:r>
                  <a:rPr lang="en-US" sz="2800" dirty="0"/>
                  <a:t>accuracy)</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412124" y="1481070"/>
                <a:ext cx="11526591" cy="5151549"/>
              </a:xfrm>
              <a:prstGeom prst="rect">
                <a:avLst/>
              </a:prstGeom>
              <a:blipFill rotWithShape="0">
                <a:blip r:embed="rId3"/>
                <a:stretch>
                  <a:fillRect l="-317" t="-1183" r="-529"/>
                </a:stretch>
              </a:blipFill>
            </p:spPr>
            <p:txBody>
              <a:bodyPr/>
              <a:lstStyle/>
              <a:p>
                <a:r>
                  <a:rPr lang="en-US">
                    <a:noFill/>
                  </a:rPr>
                  <a:t> </a:t>
                </a:r>
              </a:p>
            </p:txBody>
          </p:sp>
        </mc:Fallback>
      </mc:AlternateContent>
      <p:sp>
        <p:nvSpPr>
          <p:cNvPr id="4" name="TextBox 3"/>
          <p:cNvSpPr txBox="1"/>
          <p:nvPr/>
        </p:nvSpPr>
        <p:spPr>
          <a:xfrm>
            <a:off x="8718997" y="3426713"/>
            <a:ext cx="3444888" cy="461665"/>
          </a:xfrm>
          <a:prstGeom prst="rect">
            <a:avLst/>
          </a:prstGeom>
          <a:noFill/>
        </p:spPr>
        <p:txBody>
          <a:bodyPr wrap="square" rtlCol="0">
            <a:spAutoFit/>
          </a:bodyPr>
          <a:lstStyle/>
          <a:p>
            <a:pPr algn="ctr"/>
            <a:r>
              <a:rPr lang="en-US" sz="2400" dirty="0"/>
              <a:t>[Examples from </a:t>
            </a:r>
            <a:r>
              <a:rPr lang="en-US" sz="2400" dirty="0">
                <a:hlinkClick r:id="rId4"/>
              </a:rPr>
              <a:t>Berant</a:t>
            </a:r>
            <a:r>
              <a:rPr lang="en-US" sz="2400" dirty="0"/>
              <a:t>]</a:t>
            </a:r>
          </a:p>
        </p:txBody>
      </p:sp>
    </p:spTree>
    <p:extLst>
      <p:ext uri="{BB962C8B-B14F-4D97-AF65-F5344CB8AC3E}">
        <p14:creationId xmlns:p14="http://schemas.microsoft.com/office/powerpoint/2010/main" val="349399777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Training Data from Q/A Pairs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7" y="1094704"/>
                <a:ext cx="12063323" cy="1815921"/>
              </a:xfrm>
            </p:spPr>
            <p:txBody>
              <a:bodyPr/>
              <a:lstStyle/>
              <a:p>
                <a:pPr marL="0" indent="0">
                  <a:buNone/>
                </a:pPr>
                <a:r>
                  <a:rPr lang="en-US" sz="4400" dirty="0" smtClean="0">
                    <a:solidFill>
                      <a:srgbClr val="306CB2"/>
                    </a:solidFill>
                  </a:rPr>
                  <a:t>Relation Matching </a:t>
                </a:r>
                <a:r>
                  <a:rPr lang="en-US" sz="4000" dirty="0" smtClean="0">
                    <a:solidFill>
                      <a:srgbClr val="306CB2"/>
                    </a:solidFill>
                  </a:rPr>
                  <a:t>(Identifying Core Inferential Chain)</a:t>
                </a:r>
              </a:p>
              <a:p>
                <a:pPr lvl="1"/>
                <a:r>
                  <a:rPr lang="en-US" dirty="0" smtClean="0"/>
                  <a:t>List all the length 1 &amp; 2 paths from any potential topic entity</a:t>
                </a:r>
              </a:p>
              <a:p>
                <a:pPr lvl="1"/>
                <a:r>
                  <a:rPr lang="en-US" dirty="0" smtClean="0"/>
                  <a:t>Treat any inferential chain resulting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≥0.5</m:t>
                    </m:r>
                  </m:oMath>
                </a14:m>
                <a:r>
                  <a:rPr lang="en-US" dirty="0" smtClean="0"/>
                  <a:t> to create positive pairs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7" y="1094704"/>
                <a:ext cx="12063323" cy="1815921"/>
              </a:xfrm>
              <a:blipFill rotWithShape="0">
                <a:blip r:embed="rId3"/>
                <a:stretch>
                  <a:fillRect l="-1566" t="-808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594199890"/>
              </p:ext>
            </p:extLst>
          </p:nvPr>
        </p:nvGraphicFramePr>
        <p:xfrm>
          <a:off x="523517" y="3142445"/>
          <a:ext cx="11505350" cy="3576472"/>
        </p:xfrm>
        <a:graphic>
          <a:graphicData uri="http://schemas.openxmlformats.org/drawingml/2006/table">
            <a:tbl>
              <a:tblPr firstRow="1" bandRow="1">
                <a:tableStyleId>{5C22544A-7EE6-4342-B048-85BDC9FD1C3A}</a:tableStyleId>
              </a:tblPr>
              <a:tblGrid>
                <a:gridCol w="5752675"/>
                <a:gridCol w="5752675"/>
              </a:tblGrid>
              <a:tr h="467512">
                <a:tc>
                  <a:txBody>
                    <a:bodyPr/>
                    <a:lstStyle/>
                    <a:p>
                      <a:r>
                        <a:rPr lang="en-US" sz="2400" dirty="0" smtClean="0"/>
                        <a:t>Pattern</a:t>
                      </a:r>
                      <a:endParaRPr lang="en-US" sz="2400" dirty="0"/>
                    </a:p>
                  </a:txBody>
                  <a:tcPr/>
                </a:tc>
                <a:tc>
                  <a:txBody>
                    <a:bodyPr/>
                    <a:lstStyle/>
                    <a:p>
                      <a:r>
                        <a:rPr lang="en-US" sz="2400" dirty="0" smtClean="0"/>
                        <a:t>Inferential Chain</a:t>
                      </a:r>
                      <a:endParaRPr lang="en-US" sz="2400" dirty="0"/>
                    </a:p>
                  </a:txBody>
                  <a:tcPr/>
                </a:tc>
              </a:tr>
              <a:tr h="421845">
                <a:tc>
                  <a:txBody>
                    <a:bodyPr/>
                    <a:lstStyle/>
                    <a:p>
                      <a:r>
                        <a:rPr lang="en-US" sz="2400" dirty="0" smtClean="0"/>
                        <a:t>what was &lt;e&gt; known for</a:t>
                      </a:r>
                      <a:endParaRPr lang="en-US" sz="2400" dirty="0"/>
                    </a:p>
                  </a:txBody>
                  <a:tcPr/>
                </a:tc>
                <a:tc>
                  <a:txBody>
                    <a:bodyPr/>
                    <a:lstStyle/>
                    <a:p>
                      <a:r>
                        <a:rPr lang="en-US" sz="2400" dirty="0" err="1" smtClean="0"/>
                        <a:t>people.person.profession</a:t>
                      </a:r>
                      <a:endParaRPr lang="en-US" sz="2400" dirty="0"/>
                    </a:p>
                  </a:txBody>
                  <a:tcPr/>
                </a:tc>
              </a:tr>
              <a:tr h="421845">
                <a:tc>
                  <a:txBody>
                    <a:bodyPr/>
                    <a:lstStyle/>
                    <a:p>
                      <a:r>
                        <a:rPr lang="en-US" sz="2400" dirty="0" smtClean="0"/>
                        <a:t>what kind of government does &lt;e&gt; have </a:t>
                      </a:r>
                      <a:endParaRPr lang="en-US" sz="2400" dirty="0"/>
                    </a:p>
                  </a:txBody>
                  <a:tcPr/>
                </a:tc>
                <a:tc>
                  <a:txBody>
                    <a:bodyPr/>
                    <a:lstStyle/>
                    <a:p>
                      <a:r>
                        <a:rPr lang="en-US" sz="2400" dirty="0" err="1" smtClean="0"/>
                        <a:t>location.country.form_of_government</a:t>
                      </a:r>
                      <a:endParaRPr lang="en-US" sz="2400" dirty="0"/>
                    </a:p>
                  </a:txBody>
                  <a:tcPr/>
                </a:tc>
              </a:tr>
              <a:tr h="421845">
                <a:tc>
                  <a:txBody>
                    <a:bodyPr/>
                    <a:lstStyle/>
                    <a:p>
                      <a:r>
                        <a:rPr lang="en-US" sz="2400" dirty="0" smtClean="0"/>
                        <a:t>what year were the &lt;e&gt; established</a:t>
                      </a:r>
                      <a:endParaRPr lang="en-US" sz="2400" dirty="0"/>
                    </a:p>
                  </a:txBody>
                  <a:tcPr/>
                </a:tc>
                <a:tc>
                  <a:txBody>
                    <a:bodyPr/>
                    <a:lstStyle/>
                    <a:p>
                      <a:r>
                        <a:rPr lang="en-US" sz="2400" dirty="0" err="1" smtClean="0"/>
                        <a:t>sports.sports_team.founded</a:t>
                      </a:r>
                      <a:endParaRPr lang="en-US" sz="2400" dirty="0"/>
                    </a:p>
                  </a:txBody>
                  <a:tcPr/>
                </a:tc>
              </a:tr>
              <a:tr h="421845">
                <a:tc>
                  <a:txBody>
                    <a:bodyPr/>
                    <a:lstStyle/>
                    <a:p>
                      <a:r>
                        <a:rPr lang="en-US" sz="2400" dirty="0" smtClean="0"/>
                        <a:t>what city was &lt;e&gt; born in</a:t>
                      </a:r>
                      <a:endParaRPr lang="en-US" sz="2400" dirty="0"/>
                    </a:p>
                  </a:txBody>
                  <a:tcPr/>
                </a:tc>
                <a:tc>
                  <a:txBody>
                    <a:bodyPr/>
                    <a:lstStyle/>
                    <a:p>
                      <a:r>
                        <a:rPr lang="en-US" sz="2400" dirty="0" err="1" smtClean="0"/>
                        <a:t>people.person.place_of_birth</a:t>
                      </a:r>
                      <a:endParaRPr lang="en-US" sz="2400" dirty="0"/>
                    </a:p>
                  </a:txBody>
                  <a:tcPr/>
                </a:tc>
              </a:tr>
              <a:tr h="421845">
                <a:tc>
                  <a:txBody>
                    <a:bodyPr/>
                    <a:lstStyle/>
                    <a:p>
                      <a:r>
                        <a:rPr lang="en-US" sz="2400" dirty="0" smtClean="0"/>
                        <a:t>what did &lt;e&gt; die from</a:t>
                      </a:r>
                      <a:endParaRPr lang="en-US" sz="2400" dirty="0"/>
                    </a:p>
                  </a:txBody>
                  <a:tcPr/>
                </a:tc>
                <a:tc>
                  <a:txBody>
                    <a:bodyPr/>
                    <a:lstStyle/>
                    <a:p>
                      <a:r>
                        <a:rPr lang="en-US" sz="2400" dirty="0" err="1" smtClean="0"/>
                        <a:t>people.deceased_person.cause_of_death</a:t>
                      </a:r>
                      <a:endParaRPr lang="en-US" sz="2400" dirty="0"/>
                    </a:p>
                  </a:txBody>
                  <a:tcPr/>
                </a:tc>
              </a:tr>
              <a:tr h="421845">
                <a:tc>
                  <a:txBody>
                    <a:bodyPr/>
                    <a:lstStyle/>
                    <a:p>
                      <a:r>
                        <a:rPr lang="en-US" sz="2400" dirty="0" smtClean="0"/>
                        <a:t>who married &lt;e&gt;</a:t>
                      </a:r>
                      <a:endParaRPr lang="en-US" sz="2400" dirty="0"/>
                    </a:p>
                  </a:txBody>
                  <a:tcPr/>
                </a:tc>
                <a:tc>
                  <a:txBody>
                    <a:bodyPr/>
                    <a:lstStyle/>
                    <a:p>
                      <a:r>
                        <a:rPr lang="en-US" sz="2400" dirty="0" err="1" smtClean="0"/>
                        <a:t>people.person.spouse_s</a:t>
                      </a:r>
                      <a:r>
                        <a:rPr lang="en-US" sz="2400" dirty="0" smtClean="0"/>
                        <a:t> </a:t>
                      </a:r>
                      <a:r>
                        <a:rPr lang="en-US" sz="2400" dirty="0" err="1" smtClean="0"/>
                        <a:t>people.marriage.spouse</a:t>
                      </a:r>
                      <a:endParaRPr lang="en-US" sz="2400" dirty="0"/>
                    </a:p>
                  </a:txBody>
                  <a:tcPr/>
                </a:tc>
              </a:tr>
            </a:tbl>
          </a:graphicData>
        </a:graphic>
      </p:graphicFrame>
    </p:spTree>
    <p:extLst>
      <p:ext uri="{BB962C8B-B14F-4D97-AF65-F5344CB8AC3E}">
        <p14:creationId xmlns:p14="http://schemas.microsoft.com/office/powerpoint/2010/main" val="440780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74320" y="296897"/>
                <a:ext cx="11889564" cy="1725085"/>
              </a:xfrm>
            </p:spPr>
            <p:txBody>
              <a:bodyPr/>
              <a:lstStyle/>
              <a:p>
                <a:r>
                  <a:rPr lang="en-US" dirty="0" smtClean="0"/>
                  <a:t>Creating Training Data from Q/A Pairs</a:t>
                </a:r>
                <a:br>
                  <a:rPr lang="en-US" dirty="0" smtClean="0"/>
                </a:br>
                <a:r>
                  <a:rPr lang="en-US" sz="4400" dirty="0" smtClean="0">
                    <a:solidFill>
                      <a:srgbClr val="306CB2"/>
                    </a:solidFill>
                  </a:rPr>
                  <a:t>Reward Function </a:t>
                </a:r>
                <a14:m>
                  <m:oMath xmlns:m="http://schemas.openxmlformats.org/officeDocument/2006/math">
                    <m:r>
                      <a:rPr lang="en-US" sz="4400" i="1">
                        <a:solidFill>
                          <a:srgbClr val="306CB2"/>
                        </a:solidFill>
                        <a:latin typeface="Cambria Math" panose="02040503050406030204" pitchFamily="18" charset="0"/>
                      </a:rPr>
                      <m:t>𝛾</m:t>
                    </m:r>
                  </m:oMath>
                </a14:m>
                <a:r>
                  <a:rPr lang="en-US" dirty="0"/>
                  <a:t/>
                </a:r>
                <a:br>
                  <a:rPr lang="en-US" dirty="0"/>
                </a:br>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74320" y="296897"/>
                <a:ext cx="11889564" cy="1725085"/>
              </a:xfrm>
              <a:blipFill rotWithShape="0">
                <a:blip r:embed="rId3"/>
                <a:stretch>
                  <a:fillRect l="-1590" b="-28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2021982"/>
                <a:ext cx="11887200" cy="3348609"/>
              </a:xfrm>
            </p:spPr>
            <p:txBody>
              <a:bodyPr/>
              <a:lstStyle/>
              <a:p>
                <a:r>
                  <a:rPr lang="en-US" dirty="0" smtClean="0"/>
                  <a:t>Apply the same best-first search procedure to training data</a:t>
                </a:r>
              </a:p>
              <a:p>
                <a:r>
                  <a:rPr lang="en-US" dirty="0" smtClean="0"/>
                  <a:t>Use the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b="0" i="1" dirty="0" smtClean="0">
                            <a:latin typeface="Cambria Math" panose="02040503050406030204" pitchFamily="18" charset="0"/>
                          </a:rPr>
                          <m:t>1</m:t>
                        </m:r>
                      </m:sub>
                    </m:sSub>
                  </m:oMath>
                </a14:m>
                <a:r>
                  <a:rPr lang="en-US" dirty="0" smtClean="0"/>
                  <a:t> score of the query graph as the reward function</a:t>
                </a:r>
              </a:p>
              <a:p>
                <a:r>
                  <a:rPr lang="en-US" dirty="0" smtClean="0"/>
                  <a:t>For each question, create 4,000 candidate query graphs</a:t>
                </a:r>
              </a:p>
              <a:p>
                <a:pPr lvl="1"/>
                <a:r>
                  <a:rPr lang="en-US" dirty="0" smtClean="0"/>
                  <a:t>All positive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&gt;0)</m:t>
                    </m:r>
                  </m:oMath>
                </a14:m>
                <a:r>
                  <a:rPr lang="en-US" dirty="0" smtClean="0"/>
                  <a:t> examples</a:t>
                </a:r>
              </a:p>
              <a:p>
                <a:pPr lvl="1"/>
                <a:r>
                  <a:rPr lang="en-US" dirty="0" smtClean="0"/>
                  <a:t>Randomly selected negative examples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2021982"/>
                <a:ext cx="11887200" cy="3348609"/>
              </a:xfr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747447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0"/>
            <p:extLst>
              <p:ext uri="{D42A27DB-BD31-4B8C-83A1-F6EECF244321}">
                <p14:modId xmlns:p14="http://schemas.microsoft.com/office/powerpoint/2010/main" val="127283588"/>
              </p:ext>
            </p:extLst>
          </p:nvPr>
        </p:nvGraphicFramePr>
        <p:xfrm>
          <a:off x="484881" y="296214"/>
          <a:ext cx="11466714" cy="6233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54680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from Entity Linking</a:t>
            </a:r>
            <a:endParaRPr lang="en-US" dirty="0"/>
          </a:p>
        </p:txBody>
      </p:sp>
      <p:sp>
        <p:nvSpPr>
          <p:cNvPr id="3" name="Content Placeholder 2"/>
          <p:cNvSpPr>
            <a:spLocks noGrp="1"/>
          </p:cNvSpPr>
          <p:nvPr>
            <p:ph sz="quarter" idx="10"/>
          </p:nvPr>
        </p:nvSpPr>
        <p:spPr>
          <a:xfrm>
            <a:off x="276684" y="1600803"/>
            <a:ext cx="11887200" cy="683264"/>
          </a:xfrm>
        </p:spPr>
        <p:txBody>
          <a:bodyPr/>
          <a:lstStyle/>
          <a:p>
            <a:r>
              <a:rPr lang="en-US" dirty="0" smtClean="0"/>
              <a:t>Statistics of entity linking results on training set questions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8087866"/>
              </p:ext>
            </p:extLst>
          </p:nvPr>
        </p:nvGraphicFramePr>
        <p:xfrm>
          <a:off x="786905" y="2536642"/>
          <a:ext cx="10571163" cy="1554480"/>
        </p:xfrm>
        <a:graphic>
          <a:graphicData uri="http://schemas.openxmlformats.org/drawingml/2006/table">
            <a:tbl>
              <a:tblPr firstRow="1" bandRow="1">
                <a:tableStyleId>{21E4AEA4-8DFA-4A89-87EB-49C32662AFE0}</a:tableStyleId>
              </a:tblPr>
              <a:tblGrid>
                <a:gridCol w="3839337"/>
                <a:gridCol w="1725930"/>
                <a:gridCol w="2684653"/>
                <a:gridCol w="2321243"/>
              </a:tblGrid>
              <a:tr h="370840">
                <a:tc>
                  <a:txBody>
                    <a:bodyPr/>
                    <a:lstStyle/>
                    <a:p>
                      <a:r>
                        <a:rPr lang="en-US" sz="2800" dirty="0" smtClean="0"/>
                        <a:t>Method</a:t>
                      </a:r>
                      <a:endParaRPr lang="en-US" sz="2800" dirty="0"/>
                    </a:p>
                  </a:txBody>
                  <a:tcPr/>
                </a:tc>
                <a:tc>
                  <a:txBody>
                    <a:bodyPr/>
                    <a:lstStyle/>
                    <a:p>
                      <a:r>
                        <a:rPr lang="en-US" sz="2800" dirty="0" smtClean="0"/>
                        <a:t>#Entities</a:t>
                      </a:r>
                      <a:endParaRPr lang="en-US" sz="2800" dirty="0"/>
                    </a:p>
                  </a:txBody>
                  <a:tcPr/>
                </a:tc>
                <a:tc>
                  <a:txBody>
                    <a:bodyPr/>
                    <a:lstStyle/>
                    <a:p>
                      <a:r>
                        <a:rPr lang="en-US" sz="2800" dirty="0" smtClean="0"/>
                        <a:t>Covered Ques.</a:t>
                      </a:r>
                      <a:endParaRPr lang="en-US" sz="2800" dirty="0"/>
                    </a:p>
                  </a:txBody>
                  <a:tcPr/>
                </a:tc>
                <a:tc>
                  <a:txBody>
                    <a:bodyPr/>
                    <a:lstStyle/>
                    <a:p>
                      <a:r>
                        <a:rPr lang="en-US" sz="2800" dirty="0" smtClean="0"/>
                        <a:t>Labeled Ent.</a:t>
                      </a:r>
                      <a:endParaRPr lang="en-US" sz="2800" dirty="0"/>
                    </a:p>
                  </a:txBody>
                  <a:tcPr/>
                </a:tc>
              </a:tr>
              <a:tr h="370840">
                <a:tc>
                  <a:txBody>
                    <a:bodyPr/>
                    <a:lstStyle/>
                    <a:p>
                      <a:r>
                        <a:rPr lang="en-US" sz="2800" dirty="0" smtClean="0"/>
                        <a:t>Freebase API</a:t>
                      </a:r>
                      <a:endParaRPr lang="en-US" sz="2800" dirty="0"/>
                    </a:p>
                  </a:txBody>
                  <a:tcPr/>
                </a:tc>
                <a:tc>
                  <a:txBody>
                    <a:bodyPr/>
                    <a:lstStyle/>
                    <a:p>
                      <a:r>
                        <a:rPr lang="en-US" sz="2800" dirty="0" smtClean="0"/>
                        <a:t>19,485</a:t>
                      </a:r>
                      <a:endParaRPr lang="en-US" sz="2800" dirty="0"/>
                    </a:p>
                  </a:txBody>
                  <a:tcPr/>
                </a:tc>
                <a:tc>
                  <a:txBody>
                    <a:bodyPr/>
                    <a:lstStyle/>
                    <a:p>
                      <a:r>
                        <a:rPr lang="en-US" sz="2800" dirty="0" smtClean="0"/>
                        <a:t>98.8%</a:t>
                      </a:r>
                      <a:endParaRPr lang="en-US" sz="2800" dirty="0"/>
                    </a:p>
                  </a:txBody>
                  <a:tcPr/>
                </a:tc>
                <a:tc>
                  <a:txBody>
                    <a:bodyPr/>
                    <a:lstStyle/>
                    <a:p>
                      <a:r>
                        <a:rPr lang="en-US" sz="2800" dirty="0" smtClean="0"/>
                        <a:t>81.2%</a:t>
                      </a:r>
                      <a:endParaRPr lang="en-US" sz="2800" dirty="0"/>
                    </a:p>
                  </a:txBody>
                  <a:tcPr/>
                </a:tc>
              </a:tr>
              <a:tr h="370840">
                <a:tc>
                  <a:txBody>
                    <a:bodyPr/>
                    <a:lstStyle/>
                    <a:p>
                      <a:r>
                        <a:rPr lang="en-US" sz="2800" dirty="0" smtClean="0"/>
                        <a:t>Yang &amp; Chang, ACL-15</a:t>
                      </a:r>
                      <a:endParaRPr lang="en-US" sz="2800" dirty="0"/>
                    </a:p>
                  </a:txBody>
                  <a:tcPr/>
                </a:tc>
                <a:tc>
                  <a:txBody>
                    <a:bodyPr/>
                    <a:lstStyle/>
                    <a:p>
                      <a:r>
                        <a:rPr lang="en-US" sz="2800" dirty="0" smtClean="0"/>
                        <a:t>9,147</a:t>
                      </a:r>
                      <a:endParaRPr lang="en-US" sz="2800" dirty="0"/>
                    </a:p>
                  </a:txBody>
                  <a:tcPr/>
                </a:tc>
                <a:tc>
                  <a:txBody>
                    <a:bodyPr/>
                    <a:lstStyle/>
                    <a:p>
                      <a:r>
                        <a:rPr lang="en-US" sz="2800" dirty="0" smtClean="0"/>
                        <a:t>99.8%</a:t>
                      </a:r>
                      <a:endParaRPr lang="en-US" sz="2800" dirty="0"/>
                    </a:p>
                  </a:txBody>
                  <a:tcPr/>
                </a:tc>
                <a:tc>
                  <a:txBody>
                    <a:bodyPr/>
                    <a:lstStyle/>
                    <a:p>
                      <a:r>
                        <a:rPr lang="en-US" sz="2800" dirty="0" smtClean="0"/>
                        <a:t>87.8%</a:t>
                      </a:r>
                      <a:endParaRPr lang="en-US" sz="2800" dirty="0"/>
                    </a:p>
                  </a:txBody>
                  <a:tcPr/>
                </a:tc>
              </a:tr>
            </a:tbl>
          </a:graphicData>
        </a:graphic>
      </p:graphicFrame>
      <mc:AlternateContent xmlns:mc="http://schemas.openxmlformats.org/markup-compatibility/2006" xmlns:a14="http://schemas.microsoft.com/office/drawing/2010/main">
        <mc:Choice Requires="a14">
          <p:sp>
            <p:nvSpPr>
              <p:cNvPr id="5" name="Content Placeholder 2"/>
              <p:cNvSpPr txBox="1">
                <a:spLocks/>
              </p:cNvSpPr>
              <p:nvPr/>
            </p:nvSpPr>
            <p:spPr>
              <a:xfrm>
                <a:off x="276684" y="4844134"/>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dirty="0" smtClean="0"/>
                  <a:t> drops from </a:t>
                </a:r>
                <a:r>
                  <a:rPr lang="en-US" dirty="0" smtClean="0">
                    <a:solidFill>
                      <a:srgbClr val="306CB2"/>
                    </a:solidFill>
                  </a:rPr>
                  <a:t>52.5%</a:t>
                </a:r>
                <a:r>
                  <a:rPr lang="en-US" dirty="0" smtClean="0"/>
                  <a:t> to </a:t>
                </a:r>
                <a:r>
                  <a:rPr lang="en-US" dirty="0" smtClean="0">
                    <a:solidFill>
                      <a:srgbClr val="306CB2"/>
                    </a:solidFill>
                  </a:rPr>
                  <a:t>48.4%</a:t>
                </a:r>
                <a:r>
                  <a:rPr lang="en-US" dirty="0" smtClean="0"/>
                  <a:t> when using Freebase API</a:t>
                </a: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276684" y="4844134"/>
                <a:ext cx="11887200" cy="683264"/>
              </a:xfrm>
              <a:prstGeom prst="rect">
                <a:avLst/>
              </a:prstGeom>
              <a:blipFill rotWithShape="0">
                <a:blip r:embed="rId2"/>
                <a:stretch>
                  <a:fillRect t="-15179" b="-25893"/>
                </a:stretch>
              </a:blipFill>
            </p:spPr>
            <p:txBody>
              <a:bodyPr/>
              <a:lstStyle/>
              <a:p>
                <a:r>
                  <a:rPr lang="en-US">
                    <a:noFill/>
                  </a:rPr>
                  <a:t> </a:t>
                </a:r>
              </a:p>
            </p:txBody>
          </p:sp>
        </mc:Fallback>
      </mc:AlternateContent>
    </p:spTree>
    <p:extLst>
      <p:ext uri="{BB962C8B-B14F-4D97-AF65-F5344CB8AC3E}">
        <p14:creationId xmlns:p14="http://schemas.microsoft.com/office/powerpoint/2010/main" val="7173380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from </a:t>
            </a:r>
            <a:r>
              <a:rPr lang="en-US" dirty="0" smtClean="0"/>
              <a:t>Relation Matching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274638" y="1468191"/>
                <a:ext cx="11887200" cy="3711785"/>
              </a:xfrm>
            </p:spPr>
            <p:txBody>
              <a:bodyPr/>
              <a:lstStyle/>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m:t>
                        </m:r>
                      </m:sub>
                    </m:sSub>
                  </m:oMath>
                </a14:m>
                <a:r>
                  <a:rPr lang="en-US" dirty="0" smtClean="0"/>
                  <a:t> score of query graphs that have only a core inferential chain: </a:t>
                </a:r>
                <a:r>
                  <a:rPr lang="en-US" dirty="0" smtClean="0">
                    <a:solidFill>
                      <a:srgbClr val="306CB2"/>
                    </a:solidFill>
                  </a:rPr>
                  <a:t>49.6</a:t>
                </a:r>
                <a:r>
                  <a:rPr lang="en-US" dirty="0" smtClean="0"/>
                  <a:t> (vs. </a:t>
                </a:r>
                <a:r>
                  <a:rPr lang="en-US" dirty="0" smtClean="0">
                    <a:solidFill>
                      <a:srgbClr val="306CB2"/>
                    </a:solidFill>
                  </a:rPr>
                  <a:t>52.5</a:t>
                </a:r>
                <a:r>
                  <a:rPr lang="en-US" dirty="0" smtClean="0"/>
                  <a:t> full system)</a:t>
                </a:r>
              </a:p>
              <a:p>
                <a:pPr lvl="3"/>
                <a:endParaRPr lang="en-US" dirty="0" smtClean="0"/>
              </a:p>
              <a:p>
                <a:r>
                  <a:rPr lang="en-US" dirty="0" smtClean="0"/>
                  <a:t>Questions from search engine users are short &amp; simple</a:t>
                </a:r>
              </a:p>
              <a:p>
                <a:pPr lvl="1"/>
                <a:r>
                  <a:rPr lang="en-US" dirty="0" smtClean="0"/>
                  <a:t>1,888 (50%) training questions can be answered exactly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smtClean="0"/>
                  <a:t>)</a:t>
                </a:r>
              </a:p>
              <a:p>
                <a:r>
                  <a:rPr lang="en-US" dirty="0" smtClean="0"/>
                  <a:t>Even if the correct parse requires more constraints, the less constrained graph still gets a partial score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274638" y="1468191"/>
                <a:ext cx="11887200" cy="3711785"/>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20151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smtClean="0"/>
                  <a:t>Search Engine </a:t>
                </a:r>
                <a14:m>
                  <m:oMath xmlns:m="http://schemas.openxmlformats.org/officeDocument/2006/math">
                    <m:r>
                      <a:rPr lang="en-US" b="0" i="1" smtClean="0">
                        <a:latin typeface="Cambria Math" panose="02040503050406030204" pitchFamily="18" charset="0"/>
                      </a:rPr>
                      <m:t>→</m:t>
                    </m:r>
                  </m:oMath>
                </a14:m>
                <a:r>
                  <a:rPr lang="en-US" dirty="0" smtClean="0"/>
                  <a:t> QA Engine</a:t>
                </a:r>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 y="1529416"/>
            <a:ext cx="7381589" cy="3815315"/>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248" y="1996225"/>
            <a:ext cx="9804720" cy="3781378"/>
          </a:xfrm>
          <a:prstGeom prst="rect">
            <a:avLst/>
          </a:prstGeom>
        </p:spPr>
      </p:pic>
      <p:pic>
        <p:nvPicPr>
          <p:cNvPr id="5" name="Picture 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163" y="3316562"/>
            <a:ext cx="6944424" cy="3609212"/>
          </a:xfrm>
          <a:prstGeom prst="rect">
            <a:avLst/>
          </a:prstGeom>
        </p:spPr>
      </p:pic>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4397" y="1529417"/>
            <a:ext cx="7192226" cy="4683310"/>
          </a:xfrm>
          <a:prstGeom prst="rect">
            <a:avLst/>
          </a:prstGeom>
        </p:spPr>
      </p:pic>
    </p:spTree>
    <p:extLst>
      <p:ext uri="{BB962C8B-B14F-4D97-AF65-F5344CB8AC3E}">
        <p14:creationId xmlns:p14="http://schemas.microsoft.com/office/powerpoint/2010/main" val="2658496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a:t>
            </a:r>
            <a:endParaRPr lang="en-US" dirty="0"/>
          </a:p>
        </p:txBody>
      </p:sp>
      <p:sp>
        <p:nvSpPr>
          <p:cNvPr id="3" name="Content Placeholder 2"/>
          <p:cNvSpPr>
            <a:spLocks noGrp="1"/>
          </p:cNvSpPr>
          <p:nvPr>
            <p:ph sz="quarter" idx="10"/>
          </p:nvPr>
        </p:nvSpPr>
        <p:spPr>
          <a:xfrm>
            <a:off x="274638" y="1214438"/>
            <a:ext cx="11887200" cy="4912114"/>
          </a:xfrm>
        </p:spPr>
        <p:txBody>
          <a:bodyPr/>
          <a:lstStyle/>
          <a:p>
            <a:pPr marL="0" indent="0">
              <a:buNone/>
            </a:pPr>
            <a:r>
              <a:rPr lang="en-US" dirty="0" smtClean="0">
                <a:solidFill>
                  <a:srgbClr val="306CB2"/>
                </a:solidFill>
              </a:rPr>
              <a:t>A random sample of 100 incorrectly answered questions</a:t>
            </a:r>
          </a:p>
          <a:p>
            <a:pPr lvl="8"/>
            <a:endParaRPr lang="en-US" dirty="0" smtClean="0"/>
          </a:p>
          <a:p>
            <a:r>
              <a:rPr lang="en-US" dirty="0" smtClean="0"/>
              <a:t>Label issues (34%)</a:t>
            </a:r>
            <a:endParaRPr lang="en-US" dirty="0"/>
          </a:p>
          <a:p>
            <a:pPr lvl="1"/>
            <a:r>
              <a:rPr lang="en-US" dirty="0" smtClean="0"/>
              <a:t>Label error (2%)</a:t>
            </a:r>
          </a:p>
          <a:p>
            <a:pPr lvl="1"/>
            <a:r>
              <a:rPr lang="en-US" dirty="0"/>
              <a:t>I</a:t>
            </a:r>
            <a:r>
              <a:rPr lang="en-US" dirty="0" smtClean="0"/>
              <a:t>ncomplete labels (17%, e.g., “What songs did Bob Dylan write?”)</a:t>
            </a:r>
          </a:p>
          <a:p>
            <a:pPr lvl="1"/>
            <a:r>
              <a:rPr lang="en-US" dirty="0" smtClean="0"/>
              <a:t>Acceptable answers (15%, e.g., “Time in China” vs. “UTC+8”)</a:t>
            </a:r>
          </a:p>
          <a:p>
            <a:r>
              <a:rPr lang="en-US" dirty="0" smtClean="0"/>
              <a:t>Incorrect entity linking (8%)</a:t>
            </a:r>
            <a:endParaRPr lang="en-US" dirty="0"/>
          </a:p>
          <a:p>
            <a:r>
              <a:rPr lang="en-US" dirty="0" smtClean="0"/>
              <a:t>Incorrect inferential chain (35%)</a:t>
            </a:r>
          </a:p>
          <a:p>
            <a:r>
              <a:rPr lang="en-US" dirty="0" smtClean="0"/>
              <a:t>Incorrect/Missing constraints (23%)</a:t>
            </a:r>
          </a:p>
        </p:txBody>
      </p:sp>
    </p:spTree>
    <p:extLst>
      <p:ext uri="{BB962C8B-B14F-4D97-AF65-F5344CB8AC3E}">
        <p14:creationId xmlns:p14="http://schemas.microsoft.com/office/powerpoint/2010/main" val="1669925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Conclusions (1/2)</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0"/>
              </p:nvPr>
            </p:nvSpPr>
            <p:spPr>
              <a:xfrm>
                <a:off x="274638" y="1214438"/>
                <a:ext cx="11887200" cy="4979825"/>
              </a:xfrm>
            </p:spPr>
            <p:txBody>
              <a:bodyPr/>
              <a:lstStyle/>
              <a:p>
                <a:pPr marL="0" indent="0">
                  <a:buNone/>
                </a:pPr>
                <a:r>
                  <a:rPr lang="en-US" dirty="0" smtClean="0"/>
                  <a:t>A new framework for semantic parsing of questions</a:t>
                </a:r>
              </a:p>
              <a:p>
                <a:pPr lvl="8"/>
                <a:endParaRPr lang="en-US" sz="1000" dirty="0" smtClean="0"/>
              </a:p>
              <a:p>
                <a:r>
                  <a:rPr lang="en-US" dirty="0" smtClean="0"/>
                  <a:t>Query graph</a:t>
                </a:r>
              </a:p>
              <a:p>
                <a:pPr lvl="1"/>
                <a:r>
                  <a:rPr lang="en-US" dirty="0" smtClean="0"/>
                  <a:t>Meaning representation that can be </a:t>
                </a:r>
                <a:r>
                  <a:rPr lang="en-US" i="1" dirty="0" smtClean="0">
                    <a:solidFill>
                      <a:srgbClr val="306CB2"/>
                    </a:solidFill>
                  </a:rPr>
                  <a:t>directly</a:t>
                </a:r>
                <a:r>
                  <a:rPr lang="en-US" dirty="0" smtClean="0"/>
                  <a:t> mapped to logical form, using predicates in target KB</a:t>
                </a:r>
              </a:p>
              <a:p>
                <a:r>
                  <a:rPr lang="en-US" dirty="0" smtClean="0"/>
                  <a:t>Semantic parsing</a:t>
                </a:r>
              </a:p>
              <a:p>
                <a:pPr lvl="1"/>
                <a:r>
                  <a:rPr lang="en-US" dirty="0" smtClean="0"/>
                  <a:t>Query graph generation as staged search problem</a:t>
                </a:r>
              </a:p>
              <a:p>
                <a:r>
                  <a:rPr lang="en-US" dirty="0" smtClean="0"/>
                  <a:t>New state-of-the-art on </a:t>
                </a:r>
                <a:r>
                  <a:rPr lang="en-US" dirty="0" err="1" smtClean="0"/>
                  <a:t>WebQuestions</a:t>
                </a:r>
                <a:r>
                  <a:rPr lang="en-US" dirty="0" smtClean="0"/>
                  <a:t> (</a:t>
                </a:r>
                <a:r>
                  <a:rPr lang="en-US" dirty="0"/>
                  <a:t>52.5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1</m:t>
                        </m:r>
                      </m:sub>
                    </m:sSub>
                  </m:oMath>
                </a14:m>
                <a:r>
                  <a:rPr lang="en-US" dirty="0" smtClean="0"/>
                  <a:t>)</a:t>
                </a:r>
              </a:p>
              <a:p>
                <a:pPr lvl="1"/>
                <a:r>
                  <a:rPr lang="en-US" dirty="0" smtClean="0"/>
                  <a:t>Advanced entity linking</a:t>
                </a:r>
              </a:p>
              <a:p>
                <a:pPr lvl="1"/>
                <a:r>
                  <a:rPr lang="en-US" dirty="0" smtClean="0"/>
                  <a:t>Convolutional NN for relation matching</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0"/>
              </p:nvPr>
            </p:nvSpPr>
            <p:spPr>
              <a:xfrm>
                <a:off x="274638" y="1214438"/>
                <a:ext cx="11887200" cy="4979825"/>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9293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r>
              <a:rPr lang="en-US" dirty="0" smtClean="0"/>
              <a:t>(2/2</a:t>
            </a:r>
            <a:r>
              <a:rPr lang="en-US" dirty="0"/>
              <a:t>)</a:t>
            </a:r>
          </a:p>
        </p:txBody>
      </p:sp>
      <p:sp>
        <p:nvSpPr>
          <p:cNvPr id="3" name="Content Placeholder 2"/>
          <p:cNvSpPr>
            <a:spLocks noGrp="1"/>
          </p:cNvSpPr>
          <p:nvPr>
            <p:ph sz="quarter" idx="10"/>
          </p:nvPr>
        </p:nvSpPr>
        <p:spPr>
          <a:xfrm>
            <a:off x="274638" y="1214438"/>
            <a:ext cx="11887200" cy="5638467"/>
          </a:xfrm>
        </p:spPr>
        <p:txBody>
          <a:bodyPr/>
          <a:lstStyle/>
          <a:p>
            <a:r>
              <a:rPr lang="en-US" dirty="0" smtClean="0"/>
              <a:t>Future Work</a:t>
            </a:r>
          </a:p>
          <a:p>
            <a:pPr lvl="1"/>
            <a:r>
              <a:rPr lang="en-US" dirty="0" smtClean="0"/>
              <a:t>Improve the current system</a:t>
            </a:r>
          </a:p>
          <a:p>
            <a:pPr lvl="2"/>
            <a:r>
              <a:rPr lang="en-US" dirty="0" smtClean="0"/>
              <a:t>Matching relations more accurately</a:t>
            </a:r>
          </a:p>
          <a:p>
            <a:pPr lvl="2"/>
            <a:r>
              <a:rPr lang="en-US" dirty="0" smtClean="0"/>
              <a:t>Handling constraints in a more principled way</a:t>
            </a:r>
          </a:p>
          <a:p>
            <a:pPr lvl="2"/>
            <a:r>
              <a:rPr lang="en-US" dirty="0" smtClean="0"/>
              <a:t>Joint structured-output prediction model (e.g., SEARN [</a:t>
            </a:r>
            <a:r>
              <a:rPr lang="en-US" dirty="0" err="1"/>
              <a:t>Daumé</a:t>
            </a:r>
            <a:r>
              <a:rPr lang="en-US" dirty="0"/>
              <a:t> </a:t>
            </a:r>
            <a:r>
              <a:rPr lang="en-US" dirty="0" smtClean="0"/>
              <a:t>III 06])</a:t>
            </a:r>
          </a:p>
          <a:p>
            <a:pPr lvl="1"/>
            <a:r>
              <a:rPr lang="en-US" dirty="0" smtClean="0"/>
              <a:t>Extend the query graph to represent more complicated questions</a:t>
            </a:r>
          </a:p>
          <a:p>
            <a:pPr lvl="8"/>
            <a:endParaRPr lang="en-US" sz="900" dirty="0" smtClean="0"/>
          </a:p>
          <a:p>
            <a:r>
              <a:rPr lang="en-US" dirty="0" smtClean="0"/>
              <a:t>Data &amp; Resource</a:t>
            </a:r>
          </a:p>
          <a:p>
            <a:pPr lvl="1"/>
            <a:r>
              <a:rPr lang="en-US" dirty="0" smtClean="0"/>
              <a:t>Sent2Vec </a:t>
            </a:r>
            <a:r>
              <a:rPr lang="en-US" dirty="0"/>
              <a:t>(DSSM) </a:t>
            </a:r>
            <a:r>
              <a:rPr lang="en-US" dirty="0">
                <a:solidFill>
                  <a:srgbClr val="306CB2"/>
                </a:solidFill>
                <a:hlinkClick r:id="rId3"/>
              </a:rPr>
              <a:t>http://</a:t>
            </a:r>
            <a:r>
              <a:rPr lang="en-US" dirty="0" smtClean="0">
                <a:solidFill>
                  <a:srgbClr val="306CB2"/>
                </a:solidFill>
                <a:hlinkClick r:id="rId3"/>
              </a:rPr>
              <a:t>aka.ms/sent2vec</a:t>
            </a:r>
            <a:endParaRPr lang="en-US" dirty="0" smtClean="0">
              <a:solidFill>
                <a:srgbClr val="306CB2"/>
              </a:solidFill>
            </a:endParaRPr>
          </a:p>
          <a:p>
            <a:pPr lvl="1"/>
            <a:r>
              <a:rPr lang="en-US" dirty="0"/>
              <a:t>System </a:t>
            </a:r>
            <a:r>
              <a:rPr lang="en-US" dirty="0" smtClean="0"/>
              <a:t>output </a:t>
            </a:r>
            <a:r>
              <a:rPr lang="en-US" dirty="0">
                <a:hlinkClick r:id="rId4"/>
              </a:rPr>
              <a:t>http://aka.ms/codalab-webq</a:t>
            </a:r>
            <a:endParaRPr lang="en-US" dirty="0"/>
          </a:p>
          <a:p>
            <a:pPr lvl="1"/>
            <a:r>
              <a:rPr lang="en-US" dirty="0" smtClean="0"/>
              <a:t>Intermediate files (e.g., entity linking, model files, training data, etc.) will be released soon </a:t>
            </a:r>
            <a:r>
              <a:rPr lang="en-US" dirty="0" smtClean="0">
                <a:hlinkClick r:id="rId5"/>
              </a:rPr>
              <a:t>http://aka.ms/stagg</a:t>
            </a:r>
            <a:endParaRPr lang="en-US" dirty="0"/>
          </a:p>
        </p:txBody>
      </p:sp>
    </p:spTree>
    <p:extLst>
      <p:ext uri="{BB962C8B-B14F-4D97-AF65-F5344CB8AC3E}">
        <p14:creationId xmlns:p14="http://schemas.microsoft.com/office/powerpoint/2010/main" val="33259528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 y="296897"/>
            <a:ext cx="12162155" cy="917575"/>
          </a:xfrm>
        </p:spPr>
        <p:txBody>
          <a:bodyPr/>
          <a:lstStyle/>
          <a:p>
            <a:r>
              <a:rPr lang="en-US" dirty="0" smtClean="0"/>
              <a:t>Generic Semantic Parsing </a:t>
            </a:r>
            <a:r>
              <a:rPr lang="en-US" sz="4000" dirty="0" smtClean="0"/>
              <a:t>(e.g</a:t>
            </a:r>
            <a:r>
              <a:rPr lang="en-US" sz="4000" dirty="0"/>
              <a:t>., [</a:t>
            </a:r>
            <a:r>
              <a:rPr lang="en-US" sz="4000" dirty="0" smtClean="0"/>
              <a:t>Kwiatkowski+ 13])</a:t>
            </a:r>
            <a:endParaRPr lang="en-US" dirty="0"/>
          </a:p>
        </p:txBody>
      </p:sp>
      <p:sp>
        <p:nvSpPr>
          <p:cNvPr id="4" name="Flowchart: Magnetic Disk 3"/>
          <p:cNvSpPr/>
          <p:nvPr/>
        </p:nvSpPr>
        <p:spPr>
          <a:xfrm>
            <a:off x="2247319" y="3775033"/>
            <a:ext cx="1528684" cy="1552735"/>
          </a:xfrm>
          <a:prstGeom prst="flowChartMagneticDisk">
            <a:avLst/>
          </a:prstGeom>
          <a:noFill/>
          <a:ln w="28575">
            <a:solidFill>
              <a:srgbClr val="00339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ln w="0"/>
                <a:solidFill>
                  <a:schemeClr val="tx1"/>
                </a:solidFill>
                <a:effectLst>
                  <a:outerShdw blurRad="38100" dist="19050" dir="2700000" algn="tl" rotWithShape="0">
                    <a:schemeClr val="dk1">
                      <a:alpha val="40000"/>
                    </a:schemeClr>
                  </a:outerShdw>
                </a:effectLst>
              </a:rPr>
              <a:t>Knowledge Base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3650" y="1407655"/>
            <a:ext cx="1554339" cy="174863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02829" y="4349331"/>
                <a:ext cx="4604632" cy="52322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solidFill>
                            <a:srgbClr val="7030A0"/>
                          </a:solidFill>
                          <a:latin typeface="Cambria Math" panose="02040503050406030204" pitchFamily="18" charset="0"/>
                          <a:cs typeface="Times New Roman" panose="02020603050405020304" pitchFamily="18" charset="0"/>
                        </a:rPr>
                        <m:t>. </m:t>
                      </m:r>
                      <m:r>
                        <m:rPr>
                          <m:nor/>
                        </m:rPr>
                        <a:rPr lang="en-US" sz="2800" smtClean="0">
                          <a:solidFill>
                            <a:srgbClr val="7030A0"/>
                          </a:solidFill>
                          <a:latin typeface="Cambria Math" panose="02040503050406030204" pitchFamily="18" charset="0"/>
                          <a:cs typeface="Times New Roman" panose="02020603050405020304" pitchFamily="18" charset="0"/>
                        </a:rPr>
                        <m:t>sister</m:t>
                      </m:r>
                      <m:r>
                        <m:rPr>
                          <m:nor/>
                        </m:rPr>
                        <a:rPr lang="en-US" sz="2800" smtClean="0">
                          <a:solidFill>
                            <a:srgbClr val="7030A0"/>
                          </a:solidFill>
                          <a:latin typeface="Cambria Math" panose="02040503050406030204" pitchFamily="18" charset="0"/>
                          <a:cs typeface="Times New Roman" panose="02020603050405020304" pitchFamily="18" charset="0"/>
                        </a:rPr>
                        <m:t>_</m:t>
                      </m:r>
                      <m:r>
                        <m:rPr>
                          <m:nor/>
                        </m:rPr>
                        <a:rPr lang="en-US" sz="2800"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o</m:t>
                      </m:r>
                      <m:r>
                        <m:rPr>
                          <m:nor/>
                        </m:rPr>
                        <a:rPr lang="en-US" sz="2800" smtClean="0">
                          <a:solidFill>
                            <a:srgbClr val="7030A0"/>
                          </a:solidFill>
                          <a:latin typeface="Cambria Math" panose="02040503050406030204" pitchFamily="18" charset="0"/>
                          <a:cs typeface="Times New Roman" panose="02020603050405020304" pitchFamily="18" charset="0"/>
                        </a:rPr>
                        <m:t>f</m:t>
                      </m:r>
                      <m:r>
                        <m:rPr>
                          <m:nor/>
                        </m:rPr>
                        <a:rPr lang="en-US" sz="2800">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justin</m:t>
                      </m:r>
                      <m:r>
                        <m:rPr>
                          <m:nor/>
                        </m:rPr>
                        <a:rPr lang="en-US" sz="2800">
                          <a:solidFill>
                            <a:srgbClr val="00B050"/>
                          </a:solidFill>
                          <a:latin typeface="Cambria Math" panose="02040503050406030204" pitchFamily="18" charset="0"/>
                          <a:cs typeface="Times New Roman" panose="02020603050405020304" pitchFamily="18" charset="0"/>
                        </a:rPr>
                        <m:t>_</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  </m:t>
                      </m:r>
                      <m:r>
                        <m:rPr>
                          <m:nor/>
                        </m:rPr>
                        <a:rPr lang="en-US" sz="2800">
                          <a:latin typeface="Cambria Math" panose="02040503050406030204" pitchFamily="18" charset="0"/>
                          <a:cs typeface="Times New Roman" panose="02020603050405020304" pitchFamily="18" charset="0"/>
                        </a:rPr>
                        <m:t> </m:t>
                      </m:r>
                      <m:r>
                        <a:rPr lang="en-US" sz="2800" i="1">
                          <a:latin typeface="Cambria Math" panose="02040503050406030204" pitchFamily="18" charset="0"/>
                          <a:cs typeface="Times New Roman" panose="02020603050405020304" pitchFamily="18" charset="0"/>
                        </a:rPr>
                        <m:t>𝑥</m:t>
                      </m:r>
                      <m:r>
                        <m:rPr>
                          <m:nor/>
                        </m:rPr>
                        <a:rPr lang="en-US" sz="280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02829" y="4349331"/>
                <a:ext cx="4604632" cy="523220"/>
              </a:xfrm>
              <a:prstGeom prst="rect">
                <a:avLst/>
              </a:prstGeom>
              <a:blipFill rotWithShape="0">
                <a:blip r:embed="rId4"/>
                <a:stretch>
                  <a:fillRect/>
                </a:stretch>
              </a:blipFill>
              <a:ln>
                <a:solidFill>
                  <a:srgbClr val="FF0000"/>
                </a:solidFill>
              </a:ln>
            </p:spPr>
            <p:txBody>
              <a:bodyPr/>
              <a:lstStyle/>
              <a:p>
                <a:r>
                  <a:rPr lang="en-US">
                    <a:noFill/>
                  </a:rPr>
                  <a:t> </a:t>
                </a:r>
              </a:p>
            </p:txBody>
          </p:sp>
        </mc:Fallback>
      </mc:AlternateContent>
      <p:sp>
        <p:nvSpPr>
          <p:cNvPr id="7" name="Rounded Rectangular Callout 6"/>
          <p:cNvSpPr/>
          <p:nvPr/>
        </p:nvSpPr>
        <p:spPr>
          <a:xfrm>
            <a:off x="3740339" y="1598045"/>
            <a:ext cx="5000319" cy="529771"/>
          </a:xfrm>
          <a:prstGeom prst="wedgeRoundRectCallout">
            <a:avLst>
              <a:gd name="adj1" fmla="val 48622"/>
              <a:gd name="adj2" fmla="val 123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Who </a:t>
            </a:r>
            <a:r>
              <a:rPr lang="en-US" sz="2800" i="1" dirty="0" smtClean="0">
                <a:solidFill>
                  <a:schemeClr val="tx1"/>
                </a:solidFill>
                <a:latin typeface="Times New Roman" panose="02020603050405020304" pitchFamily="18" charset="0"/>
                <a:cs typeface="Times New Roman" panose="02020603050405020304" pitchFamily="18" charset="0"/>
              </a:rPr>
              <a:t>is Justin Bieber’s sister?</a:t>
            </a:r>
            <a:endParaRPr lang="en-US" sz="2800" i="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2550017" y="6049433"/>
                <a:ext cx="7879359" cy="523220"/>
              </a:xfrm>
              <a:prstGeom prst="rect">
                <a:avLst/>
              </a:prstGeom>
              <a:noFill/>
              <a:ln>
                <a:solidFill>
                  <a:srgbClr val="00339A"/>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solidFill>
                            <a:srgbClr val="7030A0"/>
                          </a:solidFill>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sibling</m:t>
                      </m:r>
                      <m:r>
                        <m:rPr>
                          <m:nor/>
                        </m:rPr>
                        <a:rPr lang="en-US" sz="2800">
                          <a:solidFill>
                            <a:srgbClr val="7030A0"/>
                          </a:solidFill>
                          <a:latin typeface="Cambria Math" panose="02040503050406030204" pitchFamily="18" charset="0"/>
                          <a:cs typeface="Times New Roman" panose="02020603050405020304" pitchFamily="18" charset="0"/>
                        </a:rPr>
                        <m:t>_</m:t>
                      </m:r>
                      <m:r>
                        <m:rPr>
                          <m:nor/>
                        </m:rPr>
                        <a:rPr lang="en-US" sz="2800">
                          <a:solidFill>
                            <a:srgbClr val="7030A0"/>
                          </a:solidFill>
                          <a:latin typeface="Cambria Math" panose="02040503050406030204" pitchFamily="18" charset="0"/>
                          <a:cs typeface="Times New Roman" panose="02020603050405020304" pitchFamily="18" charset="0"/>
                        </a:rPr>
                        <m:t>of</m:t>
                      </m:r>
                      <m:r>
                        <m:rPr>
                          <m:nor/>
                        </m:rPr>
                        <a:rPr lang="en-US" sz="2800">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justin</m:t>
                      </m:r>
                      <m:r>
                        <m:rPr>
                          <m:nor/>
                        </m:rPr>
                        <a:rPr lang="en-US" sz="2800">
                          <a:solidFill>
                            <a:srgbClr val="00B050"/>
                          </a:solidFill>
                          <a:latin typeface="Cambria Math" panose="02040503050406030204" pitchFamily="18" charset="0"/>
                          <a:cs typeface="Times New Roman" panose="02020603050405020304" pitchFamily="18" charset="0"/>
                        </a:rPr>
                        <m:t>_</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 </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gender</m:t>
                      </m:r>
                      <m:r>
                        <m:rPr>
                          <m:nor/>
                        </m:rPr>
                        <a:rPr lang="en-US" sz="2800">
                          <a:latin typeface="Cambria Math" panose="02040503050406030204" pitchFamily="18" charset="0"/>
                          <a:cs typeface="Times New Roman" panose="02020603050405020304" pitchFamily="18" charset="0"/>
                        </a:rPr>
                        <m:t>(</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female</m:t>
                      </m:r>
                      <m:r>
                        <m:rPr>
                          <m:nor/>
                        </m:rPr>
                        <a:rPr lang="en-US" sz="280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50017" y="6049433"/>
                <a:ext cx="7879359" cy="523220"/>
              </a:xfrm>
              <a:prstGeom prst="rect">
                <a:avLst/>
              </a:prstGeom>
              <a:blipFill rotWithShape="0">
                <a:blip r:embed="rId5"/>
                <a:stretch>
                  <a:fillRect/>
                </a:stretch>
              </a:blipFill>
              <a:ln>
                <a:solidFill>
                  <a:srgbClr val="00339A"/>
                </a:solidFill>
              </a:ln>
            </p:spPr>
            <p:txBody>
              <a:bodyPr/>
              <a:lstStyle/>
              <a:p>
                <a:r>
                  <a:rPr lang="en-US">
                    <a:noFill/>
                  </a:rPr>
                  <a:t> </a:t>
                </a:r>
              </a:p>
            </p:txBody>
          </p:sp>
        </mc:Fallback>
      </mc:AlternateContent>
      <p:sp>
        <p:nvSpPr>
          <p:cNvPr id="9" name="Down Arrow 8"/>
          <p:cNvSpPr/>
          <p:nvPr/>
        </p:nvSpPr>
        <p:spPr>
          <a:xfrm>
            <a:off x="6512587" y="2565153"/>
            <a:ext cx="546447" cy="1652154"/>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0" name="TextBox 9"/>
          <p:cNvSpPr txBox="1"/>
          <p:nvPr/>
        </p:nvSpPr>
        <p:spPr>
          <a:xfrm>
            <a:off x="7111492" y="3477649"/>
            <a:ext cx="2987245" cy="523220"/>
          </a:xfrm>
          <a:prstGeom prst="rect">
            <a:avLst/>
          </a:prstGeom>
          <a:noFill/>
        </p:spPr>
        <p:txBody>
          <a:bodyPr wrap="square" rtlCol="0">
            <a:spAutoFit/>
          </a:bodyPr>
          <a:lstStyle/>
          <a:p>
            <a:r>
              <a:rPr lang="en-US" sz="2800" dirty="0">
                <a:solidFill>
                  <a:srgbClr val="00339A"/>
                </a:solidFill>
              </a:rPr>
              <a:t>semantic parsing</a:t>
            </a:r>
          </a:p>
        </p:txBody>
      </p:sp>
      <p:sp>
        <p:nvSpPr>
          <p:cNvPr id="11" name="Down Arrow 10"/>
          <p:cNvSpPr/>
          <p:nvPr/>
        </p:nvSpPr>
        <p:spPr>
          <a:xfrm>
            <a:off x="7535694" y="5045545"/>
            <a:ext cx="546447" cy="776854"/>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2" name="TextBox 11"/>
          <p:cNvSpPr txBox="1"/>
          <p:nvPr/>
        </p:nvSpPr>
        <p:spPr>
          <a:xfrm>
            <a:off x="4562334" y="4687538"/>
            <a:ext cx="1144144" cy="523220"/>
          </a:xfrm>
          <a:prstGeom prst="rect">
            <a:avLst/>
          </a:prstGeom>
          <a:noFill/>
        </p:spPr>
        <p:txBody>
          <a:bodyPr wrap="square" rtlCol="0">
            <a:spAutoFit/>
          </a:bodyPr>
          <a:lstStyle/>
          <a:p>
            <a:r>
              <a:rPr lang="en-US" sz="2800" dirty="0">
                <a:solidFill>
                  <a:srgbClr val="00339A"/>
                </a:solidFill>
              </a:rPr>
              <a:t>query</a:t>
            </a:r>
          </a:p>
        </p:txBody>
      </p:sp>
      <p:sp>
        <p:nvSpPr>
          <p:cNvPr id="13" name="Down Arrow 12"/>
          <p:cNvSpPr/>
          <p:nvPr/>
        </p:nvSpPr>
        <p:spPr>
          <a:xfrm rot="7641476">
            <a:off x="4235088" y="4892766"/>
            <a:ext cx="546447" cy="1158200"/>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4" name="TextBox 13"/>
          <p:cNvSpPr txBox="1"/>
          <p:nvPr/>
        </p:nvSpPr>
        <p:spPr>
          <a:xfrm>
            <a:off x="8150062" y="5013464"/>
            <a:ext cx="1963582" cy="523220"/>
          </a:xfrm>
          <a:prstGeom prst="rect">
            <a:avLst/>
          </a:prstGeom>
          <a:noFill/>
        </p:spPr>
        <p:txBody>
          <a:bodyPr wrap="square" rtlCol="0">
            <a:spAutoFit/>
          </a:bodyPr>
          <a:lstStyle/>
          <a:p>
            <a:r>
              <a:rPr lang="en-US" sz="2800" dirty="0">
                <a:solidFill>
                  <a:srgbClr val="00339A"/>
                </a:solidFill>
              </a:rPr>
              <a:t>matching</a:t>
            </a:r>
          </a:p>
        </p:txBody>
      </p:sp>
      <p:sp>
        <p:nvSpPr>
          <p:cNvPr id="15" name="Rounded Rectangular Callout 14"/>
          <p:cNvSpPr/>
          <p:nvPr/>
        </p:nvSpPr>
        <p:spPr>
          <a:xfrm>
            <a:off x="1216317" y="2554488"/>
            <a:ext cx="2665900" cy="529771"/>
          </a:xfrm>
          <a:prstGeom prst="wedgeRoundRectCallout">
            <a:avLst>
              <a:gd name="adj1" fmla="val -2364"/>
              <a:gd name="adj2" fmla="val 95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Jazmyn Bieber</a:t>
            </a:r>
          </a:p>
        </p:txBody>
      </p:sp>
      <p:cxnSp>
        <p:nvCxnSpPr>
          <p:cNvPr id="16" name="Straight Connector 15"/>
          <p:cNvCxnSpPr/>
          <p:nvPr/>
        </p:nvCxnSpPr>
        <p:spPr>
          <a:xfrm flipH="1">
            <a:off x="1948522" y="3481788"/>
            <a:ext cx="8178" cy="321636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983254" y="6681741"/>
            <a:ext cx="8542472" cy="1641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57119" y="3481788"/>
            <a:ext cx="8566759" cy="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535589" y="3481789"/>
            <a:ext cx="0" cy="3199952"/>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178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 y="296897"/>
            <a:ext cx="12162155" cy="917575"/>
          </a:xfrm>
        </p:spPr>
        <p:txBody>
          <a:bodyPr/>
          <a:lstStyle/>
          <a:p>
            <a:r>
              <a:rPr lang="en-US" dirty="0" smtClean="0"/>
              <a:t>KB-Specific Semantic Parsing </a:t>
            </a:r>
            <a:r>
              <a:rPr lang="en-US" sz="4000" dirty="0" smtClean="0"/>
              <a:t>(e.g., [Berant+ 13])</a:t>
            </a:r>
            <a:endParaRPr lang="en-US" dirty="0"/>
          </a:p>
        </p:txBody>
      </p:sp>
      <p:sp>
        <p:nvSpPr>
          <p:cNvPr id="4" name="Flowchart: Magnetic Disk 3"/>
          <p:cNvSpPr/>
          <p:nvPr/>
        </p:nvSpPr>
        <p:spPr>
          <a:xfrm>
            <a:off x="2247319" y="3775033"/>
            <a:ext cx="1528684" cy="1552735"/>
          </a:xfrm>
          <a:prstGeom prst="flowChartMagneticDisk">
            <a:avLst/>
          </a:prstGeom>
          <a:noFill/>
          <a:ln w="28575">
            <a:solidFill>
              <a:srgbClr val="00339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ln w="0"/>
                <a:solidFill>
                  <a:schemeClr val="tx1"/>
                </a:solidFill>
                <a:effectLst>
                  <a:outerShdw blurRad="38100" dist="19050" dir="2700000" algn="tl" rotWithShape="0">
                    <a:schemeClr val="dk1">
                      <a:alpha val="40000"/>
                    </a:schemeClr>
                  </a:outerShdw>
                </a:effectLst>
              </a:rPr>
              <a:t>Knowledge Base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3650" y="1407655"/>
            <a:ext cx="1554339" cy="1748631"/>
          </a:xfrm>
          <a:prstGeom prst="rect">
            <a:avLst/>
          </a:prstGeom>
        </p:spPr>
      </p:pic>
      <p:sp>
        <p:nvSpPr>
          <p:cNvPr id="7" name="Rounded Rectangular Callout 6"/>
          <p:cNvSpPr/>
          <p:nvPr/>
        </p:nvSpPr>
        <p:spPr>
          <a:xfrm>
            <a:off x="3740339" y="1598045"/>
            <a:ext cx="5000319" cy="529771"/>
          </a:xfrm>
          <a:prstGeom prst="wedgeRoundRectCallout">
            <a:avLst>
              <a:gd name="adj1" fmla="val 48622"/>
              <a:gd name="adj2" fmla="val 123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Who </a:t>
            </a:r>
            <a:r>
              <a:rPr lang="en-US" sz="2800" i="1" dirty="0" smtClean="0">
                <a:solidFill>
                  <a:schemeClr val="tx1"/>
                </a:solidFill>
                <a:latin typeface="Times New Roman" panose="02020603050405020304" pitchFamily="18" charset="0"/>
                <a:cs typeface="Times New Roman" panose="02020603050405020304" pitchFamily="18" charset="0"/>
              </a:rPr>
              <a:t>is Justin Bieber’s sister?</a:t>
            </a:r>
            <a:endParaRPr lang="en-US" sz="2800" i="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2575775" y="6049433"/>
                <a:ext cx="7853601" cy="523220"/>
              </a:xfrm>
              <a:prstGeom prst="rect">
                <a:avLst/>
              </a:prstGeom>
              <a:noFill/>
              <a:ln>
                <a:solidFill>
                  <a:srgbClr val="00339A"/>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𝜆</m:t>
                      </m:r>
                      <m:r>
                        <a:rPr lang="en-US" sz="2800" i="1">
                          <a:latin typeface="Cambria Math" panose="02040503050406030204" pitchFamily="18" charset="0"/>
                          <a:cs typeface="Times New Roman" panose="02020603050405020304" pitchFamily="18" charset="0"/>
                        </a:rPr>
                        <m:t>𝑥</m:t>
                      </m:r>
                      <m:r>
                        <a:rPr lang="en-US" sz="2800" i="1">
                          <a:solidFill>
                            <a:srgbClr val="7030A0"/>
                          </a:solidFill>
                          <a:latin typeface="Cambria Math" panose="02040503050406030204" pitchFamily="18" charset="0"/>
                          <a:cs typeface="Times New Roman" panose="02020603050405020304" pitchFamily="18" charset="0"/>
                        </a:rPr>
                        <m:t>. </m:t>
                      </m:r>
                      <m:r>
                        <m:rPr>
                          <m:nor/>
                        </m:rPr>
                        <a:rPr lang="en-US" sz="2800">
                          <a:solidFill>
                            <a:srgbClr val="7030A0"/>
                          </a:solidFill>
                          <a:latin typeface="Cambria Math" panose="02040503050406030204" pitchFamily="18" charset="0"/>
                          <a:cs typeface="Times New Roman" panose="02020603050405020304" pitchFamily="18" charset="0"/>
                        </a:rPr>
                        <m:t>sibling</m:t>
                      </m:r>
                      <m:r>
                        <m:rPr>
                          <m:nor/>
                        </m:rPr>
                        <a:rPr lang="en-US" sz="2800">
                          <a:solidFill>
                            <a:srgbClr val="7030A0"/>
                          </a:solidFill>
                          <a:latin typeface="Cambria Math" panose="02040503050406030204" pitchFamily="18" charset="0"/>
                          <a:cs typeface="Times New Roman" panose="02020603050405020304" pitchFamily="18" charset="0"/>
                        </a:rPr>
                        <m:t>_</m:t>
                      </m:r>
                      <m:r>
                        <m:rPr>
                          <m:nor/>
                        </m:rPr>
                        <a:rPr lang="en-US" sz="2800">
                          <a:solidFill>
                            <a:srgbClr val="7030A0"/>
                          </a:solidFill>
                          <a:latin typeface="Cambria Math" panose="02040503050406030204" pitchFamily="18" charset="0"/>
                          <a:cs typeface="Times New Roman" panose="02020603050405020304" pitchFamily="18" charset="0"/>
                        </a:rPr>
                        <m:t>of</m:t>
                      </m:r>
                      <m:r>
                        <m:rPr>
                          <m:nor/>
                        </m:rPr>
                        <a:rPr lang="en-US" sz="2800">
                          <a:latin typeface="Cambria Math" panose="02040503050406030204" pitchFamily="18" charset="0"/>
                          <a:cs typeface="Times New Roman" panose="02020603050405020304" pitchFamily="18" charset="0"/>
                        </a:rPr>
                        <m:t>(</m:t>
                      </m:r>
                      <m:r>
                        <m:rPr>
                          <m:nor/>
                        </m:rPr>
                        <a:rPr lang="en-US" sz="2800">
                          <a:solidFill>
                            <a:srgbClr val="00B050"/>
                          </a:solidFill>
                          <a:latin typeface="Cambria Math" panose="02040503050406030204" pitchFamily="18" charset="0"/>
                          <a:cs typeface="Times New Roman" panose="02020603050405020304" pitchFamily="18" charset="0"/>
                        </a:rPr>
                        <m:t>justin</m:t>
                      </m:r>
                      <m:r>
                        <m:rPr>
                          <m:nor/>
                        </m:rPr>
                        <a:rPr lang="en-US" sz="2800">
                          <a:solidFill>
                            <a:srgbClr val="00B050"/>
                          </a:solidFill>
                          <a:latin typeface="Cambria Math" panose="02040503050406030204" pitchFamily="18" charset="0"/>
                          <a:cs typeface="Times New Roman" panose="02020603050405020304" pitchFamily="18" charset="0"/>
                        </a:rPr>
                        <m:t>_</m:t>
                      </m:r>
                      <m:r>
                        <m:rPr>
                          <m:nor/>
                        </m:rPr>
                        <a:rPr lang="en-US" sz="2800">
                          <a:solidFill>
                            <a:srgbClr val="00B050"/>
                          </a:solidFill>
                          <a:latin typeface="Cambria Math" panose="02040503050406030204" pitchFamily="18" charset="0"/>
                          <a:cs typeface="Times New Roman" panose="02020603050405020304" pitchFamily="18" charset="0"/>
                        </a:rPr>
                        <m:t>bieber</m:t>
                      </m:r>
                      <m:r>
                        <m:rPr>
                          <m:nor/>
                        </m:rPr>
                        <a:rPr lang="en-US" sz="2800">
                          <a:latin typeface="Cambria Math" panose="02040503050406030204" pitchFamily="18" charset="0"/>
                          <a:cs typeface="Times New Roman" panose="02020603050405020304" pitchFamily="18" charset="0"/>
                        </a:rPr>
                        <m:t>, </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m:t>
                      </m:r>
                      <m:r>
                        <m:rPr>
                          <m:nor/>
                        </m:rPr>
                        <a:rPr lang="en-US" sz="2800">
                          <a:solidFill>
                            <a:srgbClr val="7030A0"/>
                          </a:solidFill>
                          <a:latin typeface="Cambria Math" panose="02040503050406030204" pitchFamily="18" charset="0"/>
                          <a:cs typeface="Times New Roman" panose="02020603050405020304" pitchFamily="18" charset="0"/>
                        </a:rPr>
                        <m:t>gender</m:t>
                      </m:r>
                      <m:r>
                        <m:rPr>
                          <m:nor/>
                        </m:rPr>
                        <a:rPr lang="en-US" sz="2800">
                          <a:latin typeface="Cambria Math" panose="02040503050406030204" pitchFamily="18" charset="0"/>
                          <a:cs typeface="Times New Roman" panose="02020603050405020304" pitchFamily="18" charset="0"/>
                        </a:rPr>
                        <m:t>(</m:t>
                      </m:r>
                      <m:r>
                        <m:rPr>
                          <m:nor/>
                        </m:rPr>
                        <a:rPr lang="en-US" sz="2800" i="1">
                          <a:solidFill>
                            <a:schemeClr val="accent1"/>
                          </a:solidFill>
                          <a:latin typeface="Times New Roman" panose="02020603050405020304" pitchFamily="18" charset="0"/>
                          <a:cs typeface="Times New Roman" panose="02020603050405020304" pitchFamily="18" charset="0"/>
                        </a:rPr>
                        <m:t>x</m:t>
                      </m:r>
                      <m:r>
                        <m:rPr>
                          <m:nor/>
                        </m:rPr>
                        <a:rPr lang="en-US" sz="2800">
                          <a:latin typeface="Cambria Math" panose="02040503050406030204" pitchFamily="18" charset="0"/>
                          <a:cs typeface="Times New Roman" panose="02020603050405020304" pitchFamily="18" charset="0"/>
                        </a:rPr>
                        <m:t>, </m:t>
                      </m:r>
                      <m:r>
                        <m:rPr>
                          <m:nor/>
                        </m:rPr>
                        <a:rPr lang="en-US" sz="2800">
                          <a:solidFill>
                            <a:srgbClr val="00B050"/>
                          </a:solidFill>
                          <a:latin typeface="Cambria Math" panose="02040503050406030204" pitchFamily="18" charset="0"/>
                          <a:cs typeface="Times New Roman" panose="02020603050405020304" pitchFamily="18" charset="0"/>
                        </a:rPr>
                        <m:t>female</m:t>
                      </m:r>
                      <m:r>
                        <m:rPr>
                          <m:nor/>
                        </m:rPr>
                        <a:rPr lang="en-US" sz="280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75775" y="6049433"/>
                <a:ext cx="7853601" cy="523220"/>
              </a:xfrm>
              <a:prstGeom prst="rect">
                <a:avLst/>
              </a:prstGeom>
              <a:blipFill rotWithShape="0">
                <a:blip r:embed="rId4"/>
                <a:stretch>
                  <a:fillRect/>
                </a:stretch>
              </a:blipFill>
              <a:ln>
                <a:solidFill>
                  <a:srgbClr val="00339A"/>
                </a:solidFill>
              </a:ln>
            </p:spPr>
            <p:txBody>
              <a:bodyPr/>
              <a:lstStyle/>
              <a:p>
                <a:r>
                  <a:rPr lang="en-US">
                    <a:noFill/>
                  </a:rPr>
                  <a:t> </a:t>
                </a:r>
              </a:p>
            </p:txBody>
          </p:sp>
        </mc:Fallback>
      </mc:AlternateContent>
      <p:sp>
        <p:nvSpPr>
          <p:cNvPr id="9" name="Down Arrow 8"/>
          <p:cNvSpPr/>
          <p:nvPr/>
        </p:nvSpPr>
        <p:spPr>
          <a:xfrm>
            <a:off x="6512587" y="2565153"/>
            <a:ext cx="546447" cy="3352256"/>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0" name="TextBox 9"/>
          <p:cNvSpPr txBox="1"/>
          <p:nvPr/>
        </p:nvSpPr>
        <p:spPr>
          <a:xfrm>
            <a:off x="7059034" y="4369797"/>
            <a:ext cx="2987245" cy="523220"/>
          </a:xfrm>
          <a:prstGeom prst="rect">
            <a:avLst/>
          </a:prstGeom>
          <a:noFill/>
        </p:spPr>
        <p:txBody>
          <a:bodyPr wrap="square" rtlCol="0">
            <a:spAutoFit/>
          </a:bodyPr>
          <a:lstStyle/>
          <a:p>
            <a:r>
              <a:rPr lang="en-US" sz="2800" dirty="0">
                <a:solidFill>
                  <a:srgbClr val="00339A"/>
                </a:solidFill>
              </a:rPr>
              <a:t>semantic parsing</a:t>
            </a:r>
          </a:p>
        </p:txBody>
      </p:sp>
      <p:sp>
        <p:nvSpPr>
          <p:cNvPr id="12" name="TextBox 11"/>
          <p:cNvSpPr txBox="1"/>
          <p:nvPr/>
        </p:nvSpPr>
        <p:spPr>
          <a:xfrm>
            <a:off x="4562334" y="4687538"/>
            <a:ext cx="1144144" cy="523220"/>
          </a:xfrm>
          <a:prstGeom prst="rect">
            <a:avLst/>
          </a:prstGeom>
          <a:noFill/>
        </p:spPr>
        <p:txBody>
          <a:bodyPr wrap="square" rtlCol="0">
            <a:spAutoFit/>
          </a:bodyPr>
          <a:lstStyle/>
          <a:p>
            <a:r>
              <a:rPr lang="en-US" sz="2800" dirty="0">
                <a:solidFill>
                  <a:srgbClr val="00339A"/>
                </a:solidFill>
              </a:rPr>
              <a:t>query</a:t>
            </a:r>
          </a:p>
        </p:txBody>
      </p:sp>
      <p:sp>
        <p:nvSpPr>
          <p:cNvPr id="13" name="Down Arrow 12"/>
          <p:cNvSpPr/>
          <p:nvPr/>
        </p:nvSpPr>
        <p:spPr>
          <a:xfrm rot="7641476">
            <a:off x="4235088" y="4892766"/>
            <a:ext cx="546447" cy="1158200"/>
          </a:xfrm>
          <a:prstGeom prst="downArrow">
            <a:avLst/>
          </a:prstGeom>
          <a:gradFill>
            <a:gsLst>
              <a:gs pos="0">
                <a:srgbClr val="00B0F0"/>
              </a:gs>
              <a:gs pos="25000">
                <a:srgbClr val="428FA3"/>
              </a:gs>
              <a:gs pos="38000">
                <a:srgbClr val="328094"/>
              </a:gs>
              <a:gs pos="55000">
                <a:srgbClr val="1D7B90"/>
              </a:gs>
              <a:gs pos="80000">
                <a:srgbClr val="10819B"/>
              </a:gs>
              <a:gs pos="88000">
                <a:srgbClr val="0A8DAB"/>
              </a:gs>
              <a:gs pos="100000">
                <a:srgbClr val="17ACCF"/>
              </a:gs>
            </a:gsLst>
            <a:lin ang="5400000" scaled="1"/>
          </a:gradFill>
          <a:ln w="9525">
            <a:solidFill>
              <a:srgbClr val="00B5ED"/>
            </a:solidFill>
            <a:round/>
          </a:ln>
          <a:effectLst>
            <a:glow rad="63500">
              <a:srgbClr val="0A8DA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37" dirty="0" err="1"/>
          </a:p>
        </p:txBody>
      </p:sp>
      <p:sp>
        <p:nvSpPr>
          <p:cNvPr id="15" name="Rounded Rectangular Callout 14"/>
          <p:cNvSpPr/>
          <p:nvPr/>
        </p:nvSpPr>
        <p:spPr>
          <a:xfrm>
            <a:off x="1216317" y="2554488"/>
            <a:ext cx="2665900" cy="529771"/>
          </a:xfrm>
          <a:prstGeom prst="wedgeRoundRectCallout">
            <a:avLst>
              <a:gd name="adj1" fmla="val -2364"/>
              <a:gd name="adj2" fmla="val 9557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latin typeface="Times New Roman" panose="02020603050405020304" pitchFamily="18" charset="0"/>
                <a:cs typeface="Times New Roman" panose="02020603050405020304" pitchFamily="18" charset="0"/>
              </a:rPr>
              <a:t>Jazmyn Bieber</a:t>
            </a:r>
          </a:p>
        </p:txBody>
      </p:sp>
      <p:cxnSp>
        <p:nvCxnSpPr>
          <p:cNvPr id="16" name="Straight Connector 15"/>
          <p:cNvCxnSpPr/>
          <p:nvPr/>
        </p:nvCxnSpPr>
        <p:spPr>
          <a:xfrm flipH="1">
            <a:off x="1948522" y="3481788"/>
            <a:ext cx="8178" cy="321636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983254" y="6681741"/>
            <a:ext cx="8542472" cy="1641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57119" y="3481788"/>
            <a:ext cx="8566759" cy="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535589" y="3481789"/>
            <a:ext cx="0" cy="3199952"/>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531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55312"/>
          </a:xfrm>
        </p:spPr>
        <p:txBody>
          <a:bodyPr/>
          <a:lstStyle/>
          <a:p>
            <a:r>
              <a:rPr lang="en-US" dirty="0" smtClean="0"/>
              <a:t>Language mismatch</a:t>
            </a:r>
          </a:p>
          <a:p>
            <a:pPr lvl="1"/>
            <a:r>
              <a:rPr lang="en-US" dirty="0"/>
              <a:t>Lots of ways to ask the same </a:t>
            </a:r>
            <a:r>
              <a:rPr lang="en-US" dirty="0" smtClean="0"/>
              <a:t>question</a:t>
            </a:r>
          </a:p>
          <a:p>
            <a:pPr marL="571500" lvl="2" indent="0">
              <a:buNone/>
            </a:pPr>
            <a:r>
              <a:rPr lang="en-US" i="1" dirty="0">
                <a:solidFill>
                  <a:srgbClr val="7030A0"/>
                </a:solidFill>
                <a:latin typeface="Times New Roman" panose="02020603050405020304" pitchFamily="18" charset="0"/>
                <a:cs typeface="Times New Roman" panose="02020603050405020304" pitchFamily="18" charset="0"/>
              </a:rPr>
              <a:t>“What was the date that Minnesota became a state?”</a:t>
            </a:r>
          </a:p>
          <a:p>
            <a:pPr marL="571500" lvl="2" indent="0">
              <a:buNone/>
            </a:pPr>
            <a:r>
              <a:rPr lang="en-US" i="1" dirty="0" smtClean="0">
                <a:solidFill>
                  <a:srgbClr val="7030A0"/>
                </a:solidFill>
                <a:latin typeface="Times New Roman" panose="02020603050405020304" pitchFamily="18" charset="0"/>
                <a:cs typeface="Times New Roman" panose="02020603050405020304" pitchFamily="18" charset="0"/>
              </a:rPr>
              <a:t>“</a:t>
            </a:r>
            <a:r>
              <a:rPr lang="en-US" i="1" dirty="0">
                <a:solidFill>
                  <a:srgbClr val="7030A0"/>
                </a:solidFill>
                <a:latin typeface="Times New Roman" panose="02020603050405020304" pitchFamily="18" charset="0"/>
                <a:cs typeface="Times New Roman" panose="02020603050405020304" pitchFamily="18" charset="0"/>
              </a:rPr>
              <a:t>When was the state Minnesota created?”</a:t>
            </a:r>
          </a:p>
          <a:p>
            <a:pPr marL="571500" lvl="2" indent="0">
              <a:buNone/>
            </a:pPr>
            <a:r>
              <a:rPr lang="en-US" i="1" dirty="0">
                <a:solidFill>
                  <a:srgbClr val="7030A0"/>
                </a:solidFill>
                <a:latin typeface="Times New Roman" panose="02020603050405020304" pitchFamily="18" charset="0"/>
                <a:cs typeface="Times New Roman" panose="02020603050405020304" pitchFamily="18" charset="0"/>
              </a:rPr>
              <a:t>“Minnesota's date it entered the union?”</a:t>
            </a:r>
          </a:p>
          <a:p>
            <a:pPr lvl="1"/>
            <a:r>
              <a:rPr lang="en-US" dirty="0"/>
              <a:t>Need to map them to the predicate defined in </a:t>
            </a:r>
            <a:r>
              <a:rPr lang="en-US" dirty="0" smtClean="0"/>
              <a:t>KB</a:t>
            </a:r>
          </a:p>
          <a:p>
            <a:pPr marL="571500" lvl="2" indent="0">
              <a:buNone/>
            </a:pPr>
            <a:r>
              <a:rPr lang="en-US" dirty="0" err="1" smtClean="0">
                <a:solidFill>
                  <a:srgbClr val="7030A0"/>
                </a:solidFill>
                <a:cs typeface="Times New Roman" panose="02020603050405020304" pitchFamily="18" charset="0"/>
              </a:rPr>
              <a:t>location.dated_location.date_founded</a:t>
            </a:r>
            <a:endParaRPr lang="en-US" dirty="0">
              <a:solidFill>
                <a:srgbClr val="7030A0"/>
              </a:solidFill>
              <a:cs typeface="Times New Roman" panose="02020603050405020304" pitchFamily="18" charset="0"/>
            </a:endParaRPr>
          </a:p>
          <a:p>
            <a:r>
              <a:rPr lang="en-US" dirty="0" smtClean="0"/>
              <a:t>Large search space</a:t>
            </a:r>
          </a:p>
          <a:p>
            <a:pPr lvl="1"/>
            <a:r>
              <a:rPr lang="en-US" dirty="0" smtClean="0"/>
              <a:t>Some Freebase entities have &gt;160,000 immediate neighbors</a:t>
            </a:r>
          </a:p>
          <a:p>
            <a:r>
              <a:rPr lang="en-US" dirty="0" smtClean="0"/>
              <a:t>Compositionality</a:t>
            </a:r>
            <a:endParaRPr lang="en-US" dirty="0" smtClean="0">
              <a:solidFill>
                <a:srgbClr val="7030A0"/>
              </a:solidFill>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Key Challenges</a:t>
            </a:r>
            <a:endParaRPr lang="en-US" dirty="0"/>
          </a:p>
        </p:txBody>
      </p:sp>
    </p:spTree>
    <p:extLst>
      <p:ext uri="{BB962C8B-B14F-4D97-AF65-F5344CB8AC3E}">
        <p14:creationId xmlns:p14="http://schemas.microsoft.com/office/powerpoint/2010/main" val="10990338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320" y="2281797"/>
            <a:ext cx="11887200" cy="3662541"/>
          </a:xfrm>
        </p:spPr>
        <p:txBody>
          <a:bodyPr/>
          <a:lstStyle/>
          <a:p>
            <a:r>
              <a:rPr lang="en-US" dirty="0" smtClean="0"/>
              <a:t>Query graph</a:t>
            </a:r>
          </a:p>
          <a:p>
            <a:pPr lvl="1"/>
            <a:r>
              <a:rPr lang="en-US" dirty="0"/>
              <a:t>Resembles subgraphs of the knowledge base</a:t>
            </a:r>
          </a:p>
          <a:p>
            <a:pPr lvl="1"/>
            <a:r>
              <a:rPr lang="en-US" dirty="0"/>
              <a:t>Can be </a:t>
            </a:r>
            <a:r>
              <a:rPr lang="en-US" i="1" dirty="0">
                <a:solidFill>
                  <a:srgbClr val="0070C0"/>
                </a:solidFill>
              </a:rPr>
              <a:t>directly</a:t>
            </a:r>
            <a:r>
              <a:rPr lang="en-US" dirty="0"/>
              <a:t> mapped to a logical form in 𝜆-</a:t>
            </a:r>
            <a:r>
              <a:rPr lang="en-US" dirty="0" smtClean="0"/>
              <a:t>calculus</a:t>
            </a:r>
          </a:p>
          <a:p>
            <a:pPr lvl="8"/>
            <a:endParaRPr lang="en-US" dirty="0"/>
          </a:p>
          <a:p>
            <a:r>
              <a:rPr lang="en-US" dirty="0" smtClean="0"/>
              <a:t>Semantic parsing</a:t>
            </a:r>
          </a:p>
          <a:p>
            <a:pPr lvl="1"/>
            <a:r>
              <a:rPr lang="en-US" dirty="0" smtClean="0"/>
              <a:t>A </a:t>
            </a:r>
            <a:r>
              <a:rPr lang="en-US" dirty="0"/>
              <a:t>search problem that </a:t>
            </a:r>
            <a:r>
              <a:rPr lang="en-US" i="1" dirty="0">
                <a:solidFill>
                  <a:srgbClr val="FF0000"/>
                </a:solidFill>
              </a:rPr>
              <a:t>grows</a:t>
            </a:r>
            <a:r>
              <a:rPr lang="en-US" dirty="0">
                <a:solidFill>
                  <a:srgbClr val="FF0000"/>
                </a:solidFill>
              </a:rPr>
              <a:t> </a:t>
            </a:r>
            <a:r>
              <a:rPr lang="en-US" dirty="0"/>
              <a:t>the graph through </a:t>
            </a:r>
            <a:r>
              <a:rPr lang="en-US" i="1" dirty="0" smtClean="0">
                <a:solidFill>
                  <a:srgbClr val="0070C0"/>
                </a:solidFill>
              </a:rPr>
              <a:t>staged</a:t>
            </a:r>
            <a:r>
              <a:rPr lang="en-US" dirty="0" smtClean="0"/>
              <a:t> state-actions</a:t>
            </a:r>
            <a:endParaRPr lang="en-US" dirty="0"/>
          </a:p>
          <a:p>
            <a:pPr lvl="1"/>
            <a:endParaRPr lang="en-US" dirty="0"/>
          </a:p>
        </p:txBody>
      </p:sp>
      <p:sp>
        <p:nvSpPr>
          <p:cNvPr id="3" name="Title 2"/>
          <p:cNvSpPr>
            <a:spLocks noGrp="1"/>
          </p:cNvSpPr>
          <p:nvPr>
            <p:ph type="title"/>
          </p:nvPr>
        </p:nvSpPr>
        <p:spPr>
          <a:xfrm>
            <a:off x="274320" y="296897"/>
            <a:ext cx="11889564" cy="1544782"/>
          </a:xfrm>
        </p:spPr>
        <p:txBody>
          <a:bodyPr/>
          <a:lstStyle/>
          <a:p>
            <a:r>
              <a:rPr lang="en-US" dirty="0"/>
              <a:t>Staged Query Graph </a:t>
            </a:r>
            <a:r>
              <a:rPr lang="en-US" dirty="0" smtClean="0"/>
              <a:t>Generation</a:t>
            </a:r>
            <a:br>
              <a:rPr lang="en-US" dirty="0" smtClean="0"/>
            </a:br>
            <a:r>
              <a:rPr lang="en-US" sz="4400" dirty="0" smtClean="0">
                <a:solidFill>
                  <a:srgbClr val="0070C0"/>
                </a:solidFill>
              </a:rPr>
              <a:t>Basic idea</a:t>
            </a:r>
            <a:endParaRPr lang="en-US" sz="4400" dirty="0">
              <a:solidFill>
                <a:srgbClr val="0070C0"/>
              </a:solidFill>
            </a:endParaRPr>
          </a:p>
        </p:txBody>
      </p:sp>
    </p:spTree>
    <p:extLst>
      <p:ext uri="{BB962C8B-B14F-4D97-AF65-F5344CB8AC3E}">
        <p14:creationId xmlns:p14="http://schemas.microsoft.com/office/powerpoint/2010/main" val="40588760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684" y="1841679"/>
            <a:ext cx="11887200" cy="4237150"/>
          </a:xfrm>
        </p:spPr>
        <p:txBody>
          <a:bodyPr/>
          <a:lstStyle/>
          <a:p>
            <a:r>
              <a:rPr lang="en-US" sz="3200" dirty="0" smtClean="0"/>
              <a:t>Language mismatch</a:t>
            </a:r>
          </a:p>
          <a:p>
            <a:pPr lvl="1"/>
            <a:r>
              <a:rPr lang="en-US" dirty="0" smtClean="0"/>
              <a:t>Advanced entity linking</a:t>
            </a:r>
            <a:endParaRPr lang="en-US" dirty="0"/>
          </a:p>
          <a:p>
            <a:pPr lvl="1"/>
            <a:r>
              <a:rPr lang="en-US" dirty="0" smtClean="0"/>
              <a:t>Relation matching via deep convolutional NN</a:t>
            </a:r>
            <a:endParaRPr lang="en-US" dirty="0"/>
          </a:p>
          <a:p>
            <a:r>
              <a:rPr lang="en-US" sz="3200" dirty="0"/>
              <a:t>Large search </a:t>
            </a:r>
            <a:r>
              <a:rPr lang="en-US" sz="3200" dirty="0" smtClean="0"/>
              <a:t>space</a:t>
            </a:r>
          </a:p>
          <a:p>
            <a:pPr lvl="1"/>
            <a:r>
              <a:rPr lang="en-US" dirty="0" smtClean="0"/>
              <a:t>Representation power of a parse controlled by staged search actions</a:t>
            </a:r>
            <a:endParaRPr lang="en-US" dirty="0"/>
          </a:p>
          <a:p>
            <a:pPr lvl="1"/>
            <a:r>
              <a:rPr lang="en-US" dirty="0" smtClean="0"/>
              <a:t>Grounding partially the utterance during search</a:t>
            </a:r>
          </a:p>
          <a:p>
            <a:r>
              <a:rPr lang="en-US" sz="3200" dirty="0"/>
              <a:t>Compositionality</a:t>
            </a:r>
            <a:endParaRPr lang="en-US" sz="3200" dirty="0">
              <a:solidFill>
                <a:srgbClr val="7030A0"/>
              </a:solidFill>
              <a:cs typeface="Times New Roman" panose="02020603050405020304" pitchFamily="18" charset="0"/>
            </a:endParaRPr>
          </a:p>
          <a:p>
            <a:pPr lvl="1"/>
            <a:r>
              <a:rPr lang="en-US" dirty="0" smtClean="0"/>
              <a:t>Possible combinations limited by local subgraphs</a:t>
            </a:r>
            <a:endParaRPr lang="en-US" dirty="0"/>
          </a:p>
        </p:txBody>
      </p:sp>
      <p:sp>
        <p:nvSpPr>
          <p:cNvPr id="3" name="Title 2"/>
          <p:cNvSpPr>
            <a:spLocks noGrp="1"/>
          </p:cNvSpPr>
          <p:nvPr>
            <p:ph type="title"/>
          </p:nvPr>
        </p:nvSpPr>
        <p:spPr>
          <a:xfrm>
            <a:off x="274320" y="296897"/>
            <a:ext cx="11889564" cy="1544782"/>
          </a:xfrm>
        </p:spPr>
        <p:txBody>
          <a:bodyPr/>
          <a:lstStyle/>
          <a:p>
            <a:r>
              <a:rPr lang="en-US" dirty="0"/>
              <a:t>Staged Query Graph </a:t>
            </a:r>
            <a:r>
              <a:rPr lang="en-US" dirty="0" smtClean="0"/>
              <a:t>Generation</a:t>
            </a:r>
            <a:br>
              <a:rPr lang="en-US" dirty="0" smtClean="0"/>
            </a:br>
            <a:r>
              <a:rPr lang="en-US" sz="4400" dirty="0" smtClean="0">
                <a:solidFill>
                  <a:srgbClr val="0070C0"/>
                </a:solidFill>
              </a:rPr>
              <a:t>Addresses Key Challenges</a:t>
            </a:r>
            <a:endParaRPr lang="en-US" sz="4400" dirty="0">
              <a:solidFill>
                <a:srgbClr val="0070C0"/>
              </a:solidFill>
            </a:endParaRPr>
          </a:p>
        </p:txBody>
      </p:sp>
      <mc:AlternateContent xmlns:mc="http://schemas.openxmlformats.org/markup-compatibility/2006" xmlns:a14="http://schemas.microsoft.com/office/drawing/2010/main">
        <mc:Choice Requires="a14">
          <p:sp>
            <p:nvSpPr>
              <p:cNvPr id="4" name="TextBox 3"/>
              <p:cNvSpPr txBox="1"/>
              <p:nvPr/>
            </p:nvSpPr>
            <p:spPr>
              <a:xfrm>
                <a:off x="2097862" y="5962918"/>
                <a:ext cx="8242479" cy="738664"/>
              </a:xfrm>
              <a:prstGeom prst="rect">
                <a:avLst/>
              </a:prstGeom>
              <a:noFill/>
              <a:ln>
                <a:solidFill>
                  <a:srgbClr val="C00000"/>
                </a:solidFill>
              </a:ln>
            </p:spPr>
            <p:txBody>
              <a:bodyPr wrap="square" lIns="182880" tIns="146304" rIns="182880" bIns="146304" rtlCol="0">
                <a:spAutoFit/>
              </a:bodyPr>
              <a:lstStyle/>
              <a:p>
                <a:pPr algn="ctr">
                  <a:lnSpc>
                    <a:spcPct val="90000"/>
                  </a:lnSpc>
                  <a:spcAft>
                    <a:spcPts val="600"/>
                  </a:spcAft>
                </a:pPr>
                <a:r>
                  <a:rPr lang="en-US" sz="3200" dirty="0" smtClean="0">
                    <a:solidFill>
                      <a:srgbClr val="FF0000"/>
                    </a:solidFill>
                  </a:rPr>
                  <a:t>52.5</a:t>
                </a:r>
                <a:r>
                  <a:rPr lang="en-US" sz="3200" dirty="0" smtClean="0">
                    <a:gradFill>
                      <a:gsLst>
                        <a:gs pos="2917">
                          <a:schemeClr val="tx1"/>
                        </a:gs>
                        <a:gs pos="30000">
                          <a:schemeClr val="tx1"/>
                        </a:gs>
                      </a:gsLst>
                      <a:lin ang="5400000" scaled="0"/>
                    </a:gradFill>
                  </a:rPr>
                  <a:t>% </a:t>
                </a:r>
                <a14:m>
                  <m:oMath xmlns:m="http://schemas.openxmlformats.org/officeDocument/2006/math">
                    <m:sSub>
                      <m:sSubPr>
                        <m:ctrlPr>
                          <a:rPr lang="en-US" sz="3200" b="0" i="1" smtClean="0">
                            <a:gradFill>
                              <a:gsLst>
                                <a:gs pos="2917">
                                  <a:schemeClr val="tx1"/>
                                </a:gs>
                                <a:gs pos="30000">
                                  <a:schemeClr val="tx1"/>
                                </a:gs>
                              </a:gsLst>
                              <a:lin ang="5400000" scaled="0"/>
                            </a:gradFill>
                            <a:latin typeface="Cambria Math" panose="02040503050406030204" pitchFamily="18" charset="0"/>
                          </a:rPr>
                        </m:ctrlPr>
                      </m:sSubPr>
                      <m:e>
                        <m:r>
                          <a:rPr lang="en-US" sz="3200" b="0" i="1" smtClean="0">
                            <a:gradFill>
                              <a:gsLst>
                                <a:gs pos="2917">
                                  <a:schemeClr val="tx1"/>
                                </a:gs>
                                <a:gs pos="30000">
                                  <a:schemeClr val="tx1"/>
                                </a:gs>
                              </a:gsLst>
                              <a:lin ang="5400000" scaled="0"/>
                            </a:gradFill>
                            <a:latin typeface="Cambria Math" panose="02040503050406030204" pitchFamily="18" charset="0"/>
                          </a:rPr>
                          <m:t>𝐹</m:t>
                        </m:r>
                      </m:e>
                      <m:sub>
                        <m:r>
                          <a:rPr lang="en-US" sz="3200" b="0" i="1" smtClean="0">
                            <a:gradFill>
                              <a:gsLst>
                                <a:gs pos="2917">
                                  <a:schemeClr val="tx1"/>
                                </a:gs>
                                <a:gs pos="30000">
                                  <a:schemeClr val="tx1"/>
                                </a:gs>
                              </a:gsLst>
                              <a:lin ang="5400000" scaled="0"/>
                            </a:gradFill>
                            <a:latin typeface="Cambria Math" panose="02040503050406030204" pitchFamily="18" charset="0"/>
                          </a:rPr>
                          <m:t>1</m:t>
                        </m:r>
                      </m:sub>
                    </m:sSub>
                  </m:oMath>
                </a14:m>
                <a:r>
                  <a:rPr lang="en-US" sz="3200" dirty="0" smtClean="0">
                    <a:gradFill>
                      <a:gsLst>
                        <a:gs pos="2917">
                          <a:schemeClr val="tx1"/>
                        </a:gs>
                        <a:gs pos="30000">
                          <a:schemeClr val="tx1"/>
                        </a:gs>
                      </a:gsLst>
                      <a:lin ang="5400000" scaled="0"/>
                    </a:gradFill>
                  </a:rPr>
                  <a:t> (Accuracy) on </a:t>
                </a:r>
                <a:r>
                  <a:rPr lang="en-US" sz="3200" dirty="0" err="1" smtClean="0">
                    <a:gradFill>
                      <a:gsLst>
                        <a:gs pos="2917">
                          <a:schemeClr val="tx1"/>
                        </a:gs>
                        <a:gs pos="30000">
                          <a:schemeClr val="tx1"/>
                        </a:gs>
                      </a:gsLst>
                      <a:lin ang="5400000" scaled="0"/>
                    </a:gradFill>
                  </a:rPr>
                  <a:t>WebQuestions</a:t>
                </a:r>
                <a:endParaRPr lang="en-US" sz="3200" dirty="0" smtClean="0">
                  <a:gradFill>
                    <a:gsLst>
                      <a:gs pos="2917">
                        <a:schemeClr val="tx1"/>
                      </a:gs>
                      <a:gs pos="30000">
                        <a:schemeClr val="tx1"/>
                      </a:gs>
                    </a:gsLst>
                    <a:lin ang="5400000" scaled="0"/>
                  </a:gra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97862" y="5962918"/>
                <a:ext cx="8242479" cy="738664"/>
              </a:xfrm>
              <a:prstGeom prst="rect">
                <a:avLst/>
              </a:prstGeom>
              <a:blipFill rotWithShape="0">
                <a:blip r:embed="rId3"/>
                <a:stretch>
                  <a:fillRect t="-2439" b="-12195"/>
                </a:stretch>
              </a:blipFill>
              <a:ln>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1171042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a:xfrm>
            <a:off x="274638" y="1214438"/>
            <a:ext cx="11887200" cy="4068806"/>
          </a:xfrm>
        </p:spPr>
        <p:txBody>
          <a:bodyPr/>
          <a:lstStyle/>
          <a:p>
            <a:r>
              <a:rPr lang="en-US" dirty="0" smtClean="0">
                <a:solidFill>
                  <a:schemeClr val="bg2"/>
                </a:solidFill>
              </a:rPr>
              <a:t>Introduction</a:t>
            </a:r>
          </a:p>
          <a:p>
            <a:r>
              <a:rPr lang="en-US" dirty="0" smtClean="0">
                <a:solidFill>
                  <a:srgbClr val="0070C0"/>
                </a:solidFill>
              </a:rPr>
              <a:t>Background</a:t>
            </a:r>
          </a:p>
          <a:p>
            <a:pPr lvl="1"/>
            <a:r>
              <a:rPr lang="en-US" dirty="0" smtClean="0">
                <a:solidFill>
                  <a:srgbClr val="0070C0"/>
                </a:solidFill>
              </a:rPr>
              <a:t>Graph knowledge base</a:t>
            </a:r>
          </a:p>
          <a:p>
            <a:pPr lvl="1"/>
            <a:r>
              <a:rPr lang="en-US" dirty="0" smtClean="0">
                <a:solidFill>
                  <a:srgbClr val="0070C0"/>
                </a:solidFill>
              </a:rPr>
              <a:t>Query graph</a:t>
            </a:r>
          </a:p>
          <a:p>
            <a:r>
              <a:rPr lang="en-US" dirty="0" smtClean="0"/>
              <a:t>Staged Query Graph Generation (Our Approach)</a:t>
            </a:r>
          </a:p>
          <a:p>
            <a:r>
              <a:rPr lang="en-US" dirty="0" smtClean="0"/>
              <a:t>Experiments</a:t>
            </a:r>
          </a:p>
          <a:p>
            <a:r>
              <a:rPr lang="en-US" dirty="0" smtClean="0"/>
              <a:t>Conclusion</a:t>
            </a:r>
            <a:endParaRPr lang="en-US" dirty="0"/>
          </a:p>
        </p:txBody>
      </p:sp>
    </p:spTree>
    <p:extLst>
      <p:ext uri="{BB962C8B-B14F-4D97-AF65-F5344CB8AC3E}">
        <p14:creationId xmlns:p14="http://schemas.microsoft.com/office/powerpoint/2010/main" val="21340219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67_MSR White Template 16x9">
  <a:themeElements>
    <a:clrScheme name="Custom 1">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MSR_Template_16x9_v02</Template>
  <TotalTime>0</TotalTime>
  <Words>3844</Words>
  <Application>Microsoft Office PowerPoint</Application>
  <PresentationFormat>Custom</PresentationFormat>
  <Paragraphs>355</Paragraphs>
  <Slides>32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Segoe</vt:lpstr>
      <vt:lpstr>Arial</vt:lpstr>
      <vt:lpstr>Cambria Math</vt:lpstr>
      <vt:lpstr>Consolas</vt:lpstr>
      <vt:lpstr>Courier New</vt:lpstr>
      <vt:lpstr>Segoe UI</vt:lpstr>
      <vt:lpstr>Segoe UI Light</vt:lpstr>
      <vt:lpstr>Times New Roman</vt:lpstr>
      <vt:lpstr>Wingdings</vt:lpstr>
      <vt:lpstr>3-30367_MSR White Template 16x9</vt:lpstr>
      <vt:lpstr>3-30367_MSR Dark Blue Template 16x9</vt:lpstr>
      <vt:lpstr>Semantic Parsing via Staged Query Graph Generation: Question Answering with Knowledge Base</vt:lpstr>
      <vt:lpstr>Question Answering with Knowledge Base</vt:lpstr>
      <vt:lpstr>Search Engine → QA Engine</vt:lpstr>
      <vt:lpstr>Generic Semantic Parsing (e.g., [Kwiatkowski+ 13])</vt:lpstr>
      <vt:lpstr>KB-Specific Semantic Parsing (e.g., [Berant+ 13])</vt:lpstr>
      <vt:lpstr>Key Challenges</vt:lpstr>
      <vt:lpstr>Staged Query Graph Generation Basic idea</vt:lpstr>
      <vt:lpstr>Staged Query Graph Generation Addresses Key Challenges</vt:lpstr>
      <vt:lpstr>Outline</vt:lpstr>
      <vt:lpstr>Knowledge Base</vt:lpstr>
      <vt:lpstr>Query Graph</vt:lpstr>
      <vt:lpstr>Outline</vt:lpstr>
      <vt:lpstr>Staged Query Graph Generation</vt:lpstr>
      <vt:lpstr>Staged Query Graph Generation</vt:lpstr>
      <vt:lpstr>Staged Query Graph Generation</vt:lpstr>
      <vt:lpstr>Link Topic Entity</vt:lpstr>
      <vt:lpstr>Identify Core Inferential Chain</vt:lpstr>
      <vt:lpstr>Relation Matching using Deep Convolutional Neural Networks (DSSM [Shen+ 14])</vt:lpstr>
      <vt:lpstr>Augment Constraints</vt:lpstr>
      <vt:lpstr>Learning Reward Function γ</vt:lpstr>
      <vt:lpstr>Learning Reward Function γ</vt:lpstr>
      <vt:lpstr>Learning Reward Function – Features</vt:lpstr>
      <vt:lpstr>Outline</vt:lpstr>
      <vt:lpstr>WebQuestions Dataset [Berant+ 13]</vt:lpstr>
      <vt:lpstr>Creating Training Data from Q/A Pairs</vt:lpstr>
      <vt:lpstr>Creating Training Data from Q/A Pairs Reward Function γ  </vt:lpstr>
      <vt:lpstr>PowerPoint Presentation</vt:lpstr>
      <vt:lpstr>Contribution from Entity Linking</vt:lpstr>
      <vt:lpstr>Contribution from Relation Matching</vt:lpstr>
      <vt:lpstr>Error Analysis </vt:lpstr>
      <vt:lpstr>Conclusions (1/2)</vt:lpstr>
      <vt:lpstr>Conclusions (2/2)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Parsing via Staged Query Graph Generation: Question Answering with Knowledge Base</dc:title>
  <dc:subject/>
  <dc:creator/>
  <cp:keywords/>
  <dc:description/>
  <cp:lastModifiedBy/>
  <cp:revision>1</cp:revision>
  <dcterms:created xsi:type="dcterms:W3CDTF">2015-07-28T13:14:25Z</dcterms:created>
  <dcterms:modified xsi:type="dcterms:W3CDTF">2015-07-28T13:15:37Z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