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PT Sans Narrow"/>
      <p:regular r:id="rId29"/>
      <p:bold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71D15EB-04AC-49AA-B7DF-3F7E4A904947}">
  <a:tblStyle styleId="{971D15EB-04AC-49AA-B7DF-3F7E4A9049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TSansNarr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regular.fntdata"/><Relationship Id="rId30" Type="http://schemas.openxmlformats.org/officeDocument/2006/relationships/font" Target="fonts/PTSansNarrow-bold.fntdata"/><Relationship Id="rId11" Type="http://schemas.openxmlformats.org/officeDocument/2006/relationships/slide" Target="slides/slide6.xml"/><Relationship Id="rId33" Type="http://schemas.openxmlformats.org/officeDocument/2006/relationships/font" Target="fonts/OpenSans-italic.fntdata"/><Relationship Id="rId10" Type="http://schemas.openxmlformats.org/officeDocument/2006/relationships/slide" Target="slides/slide5.xml"/><Relationship Id="rId32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400"/>
              <a:buNone/>
              <a:defRPr sz="5400"/>
            </a:lvl1pPr>
            <a:lvl2pPr lvl="1" algn="ctr">
              <a:spcBef>
                <a:spcPts val="0"/>
              </a:spcBef>
              <a:buSzPts val="5400"/>
              <a:buNone/>
              <a:defRPr sz="5400"/>
            </a:lvl2pPr>
            <a:lvl3pPr lvl="2" algn="ctr">
              <a:spcBef>
                <a:spcPts val="0"/>
              </a:spcBef>
              <a:buSzPts val="5400"/>
              <a:buNone/>
              <a:defRPr sz="5400"/>
            </a:lvl3pPr>
            <a:lvl4pPr lvl="3" algn="ctr">
              <a:spcBef>
                <a:spcPts val="0"/>
              </a:spcBef>
              <a:buSzPts val="5400"/>
              <a:buNone/>
              <a:defRPr sz="5400"/>
            </a:lvl4pPr>
            <a:lvl5pPr lvl="4" algn="ctr">
              <a:spcBef>
                <a:spcPts val="0"/>
              </a:spcBef>
              <a:buSzPts val="5400"/>
              <a:buNone/>
              <a:defRPr sz="5400"/>
            </a:lvl5pPr>
            <a:lvl6pPr lvl="5" algn="ctr">
              <a:spcBef>
                <a:spcPts val="0"/>
              </a:spcBef>
              <a:buSzPts val="5400"/>
              <a:buNone/>
              <a:defRPr sz="5400"/>
            </a:lvl6pPr>
            <a:lvl7pPr lvl="6" algn="ctr">
              <a:spcBef>
                <a:spcPts val="0"/>
              </a:spcBef>
              <a:buSzPts val="5400"/>
              <a:buNone/>
              <a:defRPr sz="5400"/>
            </a:lvl7pPr>
            <a:lvl8pPr lvl="7" algn="ctr">
              <a:spcBef>
                <a:spcPts val="0"/>
              </a:spcBef>
              <a:buSzPts val="5400"/>
              <a:buNone/>
              <a:defRPr sz="5400"/>
            </a:lvl8pPr>
            <a:lvl9pPr lvl="8" algn="ctr">
              <a:spcBef>
                <a:spcPts val="0"/>
              </a:spcBef>
              <a:buSzPts val="5400"/>
              <a:buNone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/>
            </a:lvl1pPr>
            <a:lvl2pPr lvl="1" algn="ctr">
              <a:spcBef>
                <a:spcPts val="0"/>
              </a:spcBef>
              <a:buSzPts val="3600"/>
              <a:buNone/>
              <a:defRPr/>
            </a:lvl2pPr>
            <a:lvl3pPr lvl="2" algn="ctr">
              <a:spcBef>
                <a:spcPts val="0"/>
              </a:spcBef>
              <a:buSzPts val="3600"/>
              <a:buNone/>
              <a:defRPr/>
            </a:lvl3pPr>
            <a:lvl4pPr lvl="3" algn="ctr">
              <a:spcBef>
                <a:spcPts val="0"/>
              </a:spcBef>
              <a:buSzPts val="3600"/>
              <a:buNone/>
              <a:defRPr/>
            </a:lvl4pPr>
            <a:lvl5pPr lvl="4" algn="ctr">
              <a:spcBef>
                <a:spcPts val="0"/>
              </a:spcBef>
              <a:buSzPts val="3600"/>
              <a:buNone/>
              <a:defRPr/>
            </a:lvl5pPr>
            <a:lvl6pPr lvl="5" algn="ctr">
              <a:spcBef>
                <a:spcPts val="0"/>
              </a:spcBef>
              <a:buSzPts val="3600"/>
              <a:buNone/>
              <a:defRPr/>
            </a:lvl6pPr>
            <a:lvl7pPr lvl="6" algn="ctr">
              <a:spcBef>
                <a:spcPts val="0"/>
              </a:spcBef>
              <a:buSzPts val="3600"/>
              <a:buNone/>
              <a:defRPr/>
            </a:lvl7pPr>
            <a:lvl8pPr lvl="7" algn="ctr">
              <a:spcBef>
                <a:spcPts val="0"/>
              </a:spcBef>
              <a:buSzPts val="3600"/>
              <a:buNone/>
              <a:defRPr/>
            </a:lvl8pPr>
            <a:lvl9pPr lvl="8" algn="ctr">
              <a:spcBef>
                <a:spcPts val="0"/>
              </a:spcBef>
              <a:buSzPts val="3600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600"/>
              <a:buNone/>
              <a:defRPr/>
            </a:lvl1pPr>
            <a:lvl2pPr lvl="1">
              <a:spcBef>
                <a:spcPts val="0"/>
              </a:spcBef>
              <a:buSzPts val="3600"/>
              <a:buNone/>
              <a:defRPr/>
            </a:lvl2pPr>
            <a:lvl3pPr lvl="2">
              <a:spcBef>
                <a:spcPts val="0"/>
              </a:spcBef>
              <a:buSzPts val="3600"/>
              <a:buNone/>
              <a:defRPr/>
            </a:lvl3pPr>
            <a:lvl4pPr lvl="3">
              <a:spcBef>
                <a:spcPts val="0"/>
              </a:spcBef>
              <a:buSzPts val="3600"/>
              <a:buNone/>
              <a:defRPr/>
            </a:lvl4pPr>
            <a:lvl5pPr lvl="4">
              <a:spcBef>
                <a:spcPts val="0"/>
              </a:spcBef>
              <a:buSzPts val="3600"/>
              <a:buNone/>
              <a:defRPr/>
            </a:lvl5pPr>
            <a:lvl6pPr lvl="5">
              <a:spcBef>
                <a:spcPts val="0"/>
              </a:spcBef>
              <a:buSzPts val="3600"/>
              <a:buNone/>
              <a:defRPr/>
            </a:lvl6pPr>
            <a:lvl7pPr lvl="6">
              <a:spcBef>
                <a:spcPts val="0"/>
              </a:spcBef>
              <a:buSzPts val="3600"/>
              <a:buNone/>
              <a:defRPr/>
            </a:lvl7pPr>
            <a:lvl8pPr lvl="7">
              <a:spcBef>
                <a:spcPts val="0"/>
              </a:spcBef>
              <a:buSzPts val="3600"/>
              <a:buNone/>
              <a:defRPr/>
            </a:lvl8pPr>
            <a:lvl9pPr lvl="8">
              <a:spcBef>
                <a:spcPts val="0"/>
              </a:spcBef>
              <a:buSzPts val="36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600"/>
              <a:buNone/>
              <a:defRPr/>
            </a:lvl1pPr>
            <a:lvl2pPr lvl="1">
              <a:spcBef>
                <a:spcPts val="0"/>
              </a:spcBef>
              <a:buSzPts val="3600"/>
              <a:buNone/>
              <a:defRPr/>
            </a:lvl2pPr>
            <a:lvl3pPr lvl="2">
              <a:spcBef>
                <a:spcPts val="0"/>
              </a:spcBef>
              <a:buSzPts val="3600"/>
              <a:buNone/>
              <a:defRPr/>
            </a:lvl3pPr>
            <a:lvl4pPr lvl="3">
              <a:spcBef>
                <a:spcPts val="0"/>
              </a:spcBef>
              <a:buSzPts val="3600"/>
              <a:buNone/>
              <a:defRPr/>
            </a:lvl4pPr>
            <a:lvl5pPr lvl="4">
              <a:spcBef>
                <a:spcPts val="0"/>
              </a:spcBef>
              <a:buSzPts val="3600"/>
              <a:buNone/>
              <a:defRPr/>
            </a:lvl5pPr>
            <a:lvl6pPr lvl="5">
              <a:spcBef>
                <a:spcPts val="0"/>
              </a:spcBef>
              <a:buSzPts val="3600"/>
              <a:buNone/>
              <a:defRPr/>
            </a:lvl6pPr>
            <a:lvl7pPr lvl="6">
              <a:spcBef>
                <a:spcPts val="0"/>
              </a:spcBef>
              <a:buSzPts val="3600"/>
              <a:buNone/>
              <a:defRPr/>
            </a:lvl7pPr>
            <a:lvl8pPr lvl="7">
              <a:spcBef>
                <a:spcPts val="0"/>
              </a:spcBef>
              <a:buSzPts val="3600"/>
              <a:buNone/>
              <a:defRPr/>
            </a:lvl8pPr>
            <a:lvl9pPr lvl="8">
              <a:spcBef>
                <a:spcPts val="0"/>
              </a:spcBef>
              <a:buSzPts val="36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600"/>
              <a:buNone/>
              <a:defRPr/>
            </a:lvl1pPr>
            <a:lvl2pPr lvl="1">
              <a:spcBef>
                <a:spcPts val="0"/>
              </a:spcBef>
              <a:buSzPts val="3600"/>
              <a:buNone/>
              <a:defRPr/>
            </a:lvl2pPr>
            <a:lvl3pPr lvl="2">
              <a:spcBef>
                <a:spcPts val="0"/>
              </a:spcBef>
              <a:buSzPts val="3600"/>
              <a:buNone/>
              <a:defRPr/>
            </a:lvl3pPr>
            <a:lvl4pPr lvl="3">
              <a:spcBef>
                <a:spcPts val="0"/>
              </a:spcBef>
              <a:buSzPts val="3600"/>
              <a:buNone/>
              <a:defRPr/>
            </a:lvl4pPr>
            <a:lvl5pPr lvl="4">
              <a:spcBef>
                <a:spcPts val="0"/>
              </a:spcBef>
              <a:buSzPts val="3600"/>
              <a:buNone/>
              <a:defRPr/>
            </a:lvl5pPr>
            <a:lvl6pPr lvl="5">
              <a:spcBef>
                <a:spcPts val="0"/>
              </a:spcBef>
              <a:buSzPts val="3600"/>
              <a:buNone/>
              <a:defRPr/>
            </a:lvl6pPr>
            <a:lvl7pPr lvl="6">
              <a:spcBef>
                <a:spcPts val="0"/>
              </a:spcBef>
              <a:buSzPts val="3600"/>
              <a:buNone/>
              <a:defRPr/>
            </a:lvl7pPr>
            <a:lvl8pPr lvl="7">
              <a:spcBef>
                <a:spcPts val="0"/>
              </a:spcBef>
              <a:buSzPts val="3600"/>
              <a:buNone/>
              <a:defRPr/>
            </a:lvl8pPr>
            <a:lvl9pPr lvl="8">
              <a:spcBef>
                <a:spcPts val="0"/>
              </a:spcBef>
              <a:buSzPts val="3600"/>
              <a:buNone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kaggle.com/" TargetMode="External"/><Relationship Id="rId4" Type="http://schemas.openxmlformats.org/officeDocument/2006/relationships/hyperlink" Target="http://scikit-learn.org/stable/auto_examples/ensemble/plot_adaboost_regression.html" TargetMode="External"/><Relationship Id="rId5" Type="http://schemas.openxmlformats.org/officeDocument/2006/relationships/hyperlink" Target="http://scikit-learn.org/stable/modules/generated/sklearn.decomposition.PCA.html" TargetMode="External"/><Relationship Id="rId6" Type="http://schemas.openxmlformats.org/officeDocument/2006/relationships/hyperlink" Target="http://scikit-learn.org/stable/modules/generated/sklearn.svm.SVC.htm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Voice_frequency#Fundamental_frequency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3650" y="1980364"/>
            <a:ext cx="7136700" cy="1022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4800"/>
              <a:t>Gender Recognition by Voice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697639"/>
            <a:ext cx="48705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Fall 2017 CSC 560 1 Data Science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Final Presentation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791300" y="4339825"/>
            <a:ext cx="76287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457200" lvl="0" marL="457200" rtl="0">
              <a:spcBef>
                <a:spcPts val="0"/>
              </a:spcBef>
              <a:buNone/>
            </a:pPr>
            <a:r>
              <a:rPr lang="en"/>
              <a:t>                Aradhana Nair, Namrata Biswas, Swarnam Dash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/>
              <a:t>					12/14/2017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Creating table in Hive</a:t>
            </a:r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 b="0" l="0" r="0" t="15404"/>
          <a:stretch/>
        </p:blipFill>
        <p:spPr>
          <a:xfrm>
            <a:off x="381000" y="1183575"/>
            <a:ext cx="7920700" cy="380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Query in Hive</a:t>
            </a: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 b="5186" l="0" r="10554" t="0"/>
          <a:stretch/>
        </p:blipFill>
        <p:spPr>
          <a:xfrm>
            <a:off x="381000" y="1152425"/>
            <a:ext cx="8236026" cy="39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Pie chart in Hive</a:t>
            </a:r>
          </a:p>
        </p:txBody>
      </p:sp>
      <p:pic>
        <p:nvPicPr>
          <p:cNvPr id="142" name="Shape 142"/>
          <p:cNvPicPr preferRelativeResize="0"/>
          <p:nvPr/>
        </p:nvPicPr>
        <p:blipFill rotWithShape="1">
          <a:blip r:embed="rId3">
            <a:alphaModFix/>
          </a:blip>
          <a:srcRect b="3120" l="0" r="9222" t="15829"/>
          <a:stretch/>
        </p:blipFill>
        <p:spPr>
          <a:xfrm>
            <a:off x="381000" y="1152425"/>
            <a:ext cx="8245575" cy="37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Heatmap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6801" y="1248500"/>
            <a:ext cx="4110700" cy="330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885900"/>
            <a:ext cx="4221275" cy="130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1" y="1248500"/>
            <a:ext cx="2744507" cy="99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2353400"/>
            <a:ext cx="3000950" cy="44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Box Plot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t/>
            </a:r>
            <a:endParaRPr sz="14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>
                <a:solidFill>
                  <a:srgbClr val="695D46"/>
                </a:solidFill>
              </a:rPr>
              <a:t> Graphically depicting groups of numerical data through their quartiles.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>
                <a:solidFill>
                  <a:srgbClr val="695D46"/>
                </a:solidFill>
              </a:rPr>
              <a:t> Outliers may be plotted as individual points. </a:t>
            </a:r>
          </a:p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rPr lang="en" sz="1800">
                <a:solidFill>
                  <a:srgbClr val="695D46"/>
                </a:solidFill>
              </a:rPr>
              <a:t> Box plots are non-parametric: they display variation in samples of a statistical population without   making any assumptions of the underlying statistical distribution.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95D46"/>
              </a:solidFill>
            </a:endParaRPr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6175"/>
            <a:ext cx="4652574" cy="387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Box Plots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9625" y="1190125"/>
            <a:ext cx="4488924" cy="3736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50" y="1228050"/>
            <a:ext cx="4488924" cy="369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ROC Curve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5" name="Shape 175"/>
          <p:cNvPicPr preferRelativeResize="0"/>
          <p:nvPr/>
        </p:nvPicPr>
        <p:blipFill rotWithShape="1">
          <a:blip r:embed="rId3">
            <a:alphaModFix/>
          </a:blip>
          <a:srcRect b="6008" l="11551" r="15663" t="22634"/>
          <a:stretch/>
        </p:blipFill>
        <p:spPr>
          <a:xfrm>
            <a:off x="334150" y="809125"/>
            <a:ext cx="8520602" cy="3887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3000"/>
              <a:t>ROC Curve -</a:t>
            </a:r>
            <a:r>
              <a:rPr lang="en" sz="3000"/>
              <a:t> Receiver Operating Characteristic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600" y="764375"/>
            <a:ext cx="5076825" cy="429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 txBox="1"/>
          <p:nvPr>
            <p:ph idx="2" type="body"/>
          </p:nvPr>
        </p:nvSpPr>
        <p:spPr>
          <a:xfrm>
            <a:off x="4832400" y="885175"/>
            <a:ext cx="39999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/>
              <a:t>True positive rate (Sensitivity) is plotted in function of the false positive rate (100-Specificity) for different cut-off points.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800"/>
              <a:t>Each point on the ROC curve represents a sensitivity/specificity pair corresponding to a particular decision threshold. </a:t>
            </a:r>
          </a:p>
          <a:p>
            <a:pPr indent="-295275" lvl="0" marL="457200">
              <a:spcBef>
                <a:spcPts val="0"/>
              </a:spcBef>
              <a:buClr>
                <a:srgbClr val="000000"/>
              </a:buClr>
              <a:buSzPts val="1050"/>
              <a:buFont typeface="Roboto"/>
              <a:buChar char="●"/>
            </a:pPr>
            <a:r>
              <a:rPr lang="en" sz="1800"/>
              <a:t>The closer the ROC curve is to the upper left corner, the higher the overall accuracy of the test.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Decision Tree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40500"/>
            <a:ext cx="8520599" cy="301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PCA - Principal component analysis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250" y="853900"/>
            <a:ext cx="8561050" cy="4159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3425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●"/>
            </a:pPr>
            <a:r>
              <a:rPr lang="en">
                <a:solidFill>
                  <a:srgbClr val="695D46"/>
                </a:solidFill>
              </a:rPr>
              <a:t>Introduction</a:t>
            </a:r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●"/>
            </a:pPr>
            <a:r>
              <a:rPr lang="en">
                <a:solidFill>
                  <a:srgbClr val="695D46"/>
                </a:solidFill>
              </a:rPr>
              <a:t>The dataset</a:t>
            </a:r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●"/>
            </a:pPr>
            <a:r>
              <a:rPr lang="en">
                <a:solidFill>
                  <a:srgbClr val="695D46"/>
                </a:solidFill>
              </a:rPr>
              <a:t>Project goals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Char char="●"/>
            </a:pPr>
            <a:r>
              <a:rPr lang="en">
                <a:solidFill>
                  <a:srgbClr val="695D46"/>
                </a:solidFill>
              </a:rPr>
              <a:t>Data Visualization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Char char="●"/>
            </a:pPr>
            <a:r>
              <a:rPr lang="en">
                <a:solidFill>
                  <a:srgbClr val="695D46"/>
                </a:solidFill>
              </a:rPr>
              <a:t>Modelling</a:t>
            </a:r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●"/>
            </a:pPr>
            <a:r>
              <a:rPr lang="en">
                <a:solidFill>
                  <a:srgbClr val="695D46"/>
                </a:solidFill>
              </a:rPr>
              <a:t>Analysis</a:t>
            </a:r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●"/>
            </a:pPr>
            <a:r>
              <a:rPr lang="en">
                <a:solidFill>
                  <a:srgbClr val="695D46"/>
                </a:solidFill>
              </a:rPr>
              <a:t>Conclusion</a:t>
            </a:r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Clr>
                <a:srgbClr val="000000"/>
              </a:buClr>
              <a:buSzPts val="1500"/>
              <a:buFont typeface="Roboto"/>
              <a:buChar char="●"/>
            </a:pPr>
            <a:r>
              <a:rPr lang="en">
                <a:solidFill>
                  <a:srgbClr val="695D46"/>
                </a:solidFill>
              </a:rPr>
              <a:t>Reference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95D46"/>
              </a:solidFill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Support Vector Machine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6325"/>
            <a:ext cx="8520601" cy="298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695D46"/>
                </a:solidFill>
              </a:rPr>
              <a:t>Accuracy is good in all the classification methods  which means the features which have been selected gives a good overview of the dataset.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695D46"/>
                </a:solidFill>
              </a:rPr>
              <a:t>Best classifier for male &amp; female voice is PCA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695D46"/>
                </a:solidFill>
              </a:rPr>
              <a:t>The short-time analysis is most basic approach to obtain the required parameters for the gender classification problem.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695D46"/>
                </a:solidFill>
              </a:rPr>
              <a:t> In the slides, it shows we can use acoustic properties of the voices and speech to detect the voice gender.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95D46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https://www.kaggle.com/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http://scikit-learn.org/stable/auto_examples/ensemble/plot_adaboost_regression.html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http://scikit-learn.org/stable/modules/generated/sklearn.decomposition.PCA.html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http://scikit-learn.org/stable/modules/generated/sklearn.svm.SVC.html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311700" y="21976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695D46"/>
                </a:solidFill>
              </a:rPr>
              <a:t>This database was created to identify a voice as male or female, based upon acoustic properties of the voice and speech.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695D46"/>
                </a:solidFill>
              </a:rPr>
              <a:t>Consists of 3,168 recorded voice samples, collected from male and female speakers.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695D46"/>
                </a:solidFill>
              </a:rPr>
              <a:t> Voice samples are pre-processed by acoustic analysis in R using the seewave and tuneR packages, with an analyzed frequency range of 0hz-280hz (</a:t>
            </a:r>
            <a:r>
              <a:rPr lang="en">
                <a:solidFill>
                  <a:srgbClr val="695D46"/>
                </a:solidFill>
                <a:hlinkClick r:id="rId3"/>
              </a:rPr>
              <a:t>human vocal range</a:t>
            </a:r>
            <a:r>
              <a:rPr lang="en">
                <a:solidFill>
                  <a:srgbClr val="695D46"/>
                </a:solidFill>
              </a:rPr>
              <a:t>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The dataset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695D46"/>
                </a:solidFill>
              </a:rPr>
              <a:t>Acoustic properties of each voice are measured and included within the CSV:</a:t>
            </a:r>
          </a:p>
        </p:txBody>
      </p:sp>
      <p:graphicFrame>
        <p:nvGraphicFramePr>
          <p:cNvPr id="87" name="Shape 87"/>
          <p:cNvGraphicFramePr/>
          <p:nvPr/>
        </p:nvGraphicFramePr>
        <p:xfrm>
          <a:off x="399200" y="1700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{971D15EB-04AC-49AA-B7DF-3F7E4A904947}</a:tableStyleId>
              </a:tblPr>
              <a:tblGrid>
                <a:gridCol w="1150275"/>
                <a:gridCol w="2713425"/>
                <a:gridCol w="1250225"/>
                <a:gridCol w="32316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Feature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Definition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Feature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Definition</a:t>
                      </a: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i="1" lang="en"/>
                        <a:t>meanfreq</a:t>
                      </a: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mean frequency (in kHz)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i="1" lang="en"/>
                        <a:t>kurt</a:t>
                      </a: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kurtosis 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i="1" lang="en"/>
                        <a:t>sd: </a:t>
                      </a: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standard deviation of frequency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i="1" lang="en"/>
                        <a:t>sp.ent</a:t>
                      </a: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spectral entropy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i="1" lang="en"/>
                        <a:t>median: </a:t>
                      </a: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median frequency (in kHz)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i="1" lang="en"/>
                        <a:t>sfm</a:t>
                      </a: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spectral flatness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i="1" lang="en"/>
                        <a:t>Q25</a:t>
                      </a: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first quartile (in kHz)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i="1" lang="en"/>
                        <a:t>mode</a:t>
                      </a: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mode frequency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i="1" lang="en"/>
                        <a:t>Q75</a:t>
                      </a: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third quartile (in kHz)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i="1" lang="en"/>
                        <a:t>centroid</a:t>
                      </a: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frequency centroid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i="1" lang="en"/>
                        <a:t>IQR</a:t>
                      </a: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interquartile range (in kHz)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i="1" lang="en"/>
                        <a:t>peakf</a:t>
                      </a: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peak frequency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i="1" lang="en"/>
                        <a:t>skew: </a:t>
                      </a: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skewness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i="1" lang="en"/>
                        <a:t>meanfun</a:t>
                      </a: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average of fundamental frequency measured across acoustic signal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The dataset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695D46"/>
                </a:solidFill>
              </a:rPr>
              <a:t>Acoustic properties of each voice are measured and included within the CSV:</a:t>
            </a:r>
          </a:p>
        </p:txBody>
      </p:sp>
      <p:graphicFrame>
        <p:nvGraphicFramePr>
          <p:cNvPr id="94" name="Shape 94"/>
          <p:cNvGraphicFramePr/>
          <p:nvPr/>
        </p:nvGraphicFramePr>
        <p:xfrm>
          <a:off x="399200" y="1700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{971D15EB-04AC-49AA-B7DF-3F7E4A904947}</a:tableStyleId>
              </a:tblPr>
              <a:tblGrid>
                <a:gridCol w="1014250"/>
                <a:gridCol w="2849450"/>
                <a:gridCol w="866950"/>
                <a:gridCol w="36149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Feature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Definition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Feature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Definition</a:t>
                      </a: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i="1" lang="en"/>
                        <a:t>minfun</a:t>
                      </a: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minimum fundamental frequency measured across acoustic signal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i="1" lang="en"/>
                        <a:t>maxdom</a:t>
                      </a: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maximum of dominant frequency measured across acoustic signal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i="1" lang="en"/>
                        <a:t>maxfun</a:t>
                      </a:r>
                      <a:r>
                        <a:rPr i="1" lang="en"/>
                        <a:t>: </a:t>
                      </a: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maximum fundamental frequency measured across acoustic signal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i="1" lang="en"/>
                        <a:t>dfrange</a:t>
                      </a: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range of dominant frequency measured across acoustic signal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i="1" lang="en"/>
                        <a:t>meandom</a:t>
                      </a:r>
                      <a:r>
                        <a:rPr i="1" lang="en"/>
                        <a:t> </a:t>
                      </a: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average of dominant frequency measured across acoustic signal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i="1" lang="en"/>
                        <a:t>modindx</a:t>
                      </a: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modulation index. Calculated as the accumulated absolute difference between adjacent measurements of fundamental frequencies divided by the frequency range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i="1" lang="en"/>
                        <a:t>mindom</a:t>
                      </a: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minimum of dominant frequency measured across acoustic signal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label</a:t>
                      </a: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male or female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Project goals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300"/>
              </a:spcBef>
              <a:spcAft>
                <a:spcPts val="1500"/>
              </a:spcAft>
              <a:buNone/>
            </a:pPr>
            <a:r>
              <a:rPr lang="en">
                <a:solidFill>
                  <a:srgbClr val="695D46"/>
                </a:solidFill>
              </a:rPr>
              <a:t>What are the most related  features ?</a:t>
            </a:r>
          </a:p>
          <a:p>
            <a:pPr indent="0" lvl="0" marL="0" rtl="0">
              <a:spcBef>
                <a:spcPts val="300"/>
              </a:spcBef>
              <a:spcAft>
                <a:spcPts val="1500"/>
              </a:spcAft>
              <a:buNone/>
            </a:pPr>
            <a:r>
              <a:rPr lang="en">
                <a:solidFill>
                  <a:srgbClr val="695D46"/>
                </a:solidFill>
              </a:rPr>
              <a:t>What is the variation in the dataset?</a:t>
            </a:r>
          </a:p>
          <a:p>
            <a:pPr indent="0" lvl="0" marL="0" rtl="0">
              <a:spcBef>
                <a:spcPts val="300"/>
              </a:spcBef>
              <a:spcAft>
                <a:spcPts val="1500"/>
              </a:spcAft>
              <a:buNone/>
            </a:pPr>
            <a:r>
              <a:rPr lang="en">
                <a:solidFill>
                  <a:srgbClr val="695D46"/>
                </a:solidFill>
              </a:rPr>
              <a:t>How accurate is our analysis</a:t>
            </a:r>
          </a:p>
          <a:p>
            <a:pPr indent="0" lvl="0" marL="0" rtl="0">
              <a:spcBef>
                <a:spcPts val="300"/>
              </a:spcBef>
              <a:spcAft>
                <a:spcPts val="1500"/>
              </a:spcAft>
              <a:buNone/>
            </a:pPr>
            <a:r>
              <a:rPr lang="en">
                <a:solidFill>
                  <a:srgbClr val="695D46"/>
                </a:solidFill>
              </a:rPr>
              <a:t>Are there other interesting features in the data?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The dataset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6475" y="1190113"/>
            <a:ext cx="6438900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0638" y="2990338"/>
            <a:ext cx="7248525" cy="19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266325"/>
            <a:ext cx="234315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688" y="2180125"/>
            <a:ext cx="1171575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Null Values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289525"/>
            <a:ext cx="4039850" cy="368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Loading data to hdfs			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1266325"/>
            <a:ext cx="6266050" cy="22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