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32"/>
  </p:notesMasterIdLst>
  <p:sldIdLst>
    <p:sldId id="280" r:id="rId6"/>
    <p:sldId id="319" r:id="rId7"/>
    <p:sldId id="333" r:id="rId8"/>
    <p:sldId id="358" r:id="rId9"/>
    <p:sldId id="347" r:id="rId10"/>
    <p:sldId id="341" r:id="rId11"/>
    <p:sldId id="348" r:id="rId12"/>
    <p:sldId id="359" r:id="rId13"/>
    <p:sldId id="331" r:id="rId14"/>
    <p:sldId id="361" r:id="rId15"/>
    <p:sldId id="324" r:id="rId16"/>
    <p:sldId id="351" r:id="rId17"/>
    <p:sldId id="362" r:id="rId18"/>
    <p:sldId id="360" r:id="rId19"/>
    <p:sldId id="363" r:id="rId20"/>
    <p:sldId id="349" r:id="rId21"/>
    <p:sldId id="352" r:id="rId22"/>
    <p:sldId id="354" r:id="rId23"/>
    <p:sldId id="356" r:id="rId24"/>
    <p:sldId id="355" r:id="rId25"/>
    <p:sldId id="357" r:id="rId26"/>
    <p:sldId id="364" r:id="rId27"/>
    <p:sldId id="365" r:id="rId28"/>
    <p:sldId id="367" r:id="rId29"/>
    <p:sldId id="366" r:id="rId30"/>
    <p:sldId id="36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77" autoAdjust="0"/>
  </p:normalViewPr>
  <p:slideViewPr>
    <p:cSldViewPr>
      <p:cViewPr varScale="1">
        <p:scale>
          <a:sx n="52" d="100"/>
          <a:sy n="52" d="100"/>
        </p:scale>
        <p:origin x="-1219"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22-Dec-14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15</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http://victorblog.com/2013/03/18/angularjs-separation-of-concerns/</a:t>
            </a:r>
          </a:p>
          <a:p>
            <a:endParaRPr lang="en-IN" dirty="0" smtClean="0"/>
          </a:p>
          <a:p>
            <a:r>
              <a:rPr lang="en-IN" dirty="0" smtClean="0"/>
              <a:t>There is decoupling between view</a:t>
            </a:r>
            <a:r>
              <a:rPr lang="en-IN" baseline="0" dirty="0" smtClean="0"/>
              <a:t> and controller as well as controller and service. Thus we are achieving goal of separation of concern.</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https://docs.angularjs.org/api/ng/directive/ngApp</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20</a:t>
            </a:fld>
            <a:endParaRPr lang="en-IN"/>
          </a:p>
        </p:txBody>
      </p:sp>
    </p:spTree>
    <p:extLst>
      <p:ext uri="{BB962C8B-B14F-4D97-AF65-F5344CB8AC3E}">
        <p14:creationId xmlns:p14="http://schemas.microsoft.com/office/powerpoint/2010/main" val="222033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https://docs.angularjs.org/api/auto/service/$provide</a:t>
            </a:r>
          </a:p>
          <a:p>
            <a:r>
              <a:rPr lang="en-IN" dirty="0" smtClean="0"/>
              <a:t>https://docs.angularjs.org/api/auto/service/$injector</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21</a:t>
            </a:fld>
            <a:endParaRPr lang="en-IN"/>
          </a:p>
        </p:txBody>
      </p:sp>
    </p:spTree>
    <p:extLst>
      <p:ext uri="{BB962C8B-B14F-4D97-AF65-F5344CB8AC3E}">
        <p14:creationId xmlns:p14="http://schemas.microsoft.com/office/powerpoint/2010/main" val="1356820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25</a:t>
            </a:fld>
            <a:endParaRPr lang="en-IN"/>
          </a:p>
        </p:txBody>
      </p:sp>
    </p:spTree>
    <p:extLst>
      <p:ext uri="{BB962C8B-B14F-4D97-AF65-F5344CB8AC3E}">
        <p14:creationId xmlns:p14="http://schemas.microsoft.com/office/powerpoint/2010/main" val="2385161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ECA2F3-816A-452D-B2DD-8C06312872A4}" type="slidenum">
              <a:rPr lang="en-IN" smtClean="0">
                <a:solidFill>
                  <a:prstClr val="black"/>
                </a:solidFill>
              </a:rPr>
              <a:pPr/>
              <a:t>26</a:t>
            </a:fld>
            <a:endParaRPr lang="en-IN">
              <a:solidFill>
                <a:prstClr val="black"/>
              </a:solidFill>
            </a:endParaRPr>
          </a:p>
        </p:txBody>
      </p:sp>
    </p:spTree>
    <p:extLst>
      <p:ext uri="{BB962C8B-B14F-4D97-AF65-F5344CB8AC3E}">
        <p14:creationId xmlns:p14="http://schemas.microsoft.com/office/powerpoint/2010/main" val="306931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Traditional</a:t>
            </a:r>
            <a:r>
              <a:rPr lang="en-IN" b="1" baseline="0" dirty="0" smtClean="0"/>
              <a:t> web application architecture:</a:t>
            </a:r>
          </a:p>
          <a:p>
            <a:r>
              <a:rPr lang="en-IN" baseline="0" dirty="0" smtClean="0"/>
              <a:t>In traditional web applications html was sent in response object from server to client and then rendered by browser.</a:t>
            </a:r>
          </a:p>
          <a:p>
            <a:endParaRPr lang="en-IN" baseline="0" dirty="0" smtClean="0"/>
          </a:p>
          <a:p>
            <a:r>
              <a:rPr lang="en-IN" baseline="0" dirty="0" smtClean="0"/>
              <a:t>For each request sent from client to server, targeted resource was executed at server generating resultant html. This resultant html was added to response object and sent back by server to client browser which then rendered it.</a:t>
            </a:r>
          </a:p>
          <a:p>
            <a:r>
              <a:rPr lang="en-IN" baseline="0" dirty="0" smtClean="0"/>
              <a:t>Thus, All template html was generated and sent from server side to client.</a:t>
            </a:r>
          </a:p>
          <a:p>
            <a:endParaRPr lang="en-IN" baseline="0" dirty="0" smtClean="0"/>
          </a:p>
          <a:p>
            <a:r>
              <a:rPr lang="en-IN" b="1" baseline="0" dirty="0" smtClean="0"/>
              <a:t>Server side frameworks:</a:t>
            </a:r>
          </a:p>
          <a:p>
            <a:r>
              <a:rPr lang="en-IN" baseline="0" dirty="0" smtClean="0"/>
              <a:t>As amount of code on server-side increased it became necessary to manage code efficiently thus different frameworks like Spring, Struts came</a:t>
            </a:r>
          </a:p>
          <a:p>
            <a:r>
              <a:rPr lang="en-IN" baseline="0" dirty="0" smtClean="0"/>
              <a:t>into picture which brought good design principles like MVC etc. along with them resulting in loosely coupled code.</a:t>
            </a:r>
          </a:p>
          <a:p>
            <a:endParaRPr lang="en-IN" baseline="0" dirty="0" smtClean="0"/>
          </a:p>
          <a:p>
            <a:r>
              <a:rPr lang="en-IN" b="1" baseline="0" dirty="0" smtClean="0"/>
              <a:t>JavaScript:</a:t>
            </a:r>
          </a:p>
          <a:p>
            <a:r>
              <a:rPr lang="en-IN" baseline="0" dirty="0" smtClean="0"/>
              <a:t>Html was static (can’t be executed and generate result at runtime) but </a:t>
            </a:r>
            <a:r>
              <a:rPr lang="en-IN" baseline="0" dirty="0" err="1" smtClean="0"/>
              <a:t>javascript</a:t>
            </a:r>
            <a:r>
              <a:rPr lang="en-IN" baseline="0" dirty="0" smtClean="0"/>
              <a:t> supported along with html by browsers made dynamic generation</a:t>
            </a:r>
          </a:p>
          <a:p>
            <a:r>
              <a:rPr lang="en-IN" baseline="0" dirty="0" smtClean="0"/>
              <a:t>Of web page (on client side) possible</a:t>
            </a:r>
          </a:p>
          <a:p>
            <a:endParaRPr lang="en-IN" baseline="0" dirty="0" smtClean="0"/>
          </a:p>
          <a:p>
            <a:r>
              <a:rPr lang="en-IN" baseline="0" dirty="0" smtClean="0"/>
              <a:t>People started using JavaScript along with html on client side initially for basic validation thus avoiding round trip to server </a:t>
            </a:r>
            <a:r>
              <a:rPr lang="en-IN" baseline="0" dirty="0" err="1" smtClean="0"/>
              <a:t>atleast</a:t>
            </a:r>
            <a:r>
              <a:rPr lang="en-IN" baseline="0" dirty="0" smtClean="0"/>
              <a:t> for basic validation.</a:t>
            </a:r>
          </a:p>
          <a:p>
            <a:r>
              <a:rPr lang="en-IN" baseline="0" dirty="0" smtClean="0"/>
              <a:t>Later they started using </a:t>
            </a:r>
            <a:r>
              <a:rPr lang="en-IN" baseline="0" dirty="0" err="1" smtClean="0"/>
              <a:t>javascript</a:t>
            </a:r>
            <a:r>
              <a:rPr lang="en-IN" baseline="0" dirty="0" smtClean="0"/>
              <a:t> for doing DOM manipulation, coding etc. and thus amount of web application code started shifting slowly</a:t>
            </a:r>
          </a:p>
          <a:p>
            <a:r>
              <a:rPr lang="en-IN" baseline="0" dirty="0" smtClean="0"/>
              <a:t>from server slide towards client side </a:t>
            </a:r>
          </a:p>
          <a:p>
            <a:endParaRPr lang="en-IN" dirty="0" smtClean="0"/>
          </a:p>
          <a:p>
            <a:r>
              <a:rPr lang="en-IN" dirty="0" smtClean="0"/>
              <a:t>Still, for</a:t>
            </a:r>
            <a:r>
              <a:rPr lang="en-IN" baseline="0" dirty="0" smtClean="0"/>
              <a:t> every change in state of web page resulted in request- response cycle and thee entire web page needed to be reloaded </a:t>
            </a:r>
          </a:p>
          <a:p>
            <a:r>
              <a:rPr lang="en-IN" baseline="0" dirty="0" smtClean="0"/>
              <a:t>This took time and user UI experience was poor</a:t>
            </a:r>
          </a:p>
          <a:p>
            <a:endParaRPr lang="en-IN" baseline="0" dirty="0" smtClean="0"/>
          </a:p>
          <a:p>
            <a:r>
              <a:rPr lang="en-IN" b="1" baseline="0" dirty="0" smtClean="0"/>
              <a:t>Ajax:</a:t>
            </a:r>
          </a:p>
          <a:p>
            <a:r>
              <a:rPr lang="en-IN" baseline="0" dirty="0" smtClean="0"/>
              <a:t>With introduction of Ajax (asynchronous request), entire web page reload was no longer needed and it became possible to refresh part of the webpage with response</a:t>
            </a:r>
          </a:p>
          <a:p>
            <a:endParaRPr lang="en-IN" baseline="0" dirty="0" smtClean="0"/>
          </a:p>
          <a:p>
            <a:r>
              <a:rPr lang="en-IN" b="1" baseline="0" dirty="0" err="1" smtClean="0"/>
              <a:t>Jquery</a:t>
            </a:r>
            <a:r>
              <a:rPr lang="en-IN" b="1" baseline="0" dirty="0" smtClean="0"/>
              <a:t>:</a:t>
            </a:r>
          </a:p>
          <a:p>
            <a:r>
              <a:rPr lang="en-IN" baseline="0" dirty="0" smtClean="0"/>
              <a:t>Coding with </a:t>
            </a:r>
            <a:r>
              <a:rPr lang="en-IN" baseline="0" dirty="0" err="1" smtClean="0"/>
              <a:t>javascript</a:t>
            </a:r>
            <a:r>
              <a:rPr lang="en-IN" baseline="0" dirty="0" smtClean="0"/>
              <a:t> was still </a:t>
            </a:r>
            <a:r>
              <a:rPr lang="en-IN" baseline="0" dirty="0" err="1" smtClean="0"/>
              <a:t>tiresome.Script</a:t>
            </a:r>
            <a:r>
              <a:rPr lang="en-IN" baseline="0" dirty="0" smtClean="0"/>
              <a:t> had to be checked/tested/debugged in all browsers for overall output </a:t>
            </a:r>
            <a:r>
              <a:rPr lang="en-IN" baseline="0" dirty="0" err="1" smtClean="0"/>
              <a:t>uniformity.Workaround</a:t>
            </a:r>
            <a:r>
              <a:rPr lang="en-IN" baseline="0" dirty="0" smtClean="0"/>
              <a:t> had to be designed wherever specific </a:t>
            </a:r>
            <a:r>
              <a:rPr lang="en-IN" baseline="0" dirty="0" err="1" smtClean="0"/>
              <a:t>javascript</a:t>
            </a:r>
            <a:r>
              <a:rPr lang="en-IN" baseline="0" dirty="0" smtClean="0"/>
              <a:t> feature was not supported by browser.</a:t>
            </a:r>
          </a:p>
          <a:p>
            <a:endParaRPr lang="en-IN" baseline="0" dirty="0" smtClean="0"/>
          </a:p>
          <a:p>
            <a:r>
              <a:rPr lang="en-IN" baseline="0" dirty="0" err="1" smtClean="0"/>
              <a:t>Jquery</a:t>
            </a:r>
            <a:r>
              <a:rPr lang="en-IN" baseline="0" dirty="0" smtClean="0"/>
              <a:t> library came with wrapper around </a:t>
            </a:r>
            <a:r>
              <a:rPr lang="en-IN" baseline="0" dirty="0" err="1" smtClean="0"/>
              <a:t>javascript</a:t>
            </a:r>
            <a:r>
              <a:rPr lang="en-IN" baseline="0" dirty="0" smtClean="0"/>
              <a:t> with easy to use functions and functions that gave uniform output in all browsers.</a:t>
            </a:r>
          </a:p>
          <a:p>
            <a:r>
              <a:rPr lang="en-IN" baseline="0" dirty="0" smtClean="0"/>
              <a:t>It also introduced powerful selector with which DOM Manipulation became </a:t>
            </a:r>
            <a:r>
              <a:rPr lang="en-IN" baseline="0" dirty="0" err="1" smtClean="0"/>
              <a:t>easy.Making</a:t>
            </a:r>
            <a:r>
              <a:rPr lang="en-IN" baseline="0" dirty="0" smtClean="0"/>
              <a:t> Ajax calls became very easy with few lines of code</a:t>
            </a:r>
          </a:p>
          <a:p>
            <a:endParaRPr lang="en-IN" baseline="0" dirty="0" smtClean="0"/>
          </a:p>
          <a:p>
            <a:r>
              <a:rPr lang="en-IN" b="1" baseline="0" dirty="0" smtClean="0">
                <a:solidFill>
                  <a:srgbClr val="FF0000"/>
                </a:solidFill>
              </a:rPr>
              <a:t>SPA (Single Page Application):</a:t>
            </a:r>
          </a:p>
          <a:p>
            <a:r>
              <a:rPr lang="en-IN" baseline="0" dirty="0" smtClean="0"/>
              <a:t>Tradition web application html pages/snippets were generated on server side and sent to client.</a:t>
            </a:r>
          </a:p>
          <a:p>
            <a:r>
              <a:rPr lang="en-IN" baseline="0" dirty="0" smtClean="0"/>
              <a:t>Overall navigation logic of web application was coded on server </a:t>
            </a:r>
            <a:r>
              <a:rPr lang="en-IN" baseline="0" dirty="0" err="1" smtClean="0"/>
              <a:t>side.All</a:t>
            </a:r>
            <a:r>
              <a:rPr lang="en-IN" baseline="0" dirty="0" smtClean="0"/>
              <a:t> hyperlinks on webpages were routed to server side to some resource or</a:t>
            </a:r>
          </a:p>
          <a:p>
            <a:r>
              <a:rPr lang="en-IN" baseline="0" dirty="0" smtClean="0"/>
              <a:t>Html templates. All html templates were generated from server side.</a:t>
            </a:r>
          </a:p>
          <a:p>
            <a:endParaRPr lang="en-IN" baseline="0" dirty="0" smtClean="0"/>
          </a:p>
          <a:p>
            <a:r>
              <a:rPr lang="en-IN" baseline="0" dirty="0" smtClean="0"/>
              <a:t>Every web application link routed to server resulted in new html page being loaded in the browser starting from home page to </a:t>
            </a:r>
            <a:r>
              <a:rPr lang="en-IN" baseline="0" dirty="0" err="1" smtClean="0"/>
              <a:t>sigin,login</a:t>
            </a:r>
            <a:r>
              <a:rPr lang="en-IN" baseline="0" dirty="0" smtClean="0"/>
              <a:t> page etc…</a:t>
            </a:r>
          </a:p>
          <a:p>
            <a:endParaRPr lang="en-IN" baseline="0" dirty="0" smtClean="0"/>
          </a:p>
          <a:p>
            <a:r>
              <a:rPr lang="en-IN" baseline="0" dirty="0" smtClean="0"/>
              <a:t>In Single page application there is only one page for entire </a:t>
            </a:r>
            <a:r>
              <a:rPr lang="en-IN" baseline="0" dirty="0" err="1" smtClean="0"/>
              <a:t>apllication</a:t>
            </a:r>
            <a:r>
              <a:rPr lang="en-IN" baseline="0" dirty="0" smtClean="0"/>
              <a:t>. All hyperlinks like </a:t>
            </a:r>
            <a:r>
              <a:rPr lang="en-IN" baseline="0" dirty="0" err="1" smtClean="0"/>
              <a:t>sigin,login</a:t>
            </a:r>
            <a:r>
              <a:rPr lang="en-IN" baseline="0" dirty="0" smtClean="0"/>
              <a:t> on main page  route to html templates</a:t>
            </a:r>
          </a:p>
          <a:p>
            <a:r>
              <a:rPr lang="en-IN" baseline="0" dirty="0" smtClean="0"/>
              <a:t>kept on client side. Entire navigation flow is coded on client side with pure client side routes and client side resultant html templates.</a:t>
            </a:r>
          </a:p>
          <a:p>
            <a:r>
              <a:rPr lang="en-IN" baseline="0" dirty="0" smtClean="0"/>
              <a:t>Instead of loading entire html template into the browser just the resultant html snippet on that template is loaded onto the main page.</a:t>
            </a:r>
          </a:p>
          <a:p>
            <a:r>
              <a:rPr lang="en-IN" baseline="0" dirty="0" smtClean="0"/>
              <a:t>Thus all hyperlinks on Single Page app result in html snippets being loaded into view part of the same main page.</a:t>
            </a:r>
          </a:p>
          <a:p>
            <a:endParaRPr lang="en-IN" baseline="0" dirty="0" smtClean="0"/>
          </a:p>
          <a:p>
            <a:r>
              <a:rPr lang="en-IN" baseline="0" dirty="0" smtClean="0"/>
              <a:t>Because all html templates are on client side and routing is entirely done on client side. The overall speed of web application is much </a:t>
            </a:r>
            <a:r>
              <a:rPr lang="en-IN" baseline="0" dirty="0" err="1" smtClean="0"/>
              <a:t>much</a:t>
            </a:r>
            <a:r>
              <a:rPr lang="en-IN" baseline="0" dirty="0" smtClean="0"/>
              <a:t> faster</a:t>
            </a:r>
          </a:p>
          <a:p>
            <a:endParaRPr lang="en-IN" baseline="0" dirty="0" smtClean="0"/>
          </a:p>
          <a:p>
            <a:r>
              <a:rPr lang="en-IN" b="1" baseline="0" dirty="0" smtClean="0"/>
              <a:t>Client side frameworks:</a:t>
            </a:r>
          </a:p>
          <a:p>
            <a:endParaRPr lang="en-IN" baseline="0" dirty="0" smtClean="0"/>
          </a:p>
          <a:p>
            <a:r>
              <a:rPr lang="en-IN" baseline="0" dirty="0" smtClean="0"/>
              <a:t>As people started coding lot of code on client side it became necessary to manage client side code efficiently.</a:t>
            </a:r>
          </a:p>
          <a:p>
            <a:r>
              <a:rPr lang="en-IN" baseline="0" dirty="0" smtClean="0"/>
              <a:t>There came a need of loosely coupled code which was easy to change and maintain in </a:t>
            </a:r>
            <a:r>
              <a:rPr lang="en-IN" baseline="0" dirty="0" err="1" smtClean="0"/>
              <a:t>future.Good</a:t>
            </a:r>
            <a:endParaRPr lang="en-IN" baseline="0" dirty="0" smtClean="0"/>
          </a:p>
          <a:p>
            <a:r>
              <a:rPr lang="en-IN" baseline="0" dirty="0" smtClean="0"/>
              <a:t>Design principle like Separation Of Concern became necessity. This resulted in </a:t>
            </a:r>
            <a:r>
              <a:rPr lang="en-IN" baseline="0" dirty="0" err="1" smtClean="0"/>
              <a:t>intorduction</a:t>
            </a:r>
            <a:r>
              <a:rPr lang="en-IN" baseline="0" dirty="0" smtClean="0"/>
              <a:t> of many client</a:t>
            </a:r>
          </a:p>
          <a:p>
            <a:r>
              <a:rPr lang="en-IN" baseline="0" dirty="0" smtClean="0"/>
              <a:t>side </a:t>
            </a:r>
            <a:r>
              <a:rPr lang="en-IN" baseline="0" dirty="0" err="1" smtClean="0"/>
              <a:t>frameworks.One</a:t>
            </a:r>
            <a:r>
              <a:rPr lang="en-IN" baseline="0" dirty="0" smtClean="0"/>
              <a:t> of these client side frameworks is </a:t>
            </a:r>
            <a:r>
              <a:rPr lang="en-IN" baseline="0" dirty="0" err="1" smtClean="0"/>
              <a:t>ANgularJS</a:t>
            </a:r>
            <a:endParaRPr lang="en-IN" baseline="0" dirty="0" smtClean="0"/>
          </a:p>
          <a:p>
            <a:endParaRPr lang="en-IN" baseline="0" dirty="0" smtClean="0"/>
          </a:p>
          <a:p>
            <a:endParaRPr lang="en-IN" baseline="0" dirty="0" smtClean="0"/>
          </a:p>
          <a:p>
            <a:r>
              <a:rPr lang="en-IN" baseline="0" dirty="0" smtClean="0"/>
              <a:t> </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3</a:t>
            </a:fld>
            <a:endParaRPr lang="en-IN"/>
          </a:p>
        </p:txBody>
      </p:sp>
    </p:spTree>
    <p:extLst>
      <p:ext uri="{BB962C8B-B14F-4D97-AF65-F5344CB8AC3E}">
        <p14:creationId xmlns:p14="http://schemas.microsoft.com/office/powerpoint/2010/main" val="3139233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8</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http://www.agilethought.com/blog/articles/how-to-think-angularjs-in-a-jquery-world</a:t>
            </a:r>
          </a:p>
          <a:p>
            <a:r>
              <a:rPr lang="en-IN" dirty="0" err="1" smtClean="0"/>
              <a:t>Jquery</a:t>
            </a:r>
            <a:r>
              <a:rPr lang="en-IN" dirty="0" smtClean="0"/>
              <a:t> </a:t>
            </a:r>
            <a:r>
              <a:rPr lang="en-IN" dirty="0" err="1" smtClean="0"/>
              <a:t>callback</a:t>
            </a:r>
            <a:r>
              <a:rPr lang="en-IN" dirty="0" smtClean="0"/>
              <a:t> explain -</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9</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10</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11</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13</a:t>
            </a:fld>
            <a:endParaRPr lang="en-IN"/>
          </a:p>
        </p:txBody>
      </p:sp>
    </p:spTree>
    <p:extLst>
      <p:ext uri="{BB962C8B-B14F-4D97-AF65-F5344CB8AC3E}">
        <p14:creationId xmlns:p14="http://schemas.microsoft.com/office/powerpoint/2010/main" val="2979210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87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748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71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21499273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smtClean="0"/>
              <a:t>Text</a:t>
            </a:r>
          </a:p>
        </p:txBody>
      </p:sp>
    </p:spTree>
    <p:extLst>
      <p:ext uri="{BB962C8B-B14F-4D97-AF65-F5344CB8AC3E}">
        <p14:creationId xmlns:p14="http://schemas.microsoft.com/office/powerpoint/2010/main" val="40740763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Tree>
    <p:extLst>
      <p:ext uri="{BB962C8B-B14F-4D97-AF65-F5344CB8AC3E}">
        <p14:creationId xmlns:p14="http://schemas.microsoft.com/office/powerpoint/2010/main" val="1482023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5388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
        <p:nvSpPr>
          <p:cNvPr id="11" name="Rectangle 10"/>
          <p:cNvSpPr/>
          <p:nvPr/>
        </p:nvSpPr>
        <p:spPr>
          <a:xfrm>
            <a:off x="5780822" y="5076449"/>
            <a:ext cx="3429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73" y="554394"/>
            <a:ext cx="2862738" cy="936000"/>
          </a:xfrm>
          <a:prstGeom prst="rect">
            <a:avLst/>
          </a:prstGeom>
        </p:spPr>
      </p:pic>
    </p:spTree>
    <p:extLst>
      <p:ext uri="{BB962C8B-B14F-4D97-AF65-F5344CB8AC3E}">
        <p14:creationId xmlns:p14="http://schemas.microsoft.com/office/powerpoint/2010/main" val="10785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6201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5" r:id="rId5"/>
    <p:sldLayoutId id="2147483676" r:id="rId6"/>
    <p:sldLayoutId id="2147483677"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18660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angularjs.org/api/ng/directive/ngApp"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cid:image020.png@01CE6090.1F3B4C20" TargetMode="External"/><Relationship Id="rId13" Type="http://schemas.openxmlformats.org/officeDocument/2006/relationships/hyperlink" Target="http://www.citiustech.com/service-offerings/platform-based-professional-services-case-studies.aspx" TargetMode="External"/><Relationship Id="rId18" Type="http://schemas.openxmlformats.org/officeDocument/2006/relationships/image" Target="../media/image15.jpeg"/><Relationship Id="rId3" Type="http://schemas.openxmlformats.org/officeDocument/2006/relationships/hyperlink" Target="https://www.facebook.com/CitiusTech" TargetMode="External"/><Relationship Id="rId21" Type="http://schemas.openxmlformats.org/officeDocument/2006/relationships/hyperlink" Target="http://www.citiustech.com/service-offerings/platform-based-professional-services.aspx" TargetMode="External"/><Relationship Id="rId7" Type="http://schemas.openxmlformats.org/officeDocument/2006/relationships/image" Target="../media/image13.png"/><Relationship Id="rId12" Type="http://schemas.openxmlformats.org/officeDocument/2006/relationships/hyperlink" Target="http://www.citiustech.com/markets/Default.aspx" TargetMode="External"/><Relationship Id="rId17" Type="http://schemas.openxmlformats.org/officeDocument/2006/relationships/hyperlink" Target="http://www.citiustech.com/service-offerings/Default.aspx" TargetMode="External"/><Relationship Id="rId2" Type="http://schemas.openxmlformats.org/officeDocument/2006/relationships/notesSlide" Target="../notesSlides/notesSlide19.xml"/><Relationship Id="rId16" Type="http://schemas.openxmlformats.org/officeDocument/2006/relationships/hyperlink" Target="http://www.citiustech.com/bi-clinical" TargetMode="External"/><Relationship Id="rId20"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hyperlink" Target="https://twitter.com/CitiusTech" TargetMode="External"/><Relationship Id="rId11" Type="http://schemas.openxmlformats.org/officeDocument/2006/relationships/image" Target="cid:image021.png@01CE6090.1F3B4C20" TargetMode="External"/><Relationship Id="rId24" Type="http://schemas.openxmlformats.org/officeDocument/2006/relationships/image" Target="../media/image18.png"/><Relationship Id="rId5" Type="http://schemas.openxmlformats.org/officeDocument/2006/relationships/image" Target="cid:image019.png@01CE6090.1F3B4C20" TargetMode="External"/><Relationship Id="rId15" Type="http://schemas.openxmlformats.org/officeDocument/2006/relationships/hyperlink" Target="http://www.citiustech.com/service-offerings/healthcare-software-engineering-case-studies.aspx" TargetMode="External"/><Relationship Id="rId23" Type="http://schemas.openxmlformats.org/officeDocument/2006/relationships/hyperlink" Target="http://www.citiustech.com/bi-clinical/Default.aspx" TargetMode="External"/><Relationship Id="rId10" Type="http://schemas.openxmlformats.org/officeDocument/2006/relationships/image" Target="../media/image14.png"/><Relationship Id="rId19" Type="http://schemas.openxmlformats.org/officeDocument/2006/relationships/hyperlink" Target="http://www.citiustech.com/service-offerings/healthcare-software-engineering.aspx" TargetMode="External"/><Relationship Id="rId4" Type="http://schemas.openxmlformats.org/officeDocument/2006/relationships/image" Target="../media/image12.png"/><Relationship Id="rId9" Type="http://schemas.openxmlformats.org/officeDocument/2006/relationships/hyperlink" Target="http://www.linkedin.com/company/citiustech" TargetMode="External"/><Relationship Id="rId14" Type="http://schemas.openxmlformats.org/officeDocument/2006/relationships/hyperlink" Target="http://citiustech.com/practice-areas/healthcare-business-intelligence-case-studies.aspx" TargetMode="External"/><Relationship Id="rId22"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20" t="13607" b="32006"/>
          <a:stretch/>
        </p:blipFill>
        <p:spPr bwMode="auto">
          <a:xfrm>
            <a:off x="174853" y="1779589"/>
            <a:ext cx="8812987" cy="33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124862" y="5239656"/>
            <a:ext cx="8001001" cy="596286"/>
          </a:xfrm>
        </p:spPr>
        <p:txBody>
          <a:bodyPr/>
          <a:lstStyle/>
          <a:p>
            <a:r>
              <a:rPr lang="en-US" dirty="0" smtClean="0"/>
              <a:t>December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smtClean="0">
                <a:solidFill>
                  <a:schemeClr val="bg1"/>
                </a:solidFill>
                <a:ea typeface="Segoe UI" pitchFamily="34" charset="0"/>
                <a:cs typeface="Segoe UI" pitchFamily="34" charset="0"/>
              </a:rPr>
              <a:t>Introduction to AngularJS</a:t>
            </a: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016758"/>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Design 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a:t>
            </a:r>
            <a:r>
              <a:rPr lang="en-US" sz="2000" dirty="0" smtClean="0">
                <a:solidFill>
                  <a:schemeClr val="tx1">
                    <a:lumMod val="75000"/>
                    <a:lumOff val="25000"/>
                  </a:schemeClr>
                </a:solidFill>
              </a:rPr>
              <a:t>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p>
          <a:p>
            <a:pPr marL="285750" indent="-285750">
              <a:spcAft>
                <a:spcPts val="1200"/>
              </a:spcAft>
              <a:buFont typeface="Arial" pitchFamily="34" charset="0"/>
              <a:buChar char="•"/>
            </a:pPr>
            <a:endParaRPr lang="en-US" sz="2000" dirty="0" smtClean="0">
              <a:solidFill>
                <a:schemeClr val="tx1">
                  <a:lumMod val="75000"/>
                  <a:lumOff val="25000"/>
                </a:schemeClr>
              </a:solidFill>
            </a:endParaRPr>
          </a:p>
          <a:p>
            <a:pPr marL="285750" indent="-285750">
              <a:spcAft>
                <a:spcPts val="1200"/>
              </a:spcAft>
              <a:buFont typeface="Arial" pitchFamily="34" charset="0"/>
              <a:buChar char="•"/>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1255012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2600" dirty="0" smtClean="0"/>
              <a:t>What is AngularJS</a:t>
            </a:r>
            <a:endParaRPr lang="en-US" sz="2600" dirty="0"/>
          </a:p>
        </p:txBody>
      </p:sp>
      <p:sp>
        <p:nvSpPr>
          <p:cNvPr id="3" name="Text Placeholder 2"/>
          <p:cNvSpPr>
            <a:spLocks noGrp="1"/>
          </p:cNvSpPr>
          <p:nvPr>
            <p:ph type="body" sz="quarter" idx="10"/>
          </p:nvPr>
        </p:nvSpPr>
        <p:spPr>
          <a:xfrm>
            <a:off x="304800" y="908720"/>
            <a:ext cx="8534400" cy="5339680"/>
          </a:xfrm>
          <a:ln>
            <a:noFill/>
          </a:ln>
        </p:spPr>
        <p:txBody>
          <a:bodyPr vert="horz" lIns="91440" tIns="45720" rIns="91440" bIns="45720" rtlCol="0">
            <a:noAutofit/>
          </a:bodyPr>
          <a:lstStyle/>
          <a:p>
            <a:pPr marL="342900" lvl="1" indent="-342900"/>
            <a:r>
              <a:rPr lang="en-US" sz="1800" dirty="0" smtClean="0"/>
              <a:t>Open source JS </a:t>
            </a:r>
            <a:r>
              <a:rPr lang="en-US" sz="1800" dirty="0"/>
              <a:t>framework by </a:t>
            </a:r>
            <a:r>
              <a:rPr lang="en-US" sz="1800" dirty="0" smtClean="0"/>
              <a:t>Google &amp; community</a:t>
            </a:r>
          </a:p>
          <a:p>
            <a:pPr marL="0" lvl="1" indent="0">
              <a:buNone/>
            </a:pPr>
            <a:endParaRPr lang="en-US" sz="1800" dirty="0"/>
          </a:p>
          <a:p>
            <a:pPr marL="342900" lvl="1" indent="-342900"/>
            <a:r>
              <a:rPr lang="en-US" sz="1800" dirty="0" smtClean="0"/>
              <a:t>AngularJS is one core library</a:t>
            </a:r>
          </a:p>
          <a:p>
            <a:pPr marL="0" lvl="1" indent="0">
              <a:buNone/>
            </a:pPr>
            <a:endParaRPr lang="en-US" sz="1800" dirty="0" smtClean="0"/>
          </a:p>
          <a:p>
            <a:pPr marL="342900" lvl="1" indent="-342900"/>
            <a:r>
              <a:rPr lang="en-US" sz="1800" dirty="0" smtClean="0"/>
              <a:t>Supports creation of SPA</a:t>
            </a:r>
          </a:p>
          <a:p>
            <a:pPr marL="0" lvl="1" indent="0">
              <a:buNone/>
            </a:pPr>
            <a:endParaRPr lang="en-US" sz="1800" dirty="0"/>
          </a:p>
          <a:p>
            <a:pPr marL="342900" lvl="1" indent="-342900"/>
            <a:r>
              <a:rPr lang="en-US" sz="1800" dirty="0" smtClean="0"/>
              <a:t>Gives MV* </a:t>
            </a:r>
            <a:r>
              <a:rPr lang="en-US" sz="1800" dirty="0"/>
              <a:t>capability to browser-based </a:t>
            </a:r>
            <a:r>
              <a:rPr lang="en-US" sz="1800" dirty="0" smtClean="0"/>
              <a:t>single page web application</a:t>
            </a:r>
          </a:p>
          <a:p>
            <a:pPr marL="0" lvl="1" indent="0">
              <a:buNone/>
            </a:pPr>
            <a:endParaRPr lang="en-US" sz="1800" dirty="0"/>
          </a:p>
          <a:p>
            <a:pPr marL="342900" lvl="1" indent="-342900"/>
            <a:r>
              <a:rPr lang="en-US" sz="1800" dirty="0" smtClean="0"/>
              <a:t>Good design principles that makes </a:t>
            </a:r>
            <a:r>
              <a:rPr lang="en-US" sz="1800" dirty="0"/>
              <a:t>development and testing </a:t>
            </a:r>
            <a:r>
              <a:rPr lang="en-US" sz="1800" dirty="0" smtClean="0"/>
              <a:t>easier</a:t>
            </a:r>
          </a:p>
          <a:p>
            <a:pPr marL="0" lvl="1" indent="0">
              <a:buNone/>
            </a:pPr>
            <a:endParaRPr lang="en-US" sz="1800" dirty="0"/>
          </a:p>
          <a:p>
            <a:pPr marL="342900" lvl="1" indent="-342900"/>
            <a:r>
              <a:rPr lang="en-US" sz="1800" dirty="0"/>
              <a:t>C</a:t>
            </a:r>
            <a:r>
              <a:rPr lang="en-US" sz="1800" dirty="0" smtClean="0"/>
              <a:t>an </a:t>
            </a:r>
            <a:r>
              <a:rPr lang="en-US" sz="1800" dirty="0"/>
              <a:t>do mind-boggling things in </a:t>
            </a:r>
            <a:r>
              <a:rPr lang="en-US" sz="1800" dirty="0" smtClean="0"/>
              <a:t>just </a:t>
            </a:r>
            <a:r>
              <a:rPr lang="en-US" sz="1800" dirty="0"/>
              <a:t>few lines of code</a:t>
            </a:r>
          </a:p>
          <a:p>
            <a:pPr marL="0" indent="0">
              <a:buNone/>
            </a:pPr>
            <a:endParaRPr lang="en-US" sz="2000" dirty="0" smtClean="0"/>
          </a:p>
          <a:p>
            <a:endParaRPr lang="en-US" sz="2000" dirty="0"/>
          </a:p>
        </p:txBody>
      </p:sp>
    </p:spTree>
    <p:extLst>
      <p:ext uri="{BB962C8B-B14F-4D97-AF65-F5344CB8AC3E}">
        <p14:creationId xmlns:p14="http://schemas.microsoft.com/office/powerpoint/2010/main" val="292402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latin typeface="+mn-lt"/>
              </a:rPr>
              <a:t>What is AngularJS</a:t>
            </a:r>
            <a:r>
              <a:rPr lang="en-IN" dirty="0" smtClean="0">
                <a:effectLst/>
                <a:latin typeface="+mn-lt"/>
              </a:rPr>
              <a:t> - MV* Framework</a:t>
            </a:r>
            <a:endParaRPr lang="en-IN" dirty="0">
              <a:effectLst/>
              <a:latin typeface="+mn-lt"/>
            </a:endParaRPr>
          </a:p>
        </p:txBody>
      </p:sp>
      <p:pic>
        <p:nvPicPr>
          <p:cNvPr id="1027" name="Picture 3" descr="D:\angularjs\images\mvstar_framework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340768"/>
            <a:ext cx="5096587" cy="3724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57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8529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Design 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a:t>
            </a:r>
            <a:r>
              <a:rPr lang="en-US" sz="2000" dirty="0" smtClean="0">
                <a:solidFill>
                  <a:schemeClr val="tx1">
                    <a:lumMod val="75000"/>
                    <a:lumOff val="25000"/>
                  </a:schemeClr>
                </a:solidFill>
              </a:rPr>
              <a:t>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a:t>
            </a:r>
            <a:r>
              <a:rPr lang="en-US" sz="2000" dirty="0" smtClean="0">
                <a:solidFill>
                  <a:schemeClr val="tx1">
                    <a:lumMod val="75000"/>
                    <a:lumOff val="25000"/>
                  </a:schemeClr>
                </a:solidFill>
              </a:rPr>
              <a:t>Example</a:t>
            </a:r>
            <a:endParaRPr lang="en-US" sz="2000" dirty="0" smtClean="0">
              <a:solidFill>
                <a:schemeClr val="tx1">
                  <a:lumMod val="75000"/>
                  <a:lumOff val="25000"/>
                </a:schemeClr>
              </a:solidFill>
            </a:endParaRPr>
          </a:p>
          <a:p>
            <a:pPr marL="285750" indent="-285750">
              <a:spcAft>
                <a:spcPts val="1200"/>
              </a:spcAft>
              <a:buFont typeface="Arial" pitchFamily="34" charset="0"/>
              <a:buChar char="•"/>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376754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AngularJS Complete Client Side Solution</a:t>
            </a:r>
            <a:endParaRPr lang="en-US" sz="2600" dirty="0"/>
          </a:p>
        </p:txBody>
      </p:sp>
      <p:sp>
        <p:nvSpPr>
          <p:cNvPr id="3" name="Text Placeholder 2"/>
          <p:cNvSpPr txBox="1">
            <a:spLocks/>
          </p:cNvSpPr>
          <p:nvPr/>
        </p:nvSpPr>
        <p:spPr>
          <a:xfrm>
            <a:off x="304800" y="1143000"/>
            <a:ext cx="8534400" cy="5105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Before AngularJS, you would have used</a:t>
            </a:r>
          </a:p>
          <a:p>
            <a:endParaRPr lang="en-US" dirty="0" smtClean="0"/>
          </a:p>
          <a:p>
            <a:endParaRPr lang="en-US" dirty="0" smtClean="0"/>
          </a:p>
          <a:p>
            <a:endParaRPr lang="en-US" dirty="0"/>
          </a:p>
          <a:p>
            <a:endParaRPr lang="en-US" dirty="0" smtClean="0"/>
          </a:p>
          <a:p>
            <a:endParaRPr lang="en-US" dirty="0" smtClean="0"/>
          </a:p>
          <a:p>
            <a:r>
              <a:rPr lang="en-US" sz="1800" dirty="0" smtClean="0"/>
              <a:t>With AngularJS, none of these libraries are needed as Angular provides support for all the above features.</a:t>
            </a:r>
          </a:p>
          <a:p>
            <a:r>
              <a:rPr lang="en-US" sz="1800" dirty="0" smtClean="0"/>
              <a:t>Angular comes with a lightweight version of jQuery called jQLite</a:t>
            </a:r>
          </a:p>
          <a:p>
            <a:r>
              <a:rPr lang="en-US" sz="1800" dirty="0" smtClean="0"/>
              <a:t>Clean and easy to use syntax</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2417903577"/>
              </p:ext>
            </p:extLst>
          </p:nvPr>
        </p:nvGraphicFramePr>
        <p:xfrm>
          <a:off x="1524000" y="1734696"/>
          <a:ext cx="6096000" cy="1478280"/>
        </p:xfrm>
        <a:graphic>
          <a:graphicData uri="http://schemas.openxmlformats.org/drawingml/2006/table">
            <a:tbl>
              <a:tblPr firstRow="1" bandRow="1">
                <a:tableStyleId>{5C22544A-7EE6-4342-B048-85BDC9FD1C3A}</a:tableStyleId>
              </a:tblPr>
              <a:tblGrid>
                <a:gridCol w="3048000"/>
                <a:gridCol w="3048000"/>
              </a:tblGrid>
              <a:tr h="139040">
                <a:tc>
                  <a:txBody>
                    <a:bodyPr/>
                    <a:lstStyle/>
                    <a:p>
                      <a:r>
                        <a:rPr lang="en-US" dirty="0" smtClean="0"/>
                        <a:t>Feature</a:t>
                      </a:r>
                      <a:endParaRPr lang="en-US" dirty="0"/>
                    </a:p>
                  </a:txBody>
                  <a:tcPr/>
                </a:tc>
                <a:tc>
                  <a:txBody>
                    <a:bodyPr/>
                    <a:lstStyle/>
                    <a:p>
                      <a:r>
                        <a:rPr lang="en-US" dirty="0" smtClean="0"/>
                        <a:t>Library</a:t>
                      </a:r>
                      <a:endParaRPr lang="en-US" dirty="0"/>
                    </a:p>
                  </a:txBody>
                  <a:tcPr/>
                </a:tc>
              </a:tr>
              <a:tr h="370840">
                <a:tc>
                  <a:txBody>
                    <a:bodyPr/>
                    <a:lstStyle/>
                    <a:p>
                      <a:r>
                        <a:rPr lang="en-US" sz="1600" dirty="0" smtClean="0"/>
                        <a:t>Client-based routing</a:t>
                      </a:r>
                      <a:endParaRPr lang="en-US" sz="1600" dirty="0"/>
                    </a:p>
                  </a:txBody>
                  <a:tcPr/>
                </a:tc>
                <a:tc>
                  <a:txBody>
                    <a:bodyPr/>
                    <a:lstStyle/>
                    <a:p>
                      <a:r>
                        <a:rPr lang="en-US" sz="1600" dirty="0" smtClean="0"/>
                        <a:t>BackboneJS,</a:t>
                      </a:r>
                      <a:r>
                        <a:rPr lang="en-US" sz="1600" baseline="0" dirty="0" smtClean="0"/>
                        <a:t> Sammy JS</a:t>
                      </a:r>
                      <a:endParaRPr lang="en-US" sz="1600" dirty="0"/>
                    </a:p>
                  </a:txBody>
                  <a:tcPr/>
                </a:tc>
              </a:tr>
              <a:tr h="370840">
                <a:tc>
                  <a:txBody>
                    <a:bodyPr/>
                    <a:lstStyle/>
                    <a:p>
                      <a:r>
                        <a:rPr lang="en-US" sz="1600" dirty="0" smtClean="0"/>
                        <a:t>DOM</a:t>
                      </a:r>
                      <a:r>
                        <a:rPr lang="en-US" sz="1600" baseline="0" dirty="0" smtClean="0"/>
                        <a:t> Manipulation</a:t>
                      </a:r>
                      <a:endParaRPr lang="en-US" sz="1600" dirty="0"/>
                    </a:p>
                  </a:txBody>
                  <a:tcPr/>
                </a:tc>
                <a:tc>
                  <a:txBody>
                    <a:bodyPr/>
                    <a:lstStyle/>
                    <a:p>
                      <a:r>
                        <a:rPr lang="en-US" sz="1600" dirty="0" smtClean="0"/>
                        <a:t>jQuery</a:t>
                      </a:r>
                      <a:endParaRPr lang="en-US" sz="1600" dirty="0"/>
                    </a:p>
                  </a:txBody>
                  <a:tcPr/>
                </a:tc>
              </a:tr>
              <a:tr h="370840">
                <a:tc>
                  <a:txBody>
                    <a:bodyPr/>
                    <a:lstStyle/>
                    <a:p>
                      <a:r>
                        <a:rPr lang="en-US" sz="1600" dirty="0" smtClean="0"/>
                        <a:t>Two way binding</a:t>
                      </a:r>
                      <a:endParaRPr lang="en-US" sz="1600" dirty="0"/>
                    </a:p>
                  </a:txBody>
                  <a:tcPr/>
                </a:tc>
                <a:tc>
                  <a:txBody>
                    <a:bodyPr/>
                    <a:lstStyle/>
                    <a:p>
                      <a:r>
                        <a:rPr lang="en-US" sz="1600" dirty="0" smtClean="0"/>
                        <a:t>KnockoutJS</a:t>
                      </a:r>
                      <a:endParaRPr lang="en-US" sz="1600" dirty="0"/>
                    </a:p>
                  </a:txBody>
                  <a:tcPr/>
                </a:tc>
              </a:tr>
            </a:tbl>
          </a:graphicData>
        </a:graphic>
      </p:graphicFrame>
    </p:spTree>
    <p:extLst>
      <p:ext uri="{BB962C8B-B14F-4D97-AF65-F5344CB8AC3E}">
        <p14:creationId xmlns:p14="http://schemas.microsoft.com/office/powerpoint/2010/main" val="319298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35699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Design 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a:t>
            </a:r>
            <a:r>
              <a:rPr lang="en-US" sz="2000" dirty="0" smtClean="0">
                <a:solidFill>
                  <a:schemeClr val="tx1">
                    <a:lumMod val="75000"/>
                    <a:lumOff val="25000"/>
                  </a:schemeClr>
                </a:solidFill>
              </a:rPr>
              <a:t>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endParaRPr lang="en-US" sz="2000" dirty="0" smtClean="0">
              <a:solidFill>
                <a:schemeClr val="tx1">
                  <a:lumMod val="75000"/>
                  <a:lumOff val="25000"/>
                </a:schemeClr>
              </a:solidFill>
            </a:endParaRPr>
          </a:p>
          <a:p>
            <a:pPr marL="285750" indent="-285750">
              <a:spcAft>
                <a:spcPts val="1200"/>
              </a:spcAft>
              <a:buFont typeface="Arial" pitchFamily="34" charset="0"/>
              <a:buChar char="•"/>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2914077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smtClean="0"/>
              <a:t>AngularJS Core Design Principles   (1/6)</a:t>
            </a:r>
            <a:endParaRPr lang="en-IN" sz="2600" dirty="0"/>
          </a:p>
        </p:txBody>
      </p:sp>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IN" sz="1800" dirty="0" smtClean="0"/>
              <a:t>AngularJs works on following core design principles:</a:t>
            </a:r>
            <a:endParaRPr lang="en-IN" sz="1800" dirty="0"/>
          </a:p>
          <a:p>
            <a:pPr marL="1085850" lvl="1" indent="-342900">
              <a:buFont typeface="Courier New" panose="02070309020205020404" pitchFamily="49" charset="0"/>
              <a:buChar char="o"/>
            </a:pPr>
            <a:r>
              <a:rPr lang="en-IN" sz="1600" dirty="0"/>
              <a:t>Two way </a:t>
            </a:r>
            <a:r>
              <a:rPr lang="en-IN" sz="1600" dirty="0" smtClean="0"/>
              <a:t>data-binding</a:t>
            </a:r>
          </a:p>
          <a:p>
            <a:pPr marL="1085850" lvl="1" indent="-342900">
              <a:buFont typeface="Courier New" panose="02070309020205020404" pitchFamily="49" charset="0"/>
              <a:buChar char="o"/>
            </a:pPr>
            <a:r>
              <a:rPr lang="en-IN" sz="1600" dirty="0" smtClean="0"/>
              <a:t>Separation Of Concern</a:t>
            </a:r>
            <a:endParaRPr lang="en-IN" sz="1600" dirty="0"/>
          </a:p>
          <a:p>
            <a:pPr marL="1085850" lvl="1" indent="-342900">
              <a:buFont typeface="Courier New" panose="02070309020205020404" pitchFamily="49" charset="0"/>
              <a:buChar char="o"/>
            </a:pPr>
            <a:r>
              <a:rPr lang="en-IN" sz="1600" dirty="0"/>
              <a:t>Declarative approach – extends Html vocabulary by using directives</a:t>
            </a:r>
          </a:p>
          <a:p>
            <a:pPr marL="1085850" lvl="1" indent="-342900">
              <a:buFont typeface="Courier New" panose="02070309020205020404" pitchFamily="49" charset="0"/>
              <a:buChar char="o"/>
            </a:pPr>
            <a:r>
              <a:rPr lang="en-IN" sz="1600" dirty="0"/>
              <a:t>Dependency Injection (DI) </a:t>
            </a:r>
          </a:p>
          <a:p>
            <a:endParaRPr lang="en-IN" dirty="0"/>
          </a:p>
        </p:txBody>
      </p:sp>
    </p:spTree>
    <p:extLst>
      <p:ext uri="{BB962C8B-B14F-4D97-AF65-F5344CB8AC3E}">
        <p14:creationId xmlns:p14="http://schemas.microsoft.com/office/powerpoint/2010/main" val="105676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
            </a:r>
            <a:br>
              <a:rPr lang="en-IN" sz="2400" dirty="0" smtClean="0"/>
            </a:br>
            <a:r>
              <a:rPr lang="en-IN" sz="2400" dirty="0" smtClean="0"/>
              <a:t>AngularJS </a:t>
            </a:r>
            <a:r>
              <a:rPr lang="en-IN" sz="2400" dirty="0"/>
              <a:t>Core Design </a:t>
            </a:r>
            <a:r>
              <a:rPr lang="en-IN" sz="2400" dirty="0" smtClean="0"/>
              <a:t>Principles  (2/6)</a:t>
            </a:r>
            <a:br>
              <a:rPr lang="en-IN" sz="2400" dirty="0" smtClean="0"/>
            </a:br>
            <a:endParaRPr lang="en-IN" sz="2400" dirty="0"/>
          </a:p>
        </p:txBody>
      </p:sp>
      <p:sp>
        <p:nvSpPr>
          <p:cNvPr id="16" name="Text Placeholder 2"/>
          <p:cNvSpPr>
            <a:spLocks noGrp="1"/>
          </p:cNvSpPr>
          <p:nvPr>
            <p:ph type="body" sz="quarter" idx="10"/>
          </p:nvPr>
        </p:nvSpPr>
        <p:spPr>
          <a:ln>
            <a:noFill/>
          </a:ln>
        </p:spPr>
        <p:txBody>
          <a:bodyPr>
            <a:noAutofit/>
          </a:bodyPr>
          <a:lstStyle/>
          <a:p>
            <a:pPr marL="0" indent="0">
              <a:buNone/>
            </a:pPr>
            <a:r>
              <a:rPr lang="en-US" sz="2000" dirty="0"/>
              <a:t>One-way or Classical data </a:t>
            </a:r>
            <a:r>
              <a:rPr lang="en-US" sz="2000" dirty="0" smtClean="0"/>
              <a:t>binding before AngularJS:</a:t>
            </a:r>
            <a:endParaRPr lang="en-US" sz="20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pPr marL="0" indent="0">
              <a:buNone/>
            </a:pPr>
            <a:endParaRPr lang="en-US" sz="1600" dirty="0" smtClean="0">
              <a:cs typeface="Lucida Sans Unicode" pitchFamily="34" charset="0"/>
            </a:endParaRPr>
          </a:p>
          <a:p>
            <a:r>
              <a:rPr lang="en-US" sz="1600" dirty="0" smtClean="0">
                <a:cs typeface="Lucida Sans Unicode" pitchFamily="34" charset="0"/>
              </a:rPr>
              <a:t>One way </a:t>
            </a:r>
            <a:r>
              <a:rPr lang="en-US" sz="1600" dirty="0">
                <a:cs typeface="Lucida Sans Unicode" pitchFamily="34" charset="0"/>
              </a:rPr>
              <a:t>data binding </a:t>
            </a:r>
            <a:r>
              <a:rPr lang="en-US" sz="1600" dirty="0" smtClean="0"/>
              <a:t>merges the template </a:t>
            </a:r>
            <a:r>
              <a:rPr lang="en-US" sz="1600" dirty="0"/>
              <a:t>and model components together into a </a:t>
            </a:r>
            <a:r>
              <a:rPr lang="en-US" sz="1600" dirty="0" smtClean="0"/>
              <a:t>view.</a:t>
            </a:r>
          </a:p>
          <a:p>
            <a:r>
              <a:rPr lang="en-US" sz="1600" dirty="0" smtClean="0">
                <a:cs typeface="Lucida Sans Unicode" pitchFamily="34" charset="0"/>
              </a:rPr>
              <a:t>View or Model are not </a:t>
            </a:r>
            <a:r>
              <a:rPr lang="en-US" sz="1600" dirty="0">
                <a:cs typeface="Lucida Sans Unicode" pitchFamily="34" charset="0"/>
              </a:rPr>
              <a:t>updated automatically when the </a:t>
            </a:r>
            <a:r>
              <a:rPr lang="en-US" sz="1600" dirty="0" smtClean="0">
                <a:cs typeface="Lucida Sans Unicode" pitchFamily="34" charset="0"/>
              </a:rPr>
              <a:t>View or Model </a:t>
            </a:r>
            <a:r>
              <a:rPr lang="en-US" sz="1600" dirty="0">
                <a:cs typeface="Lucida Sans Unicode" pitchFamily="34" charset="0"/>
              </a:rPr>
              <a:t>is changed</a:t>
            </a:r>
          </a:p>
          <a:p>
            <a:r>
              <a:rPr lang="en-US" sz="1600" dirty="0" smtClean="0">
                <a:cs typeface="Lucida Sans Unicode" pitchFamily="34" charset="0"/>
              </a:rPr>
              <a:t>Developer have to write extra code to sync the View and Model</a:t>
            </a:r>
            <a:endParaRPr lang="en-US" sz="1600" dirty="0">
              <a:cs typeface="Lucida Sans Unicode"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772816"/>
            <a:ext cx="4396071" cy="298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952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
            </a:r>
            <a:br>
              <a:rPr lang="en-IN" sz="2400" dirty="0" smtClean="0"/>
            </a:br>
            <a:r>
              <a:rPr lang="en-IN" sz="2400" dirty="0" smtClean="0"/>
              <a:t>AngularJS </a:t>
            </a:r>
            <a:r>
              <a:rPr lang="en-IN" sz="2400" dirty="0"/>
              <a:t>Core Design </a:t>
            </a:r>
            <a:r>
              <a:rPr lang="en-IN" sz="2400" dirty="0" smtClean="0"/>
              <a:t>Principles   (3/6)</a:t>
            </a:r>
            <a:br>
              <a:rPr lang="en-IN" sz="2400" dirty="0" smtClean="0"/>
            </a:br>
            <a:endParaRPr lang="en-IN" sz="2400" dirty="0"/>
          </a:p>
        </p:txBody>
      </p:sp>
      <p:sp>
        <p:nvSpPr>
          <p:cNvPr id="16" name="Text Placeholder 2"/>
          <p:cNvSpPr>
            <a:spLocks noGrp="1"/>
          </p:cNvSpPr>
          <p:nvPr>
            <p:ph type="body" sz="quarter" idx="10"/>
          </p:nvPr>
        </p:nvSpPr>
        <p:spPr>
          <a:xfrm>
            <a:off x="304800" y="980728"/>
            <a:ext cx="8534400" cy="5267672"/>
          </a:xfrm>
          <a:ln>
            <a:noFill/>
          </a:ln>
        </p:spPr>
        <p:txBody>
          <a:bodyPr>
            <a:noAutofit/>
          </a:bodyPr>
          <a:lstStyle/>
          <a:p>
            <a:pPr marL="0" indent="0">
              <a:buNone/>
            </a:pPr>
            <a:r>
              <a:rPr lang="en-US" sz="2000" dirty="0"/>
              <a:t>Two-way data </a:t>
            </a:r>
            <a:r>
              <a:rPr lang="en-US" sz="2000" dirty="0" smtClean="0"/>
              <a:t>binding:</a:t>
            </a:r>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endParaRPr lang="en-US" sz="1600" dirty="0" smtClean="0">
              <a:cs typeface="Lucida Sans Unicode" pitchFamily="34" charset="0"/>
            </a:endParaRPr>
          </a:p>
          <a:p>
            <a:endParaRPr lang="en-US" sz="1600" dirty="0">
              <a:cs typeface="Lucida Sans Unicode" pitchFamily="34" charset="0"/>
            </a:endParaRPr>
          </a:p>
          <a:p>
            <a:pPr marL="0" indent="0">
              <a:buNone/>
            </a:pPr>
            <a:endParaRPr lang="en-US" sz="1600" dirty="0" smtClean="0">
              <a:cs typeface="Lucida Sans Unicode" pitchFamily="34" charset="0"/>
            </a:endParaRPr>
          </a:p>
          <a:p>
            <a:pPr marL="0" indent="0">
              <a:buNone/>
            </a:pPr>
            <a:endParaRPr lang="en-US" sz="1600" dirty="0" smtClean="0">
              <a:cs typeface="Lucida Sans Unicode" pitchFamily="34" charset="0"/>
            </a:endParaRPr>
          </a:p>
          <a:p>
            <a:r>
              <a:rPr lang="en-US" sz="1600" dirty="0">
                <a:cs typeface="Lucida Sans Unicode" pitchFamily="34" charset="0"/>
              </a:rPr>
              <a:t>Two way data binding is the core of Angular’s magical spell</a:t>
            </a:r>
          </a:p>
          <a:p>
            <a:r>
              <a:rPr lang="en-US" sz="1600" dirty="0">
                <a:cs typeface="Lucida Sans Unicode" pitchFamily="34" charset="0"/>
              </a:rPr>
              <a:t>View is updated automatically when the Model is </a:t>
            </a:r>
            <a:r>
              <a:rPr lang="en-US" sz="1600" dirty="0" smtClean="0">
                <a:cs typeface="Lucida Sans Unicode" pitchFamily="34" charset="0"/>
              </a:rPr>
              <a:t>changed</a:t>
            </a:r>
          </a:p>
          <a:p>
            <a:r>
              <a:rPr lang="en-US" sz="1600" dirty="0" smtClean="0">
                <a:cs typeface="Lucida Sans Unicode" pitchFamily="34" charset="0"/>
              </a:rPr>
              <a:t>Model is updated automatically when the value in the view has changed</a:t>
            </a:r>
            <a:endParaRPr lang="en-US" sz="1600" dirty="0">
              <a:cs typeface="Lucida Sans Unicode" pitchFamily="34"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19672" y="1558994"/>
            <a:ext cx="4069138" cy="29501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242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94" y="116632"/>
            <a:ext cx="8562480" cy="576000"/>
          </a:xfrm>
        </p:spPr>
        <p:txBody>
          <a:bodyPr/>
          <a:lstStyle/>
          <a:p>
            <a:pPr marL="285750" indent="-285750">
              <a:spcAft>
                <a:spcPts val="1200"/>
              </a:spcAft>
            </a:pPr>
            <a:r>
              <a:rPr lang="en-IN" sz="2400" dirty="0" smtClean="0"/>
              <a:t>AngularJs Core Design Principle  (4/6)</a:t>
            </a:r>
            <a:endParaRPr lang="en-US" sz="2400" dirty="0"/>
          </a:p>
        </p:txBody>
      </p:sp>
      <p:sp>
        <p:nvSpPr>
          <p:cNvPr id="6" name="Text Placeholder 2"/>
          <p:cNvSpPr>
            <a:spLocks noGrp="1"/>
          </p:cNvSpPr>
          <p:nvPr>
            <p:ph type="body" sz="quarter" idx="10"/>
          </p:nvPr>
        </p:nvSpPr>
        <p:spPr>
          <a:xfrm>
            <a:off x="172616" y="961731"/>
            <a:ext cx="8534400" cy="5419597"/>
          </a:xfrm>
          <a:ln>
            <a:noFill/>
          </a:ln>
        </p:spPr>
        <p:txBody>
          <a:bodyPr>
            <a:noAutofit/>
          </a:bodyPr>
          <a:lstStyle/>
          <a:p>
            <a:pPr marL="0" indent="0">
              <a:buNone/>
            </a:pPr>
            <a:r>
              <a:rPr lang="en-US" sz="1800" dirty="0" smtClean="0">
                <a:solidFill>
                  <a:schemeClr val="tx1"/>
                </a:solidFill>
              </a:rPr>
              <a:t>Separation Of Concerns:</a:t>
            </a:r>
          </a:p>
          <a:p>
            <a:pPr marL="0" indent="0">
              <a:buNone/>
            </a:pPr>
            <a:endParaRPr lang="en-US" sz="1600" dirty="0"/>
          </a:p>
          <a:p>
            <a:endParaRPr lang="en-US" sz="1600" dirty="0" smtClean="0"/>
          </a:p>
          <a:p>
            <a:endParaRPr lang="en-US" sz="1600" dirty="0"/>
          </a:p>
          <a:p>
            <a:endParaRPr lang="en-US" sz="1600" dirty="0" smtClean="0"/>
          </a:p>
          <a:p>
            <a:endParaRPr lang="en-US" sz="1600" dirty="0"/>
          </a:p>
          <a:p>
            <a:pPr marL="0" indent="0">
              <a:buNone/>
            </a:pPr>
            <a:endParaRPr lang="en-US" sz="1600" dirty="0" smtClean="0"/>
          </a:p>
          <a:p>
            <a:endParaRPr lang="en-US" sz="1600" dirty="0"/>
          </a:p>
          <a:p>
            <a:pPr marL="0" indent="0">
              <a:buNone/>
            </a:pPr>
            <a:endParaRPr lang="en-US" sz="1600" dirty="0" smtClean="0"/>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dirty="0"/>
          </a:p>
          <a:p>
            <a:r>
              <a:rPr lang="en-US" sz="1600" dirty="0" smtClean="0"/>
              <a:t>Software </a:t>
            </a:r>
            <a:r>
              <a:rPr lang="en-US" sz="1600" dirty="0"/>
              <a:t>systems must be decomposed into parts such as </a:t>
            </a:r>
            <a:r>
              <a:rPr lang="en-US" sz="1600" dirty="0" smtClean="0"/>
              <a:t>modules as </a:t>
            </a:r>
            <a:r>
              <a:rPr lang="en-US" sz="1600" dirty="0"/>
              <a:t>much as possible.</a:t>
            </a:r>
          </a:p>
          <a:p>
            <a:r>
              <a:rPr lang="en-US" sz="1600" dirty="0" smtClean="0"/>
              <a:t>In AngularJS, the code can be </a:t>
            </a:r>
            <a:r>
              <a:rPr lang="en-US" sz="1600" dirty="0"/>
              <a:t>broken down into components like controllers, views, models, and services</a:t>
            </a:r>
            <a:r>
              <a:rPr lang="en-US" sz="1600" dirty="0" smtClean="0"/>
              <a:t>.</a:t>
            </a:r>
          </a:p>
          <a:p>
            <a:r>
              <a:rPr lang="en-US" sz="1600" dirty="0" smtClean="0"/>
              <a:t>One doesn’t need to write much code for DOM manipulation </a:t>
            </a:r>
          </a:p>
          <a:p>
            <a:r>
              <a:rPr lang="en-US" sz="1600" dirty="0" smtClean="0"/>
              <a:t>AngularJS makes the code more clearer</a:t>
            </a:r>
          </a:p>
          <a:p>
            <a:endParaRPr lang="en-US" sz="1600" dirty="0">
              <a:cs typeface="Lucida Sans Unicode" pitchFamily="34" charset="0"/>
            </a:endParaRPr>
          </a:p>
          <a:p>
            <a:pPr marL="0" indent="0">
              <a:buNone/>
            </a:pPr>
            <a:r>
              <a:rPr lang="en-US" sz="1600" dirty="0" smtClean="0">
                <a:cs typeface="Lucida Sans Unicode" pitchFamily="34" charset="0"/>
              </a:rPr>
              <a:t>			 	</a:t>
            </a:r>
            <a:endParaRPr lang="en-US" sz="1600" dirty="0">
              <a:cs typeface="Lucida Sans Unicode" pitchFamily="34" charset="0"/>
            </a:endParaRPr>
          </a:p>
        </p:txBody>
      </p:sp>
      <p:sp>
        <p:nvSpPr>
          <p:cNvPr id="26" name="TextBox 25"/>
          <p:cNvSpPr txBox="1"/>
          <p:nvPr/>
        </p:nvSpPr>
        <p:spPr>
          <a:xfrm>
            <a:off x="393236" y="1187460"/>
            <a:ext cx="1158779" cy="369332"/>
          </a:xfrm>
          <a:prstGeom prst="rect">
            <a:avLst/>
          </a:prstGeom>
          <a:noFill/>
        </p:spPr>
        <p:txBody>
          <a:bodyPr wrap="none" rtlCol="0">
            <a:spAutoFit/>
          </a:bodyPr>
          <a:lstStyle/>
          <a:p>
            <a:r>
              <a:rPr lang="en-IN" dirty="0" smtClean="0">
                <a:solidFill>
                  <a:schemeClr val="bg1"/>
                </a:solidFill>
              </a:rPr>
              <a:t>Client side</a:t>
            </a:r>
            <a:endParaRPr lang="en-IN" dirty="0">
              <a:solidFill>
                <a:schemeClr val="bg1"/>
              </a:solidFill>
            </a:endParaRPr>
          </a:p>
        </p:txBody>
      </p:sp>
      <p:grpSp>
        <p:nvGrpSpPr>
          <p:cNvPr id="42" name="Group 41"/>
          <p:cNvGrpSpPr/>
          <p:nvPr/>
        </p:nvGrpSpPr>
        <p:grpSpPr>
          <a:xfrm>
            <a:off x="323528" y="1356311"/>
            <a:ext cx="8352928" cy="3224817"/>
            <a:chOff x="323528" y="1212295"/>
            <a:chExt cx="8352928" cy="3224817"/>
          </a:xfrm>
        </p:grpSpPr>
        <p:grpSp>
          <p:nvGrpSpPr>
            <p:cNvPr id="40" name="Group 39"/>
            <p:cNvGrpSpPr/>
            <p:nvPr/>
          </p:nvGrpSpPr>
          <p:grpSpPr>
            <a:xfrm>
              <a:off x="323528" y="1212295"/>
              <a:ext cx="8352928" cy="3224817"/>
              <a:chOff x="323528" y="1140287"/>
              <a:chExt cx="8352928" cy="3224817"/>
            </a:xfrm>
          </p:grpSpPr>
          <p:sp>
            <p:nvSpPr>
              <p:cNvPr id="24" name="Rectangle 23"/>
              <p:cNvSpPr/>
              <p:nvPr/>
            </p:nvSpPr>
            <p:spPr>
              <a:xfrm>
                <a:off x="323528" y="1140287"/>
                <a:ext cx="4896544" cy="32248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3" name="Group 22"/>
              <p:cNvGrpSpPr/>
              <p:nvPr/>
            </p:nvGrpSpPr>
            <p:grpSpPr>
              <a:xfrm>
                <a:off x="467544" y="1603639"/>
                <a:ext cx="4694770" cy="2405464"/>
                <a:chOff x="827584" y="1069070"/>
                <a:chExt cx="5933156" cy="3368042"/>
              </a:xfrm>
            </p:grpSpPr>
            <p:sp>
              <p:nvSpPr>
                <p:cNvPr id="3" name="Rectangle 2"/>
                <p:cNvSpPr/>
                <p:nvPr/>
              </p:nvSpPr>
              <p:spPr>
                <a:xfrm>
                  <a:off x="827584" y="1628800"/>
                  <a:ext cx="1656184" cy="10081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View</a:t>
                  </a:r>
                  <a:endParaRPr lang="en-IN" dirty="0"/>
                </a:p>
              </p:txBody>
            </p:sp>
            <p:grpSp>
              <p:nvGrpSpPr>
                <p:cNvPr id="11" name="Group 10"/>
                <p:cNvGrpSpPr/>
                <p:nvPr/>
              </p:nvGrpSpPr>
              <p:grpSpPr>
                <a:xfrm>
                  <a:off x="2920636" y="1069070"/>
                  <a:ext cx="3840104" cy="1958325"/>
                  <a:chOff x="3633971" y="997061"/>
                  <a:chExt cx="3840104" cy="1958325"/>
                </a:xfrm>
              </p:grpSpPr>
              <p:sp>
                <p:nvSpPr>
                  <p:cNvPr id="4" name="Oval 3"/>
                  <p:cNvSpPr/>
                  <p:nvPr/>
                </p:nvSpPr>
                <p:spPr>
                  <a:xfrm>
                    <a:off x="3633971" y="997061"/>
                    <a:ext cx="3840104" cy="19583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controller</a:t>
                    </a:r>
                    <a:endParaRPr lang="en-IN" dirty="0"/>
                  </a:p>
                </p:txBody>
              </p:sp>
              <p:sp>
                <p:nvSpPr>
                  <p:cNvPr id="8" name="Rectangle 7"/>
                  <p:cNvSpPr/>
                  <p:nvPr/>
                </p:nvSpPr>
                <p:spPr>
                  <a:xfrm>
                    <a:off x="4651512" y="1545669"/>
                    <a:ext cx="1803529" cy="117437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and presentation logic</a:t>
                    </a:r>
                    <a:endParaRPr lang="en-IN" dirty="0"/>
                  </a:p>
                </p:txBody>
              </p:sp>
              <p:sp>
                <p:nvSpPr>
                  <p:cNvPr id="5" name="TextBox 4"/>
                  <p:cNvSpPr txBox="1"/>
                  <p:nvPr/>
                </p:nvSpPr>
                <p:spPr>
                  <a:xfrm>
                    <a:off x="4372356" y="1157420"/>
                    <a:ext cx="2270809" cy="400715"/>
                  </a:xfrm>
                  <a:prstGeom prst="rect">
                    <a:avLst/>
                  </a:prstGeom>
                  <a:noFill/>
                </p:spPr>
                <p:txBody>
                  <a:bodyPr wrap="none" rtlCol="0">
                    <a:spAutoFit/>
                  </a:bodyPr>
                  <a:lstStyle/>
                  <a:p>
                    <a:r>
                      <a:rPr lang="en-IN" sz="1600" dirty="0" smtClean="0"/>
                      <a:t>Controller Function</a:t>
                    </a:r>
                    <a:endParaRPr lang="en-IN" sz="1600" dirty="0"/>
                  </a:p>
                </p:txBody>
              </p:sp>
            </p:grpSp>
            <p:sp>
              <p:nvSpPr>
                <p:cNvPr id="12" name="Rectangle 11"/>
                <p:cNvSpPr/>
                <p:nvPr/>
              </p:nvSpPr>
              <p:spPr>
                <a:xfrm>
                  <a:off x="3563888" y="3262739"/>
                  <a:ext cx="1584177" cy="117437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Service </a:t>
                  </a:r>
                  <a:endParaRPr lang="en-IN" dirty="0"/>
                </a:p>
              </p:txBody>
            </p:sp>
            <p:cxnSp>
              <p:nvCxnSpPr>
                <p:cNvPr id="16" name="Straight Arrow Connector 15"/>
                <p:cNvCxnSpPr/>
                <p:nvPr/>
              </p:nvCxnSpPr>
              <p:spPr>
                <a:xfrm>
                  <a:off x="2483768" y="2132856"/>
                  <a:ext cx="1454409" cy="0"/>
                </a:xfrm>
                <a:prstGeom prst="straightConnector1">
                  <a:avLst/>
                </a:prstGeom>
                <a:ln w="3810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5976" y="2792051"/>
                  <a:ext cx="216024" cy="4706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886241" y="1495036"/>
                <a:ext cx="4790215" cy="2726052"/>
                <a:chOff x="3886241" y="996271"/>
                <a:chExt cx="4790215" cy="3224817"/>
              </a:xfrm>
            </p:grpSpPr>
            <p:grpSp>
              <p:nvGrpSpPr>
                <p:cNvPr id="37" name="Group 36"/>
                <p:cNvGrpSpPr/>
                <p:nvPr/>
              </p:nvGrpSpPr>
              <p:grpSpPr>
                <a:xfrm>
                  <a:off x="3886241" y="996271"/>
                  <a:ext cx="4790215" cy="3224817"/>
                  <a:chOff x="3886241" y="996271"/>
                  <a:chExt cx="4790215" cy="3224817"/>
                </a:xfrm>
              </p:grpSpPr>
              <p:grpSp>
                <p:nvGrpSpPr>
                  <p:cNvPr id="32" name="Group 31"/>
                  <p:cNvGrpSpPr/>
                  <p:nvPr/>
                </p:nvGrpSpPr>
                <p:grpSpPr>
                  <a:xfrm>
                    <a:off x="6012160" y="996271"/>
                    <a:ext cx="2664296" cy="3224817"/>
                    <a:chOff x="6012160" y="996271"/>
                    <a:chExt cx="2664296" cy="3224817"/>
                  </a:xfrm>
                </p:grpSpPr>
                <p:grpSp>
                  <p:nvGrpSpPr>
                    <p:cNvPr id="31" name="Group 30"/>
                    <p:cNvGrpSpPr/>
                    <p:nvPr/>
                  </p:nvGrpSpPr>
                  <p:grpSpPr>
                    <a:xfrm>
                      <a:off x="6012160" y="996271"/>
                      <a:ext cx="2664296" cy="3224817"/>
                      <a:chOff x="6012160" y="996271"/>
                      <a:chExt cx="2664296" cy="3224817"/>
                    </a:xfrm>
                  </p:grpSpPr>
                  <p:sp>
                    <p:nvSpPr>
                      <p:cNvPr id="28" name="Rectangle 27"/>
                      <p:cNvSpPr/>
                      <p:nvPr/>
                    </p:nvSpPr>
                    <p:spPr>
                      <a:xfrm>
                        <a:off x="6012160" y="996271"/>
                        <a:ext cx="2664296" cy="32248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p:cNvSpPr txBox="1"/>
                      <p:nvPr/>
                    </p:nvSpPr>
                    <p:spPr>
                      <a:xfrm>
                        <a:off x="6123002" y="1060172"/>
                        <a:ext cx="1218475" cy="369332"/>
                      </a:xfrm>
                      <a:prstGeom prst="rect">
                        <a:avLst/>
                      </a:prstGeom>
                      <a:noFill/>
                    </p:spPr>
                    <p:txBody>
                      <a:bodyPr wrap="none" rtlCol="0">
                        <a:spAutoFit/>
                      </a:bodyPr>
                      <a:lstStyle/>
                      <a:p>
                        <a:r>
                          <a:rPr lang="en-IN" dirty="0" smtClean="0">
                            <a:solidFill>
                              <a:schemeClr val="bg1"/>
                            </a:solidFill>
                          </a:rPr>
                          <a:t>Server side</a:t>
                        </a:r>
                        <a:endParaRPr lang="en-IN" dirty="0">
                          <a:solidFill>
                            <a:schemeClr val="bg1"/>
                          </a:solidFill>
                        </a:endParaRPr>
                      </a:p>
                    </p:txBody>
                  </p:sp>
                </p:grpSp>
                <p:sp>
                  <p:nvSpPr>
                    <p:cNvPr id="27" name="Rectangle 26"/>
                    <p:cNvSpPr/>
                    <p:nvPr/>
                  </p:nvSpPr>
                  <p:spPr>
                    <a:xfrm>
                      <a:off x="6732240" y="1700808"/>
                      <a:ext cx="1656184" cy="10784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Web service</a:t>
                      </a:r>
                      <a:endParaRPr lang="en-IN" dirty="0"/>
                    </a:p>
                  </p:txBody>
                </p:sp>
              </p:grpSp>
              <p:cxnSp>
                <p:nvCxnSpPr>
                  <p:cNvPr id="34" name="Straight Arrow Connector 33"/>
                  <p:cNvCxnSpPr>
                    <a:stCxn id="12" idx="3"/>
                    <a:endCxn id="27" idx="1"/>
                  </p:cNvCxnSpPr>
                  <p:nvPr/>
                </p:nvCxnSpPr>
                <p:spPr>
                  <a:xfrm flipV="1">
                    <a:off x="3886241" y="2240046"/>
                    <a:ext cx="2845999" cy="12341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rot="20390650">
                  <a:off x="4240053" y="2619889"/>
                  <a:ext cx="1905565" cy="302786"/>
                </a:xfrm>
                <a:prstGeom prst="rect">
                  <a:avLst/>
                </a:prstGeom>
                <a:solidFill>
                  <a:schemeClr val="accent1">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Angular ajax call</a:t>
                  </a:r>
                  <a:endParaRPr lang="en-IN" dirty="0">
                    <a:solidFill>
                      <a:schemeClr val="bg1"/>
                    </a:solidFill>
                  </a:endParaRPr>
                </a:p>
              </p:txBody>
            </p:sp>
          </p:grpSp>
        </p:grpSp>
        <p:sp>
          <p:nvSpPr>
            <p:cNvPr id="41" name="TextBox 40"/>
            <p:cNvSpPr txBox="1"/>
            <p:nvPr/>
          </p:nvSpPr>
          <p:spPr>
            <a:xfrm>
              <a:off x="377206" y="1267425"/>
              <a:ext cx="1174809" cy="369332"/>
            </a:xfrm>
            <a:prstGeom prst="rect">
              <a:avLst/>
            </a:prstGeom>
            <a:noFill/>
          </p:spPr>
          <p:txBody>
            <a:bodyPr wrap="none" rtlCol="0">
              <a:spAutoFit/>
            </a:bodyPr>
            <a:lstStyle/>
            <a:p>
              <a:r>
                <a:rPr lang="en-IN" dirty="0" smtClean="0">
                  <a:solidFill>
                    <a:schemeClr val="bg1"/>
                  </a:solidFill>
                </a:rPr>
                <a:t>Client Side</a:t>
              </a:r>
              <a:endParaRPr lang="en-IN" dirty="0">
                <a:solidFill>
                  <a:schemeClr val="bg1"/>
                </a:solidFill>
              </a:endParaRPr>
            </a:p>
          </p:txBody>
        </p:sp>
      </p:grpSp>
    </p:spTree>
    <p:extLst>
      <p:ext uri="{BB962C8B-B14F-4D97-AF65-F5344CB8AC3E}">
        <p14:creationId xmlns:p14="http://schemas.microsoft.com/office/powerpoint/2010/main" val="48505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a:solidFill>
                  <a:schemeClr val="tx1">
                    <a:lumMod val="75000"/>
                    <a:lumOff val="25000"/>
                  </a:schemeClr>
                </a:solidFill>
              </a:rPr>
              <a:t>AngularJS Core Design </a:t>
            </a:r>
            <a:r>
              <a:rPr lang="en-US" sz="2000" dirty="0" smtClean="0">
                <a:solidFill>
                  <a:schemeClr val="tx1">
                    <a:lumMod val="75000"/>
                    <a:lumOff val="25000"/>
                  </a:schemeClr>
                </a:solidFill>
              </a:rPr>
              <a:t>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a:t>
            </a:r>
            <a:r>
              <a:rPr lang="en-US" sz="2000" dirty="0" smtClean="0">
                <a:solidFill>
                  <a:schemeClr val="tx1">
                    <a:lumMod val="75000"/>
                    <a:lumOff val="25000"/>
                  </a:schemeClr>
                </a:solidFill>
              </a:rPr>
              <a:t>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p>
          <a:p>
            <a:pPr>
              <a:spcAft>
                <a:spcPts val="1200"/>
              </a:spcAft>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207379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AngularJs Core Design </a:t>
            </a:r>
            <a:r>
              <a:rPr lang="en-IN" sz="2600" dirty="0" smtClean="0"/>
              <a:t>Principle  (5/6)</a:t>
            </a:r>
            <a:endParaRPr lang="en-IN" sz="2600" dirty="0"/>
          </a:p>
        </p:txBody>
      </p:sp>
      <p:sp>
        <p:nvSpPr>
          <p:cNvPr id="3" name="Text Placeholder 2"/>
          <p:cNvSpPr>
            <a:spLocks noGrp="1"/>
          </p:cNvSpPr>
          <p:nvPr>
            <p:ph type="body" sz="quarter" idx="10"/>
          </p:nvPr>
        </p:nvSpPr>
        <p:spPr/>
        <p:txBody>
          <a:bodyPr>
            <a:normAutofit fontScale="92500" lnSpcReduction="20000"/>
          </a:bodyPr>
          <a:lstStyle/>
          <a:p>
            <a:pPr marL="0" lvl="1" indent="0">
              <a:buNone/>
            </a:pPr>
            <a:r>
              <a:rPr lang="en-IN" sz="2200" dirty="0">
                <a:solidFill>
                  <a:schemeClr val="tx1"/>
                </a:solidFill>
              </a:rPr>
              <a:t>Declarative </a:t>
            </a:r>
            <a:r>
              <a:rPr lang="en-IN" sz="2200" dirty="0" smtClean="0">
                <a:solidFill>
                  <a:schemeClr val="tx1"/>
                </a:solidFill>
              </a:rPr>
              <a:t>Approach </a:t>
            </a:r>
            <a:r>
              <a:rPr lang="en-IN" sz="2200" dirty="0">
                <a:solidFill>
                  <a:schemeClr val="tx1"/>
                </a:solidFill>
              </a:rPr>
              <a:t>– extends Html vocabulary by using </a:t>
            </a:r>
            <a:r>
              <a:rPr lang="en-IN" sz="2200" dirty="0" smtClean="0">
                <a:solidFill>
                  <a:schemeClr val="tx1"/>
                </a:solidFill>
              </a:rPr>
              <a:t>directives:</a:t>
            </a:r>
            <a:endParaRPr lang="en-IN" sz="2200" dirty="0">
              <a:solidFill>
                <a:schemeClr val="tx1"/>
              </a:solidFill>
            </a:endParaRPr>
          </a:p>
          <a:p>
            <a:endParaRPr lang="en-US" sz="1800" dirty="0" smtClean="0"/>
          </a:p>
          <a:p>
            <a:r>
              <a:rPr lang="en-US" sz="1800" dirty="0" smtClean="0"/>
              <a:t>Declarative approach directs Angular what should be done on our behalf instead of we explicitly coding for it.</a:t>
            </a:r>
            <a:endParaRPr lang="en-US" sz="1800" dirty="0"/>
          </a:p>
          <a:p>
            <a:endParaRPr lang="en-US" sz="1800" dirty="0"/>
          </a:p>
          <a:p>
            <a:r>
              <a:rPr lang="en-US" sz="1800" dirty="0" smtClean="0"/>
              <a:t>We use Angular directives to tell Angular what has to be done</a:t>
            </a:r>
          </a:p>
          <a:p>
            <a:pPr marL="0" indent="0">
              <a:buNone/>
            </a:pPr>
            <a:endParaRPr lang="en-US" sz="1800" dirty="0" smtClean="0"/>
          </a:p>
          <a:p>
            <a:r>
              <a:rPr lang="en-US" sz="1800" dirty="0" smtClean="0"/>
              <a:t>Directives are used as attributes of html element inside html page </a:t>
            </a:r>
          </a:p>
          <a:p>
            <a:endParaRPr lang="en-US" sz="1800" dirty="0" smtClean="0"/>
          </a:p>
          <a:p>
            <a:r>
              <a:rPr lang="en-US" sz="1800" dirty="0" smtClean="0"/>
              <a:t> </a:t>
            </a:r>
            <a:r>
              <a:rPr lang="en-US" sz="1800" dirty="0"/>
              <a:t>&lt;div id=“</a:t>
            </a:r>
            <a:r>
              <a:rPr lang="en-US" sz="1800" dirty="0" err="1"/>
              <a:t>myid</a:t>
            </a:r>
            <a:r>
              <a:rPr lang="en-US" sz="1800" dirty="0"/>
              <a:t>” </a:t>
            </a:r>
            <a:r>
              <a:rPr lang="en-US" sz="1800" dirty="0" smtClean="0">
                <a:solidFill>
                  <a:srgbClr val="FF0000"/>
                </a:solidFill>
              </a:rPr>
              <a:t>ng-controller</a:t>
            </a:r>
            <a:r>
              <a:rPr lang="en-US" sz="1800" dirty="0" smtClean="0"/>
              <a:t>=“</a:t>
            </a:r>
            <a:r>
              <a:rPr lang="en-US" sz="1800" dirty="0" err="1" smtClean="0"/>
              <a:t>DemoController</a:t>
            </a:r>
            <a:r>
              <a:rPr lang="en-US" sz="1800" dirty="0" smtClean="0"/>
              <a:t>”&gt;&lt;/</a:t>
            </a:r>
            <a:r>
              <a:rPr lang="en-US" sz="1800" dirty="0"/>
              <a:t>div&gt; </a:t>
            </a:r>
            <a:endParaRPr lang="en-US" sz="1800" dirty="0" smtClean="0"/>
          </a:p>
          <a:p>
            <a:endParaRPr lang="en-US" sz="1800" dirty="0"/>
          </a:p>
          <a:p>
            <a:r>
              <a:rPr lang="en-US" sz="1800" dirty="0" smtClean="0"/>
              <a:t>ng-controller – is angular directive that tells </a:t>
            </a:r>
            <a:r>
              <a:rPr lang="en-US" sz="1800" dirty="0" err="1" smtClean="0"/>
              <a:t>angualr</a:t>
            </a:r>
            <a:r>
              <a:rPr lang="en-US" sz="1800" dirty="0" smtClean="0"/>
              <a:t> to instantiate the Controller function and inject dependencies to it.</a:t>
            </a:r>
          </a:p>
          <a:p>
            <a:endParaRPr lang="en-US" sz="1800" dirty="0"/>
          </a:p>
          <a:p>
            <a:r>
              <a:rPr lang="en-US" sz="1800" dirty="0" smtClean="0"/>
              <a:t>&lt;body </a:t>
            </a:r>
            <a:r>
              <a:rPr lang="en-US" sz="1800" dirty="0" smtClean="0">
                <a:solidFill>
                  <a:srgbClr val="FF0000"/>
                </a:solidFill>
              </a:rPr>
              <a:t>ng-app</a:t>
            </a:r>
            <a:r>
              <a:rPr lang="en-US" sz="1800" dirty="0" smtClean="0"/>
              <a:t>&gt;</a:t>
            </a:r>
            <a:endParaRPr lang="en-US" sz="1800" dirty="0"/>
          </a:p>
          <a:p>
            <a:pPr marL="400050" lvl="1" indent="0">
              <a:buNone/>
            </a:pPr>
            <a:endParaRPr lang="en-US" sz="1800" dirty="0" smtClean="0"/>
          </a:p>
          <a:p>
            <a:r>
              <a:rPr lang="en-IN" sz="1800" dirty="0" smtClean="0"/>
              <a:t>ng-app – This directive auto-bootstraps </a:t>
            </a:r>
            <a:r>
              <a:rPr lang="en-IN" sz="1800" dirty="0" err="1" smtClean="0"/>
              <a:t>angularjs</a:t>
            </a:r>
            <a:r>
              <a:rPr lang="en-IN" sz="1800" dirty="0" smtClean="0"/>
              <a:t> application at body element</a:t>
            </a:r>
          </a:p>
          <a:p>
            <a:endParaRPr lang="en-IN" sz="1800" dirty="0"/>
          </a:p>
          <a:p>
            <a:r>
              <a:rPr lang="en-IN" sz="1800" dirty="0" smtClean="0"/>
              <a:t>Directives handle everything automatically in the background, we need not code anything explicitly to get it done</a:t>
            </a:r>
            <a:endParaRPr lang="en-IN" sz="1800" dirty="0"/>
          </a:p>
        </p:txBody>
      </p:sp>
    </p:spTree>
    <p:extLst>
      <p:ext uri="{BB962C8B-B14F-4D97-AF65-F5344CB8AC3E}">
        <p14:creationId xmlns:p14="http://schemas.microsoft.com/office/powerpoint/2010/main" val="1411232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AngularJs Core Design </a:t>
            </a:r>
            <a:r>
              <a:rPr lang="en-IN" sz="2600" dirty="0" smtClean="0"/>
              <a:t>Principle  (6/6)</a:t>
            </a:r>
            <a:endParaRPr lang="en-IN" sz="2600" dirty="0"/>
          </a:p>
        </p:txBody>
      </p:sp>
      <p:sp>
        <p:nvSpPr>
          <p:cNvPr id="3" name="Text Placeholder 2"/>
          <p:cNvSpPr>
            <a:spLocks noGrp="1"/>
          </p:cNvSpPr>
          <p:nvPr>
            <p:ph type="body" sz="quarter" idx="10"/>
          </p:nvPr>
        </p:nvSpPr>
        <p:spPr/>
        <p:txBody>
          <a:bodyPr>
            <a:normAutofit fontScale="55000" lnSpcReduction="20000"/>
          </a:bodyPr>
          <a:lstStyle/>
          <a:p>
            <a:pPr marL="0" indent="0">
              <a:buNone/>
            </a:pPr>
            <a:r>
              <a:rPr lang="en-IN" sz="3600" dirty="0" smtClean="0"/>
              <a:t>Dependency Injection:</a:t>
            </a:r>
          </a:p>
          <a:p>
            <a:r>
              <a:rPr lang="en-IN" sz="2900" dirty="0" smtClean="0"/>
              <a:t>DI </a:t>
            </a:r>
            <a:r>
              <a:rPr lang="en-IN" sz="2900" dirty="0"/>
              <a:t>- object is given its dependencies, rather than the object creating them itself. </a:t>
            </a:r>
          </a:p>
          <a:p>
            <a:endParaRPr lang="en-IN" sz="2900" dirty="0" smtClean="0"/>
          </a:p>
          <a:p>
            <a:r>
              <a:rPr lang="en-IN" sz="2900" dirty="0" smtClean="0"/>
              <a:t>Avoids tight coupling with dependency creation logic by creating dependencies outside the application</a:t>
            </a:r>
          </a:p>
          <a:p>
            <a:endParaRPr lang="en-IN" sz="2900" dirty="0"/>
          </a:p>
          <a:p>
            <a:r>
              <a:rPr lang="en-IN" sz="2900" dirty="0" smtClean="0"/>
              <a:t>Dependency is instantiated and injected by Angular when dependency name is mentioned as function argument inside controller or service function.</a:t>
            </a:r>
          </a:p>
          <a:p>
            <a:pPr marL="357188" indent="-357188">
              <a:buNone/>
            </a:pPr>
            <a:r>
              <a:rPr lang="en-IN" sz="2900" dirty="0" smtClean="0">
                <a:solidFill>
                  <a:srgbClr val="0070C0"/>
                </a:solidFill>
              </a:rPr>
              <a:t>      </a:t>
            </a:r>
          </a:p>
          <a:p>
            <a:pPr marL="357188" indent="-357188">
              <a:buNone/>
            </a:pPr>
            <a:r>
              <a:rPr lang="en-IN" sz="2900" dirty="0">
                <a:solidFill>
                  <a:srgbClr val="0070C0"/>
                </a:solidFill>
              </a:rPr>
              <a:t> </a:t>
            </a:r>
            <a:r>
              <a:rPr lang="en-IN" sz="2900" dirty="0" smtClean="0">
                <a:solidFill>
                  <a:srgbClr val="0070C0"/>
                </a:solidFill>
              </a:rPr>
              <a:t>          //  ’</a:t>
            </a:r>
            <a:r>
              <a:rPr lang="en-IN" sz="2900" dirty="0" err="1" smtClean="0">
                <a:solidFill>
                  <a:srgbClr val="0070C0"/>
                </a:solidFill>
              </a:rPr>
              <a:t>calcService</a:t>
            </a:r>
            <a:r>
              <a:rPr lang="en-IN" sz="2900" dirty="0" smtClean="0">
                <a:solidFill>
                  <a:srgbClr val="0070C0"/>
                </a:solidFill>
              </a:rPr>
              <a:t>’ is dependency      </a:t>
            </a:r>
          </a:p>
          <a:p>
            <a:pPr marL="357188" indent="-357188">
              <a:buNone/>
            </a:pPr>
            <a:r>
              <a:rPr lang="en-IN" sz="2900" dirty="0">
                <a:solidFill>
                  <a:srgbClr val="0070C0"/>
                </a:solidFill>
              </a:rPr>
              <a:t> </a:t>
            </a:r>
            <a:r>
              <a:rPr lang="en-IN" sz="2900" dirty="0" smtClean="0">
                <a:solidFill>
                  <a:srgbClr val="0070C0"/>
                </a:solidFill>
              </a:rPr>
              <a:t>         module.controllerFunction(</a:t>
            </a:r>
            <a:r>
              <a:rPr lang="en-IN" sz="2900" dirty="0" err="1" smtClean="0">
                <a:solidFill>
                  <a:srgbClr val="0070C0"/>
                </a:solidFill>
              </a:rPr>
              <a:t>calcService</a:t>
            </a:r>
            <a:r>
              <a:rPr lang="en-IN" sz="2900" dirty="0" smtClean="0">
                <a:solidFill>
                  <a:srgbClr val="0070C0"/>
                </a:solidFill>
              </a:rPr>
              <a:t>) {  </a:t>
            </a:r>
          </a:p>
          <a:p>
            <a:pPr marL="0" indent="0">
              <a:buNone/>
            </a:pPr>
            <a:r>
              <a:rPr lang="en-IN" sz="2900" dirty="0" smtClean="0">
                <a:solidFill>
                  <a:srgbClr val="0070C0"/>
                </a:solidFill>
              </a:rPr>
              <a:t>          // once injected we can use it normal way invoking functions on it         </a:t>
            </a:r>
          </a:p>
          <a:p>
            <a:pPr marL="0" indent="0">
              <a:buNone/>
            </a:pPr>
            <a:r>
              <a:rPr lang="en-IN" sz="2900" dirty="0" smtClean="0">
                <a:solidFill>
                  <a:srgbClr val="0070C0"/>
                </a:solidFill>
              </a:rPr>
              <a:t>	</a:t>
            </a:r>
            <a:r>
              <a:rPr lang="en-IN" sz="2900" dirty="0" err="1" smtClean="0">
                <a:solidFill>
                  <a:srgbClr val="0070C0"/>
                </a:solidFill>
              </a:rPr>
              <a:t>calcService.add</a:t>
            </a:r>
            <a:r>
              <a:rPr lang="en-IN" sz="2900" dirty="0" smtClean="0">
                <a:solidFill>
                  <a:srgbClr val="0070C0"/>
                </a:solidFill>
              </a:rPr>
              <a:t>(3,5);</a:t>
            </a:r>
          </a:p>
          <a:p>
            <a:pPr marL="0" indent="0">
              <a:buNone/>
            </a:pPr>
            <a:r>
              <a:rPr lang="en-IN" sz="2900" dirty="0">
                <a:solidFill>
                  <a:srgbClr val="0070C0"/>
                </a:solidFill>
              </a:rPr>
              <a:t> </a:t>
            </a:r>
            <a:r>
              <a:rPr lang="en-IN" sz="2900" dirty="0" smtClean="0">
                <a:solidFill>
                  <a:srgbClr val="0070C0"/>
                </a:solidFill>
              </a:rPr>
              <a:t>                       … }</a:t>
            </a:r>
          </a:p>
          <a:p>
            <a:r>
              <a:rPr lang="en-IN" sz="2900" dirty="0" smtClean="0">
                <a:solidFill>
                  <a:schemeClr val="tx1">
                    <a:lumMod val="85000"/>
                    <a:lumOff val="15000"/>
                  </a:schemeClr>
                </a:solidFill>
              </a:rPr>
              <a:t>It is possible to change dependency without breaking code that uses that dependency.</a:t>
            </a:r>
          </a:p>
          <a:p>
            <a:endParaRPr lang="en-IN" sz="2900" dirty="0" smtClean="0"/>
          </a:p>
          <a:p>
            <a:r>
              <a:rPr lang="en-IN" sz="2900" dirty="0" smtClean="0"/>
              <a:t>Allows  </a:t>
            </a:r>
            <a:r>
              <a:rPr lang="en-IN" sz="2900" dirty="0"/>
              <a:t>injecting mock objects as dependencies </a:t>
            </a:r>
            <a:r>
              <a:rPr lang="en-IN" sz="2900" dirty="0" smtClean="0"/>
              <a:t>in absence of actual dependency making unit testing easy</a:t>
            </a:r>
            <a:endParaRPr lang="en-IN" sz="2900" dirty="0"/>
          </a:p>
          <a:p>
            <a:endParaRPr lang="en-US" sz="2900" dirty="0" smtClean="0"/>
          </a:p>
          <a:p>
            <a:r>
              <a:rPr lang="en-US" sz="2900" dirty="0" smtClean="0"/>
              <a:t>Angular </a:t>
            </a:r>
            <a:r>
              <a:rPr lang="en-US" sz="2900" dirty="0"/>
              <a:t>has two important services which makes DI possible - </a:t>
            </a:r>
            <a:r>
              <a:rPr lang="en-US" sz="2900" b="1" dirty="0"/>
              <a:t>$injector</a:t>
            </a:r>
            <a:r>
              <a:rPr lang="en-US" sz="2900" dirty="0"/>
              <a:t> and </a:t>
            </a:r>
            <a:r>
              <a:rPr lang="en-US" sz="2900" b="1" dirty="0"/>
              <a:t>$provide</a:t>
            </a:r>
            <a:r>
              <a:rPr lang="en-US" sz="2900" dirty="0"/>
              <a:t> which we will see later.</a:t>
            </a:r>
          </a:p>
          <a:p>
            <a:endParaRPr lang="en-US" b="1" dirty="0"/>
          </a:p>
          <a:p>
            <a:endParaRPr lang="en-US" b="1" dirty="0"/>
          </a:p>
          <a:p>
            <a:endParaRPr lang="en-IN" dirty="0"/>
          </a:p>
        </p:txBody>
      </p:sp>
    </p:spTree>
    <p:extLst>
      <p:ext uri="{BB962C8B-B14F-4D97-AF65-F5344CB8AC3E}">
        <p14:creationId xmlns:p14="http://schemas.microsoft.com/office/powerpoint/2010/main" val="174320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7890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a:solidFill>
                  <a:schemeClr val="tx1">
                    <a:lumMod val="75000"/>
                    <a:lumOff val="25000"/>
                  </a:schemeClr>
                </a:solidFill>
              </a:rPr>
              <a:t>AngularJS Core Design </a:t>
            </a:r>
            <a:r>
              <a:rPr lang="en-US" sz="2000" dirty="0" smtClean="0">
                <a:solidFill>
                  <a:schemeClr val="tx1">
                    <a:lumMod val="75000"/>
                    <a:lumOff val="25000"/>
                  </a:schemeClr>
                </a:solidFill>
              </a:rPr>
              <a:t>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a:t>
            </a:r>
            <a:r>
              <a:rPr lang="en-US" sz="2000" dirty="0" smtClean="0">
                <a:solidFill>
                  <a:schemeClr val="tx1">
                    <a:lumMod val="75000"/>
                    <a:lumOff val="25000"/>
                  </a:schemeClr>
                </a:solidFill>
              </a:rPr>
              <a:t>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155043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2800" dirty="0" smtClean="0">
                <a:effectLst/>
              </a:rPr>
              <a:t/>
            </a:r>
            <a:br>
              <a:rPr lang="en-US" sz="2800" dirty="0" smtClean="0">
                <a:effectLst/>
              </a:rPr>
            </a:br>
            <a:r>
              <a:rPr lang="en-US" sz="2800" dirty="0" smtClean="0">
                <a:effectLst/>
              </a:rPr>
              <a:t>AngularJS </a:t>
            </a:r>
            <a:r>
              <a:rPr lang="en-US" sz="2800" dirty="0">
                <a:effectLst/>
              </a:rPr>
              <a:t>Core Building Blocks</a:t>
            </a:r>
            <a:br>
              <a:rPr lang="en-US" sz="2800" dirty="0">
                <a:effectLst/>
              </a:rPr>
            </a:br>
            <a:endParaRPr lang="en-IN" dirty="0">
              <a:effectLst/>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908720"/>
            <a:ext cx="8376630" cy="32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2"/>
          <p:cNvSpPr txBox="1">
            <a:spLocks/>
          </p:cNvSpPr>
          <p:nvPr/>
        </p:nvSpPr>
        <p:spPr>
          <a:xfrm>
            <a:off x="172616" y="961731"/>
            <a:ext cx="8534400" cy="5419597"/>
          </a:xfrm>
          <a:prstGeom prst="rect">
            <a:avLst/>
          </a:prstGeom>
          <a:ln>
            <a:noFill/>
          </a:ln>
        </p:spPr>
        <p:txBody>
          <a:bodyPr>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endParaRPr lang="en-US" sz="1600" dirty="0" smtClean="0"/>
          </a:p>
          <a:p>
            <a:pPr marL="0" indent="0">
              <a:buFont typeface="Wingdings" pitchFamily="2" charset="2"/>
              <a:buNone/>
            </a:pPr>
            <a:endParaRPr lang="en-US" sz="1600" dirty="0" smtClean="0"/>
          </a:p>
          <a:p>
            <a:endParaRPr lang="en-US" sz="1600" dirty="0" smtClean="0"/>
          </a:p>
          <a:p>
            <a:endParaRPr lang="en-US" sz="1600" dirty="0" smtClean="0"/>
          </a:p>
          <a:p>
            <a:endParaRPr lang="en-US" sz="1600" dirty="0" smtClean="0"/>
          </a:p>
          <a:p>
            <a:endParaRPr lang="en-US" sz="1600" dirty="0" smtClean="0"/>
          </a:p>
          <a:p>
            <a:pPr marL="0" indent="0">
              <a:buFont typeface="Wingdings" pitchFamily="2" charset="2"/>
              <a:buNone/>
            </a:pPr>
            <a:endParaRPr lang="en-US" sz="1600" dirty="0" smtClean="0"/>
          </a:p>
          <a:p>
            <a:endParaRPr lang="en-US" sz="1600" dirty="0" smtClean="0"/>
          </a:p>
          <a:p>
            <a:pPr marL="0" indent="0">
              <a:buFont typeface="Wingdings" pitchFamily="2" charset="2"/>
              <a:buNone/>
            </a:pPr>
            <a:endParaRPr lang="en-US" sz="1600" dirty="0" smtClean="0"/>
          </a:p>
          <a:p>
            <a:pPr marL="0" indent="0">
              <a:buFont typeface="Wingdings" pitchFamily="2" charset="2"/>
              <a:buNone/>
            </a:pPr>
            <a:endParaRPr lang="en-US" sz="1600" dirty="0" smtClean="0"/>
          </a:p>
          <a:p>
            <a:pPr marL="0" indent="0">
              <a:buFont typeface="Wingdings" pitchFamily="2" charset="2"/>
              <a:buNone/>
            </a:pPr>
            <a:endParaRPr lang="en-US" sz="1600" dirty="0" smtClean="0"/>
          </a:p>
          <a:p>
            <a:pPr marL="0" indent="0">
              <a:buFont typeface="Wingdings" pitchFamily="2" charset="2"/>
              <a:buNone/>
            </a:pPr>
            <a:endParaRPr lang="en-US" sz="1600" dirty="0" smtClean="0"/>
          </a:p>
          <a:p>
            <a:r>
              <a:rPr lang="en-US" sz="1600" dirty="0"/>
              <a:t>Model</a:t>
            </a:r>
          </a:p>
          <a:p>
            <a:r>
              <a:rPr lang="en-US" sz="1600" dirty="0" smtClean="0"/>
              <a:t>View</a:t>
            </a:r>
            <a:endParaRPr lang="en-US" sz="1600" dirty="0"/>
          </a:p>
          <a:p>
            <a:r>
              <a:rPr lang="en-US" sz="1600" dirty="0" smtClean="0"/>
              <a:t>Controller</a:t>
            </a:r>
          </a:p>
          <a:p>
            <a:r>
              <a:rPr lang="en-US" sz="1600" dirty="0" smtClean="0"/>
              <a:t>Services</a:t>
            </a:r>
          </a:p>
          <a:p>
            <a:r>
              <a:rPr lang="en-US" sz="1600" dirty="0" smtClean="0"/>
              <a:t>Modules</a:t>
            </a:r>
          </a:p>
          <a:p>
            <a:endParaRPr lang="en-US" sz="1600" dirty="0" smtClean="0">
              <a:cs typeface="Lucida Sans Unicode" pitchFamily="34" charset="0"/>
            </a:endParaRPr>
          </a:p>
          <a:p>
            <a:pPr marL="0" indent="0">
              <a:buFont typeface="Wingdings" pitchFamily="2" charset="2"/>
              <a:buNone/>
            </a:pPr>
            <a:r>
              <a:rPr lang="en-US" sz="1600" dirty="0" smtClean="0">
                <a:cs typeface="Lucida Sans Unicode" pitchFamily="34" charset="0"/>
              </a:rPr>
              <a:t>			 	</a:t>
            </a:r>
            <a:endParaRPr lang="en-US" sz="1600" dirty="0">
              <a:cs typeface="Lucida Sans Unicode" pitchFamily="34" charset="0"/>
            </a:endParaRPr>
          </a:p>
        </p:txBody>
      </p:sp>
    </p:spTree>
    <p:extLst>
      <p:ext uri="{BB962C8B-B14F-4D97-AF65-F5344CB8AC3E}">
        <p14:creationId xmlns:p14="http://schemas.microsoft.com/office/powerpoint/2010/main" val="96125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29309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a:solidFill>
                  <a:schemeClr val="tx1">
                    <a:lumMod val="75000"/>
                    <a:lumOff val="25000"/>
                  </a:schemeClr>
                </a:solidFill>
              </a:rPr>
              <a:t>AngularJS Core Design </a:t>
            </a:r>
            <a:r>
              <a:rPr lang="en-US" sz="2000" dirty="0" smtClean="0">
                <a:solidFill>
                  <a:schemeClr val="tx1">
                    <a:lumMod val="75000"/>
                    <a:lumOff val="25000"/>
                  </a:schemeClr>
                </a:solidFill>
              </a:rPr>
              <a:t>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a:t>
            </a:r>
            <a:r>
              <a:rPr lang="en-US" sz="2000" dirty="0" smtClean="0">
                <a:solidFill>
                  <a:schemeClr val="tx1">
                    <a:lumMod val="75000"/>
                    <a:lumOff val="25000"/>
                  </a:schemeClr>
                </a:solidFill>
              </a:rPr>
              <a:t>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3633465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342900" lvl="1" indent="-342900">
              <a:buFont typeface="Wingdings" panose="05000000000000000000" pitchFamily="2" charset="2"/>
              <a:buChar char="§"/>
            </a:pPr>
            <a:r>
              <a:rPr lang="en-US" dirty="0" smtClean="0"/>
              <a:t>ng-app</a:t>
            </a:r>
          </a:p>
          <a:p>
            <a:pPr marL="342900" lvl="1" indent="-342900">
              <a:buFont typeface="Wingdings" panose="05000000000000000000" pitchFamily="2" charset="2"/>
              <a:buChar char="§"/>
            </a:pPr>
            <a:r>
              <a:rPr lang="en-US" dirty="0" smtClean="0"/>
              <a:t>Declarative way – function calls not needed like JQuery</a:t>
            </a:r>
          </a:p>
          <a:p>
            <a:pPr marL="342900" lvl="1" indent="-342900">
              <a:buFont typeface="Wingdings" panose="05000000000000000000" pitchFamily="2" charset="2"/>
              <a:buChar char="§"/>
            </a:pPr>
            <a:r>
              <a:rPr lang="en-US" dirty="0" smtClean="0"/>
              <a:t>Directives</a:t>
            </a:r>
          </a:p>
          <a:p>
            <a:pPr marL="342900" lvl="1" indent="-342900">
              <a:buFont typeface="Wingdings" panose="05000000000000000000" pitchFamily="2" charset="2"/>
              <a:buChar char="§"/>
            </a:pPr>
            <a:r>
              <a:rPr lang="en-US" dirty="0" smtClean="0"/>
              <a:t>ng-model</a:t>
            </a:r>
          </a:p>
          <a:p>
            <a:pPr marL="342900" lvl="1" indent="-342900">
              <a:buFont typeface="Wingdings" panose="05000000000000000000" pitchFamily="2" charset="2"/>
              <a:buChar char="§"/>
            </a:pPr>
            <a:r>
              <a:rPr lang="en-US" dirty="0" smtClean="0"/>
              <a:t>ng-</a:t>
            </a:r>
            <a:r>
              <a:rPr lang="en-US" dirty="0" err="1" smtClean="0"/>
              <a:t>init</a:t>
            </a:r>
            <a:r>
              <a:rPr lang="en-US" dirty="0" smtClean="0"/>
              <a:t>, ng-repeat</a:t>
            </a:r>
          </a:p>
          <a:p>
            <a:pPr marL="342900" lvl="1" indent="-342900">
              <a:buFont typeface="Wingdings" panose="05000000000000000000" pitchFamily="2" charset="2"/>
              <a:buChar char="§"/>
            </a:pPr>
            <a:endParaRPr lang="en-US" dirty="0" smtClean="0"/>
          </a:p>
          <a:p>
            <a:pPr marL="342900" lvl="1" indent="-342900">
              <a:buFont typeface="Wingdings" panose="05000000000000000000" pitchFamily="2" charset="2"/>
              <a:buChar char="§"/>
            </a:pPr>
            <a:r>
              <a:rPr lang="en-US" dirty="0" err="1" smtClean="0"/>
              <a:t>AngularJS</a:t>
            </a:r>
            <a:r>
              <a:rPr lang="en-US" dirty="0" smtClean="0"/>
              <a:t> API… </a:t>
            </a:r>
            <a:r>
              <a:rPr lang="en-US" dirty="0" err="1" smtClean="0"/>
              <a:t>Eg</a:t>
            </a:r>
            <a:r>
              <a:rPr lang="en-US" dirty="0" smtClean="0"/>
              <a:t> </a:t>
            </a:r>
            <a:r>
              <a:rPr lang="en-US" dirty="0"/>
              <a:t>- </a:t>
            </a:r>
            <a:r>
              <a:rPr lang="en-US" dirty="0" smtClean="0"/>
              <a:t>ng-app: </a:t>
            </a:r>
            <a:r>
              <a:rPr lang="en-US" dirty="0">
                <a:hlinkClick r:id="rId3"/>
              </a:rPr>
              <a:t>https://</a:t>
            </a:r>
            <a:r>
              <a:rPr lang="en-US" dirty="0" smtClean="0">
                <a:hlinkClick r:id="rId3"/>
              </a:rPr>
              <a:t>docs.angularjs.org/api/ng/directive/ngApp</a:t>
            </a:r>
            <a:endParaRPr lang="en-US" dirty="0" smtClean="0"/>
          </a:p>
          <a:p>
            <a:pPr marL="342900" lvl="1" indent="-342900">
              <a:buFont typeface="Wingdings" panose="05000000000000000000" pitchFamily="2" charset="2"/>
              <a:buChar char="§"/>
            </a:pPr>
            <a:r>
              <a:rPr lang="en-US" dirty="0" smtClean="0"/>
              <a:t>ng-show, ng-hide</a:t>
            </a:r>
          </a:p>
          <a:p>
            <a:pPr marL="342900" lvl="1" indent="-342900">
              <a:buFont typeface="Wingdings" panose="05000000000000000000" pitchFamily="2" charset="2"/>
              <a:buChar char="§"/>
            </a:pPr>
            <a:endParaRPr lang="en-US" dirty="0" smtClean="0"/>
          </a:p>
          <a:p>
            <a:pPr marL="342900" lvl="1" indent="-342900">
              <a:buFont typeface="Wingdings" panose="05000000000000000000" pitchFamily="2" charset="2"/>
              <a:buChar char="§"/>
            </a:pPr>
            <a:r>
              <a:rPr lang="en-US" dirty="0" smtClean="0"/>
              <a:t>Filters, filter chaining &amp; Sorting</a:t>
            </a:r>
          </a:p>
          <a:p>
            <a:pPr marL="742950" lvl="2" indent="-342900">
              <a:buFont typeface="Wingdings" panose="05000000000000000000" pitchFamily="2" charset="2"/>
              <a:buChar char="§"/>
            </a:pPr>
            <a:r>
              <a:rPr lang="en-US" sz="1600" dirty="0" smtClean="0"/>
              <a:t>uppercase, lowercase, </a:t>
            </a:r>
            <a:r>
              <a:rPr lang="en-US" sz="1600" dirty="0" err="1" smtClean="0"/>
              <a:t>orderBy</a:t>
            </a:r>
            <a:r>
              <a:rPr lang="en-US" sz="1600" dirty="0" smtClean="0"/>
              <a:t>, filter</a:t>
            </a:r>
            <a:endParaRPr lang="en-US" sz="1600" dirty="0"/>
          </a:p>
          <a:p>
            <a:pPr marL="342900" lvl="1" indent="-342900">
              <a:buFont typeface="Wingdings" panose="05000000000000000000" pitchFamily="2" charset="2"/>
              <a:buChar char="§"/>
            </a:pPr>
            <a:endParaRPr lang="en-US" dirty="0" smtClean="0"/>
          </a:p>
          <a:p>
            <a:pPr marL="342900" lvl="1" indent="-342900">
              <a:buFont typeface="Wingdings" panose="05000000000000000000" pitchFamily="2" charset="2"/>
              <a:buChar char="§"/>
            </a:pPr>
            <a:endParaRPr lang="en-US" dirty="0" smtClean="0"/>
          </a:p>
          <a:p>
            <a:endParaRPr lang="en-US" sz="1600" dirty="0" smtClean="0"/>
          </a:p>
          <a:p>
            <a:pPr lvl="1">
              <a:buFont typeface="Wingdings" panose="05000000000000000000" pitchFamily="2" charset="2"/>
              <a:buChar char="§"/>
            </a:pPr>
            <a:endParaRPr lang="en-US" dirty="0"/>
          </a:p>
        </p:txBody>
      </p:sp>
      <p:sp>
        <p:nvSpPr>
          <p:cNvPr id="4" name="Title 3"/>
          <p:cNvSpPr>
            <a:spLocks noGrp="1"/>
          </p:cNvSpPr>
          <p:nvPr>
            <p:ph type="title"/>
          </p:nvPr>
        </p:nvSpPr>
        <p:spPr/>
        <p:txBody>
          <a:bodyPr>
            <a:normAutofit/>
          </a:bodyPr>
          <a:lstStyle/>
          <a:p>
            <a:r>
              <a:rPr lang="en-US" dirty="0">
                <a:effectLst/>
              </a:rPr>
              <a:t>Simple </a:t>
            </a:r>
            <a:r>
              <a:rPr lang="en-US" dirty="0" err="1">
                <a:effectLst/>
              </a:rPr>
              <a:t>HelloWorld</a:t>
            </a:r>
            <a:r>
              <a:rPr lang="en-US" dirty="0"/>
              <a:t> </a:t>
            </a:r>
            <a:r>
              <a:rPr lang="en-US" dirty="0">
                <a:effectLst/>
              </a:rPr>
              <a:t>Example</a:t>
            </a:r>
          </a:p>
        </p:txBody>
      </p:sp>
    </p:spTree>
    <p:extLst>
      <p:ext uri="{BB962C8B-B14F-4D97-AF65-F5344CB8AC3E}">
        <p14:creationId xmlns:p14="http://schemas.microsoft.com/office/powerpoint/2010/main" val="2501212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6787861" y="5713200"/>
            <a:ext cx="908339" cy="265290"/>
            <a:chOff x="6416842" y="6103352"/>
            <a:chExt cx="1279358" cy="373648"/>
          </a:xfrm>
        </p:grpSpPr>
        <p:pic>
          <p:nvPicPr>
            <p:cNvPr id="1029" name="Picture 5" descr="Description: Facebook">
              <a:hlinkClick r:id="rId3"/>
            </p:cNvPr>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336200" y="6103352"/>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cription: Twitter">
              <a:hlinkClick r:id="rId6"/>
            </p:cNvPr>
            <p:cNvPicPr>
              <a:picLocks noChangeAspect="1" noChangeArrowheads="1"/>
            </p:cNvPicPr>
            <p:nvPr/>
          </p:nvPicPr>
          <p:blipFill>
            <a:blip r:embed="rId7" r:link="rId8" cstate="print">
              <a:extLst>
                <a:ext uri="{28A0092B-C50C-407E-A947-70E740481C1C}">
                  <a14:useLocalDpi xmlns:a14="http://schemas.microsoft.com/office/drawing/2010/main" val="0"/>
                </a:ext>
              </a:extLst>
            </a:blip>
            <a:srcRect/>
            <a:stretch>
              <a:fillRect/>
            </a:stretch>
          </p:blipFill>
          <p:spPr bwMode="auto">
            <a:xfrm>
              <a:off x="6879000" y="611700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escription: LinkedIn">
              <a:hlinkClick r:id="rId9"/>
            </p:cNvPr>
            <p:cNvPicPr>
              <a:picLocks noChangeAspect="1" noChangeArrowheads="1"/>
            </p:cNvPicPr>
            <p:nvPr/>
          </p:nvPicPr>
          <p:blipFill>
            <a:blip r:embed="rId10" r:link="rId11" cstate="print">
              <a:extLst>
                <a:ext uri="{28A0092B-C50C-407E-A947-70E740481C1C}">
                  <a14:useLocalDpi xmlns:a14="http://schemas.microsoft.com/office/drawing/2010/main" val="0"/>
                </a:ext>
              </a:extLst>
            </a:blip>
            <a:srcRect/>
            <a:stretch>
              <a:fillRect/>
            </a:stretch>
          </p:blipFill>
          <p:spPr bwMode="auto">
            <a:xfrm>
              <a:off x="6416842" y="611700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9"/>
          <p:cNvSpPr>
            <a:spLocks noChangeArrowheads="1"/>
          </p:cNvSpPr>
          <p:nvPr/>
        </p:nvSpPr>
        <p:spPr bwMode="auto">
          <a:xfrm>
            <a:off x="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000" smtClean="0">
                <a:solidFill>
                  <a:srgbClr val="6B6B6B"/>
                </a:solidFill>
                <a:latin typeface="Segoe UI" pitchFamily="34" charset="0"/>
                <a:ea typeface="Calibri" pitchFamily="34" charset="0"/>
                <a:cs typeface="Segoe UI" pitchFamily="34" charset="0"/>
              </a:rPr>
              <a:t> </a:t>
            </a:r>
            <a:r>
              <a:rPr lang="en-US" sz="900" smtClean="0">
                <a:solidFill>
                  <a:srgbClr val="6B6B6B"/>
                </a:solidFill>
                <a:latin typeface="Segoe UI" pitchFamily="34" charset="0"/>
                <a:ea typeface="Calibri" pitchFamily="34" charset="0"/>
                <a:cs typeface="Segoe UI" pitchFamily="34" charset="0"/>
              </a:rPr>
              <a:t> </a:t>
            </a:r>
            <a:r>
              <a:rPr lang="en-US" sz="1000" smtClean="0">
                <a:solidFill>
                  <a:srgbClr val="6B6B6B"/>
                </a:solidFill>
                <a:latin typeface="Segoe UI" pitchFamily="34" charset="0"/>
                <a:ea typeface="Calibri" pitchFamily="34" charset="0"/>
                <a:cs typeface="Segoe UI" pitchFamily="34" charset="0"/>
              </a:rPr>
              <a:t> </a:t>
            </a:r>
            <a:endParaRPr lang="en-US" smtClean="0">
              <a:solidFill>
                <a:prstClr val="black"/>
              </a:solidFill>
              <a:latin typeface="Arial" pitchFamily="34" charset="0"/>
              <a:cs typeface="Arial" pitchFamily="34" charset="0"/>
            </a:endParaRPr>
          </a:p>
        </p:txBody>
      </p:sp>
      <p:sp>
        <p:nvSpPr>
          <p:cNvPr id="8" name="Rectangle 11"/>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800" smtClean="0">
                <a:solidFill>
                  <a:prstClr val="black"/>
                </a:solidFill>
                <a:latin typeface="Arial" pitchFamily="34" charset="0"/>
                <a:cs typeface="Arial" pitchFamily="34" charset="0"/>
              </a:rPr>
              <a:t> </a:t>
            </a:r>
            <a:endParaRPr lang="en-US" smtClean="0">
              <a:solidFill>
                <a:prstClr val="black"/>
              </a:solidFill>
              <a:latin typeface="Arial" pitchFamily="34" charset="0"/>
              <a:cs typeface="Arial" pitchFamily="34" charset="0"/>
            </a:endParaRPr>
          </a:p>
        </p:txBody>
      </p:sp>
      <p:cxnSp>
        <p:nvCxnSpPr>
          <p:cNvPr id="15" name="Straight Connector 14"/>
          <p:cNvCxnSpPr/>
          <p:nvPr/>
        </p:nvCxnSpPr>
        <p:spPr>
          <a:xfrm flipH="1">
            <a:off x="6456059" y="457200"/>
            <a:ext cx="20941" cy="609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548992" y="2687828"/>
            <a:ext cx="2630437" cy="804672"/>
          </a:xfrm>
          <a:prstGeom prst="rect">
            <a:avLst/>
          </a:prstGeom>
          <a:noFill/>
          <a:ln>
            <a:noFill/>
          </a:ln>
        </p:spPr>
        <p:txBody>
          <a:bodyPr anchor="ctr"/>
          <a:lstStyle>
            <a:defPPr>
              <a:defRPr lang="en-US"/>
            </a:defPPr>
            <a:lvl1pPr>
              <a:spcBef>
                <a:spcPct val="0"/>
              </a:spcBef>
              <a:buNone/>
              <a:defRPr sz="5400" b="1">
                <a:solidFill>
                  <a:schemeClr val="bg1"/>
                </a:solidFill>
                <a:latin typeface="+mj-lt"/>
                <a:ea typeface="+mj-ea"/>
                <a:cs typeface="+mj-cs"/>
              </a:defRPr>
            </a:lvl1pPr>
          </a:lstStyle>
          <a:p>
            <a:r>
              <a:rPr lang="en-US" sz="4400" dirty="0">
                <a:solidFill>
                  <a:schemeClr val="tx1">
                    <a:lumMod val="75000"/>
                    <a:lumOff val="25000"/>
                  </a:schemeClr>
                </a:solidFill>
              </a:rPr>
              <a:t>Thank You</a:t>
            </a:r>
            <a:endParaRPr lang="en-IN" sz="4400" dirty="0">
              <a:solidFill>
                <a:schemeClr val="tx1">
                  <a:lumMod val="75000"/>
                  <a:lumOff val="25000"/>
                </a:schemeClr>
              </a:solidFill>
            </a:endParaRPr>
          </a:p>
        </p:txBody>
      </p:sp>
      <p:cxnSp>
        <p:nvCxnSpPr>
          <p:cNvPr id="25" name="Straight Connector 24"/>
          <p:cNvCxnSpPr/>
          <p:nvPr/>
        </p:nvCxnSpPr>
        <p:spPr>
          <a:xfrm flipH="1">
            <a:off x="6608462" y="3352800"/>
            <a:ext cx="210650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hlinkClick r:id="rId12"/>
          </p:cNvPr>
          <p:cNvSpPr txBox="1"/>
          <p:nvPr/>
        </p:nvSpPr>
        <p:spPr>
          <a:xfrm>
            <a:off x="7580376" y="692960"/>
            <a:ext cx="1371600"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CitiusTech </a:t>
            </a:r>
          </a:p>
          <a:p>
            <a:r>
              <a:rPr lang="en-US" sz="1100" dirty="0">
                <a:solidFill>
                  <a:prstClr val="white">
                    <a:lumMod val="65000"/>
                  </a:prstClr>
                </a:solidFill>
                <a:latin typeface="Segoe UI" pitchFamily="34" charset="0"/>
                <a:ea typeface="Segoe UI" pitchFamily="34" charset="0"/>
                <a:cs typeface="Segoe UI" pitchFamily="34" charset="0"/>
              </a:rPr>
              <a:t>Offerings</a:t>
            </a:r>
          </a:p>
        </p:txBody>
      </p:sp>
      <p:sp>
        <p:nvSpPr>
          <p:cNvPr id="23" name="TextBox 22">
            <a:hlinkClick r:id="rId13"/>
          </p:cNvPr>
          <p:cNvSpPr txBox="1"/>
          <p:nvPr/>
        </p:nvSpPr>
        <p:spPr>
          <a:xfrm>
            <a:off x="7580376" y="1865543"/>
            <a:ext cx="1305350" cy="600164"/>
          </a:xfrm>
          <a:prstGeom prst="rect">
            <a:avLst/>
          </a:prstGeom>
          <a:noFill/>
        </p:spPr>
        <p:txBody>
          <a:bodyPr wrap="square" rtlCol="0">
            <a:spAutoFit/>
          </a:bodyPr>
          <a:lstStyle/>
          <a:p>
            <a:pPr>
              <a:spcBef>
                <a:spcPts val="600"/>
              </a:spcBef>
            </a:pPr>
            <a:r>
              <a:rPr lang="en-US" sz="1100" dirty="0">
                <a:solidFill>
                  <a:prstClr val="white">
                    <a:lumMod val="65000"/>
                  </a:prstClr>
                </a:solidFill>
                <a:latin typeface="Segoe UI" pitchFamily="34" charset="0"/>
                <a:ea typeface="Segoe UI" pitchFamily="34" charset="0"/>
                <a:cs typeface="Segoe UI" pitchFamily="34" charset="0"/>
              </a:rPr>
              <a:t>Professional Services </a:t>
            </a:r>
            <a:r>
              <a:rPr lang="en-US" sz="1100" dirty="0" smtClean="0">
                <a:solidFill>
                  <a:prstClr val="white">
                    <a:lumMod val="65000"/>
                  </a:prstClr>
                </a:solidFill>
                <a:latin typeface="Segoe UI" pitchFamily="34" charset="0"/>
                <a:ea typeface="Segoe UI" pitchFamily="34" charset="0"/>
                <a:cs typeface="Segoe UI" pitchFamily="34" charset="0"/>
              </a:rPr>
              <a:t>Success </a:t>
            </a:r>
            <a:r>
              <a:rPr lang="en-US" sz="1100" dirty="0">
                <a:solidFill>
                  <a:prstClr val="white">
                    <a:lumMod val="65000"/>
                  </a:prstClr>
                </a:solidFill>
                <a:latin typeface="Segoe UI" pitchFamily="34" charset="0"/>
                <a:ea typeface="Segoe UI" pitchFamily="34" charset="0"/>
                <a:cs typeface="Segoe UI" pitchFamily="34" charset="0"/>
              </a:rPr>
              <a:t>Stories</a:t>
            </a:r>
            <a:endParaRPr lang="en-IN" sz="1100" dirty="0">
              <a:solidFill>
                <a:prstClr val="white">
                  <a:lumMod val="65000"/>
                </a:prstClr>
              </a:solidFill>
              <a:latin typeface="Segoe UI" pitchFamily="34" charset="0"/>
              <a:ea typeface="Segoe UI" pitchFamily="34" charset="0"/>
              <a:cs typeface="Segoe UI" pitchFamily="34" charset="0"/>
            </a:endParaRPr>
          </a:p>
        </p:txBody>
      </p:sp>
      <p:sp>
        <p:nvSpPr>
          <p:cNvPr id="24" name="TextBox 23">
            <a:hlinkClick r:id="rId14"/>
          </p:cNvPr>
          <p:cNvSpPr txBox="1"/>
          <p:nvPr/>
        </p:nvSpPr>
        <p:spPr>
          <a:xfrm>
            <a:off x="7580376" y="2568837"/>
            <a:ext cx="1323571"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BI-Clinical </a:t>
            </a:r>
          </a:p>
          <a:p>
            <a:r>
              <a:rPr lang="en-US" sz="1100" dirty="0">
                <a:solidFill>
                  <a:prstClr val="white">
                    <a:lumMod val="65000"/>
                  </a:prstClr>
                </a:solidFill>
                <a:latin typeface="Segoe UI" pitchFamily="34" charset="0"/>
                <a:ea typeface="Segoe UI" pitchFamily="34" charset="0"/>
                <a:cs typeface="Segoe UI" pitchFamily="34" charset="0"/>
              </a:rPr>
              <a:t>Success Stories </a:t>
            </a:r>
          </a:p>
        </p:txBody>
      </p:sp>
      <p:sp>
        <p:nvSpPr>
          <p:cNvPr id="26" name="TextBox 25">
            <a:hlinkClick r:id="rId15"/>
          </p:cNvPr>
          <p:cNvSpPr txBox="1"/>
          <p:nvPr/>
        </p:nvSpPr>
        <p:spPr>
          <a:xfrm>
            <a:off x="7580376" y="1222248"/>
            <a:ext cx="1399771" cy="600164"/>
          </a:xfrm>
          <a:prstGeom prst="rect">
            <a:avLst/>
          </a:prstGeom>
          <a:noFill/>
        </p:spPr>
        <p:txBody>
          <a:bodyPr wrap="square" rtlCol="0">
            <a:spAutoFit/>
          </a:bodyPr>
          <a:lstStyle/>
          <a:p>
            <a:pPr>
              <a:spcBef>
                <a:spcPts val="600"/>
              </a:spcBef>
              <a:spcAft>
                <a:spcPts val="600"/>
              </a:spcAft>
            </a:pPr>
            <a:r>
              <a:rPr lang="en-US" sz="1100" dirty="0">
                <a:solidFill>
                  <a:prstClr val="white">
                    <a:lumMod val="65000"/>
                  </a:prstClr>
                </a:solidFill>
                <a:latin typeface="Segoe UI" pitchFamily="34" charset="0"/>
                <a:ea typeface="Segoe UI" pitchFamily="34" charset="0"/>
                <a:cs typeface="Segoe UI" pitchFamily="34" charset="0"/>
              </a:rPr>
              <a:t>Software Engineering Success Stories</a:t>
            </a:r>
          </a:p>
        </p:txBody>
      </p:sp>
      <p:sp>
        <p:nvSpPr>
          <p:cNvPr id="32" name="TextBox 31"/>
          <p:cNvSpPr txBox="1"/>
          <p:nvPr/>
        </p:nvSpPr>
        <p:spPr>
          <a:xfrm>
            <a:off x="6629400" y="3505200"/>
            <a:ext cx="2667000" cy="2100575"/>
          </a:xfrm>
          <a:prstGeom prst="rect">
            <a:avLst/>
          </a:prstGeom>
          <a:noFill/>
        </p:spPr>
        <p:txBody>
          <a:bodyPr wrap="square" rtlCol="0">
            <a:spAutoFit/>
          </a:bodyPr>
          <a:lstStyle>
            <a:defPPr>
              <a:defRPr lang="en-US"/>
            </a:defPPr>
            <a:lvl1pPr>
              <a:defRPr sz="1050" b="1">
                <a:solidFill>
                  <a:schemeClr val="tx1">
                    <a:lumMod val="75000"/>
                    <a:lumOff val="25000"/>
                  </a:schemeClr>
                </a:solidFill>
                <a:latin typeface="Segoe UI" pitchFamily="34" charset="0"/>
                <a:ea typeface="Segoe UI" pitchFamily="34" charset="0"/>
                <a:cs typeface="Segoe UI" pitchFamily="34" charset="0"/>
              </a:defRPr>
            </a:lvl1pPr>
          </a:lstStyle>
          <a:p>
            <a:endParaRPr lang="en-US"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a:solidFill>
                <a:prstClr val="black">
                  <a:lumMod val="75000"/>
                  <a:lumOff val="25000"/>
                </a:prstClr>
              </a:solidFill>
            </a:endParaRPr>
          </a:p>
          <a:p>
            <a:r>
              <a:rPr lang="en-US" sz="1000" b="0" dirty="0">
                <a:solidFill>
                  <a:prstClr val="black">
                    <a:lumMod val="75000"/>
                    <a:lumOff val="25000"/>
                  </a:prstClr>
                </a:solidFill>
                <a:hlinkClick r:id="rId16"/>
              </a:rPr>
              <a:t>www.citiustech.com</a:t>
            </a:r>
            <a:r>
              <a:rPr lang="en-US" sz="1000" b="0" dirty="0">
                <a:solidFill>
                  <a:prstClr val="black">
                    <a:lumMod val="75000"/>
                    <a:lumOff val="25000"/>
                  </a:prstClr>
                </a:solidFill>
              </a:rPr>
              <a:t> </a:t>
            </a:r>
          </a:p>
        </p:txBody>
      </p:sp>
      <p:pic>
        <p:nvPicPr>
          <p:cNvPr id="1026" name="Picture 2" descr="C:\Users\mickyc\Desktop\1.jpg">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4076" y="676142"/>
            <a:ext cx="8763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mickyc\Desktop\2.jpg">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94551" y="1297673"/>
            <a:ext cx="8953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11064" y="1941852"/>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hlinkClick r:id="rId23"/>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07478" y="2567424"/>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56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History</a:t>
            </a:r>
            <a:r>
              <a:rPr lang="en-US" dirty="0" smtClean="0"/>
              <a:t>	</a:t>
            </a:r>
            <a:endParaRPr lang="en-US" dirty="0"/>
          </a:p>
        </p:txBody>
      </p:sp>
      <p:sp>
        <p:nvSpPr>
          <p:cNvPr id="3" name="Text Placeholder 2"/>
          <p:cNvSpPr txBox="1">
            <a:spLocks/>
          </p:cNvSpPr>
          <p:nvPr/>
        </p:nvSpPr>
        <p:spPr>
          <a:xfrm>
            <a:off x="304800" y="1143000"/>
            <a:ext cx="8534400" cy="51054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tx1"/>
                </a:solidFill>
              </a:rPr>
              <a:t>This slide depicts overall journey of web applications - from server-side frameworks to client-side frameworks:</a:t>
            </a:r>
          </a:p>
          <a:p>
            <a:pPr marL="0" indent="0">
              <a:buNone/>
            </a:pPr>
            <a:endParaRPr lang="en-US" sz="2000" dirty="0" smtClean="0">
              <a:solidFill>
                <a:schemeClr val="tx1"/>
              </a:solidFill>
            </a:endParaRPr>
          </a:p>
          <a:p>
            <a:r>
              <a:rPr lang="en-US" sz="2000" dirty="0" smtClean="0">
                <a:solidFill>
                  <a:schemeClr val="tx1"/>
                </a:solidFill>
              </a:rPr>
              <a:t>Traditional web application architecture using ASP.net , JSP</a:t>
            </a:r>
          </a:p>
          <a:p>
            <a:pPr marL="342900" lvl="1" indent="-342900">
              <a:buFont typeface="Wingdings" pitchFamily="2" charset="2"/>
              <a:buChar char="§"/>
            </a:pPr>
            <a:r>
              <a:rPr lang="en-US" dirty="0" smtClean="0">
                <a:solidFill>
                  <a:schemeClr val="tx1"/>
                </a:solidFill>
              </a:rPr>
              <a:t>Wide use of server side frameworks </a:t>
            </a:r>
          </a:p>
          <a:p>
            <a:pPr marL="342900" lvl="1" indent="-342900">
              <a:buFont typeface="Wingdings" pitchFamily="2" charset="2"/>
              <a:buChar char="§"/>
            </a:pPr>
            <a:r>
              <a:rPr lang="en-US" dirty="0" smtClean="0">
                <a:solidFill>
                  <a:schemeClr val="tx1"/>
                </a:solidFill>
              </a:rPr>
              <a:t>Focus shifted from server to client -  JavaScript</a:t>
            </a:r>
          </a:p>
          <a:p>
            <a:pPr marL="342900" lvl="1" indent="-342900">
              <a:buFont typeface="Wingdings" pitchFamily="2" charset="2"/>
              <a:buChar char="§"/>
            </a:pPr>
            <a:r>
              <a:rPr lang="en-US" dirty="0">
                <a:solidFill>
                  <a:schemeClr val="tx1"/>
                </a:solidFill>
              </a:rPr>
              <a:t>Need for rich Application UI</a:t>
            </a:r>
          </a:p>
          <a:p>
            <a:pPr marL="342900" lvl="1" indent="-342900">
              <a:buFont typeface="Wingdings" pitchFamily="2" charset="2"/>
              <a:buChar char="§"/>
            </a:pPr>
            <a:r>
              <a:rPr lang="en-US" dirty="0" smtClean="0">
                <a:solidFill>
                  <a:schemeClr val="tx1"/>
                </a:solidFill>
              </a:rPr>
              <a:t>Use of AJAX</a:t>
            </a:r>
          </a:p>
          <a:p>
            <a:pPr marL="342900" lvl="1" indent="-342900">
              <a:buFont typeface="Wingdings" pitchFamily="2" charset="2"/>
              <a:buChar char="§"/>
            </a:pPr>
            <a:r>
              <a:rPr lang="en-US" dirty="0">
                <a:solidFill>
                  <a:schemeClr val="tx1"/>
                </a:solidFill>
              </a:rPr>
              <a:t>Jquery - Scripts which can run on all </a:t>
            </a:r>
            <a:r>
              <a:rPr lang="en-US" dirty="0" smtClean="0">
                <a:solidFill>
                  <a:schemeClr val="tx1"/>
                </a:solidFill>
              </a:rPr>
              <a:t>browsers </a:t>
            </a:r>
            <a:r>
              <a:rPr lang="en-US" dirty="0" err="1" smtClean="0">
                <a:solidFill>
                  <a:schemeClr val="tx1"/>
                </a:solidFill>
              </a:rPr>
              <a:t>unifomly</a:t>
            </a:r>
            <a:endParaRPr lang="en-US" dirty="0">
              <a:solidFill>
                <a:schemeClr val="tx1"/>
              </a:solidFill>
            </a:endParaRPr>
          </a:p>
          <a:p>
            <a:pPr marL="342900" lvl="1" indent="-342900">
              <a:buFont typeface="Wingdings" pitchFamily="2" charset="2"/>
              <a:buChar char="§"/>
            </a:pPr>
            <a:r>
              <a:rPr lang="en-US" dirty="0" smtClean="0">
                <a:solidFill>
                  <a:schemeClr val="tx1"/>
                </a:solidFill>
              </a:rPr>
              <a:t>Introduction to SPA</a:t>
            </a:r>
          </a:p>
          <a:p>
            <a:pPr marL="342900" lvl="1" indent="-342900">
              <a:buFont typeface="Wingdings" pitchFamily="2" charset="2"/>
              <a:buChar char="§"/>
            </a:pPr>
            <a:r>
              <a:rPr lang="en-US" dirty="0" smtClean="0">
                <a:solidFill>
                  <a:schemeClr val="tx1"/>
                </a:solidFill>
              </a:rPr>
              <a:t>Client side frameworks - </a:t>
            </a:r>
            <a:r>
              <a:rPr lang="en-US" dirty="0" err="1" smtClean="0">
                <a:solidFill>
                  <a:schemeClr val="tx1"/>
                </a:solidFill>
              </a:rPr>
              <a:t>AngularJs</a:t>
            </a:r>
            <a:endParaRPr lang="en-US" dirty="0" smtClean="0">
              <a:solidFill>
                <a:schemeClr val="tx1"/>
              </a:solidFill>
            </a:endParaRPr>
          </a:p>
          <a:p>
            <a:endParaRPr lang="en-US" dirty="0"/>
          </a:p>
        </p:txBody>
      </p:sp>
    </p:spTree>
    <p:extLst>
      <p:ext uri="{BB962C8B-B14F-4D97-AF65-F5344CB8AC3E}">
        <p14:creationId xmlns:p14="http://schemas.microsoft.com/office/powerpoint/2010/main" val="116506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48478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016758"/>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a:solidFill>
                  <a:schemeClr val="tx1">
                    <a:lumMod val="75000"/>
                    <a:lumOff val="25000"/>
                  </a:schemeClr>
                </a:solidFill>
              </a:rPr>
              <a:t>AngularJS Core Design </a:t>
            </a:r>
            <a:r>
              <a:rPr lang="en-US" sz="2000" dirty="0" smtClean="0">
                <a:solidFill>
                  <a:schemeClr val="tx1">
                    <a:lumMod val="75000"/>
                    <a:lumOff val="25000"/>
                  </a:schemeClr>
                </a:solidFill>
              </a:rPr>
              <a:t>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a:t>
            </a:r>
            <a:r>
              <a:rPr lang="en-US" sz="2000" dirty="0" smtClean="0">
                <a:solidFill>
                  <a:schemeClr val="tx1">
                    <a:lumMod val="75000"/>
                    <a:lumOff val="25000"/>
                  </a:schemeClr>
                </a:solidFill>
              </a:rPr>
              <a:t>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109372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smtClean="0">
                <a:effectLst/>
              </a:rPr>
              <a:t/>
            </a:r>
            <a:br>
              <a:rPr lang="en-US" dirty="0" smtClean="0">
                <a:effectLst/>
              </a:rPr>
            </a:br>
            <a:r>
              <a:rPr lang="en-US" dirty="0">
                <a:effectLst/>
              </a:rPr>
              <a:t/>
            </a:r>
            <a:br>
              <a:rPr lang="en-US" dirty="0">
                <a:effectLst/>
              </a:rPr>
            </a:br>
            <a:r>
              <a:rPr lang="en-US" dirty="0" smtClean="0">
                <a:effectLst/>
              </a:rPr>
              <a:t>Single </a:t>
            </a:r>
            <a:r>
              <a:rPr lang="en-US" dirty="0">
                <a:effectLst/>
              </a:rPr>
              <a:t>Page </a:t>
            </a:r>
            <a:r>
              <a:rPr lang="en-US" dirty="0" smtClean="0">
                <a:effectLst/>
              </a:rPr>
              <a:t>Applications (SPA) – Before SPA</a:t>
            </a:r>
            <a:br>
              <a:rPr lang="en-US" dirty="0" smtClean="0">
                <a:effectLst/>
              </a:rPr>
            </a:br>
            <a:r>
              <a:rPr lang="en-US" dirty="0">
                <a:effectLst/>
              </a:rPr>
              <a:t/>
            </a:r>
            <a:br>
              <a:rPr lang="en-US" dirty="0">
                <a:effectLst/>
              </a:rPr>
            </a:br>
            <a:endParaRPr lang="en-US" dirty="0">
              <a:effectLst/>
            </a:endParaRPr>
          </a:p>
        </p:txBody>
      </p:sp>
      <p:sp>
        <p:nvSpPr>
          <p:cNvPr id="5" name="Content Placeholder 4"/>
          <p:cNvSpPr>
            <a:spLocks noGrp="1"/>
          </p:cNvSpPr>
          <p:nvPr>
            <p:ph type="body" sz="quarter" idx="10"/>
          </p:nvPr>
        </p:nvSpPr>
        <p:spPr/>
        <p:txBody>
          <a:bodyPr>
            <a:normAutofit/>
          </a:bodyPr>
          <a:lstStyle/>
          <a:p>
            <a:pPr marL="342900" lvl="1" indent="-342900">
              <a:buFont typeface="Wingdings" panose="05000000000000000000" pitchFamily="2" charset="2"/>
              <a:buChar char="§"/>
            </a:pPr>
            <a:r>
              <a:rPr lang="en-US" sz="1800" dirty="0" smtClean="0"/>
              <a:t>Traditional client - server application </a:t>
            </a:r>
          </a:p>
          <a:p>
            <a:pPr marL="0" lvl="1" indent="0">
              <a:buNone/>
            </a:pPr>
            <a:endParaRPr lang="en-US" sz="1800" dirty="0" smtClean="0"/>
          </a:p>
          <a:p>
            <a:pPr marL="342900" lvl="1" indent="-342900">
              <a:buFont typeface="Wingdings" panose="05000000000000000000" pitchFamily="2" charset="2"/>
              <a:buChar char="§"/>
            </a:pPr>
            <a:r>
              <a:rPr lang="en-US" sz="1800" dirty="0"/>
              <a:t>Full page refresh cycle with GET/POST request to </a:t>
            </a:r>
            <a:r>
              <a:rPr lang="en-US" sz="1800" dirty="0" smtClean="0"/>
              <a:t>server</a:t>
            </a:r>
          </a:p>
          <a:p>
            <a:pPr marL="0" lvl="1" indent="0">
              <a:buNone/>
            </a:pPr>
            <a:endParaRPr lang="en-US" sz="1800" dirty="0" smtClean="0"/>
          </a:p>
          <a:p>
            <a:pPr marL="342900" lvl="1" indent="-342900">
              <a:buFont typeface="Wingdings" panose="05000000000000000000" pitchFamily="2" charset="2"/>
              <a:buChar char="§"/>
            </a:pPr>
            <a:r>
              <a:rPr lang="en-US" sz="1800" dirty="0" smtClean="0"/>
              <a:t>Uses server side routing with navigation between pages via server (servlet controller)</a:t>
            </a:r>
          </a:p>
          <a:p>
            <a:pPr marL="342900" lvl="1" indent="-342900">
              <a:buFont typeface="Wingdings" panose="05000000000000000000" pitchFamily="2" charset="2"/>
              <a:buChar char="§"/>
            </a:pPr>
            <a:endParaRPr lang="en-US" sz="1800" dirty="0"/>
          </a:p>
          <a:p>
            <a:pPr marL="342900" lvl="1" indent="-342900">
              <a:buFont typeface="Wingdings" panose="05000000000000000000" pitchFamily="2" charset="2"/>
              <a:buChar char="§"/>
            </a:pPr>
            <a:r>
              <a:rPr lang="en-US" sz="1800" dirty="0" smtClean="0"/>
              <a:t>All resultant html snippets/templates generated from server side</a:t>
            </a:r>
          </a:p>
          <a:p>
            <a:pPr marL="342900" lvl="1" indent="-342900">
              <a:buFont typeface="Wingdings" panose="05000000000000000000" pitchFamily="2" charset="2"/>
              <a:buChar char="§"/>
            </a:pPr>
            <a:endParaRPr lang="en-US" sz="1800" dirty="0"/>
          </a:p>
          <a:p>
            <a:pPr marL="342900" lvl="1" indent="-342900">
              <a:buFont typeface="Wingdings" panose="05000000000000000000" pitchFamily="2" charset="2"/>
              <a:buChar char="§"/>
            </a:pPr>
            <a:r>
              <a:rPr lang="en-US" sz="1800" dirty="0" smtClean="0"/>
              <a:t>Traditional web applications had many web pages, every hyperlink on home page loaded new web page in the browser </a:t>
            </a:r>
          </a:p>
          <a:p>
            <a:pPr marL="0" lvl="1" indent="0">
              <a:buNone/>
            </a:pPr>
            <a:endParaRPr lang="en-US" sz="1800" dirty="0" smtClean="0"/>
          </a:p>
          <a:p>
            <a:r>
              <a:rPr lang="en-US" sz="1800" dirty="0" smtClean="0"/>
              <a:t>Redundant loading of libraries on every new page load</a:t>
            </a:r>
          </a:p>
          <a:p>
            <a:pPr marL="0" indent="0">
              <a:buNone/>
            </a:pPr>
            <a:endParaRPr lang="en-US" sz="1800" dirty="0" smtClean="0"/>
          </a:p>
          <a:p>
            <a:r>
              <a:rPr lang="en-US" sz="1800" dirty="0" smtClean="0"/>
              <a:t>High amount of network traffic(data flow </a:t>
            </a:r>
            <a:r>
              <a:rPr lang="en-US" sz="1800" dirty="0" smtClean="0"/>
              <a:t>between UI &amp; server</a:t>
            </a:r>
            <a:r>
              <a:rPr lang="en-US" sz="1800" dirty="0" smtClean="0"/>
              <a:t>)</a:t>
            </a:r>
          </a:p>
          <a:p>
            <a:pPr lvl="1"/>
            <a:endParaRPr lang="en-US" sz="2400" dirty="0"/>
          </a:p>
        </p:txBody>
      </p:sp>
    </p:spTree>
    <p:extLst>
      <p:ext uri="{BB962C8B-B14F-4D97-AF65-F5344CB8AC3E}">
        <p14:creationId xmlns:p14="http://schemas.microsoft.com/office/powerpoint/2010/main" val="159515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Page Refresh – Before SPA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948"/>
            <a:ext cx="9144000" cy="5067356"/>
          </a:xfrm>
          <a:prstGeom prst="rect">
            <a:avLst/>
          </a:prstGeom>
        </p:spPr>
      </p:pic>
    </p:spTree>
    <p:extLst>
      <p:ext uri="{BB962C8B-B14F-4D97-AF65-F5344CB8AC3E}">
        <p14:creationId xmlns:p14="http://schemas.microsoft.com/office/powerpoint/2010/main" val="1609241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342900" lvl="1" indent="-342900">
              <a:buFont typeface="Wingdings" panose="05000000000000000000" pitchFamily="2" charset="2"/>
              <a:buChar char="§"/>
            </a:pPr>
            <a:r>
              <a:rPr lang="en-IN" sz="1800" dirty="0" smtClean="0"/>
              <a:t>A</a:t>
            </a:r>
            <a:r>
              <a:rPr lang="en-IN" sz="1800" dirty="0"/>
              <a:t> </a:t>
            </a:r>
            <a:r>
              <a:rPr lang="en-IN" sz="1800" b="1" dirty="0"/>
              <a:t>single</a:t>
            </a:r>
            <a:r>
              <a:rPr lang="en-IN" sz="1800" dirty="0"/>
              <a:t>-</a:t>
            </a:r>
            <a:r>
              <a:rPr lang="en-IN" sz="1800" b="1" dirty="0"/>
              <a:t>page application</a:t>
            </a:r>
            <a:r>
              <a:rPr lang="en-IN" sz="1800" dirty="0"/>
              <a:t> (SPA), is a web application </a:t>
            </a:r>
            <a:r>
              <a:rPr lang="en-IN" sz="1800" dirty="0" smtClean="0"/>
              <a:t>that </a:t>
            </a:r>
            <a:r>
              <a:rPr lang="en-IN" sz="1800" dirty="0"/>
              <a:t>fits on a </a:t>
            </a:r>
            <a:r>
              <a:rPr lang="en-IN" sz="1800" b="1" dirty="0"/>
              <a:t>single</a:t>
            </a:r>
            <a:r>
              <a:rPr lang="en-IN" sz="1800" dirty="0"/>
              <a:t> web </a:t>
            </a:r>
            <a:r>
              <a:rPr lang="en-IN" sz="1800" b="1" dirty="0" smtClean="0"/>
              <a:t>page</a:t>
            </a:r>
            <a:r>
              <a:rPr lang="en-IN" sz="1800" dirty="0" smtClean="0"/>
              <a:t>.</a:t>
            </a:r>
          </a:p>
          <a:p>
            <a:pPr marL="0" lvl="1" indent="0">
              <a:buNone/>
            </a:pPr>
            <a:endParaRPr lang="en-IN" sz="1800" dirty="0" smtClean="0"/>
          </a:p>
          <a:p>
            <a:pPr marL="342900" lvl="1" indent="-342900">
              <a:buFont typeface="Wingdings" panose="05000000000000000000" pitchFamily="2" charset="2"/>
              <a:buChar char="§"/>
            </a:pPr>
            <a:r>
              <a:rPr lang="en-IN" sz="1800" dirty="0" smtClean="0"/>
              <a:t>It provides a </a:t>
            </a:r>
            <a:r>
              <a:rPr lang="en-IN" sz="1800" dirty="0"/>
              <a:t>more fluid user experience akin to a desktop </a:t>
            </a:r>
            <a:r>
              <a:rPr lang="en-IN" sz="1800" dirty="0" smtClean="0"/>
              <a:t>application</a:t>
            </a:r>
          </a:p>
          <a:p>
            <a:pPr marL="0" lvl="1" indent="0">
              <a:buNone/>
            </a:pPr>
            <a:endParaRPr lang="en-US" sz="1800" dirty="0" smtClean="0"/>
          </a:p>
          <a:p>
            <a:pPr marL="342900" lvl="1" indent="-342900">
              <a:buFont typeface="Wingdings" panose="05000000000000000000" pitchFamily="2" charset="2"/>
              <a:buChar char="§"/>
            </a:pPr>
            <a:r>
              <a:rPr lang="en-US" sz="1800" dirty="0" smtClean="0"/>
              <a:t>Uses client side routing with navigation logic coded on client side</a:t>
            </a:r>
          </a:p>
          <a:p>
            <a:pPr marL="0" lvl="1" indent="0">
              <a:buNone/>
            </a:pPr>
            <a:endParaRPr lang="en-US" sz="1800" dirty="0"/>
          </a:p>
          <a:p>
            <a:pPr marL="342900" lvl="1" indent="-342900">
              <a:buFont typeface="Wingdings" panose="05000000000000000000" pitchFamily="2" charset="2"/>
              <a:buChar char="§"/>
            </a:pPr>
            <a:r>
              <a:rPr lang="en-US" sz="1800" dirty="0" smtClean="0"/>
              <a:t>Round </a:t>
            </a:r>
            <a:r>
              <a:rPr lang="en-US" sz="1800" dirty="0"/>
              <a:t>trip to the server for every request is </a:t>
            </a:r>
            <a:r>
              <a:rPr lang="en-US" sz="1800" dirty="0" smtClean="0"/>
              <a:t>avoided, as all view </a:t>
            </a:r>
            <a:r>
              <a:rPr lang="en-US" sz="1800" dirty="0"/>
              <a:t>related logic and html templates are present at client side </a:t>
            </a:r>
            <a:r>
              <a:rPr lang="en-US" sz="1800" dirty="0" smtClean="0"/>
              <a:t>only</a:t>
            </a:r>
            <a:r>
              <a:rPr lang="en-US" sz="1800" dirty="0"/>
              <a:t>.</a:t>
            </a:r>
          </a:p>
          <a:p>
            <a:pPr marL="0" lvl="1" indent="0">
              <a:buNone/>
            </a:pPr>
            <a:endParaRPr lang="en-US" sz="1800" dirty="0"/>
          </a:p>
          <a:p>
            <a:pPr marL="342900" lvl="1" indent="-342900">
              <a:buFont typeface="Wingdings" panose="05000000000000000000" pitchFamily="2" charset="2"/>
              <a:buChar char="§"/>
            </a:pPr>
            <a:r>
              <a:rPr lang="en-US" sz="1800" dirty="0" smtClean="0"/>
              <a:t>Every hyperlink on home/main page of SPA  just loads new html template onto the main page</a:t>
            </a:r>
          </a:p>
          <a:p>
            <a:pPr marL="0" lvl="1" indent="0">
              <a:buNone/>
            </a:pPr>
            <a:endParaRPr lang="en-US" sz="1800" dirty="0" smtClean="0"/>
          </a:p>
          <a:p>
            <a:r>
              <a:rPr lang="en-US" dirty="0" smtClean="0"/>
              <a:t>All libraries on main page are loaded only once at the start.</a:t>
            </a:r>
          </a:p>
          <a:p>
            <a:pPr marL="0" indent="0">
              <a:buNone/>
            </a:pPr>
            <a:endParaRPr lang="en-US" dirty="0" smtClean="0"/>
          </a:p>
          <a:p>
            <a:r>
              <a:rPr lang="en-US" dirty="0" smtClean="0"/>
              <a:t>Less amount of network traffic (data flow to &amp; from </a:t>
            </a:r>
            <a:r>
              <a:rPr lang="en-US" dirty="0" err="1" smtClean="0"/>
              <a:t>Clientside</a:t>
            </a:r>
            <a:r>
              <a:rPr lang="en-US" dirty="0" smtClean="0"/>
              <a:t> UI-components)</a:t>
            </a:r>
          </a:p>
          <a:p>
            <a:pPr lvl="1"/>
            <a:endParaRPr lang="en-US" sz="2400" dirty="0"/>
          </a:p>
        </p:txBody>
      </p:sp>
      <p:sp>
        <p:nvSpPr>
          <p:cNvPr id="4" name="Title 3"/>
          <p:cNvSpPr>
            <a:spLocks noGrp="1"/>
          </p:cNvSpPr>
          <p:nvPr>
            <p:ph type="title"/>
          </p:nvPr>
        </p:nvSpPr>
        <p:spPr/>
        <p:txBody>
          <a:bodyPr>
            <a:normAutofit/>
          </a:bodyPr>
          <a:lstStyle/>
          <a:p>
            <a:r>
              <a:rPr lang="en-US" dirty="0" smtClean="0">
                <a:effectLst/>
              </a:rPr>
              <a:t>Single Page Application (SPA) – What is SPA?</a:t>
            </a:r>
            <a:endParaRPr lang="en-US" dirty="0">
              <a:effectLst/>
            </a:endParaRPr>
          </a:p>
        </p:txBody>
      </p:sp>
    </p:spTree>
    <p:extLst>
      <p:ext uri="{BB962C8B-B14F-4D97-AF65-F5344CB8AC3E}">
        <p14:creationId xmlns:p14="http://schemas.microsoft.com/office/powerpoint/2010/main" val="2043683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91683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5016758"/>
          </a:xfrm>
          <a:prstGeom prst="rect">
            <a:avLst/>
          </a:prstGeom>
          <a:noFill/>
        </p:spPr>
        <p:txBody>
          <a:bodyPr wrap="square" rtlCol="0">
            <a:spAutoFit/>
          </a:bodyPr>
          <a:lstStyle/>
          <a:p>
            <a:pPr marL="285750" indent="-285750">
              <a:spcAft>
                <a:spcPts val="1200"/>
              </a:spcAft>
              <a:buFont typeface="Arial" pitchFamily="34" charset="0"/>
              <a:buChar char="•"/>
            </a:pPr>
            <a:r>
              <a:rPr lang="en-US" sz="2000" dirty="0">
                <a:solidFill>
                  <a:schemeClr val="tx1">
                    <a:lumMod val="75000"/>
                    <a:lumOff val="25000"/>
                  </a:schemeClr>
                </a:solidFill>
              </a:rPr>
              <a:t>History</a:t>
            </a:r>
          </a:p>
          <a:p>
            <a:pPr marL="285750" indent="-285750">
              <a:spcAft>
                <a:spcPts val="1200"/>
              </a:spcAft>
              <a:buFont typeface="Arial" pitchFamily="34" charset="0"/>
              <a:buChar char="•"/>
            </a:pPr>
            <a:r>
              <a:rPr lang="en-US" sz="2000" dirty="0" smtClean="0">
                <a:solidFill>
                  <a:schemeClr val="tx1">
                    <a:lumMod val="75000"/>
                    <a:lumOff val="25000"/>
                  </a:schemeClr>
                </a:solidFill>
              </a:rPr>
              <a:t>Single Page Application</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Key Challenges Before AngularJS</a:t>
            </a:r>
          </a:p>
          <a:p>
            <a:pPr marL="285750" indent="-285750">
              <a:spcAft>
                <a:spcPts val="1200"/>
              </a:spcAft>
              <a:buFont typeface="Arial" pitchFamily="34" charset="0"/>
              <a:buChar char="•"/>
            </a:pPr>
            <a:r>
              <a:rPr lang="en-US" sz="2000" dirty="0" smtClean="0">
                <a:solidFill>
                  <a:schemeClr val="tx1">
                    <a:lumMod val="75000"/>
                    <a:lumOff val="25000"/>
                  </a:schemeClr>
                </a:solidFill>
              </a:rPr>
              <a:t>What is AngularJS</a:t>
            </a:r>
            <a:endParaRPr lang="en-US" sz="2000" dirty="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AngularJS Complete Client Side Solution</a:t>
            </a:r>
          </a:p>
          <a:p>
            <a:pPr marL="285750" indent="-285750">
              <a:spcAft>
                <a:spcPts val="1200"/>
              </a:spcAft>
              <a:buFont typeface="Arial" pitchFamily="34" charset="0"/>
              <a:buChar char="•"/>
            </a:pPr>
            <a:r>
              <a:rPr lang="en-US" sz="2000" dirty="0">
                <a:solidFill>
                  <a:schemeClr val="tx1">
                    <a:lumMod val="75000"/>
                    <a:lumOff val="25000"/>
                  </a:schemeClr>
                </a:solidFill>
              </a:rPr>
              <a:t>AngularJS Core Design </a:t>
            </a:r>
            <a:r>
              <a:rPr lang="en-US" sz="2000" dirty="0" smtClean="0">
                <a:solidFill>
                  <a:schemeClr val="tx1">
                    <a:lumMod val="75000"/>
                    <a:lumOff val="25000"/>
                  </a:schemeClr>
                </a:solidFill>
              </a:rPr>
              <a:t>Principles</a:t>
            </a:r>
          </a:p>
          <a:p>
            <a:pPr marL="285750" indent="-285750">
              <a:spcAft>
                <a:spcPts val="1200"/>
              </a:spcAft>
              <a:buFont typeface="Arial" pitchFamily="34" charset="0"/>
              <a:buChar char="•"/>
            </a:pPr>
            <a:r>
              <a:rPr lang="en-US" sz="2000" dirty="0" smtClean="0">
                <a:solidFill>
                  <a:schemeClr val="tx1">
                    <a:lumMod val="75000"/>
                    <a:lumOff val="25000"/>
                  </a:schemeClr>
                </a:solidFill>
              </a:rPr>
              <a:t>AngularJS Core Building </a:t>
            </a:r>
            <a:r>
              <a:rPr lang="en-US" sz="2000" dirty="0" smtClean="0">
                <a:solidFill>
                  <a:schemeClr val="tx1">
                    <a:lumMod val="75000"/>
                    <a:lumOff val="25000"/>
                  </a:schemeClr>
                </a:solidFill>
              </a:rPr>
              <a:t>Blocks</a:t>
            </a:r>
          </a:p>
          <a:p>
            <a:pPr marL="285750" indent="-285750">
              <a:spcAft>
                <a:spcPts val="1200"/>
              </a:spcAft>
              <a:buFont typeface="Arial" pitchFamily="34" charset="0"/>
              <a:buChar char="•"/>
            </a:pPr>
            <a:r>
              <a:rPr lang="en-US" sz="2000" dirty="0">
                <a:solidFill>
                  <a:schemeClr val="tx1">
                    <a:lumMod val="75000"/>
                    <a:lumOff val="25000"/>
                  </a:schemeClr>
                </a:solidFill>
              </a:rPr>
              <a:t>Simple </a:t>
            </a:r>
            <a:r>
              <a:rPr lang="en-US" sz="2000" dirty="0" err="1">
                <a:solidFill>
                  <a:schemeClr val="tx1">
                    <a:lumMod val="75000"/>
                    <a:lumOff val="25000"/>
                  </a:schemeClr>
                </a:solidFill>
              </a:rPr>
              <a:t>HelloWorld</a:t>
            </a:r>
            <a:r>
              <a:rPr lang="en-US" sz="2000" dirty="0">
                <a:solidFill>
                  <a:schemeClr val="tx1">
                    <a:lumMod val="75000"/>
                    <a:lumOff val="25000"/>
                  </a:schemeClr>
                </a:solidFill>
              </a:rPr>
              <a:t> Example</a:t>
            </a:r>
          </a:p>
          <a:p>
            <a:pPr marL="285750" indent="-285750">
              <a:spcAft>
                <a:spcPts val="1200"/>
              </a:spcAft>
              <a:buFont typeface="Arial" pitchFamily="34" charset="0"/>
              <a:buChar char="•"/>
            </a:pPr>
            <a:endParaRPr lang="en-US" sz="2000" dirty="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a:p>
            <a:pPr>
              <a:spcAft>
                <a:spcPts val="1200"/>
              </a:spcAft>
            </a:pPr>
            <a:endParaRPr lang="en-US" sz="2000" dirty="0" smtClean="0">
              <a:solidFill>
                <a:schemeClr val="tx1">
                  <a:lumMod val="75000"/>
                  <a:lumOff val="25000"/>
                </a:schemeClr>
              </a:solidFill>
            </a:endParaRPr>
          </a:p>
        </p:txBody>
      </p:sp>
    </p:spTree>
    <p:extLst>
      <p:ext uri="{BB962C8B-B14F-4D97-AF65-F5344CB8AC3E}">
        <p14:creationId xmlns:p14="http://schemas.microsoft.com/office/powerpoint/2010/main" val="1875474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44624"/>
            <a:ext cx="8410080" cy="579438"/>
          </a:xfrm>
        </p:spPr>
        <p:txBody>
          <a:bodyPr>
            <a:noAutofit/>
          </a:bodyPr>
          <a:lstStyle/>
          <a:p>
            <a:r>
              <a:rPr lang="en-US" sz="2600" dirty="0" smtClean="0"/>
              <a:t/>
            </a:r>
            <a:br>
              <a:rPr lang="en-US" sz="2600" dirty="0" smtClean="0"/>
            </a:br>
            <a:r>
              <a:rPr lang="en-US" sz="2600" dirty="0" smtClean="0"/>
              <a:t>Key Challenges Before AngularJS</a:t>
            </a:r>
            <a:endParaRPr lang="en-IN" sz="2600" dirty="0"/>
          </a:p>
        </p:txBody>
      </p:sp>
      <p:sp>
        <p:nvSpPr>
          <p:cNvPr id="6" name="Text Placeholder 2"/>
          <p:cNvSpPr txBox="1">
            <a:spLocks/>
          </p:cNvSpPr>
          <p:nvPr/>
        </p:nvSpPr>
        <p:spPr>
          <a:xfrm>
            <a:off x="304800" y="908720"/>
            <a:ext cx="8534400" cy="533968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IN" sz="1800" dirty="0"/>
              <a:t>Manipulating Html DOM programmatically - Writing lot of code to fetch data from DOM elements and updating the </a:t>
            </a:r>
            <a:r>
              <a:rPr lang="en-IN" sz="1800" dirty="0" smtClean="0"/>
              <a:t>DOM</a:t>
            </a:r>
          </a:p>
          <a:p>
            <a:pPr marL="0" indent="0">
              <a:buNone/>
            </a:pPr>
            <a:endParaRPr lang="en-IN" sz="1800" dirty="0"/>
          </a:p>
          <a:p>
            <a:pPr marL="285750" indent="-285750">
              <a:buFont typeface="Arial" panose="020B0604020202020204" pitchFamily="34" charset="0"/>
              <a:buChar char="•"/>
            </a:pPr>
            <a:r>
              <a:rPr lang="en-IN" sz="1800" dirty="0"/>
              <a:t>Boilerplate code just to get started (e.g. Ajax</a:t>
            </a:r>
            <a:r>
              <a:rPr lang="en-IN" sz="1800" dirty="0" smtClean="0"/>
              <a:t>)</a:t>
            </a:r>
          </a:p>
          <a:p>
            <a:pPr marL="0" indent="0">
              <a:buNone/>
            </a:pPr>
            <a:endParaRPr lang="en-IN" sz="1800" dirty="0"/>
          </a:p>
          <a:p>
            <a:pPr marL="285750" indent="-285750">
              <a:buFont typeface="Arial" panose="020B0604020202020204" pitchFamily="34" charset="0"/>
              <a:buChar char="•"/>
            </a:pPr>
            <a:r>
              <a:rPr lang="en-IN" sz="1800" dirty="0"/>
              <a:t>Messy Code resulting from nested call-backs and registering call-backs </a:t>
            </a:r>
            <a:endParaRPr lang="en-IN" sz="1800" dirty="0" smtClean="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smtClean="0"/>
              <a:t>No clear cut division of responsibility resulting in tight coupling between:</a:t>
            </a:r>
          </a:p>
          <a:p>
            <a:pPr marL="685800" lvl="1">
              <a:buFont typeface="Courier New" panose="02070309020205020404" pitchFamily="49" charset="0"/>
              <a:buChar char="o"/>
            </a:pPr>
            <a:r>
              <a:rPr lang="en-IN" sz="1400" dirty="0" smtClean="0"/>
              <a:t>View  and </a:t>
            </a:r>
            <a:r>
              <a:rPr lang="en-IN" sz="1400" dirty="0"/>
              <a:t>Presentation logic &amp; Model </a:t>
            </a:r>
            <a:r>
              <a:rPr lang="en-IN" sz="1400" dirty="0" smtClean="0"/>
              <a:t>data</a:t>
            </a:r>
          </a:p>
          <a:p>
            <a:pPr marL="400050" lvl="1" indent="0">
              <a:buNone/>
            </a:pPr>
            <a:endParaRPr lang="en-IN" sz="1400" dirty="0" smtClean="0"/>
          </a:p>
          <a:p>
            <a:pPr marL="285750" indent="-285750">
              <a:buFont typeface="Arial" panose="020B0604020202020204" pitchFamily="34" charset="0"/>
              <a:buChar char="•"/>
            </a:pPr>
            <a:r>
              <a:rPr lang="en-IN" sz="1800" dirty="0" smtClean="0"/>
              <a:t>Hard coding of component dependencies </a:t>
            </a:r>
            <a:r>
              <a:rPr lang="en-IN" sz="1800" dirty="0"/>
              <a:t>resulting in tight coupling </a:t>
            </a:r>
            <a:r>
              <a:rPr lang="en-IN" sz="1800" dirty="0" smtClean="0"/>
              <a:t>between:</a:t>
            </a:r>
            <a:endParaRPr lang="en-IN" sz="1800" dirty="0"/>
          </a:p>
          <a:p>
            <a:pPr marL="685800" lvl="1">
              <a:buFont typeface="Courier New" panose="02070309020205020404" pitchFamily="49" charset="0"/>
              <a:buChar char="o"/>
            </a:pPr>
            <a:r>
              <a:rPr lang="en-IN" sz="1400" dirty="0" smtClean="0"/>
              <a:t>Presentation </a:t>
            </a:r>
            <a:r>
              <a:rPr lang="en-IN" sz="1400" dirty="0"/>
              <a:t>logic </a:t>
            </a:r>
            <a:r>
              <a:rPr lang="en-IN" sz="1400" dirty="0" smtClean="0"/>
              <a:t>and  Service </a:t>
            </a:r>
            <a:r>
              <a:rPr lang="en-IN" sz="1400" dirty="0"/>
              <a:t>layer </a:t>
            </a:r>
            <a:r>
              <a:rPr lang="en-IN" sz="1400" dirty="0" smtClean="0"/>
              <a:t>components</a:t>
            </a:r>
            <a:endParaRPr lang="en-IN" sz="1400" dirty="0"/>
          </a:p>
        </p:txBody>
      </p:sp>
    </p:spTree>
    <p:extLst>
      <p:ext uri="{BB962C8B-B14F-4D97-AF65-F5344CB8AC3E}">
        <p14:creationId xmlns:p14="http://schemas.microsoft.com/office/powerpoint/2010/main" val="3065926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BC4C860A-9D4D-4EB3-88E9-8BA2FA62DD59}">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4610</TotalTime>
  <Words>1796</Words>
  <Application>Microsoft Office PowerPoint</Application>
  <PresentationFormat>On-screen Show (4:3)</PresentationFormat>
  <Paragraphs>404</Paragraphs>
  <Slides>26</Slides>
  <Notes>19</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1_Office Theme</vt:lpstr>
      <vt:lpstr>8_Office Theme</vt:lpstr>
      <vt:lpstr>PowerPoint Presentation</vt:lpstr>
      <vt:lpstr>Agenda</vt:lpstr>
      <vt:lpstr>History </vt:lpstr>
      <vt:lpstr>Agenda</vt:lpstr>
      <vt:lpstr>  Single Page Applications (SPA) – Before SPA  </vt:lpstr>
      <vt:lpstr>Traditional Page Refresh – Before SPA</vt:lpstr>
      <vt:lpstr>Single Page Application (SPA) – What is SPA?</vt:lpstr>
      <vt:lpstr>Agenda</vt:lpstr>
      <vt:lpstr> Key Challenges Before AngularJS</vt:lpstr>
      <vt:lpstr>Agenda</vt:lpstr>
      <vt:lpstr>What is AngularJS</vt:lpstr>
      <vt:lpstr>What is AngularJS - MV* Framework</vt:lpstr>
      <vt:lpstr>Agenda</vt:lpstr>
      <vt:lpstr>AngularJS Complete Client Side Solution</vt:lpstr>
      <vt:lpstr>Agenda</vt:lpstr>
      <vt:lpstr>AngularJS Core Design Principles   (1/6)</vt:lpstr>
      <vt:lpstr> AngularJS Core Design Principles  (2/6) </vt:lpstr>
      <vt:lpstr> AngularJS Core Design Principles   (3/6) </vt:lpstr>
      <vt:lpstr>AngularJs Core Design Principle  (4/6)</vt:lpstr>
      <vt:lpstr>AngularJs Core Design Principle  (5/6)</vt:lpstr>
      <vt:lpstr>AngularJs Core Design Principle  (6/6)</vt:lpstr>
      <vt:lpstr>Agenda</vt:lpstr>
      <vt:lpstr> AngularJS Core Building Blocks </vt:lpstr>
      <vt:lpstr>Agenda</vt:lpstr>
      <vt:lpstr>Simple HelloWorld Example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Akshay Shah</cp:lastModifiedBy>
  <cp:revision>270</cp:revision>
  <dcterms:created xsi:type="dcterms:W3CDTF">2013-08-08T14:14:41Z</dcterms:created>
  <dcterms:modified xsi:type="dcterms:W3CDTF">2014-12-22T17:52:07Z</dcterms:modified>
</cp:coreProperties>
</file>