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9"/>
  </p:notesMasterIdLst>
  <p:sldIdLst>
    <p:sldId id="280" r:id="rId6"/>
    <p:sldId id="319" r:id="rId7"/>
    <p:sldId id="338" r:id="rId8"/>
    <p:sldId id="343" r:id="rId9"/>
    <p:sldId id="345" r:id="rId10"/>
    <p:sldId id="331" r:id="rId11"/>
    <p:sldId id="346" r:id="rId12"/>
    <p:sldId id="339" r:id="rId13"/>
    <p:sldId id="347" r:id="rId14"/>
    <p:sldId id="334" r:id="rId15"/>
    <p:sldId id="340" r:id="rId16"/>
    <p:sldId id="341" r:id="rId17"/>
    <p:sldId id="344"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mrata Marathe" initials="N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979"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E575C50-5BF4-484E-BB87-0CA9C0E8C0DF}" type="datetimeFigureOut">
              <a:rPr lang="en-IN" smtClean="0"/>
              <a:t>23-Dec-14</a:t>
            </a:fld>
            <a:endParaRPr lang="en-I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13</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 have</a:t>
            </a:r>
            <a:r>
              <a:rPr lang="en-US" baseline="0" dirty="0" smtClean="0"/>
              <a:t> included user information retrieval logic in both profile and Dashboard controller &amp; you have to change something than you have to go and change in both controller but if we have user service than there is need to change at one place . Hence its easy to decouple logic.</a:t>
            </a:r>
          </a:p>
          <a:p>
            <a:endParaRPr lang="en-IN" dirty="0" smtClean="0"/>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3</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http://kirkbushell.me/when-to-use-directives-controllers-or-services-in-angular/</a:t>
            </a:r>
          </a:p>
          <a:p>
            <a:endParaRPr lang="en-IN" dirty="0" smtClean="0"/>
          </a:p>
          <a:p>
            <a:pPr lvl="0">
              <a:spcBef>
                <a:spcPts val="600"/>
              </a:spcBef>
            </a:pPr>
            <a:r>
              <a:rPr lang="en-IN" sz="1200" dirty="0" smtClean="0"/>
              <a:t>Both controllers and view  have reference to the scope, but not to each other.                             This arrangement isolates the controller from the view as well as from DOM.</a:t>
            </a:r>
          </a:p>
          <a:p>
            <a:pPr marL="0" lvl="0" indent="0">
              <a:spcBef>
                <a:spcPts val="600"/>
              </a:spcBef>
              <a:buNone/>
            </a:pPr>
            <a:endParaRPr lang="en-IN" sz="1200" dirty="0" smtClean="0"/>
          </a:p>
          <a:p>
            <a:pPr lvl="0">
              <a:spcBef>
                <a:spcPts val="600"/>
              </a:spcBef>
            </a:pPr>
            <a:r>
              <a:rPr lang="en-IN" sz="1200" dirty="0" smtClean="0"/>
              <a:t>During the template linking phase the directives set up watch expressions on the scope, that notify directives about any property changes, which allows the directive to render the updated value to the DOM.</a:t>
            </a:r>
          </a:p>
          <a:p>
            <a:pPr marL="0" lvl="0" indent="0">
              <a:spcBef>
                <a:spcPts val="600"/>
              </a:spcBef>
              <a:buNone/>
            </a:pPr>
            <a:endParaRPr lang="en-IN" sz="1200" dirty="0" smtClean="0"/>
          </a:p>
          <a:p>
            <a:pPr lvl="0"/>
            <a:r>
              <a:rPr lang="en-IN" sz="1200" dirty="0" smtClean="0">
                <a:solidFill>
                  <a:srgbClr val="0070C0"/>
                </a:solidFill>
              </a:rPr>
              <a:t>Since, controllers are view agnostic</a:t>
            </a:r>
            <a:r>
              <a:rPr lang="en-IN" sz="1200" dirty="0" smtClean="0"/>
              <a:t>, it greatly improves the testability of the applications.</a:t>
            </a:r>
          </a:p>
          <a:p>
            <a:endParaRPr lang="en-IN" sz="1200" dirty="0" smtClean="0"/>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8</a:t>
            </a:fld>
            <a:endParaRPr lang="en-IN"/>
          </a:p>
        </p:txBody>
      </p:sp>
    </p:spTree>
    <p:extLst>
      <p:ext uri="{BB962C8B-B14F-4D97-AF65-F5344CB8AC3E}">
        <p14:creationId xmlns:p14="http://schemas.microsoft.com/office/powerpoint/2010/main" val="198140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594045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2277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hyperlink" Target="http://www.citiustech.com/service-offerings/healthcare-software-engineering.aspx" TargetMode="External"/><Relationship Id="rId3" Type="http://schemas.openxmlformats.org/officeDocument/2006/relationships/hyperlink" Target="https://www.facebook.com/CitiusTech" TargetMode="External"/><Relationship Id="rId21" Type="http://schemas.openxmlformats.org/officeDocument/2006/relationships/image" Target="../media/image11.png"/><Relationship Id="rId7" Type="http://schemas.openxmlformats.org/officeDocument/2006/relationships/image" Target="../media/image8.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10.xml"/><Relationship Id="rId16" Type="http://schemas.openxmlformats.org/officeDocument/2006/relationships/hyperlink" Target="http://www.citiustech.com/bi-clinical" TargetMode="External"/><Relationship Id="rId20" Type="http://schemas.openxmlformats.org/officeDocument/2006/relationships/hyperlink" Target="http://www.citiustech.com/service-offerings/platform-based-professional-services.aspx" TargetMode="External"/><Relationship Id="rId1" Type="http://schemas.openxmlformats.org/officeDocument/2006/relationships/slideLayout" Target="../slideLayouts/slideLayout5.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10" Type="http://schemas.openxmlformats.org/officeDocument/2006/relationships/image" Target="../media/image9.png"/><Relationship Id="rId19" Type="http://schemas.openxmlformats.org/officeDocument/2006/relationships/image" Target="../media/image10.jpeg"/><Relationship Id="rId4" Type="http://schemas.openxmlformats.org/officeDocument/2006/relationships/image" Target="../media/image7.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hyperlink" Target="http://www.citiustech.com/bi-clinical/Default.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October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AngularJS Controllers</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Controller </a:t>
            </a:r>
            <a:r>
              <a:rPr lang="en-US" sz="2400" dirty="0" smtClean="0"/>
              <a:t>Inheritance</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pPr marL="0" indent="0">
              <a:buNone/>
            </a:pPr>
            <a:r>
              <a:rPr lang="en-IN" sz="1800" b="1" dirty="0" smtClean="0"/>
              <a:t>Reusability in </a:t>
            </a:r>
            <a:r>
              <a:rPr lang="en-IN" sz="1800" b="1" dirty="0"/>
              <a:t>AngularJS</a:t>
            </a:r>
          </a:p>
          <a:p>
            <a:r>
              <a:rPr lang="en-IN" sz="1800" dirty="0" smtClean="0"/>
              <a:t>Reusability: Need to share common functionality across different parts of the application</a:t>
            </a:r>
          </a:p>
          <a:p>
            <a:r>
              <a:rPr lang="en-IN" sz="1800" dirty="0" smtClean="0"/>
              <a:t>There </a:t>
            </a:r>
            <a:r>
              <a:rPr lang="en-IN" sz="1800" dirty="0"/>
              <a:t>are </a:t>
            </a:r>
            <a:r>
              <a:rPr lang="en-IN" sz="1800" dirty="0" smtClean="0"/>
              <a:t>different approaches to </a:t>
            </a:r>
            <a:r>
              <a:rPr lang="en-IN" sz="1800" dirty="0"/>
              <a:t>maximize code reuse and </a:t>
            </a:r>
            <a:r>
              <a:rPr lang="en-IN" sz="1800" dirty="0" smtClean="0"/>
              <a:t>clarity:</a:t>
            </a:r>
            <a:endParaRPr lang="en-IN" sz="1800" dirty="0"/>
          </a:p>
          <a:p>
            <a:pPr lvl="1">
              <a:buFont typeface="Courier New" panose="02070309020205020404" pitchFamily="49" charset="0"/>
              <a:buChar char="o"/>
            </a:pPr>
            <a:r>
              <a:rPr lang="en-IN" sz="1600" b="1" dirty="0" smtClean="0"/>
              <a:t>Services</a:t>
            </a:r>
            <a:r>
              <a:rPr lang="en-IN" sz="1600" dirty="0" smtClean="0"/>
              <a:t>: Move </a:t>
            </a:r>
            <a:r>
              <a:rPr lang="en-IN" sz="1600" dirty="0"/>
              <a:t>functionality into services, where it can be </a:t>
            </a:r>
            <a:r>
              <a:rPr lang="en-IN" sz="1600" dirty="0" smtClean="0"/>
              <a:t>appropriately </a:t>
            </a:r>
            <a:r>
              <a:rPr lang="en-IN" sz="1600" dirty="0"/>
              <a:t>factored.</a:t>
            </a:r>
          </a:p>
          <a:p>
            <a:pPr lvl="1">
              <a:buFont typeface="Courier New" panose="02070309020205020404" pitchFamily="49" charset="0"/>
              <a:buChar char="o"/>
            </a:pPr>
            <a:r>
              <a:rPr lang="en-IN" sz="1600" b="1" dirty="0" smtClean="0"/>
              <a:t>Custom Directives</a:t>
            </a:r>
            <a:r>
              <a:rPr lang="en-IN" sz="1600" dirty="0" smtClean="0"/>
              <a:t>: Refactor repeated functionality into </a:t>
            </a:r>
            <a:r>
              <a:rPr lang="en-IN" sz="1600" dirty="0"/>
              <a:t>directives and aim for directive reuse.</a:t>
            </a:r>
          </a:p>
          <a:p>
            <a:pPr lvl="1">
              <a:buFont typeface="Courier New" panose="02070309020205020404" pitchFamily="49" charset="0"/>
              <a:buChar char="o"/>
            </a:pPr>
            <a:r>
              <a:rPr lang="en-IN" sz="1600" b="1" dirty="0" smtClean="0"/>
              <a:t>Controller Inheritance</a:t>
            </a:r>
            <a:r>
              <a:rPr lang="en-IN" sz="1600" dirty="0" smtClean="0"/>
              <a:t>: Create </a:t>
            </a:r>
            <a:r>
              <a:rPr lang="en-IN" sz="1600" dirty="0"/>
              <a:t>an inheritance hierarchy of page controllers and place common functionality in ancestor </a:t>
            </a:r>
            <a:r>
              <a:rPr lang="en-IN" sz="1600" dirty="0" smtClean="0"/>
              <a:t>controllers.</a:t>
            </a:r>
          </a:p>
          <a:p>
            <a:pPr marL="285750" lvl="1">
              <a:buFont typeface="Wingdings" panose="05000000000000000000" pitchFamily="2" charset="2"/>
              <a:buChar char="§"/>
            </a:pPr>
            <a:endParaRPr lang="en-IN" sz="1800" dirty="0" smtClean="0"/>
          </a:p>
          <a:p>
            <a:pPr marL="285750" lvl="1">
              <a:buFont typeface="Wingdings" panose="05000000000000000000" pitchFamily="2" charset="2"/>
              <a:buChar char="§"/>
            </a:pPr>
            <a:r>
              <a:rPr lang="en-IN" sz="1800" dirty="0" smtClean="0"/>
              <a:t>All of these are valid approaches and can be mixed and matched to suit the scenario.</a:t>
            </a:r>
          </a:p>
          <a:p>
            <a:endParaRPr lang="en-IN" sz="1800" b="1" dirty="0" smtClean="0"/>
          </a:p>
          <a:p>
            <a:r>
              <a:rPr lang="en-IN" sz="1800" b="1" dirty="0" smtClean="0"/>
              <a:t>Two </a:t>
            </a:r>
            <a:r>
              <a:rPr lang="en-IN" sz="1800" b="1" dirty="0"/>
              <a:t>Approaches to AngularJS Controller Inheritance</a:t>
            </a:r>
          </a:p>
          <a:p>
            <a:pPr lvl="1">
              <a:buFont typeface="Courier New" panose="02070309020205020404" pitchFamily="49" charset="0"/>
              <a:buChar char="o"/>
            </a:pPr>
            <a:r>
              <a:rPr lang="en-IN" sz="1600" dirty="0" smtClean="0"/>
              <a:t>Controller Inheritance by nesting of scopes</a:t>
            </a:r>
          </a:p>
          <a:p>
            <a:pPr lvl="1">
              <a:buFont typeface="Courier New" panose="02070309020205020404" pitchFamily="49" charset="0"/>
              <a:buChar char="o"/>
            </a:pPr>
            <a:r>
              <a:rPr lang="en-IN" sz="1600" dirty="0"/>
              <a:t>Controller Inheritance via $injector</a:t>
            </a:r>
          </a:p>
          <a:p>
            <a:pPr lvl="1">
              <a:buFont typeface="Courier New" panose="02070309020205020404" pitchFamily="49" charset="0"/>
              <a:buChar char="o"/>
            </a:pPr>
            <a:endParaRPr lang="en-IN" sz="1200" b="1" dirty="0" smtClean="0"/>
          </a:p>
          <a:p>
            <a:pPr marL="171450" lvl="1" indent="-171450">
              <a:buFont typeface="Wingdings" panose="05000000000000000000" pitchFamily="2" charset="2"/>
              <a:buChar char="§"/>
            </a:pPr>
            <a:endParaRPr lang="en-US" sz="1400" dirty="0" smtClean="0"/>
          </a:p>
        </p:txBody>
      </p:sp>
    </p:spTree>
    <p:extLst>
      <p:ext uri="{BB962C8B-B14F-4D97-AF65-F5344CB8AC3E}">
        <p14:creationId xmlns:p14="http://schemas.microsoft.com/office/powerpoint/2010/main" val="325617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Controller </a:t>
            </a:r>
            <a:r>
              <a:rPr lang="en-IN" sz="2400" dirty="0"/>
              <a:t>Inheritance by </a:t>
            </a:r>
            <a:r>
              <a:rPr lang="en-IN" sz="2400" dirty="0" smtClean="0"/>
              <a:t>Nesting </a:t>
            </a:r>
            <a:r>
              <a:rPr lang="en-IN" sz="2400" dirty="0"/>
              <a:t>of </a:t>
            </a:r>
            <a:r>
              <a:rPr lang="en-IN" sz="2400" dirty="0" smtClean="0"/>
              <a:t>Scopes</a:t>
            </a:r>
            <a:endParaRPr lang="en-IN" sz="2400" dirty="0"/>
          </a:p>
        </p:txBody>
      </p:sp>
      <p:sp>
        <p:nvSpPr>
          <p:cNvPr id="3" name="Text Placeholder 2"/>
          <p:cNvSpPr>
            <a:spLocks noGrp="1"/>
          </p:cNvSpPr>
          <p:nvPr>
            <p:ph type="body" sz="quarter" idx="10"/>
          </p:nvPr>
        </p:nvSpPr>
        <p:spPr>
          <a:xfrm>
            <a:off x="304800" y="692696"/>
            <a:ext cx="8534400" cy="5832648"/>
          </a:xfrm>
        </p:spPr>
        <p:txBody>
          <a:bodyPr>
            <a:normAutofit fontScale="85000" lnSpcReduction="20000"/>
          </a:bodyPr>
          <a:lstStyle/>
          <a:p>
            <a:pPr marL="0" lvl="1" indent="0">
              <a:buNone/>
            </a:pPr>
            <a:r>
              <a:rPr lang="en-IN" dirty="0" smtClean="0">
                <a:solidFill>
                  <a:schemeClr val="tx1">
                    <a:lumMod val="50000"/>
                    <a:lumOff val="50000"/>
                  </a:schemeClr>
                </a:solidFill>
              </a:rPr>
              <a:t>&lt;body ng-app&gt;</a:t>
            </a:r>
          </a:p>
          <a:p>
            <a:pPr marL="0" lvl="1" indent="0">
              <a:buNone/>
            </a:pPr>
            <a:r>
              <a:rPr lang="en-IN" dirty="0" smtClean="0">
                <a:solidFill>
                  <a:schemeClr val="tx1">
                    <a:lumMod val="50000"/>
                    <a:lumOff val="50000"/>
                  </a:schemeClr>
                </a:solidFill>
              </a:rPr>
              <a:t>&lt;div </a:t>
            </a:r>
            <a:r>
              <a:rPr lang="en-IN" dirty="0">
                <a:solidFill>
                  <a:srgbClr val="0070C0"/>
                </a:solidFill>
              </a:rPr>
              <a:t>ng-controller</a:t>
            </a:r>
            <a:r>
              <a:rPr lang="en-IN" dirty="0" smtClean="0">
                <a:solidFill>
                  <a:schemeClr val="tx1">
                    <a:lumMod val="50000"/>
                    <a:lumOff val="50000"/>
                  </a:schemeClr>
                </a:solidFill>
              </a:rPr>
              <a:t>=“</a:t>
            </a:r>
            <a:r>
              <a:rPr lang="en-IN" dirty="0" err="1" smtClean="0">
                <a:solidFill>
                  <a:schemeClr val="tx1">
                    <a:lumMod val="50000"/>
                    <a:lumOff val="50000"/>
                  </a:schemeClr>
                </a:solidFill>
              </a:rPr>
              <a:t>GenralDoctorController</a:t>
            </a:r>
            <a:r>
              <a:rPr lang="en-IN" dirty="0">
                <a:solidFill>
                  <a:schemeClr val="tx1">
                    <a:lumMod val="50000"/>
                    <a:lumOff val="50000"/>
                  </a:schemeClr>
                </a:solidFill>
              </a:rPr>
              <a:t>"&gt;</a:t>
            </a:r>
          </a:p>
          <a:p>
            <a:pPr marL="0" lvl="1" indent="0">
              <a:buNone/>
            </a:pPr>
            <a:r>
              <a:rPr lang="en-IN" dirty="0">
                <a:solidFill>
                  <a:schemeClr val="tx1">
                    <a:lumMod val="50000"/>
                    <a:lumOff val="50000"/>
                  </a:schemeClr>
                </a:solidFill>
              </a:rPr>
              <a:t>    My name is {{ name }} and I am a {{ type }}</a:t>
            </a:r>
          </a:p>
          <a:p>
            <a:pPr marL="0" lvl="1" indent="0">
              <a:buNone/>
            </a:pPr>
            <a:r>
              <a:rPr lang="en-IN" dirty="0">
                <a:solidFill>
                  <a:schemeClr val="tx1">
                    <a:lumMod val="50000"/>
                    <a:lumOff val="50000"/>
                  </a:schemeClr>
                </a:solidFill>
              </a:rPr>
              <a:t>       &lt;div </a:t>
            </a:r>
            <a:r>
              <a:rPr lang="en-IN" dirty="0">
                <a:solidFill>
                  <a:srgbClr val="0070C0"/>
                </a:solidFill>
              </a:rPr>
              <a:t>ng-controller</a:t>
            </a:r>
            <a:r>
              <a:rPr lang="en-IN" dirty="0" smtClean="0">
                <a:solidFill>
                  <a:schemeClr val="tx1">
                    <a:lumMod val="50000"/>
                    <a:lumOff val="50000"/>
                  </a:schemeClr>
                </a:solidFill>
              </a:rPr>
              <a:t>=“SpecialistDoctorController</a:t>
            </a:r>
            <a:r>
              <a:rPr lang="en-IN" dirty="0">
                <a:solidFill>
                  <a:schemeClr val="tx1">
                    <a:lumMod val="50000"/>
                    <a:lumOff val="50000"/>
                  </a:schemeClr>
                </a:solidFill>
              </a:rPr>
              <a:t>"&gt;</a:t>
            </a:r>
          </a:p>
          <a:p>
            <a:pPr marL="0" lvl="1" indent="0">
              <a:buNone/>
            </a:pPr>
            <a:r>
              <a:rPr lang="en-IN" dirty="0">
                <a:solidFill>
                  <a:schemeClr val="tx1">
                    <a:lumMod val="50000"/>
                    <a:lumOff val="50000"/>
                  </a:schemeClr>
                </a:solidFill>
              </a:rPr>
              <a:t>        My name is {{ name }} and I am a {{ type </a:t>
            </a:r>
            <a:r>
              <a:rPr lang="en-IN" dirty="0" smtClean="0">
                <a:solidFill>
                  <a:schemeClr val="tx1">
                    <a:lumMod val="50000"/>
                    <a:lumOff val="50000"/>
                  </a:schemeClr>
                </a:solidFill>
              </a:rPr>
              <a:t>}}   </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&lt;div </a:t>
            </a:r>
            <a:r>
              <a:rPr lang="en-IN" dirty="0">
                <a:solidFill>
                  <a:srgbClr val="0070C0"/>
                </a:solidFill>
              </a:rPr>
              <a:t>ng-controller</a:t>
            </a:r>
            <a:r>
              <a:rPr lang="en-IN" dirty="0" smtClean="0">
                <a:solidFill>
                  <a:schemeClr val="tx1">
                    <a:lumMod val="50000"/>
                    <a:lumOff val="50000"/>
                  </a:schemeClr>
                </a:solidFill>
              </a:rPr>
              <a:t>=“</a:t>
            </a:r>
            <a:r>
              <a:rPr lang="en-IN" dirty="0" err="1" smtClean="0">
                <a:solidFill>
                  <a:schemeClr val="tx1">
                    <a:lumMod val="50000"/>
                    <a:lumOff val="50000"/>
                  </a:schemeClr>
                </a:solidFill>
              </a:rPr>
              <a:t>TraineeDoctorController</a:t>
            </a:r>
            <a:r>
              <a:rPr lang="en-IN" dirty="0">
                <a:solidFill>
                  <a:schemeClr val="tx1">
                    <a:lumMod val="50000"/>
                    <a:lumOff val="50000"/>
                  </a:schemeClr>
                </a:solidFill>
              </a:rPr>
              <a:t>"&gt;</a:t>
            </a:r>
          </a:p>
          <a:p>
            <a:pPr marL="0" lvl="1" indent="0">
              <a:buNone/>
            </a:pPr>
            <a:r>
              <a:rPr lang="en-IN" dirty="0">
                <a:solidFill>
                  <a:schemeClr val="tx1">
                    <a:lumMod val="50000"/>
                    <a:lumOff val="50000"/>
                  </a:schemeClr>
                </a:solidFill>
              </a:rPr>
              <a:t>            My name is {{ name }} and I am a {{ type }}</a:t>
            </a:r>
          </a:p>
          <a:p>
            <a:pPr marL="0" lvl="1" indent="0">
              <a:buNone/>
            </a:pPr>
            <a:r>
              <a:rPr lang="en-IN" dirty="0">
                <a:solidFill>
                  <a:schemeClr val="tx1">
                    <a:lumMod val="50000"/>
                    <a:lumOff val="50000"/>
                  </a:schemeClr>
                </a:solidFill>
              </a:rPr>
              <a:t>         &lt;/div&gt;    &lt;/div</a:t>
            </a:r>
            <a:r>
              <a:rPr lang="en-IN" dirty="0" smtClean="0">
                <a:solidFill>
                  <a:schemeClr val="tx1">
                    <a:lumMod val="50000"/>
                    <a:lumOff val="50000"/>
                  </a:schemeClr>
                </a:solidFill>
              </a:rPr>
              <a:t>&gt;  </a:t>
            </a:r>
            <a:r>
              <a:rPr lang="en-IN" dirty="0">
                <a:solidFill>
                  <a:schemeClr val="tx1">
                    <a:lumMod val="50000"/>
                    <a:lumOff val="50000"/>
                  </a:schemeClr>
                </a:solidFill>
              </a:rPr>
              <a:t>&lt;/div&gt; </a:t>
            </a:r>
            <a:endParaRPr lang="en-IN" dirty="0" smtClean="0">
              <a:solidFill>
                <a:schemeClr val="tx1">
                  <a:lumMod val="50000"/>
                  <a:lumOff val="50000"/>
                </a:schemeClr>
              </a:solidFill>
            </a:endParaRPr>
          </a:p>
          <a:p>
            <a:pPr marL="0" lvl="1" indent="0">
              <a:buNone/>
            </a:pPr>
            <a:r>
              <a:rPr lang="en-IN" dirty="0">
                <a:solidFill>
                  <a:schemeClr val="tx1">
                    <a:lumMod val="50000"/>
                    <a:lumOff val="50000"/>
                  </a:schemeClr>
                </a:solidFill>
              </a:rPr>
              <a:t> &lt;script</a:t>
            </a:r>
            <a:r>
              <a:rPr lang="en-IN" dirty="0" smtClean="0">
                <a:solidFill>
                  <a:schemeClr val="tx1">
                    <a:lumMod val="50000"/>
                    <a:lumOff val="50000"/>
                  </a:schemeClr>
                </a:solidFill>
              </a:rPr>
              <a:t>&gt;</a:t>
            </a:r>
          </a:p>
          <a:p>
            <a:pPr marL="0" lvl="1" indent="0">
              <a:buNone/>
            </a:pP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function </a:t>
            </a:r>
            <a:r>
              <a:rPr lang="en-IN" dirty="0" err="1" smtClean="0">
                <a:solidFill>
                  <a:schemeClr val="tx1">
                    <a:lumMod val="50000"/>
                    <a:lumOff val="50000"/>
                  </a:schemeClr>
                </a:solidFill>
              </a:rPr>
              <a:t>GenralDoctorController</a:t>
            </a:r>
            <a:r>
              <a:rPr lang="en-IN" dirty="0">
                <a:solidFill>
                  <a:schemeClr val="tx1">
                    <a:lumMod val="50000"/>
                    <a:lumOff val="50000"/>
                  </a:schemeClr>
                </a:solidFill>
              </a:rPr>
              <a:t>($scope) {</a:t>
            </a:r>
          </a:p>
          <a:p>
            <a:pPr marL="0" lvl="1" indent="0">
              <a:buNone/>
            </a:pPr>
            <a:r>
              <a:rPr lang="en-IN" dirty="0">
                <a:solidFill>
                  <a:schemeClr val="tx1">
                    <a:lumMod val="50000"/>
                    <a:lumOff val="50000"/>
                  </a:schemeClr>
                </a:solidFill>
              </a:rPr>
              <a:t>      $scope.name = </a:t>
            </a:r>
            <a:r>
              <a:rPr lang="en-IN" dirty="0" smtClean="0">
                <a:solidFill>
                  <a:schemeClr val="tx1">
                    <a:lumMod val="50000"/>
                    <a:lumOff val="50000"/>
                  </a:schemeClr>
                </a:solidFill>
              </a:rPr>
              <a:t>‘Rahul';</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r>
              <a:rPr lang="en-IN" dirty="0" err="1">
                <a:solidFill>
                  <a:schemeClr val="tx1">
                    <a:lumMod val="50000"/>
                    <a:lumOff val="50000"/>
                  </a:schemeClr>
                </a:solidFill>
              </a:rPr>
              <a:t>scope.type</a:t>
            </a:r>
            <a:r>
              <a:rPr lang="en-IN" dirty="0">
                <a:solidFill>
                  <a:schemeClr val="tx1">
                    <a:lumMod val="50000"/>
                    <a:lumOff val="50000"/>
                  </a:schemeClr>
                </a:solidFill>
              </a:rPr>
              <a:t> = </a:t>
            </a:r>
            <a:r>
              <a:rPr lang="en-IN" dirty="0" smtClean="0">
                <a:solidFill>
                  <a:schemeClr val="tx1">
                    <a:lumMod val="50000"/>
                    <a:lumOff val="50000"/>
                  </a:schemeClr>
                </a:solidFill>
              </a:rPr>
              <a:t>‘General Doctor'; </a:t>
            </a:r>
            <a:r>
              <a:rPr lang="en-IN" dirty="0">
                <a:solidFill>
                  <a:schemeClr val="tx1">
                    <a:lumMod val="50000"/>
                    <a:lumOff val="50000"/>
                  </a:schemeClr>
                </a:solidFill>
              </a:rPr>
              <a:t>}</a:t>
            </a:r>
          </a:p>
          <a:p>
            <a:pPr marL="0" lvl="1" indent="0">
              <a:buNone/>
            </a:pPr>
            <a:r>
              <a:rPr lang="en-IN" dirty="0">
                <a:solidFill>
                  <a:schemeClr val="tx1">
                    <a:lumMod val="50000"/>
                    <a:lumOff val="50000"/>
                  </a:schemeClr>
                </a:solidFill>
              </a:rPr>
              <a:t> function </a:t>
            </a:r>
            <a:r>
              <a:rPr lang="en-IN" dirty="0" smtClean="0">
                <a:solidFill>
                  <a:schemeClr val="tx1">
                    <a:lumMod val="50000"/>
                    <a:lumOff val="50000"/>
                  </a:schemeClr>
                </a:solidFill>
              </a:rPr>
              <a:t>SpecialistDoctorController</a:t>
            </a:r>
            <a:r>
              <a:rPr lang="en-IN" dirty="0">
                <a:solidFill>
                  <a:schemeClr val="tx1">
                    <a:lumMod val="50000"/>
                    <a:lumOff val="50000"/>
                  </a:schemeClr>
                </a:solidFill>
              </a:rPr>
              <a:t>($scope) {</a:t>
            </a:r>
          </a:p>
          <a:p>
            <a:pPr marL="0" lvl="1" indent="0">
              <a:buNone/>
            </a:pPr>
            <a:r>
              <a:rPr lang="en-IN" dirty="0">
                <a:solidFill>
                  <a:schemeClr val="tx1">
                    <a:lumMod val="50000"/>
                    <a:lumOff val="50000"/>
                  </a:schemeClr>
                </a:solidFill>
              </a:rPr>
              <a:t>     $</a:t>
            </a:r>
            <a:r>
              <a:rPr lang="en-IN" dirty="0" err="1" smtClean="0">
                <a:solidFill>
                  <a:schemeClr val="tx1">
                    <a:lumMod val="50000"/>
                    <a:lumOff val="50000"/>
                  </a:schemeClr>
                </a:solidFill>
              </a:rPr>
              <a:t>scope.type</a:t>
            </a:r>
            <a:r>
              <a:rPr lang="en-IN" dirty="0" smtClean="0">
                <a:solidFill>
                  <a:schemeClr val="tx1">
                    <a:lumMod val="50000"/>
                    <a:lumOff val="50000"/>
                  </a:schemeClr>
                </a:solidFill>
              </a:rPr>
              <a:t> </a:t>
            </a:r>
            <a:r>
              <a:rPr lang="en-IN" dirty="0">
                <a:solidFill>
                  <a:schemeClr val="tx1">
                    <a:lumMod val="50000"/>
                    <a:lumOff val="50000"/>
                  </a:schemeClr>
                </a:solidFill>
              </a:rPr>
              <a:t>= </a:t>
            </a:r>
            <a:r>
              <a:rPr lang="en-IN" dirty="0" smtClean="0">
                <a:solidFill>
                  <a:schemeClr val="tx1">
                    <a:lumMod val="50000"/>
                    <a:lumOff val="50000"/>
                  </a:schemeClr>
                </a:solidFill>
              </a:rPr>
              <a:t>‘Specialist Doctor';</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p>
          <a:p>
            <a:pPr marL="0" lvl="1" indent="0">
              <a:buNone/>
            </a:pPr>
            <a:r>
              <a:rPr lang="en-IN" dirty="0">
                <a:solidFill>
                  <a:schemeClr val="tx1">
                    <a:lumMod val="50000"/>
                    <a:lumOff val="50000"/>
                  </a:schemeClr>
                </a:solidFill>
              </a:rPr>
              <a:t> function </a:t>
            </a:r>
            <a:r>
              <a:rPr lang="en-IN" dirty="0" err="1" smtClean="0">
                <a:solidFill>
                  <a:schemeClr val="tx1">
                    <a:lumMod val="50000"/>
                    <a:lumOff val="50000"/>
                  </a:schemeClr>
                </a:solidFill>
              </a:rPr>
              <a:t>TraineeDoctorController</a:t>
            </a:r>
            <a:r>
              <a:rPr lang="en-IN" dirty="0">
                <a:solidFill>
                  <a:schemeClr val="tx1">
                    <a:lumMod val="50000"/>
                    <a:lumOff val="50000"/>
                  </a:schemeClr>
                </a:solidFill>
              </a:rPr>
              <a:t>($scope) {</a:t>
            </a:r>
          </a:p>
          <a:p>
            <a:pPr marL="0" lvl="1" indent="0">
              <a:buNone/>
            </a:pPr>
            <a:r>
              <a:rPr lang="en-IN" dirty="0">
                <a:solidFill>
                  <a:schemeClr val="tx1">
                    <a:lumMod val="50000"/>
                    <a:lumOff val="50000"/>
                  </a:schemeClr>
                </a:solidFill>
              </a:rPr>
              <a:t>    $scope.name = </a:t>
            </a:r>
            <a:r>
              <a:rPr lang="en-IN" dirty="0" smtClean="0">
                <a:solidFill>
                  <a:schemeClr val="tx1">
                    <a:lumMod val="50000"/>
                    <a:lumOff val="50000"/>
                  </a:schemeClr>
                </a:solidFill>
              </a:rPr>
              <a:t>‘Hemant';</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r>
              <a:rPr lang="en-IN" dirty="0" err="1">
                <a:solidFill>
                  <a:schemeClr val="tx1">
                    <a:lumMod val="50000"/>
                    <a:lumOff val="50000"/>
                  </a:schemeClr>
                </a:solidFill>
              </a:rPr>
              <a:t>scope.type</a:t>
            </a:r>
            <a:r>
              <a:rPr lang="en-IN" dirty="0">
                <a:solidFill>
                  <a:schemeClr val="tx1">
                    <a:lumMod val="50000"/>
                    <a:lumOff val="50000"/>
                  </a:schemeClr>
                </a:solidFill>
              </a:rPr>
              <a:t> = </a:t>
            </a:r>
            <a:r>
              <a:rPr lang="en-IN" dirty="0" smtClean="0">
                <a:solidFill>
                  <a:schemeClr val="tx1">
                    <a:lumMod val="50000"/>
                    <a:lumOff val="50000"/>
                  </a:schemeClr>
                </a:solidFill>
              </a:rPr>
              <a:t>‘</a:t>
            </a:r>
            <a:r>
              <a:rPr lang="en-IN" dirty="0" err="1" smtClean="0">
                <a:solidFill>
                  <a:schemeClr val="tx1">
                    <a:lumMod val="50000"/>
                    <a:lumOff val="50000"/>
                  </a:schemeClr>
                </a:solidFill>
              </a:rPr>
              <a:t>TraineeDoctor</a:t>
            </a:r>
            <a:r>
              <a:rPr lang="en-IN" dirty="0" smtClean="0">
                <a:solidFill>
                  <a:schemeClr val="tx1">
                    <a:lumMod val="50000"/>
                    <a:lumOff val="50000"/>
                  </a:schemeClr>
                </a:solidFill>
              </a:rPr>
              <a:t>';</a:t>
            </a:r>
            <a:endParaRPr lang="en-IN" dirty="0">
              <a:solidFill>
                <a:schemeClr val="tx1">
                  <a:lumMod val="50000"/>
                  <a:lumOff val="50000"/>
                </a:schemeClr>
              </a:solidFill>
            </a:endParaRPr>
          </a:p>
          <a:p>
            <a:pPr marL="0" lvl="1" indent="0">
              <a:buNone/>
            </a:pPr>
            <a:r>
              <a:rPr lang="en-IN" dirty="0">
                <a:solidFill>
                  <a:schemeClr val="tx1">
                    <a:lumMod val="50000"/>
                    <a:lumOff val="50000"/>
                  </a:schemeClr>
                </a:solidFill>
              </a:rPr>
              <a:t> }</a:t>
            </a:r>
          </a:p>
          <a:p>
            <a:pPr marL="0" lvl="1" indent="0">
              <a:buNone/>
            </a:pPr>
            <a:r>
              <a:rPr lang="en-IN" dirty="0">
                <a:solidFill>
                  <a:schemeClr val="tx1">
                    <a:lumMod val="50000"/>
                    <a:lumOff val="50000"/>
                  </a:schemeClr>
                </a:solidFill>
              </a:rPr>
              <a:t>&lt;/script</a:t>
            </a:r>
            <a:r>
              <a:rPr lang="en-IN" dirty="0" smtClean="0">
                <a:solidFill>
                  <a:schemeClr val="tx1">
                    <a:lumMod val="50000"/>
                    <a:lumOff val="50000"/>
                  </a:schemeClr>
                </a:solidFill>
              </a:rPr>
              <a:t>&gt;</a:t>
            </a:r>
          </a:p>
          <a:p>
            <a:pPr marL="0" lvl="1" indent="0">
              <a:buNone/>
            </a:pPr>
            <a:r>
              <a:rPr lang="en-IN" dirty="0" smtClean="0">
                <a:solidFill>
                  <a:schemeClr val="tx1">
                    <a:lumMod val="50000"/>
                    <a:lumOff val="50000"/>
                  </a:schemeClr>
                </a:solidFill>
              </a:rPr>
              <a:t>&lt;/body&gt;</a:t>
            </a:r>
            <a:endParaRPr lang="en-IN" dirty="0">
              <a:solidFill>
                <a:schemeClr val="tx1">
                  <a:lumMod val="50000"/>
                  <a:lumOff val="50000"/>
                </a:schemeClr>
              </a:solidFill>
            </a:endParaRPr>
          </a:p>
          <a:p>
            <a:pPr marL="0" lvl="1" indent="0">
              <a:buNone/>
            </a:pPr>
            <a:endParaRPr lang="en-IN" dirty="0">
              <a:solidFill>
                <a:schemeClr val="tx1">
                  <a:lumMod val="50000"/>
                  <a:lumOff val="50000"/>
                </a:schemeClr>
              </a:solidFill>
            </a:endParaRPr>
          </a:p>
          <a:p>
            <a:pPr marL="0" lvl="1" indent="0">
              <a:buNone/>
            </a:pPr>
            <a:endParaRPr lang="en-IN" dirty="0">
              <a:solidFill>
                <a:schemeClr val="tx1">
                  <a:lumMod val="50000"/>
                  <a:lumOff val="50000"/>
                </a:schemeClr>
              </a:solidFill>
            </a:endParaRPr>
          </a:p>
          <a:p>
            <a:pPr marL="0" lvl="1" indent="0">
              <a:buNone/>
            </a:pPr>
            <a:endParaRPr lang="en-IN" dirty="0">
              <a:solidFill>
                <a:schemeClr val="tx1">
                  <a:lumMod val="50000"/>
                  <a:lumOff val="50000"/>
                </a:schemeClr>
              </a:solidFill>
            </a:endParaRPr>
          </a:p>
          <a:p>
            <a:pPr marL="0" indent="0"/>
            <a:endParaRPr lang="en-IN" dirty="0">
              <a:solidFill>
                <a:schemeClr val="tx1">
                  <a:lumMod val="50000"/>
                  <a:lumOff val="50000"/>
                </a:schemeClr>
              </a:solidFill>
            </a:endParaRPr>
          </a:p>
        </p:txBody>
      </p:sp>
    </p:spTree>
    <p:extLst>
      <p:ext uri="{BB962C8B-B14F-4D97-AF65-F5344CB8AC3E}">
        <p14:creationId xmlns:p14="http://schemas.microsoft.com/office/powerpoint/2010/main" val="119051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IN" sz="2400" b="1" dirty="0" smtClean="0">
                <a:latin typeface="+mj-lt"/>
              </a:rPr>
              <a:t>Controller </a:t>
            </a:r>
            <a:r>
              <a:rPr lang="en-IN" sz="2400" b="1" dirty="0" smtClean="0">
                <a:latin typeface="+mj-lt"/>
              </a:rPr>
              <a:t>Inheritance via $</a:t>
            </a:r>
            <a:r>
              <a:rPr lang="en-IN" sz="2400" b="1" dirty="0" smtClean="0">
                <a:latin typeface="+mj-lt"/>
              </a:rPr>
              <a:t>injector</a:t>
            </a:r>
            <a:endParaRPr lang="en-IN" sz="2400" b="1" dirty="0"/>
          </a:p>
        </p:txBody>
      </p:sp>
      <p:sp>
        <p:nvSpPr>
          <p:cNvPr id="3" name="Text Placeholder 2"/>
          <p:cNvSpPr>
            <a:spLocks noGrp="1"/>
          </p:cNvSpPr>
          <p:nvPr>
            <p:ph type="body" sz="quarter" idx="10"/>
          </p:nvPr>
        </p:nvSpPr>
        <p:spPr>
          <a:xfrm>
            <a:off x="304800" y="764704"/>
            <a:ext cx="8534400" cy="5483696"/>
          </a:xfrm>
        </p:spPr>
        <p:txBody>
          <a:bodyPr>
            <a:normAutofit lnSpcReduction="10000"/>
          </a:bodyPr>
          <a:lstStyle/>
          <a:p>
            <a:pPr marL="0" indent="0">
              <a:buNone/>
            </a:pPr>
            <a:r>
              <a:rPr lang="en-IN" sz="1700" dirty="0" smtClean="0">
                <a:solidFill>
                  <a:schemeClr val="tx1">
                    <a:lumMod val="50000"/>
                    <a:lumOff val="50000"/>
                  </a:schemeClr>
                </a:solidFill>
              </a:rPr>
              <a:t>&lt;body ng-app&gt;</a:t>
            </a:r>
          </a:p>
          <a:p>
            <a:pPr marL="0" indent="0">
              <a:buNone/>
            </a:pPr>
            <a:r>
              <a:rPr lang="en-IN" sz="1700" dirty="0" smtClean="0">
                <a:solidFill>
                  <a:schemeClr val="tx1">
                    <a:lumMod val="50000"/>
                    <a:lumOff val="50000"/>
                  </a:schemeClr>
                </a:solidFill>
              </a:rPr>
              <a:t>&lt;</a:t>
            </a:r>
            <a:r>
              <a:rPr lang="en-IN" sz="1700" dirty="0">
                <a:solidFill>
                  <a:schemeClr val="tx1">
                    <a:lumMod val="50000"/>
                    <a:lumOff val="50000"/>
                  </a:schemeClr>
                </a:solidFill>
              </a:rPr>
              <a:t>div ng-controller</a:t>
            </a:r>
            <a:r>
              <a:rPr lang="en-IN" sz="1700" dirty="0" smtClean="0">
                <a:solidFill>
                  <a:schemeClr val="tx1">
                    <a:lumMod val="50000"/>
                    <a:lumOff val="50000"/>
                  </a:schemeClr>
                </a:solidFill>
              </a:rPr>
              <a:t>=“SpecialistDoctorController</a:t>
            </a:r>
            <a:r>
              <a:rPr lang="en-IN" sz="1700" dirty="0">
                <a:solidFill>
                  <a:schemeClr val="tx1">
                    <a:lumMod val="50000"/>
                    <a:lumOff val="50000"/>
                  </a:schemeClr>
                </a:solidFill>
              </a:rPr>
              <a:t>"&gt;</a:t>
            </a:r>
          </a:p>
          <a:p>
            <a:pPr marL="0" indent="0">
              <a:buNone/>
            </a:pPr>
            <a:r>
              <a:rPr lang="en-IN" sz="1700" dirty="0">
                <a:solidFill>
                  <a:schemeClr val="tx1">
                    <a:lumMod val="50000"/>
                    <a:lumOff val="50000"/>
                  </a:schemeClr>
                </a:solidFill>
              </a:rPr>
              <a:t>    My name is {{ name }} and I am a {{ type }}</a:t>
            </a:r>
          </a:p>
          <a:p>
            <a:pPr marL="0" indent="0">
              <a:buNone/>
            </a:pPr>
            <a:r>
              <a:rPr lang="en-IN" sz="1700" dirty="0">
                <a:solidFill>
                  <a:schemeClr val="tx1">
                    <a:lumMod val="50000"/>
                    <a:lumOff val="50000"/>
                  </a:schemeClr>
                </a:solidFill>
              </a:rPr>
              <a:t>    &lt;button ng-click="</a:t>
            </a:r>
            <a:r>
              <a:rPr lang="en-IN" sz="1700" dirty="0" err="1">
                <a:solidFill>
                  <a:schemeClr val="tx1">
                    <a:lumMod val="50000"/>
                    <a:lumOff val="50000"/>
                  </a:schemeClr>
                </a:solidFill>
              </a:rPr>
              <a:t>clickme</a:t>
            </a:r>
            <a:r>
              <a:rPr lang="en-IN" sz="1700" dirty="0">
                <a:solidFill>
                  <a:schemeClr val="tx1">
                    <a:lumMod val="50000"/>
                    <a:lumOff val="50000"/>
                  </a:schemeClr>
                </a:solidFill>
              </a:rPr>
              <a:t>()"&gt;Click Me&lt;/button&gt; </a:t>
            </a:r>
          </a:p>
          <a:p>
            <a:pPr marL="0" indent="0">
              <a:buNone/>
            </a:pPr>
            <a:r>
              <a:rPr lang="en-IN" sz="1700" dirty="0">
                <a:solidFill>
                  <a:schemeClr val="tx1">
                    <a:lumMod val="50000"/>
                    <a:lumOff val="50000"/>
                  </a:schemeClr>
                </a:solidFill>
              </a:rPr>
              <a:t> &lt;/div</a:t>
            </a:r>
            <a:r>
              <a:rPr lang="en-IN" sz="1700" dirty="0" smtClean="0">
                <a:solidFill>
                  <a:schemeClr val="tx1">
                    <a:lumMod val="50000"/>
                    <a:lumOff val="50000"/>
                  </a:schemeClr>
                </a:solidFill>
              </a:rPr>
              <a:t>&gt;</a:t>
            </a:r>
          </a:p>
          <a:p>
            <a:pPr marL="0" indent="0">
              <a:buNone/>
            </a:pPr>
            <a:r>
              <a:rPr lang="en-IN" sz="1700" dirty="0">
                <a:solidFill>
                  <a:schemeClr val="tx1">
                    <a:lumMod val="50000"/>
                    <a:lumOff val="50000"/>
                  </a:schemeClr>
                </a:solidFill>
              </a:rPr>
              <a:t> &lt;script&gt;</a:t>
            </a:r>
          </a:p>
          <a:p>
            <a:pPr marL="0" indent="0">
              <a:buNone/>
            </a:pPr>
            <a:r>
              <a:rPr lang="en-IN" sz="1700" dirty="0">
                <a:solidFill>
                  <a:schemeClr val="tx1">
                    <a:lumMod val="50000"/>
                    <a:lumOff val="50000"/>
                  </a:schemeClr>
                </a:solidFill>
              </a:rPr>
              <a:t>function </a:t>
            </a:r>
            <a:r>
              <a:rPr lang="en-IN" sz="1700" dirty="0" smtClean="0">
                <a:solidFill>
                  <a:schemeClr val="tx1">
                    <a:lumMod val="50000"/>
                    <a:lumOff val="50000"/>
                  </a:schemeClr>
                </a:solidFill>
              </a:rPr>
              <a:t>GeneralDoctorController</a:t>
            </a:r>
            <a:r>
              <a:rPr lang="en-IN" sz="1700" dirty="0">
                <a:solidFill>
                  <a:schemeClr val="tx1">
                    <a:lumMod val="50000"/>
                    <a:lumOff val="50000"/>
                  </a:schemeClr>
                </a:solidFill>
              </a:rPr>
              <a:t>($scope) {</a:t>
            </a:r>
          </a:p>
          <a:p>
            <a:pPr marL="0" indent="0">
              <a:buNone/>
            </a:pPr>
            <a:r>
              <a:rPr lang="en-IN" sz="1700" dirty="0">
                <a:solidFill>
                  <a:schemeClr val="tx1">
                    <a:lumMod val="50000"/>
                    <a:lumOff val="50000"/>
                  </a:schemeClr>
                </a:solidFill>
              </a:rPr>
              <a:t>    $scope.name = </a:t>
            </a:r>
            <a:r>
              <a:rPr lang="en-IN" sz="1700" dirty="0" smtClean="0">
                <a:solidFill>
                  <a:schemeClr val="tx1">
                    <a:lumMod val="50000"/>
                    <a:lumOff val="50000"/>
                  </a:schemeClr>
                </a:solidFill>
              </a:rPr>
              <a:t>‘Namrata';</a:t>
            </a:r>
            <a:endParaRPr lang="en-IN" sz="1700" dirty="0">
              <a:solidFill>
                <a:schemeClr val="tx1">
                  <a:lumMod val="50000"/>
                  <a:lumOff val="50000"/>
                </a:schemeClr>
              </a:solidFill>
            </a:endParaRPr>
          </a:p>
          <a:p>
            <a:pPr marL="0" indent="0">
              <a:buNone/>
            </a:pPr>
            <a:r>
              <a:rPr lang="en-IN" sz="1700" dirty="0">
                <a:solidFill>
                  <a:schemeClr val="tx1">
                    <a:lumMod val="50000"/>
                    <a:lumOff val="50000"/>
                  </a:schemeClr>
                </a:solidFill>
              </a:rPr>
              <a:t>    $</a:t>
            </a:r>
            <a:r>
              <a:rPr lang="en-IN" sz="1700" dirty="0" err="1">
                <a:solidFill>
                  <a:schemeClr val="tx1">
                    <a:lumMod val="50000"/>
                    <a:lumOff val="50000"/>
                  </a:schemeClr>
                </a:solidFill>
              </a:rPr>
              <a:t>scope.type</a:t>
            </a:r>
            <a:r>
              <a:rPr lang="en-IN" sz="1700" dirty="0">
                <a:solidFill>
                  <a:schemeClr val="tx1">
                    <a:lumMod val="50000"/>
                    <a:lumOff val="50000"/>
                  </a:schemeClr>
                </a:solidFill>
              </a:rPr>
              <a:t> = </a:t>
            </a:r>
            <a:r>
              <a:rPr lang="en-IN" sz="1700" dirty="0" smtClean="0">
                <a:solidFill>
                  <a:schemeClr val="tx1">
                    <a:lumMod val="50000"/>
                    <a:lumOff val="50000"/>
                  </a:schemeClr>
                </a:solidFill>
              </a:rPr>
              <a:t>‘</a:t>
            </a:r>
            <a:r>
              <a:rPr lang="en-IN" sz="1700" dirty="0" err="1" smtClean="0">
                <a:solidFill>
                  <a:schemeClr val="tx1">
                    <a:lumMod val="50000"/>
                    <a:lumOff val="50000"/>
                  </a:schemeClr>
                </a:solidFill>
              </a:rPr>
              <a:t>Genral</a:t>
            </a:r>
            <a:r>
              <a:rPr lang="en-IN" sz="1700" dirty="0" smtClean="0">
                <a:solidFill>
                  <a:schemeClr val="tx1">
                    <a:lumMod val="50000"/>
                    <a:lumOff val="50000"/>
                  </a:schemeClr>
                </a:solidFill>
              </a:rPr>
              <a:t> </a:t>
            </a:r>
            <a:r>
              <a:rPr lang="en-IN" sz="1700" dirty="0" err="1" smtClean="0">
                <a:solidFill>
                  <a:schemeClr val="tx1">
                    <a:lumMod val="50000"/>
                    <a:lumOff val="50000"/>
                  </a:schemeClr>
                </a:solidFill>
              </a:rPr>
              <a:t>Docotor</a:t>
            </a:r>
            <a:r>
              <a:rPr lang="en-IN" sz="1700" dirty="0" smtClean="0">
                <a:solidFill>
                  <a:schemeClr val="tx1">
                    <a:lumMod val="50000"/>
                    <a:lumOff val="50000"/>
                  </a:schemeClr>
                </a:solidFill>
              </a:rPr>
              <a:t>';</a:t>
            </a:r>
            <a:endParaRPr lang="en-IN" sz="1700" dirty="0">
              <a:solidFill>
                <a:schemeClr val="tx1">
                  <a:lumMod val="50000"/>
                  <a:lumOff val="50000"/>
                </a:schemeClr>
              </a:solidFill>
            </a:endParaRPr>
          </a:p>
          <a:p>
            <a:pPr marL="0" indent="0">
              <a:buNone/>
            </a:pPr>
            <a:r>
              <a:rPr lang="en-IN" sz="1700" dirty="0">
                <a:solidFill>
                  <a:schemeClr val="tx1">
                    <a:lumMod val="50000"/>
                    <a:lumOff val="50000"/>
                  </a:schemeClr>
                </a:solidFill>
              </a:rPr>
              <a:t>    $</a:t>
            </a:r>
            <a:r>
              <a:rPr lang="en-IN" sz="1700" dirty="0" err="1">
                <a:solidFill>
                  <a:schemeClr val="tx1">
                    <a:lumMod val="50000"/>
                    <a:lumOff val="50000"/>
                  </a:schemeClr>
                </a:solidFill>
              </a:rPr>
              <a:t>scope.clickme</a:t>
            </a:r>
            <a:r>
              <a:rPr lang="en-IN" sz="1700" dirty="0">
                <a:solidFill>
                  <a:schemeClr val="tx1">
                    <a:lumMod val="50000"/>
                    <a:lumOff val="50000"/>
                  </a:schemeClr>
                </a:solidFill>
              </a:rPr>
              <a:t> = function</a:t>
            </a:r>
            <a:r>
              <a:rPr lang="en-IN" sz="1700" dirty="0" smtClean="0">
                <a:solidFill>
                  <a:schemeClr val="tx1">
                    <a:lumMod val="50000"/>
                    <a:lumOff val="50000"/>
                  </a:schemeClr>
                </a:solidFill>
              </a:rPr>
              <a:t>()  {                                                                                                          	alert('This </a:t>
            </a:r>
            <a:r>
              <a:rPr lang="en-IN" sz="1700" dirty="0">
                <a:solidFill>
                  <a:schemeClr val="tx1">
                    <a:lumMod val="50000"/>
                    <a:lumOff val="50000"/>
                  </a:schemeClr>
                </a:solidFill>
              </a:rPr>
              <a:t>is parent controller </a:t>
            </a:r>
            <a:r>
              <a:rPr lang="en-IN" sz="1700" dirty="0" smtClean="0">
                <a:solidFill>
                  <a:schemeClr val="tx1">
                    <a:lumMod val="50000"/>
                    <a:lumOff val="50000"/>
                  </a:schemeClr>
                </a:solidFill>
              </a:rPr>
              <a:t>“GeneralDoctorController</a:t>
            </a:r>
            <a:r>
              <a:rPr lang="en-IN" sz="1700" dirty="0">
                <a:solidFill>
                  <a:schemeClr val="tx1">
                    <a:lumMod val="50000"/>
                    <a:lumOff val="50000"/>
                  </a:schemeClr>
                </a:solidFill>
              </a:rPr>
              <a:t>" calling');     }</a:t>
            </a:r>
          </a:p>
          <a:p>
            <a:pPr marL="0" indent="0">
              <a:buNone/>
            </a:pPr>
            <a:r>
              <a:rPr lang="en-IN" sz="1700" dirty="0">
                <a:solidFill>
                  <a:schemeClr val="tx1">
                    <a:lumMod val="50000"/>
                    <a:lumOff val="50000"/>
                  </a:schemeClr>
                </a:solidFill>
              </a:rPr>
              <a:t>}                                                                                                                                             </a:t>
            </a:r>
            <a:r>
              <a:rPr lang="en-IN" sz="1700" dirty="0" smtClean="0">
                <a:solidFill>
                  <a:schemeClr val="tx1">
                    <a:lumMod val="50000"/>
                    <a:lumOff val="50000"/>
                  </a:schemeClr>
                </a:solidFill>
              </a:rPr>
              <a:t>                                </a:t>
            </a:r>
            <a:r>
              <a:rPr lang="en-IN" sz="1700" dirty="0">
                <a:solidFill>
                  <a:schemeClr val="tx1">
                    <a:lumMod val="50000"/>
                    <a:lumOff val="50000"/>
                  </a:schemeClr>
                </a:solidFill>
              </a:rPr>
              <a:t>function </a:t>
            </a:r>
            <a:r>
              <a:rPr lang="en-IN" sz="1700" dirty="0" smtClean="0">
                <a:solidFill>
                  <a:schemeClr val="tx1">
                    <a:lumMod val="50000"/>
                    <a:lumOff val="50000"/>
                  </a:schemeClr>
                </a:solidFill>
              </a:rPr>
              <a:t>SpecialistDoctorController</a:t>
            </a:r>
            <a:r>
              <a:rPr lang="en-IN" sz="1700" dirty="0">
                <a:solidFill>
                  <a:schemeClr val="tx1">
                    <a:lumMod val="50000"/>
                    <a:lumOff val="50000"/>
                  </a:schemeClr>
                </a:solidFill>
              </a:rPr>
              <a:t>($scope, $injector) {</a:t>
            </a:r>
          </a:p>
          <a:p>
            <a:pPr marL="0" indent="0">
              <a:buNone/>
            </a:pPr>
            <a:r>
              <a:rPr lang="en-IN" sz="1700" dirty="0">
                <a:solidFill>
                  <a:schemeClr val="tx1">
                    <a:lumMod val="50000"/>
                    <a:lumOff val="50000"/>
                  </a:schemeClr>
                </a:solidFill>
              </a:rPr>
              <a:t>    </a:t>
            </a:r>
            <a:r>
              <a:rPr lang="en-IN" sz="1700" dirty="0">
                <a:solidFill>
                  <a:srgbClr val="0070C0"/>
                </a:solidFill>
              </a:rPr>
              <a:t> $</a:t>
            </a:r>
            <a:r>
              <a:rPr lang="en-IN" sz="1700" dirty="0" err="1" smtClean="0">
                <a:solidFill>
                  <a:srgbClr val="0070C0"/>
                </a:solidFill>
              </a:rPr>
              <a:t>injector.invoke</a:t>
            </a:r>
            <a:r>
              <a:rPr lang="en-IN" sz="1700" dirty="0" smtClean="0">
                <a:solidFill>
                  <a:schemeClr val="tx1">
                    <a:lumMod val="50000"/>
                    <a:lumOff val="50000"/>
                  </a:schemeClr>
                </a:solidFill>
              </a:rPr>
              <a:t>(</a:t>
            </a:r>
            <a:r>
              <a:rPr lang="en-IN" sz="1700" dirty="0" err="1" smtClean="0">
                <a:solidFill>
                  <a:schemeClr val="tx1">
                    <a:lumMod val="50000"/>
                    <a:lumOff val="50000"/>
                  </a:schemeClr>
                </a:solidFill>
              </a:rPr>
              <a:t>GeneralDoctorController</a:t>
            </a:r>
            <a:r>
              <a:rPr lang="en-IN" sz="1700" dirty="0">
                <a:solidFill>
                  <a:schemeClr val="tx1">
                    <a:lumMod val="50000"/>
                    <a:lumOff val="50000"/>
                  </a:schemeClr>
                </a:solidFill>
              </a:rPr>
              <a:t>, this, {$scope: $scope});</a:t>
            </a:r>
          </a:p>
          <a:p>
            <a:pPr marL="0" indent="0">
              <a:buNone/>
            </a:pPr>
            <a:r>
              <a:rPr lang="en-IN" sz="1700" dirty="0">
                <a:solidFill>
                  <a:schemeClr val="tx1">
                    <a:lumMod val="50000"/>
                    <a:lumOff val="50000"/>
                  </a:schemeClr>
                </a:solidFill>
              </a:rPr>
              <a:t>     $</a:t>
            </a:r>
            <a:r>
              <a:rPr lang="en-IN" sz="1700" dirty="0" err="1" smtClean="0">
                <a:solidFill>
                  <a:schemeClr val="tx1">
                    <a:lumMod val="50000"/>
                    <a:lumOff val="50000"/>
                  </a:schemeClr>
                </a:solidFill>
              </a:rPr>
              <a:t>scope.type</a:t>
            </a:r>
            <a:r>
              <a:rPr lang="en-IN" sz="1700" dirty="0" smtClean="0">
                <a:solidFill>
                  <a:schemeClr val="tx1">
                    <a:lumMod val="50000"/>
                    <a:lumOff val="50000"/>
                  </a:schemeClr>
                </a:solidFill>
              </a:rPr>
              <a:t> </a:t>
            </a:r>
            <a:r>
              <a:rPr lang="en-IN" sz="1700" dirty="0">
                <a:solidFill>
                  <a:schemeClr val="tx1">
                    <a:lumMod val="50000"/>
                    <a:lumOff val="50000"/>
                  </a:schemeClr>
                </a:solidFill>
              </a:rPr>
              <a:t>= </a:t>
            </a:r>
            <a:r>
              <a:rPr lang="en-IN" sz="1700" dirty="0" smtClean="0">
                <a:solidFill>
                  <a:schemeClr val="tx1">
                    <a:lumMod val="50000"/>
                    <a:lumOff val="50000"/>
                  </a:schemeClr>
                </a:solidFill>
              </a:rPr>
              <a:t>‘Specialist Doctor’;</a:t>
            </a:r>
            <a:r>
              <a:rPr lang="en-IN" sz="1700" dirty="0">
                <a:solidFill>
                  <a:schemeClr val="tx1">
                    <a:lumMod val="50000"/>
                    <a:lumOff val="50000"/>
                  </a:schemeClr>
                </a:solidFill>
              </a:rPr>
              <a:t> </a:t>
            </a:r>
          </a:p>
          <a:p>
            <a:pPr marL="0" indent="0">
              <a:buNone/>
            </a:pPr>
            <a:r>
              <a:rPr lang="en-IN" sz="1700" dirty="0" smtClean="0">
                <a:solidFill>
                  <a:schemeClr val="tx1">
                    <a:lumMod val="50000"/>
                    <a:lumOff val="50000"/>
                  </a:schemeClr>
                </a:solidFill>
              </a:rPr>
              <a:t>} </a:t>
            </a:r>
          </a:p>
          <a:p>
            <a:pPr marL="0" indent="0">
              <a:buNone/>
            </a:pPr>
            <a:r>
              <a:rPr lang="en-IN" sz="1700" dirty="0" smtClean="0">
                <a:solidFill>
                  <a:schemeClr val="tx1">
                    <a:lumMod val="50000"/>
                    <a:lumOff val="50000"/>
                  </a:schemeClr>
                </a:solidFill>
              </a:rPr>
              <a:t>&lt;/script&gt; </a:t>
            </a:r>
          </a:p>
          <a:p>
            <a:pPr marL="0" indent="0">
              <a:buNone/>
            </a:pPr>
            <a:r>
              <a:rPr lang="en-IN" sz="1700" dirty="0" smtClean="0">
                <a:solidFill>
                  <a:schemeClr val="tx1">
                    <a:lumMod val="50000"/>
                    <a:lumOff val="50000"/>
                  </a:schemeClr>
                </a:solidFill>
              </a:rPr>
              <a:t>&lt;/body&gt;</a:t>
            </a:r>
          </a:p>
        </p:txBody>
      </p:sp>
    </p:spTree>
    <p:extLst>
      <p:ext uri="{BB962C8B-B14F-4D97-AF65-F5344CB8AC3E}">
        <p14:creationId xmlns:p14="http://schemas.microsoft.com/office/powerpoint/2010/main" val="3181094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2"/>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798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a:t>
            </a:r>
            <a:r>
              <a:rPr lang="en-US" sz="2000" dirty="0" smtClean="0">
                <a:solidFill>
                  <a:schemeClr val="tx1">
                    <a:lumMod val="75000"/>
                    <a:lumOff val="25000"/>
                  </a:schemeClr>
                </a:solidFill>
              </a:rPr>
              <a:t>Introduction</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usage of controller</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Controller Introduction</a:t>
            </a:r>
            <a:endParaRPr lang="en-US" sz="2400" dirty="0"/>
          </a:p>
        </p:txBody>
      </p:sp>
      <p:sp>
        <p:nvSpPr>
          <p:cNvPr id="3" name="Text Placeholder 2"/>
          <p:cNvSpPr>
            <a:spLocks noGrp="1"/>
          </p:cNvSpPr>
          <p:nvPr>
            <p:ph type="body" sz="quarter" idx="10"/>
          </p:nvPr>
        </p:nvSpPr>
        <p:spPr>
          <a:xfrm>
            <a:off x="304800" y="836712"/>
            <a:ext cx="8515672" cy="5472608"/>
          </a:xfrm>
          <a:ln>
            <a:noFill/>
          </a:ln>
        </p:spPr>
        <p:txBody>
          <a:bodyPr vert="horz" lIns="91440" tIns="45720" rIns="91440" bIns="45720" rtlCol="0">
            <a:noAutofit/>
          </a:bodyPr>
          <a:lstStyle/>
          <a:p>
            <a:r>
              <a:rPr lang="en-US" sz="1600" dirty="0">
                <a:solidFill>
                  <a:schemeClr val="tx1">
                    <a:lumMod val="85000"/>
                    <a:lumOff val="15000"/>
                  </a:schemeClr>
                </a:solidFill>
              </a:rPr>
              <a:t>Controller is a </a:t>
            </a:r>
            <a:r>
              <a:rPr lang="en-US" sz="1600" b="1" dirty="0">
                <a:solidFill>
                  <a:schemeClr val="tx1">
                    <a:lumMod val="85000"/>
                    <a:lumOff val="15000"/>
                  </a:schemeClr>
                </a:solidFill>
              </a:rPr>
              <a:t>JavaScript</a:t>
            </a:r>
            <a:r>
              <a:rPr lang="en-US" sz="1600" dirty="0">
                <a:solidFill>
                  <a:schemeClr val="tx1">
                    <a:lumMod val="85000"/>
                    <a:lumOff val="15000"/>
                  </a:schemeClr>
                </a:solidFill>
              </a:rPr>
              <a:t> constructor</a:t>
            </a:r>
            <a:r>
              <a:rPr lang="en-US" sz="1600" b="1" dirty="0">
                <a:solidFill>
                  <a:schemeClr val="tx1">
                    <a:lumMod val="85000"/>
                    <a:lumOff val="15000"/>
                  </a:schemeClr>
                </a:solidFill>
              </a:rPr>
              <a:t> function</a:t>
            </a:r>
            <a:r>
              <a:rPr lang="en-US" sz="1600" dirty="0">
                <a:solidFill>
                  <a:schemeClr val="tx1">
                    <a:lumMod val="85000"/>
                    <a:lumOff val="15000"/>
                  </a:schemeClr>
                </a:solidFill>
              </a:rPr>
              <a:t> </a:t>
            </a:r>
            <a:r>
              <a:rPr lang="en-IN" sz="1600" dirty="0"/>
              <a:t>used to wire up services, </a:t>
            </a:r>
            <a:r>
              <a:rPr lang="en-IN" sz="1600" dirty="0" smtClean="0"/>
              <a:t>dependencies, etc. &amp; </a:t>
            </a:r>
            <a:r>
              <a:rPr lang="en-IN" sz="1600" dirty="0"/>
              <a:t>assign them to the view via </a:t>
            </a:r>
            <a:r>
              <a:rPr lang="en-IN" sz="1600" dirty="0" smtClean="0"/>
              <a:t>scope.</a:t>
            </a:r>
          </a:p>
          <a:p>
            <a:r>
              <a:rPr lang="en-IN" sz="1600" dirty="0">
                <a:solidFill>
                  <a:schemeClr val="tx1">
                    <a:lumMod val="85000"/>
                    <a:lumOff val="15000"/>
                  </a:schemeClr>
                </a:solidFill>
              </a:rPr>
              <a:t>Use controllers to place </a:t>
            </a:r>
            <a:r>
              <a:rPr lang="en-IN" sz="1600" dirty="0" smtClean="0">
                <a:solidFill>
                  <a:schemeClr val="tx1">
                    <a:lumMod val="85000"/>
                    <a:lumOff val="15000"/>
                  </a:schemeClr>
                </a:solidFill>
              </a:rPr>
              <a:t>the model data &amp; business </a:t>
            </a:r>
            <a:r>
              <a:rPr lang="en-IN" sz="1600" dirty="0">
                <a:solidFill>
                  <a:schemeClr val="tx1">
                    <a:lumMod val="85000"/>
                    <a:lumOff val="15000"/>
                  </a:schemeClr>
                </a:solidFill>
              </a:rPr>
              <a:t>logic related </a:t>
            </a:r>
            <a:r>
              <a:rPr lang="en-IN" sz="1600" dirty="0" smtClean="0">
                <a:solidFill>
                  <a:schemeClr val="tx1">
                    <a:lumMod val="85000"/>
                    <a:lumOff val="15000"/>
                  </a:schemeClr>
                </a:solidFill>
              </a:rPr>
              <a:t>to view</a:t>
            </a:r>
            <a:endParaRPr lang="en-US" sz="1600" dirty="0">
              <a:solidFill>
                <a:schemeClr val="tx1">
                  <a:lumMod val="85000"/>
                  <a:lumOff val="15000"/>
                </a:schemeClr>
              </a:solidFill>
            </a:endParaRPr>
          </a:p>
          <a:p>
            <a:endParaRPr lang="en-IN" sz="1600" dirty="0" smtClean="0"/>
          </a:p>
          <a:p>
            <a:endParaRPr lang="en-IN" sz="1600" dirty="0" smtClean="0"/>
          </a:p>
          <a:p>
            <a:endParaRPr lang="en-IN" sz="1600" dirty="0"/>
          </a:p>
          <a:p>
            <a:pPr marL="285750" lvl="1">
              <a:buFont typeface="Wingdings" panose="05000000000000000000" pitchFamily="2" charset="2"/>
              <a:buChar char="§"/>
            </a:pPr>
            <a:endParaRPr lang="en-IN" sz="1600" dirty="0" smtClean="0">
              <a:solidFill>
                <a:schemeClr val="tx1">
                  <a:lumMod val="85000"/>
                  <a:lumOff val="15000"/>
                </a:schemeClr>
              </a:solidFill>
            </a:endParaRPr>
          </a:p>
          <a:p>
            <a:pPr marL="285750" lvl="1">
              <a:buFont typeface="Wingdings" panose="05000000000000000000" pitchFamily="2" charset="2"/>
              <a:buChar char="§"/>
            </a:pPr>
            <a:endParaRPr lang="en-IN" sz="1600" dirty="0">
              <a:solidFill>
                <a:schemeClr val="tx1">
                  <a:lumMod val="85000"/>
                  <a:lumOff val="15000"/>
                </a:schemeClr>
              </a:solidFill>
            </a:endParaRPr>
          </a:p>
          <a:p>
            <a:pPr marL="285750" lvl="1">
              <a:buFont typeface="Wingdings" panose="05000000000000000000" pitchFamily="2" charset="2"/>
              <a:buChar char="§"/>
            </a:pPr>
            <a:endParaRPr lang="en-IN" sz="1600" dirty="0" smtClean="0">
              <a:solidFill>
                <a:schemeClr val="tx1">
                  <a:lumMod val="85000"/>
                  <a:lumOff val="15000"/>
                </a:schemeClr>
              </a:solidFill>
            </a:endParaRPr>
          </a:p>
          <a:p>
            <a:pPr>
              <a:buFont typeface="Arial" panose="020B0604020202020204" pitchFamily="34" charset="0"/>
              <a:buChar char="•"/>
            </a:pPr>
            <a:r>
              <a:rPr lang="en-US" sz="1600" dirty="0"/>
              <a:t>$scope is nothing but an object that glues </a:t>
            </a:r>
            <a:r>
              <a:rPr lang="en-US" sz="1600" dirty="0" smtClean="0"/>
              <a:t>the View </a:t>
            </a:r>
            <a:r>
              <a:rPr lang="en-US" sz="1600" dirty="0"/>
              <a:t>with </a:t>
            </a:r>
            <a:r>
              <a:rPr lang="en-US" sz="1600" dirty="0" smtClean="0"/>
              <a:t>the Controller</a:t>
            </a:r>
          </a:p>
          <a:p>
            <a:pPr marL="0" indent="0">
              <a:buNone/>
            </a:pPr>
            <a:endParaRPr lang="en-US" sz="1600" dirty="0"/>
          </a:p>
          <a:p>
            <a:pPr>
              <a:buFont typeface="Arial" panose="020B0604020202020204" pitchFamily="34" charset="0"/>
              <a:buChar char="•"/>
            </a:pPr>
            <a:r>
              <a:rPr lang="en-US" sz="1600" dirty="0" smtClean="0"/>
              <a:t>$scope is a container </a:t>
            </a:r>
            <a:r>
              <a:rPr lang="en-US" sz="1600" dirty="0"/>
              <a:t>for business data </a:t>
            </a:r>
            <a:r>
              <a:rPr lang="en-US" sz="1600" dirty="0" smtClean="0"/>
              <a:t>(i.e. </a:t>
            </a:r>
            <a:r>
              <a:rPr lang="en-US" sz="1600" dirty="0"/>
              <a:t>all model </a:t>
            </a:r>
            <a:r>
              <a:rPr lang="en-US" sz="1600" dirty="0" smtClean="0"/>
              <a:t>data)</a:t>
            </a:r>
          </a:p>
          <a:p>
            <a:pPr marL="0" indent="0">
              <a:buNone/>
            </a:pPr>
            <a:endParaRPr lang="en-US" sz="1600" dirty="0" smtClean="0"/>
          </a:p>
          <a:p>
            <a:pPr>
              <a:buFont typeface="Arial" panose="020B0604020202020204" pitchFamily="34" charset="0"/>
              <a:buChar char="•"/>
            </a:pPr>
            <a:r>
              <a:rPr lang="en-US" sz="1600" dirty="0" smtClean="0"/>
              <a:t>$scope can </a:t>
            </a:r>
            <a:r>
              <a:rPr lang="en-US" sz="1600" dirty="0"/>
              <a:t>hold variables, functions, arrays, </a:t>
            </a:r>
            <a:r>
              <a:rPr lang="en-US" sz="1600" dirty="0" err="1"/>
              <a:t>json</a:t>
            </a:r>
            <a:r>
              <a:rPr lang="en-US" sz="1600" dirty="0"/>
              <a:t>, any form of </a:t>
            </a:r>
            <a:r>
              <a:rPr lang="en-US" sz="1600" dirty="0" smtClean="0"/>
              <a:t>business data</a:t>
            </a:r>
            <a:endParaRPr lang="en-US" sz="1600" dirty="0"/>
          </a:p>
          <a:p>
            <a:endParaRPr lang="en-IN" sz="1600" dirty="0" smtClean="0">
              <a:solidFill>
                <a:schemeClr val="tx1">
                  <a:lumMod val="85000"/>
                  <a:lumOff val="15000"/>
                </a:schemeClr>
              </a:solidFill>
            </a:endParaRPr>
          </a:p>
          <a:p>
            <a:pPr marL="285750" lvl="1">
              <a:buFont typeface="Wingdings" panose="05000000000000000000" pitchFamily="2" charset="2"/>
              <a:buChar char="§"/>
            </a:pPr>
            <a:endParaRPr lang="en-IN" sz="1600" dirty="0" smtClean="0">
              <a:solidFill>
                <a:schemeClr val="tx1">
                  <a:lumMod val="85000"/>
                  <a:lumOff val="15000"/>
                </a:schemeClr>
              </a:solidFill>
            </a:endParaRPr>
          </a:p>
        </p:txBody>
      </p:sp>
      <p:grpSp>
        <p:nvGrpSpPr>
          <p:cNvPr id="4" name="Group 3"/>
          <p:cNvGrpSpPr/>
          <p:nvPr/>
        </p:nvGrpSpPr>
        <p:grpSpPr>
          <a:xfrm>
            <a:off x="683568" y="2060848"/>
            <a:ext cx="7776864" cy="944117"/>
            <a:chOff x="683568" y="1548779"/>
            <a:chExt cx="7776864" cy="944117"/>
          </a:xfrm>
        </p:grpSpPr>
        <p:sp>
          <p:nvSpPr>
            <p:cNvPr id="5" name="Rectangle 4"/>
            <p:cNvSpPr/>
            <p:nvPr/>
          </p:nvSpPr>
          <p:spPr bwMode="auto">
            <a:xfrm>
              <a:off x="683568" y="1629260"/>
              <a:ext cx="2069926" cy="783155"/>
            </a:xfrm>
            <a:prstGeom prst="rect">
              <a:avLst/>
            </a:prstGeom>
            <a:solidFill>
              <a:schemeClr val="accent4">
                <a:lumMod val="40000"/>
                <a:lumOff val="60000"/>
              </a:schemeClr>
            </a:solidFill>
            <a:ln>
              <a:solidFill>
                <a:schemeClr val="accent1">
                  <a:lumMod val="40000"/>
                  <a:lumOff val="60000"/>
                </a:schemeClr>
              </a:solidFill>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View</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sp>
          <p:nvSpPr>
            <p:cNvPr id="6" name="Rectangle 5"/>
            <p:cNvSpPr/>
            <p:nvPr/>
          </p:nvSpPr>
          <p:spPr bwMode="auto">
            <a:xfrm>
              <a:off x="6435080" y="1629262"/>
              <a:ext cx="2025352" cy="783152"/>
            </a:xfrm>
            <a:prstGeom prst="rect">
              <a:avLst/>
            </a:prstGeom>
            <a:solidFill>
              <a:schemeClr val="accent3"/>
            </a:solidFill>
            <a:ln>
              <a:solidFill>
                <a:schemeClr val="bg2">
                  <a:lumMod val="75000"/>
                </a:schemeClr>
              </a:solidFill>
              <a:headEnd/>
              <a:tailEnd/>
            </a:ln>
          </p:spPr>
          <p:style>
            <a:lnRef idx="1">
              <a:schemeClr val="accent6"/>
            </a:lnRef>
            <a:fillRef idx="2">
              <a:schemeClr val="accent6"/>
            </a:fillRef>
            <a:effectRef idx="1">
              <a:schemeClr val="accent6"/>
            </a:effectRef>
            <a:fontRef idx="minor">
              <a:schemeClr val="dk1"/>
            </a:fontRef>
          </p:style>
          <p:txBody>
            <a:bodyPr wrap="none" rtlCol="0" anchor="ctr"/>
            <a:lstStyle/>
            <a:p>
              <a:pPr algn="ctr"/>
              <a:r>
                <a:rPr lang="en-US" sz="2100" b="1" dirty="0">
                  <a:latin typeface="News Gothic Com Thin" panose="020B0204030503020204" pitchFamily="34" charset="0"/>
                  <a:ea typeface="Tahoma" panose="020B0604030504040204" pitchFamily="34" charset="0"/>
                  <a:cs typeface="Tahoma" panose="020B0604030504040204" pitchFamily="34" charset="0"/>
                </a:rPr>
                <a:t>Controller</a:t>
              </a:r>
              <a:endParaRPr lang="en-US" sz="1500" b="1" dirty="0">
                <a:latin typeface="News Gothic Com Thin" panose="020B0204030503020204" pitchFamily="34" charset="0"/>
                <a:ea typeface="Tahoma" panose="020B0604030504040204" pitchFamily="34" charset="0"/>
                <a:cs typeface="Tahoma" panose="020B0604030504040204" pitchFamily="34" charset="0"/>
              </a:endParaRPr>
            </a:p>
          </p:txBody>
        </p:sp>
        <p:cxnSp>
          <p:nvCxnSpPr>
            <p:cNvPr id="7" name="Straight Arrow Connector 6"/>
            <p:cNvCxnSpPr>
              <a:stCxn id="6" idx="1"/>
              <a:endCxn id="5" idx="3"/>
            </p:cNvCxnSpPr>
            <p:nvPr/>
          </p:nvCxnSpPr>
          <p:spPr bwMode="auto">
            <a:xfrm flipH="1">
              <a:off x="2753494" y="2020838"/>
              <a:ext cx="3681586" cy="0"/>
            </a:xfrm>
            <a:prstGeom prst="straightConnector1">
              <a:avLst/>
            </a:prstGeom>
            <a:gradFill rotWithShape="1">
              <a:gsLst>
                <a:gs pos="0">
                  <a:srgbClr val="A4D289"/>
                </a:gs>
                <a:gs pos="100000">
                  <a:schemeClr val="bg1"/>
                </a:gs>
              </a:gsLst>
              <a:lin ang="5400000" scaled="1"/>
            </a:gradFill>
            <a:ln w="38100" cap="flat" cmpd="sng" algn="ctr">
              <a:solidFill>
                <a:schemeClr val="tx1"/>
              </a:solidFill>
              <a:prstDash val="solid"/>
              <a:round/>
              <a:headEnd type="triangle" w="med" len="med"/>
              <a:tailEnd type="triangle"/>
            </a:ln>
            <a:effectLst/>
          </p:spPr>
        </p:cxnSp>
        <p:sp>
          <p:nvSpPr>
            <p:cNvPr id="8" name="Oval 7"/>
            <p:cNvSpPr/>
            <p:nvPr/>
          </p:nvSpPr>
          <p:spPr bwMode="auto">
            <a:xfrm>
              <a:off x="3923928" y="1548779"/>
              <a:ext cx="1441374" cy="944117"/>
            </a:xfrm>
            <a:prstGeom prst="ellipse">
              <a:avLst/>
            </a:prstGeom>
            <a:solidFill>
              <a:schemeClr val="accent2">
                <a:lumMod val="40000"/>
                <a:lumOff val="60000"/>
              </a:schemeClr>
            </a:solidFill>
            <a:ln>
              <a:solidFill>
                <a:schemeClr val="accent2">
                  <a:lumMod val="40000"/>
                  <a:lumOff val="60000"/>
                </a:schemeClr>
              </a:solidFill>
              <a:headEnd/>
              <a:tailEn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sz="2400" b="1" dirty="0">
                  <a:latin typeface="News Gothic Com Thin" panose="020B0204030503020204" pitchFamily="34" charset="0"/>
                  <a:ea typeface="Tahoma" panose="020B0604030504040204" pitchFamily="34" charset="0"/>
                  <a:cs typeface="Tahoma" panose="020B0604030504040204" pitchFamily="34" charset="0"/>
                </a:rPr>
                <a:t>$scope</a:t>
              </a:r>
            </a:p>
          </p:txBody>
        </p:sp>
      </p:grpSp>
    </p:spTree>
    <p:extLst>
      <p:ext uri="{BB962C8B-B14F-4D97-AF65-F5344CB8AC3E}">
        <p14:creationId xmlns:p14="http://schemas.microsoft.com/office/powerpoint/2010/main" val="3558082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692696"/>
            <a:ext cx="8534400" cy="5616624"/>
          </a:xfrm>
        </p:spPr>
        <p:txBody>
          <a:bodyPr>
            <a:normAutofit/>
          </a:bodyPr>
          <a:lstStyle/>
          <a:p>
            <a:pPr marL="285750" lvl="1">
              <a:buFont typeface="Wingdings" panose="05000000000000000000" pitchFamily="2" charset="2"/>
              <a:buChar char="§"/>
            </a:pPr>
            <a:r>
              <a:rPr lang="en-IN" sz="1600" dirty="0" smtClean="0">
                <a:solidFill>
                  <a:schemeClr val="tx1">
                    <a:lumMod val="85000"/>
                    <a:lumOff val="15000"/>
                  </a:schemeClr>
                </a:solidFill>
              </a:rPr>
              <a:t>$scope has the model data &amp; its behaviour(functions)</a:t>
            </a:r>
          </a:p>
          <a:p>
            <a:r>
              <a:rPr lang="en-IN" sz="1600" dirty="0" err="1"/>
              <a:t>Eg</a:t>
            </a:r>
            <a:r>
              <a:rPr lang="en-IN" sz="1600" dirty="0"/>
              <a:t> - </a:t>
            </a:r>
            <a:r>
              <a:rPr lang="en-IN" sz="1600" dirty="0">
                <a:solidFill>
                  <a:srgbClr val="0070C0"/>
                </a:solidFill>
              </a:rPr>
              <a:t>function </a:t>
            </a:r>
            <a:r>
              <a:rPr lang="en-IN" sz="1600" dirty="0" err="1">
                <a:solidFill>
                  <a:srgbClr val="0070C0"/>
                </a:solidFill>
              </a:rPr>
              <a:t>ContactController</a:t>
            </a:r>
            <a:r>
              <a:rPr lang="en-IN" sz="1600" dirty="0">
                <a:solidFill>
                  <a:srgbClr val="0070C0"/>
                </a:solidFill>
              </a:rPr>
              <a:t>($scope) {</a:t>
            </a:r>
          </a:p>
          <a:p>
            <a:pPr marL="400050" lvl="1" indent="0">
              <a:buNone/>
            </a:pPr>
            <a:r>
              <a:rPr lang="en-IN" sz="1600" dirty="0">
                <a:solidFill>
                  <a:srgbClr val="0070C0"/>
                </a:solidFill>
              </a:rPr>
              <a:t>           $</a:t>
            </a:r>
            <a:r>
              <a:rPr lang="en-IN" sz="1600" dirty="0" err="1">
                <a:solidFill>
                  <a:srgbClr val="0070C0"/>
                </a:solidFill>
              </a:rPr>
              <a:t>scope.greet</a:t>
            </a:r>
            <a:r>
              <a:rPr lang="en-IN" sz="1600" dirty="0">
                <a:solidFill>
                  <a:srgbClr val="0070C0"/>
                </a:solidFill>
              </a:rPr>
              <a:t> = function() {      $</a:t>
            </a:r>
            <a:r>
              <a:rPr lang="en-IN" sz="1600" dirty="0" smtClean="0">
                <a:solidFill>
                  <a:srgbClr val="0070C0"/>
                </a:solidFill>
              </a:rPr>
              <a:t>scope.myname1 </a:t>
            </a:r>
            <a:r>
              <a:rPr lang="en-IN" sz="1600" dirty="0">
                <a:solidFill>
                  <a:srgbClr val="0070C0"/>
                </a:solidFill>
              </a:rPr>
              <a:t>= "hi"+$</a:t>
            </a:r>
            <a:r>
              <a:rPr lang="en-IN" sz="1600" dirty="0" err="1">
                <a:solidFill>
                  <a:srgbClr val="0070C0"/>
                </a:solidFill>
              </a:rPr>
              <a:t>scope.myname</a:t>
            </a:r>
            <a:r>
              <a:rPr lang="en-IN" sz="1600" dirty="0">
                <a:solidFill>
                  <a:srgbClr val="0070C0"/>
                </a:solidFill>
              </a:rPr>
              <a:t>;  } </a:t>
            </a:r>
          </a:p>
          <a:p>
            <a:pPr marL="400050" lvl="1" indent="0">
              <a:buNone/>
            </a:pPr>
            <a:r>
              <a:rPr lang="en-IN" sz="1600" dirty="0">
                <a:solidFill>
                  <a:srgbClr val="0070C0"/>
                </a:solidFill>
              </a:rPr>
              <a:t>       </a:t>
            </a:r>
            <a:r>
              <a:rPr lang="en-IN" sz="1600" dirty="0" smtClean="0">
                <a:solidFill>
                  <a:srgbClr val="0070C0"/>
                </a:solidFill>
              </a:rPr>
              <a:t>}</a:t>
            </a:r>
          </a:p>
          <a:p>
            <a:pPr marL="400050" lvl="1" indent="0">
              <a:buNone/>
            </a:pPr>
            <a:endParaRPr lang="en-US" sz="1600" dirty="0"/>
          </a:p>
          <a:p>
            <a:pPr marL="285750" lvl="1">
              <a:buFont typeface="Wingdings" panose="05000000000000000000" pitchFamily="2" charset="2"/>
              <a:buChar char="§"/>
            </a:pPr>
            <a:r>
              <a:rPr lang="en-US" sz="1600" b="1" dirty="0"/>
              <a:t>ng-model</a:t>
            </a:r>
            <a:r>
              <a:rPr lang="en-US" sz="1600" dirty="0"/>
              <a:t> – directive to indicate a </a:t>
            </a:r>
            <a:r>
              <a:rPr lang="en-US" sz="1600" dirty="0" smtClean="0"/>
              <a:t>model, </a:t>
            </a:r>
            <a:r>
              <a:rPr lang="en-US" sz="1600" dirty="0"/>
              <a:t>available automatically in $scope </a:t>
            </a:r>
            <a:endParaRPr lang="en-US" sz="1600" dirty="0" smtClean="0"/>
          </a:p>
          <a:p>
            <a:pPr marL="285750" lvl="1">
              <a:buFont typeface="Wingdings" panose="05000000000000000000" pitchFamily="2" charset="2"/>
              <a:buChar char="§"/>
            </a:pPr>
            <a:r>
              <a:rPr lang="en-US" sz="1600" b="1" dirty="0" smtClean="0"/>
              <a:t>ng-controller – </a:t>
            </a:r>
            <a:r>
              <a:rPr lang="en-US" sz="1600" dirty="0" smtClean="0">
                <a:solidFill>
                  <a:schemeClr val="tx1">
                    <a:lumMod val="85000"/>
                    <a:lumOff val="15000"/>
                  </a:schemeClr>
                </a:solidFill>
              </a:rPr>
              <a:t>directive </a:t>
            </a:r>
            <a:r>
              <a:rPr lang="en-US" sz="1600" dirty="0">
                <a:solidFill>
                  <a:schemeClr val="tx1">
                    <a:lumMod val="85000"/>
                    <a:lumOff val="15000"/>
                  </a:schemeClr>
                </a:solidFill>
              </a:rPr>
              <a:t>is used to define controller </a:t>
            </a:r>
            <a:r>
              <a:rPr lang="en-IN" sz="1600" dirty="0">
                <a:solidFill>
                  <a:schemeClr val="tx1">
                    <a:lumMod val="85000"/>
                    <a:lumOff val="15000"/>
                  </a:schemeClr>
                </a:solidFill>
              </a:rPr>
              <a:t>to be bound with the view</a:t>
            </a:r>
            <a:endParaRPr lang="en-US" sz="1600" dirty="0">
              <a:solidFill>
                <a:schemeClr val="tx1">
                  <a:lumMod val="85000"/>
                  <a:lumOff val="15000"/>
                </a:schemeClr>
              </a:solidFill>
            </a:endParaRPr>
          </a:p>
          <a:p>
            <a:pPr marL="0" indent="0">
              <a:buNone/>
            </a:pPr>
            <a:r>
              <a:rPr lang="en-IN" sz="1600" dirty="0"/>
              <a:t>           &lt;div </a:t>
            </a:r>
            <a:r>
              <a:rPr lang="en-IN" sz="1600" dirty="0">
                <a:solidFill>
                  <a:srgbClr val="0070C0"/>
                </a:solidFill>
              </a:rPr>
              <a:t>ng-controller</a:t>
            </a:r>
            <a:r>
              <a:rPr lang="en-IN" sz="1600" dirty="0"/>
              <a:t>="</a:t>
            </a:r>
            <a:r>
              <a:rPr lang="en-IN" sz="1600" dirty="0" err="1"/>
              <a:t>ContactController</a:t>
            </a:r>
            <a:r>
              <a:rPr lang="en-IN" sz="1600" dirty="0"/>
              <a:t>"&gt;</a:t>
            </a:r>
          </a:p>
          <a:p>
            <a:pPr marL="0" indent="0">
              <a:buNone/>
            </a:pPr>
            <a:r>
              <a:rPr lang="en-IN" sz="1600" dirty="0"/>
              <a:t>              Greet: &lt;input type="text" </a:t>
            </a:r>
            <a:r>
              <a:rPr lang="en-IN" sz="1600" dirty="0">
                <a:solidFill>
                  <a:srgbClr val="0070C0"/>
                </a:solidFill>
              </a:rPr>
              <a:t>ng-model</a:t>
            </a:r>
            <a:r>
              <a:rPr lang="en-IN" sz="1600" dirty="0"/>
              <a:t>=</a:t>
            </a:r>
            <a:r>
              <a:rPr lang="en-IN" sz="1600" dirty="0">
                <a:solidFill>
                  <a:schemeClr val="tx1"/>
                </a:solidFill>
              </a:rPr>
              <a:t>"</a:t>
            </a:r>
            <a:r>
              <a:rPr lang="en-IN" sz="1600" dirty="0" err="1">
                <a:solidFill>
                  <a:schemeClr val="tx1">
                    <a:lumMod val="95000"/>
                    <a:lumOff val="5000"/>
                  </a:schemeClr>
                </a:solidFill>
              </a:rPr>
              <a:t>myname</a:t>
            </a:r>
            <a:r>
              <a:rPr lang="en-IN" sz="1600" dirty="0">
                <a:solidFill>
                  <a:schemeClr val="tx1"/>
                </a:solidFill>
              </a:rPr>
              <a:t>"</a:t>
            </a:r>
            <a:r>
              <a:rPr lang="en-IN" sz="1600" dirty="0"/>
              <a:t>/&gt;</a:t>
            </a:r>
          </a:p>
          <a:p>
            <a:pPr marL="0" indent="0">
              <a:buNone/>
            </a:pPr>
            <a:r>
              <a:rPr lang="en-IN" sz="1600" dirty="0"/>
              <a:t>              &lt;button ng-click="</a:t>
            </a:r>
            <a:r>
              <a:rPr lang="en-IN" sz="1600" dirty="0">
                <a:solidFill>
                  <a:srgbClr val="0070C0"/>
                </a:solidFill>
              </a:rPr>
              <a:t>greet()</a:t>
            </a:r>
            <a:r>
              <a:rPr lang="en-IN" sz="1600" dirty="0"/>
              <a:t>"&gt;Greet&lt;/button&gt;</a:t>
            </a:r>
          </a:p>
          <a:p>
            <a:pPr marL="0" indent="0">
              <a:buNone/>
            </a:pPr>
            <a:r>
              <a:rPr lang="en-IN" sz="1600" dirty="0"/>
              <a:t>               &lt;</a:t>
            </a:r>
            <a:r>
              <a:rPr lang="en-IN" sz="1600" dirty="0" smtClean="0"/>
              <a:t>h2&gt;  </a:t>
            </a:r>
            <a:r>
              <a:rPr lang="en-IN" sz="1600" dirty="0">
                <a:solidFill>
                  <a:srgbClr val="0070C0"/>
                </a:solidFill>
              </a:rPr>
              <a:t>{{ </a:t>
            </a:r>
            <a:r>
              <a:rPr lang="en-IN" sz="1600" dirty="0" smtClean="0">
                <a:solidFill>
                  <a:srgbClr val="0070C0"/>
                </a:solidFill>
              </a:rPr>
              <a:t>myname1 </a:t>
            </a:r>
            <a:r>
              <a:rPr lang="en-IN" sz="1600" dirty="0">
                <a:solidFill>
                  <a:srgbClr val="0070C0"/>
                </a:solidFill>
              </a:rPr>
              <a:t>}}   </a:t>
            </a:r>
            <a:r>
              <a:rPr lang="en-IN" sz="1600" dirty="0"/>
              <a:t>&lt;/h2&gt;</a:t>
            </a:r>
          </a:p>
          <a:p>
            <a:pPr marL="0" indent="0">
              <a:buNone/>
            </a:pPr>
            <a:r>
              <a:rPr lang="en-IN" sz="1600" dirty="0"/>
              <a:t>            &lt;/div&gt;</a:t>
            </a:r>
            <a:endParaRPr lang="en-US" sz="1400" dirty="0">
              <a:latin typeface="Courier" pitchFamily="49" charset="0"/>
            </a:endParaRPr>
          </a:p>
          <a:p>
            <a:endParaRPr lang="en-US" sz="1900" dirty="0" smtClean="0"/>
          </a:p>
          <a:p>
            <a:r>
              <a:rPr lang="en-US" sz="1600" dirty="0">
                <a:solidFill>
                  <a:schemeClr val="tx1">
                    <a:lumMod val="85000"/>
                    <a:lumOff val="15000"/>
                  </a:schemeClr>
                </a:solidFill>
              </a:rPr>
              <a:t>When controller is attached to </a:t>
            </a:r>
            <a:r>
              <a:rPr lang="en-US" sz="1600" dirty="0" smtClean="0">
                <a:solidFill>
                  <a:schemeClr val="tx1">
                    <a:lumMod val="85000"/>
                    <a:lumOff val="15000"/>
                  </a:schemeClr>
                </a:solidFill>
              </a:rPr>
              <a:t>a DOM </a:t>
            </a:r>
            <a:r>
              <a:rPr lang="en-US" sz="1600" dirty="0">
                <a:solidFill>
                  <a:schemeClr val="tx1">
                    <a:lumMod val="85000"/>
                    <a:lumOff val="15000"/>
                  </a:schemeClr>
                </a:solidFill>
              </a:rPr>
              <a:t>element using ng-controller directive, </a:t>
            </a:r>
            <a:r>
              <a:rPr lang="en-US" sz="1600" dirty="0" err="1" smtClean="0">
                <a:solidFill>
                  <a:schemeClr val="tx1">
                    <a:lumMod val="85000"/>
                    <a:lumOff val="15000"/>
                  </a:schemeClr>
                </a:solidFill>
              </a:rPr>
              <a:t>AngularJS</a:t>
            </a:r>
            <a:r>
              <a:rPr lang="en-US" sz="1600" dirty="0" smtClean="0">
                <a:solidFill>
                  <a:schemeClr val="tx1">
                    <a:lumMod val="85000"/>
                    <a:lumOff val="15000"/>
                  </a:schemeClr>
                </a:solidFill>
              </a:rPr>
              <a:t> will do the following:</a:t>
            </a:r>
          </a:p>
          <a:p>
            <a:pPr lvl="1">
              <a:buFont typeface="Courier New" panose="02070309020205020404" pitchFamily="49" charset="0"/>
              <a:buChar char="o"/>
            </a:pPr>
            <a:r>
              <a:rPr lang="en-US" sz="1600" dirty="0">
                <a:solidFill>
                  <a:schemeClr val="tx1">
                    <a:lumMod val="85000"/>
                    <a:lumOff val="15000"/>
                  </a:schemeClr>
                </a:solidFill>
              </a:rPr>
              <a:t>Instantiate a new controller object using the controller’s constructor function</a:t>
            </a:r>
          </a:p>
          <a:p>
            <a:pPr lvl="1">
              <a:buFont typeface="Courier New" panose="02070309020205020404" pitchFamily="49" charset="0"/>
              <a:buChar char="o"/>
            </a:pPr>
            <a:r>
              <a:rPr lang="en-US" sz="1600" dirty="0">
                <a:solidFill>
                  <a:schemeClr val="tx1">
                    <a:lumMod val="85000"/>
                    <a:lumOff val="15000"/>
                  </a:schemeClr>
                </a:solidFill>
              </a:rPr>
              <a:t>Instantiate and inject the $scope object inside the controller</a:t>
            </a:r>
          </a:p>
          <a:p>
            <a:pPr lvl="1">
              <a:buFont typeface="Courier New" panose="02070309020205020404" pitchFamily="49" charset="0"/>
              <a:buChar char="o"/>
            </a:pPr>
            <a:r>
              <a:rPr lang="en-US" sz="1600" dirty="0">
                <a:solidFill>
                  <a:schemeClr val="tx1">
                    <a:lumMod val="85000"/>
                    <a:lumOff val="15000"/>
                  </a:schemeClr>
                </a:solidFill>
              </a:rPr>
              <a:t>Invoke the </a:t>
            </a:r>
            <a:r>
              <a:rPr lang="en-US" sz="1600" dirty="0" smtClean="0">
                <a:solidFill>
                  <a:schemeClr val="tx1">
                    <a:lumMod val="85000"/>
                    <a:lumOff val="15000"/>
                  </a:schemeClr>
                </a:solidFill>
              </a:rPr>
              <a:t>controller</a:t>
            </a:r>
          </a:p>
          <a:p>
            <a:pPr lvl="1">
              <a:buFont typeface="Courier New" panose="02070309020205020404" pitchFamily="49" charset="0"/>
              <a:buChar char="o"/>
            </a:pPr>
            <a:endParaRPr lang="en-US" sz="1600" dirty="0">
              <a:solidFill>
                <a:schemeClr val="tx1">
                  <a:lumMod val="85000"/>
                  <a:lumOff val="15000"/>
                </a:schemeClr>
              </a:solidFill>
            </a:endParaRPr>
          </a:p>
          <a:p>
            <a:pPr marL="0" indent="0">
              <a:buNone/>
            </a:pPr>
            <a:endParaRPr lang="en-IN" sz="1600" dirty="0">
              <a:solidFill>
                <a:schemeClr val="tx1">
                  <a:lumMod val="85000"/>
                  <a:lumOff val="15000"/>
                </a:schemeClr>
              </a:solidFill>
            </a:endParaRPr>
          </a:p>
        </p:txBody>
      </p:sp>
      <p:sp>
        <p:nvSpPr>
          <p:cNvPr id="5" name="Title 1"/>
          <p:cNvSpPr>
            <a:spLocks noGrp="1"/>
          </p:cNvSpPr>
          <p:nvPr>
            <p:ph type="title"/>
          </p:nvPr>
        </p:nvSpPr>
        <p:spPr>
          <a:xfrm>
            <a:off x="276720" y="152400"/>
            <a:ext cx="8562480" cy="576000"/>
          </a:xfrm>
        </p:spPr>
        <p:txBody>
          <a:bodyPr vert="horz" lIns="91440" tIns="45720" rIns="91440" bIns="45720" rtlCol="0" anchor="ctr">
            <a:noAutofit/>
          </a:bodyPr>
          <a:lstStyle/>
          <a:p>
            <a:r>
              <a:rPr lang="en-US" sz="2400" dirty="0" smtClean="0"/>
              <a:t>Controller Introduction</a:t>
            </a:r>
            <a:endParaRPr lang="en-US" sz="2400" dirty="0"/>
          </a:p>
        </p:txBody>
      </p:sp>
    </p:spTree>
    <p:extLst>
      <p:ext uri="{BB962C8B-B14F-4D97-AF65-F5344CB8AC3E}">
        <p14:creationId xmlns:p14="http://schemas.microsoft.com/office/powerpoint/2010/main" val="297335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a:t>
            </a:r>
            <a:r>
              <a:rPr lang="en-US" sz="2000" dirty="0" smtClean="0">
                <a:solidFill>
                  <a:schemeClr val="tx1">
                    <a:lumMod val="75000"/>
                    <a:lumOff val="25000"/>
                  </a:schemeClr>
                </a:solidFill>
              </a:rPr>
              <a:t>Introduction</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usage of controller</a:t>
            </a: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341133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Controller &amp; $scope – adding initial state &amp; behavior</a:t>
            </a:r>
            <a:endParaRPr lang="en-IN" sz="2400" dirty="0"/>
          </a:p>
        </p:txBody>
      </p:sp>
      <p:sp>
        <p:nvSpPr>
          <p:cNvPr id="16" name="Text Placeholder 2"/>
          <p:cNvSpPr>
            <a:spLocks noGrp="1"/>
          </p:cNvSpPr>
          <p:nvPr>
            <p:ph type="body" sz="quarter" idx="10"/>
          </p:nvPr>
        </p:nvSpPr>
        <p:spPr>
          <a:xfrm>
            <a:off x="395536" y="836712"/>
            <a:ext cx="8598191" cy="5400600"/>
          </a:xfrm>
          <a:ln>
            <a:noFill/>
          </a:ln>
        </p:spPr>
        <p:txBody>
          <a:bodyPr>
            <a:noAutofit/>
          </a:bodyPr>
          <a:lstStyle/>
          <a:p>
            <a:r>
              <a:rPr lang="en-IN" sz="1600" dirty="0"/>
              <a:t>The scope is used to expose the model to the view, but the scope is not the model. The model is the data that is put into the scope. </a:t>
            </a:r>
          </a:p>
          <a:p>
            <a:pPr marL="0" indent="0">
              <a:buNone/>
            </a:pPr>
            <a:endParaRPr lang="en-US" sz="1600" b="1" dirty="0" smtClean="0">
              <a:solidFill>
                <a:srgbClr val="0070C0"/>
              </a:solidFill>
            </a:endParaRPr>
          </a:p>
          <a:p>
            <a:r>
              <a:rPr lang="en-US" sz="1600" b="1" dirty="0" smtClean="0">
                <a:solidFill>
                  <a:srgbClr val="0070C0"/>
                </a:solidFill>
              </a:rPr>
              <a:t>{{ .. }} </a:t>
            </a:r>
            <a:r>
              <a:rPr lang="en-US" sz="1600" dirty="0" smtClean="0">
                <a:solidFill>
                  <a:srgbClr val="0070C0"/>
                </a:solidFill>
              </a:rPr>
              <a:t>expression is used to access the model value</a:t>
            </a:r>
          </a:p>
          <a:p>
            <a:endParaRPr lang="en-US" sz="1600" dirty="0" smtClean="0"/>
          </a:p>
          <a:p>
            <a:r>
              <a:rPr lang="en-US" sz="1600" dirty="0" smtClean="0"/>
              <a:t>Set </a:t>
            </a:r>
            <a:r>
              <a:rPr lang="en-US" sz="1600" dirty="0"/>
              <a:t>up the initial state of a scope by attaching properties to the $scope </a:t>
            </a:r>
            <a:r>
              <a:rPr lang="en-US" sz="1600" dirty="0" smtClean="0"/>
              <a:t>object.</a:t>
            </a:r>
          </a:p>
          <a:p>
            <a:pPr marL="0" indent="0">
              <a:buNone/>
            </a:pPr>
            <a:r>
              <a:rPr lang="en-US" sz="1600" dirty="0"/>
              <a:t>	</a:t>
            </a:r>
            <a:r>
              <a:rPr lang="en-US" sz="1600" dirty="0" smtClean="0"/>
              <a:t>i.e.  </a:t>
            </a:r>
            <a:r>
              <a:rPr lang="en-US" sz="1600" dirty="0">
                <a:solidFill>
                  <a:srgbClr val="0070C0"/>
                </a:solidFill>
              </a:rPr>
              <a:t>$</a:t>
            </a:r>
            <a:r>
              <a:rPr lang="en-US" sz="1600" dirty="0" smtClean="0">
                <a:solidFill>
                  <a:srgbClr val="0070C0"/>
                </a:solidFill>
              </a:rPr>
              <a:t>scope.patientFirstName </a:t>
            </a:r>
            <a:r>
              <a:rPr lang="en-US" sz="1600" dirty="0">
                <a:solidFill>
                  <a:srgbClr val="0070C0"/>
                </a:solidFill>
              </a:rPr>
              <a:t>= "Test, Patient</a:t>
            </a:r>
            <a:r>
              <a:rPr lang="en-US" sz="1600" dirty="0" smtClean="0">
                <a:solidFill>
                  <a:srgbClr val="0070C0"/>
                </a:solidFill>
              </a:rPr>
              <a:t>";</a:t>
            </a:r>
          </a:p>
          <a:p>
            <a:pPr marL="0" indent="0">
              <a:buNone/>
            </a:pPr>
            <a:endParaRPr lang="en-US" sz="1600" dirty="0" smtClean="0"/>
          </a:p>
          <a:p>
            <a:r>
              <a:rPr lang="en-US" sz="1600" dirty="0" smtClean="0"/>
              <a:t>Add behavior to $scope by attaching method to it.</a:t>
            </a:r>
          </a:p>
          <a:p>
            <a:pPr marL="0" indent="0">
              <a:buNone/>
            </a:pPr>
            <a:r>
              <a:rPr lang="en-US" sz="1600" dirty="0"/>
              <a:t>        </a:t>
            </a:r>
            <a:r>
              <a:rPr lang="en-US" sz="1600" dirty="0">
                <a:solidFill>
                  <a:srgbClr val="0070C0"/>
                </a:solidFill>
              </a:rPr>
              <a:t>$scope.getFullName = function() </a:t>
            </a:r>
            <a:r>
              <a:rPr lang="en-US" sz="1600" dirty="0" smtClean="0">
                <a:solidFill>
                  <a:srgbClr val="0070C0"/>
                </a:solidFill>
              </a:rPr>
              <a:t>{ $</a:t>
            </a:r>
            <a:r>
              <a:rPr lang="en-US" sz="1600" dirty="0">
                <a:solidFill>
                  <a:srgbClr val="0070C0"/>
                </a:solidFill>
              </a:rPr>
              <a:t>scope.patient =  $scope.patientFirstName +", "+ </a:t>
            </a:r>
            <a:r>
              <a:rPr lang="en-US" sz="1600" dirty="0" smtClean="0">
                <a:solidFill>
                  <a:srgbClr val="0070C0"/>
                </a:solidFill>
              </a:rPr>
              <a:t>						$</a:t>
            </a:r>
            <a:r>
              <a:rPr lang="en-US" sz="1600" dirty="0">
                <a:solidFill>
                  <a:srgbClr val="0070C0"/>
                </a:solidFill>
              </a:rPr>
              <a:t>scope.patientLastName</a:t>
            </a:r>
            <a:r>
              <a:rPr lang="en-US" sz="1600" dirty="0" smtClean="0">
                <a:solidFill>
                  <a:srgbClr val="0070C0"/>
                </a:solidFill>
              </a:rPr>
              <a:t>; };</a:t>
            </a:r>
          </a:p>
          <a:p>
            <a:r>
              <a:rPr lang="en-US" sz="1600" dirty="0" smtClean="0"/>
              <a:t>Execute controller method with angular directive like ng-click or by directly placing in angular bracket. i.e</a:t>
            </a:r>
            <a:r>
              <a:rPr lang="en-US" sz="1600" dirty="0"/>
              <a:t>. </a:t>
            </a:r>
            <a:r>
              <a:rPr lang="en-US" sz="1600" dirty="0" smtClean="0">
                <a:solidFill>
                  <a:srgbClr val="0070C0"/>
                </a:solidFill>
              </a:rPr>
              <a:t>{{ getFullName() </a:t>
            </a:r>
            <a:r>
              <a:rPr lang="en-US" sz="1600" dirty="0">
                <a:solidFill>
                  <a:srgbClr val="0070C0"/>
                </a:solidFill>
              </a:rPr>
              <a:t>}}</a:t>
            </a:r>
          </a:p>
          <a:p>
            <a:pPr marL="0" indent="0">
              <a:buNone/>
            </a:pPr>
            <a:endParaRPr lang="en-US" sz="1600" dirty="0" smtClean="0"/>
          </a:p>
        </p:txBody>
      </p:sp>
    </p:spTree>
    <p:extLst>
      <p:ext uri="{BB962C8B-B14F-4D97-AF65-F5344CB8AC3E}">
        <p14:creationId xmlns:p14="http://schemas.microsoft.com/office/powerpoint/2010/main" val="144258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888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a:t>
            </a:r>
            <a:r>
              <a:rPr lang="en-US" sz="2000" dirty="0" smtClean="0">
                <a:solidFill>
                  <a:schemeClr val="tx1">
                    <a:lumMod val="75000"/>
                    <a:lumOff val="25000"/>
                  </a:schemeClr>
                </a:solidFill>
              </a:rPr>
              <a:t>Introduction</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a:t>
            </a:r>
            <a:r>
              <a:rPr lang="en-US" sz="2000" dirty="0" smtClean="0">
                <a:solidFill>
                  <a:schemeClr val="tx1">
                    <a:lumMod val="75000"/>
                    <a:lumOff val="25000"/>
                  </a:schemeClr>
                </a:solidFill>
              </a:rPr>
              <a:t>Usage </a:t>
            </a:r>
            <a:r>
              <a:rPr lang="en-US" sz="2000" dirty="0" smtClean="0">
                <a:solidFill>
                  <a:schemeClr val="tx1">
                    <a:lumMod val="75000"/>
                    <a:lumOff val="25000"/>
                  </a:schemeClr>
                </a:solidFill>
              </a:rPr>
              <a:t>of </a:t>
            </a:r>
            <a:r>
              <a:rPr lang="en-US" sz="2000" dirty="0" smtClean="0">
                <a:solidFill>
                  <a:schemeClr val="tx1">
                    <a:lumMod val="75000"/>
                    <a:lumOff val="25000"/>
                  </a:schemeClr>
                </a:solidFill>
              </a:rPr>
              <a:t>Controllers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119885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Correct Usage </a:t>
            </a:r>
            <a:r>
              <a:rPr lang="en-US" sz="2400" dirty="0" smtClean="0"/>
              <a:t>of Controllers</a:t>
            </a:r>
            <a:endParaRPr lang="en-IN" sz="2400" dirty="0"/>
          </a:p>
        </p:txBody>
      </p:sp>
      <p:sp>
        <p:nvSpPr>
          <p:cNvPr id="3" name="Text Placeholder 2"/>
          <p:cNvSpPr>
            <a:spLocks noGrp="1"/>
          </p:cNvSpPr>
          <p:nvPr>
            <p:ph type="body" sz="quarter" idx="10"/>
          </p:nvPr>
        </p:nvSpPr>
        <p:spPr>
          <a:xfrm>
            <a:off x="304800" y="836712"/>
            <a:ext cx="8534400" cy="5328592"/>
          </a:xfrm>
        </p:spPr>
        <p:txBody>
          <a:bodyPr>
            <a:normAutofit/>
          </a:bodyPr>
          <a:lstStyle/>
          <a:p>
            <a:r>
              <a:rPr lang="en-IN" sz="2000" dirty="0" smtClean="0"/>
              <a:t>Use </a:t>
            </a:r>
            <a:r>
              <a:rPr lang="en-IN" sz="2000" dirty="0" smtClean="0"/>
              <a:t>controllers </a:t>
            </a:r>
            <a:r>
              <a:rPr lang="en-IN" sz="2000" dirty="0"/>
              <a:t>to:</a:t>
            </a:r>
          </a:p>
          <a:p>
            <a:pPr lvl="1">
              <a:buFont typeface="Courier New" panose="02070309020205020404" pitchFamily="49" charset="0"/>
              <a:buChar char="o"/>
            </a:pPr>
            <a:r>
              <a:rPr lang="en-US" sz="1600" dirty="0" smtClean="0"/>
              <a:t>Controller </a:t>
            </a:r>
            <a:r>
              <a:rPr lang="en-US" sz="1600" dirty="0"/>
              <a:t>should not do too much, it should only contain the business logic used to represent single view.</a:t>
            </a:r>
          </a:p>
          <a:p>
            <a:pPr lvl="1">
              <a:buFont typeface="Courier New" panose="02070309020205020404" pitchFamily="49" charset="0"/>
              <a:buChar char="o"/>
            </a:pPr>
            <a:r>
              <a:rPr lang="en-US" sz="1600" dirty="0"/>
              <a:t>Need to keep controller code as small as possible. </a:t>
            </a:r>
          </a:p>
          <a:p>
            <a:pPr lvl="1">
              <a:buFont typeface="Courier New" panose="02070309020205020404" pitchFamily="49" charset="0"/>
              <a:buChar char="o"/>
            </a:pPr>
            <a:r>
              <a:rPr lang="en-US" sz="1600" dirty="0"/>
              <a:t>Refactor business logic into service instead of writing into controller &amp; inject that service into the controller via dependency injection.</a:t>
            </a:r>
          </a:p>
          <a:p>
            <a:endParaRPr lang="en-IN" sz="1900" dirty="0" smtClean="0"/>
          </a:p>
          <a:p>
            <a:r>
              <a:rPr lang="en-IN" sz="1900" dirty="0" smtClean="0"/>
              <a:t>Do </a:t>
            </a:r>
            <a:r>
              <a:rPr lang="en-IN" sz="1900" dirty="0"/>
              <a:t>not use controllers to:</a:t>
            </a:r>
          </a:p>
          <a:p>
            <a:pPr lvl="1">
              <a:buFont typeface="Courier New" panose="02070309020205020404" pitchFamily="49" charset="0"/>
              <a:buChar char="o"/>
            </a:pPr>
            <a:r>
              <a:rPr lang="en-IN" sz="1700" dirty="0"/>
              <a:t>Manipulate DOM — Controllers should contain only business logic. </a:t>
            </a:r>
            <a:endParaRPr lang="en-IN" sz="1700" dirty="0" smtClean="0"/>
          </a:p>
          <a:p>
            <a:pPr marL="857250" lvl="2" indent="0">
              <a:buNone/>
            </a:pPr>
            <a:r>
              <a:rPr lang="en-IN" sz="1500" dirty="0" smtClean="0"/>
              <a:t>Putting </a:t>
            </a:r>
            <a:r>
              <a:rPr lang="en-IN" sz="1500" dirty="0"/>
              <a:t>any presentation logic into Controllers significantly affects its testability. </a:t>
            </a:r>
            <a:r>
              <a:rPr lang="en-IN" sz="1500" dirty="0" smtClean="0"/>
              <a:t>                                          Angular </a:t>
            </a:r>
            <a:r>
              <a:rPr lang="en-IN" sz="1500" dirty="0"/>
              <a:t>has </a:t>
            </a:r>
            <a:r>
              <a:rPr lang="en-IN" sz="1500" dirty="0" smtClean="0"/>
              <a:t>data binding</a:t>
            </a:r>
            <a:r>
              <a:rPr lang="en-IN" sz="1500" dirty="0"/>
              <a:t> for most cases and directives to encapsulate manual DOM manipulation.</a:t>
            </a:r>
          </a:p>
          <a:p>
            <a:pPr lvl="1">
              <a:buFont typeface="Courier New" panose="02070309020205020404" pitchFamily="49" charset="0"/>
              <a:buChar char="o"/>
            </a:pPr>
            <a:r>
              <a:rPr lang="en-IN" sz="1700" dirty="0"/>
              <a:t>Format input — Use angular form controls instead.</a:t>
            </a:r>
          </a:p>
          <a:p>
            <a:pPr lvl="1">
              <a:buFont typeface="Courier New" panose="02070309020205020404" pitchFamily="49" charset="0"/>
              <a:buChar char="o"/>
            </a:pPr>
            <a:r>
              <a:rPr lang="en-IN" sz="1700" dirty="0"/>
              <a:t>Filter output — Use angular filters instead.</a:t>
            </a:r>
          </a:p>
          <a:p>
            <a:pPr lvl="1">
              <a:buFont typeface="Courier New" panose="02070309020205020404" pitchFamily="49" charset="0"/>
              <a:buChar char="o"/>
            </a:pPr>
            <a:r>
              <a:rPr lang="en-IN" sz="1700" dirty="0"/>
              <a:t>Share code or state across controllers — Use angular services instead.</a:t>
            </a:r>
          </a:p>
          <a:p>
            <a:pPr lvl="1">
              <a:buFont typeface="Courier New" panose="02070309020205020404" pitchFamily="49" charset="0"/>
              <a:buChar char="o"/>
            </a:pPr>
            <a:r>
              <a:rPr lang="en-IN" sz="1700" dirty="0"/>
              <a:t>Manage the life-cycle of other </a:t>
            </a:r>
            <a:r>
              <a:rPr lang="en-IN" sz="1700" dirty="0" smtClean="0"/>
              <a:t>components</a:t>
            </a:r>
          </a:p>
          <a:p>
            <a:pPr marL="457200" lvl="1" indent="0">
              <a:buNone/>
            </a:pPr>
            <a:endParaRPr lang="en-IN" sz="1700" dirty="0" smtClean="0"/>
          </a:p>
          <a:p>
            <a:pPr marL="777875" lvl="2" indent="-285750"/>
            <a:endParaRPr lang="en-US" sz="1400" dirty="0">
              <a:solidFill>
                <a:schemeClr val="tx1">
                  <a:lumMod val="85000"/>
                  <a:lumOff val="15000"/>
                </a:schemeClr>
              </a:solidFill>
            </a:endParaRPr>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95621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1785104"/>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Controller </a:t>
            </a:r>
            <a:r>
              <a:rPr lang="en-US" sz="2000" dirty="0" smtClean="0">
                <a:solidFill>
                  <a:schemeClr val="tx1">
                    <a:lumMod val="75000"/>
                    <a:lumOff val="25000"/>
                  </a:schemeClr>
                </a:solidFill>
              </a:rPr>
              <a:t>Introduction</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Controller &amp; $scope</a:t>
            </a:r>
          </a:p>
          <a:p>
            <a:pPr marL="285750" indent="-285750">
              <a:spcAft>
                <a:spcPts val="1200"/>
              </a:spcAft>
              <a:buFont typeface="Arial" pitchFamily="34" charset="0"/>
              <a:buChar char="•"/>
            </a:pPr>
            <a:r>
              <a:rPr lang="en-US" sz="2000" dirty="0" smtClean="0">
                <a:solidFill>
                  <a:schemeClr val="tx1">
                    <a:lumMod val="75000"/>
                    <a:lumOff val="25000"/>
                  </a:schemeClr>
                </a:solidFill>
              </a:rPr>
              <a:t>Correct </a:t>
            </a:r>
            <a:r>
              <a:rPr lang="en-US" sz="2000" dirty="0" smtClean="0">
                <a:solidFill>
                  <a:schemeClr val="tx1">
                    <a:lumMod val="75000"/>
                    <a:lumOff val="25000"/>
                  </a:schemeClr>
                </a:solidFill>
              </a:rPr>
              <a:t>Usage </a:t>
            </a:r>
            <a:r>
              <a:rPr lang="en-US" sz="2000" dirty="0" smtClean="0">
                <a:solidFill>
                  <a:schemeClr val="tx1">
                    <a:lumMod val="75000"/>
                    <a:lumOff val="25000"/>
                  </a:schemeClr>
                </a:solidFill>
              </a:rPr>
              <a:t>of </a:t>
            </a:r>
            <a:r>
              <a:rPr lang="en-US" sz="2000" dirty="0" smtClean="0">
                <a:solidFill>
                  <a:schemeClr val="tx1">
                    <a:lumMod val="75000"/>
                    <a:lumOff val="25000"/>
                  </a:schemeClr>
                </a:solidFill>
              </a:rPr>
              <a:t>Controllers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Controller Inheritance</a:t>
            </a:r>
          </a:p>
        </p:txBody>
      </p:sp>
    </p:spTree>
    <p:extLst>
      <p:ext uri="{BB962C8B-B14F-4D97-AF65-F5344CB8AC3E}">
        <p14:creationId xmlns:p14="http://schemas.microsoft.com/office/powerpoint/2010/main" val="1316797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4C860A-9D4D-4EB3-88E9-8BA2FA62DD59}">
  <ds:schemaRefs>
    <ds:schemaRef ds:uri="http://purl.org/dc/elements/1.1/"/>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3999</TotalTime>
  <Words>711</Words>
  <Application>Microsoft Office PowerPoint</Application>
  <PresentationFormat>On-screen Show (4:3)</PresentationFormat>
  <Paragraphs>178</Paragraphs>
  <Slides>13</Slides>
  <Notes>10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1_Office Theme</vt:lpstr>
      <vt:lpstr>8_Office Theme</vt:lpstr>
      <vt:lpstr>PowerPoint Presentation</vt:lpstr>
      <vt:lpstr>Agenda</vt:lpstr>
      <vt:lpstr>Controller Introduction</vt:lpstr>
      <vt:lpstr>Controller Introduction</vt:lpstr>
      <vt:lpstr>Agenda</vt:lpstr>
      <vt:lpstr>Controller &amp; $scope – adding initial state &amp; behavior</vt:lpstr>
      <vt:lpstr>Agenda</vt:lpstr>
      <vt:lpstr>Correct Usage of Controllers</vt:lpstr>
      <vt:lpstr>Agenda</vt:lpstr>
      <vt:lpstr>Controller Inheritance</vt:lpstr>
      <vt:lpstr>Controller Inheritance by Nesting of Scopes</vt:lpstr>
      <vt:lpstr>Controller Inheritance via $injector</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Akshay Shah</cp:lastModifiedBy>
  <cp:revision>256</cp:revision>
  <dcterms:created xsi:type="dcterms:W3CDTF">2013-08-08T14:14:41Z</dcterms:created>
  <dcterms:modified xsi:type="dcterms:W3CDTF">2014-12-22T18:47:49Z</dcterms:modified>
</cp:coreProperties>
</file>