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58" r:id="rId7"/>
    <p:sldId id="270" r:id="rId8"/>
    <p:sldId id="271" r:id="rId9"/>
    <p:sldId id="267" r:id="rId10"/>
    <p:sldId id="278" r:id="rId11"/>
    <p:sldId id="259" r:id="rId12"/>
    <p:sldId id="279" r:id="rId13"/>
    <p:sldId id="276" r:id="rId14"/>
    <p:sldId id="277" r:id="rId15"/>
    <p:sldId id="272" r:id="rId16"/>
    <p:sldId id="268" r:id="rId17"/>
    <p:sldId id="273" r:id="rId18"/>
    <p:sldId id="269" r:id="rId19"/>
    <p:sldId id="260"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52" autoAdjust="0"/>
  </p:normalViewPr>
  <p:slideViewPr>
    <p:cSldViewPr>
      <p:cViewPr>
        <p:scale>
          <a:sx n="60" d="100"/>
          <a:sy n="60" d="100"/>
        </p:scale>
        <p:origin x="-1572"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26-12-2014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ng-book.com/p/Servic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There are existing projects which deal with script loading, which may be used with Angular for e.g.: RequireJS</a:t>
            </a:r>
          </a:p>
          <a:p>
            <a:endParaRPr lang="en-IN" dirty="0" smtClean="0"/>
          </a:p>
          <a:p>
            <a:r>
              <a:rPr lang="en-IN" dirty="0" smtClean="0"/>
              <a:t>http://weblogs.asp.net/dwahlin/dynamically-loading-controllers-and-views-with-angularjs-and-requirejs</a:t>
            </a:r>
          </a:p>
        </p:txBody>
      </p:sp>
      <p:sp>
        <p:nvSpPr>
          <p:cNvPr id="4" name="Slide Number Placeholder 3"/>
          <p:cNvSpPr>
            <a:spLocks noGrp="1"/>
          </p:cNvSpPr>
          <p:nvPr>
            <p:ph type="sldNum" sz="quarter" idx="10"/>
          </p:nvPr>
        </p:nvSpPr>
        <p:spPr/>
        <p:txBody>
          <a:bodyPr/>
          <a:lstStyle/>
          <a:p>
            <a:fld id="{5B1E99D4-EC84-42EC-8D0F-9C0C1B250690}" type="slidenum">
              <a:rPr lang="en-IN" smtClean="0"/>
              <a:t>13</a:t>
            </a:fld>
            <a:endParaRPr lang="en-IN"/>
          </a:p>
        </p:txBody>
      </p:sp>
    </p:spTree>
    <p:extLst>
      <p:ext uri="{BB962C8B-B14F-4D97-AF65-F5344CB8AC3E}">
        <p14:creationId xmlns:p14="http://schemas.microsoft.com/office/powerpoint/2010/main" val="58243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Configuration</a:t>
            </a:r>
          </a:p>
          <a:p>
            <a:r>
              <a:rPr lang="en-US" dirty="0" smtClean="0"/>
              <a:t>In particular, it’s also important to note that Angular runs these functions in the order in which they are written and registered. That is to say that we cannot inject a provider that has not yet been defined.</a:t>
            </a:r>
          </a:p>
          <a:p>
            <a:r>
              <a:rPr lang="en-US" dirty="0" smtClean="0"/>
              <a:t>The </a:t>
            </a:r>
            <a:r>
              <a:rPr lang="en-US" i="1" dirty="0" smtClean="0"/>
              <a:t>only</a:t>
            </a:r>
            <a:r>
              <a:rPr lang="en-US" dirty="0" smtClean="0"/>
              <a:t> exception to the rule of in-order definitions is the constant() method. We always place these at the beginning of all configuration blocks.</a:t>
            </a:r>
          </a:p>
          <a:p>
            <a:r>
              <a:rPr lang="en-US" dirty="0" smtClean="0"/>
              <a:t>When writing configuration for a module, it’s important to note that there are only a few types of objects that we can </a:t>
            </a:r>
            <a:r>
              <a:rPr lang="en-US" i="1" dirty="0" smtClean="0"/>
              <a:t>inject</a:t>
            </a:r>
            <a:r>
              <a:rPr lang="en-US" dirty="0" smtClean="0"/>
              <a:t> into the .config() function: providers and constants. If we inject any old service into a .config() function, then we might </a:t>
            </a:r>
            <a:r>
              <a:rPr lang="en-US" i="1" dirty="0" smtClean="0"/>
              <a:t>accidentally</a:t>
            </a:r>
            <a:r>
              <a:rPr lang="en-US" dirty="0" smtClean="0"/>
              <a:t> instantiate one before we actually configure it.</a:t>
            </a:r>
          </a:p>
          <a:p>
            <a:r>
              <a:rPr lang="en-US" dirty="0" smtClean="0"/>
              <a:t>The by-product of this strict requirement for configurable services is that we can only inject custom services that are built with the provider() syntax and cannot inject other services.</a:t>
            </a:r>
          </a:p>
          <a:p>
            <a:r>
              <a:rPr lang="en-US" dirty="0" smtClean="0"/>
              <a:t>For more information on how to build with the provider syntax, head over to the </a:t>
            </a:r>
            <a:r>
              <a:rPr lang="en-US" dirty="0" smtClean="0">
                <a:hlinkClick r:id="rId3"/>
              </a:rPr>
              <a:t>services</a:t>
            </a:r>
            <a:r>
              <a:rPr lang="en-US" dirty="0" smtClean="0"/>
              <a:t> chapter.</a:t>
            </a:r>
          </a:p>
          <a:p>
            <a:r>
              <a:rPr lang="en-US" dirty="0" smtClean="0"/>
              <a:t>These .config() blocks are how we’ll custom configure our own services, such as setting API keys and custom URLs.</a:t>
            </a:r>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15</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Let’s say that we want to run a function that validates that we have an authenticated user every time that we change our route. </a:t>
            </a:r>
          </a:p>
          <a:p>
            <a:r>
              <a:rPr lang="en-US" dirty="0" smtClean="0"/>
              <a:t>The only logical place to set this functionality is in the run method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16</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Modules do not attempt to solve the problem of script lazy loading or inter-script dependencies.</a:t>
            </a:r>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5</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7</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5940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9</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10</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https://github.com/jedrichards/angularjs-handbook</a:t>
            </a:r>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12</a:t>
            </a:fld>
            <a:endParaRPr lang="en-IN"/>
          </a:p>
        </p:txBody>
      </p:sp>
    </p:spTree>
    <p:extLst>
      <p:ext uri="{BB962C8B-B14F-4D97-AF65-F5344CB8AC3E}">
        <p14:creationId xmlns:p14="http://schemas.microsoft.com/office/powerpoint/2010/main" val="2979210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plnkr.co/edit/clx4mn?p=pre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October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AngularJS Modules</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455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lvl="0"/>
            <a:r>
              <a:rPr lang="en-IN" sz="2400" dirty="0"/>
              <a:t>Inter-Module code access</a:t>
            </a:r>
          </a:p>
        </p:txBody>
      </p:sp>
      <p:sp>
        <p:nvSpPr>
          <p:cNvPr id="3" name="Text Placeholder 2"/>
          <p:cNvSpPr>
            <a:spLocks noGrp="1"/>
          </p:cNvSpPr>
          <p:nvPr>
            <p:ph type="body" sz="quarter" idx="10"/>
          </p:nvPr>
        </p:nvSpPr>
        <p:spPr>
          <a:xfrm>
            <a:off x="304800" y="1131912"/>
            <a:ext cx="8659688" cy="5105400"/>
          </a:xfrm>
          <a:ln>
            <a:noFill/>
          </a:ln>
        </p:spPr>
        <p:txBody>
          <a:bodyPr vert="horz" lIns="91440" tIns="45720" rIns="91440" bIns="45720" rtlCol="0">
            <a:noAutofit/>
          </a:bodyPr>
          <a:lstStyle/>
          <a:p>
            <a:pPr marL="0" indent="0">
              <a:buNone/>
            </a:pPr>
            <a:r>
              <a:rPr lang="en-US" sz="1600" b="1" dirty="0" smtClean="0"/>
              <a:t>Module Dependencies </a:t>
            </a:r>
            <a:endParaRPr lang="en-US" sz="1600" dirty="0"/>
          </a:p>
          <a:p>
            <a:r>
              <a:rPr lang="en-US" sz="1600" dirty="0"/>
              <a:t>Modules can list other modules as their </a:t>
            </a:r>
            <a:r>
              <a:rPr lang="en-US" sz="1600" dirty="0" smtClean="0"/>
              <a:t>dependencies</a:t>
            </a:r>
          </a:p>
          <a:p>
            <a:pPr marL="0" indent="0">
              <a:buNone/>
            </a:pPr>
            <a:r>
              <a:rPr lang="en-US" sz="1600" dirty="0" smtClean="0">
                <a:solidFill>
                  <a:srgbClr val="0000FF"/>
                </a:solidFill>
                <a:latin typeface="Consolas"/>
              </a:rPr>
              <a:t>	</a:t>
            </a:r>
          </a:p>
          <a:p>
            <a:pPr marL="0" indent="0">
              <a:buNone/>
            </a:pPr>
            <a:r>
              <a:rPr lang="en-US" sz="1600" dirty="0">
                <a:solidFill>
                  <a:srgbClr val="0000FF"/>
                </a:solidFill>
                <a:latin typeface="Consolas"/>
              </a:rPr>
              <a:t> </a:t>
            </a:r>
            <a:r>
              <a:rPr lang="en-US" sz="1600" dirty="0" smtClean="0">
                <a:solidFill>
                  <a:srgbClr val="0000FF"/>
                </a:solidFill>
                <a:latin typeface="Consolas"/>
              </a:rPr>
              <a:t>       </a:t>
            </a:r>
            <a:r>
              <a:rPr lang="en-US" sz="1600" dirty="0" err="1" smtClean="0">
                <a:solidFill>
                  <a:srgbClr val="0000FF"/>
                </a:solidFill>
              </a:rPr>
              <a:t>var</a:t>
            </a:r>
            <a:r>
              <a:rPr lang="en-US" sz="1600" dirty="0" smtClean="0">
                <a:solidFill>
                  <a:prstClr val="black"/>
                </a:solidFill>
              </a:rPr>
              <a:t> </a:t>
            </a:r>
            <a:r>
              <a:rPr lang="en-US" sz="1600" dirty="0">
                <a:solidFill>
                  <a:prstClr val="black"/>
                </a:solidFill>
              </a:rPr>
              <a:t>app = </a:t>
            </a:r>
            <a:r>
              <a:rPr lang="en-US" sz="1600" dirty="0" smtClean="0">
                <a:solidFill>
                  <a:prstClr val="black"/>
                </a:solidFill>
              </a:rPr>
              <a:t>angular.module</a:t>
            </a:r>
            <a:r>
              <a:rPr lang="en-US" sz="1600" dirty="0">
                <a:solidFill>
                  <a:prstClr val="black"/>
                </a:solidFill>
              </a:rPr>
              <a:t>(</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r>
              <a:rPr lang="en-US" sz="1600" dirty="0">
                <a:solidFill>
                  <a:srgbClr val="800000"/>
                </a:solidFill>
              </a:rPr>
              <a:t>'</a:t>
            </a:r>
            <a:r>
              <a:rPr lang="en-US" sz="1600" dirty="0" err="1">
                <a:solidFill>
                  <a:srgbClr val="800000"/>
                </a:solidFill>
              </a:rPr>
              <a:t>ngRoute</a:t>
            </a:r>
            <a:r>
              <a:rPr lang="en-US" sz="1600" dirty="0">
                <a:solidFill>
                  <a:srgbClr val="800000"/>
                </a:solidFill>
              </a:rPr>
              <a:t>'</a:t>
            </a:r>
            <a:r>
              <a:rPr lang="en-US" sz="1600" dirty="0">
                <a:solidFill>
                  <a:prstClr val="black"/>
                </a:solidFill>
              </a:rPr>
              <a:t>]);</a:t>
            </a:r>
          </a:p>
          <a:p>
            <a:endParaRPr lang="en-US" sz="1600" dirty="0" smtClean="0"/>
          </a:p>
          <a:p>
            <a:r>
              <a:rPr lang="en-US" sz="1600" dirty="0" smtClean="0"/>
              <a:t>In above declaration ‘</a:t>
            </a:r>
            <a:r>
              <a:rPr lang="en-US" sz="1600" dirty="0" err="1" smtClean="0"/>
              <a:t>myApp</a:t>
            </a:r>
            <a:r>
              <a:rPr lang="en-US" sz="1600" dirty="0" smtClean="0"/>
              <a:t>’ has dependent ‘</a:t>
            </a:r>
            <a:r>
              <a:rPr lang="en-US" sz="1600" dirty="0" err="1" smtClean="0"/>
              <a:t>ngRoute</a:t>
            </a:r>
            <a:r>
              <a:rPr lang="en-US" sz="1600" dirty="0" smtClean="0"/>
              <a:t>’ module  </a:t>
            </a:r>
          </a:p>
          <a:p>
            <a:pPr marL="0" indent="0">
              <a:buNone/>
            </a:pPr>
            <a:r>
              <a:rPr lang="en-US" sz="1600" dirty="0" smtClean="0"/>
              <a:t>	</a:t>
            </a:r>
          </a:p>
          <a:p>
            <a:r>
              <a:rPr lang="en-US" sz="1600" dirty="0" smtClean="0"/>
              <a:t>Config Blocks &amp; Run blocks of dependent are loaded first hence ‘</a:t>
            </a:r>
            <a:r>
              <a:rPr lang="en-US" sz="1600" dirty="0" err="1" smtClean="0"/>
              <a:t>ngRoute</a:t>
            </a:r>
            <a:r>
              <a:rPr lang="en-US" sz="1600" dirty="0" smtClean="0"/>
              <a:t>’ will be loaded before ‘</a:t>
            </a:r>
            <a:r>
              <a:rPr lang="en-US" sz="1600" dirty="0" err="1" smtClean="0"/>
              <a:t>myApp</a:t>
            </a:r>
            <a:r>
              <a:rPr lang="en-US" sz="1600" dirty="0" smtClean="0"/>
              <a:t>’. </a:t>
            </a:r>
          </a:p>
          <a:p>
            <a:pPr marL="0" indent="0">
              <a:buNone/>
            </a:pPr>
            <a:endParaRPr lang="en-US" sz="1600" dirty="0" smtClean="0"/>
          </a:p>
          <a:p>
            <a:pPr marL="0" indent="0">
              <a:buNone/>
            </a:pPr>
            <a:r>
              <a:rPr lang="en-US" sz="1600" dirty="0" smtClean="0">
                <a:solidFill>
                  <a:srgbClr val="0000FF"/>
                </a:solidFill>
                <a:latin typeface="Consolas"/>
              </a:rPr>
              <a:t>	</a:t>
            </a:r>
            <a:r>
              <a:rPr lang="en-US" sz="1600" dirty="0" err="1" smtClean="0">
                <a:solidFill>
                  <a:srgbClr val="0000FF"/>
                </a:solidFill>
              </a:rPr>
              <a:t>var</a:t>
            </a:r>
            <a:r>
              <a:rPr lang="en-US" sz="1600" dirty="0" smtClean="0">
                <a:solidFill>
                  <a:prstClr val="black"/>
                </a:solidFill>
              </a:rPr>
              <a:t> app = </a:t>
            </a:r>
            <a:r>
              <a:rPr lang="en-US" sz="1600" dirty="0" err="1" smtClean="0">
                <a:solidFill>
                  <a:prstClr val="black"/>
                </a:solidFill>
              </a:rPr>
              <a:t>angular.module</a:t>
            </a:r>
            <a:r>
              <a:rPr lang="en-US" sz="1600" dirty="0" smtClean="0">
                <a:solidFill>
                  <a:prstClr val="black"/>
                </a:solidFill>
              </a:rPr>
              <a:t>(</a:t>
            </a:r>
            <a:r>
              <a:rPr lang="en-US" sz="1600" dirty="0" smtClean="0">
                <a:solidFill>
                  <a:srgbClr val="800000"/>
                </a:solidFill>
              </a:rPr>
              <a:t>'myApp1'</a:t>
            </a:r>
            <a:r>
              <a:rPr lang="en-US" sz="1600" dirty="0" smtClean="0">
                <a:solidFill>
                  <a:prstClr val="black"/>
                </a:solidFill>
              </a:rPr>
              <a:t>, [</a:t>
            </a:r>
            <a:r>
              <a:rPr lang="en-US" sz="1600" dirty="0" smtClean="0">
                <a:solidFill>
                  <a:srgbClr val="800000"/>
                </a:solidFill>
              </a:rPr>
              <a:t>‘myApp2'</a:t>
            </a:r>
            <a:r>
              <a:rPr lang="en-US" sz="1600" dirty="0" smtClean="0">
                <a:solidFill>
                  <a:prstClr val="black"/>
                </a:solidFill>
              </a:rPr>
              <a:t>]);</a:t>
            </a:r>
          </a:p>
          <a:p>
            <a:endParaRPr lang="en-US" sz="1600" dirty="0" smtClean="0"/>
          </a:p>
          <a:p>
            <a:r>
              <a:rPr lang="en-US" sz="1600" dirty="0" smtClean="0"/>
              <a:t>In </a:t>
            </a:r>
            <a:r>
              <a:rPr lang="en-US" sz="1600" dirty="0"/>
              <a:t>above </a:t>
            </a:r>
            <a:r>
              <a:rPr lang="en-US" sz="1600" dirty="0" smtClean="0"/>
              <a:t>declaration ‘myApp1’ module has dependency of myApp2 and myApp1 can access data and method of myApp2. This is called inter </a:t>
            </a:r>
            <a:r>
              <a:rPr lang="en-US" sz="1600" dirty="0"/>
              <a:t>module data access</a:t>
            </a:r>
            <a:r>
              <a:rPr lang="en-US" sz="1600" dirty="0" smtClean="0"/>
              <a:t>.</a:t>
            </a:r>
          </a:p>
          <a:p>
            <a:pPr marL="0" indent="0">
              <a:buNone/>
            </a:pPr>
            <a:endParaRPr lang="en-US" sz="1600" dirty="0" smtClean="0">
              <a:hlinkClick r:id="rId3"/>
            </a:endParaRPr>
          </a:p>
        </p:txBody>
      </p:sp>
      <p:sp>
        <p:nvSpPr>
          <p:cNvPr id="4" name="Rectangle 3"/>
          <p:cNvSpPr/>
          <p:nvPr/>
        </p:nvSpPr>
        <p:spPr>
          <a:xfrm>
            <a:off x="1187624" y="1988840"/>
            <a:ext cx="432048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187624" y="3933056"/>
            <a:ext cx="44644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70657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Inter-Module code access</a:t>
            </a:r>
          </a:p>
        </p:txBody>
      </p:sp>
      <p:sp>
        <p:nvSpPr>
          <p:cNvPr id="3" name="Text Placeholder 2"/>
          <p:cNvSpPr>
            <a:spLocks noGrp="1"/>
          </p:cNvSpPr>
          <p:nvPr>
            <p:ph type="body" sz="quarter" idx="10"/>
          </p:nvPr>
        </p:nvSpPr>
        <p:spPr>
          <a:xfrm>
            <a:off x="4499992" y="1196752"/>
            <a:ext cx="4536504" cy="5105400"/>
          </a:xfrm>
        </p:spPr>
        <p:txBody>
          <a:bodyPr>
            <a:normAutofit/>
          </a:bodyPr>
          <a:lstStyle/>
          <a:p>
            <a:pPr marL="0" indent="0">
              <a:buNone/>
            </a:pPr>
            <a:r>
              <a:rPr lang="en-IN" sz="1700" dirty="0"/>
              <a:t>&lt;div </a:t>
            </a:r>
            <a:r>
              <a:rPr lang="en-IN" sz="1700" dirty="0">
                <a:solidFill>
                  <a:schemeClr val="tx1"/>
                </a:solidFill>
              </a:rPr>
              <a:t>ng-app</a:t>
            </a:r>
            <a:r>
              <a:rPr lang="en-IN" sz="1700" dirty="0"/>
              <a:t>=</a:t>
            </a:r>
            <a:r>
              <a:rPr lang="en-IN" sz="1700" dirty="0">
                <a:solidFill>
                  <a:srgbClr val="0070C0"/>
                </a:solidFill>
              </a:rPr>
              <a:t>"app2"</a:t>
            </a:r>
            <a:r>
              <a:rPr lang="en-IN" sz="1700" dirty="0"/>
              <a:t>&gt;</a:t>
            </a:r>
          </a:p>
          <a:p>
            <a:pPr marL="0" indent="0">
              <a:buNone/>
            </a:pPr>
            <a:r>
              <a:rPr lang="en-IN" sz="1700" dirty="0" smtClean="0"/>
              <a:t>&lt;</a:t>
            </a:r>
            <a:r>
              <a:rPr lang="en-IN" sz="1700" dirty="0"/>
              <a:t>div </a:t>
            </a:r>
            <a:r>
              <a:rPr lang="en-IN" sz="1700" dirty="0">
                <a:solidFill>
                  <a:schemeClr val="tx1"/>
                </a:solidFill>
              </a:rPr>
              <a:t>ng-controller</a:t>
            </a:r>
            <a:r>
              <a:rPr lang="en-IN" sz="1700" dirty="0"/>
              <a:t>="</a:t>
            </a:r>
            <a:r>
              <a:rPr lang="en-IN" sz="1700" dirty="0" err="1"/>
              <a:t>CalculatorController</a:t>
            </a:r>
            <a:r>
              <a:rPr lang="en-IN" sz="1700" dirty="0"/>
              <a:t>"&gt;</a:t>
            </a:r>
          </a:p>
          <a:p>
            <a:pPr marL="0" indent="0">
              <a:buNone/>
            </a:pPr>
            <a:r>
              <a:rPr lang="en-IN" sz="1700" dirty="0"/>
              <a:t>  </a:t>
            </a:r>
            <a:r>
              <a:rPr lang="en-IN" sz="1700" dirty="0" smtClean="0"/>
              <a:t>Enter </a:t>
            </a:r>
            <a:r>
              <a:rPr lang="en-IN" sz="1700" dirty="0"/>
              <a:t>a number:</a:t>
            </a:r>
          </a:p>
          <a:p>
            <a:pPr marL="0" indent="0">
              <a:buNone/>
            </a:pPr>
            <a:r>
              <a:rPr lang="en-IN" sz="1700" dirty="0" smtClean="0"/>
              <a:t>&lt;</a:t>
            </a:r>
            <a:r>
              <a:rPr lang="en-IN" sz="1700" dirty="0"/>
              <a:t>input type="number" </a:t>
            </a:r>
            <a:r>
              <a:rPr lang="en-IN" sz="1700" dirty="0" smtClean="0">
                <a:solidFill>
                  <a:schemeClr val="tx1"/>
                </a:solidFill>
              </a:rPr>
              <a:t>ng-model</a:t>
            </a:r>
            <a:r>
              <a:rPr lang="en-IN" sz="1700" dirty="0"/>
              <a:t>="number1" /&gt;</a:t>
            </a:r>
          </a:p>
          <a:p>
            <a:pPr marL="0" indent="0">
              <a:buNone/>
            </a:pPr>
            <a:r>
              <a:rPr lang="en-IN" sz="1700" dirty="0"/>
              <a:t> </a:t>
            </a:r>
            <a:r>
              <a:rPr lang="en-IN" sz="1700" dirty="0" smtClean="0"/>
              <a:t>&lt;</a:t>
            </a:r>
            <a:r>
              <a:rPr lang="en-IN" sz="1700" dirty="0"/>
              <a:t>button </a:t>
            </a:r>
            <a:r>
              <a:rPr lang="en-IN" sz="1700" dirty="0" smtClean="0"/>
              <a:t>ng-click="</a:t>
            </a:r>
            <a:r>
              <a:rPr lang="en-IN" sz="1700" dirty="0" err="1"/>
              <a:t>doSquare</a:t>
            </a:r>
            <a:r>
              <a:rPr lang="en-IN" sz="1700" dirty="0"/>
              <a:t>()"&gt;X&lt;sup&gt;2&lt;/sup&gt;</a:t>
            </a:r>
            <a:endParaRPr lang="en-IN" sz="1700" dirty="0" smtClean="0"/>
          </a:p>
          <a:p>
            <a:pPr marL="0" indent="0">
              <a:buNone/>
            </a:pPr>
            <a:r>
              <a:rPr lang="en-IN" sz="1700" dirty="0"/>
              <a:t> </a:t>
            </a:r>
            <a:r>
              <a:rPr lang="en-IN" sz="1700" dirty="0" smtClean="0"/>
              <a:t>      &lt;/</a:t>
            </a:r>
            <a:r>
              <a:rPr lang="en-IN" sz="1700" dirty="0"/>
              <a:t>button&gt;</a:t>
            </a:r>
          </a:p>
          <a:p>
            <a:pPr marL="0" indent="0">
              <a:buNone/>
            </a:pPr>
            <a:r>
              <a:rPr lang="en-IN" sz="1700" dirty="0"/>
              <a:t>        &lt;div&gt;Answer: {{answer}}&lt;/div&gt;</a:t>
            </a:r>
          </a:p>
          <a:p>
            <a:pPr marL="0" indent="0">
              <a:buNone/>
            </a:pPr>
            <a:r>
              <a:rPr lang="en-IN" sz="1700" dirty="0"/>
              <a:t>    &lt;/div&gt;</a:t>
            </a:r>
          </a:p>
          <a:p>
            <a:pPr marL="0" indent="0">
              <a:buNone/>
            </a:pPr>
            <a:r>
              <a:rPr lang="en-IN" sz="1700" dirty="0"/>
              <a:t>&lt;/div&gt;</a:t>
            </a:r>
          </a:p>
          <a:p>
            <a:pPr marL="0" indent="0">
              <a:buNone/>
            </a:pPr>
            <a:endParaRPr lang="en-IN" dirty="0"/>
          </a:p>
        </p:txBody>
      </p:sp>
      <p:sp>
        <p:nvSpPr>
          <p:cNvPr id="4" name="Text Placeholder 2"/>
          <p:cNvSpPr txBox="1">
            <a:spLocks/>
          </p:cNvSpPr>
          <p:nvPr/>
        </p:nvSpPr>
        <p:spPr>
          <a:xfrm>
            <a:off x="4788024" y="1196752"/>
            <a:ext cx="4051176" cy="51874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endParaRPr lang="en-IN" dirty="0"/>
          </a:p>
        </p:txBody>
      </p:sp>
      <p:sp>
        <p:nvSpPr>
          <p:cNvPr id="5" name="Text Placeholder 2"/>
          <p:cNvSpPr txBox="1">
            <a:spLocks/>
          </p:cNvSpPr>
          <p:nvPr/>
        </p:nvSpPr>
        <p:spPr>
          <a:xfrm>
            <a:off x="313184" y="1295400"/>
            <a:ext cx="4042792" cy="5105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dirty="0" smtClean="0"/>
              <a:t>var app = angular.module('</a:t>
            </a:r>
            <a:r>
              <a:rPr lang="en-IN" dirty="0" smtClean="0">
                <a:solidFill>
                  <a:srgbClr val="0070C0"/>
                </a:solidFill>
              </a:rPr>
              <a:t>app1</a:t>
            </a:r>
            <a:r>
              <a:rPr lang="en-IN" dirty="0" smtClean="0"/>
              <a:t>', []);</a:t>
            </a:r>
          </a:p>
          <a:p>
            <a:pPr marL="0" indent="0">
              <a:buFont typeface="Wingdings" pitchFamily="2" charset="2"/>
              <a:buNone/>
            </a:pPr>
            <a:r>
              <a:rPr lang="en-IN" dirty="0" smtClean="0"/>
              <a:t> </a:t>
            </a:r>
            <a:r>
              <a:rPr lang="en-IN" dirty="0" err="1" smtClean="0"/>
              <a:t>app.service</a:t>
            </a:r>
            <a:r>
              <a:rPr lang="en-IN" dirty="0" smtClean="0"/>
              <a:t>(</a:t>
            </a:r>
            <a:r>
              <a:rPr lang="en-IN" dirty="0" smtClean="0">
                <a:solidFill>
                  <a:srgbClr val="0070C0"/>
                </a:solidFill>
              </a:rPr>
              <a:t>'</a:t>
            </a:r>
            <a:r>
              <a:rPr lang="en-IN" dirty="0" err="1" smtClean="0">
                <a:solidFill>
                  <a:srgbClr val="0070C0"/>
                </a:solidFill>
              </a:rPr>
              <a:t>MathService</a:t>
            </a:r>
            <a:r>
              <a:rPr lang="en-IN" dirty="0" smtClean="0">
                <a:solidFill>
                  <a:srgbClr val="0070C0"/>
                </a:solidFill>
              </a:rPr>
              <a:t>'</a:t>
            </a:r>
            <a:r>
              <a:rPr lang="en-IN" dirty="0" smtClean="0"/>
              <a:t>, function() {</a:t>
            </a:r>
          </a:p>
          <a:p>
            <a:pPr marL="0" indent="0">
              <a:buFont typeface="Wingdings" pitchFamily="2" charset="2"/>
              <a:buNone/>
            </a:pPr>
            <a:r>
              <a:rPr lang="en-IN" dirty="0" err="1" smtClean="0"/>
              <a:t>this.add</a:t>
            </a:r>
            <a:r>
              <a:rPr lang="en-IN" dirty="0" smtClean="0"/>
              <a:t> = function(a, b) { return a + b };</a:t>
            </a:r>
          </a:p>
          <a:p>
            <a:pPr marL="0" indent="0">
              <a:buFont typeface="Wingdings" pitchFamily="2" charset="2"/>
              <a:buNone/>
            </a:pPr>
            <a:r>
              <a:rPr lang="en-IN" dirty="0" smtClean="0"/>
              <a:t>     </a:t>
            </a:r>
          </a:p>
          <a:p>
            <a:pPr marL="0" indent="0">
              <a:buFont typeface="Wingdings" pitchFamily="2" charset="2"/>
              <a:buNone/>
            </a:pPr>
            <a:r>
              <a:rPr lang="en-IN" dirty="0" err="1" smtClean="0"/>
              <a:t>this.multiply</a:t>
            </a:r>
            <a:r>
              <a:rPr lang="en-IN" dirty="0" smtClean="0"/>
              <a:t> = function(a, b) { return a * b};	     </a:t>
            </a:r>
          </a:p>
          <a:p>
            <a:pPr marL="0" indent="0">
              <a:buFont typeface="Wingdings" pitchFamily="2" charset="2"/>
              <a:buNone/>
            </a:pPr>
            <a:r>
              <a:rPr lang="en-IN" dirty="0" smtClean="0"/>
              <a:t>    });</a:t>
            </a:r>
          </a:p>
          <a:p>
            <a:pPr marL="0" indent="0">
              <a:buFont typeface="Wingdings" pitchFamily="2" charset="2"/>
              <a:buNone/>
            </a:pPr>
            <a:r>
              <a:rPr lang="en-IN" dirty="0" smtClean="0">
                <a:solidFill>
                  <a:srgbClr val="0070C0"/>
                </a:solidFill>
              </a:rPr>
              <a:t> </a:t>
            </a:r>
          </a:p>
          <a:p>
            <a:pPr marL="0" indent="0">
              <a:buFont typeface="Wingdings" pitchFamily="2" charset="2"/>
              <a:buNone/>
            </a:pPr>
            <a:r>
              <a:rPr lang="en-IN" dirty="0" smtClean="0">
                <a:solidFill>
                  <a:srgbClr val="0070C0"/>
                </a:solidFill>
              </a:rPr>
              <a:t>//’app1’ module injected as dependency</a:t>
            </a:r>
          </a:p>
          <a:p>
            <a:pPr marL="0" indent="0">
              <a:buFont typeface="Wingdings" pitchFamily="2" charset="2"/>
              <a:buNone/>
            </a:pPr>
            <a:r>
              <a:rPr lang="en-IN" dirty="0" smtClean="0"/>
              <a:t>var a =angular.module('app2',</a:t>
            </a:r>
            <a:r>
              <a:rPr lang="en-IN" dirty="0" smtClean="0">
                <a:solidFill>
                  <a:srgbClr val="0070C0"/>
                </a:solidFill>
              </a:rPr>
              <a:t>['app1']);</a:t>
            </a:r>
          </a:p>
          <a:p>
            <a:pPr marL="0" indent="0">
              <a:buFont typeface="Wingdings" pitchFamily="2" charset="2"/>
              <a:buNone/>
            </a:pPr>
            <a:r>
              <a:rPr lang="en-IN" dirty="0" smtClean="0"/>
              <a:t>a.controller('</a:t>
            </a:r>
            <a:r>
              <a:rPr lang="en-IN" dirty="0" err="1" smtClean="0"/>
              <a:t>CalculatorController</a:t>
            </a:r>
            <a:r>
              <a:rPr lang="en-IN" dirty="0" smtClean="0"/>
              <a:t>', function($scope, </a:t>
            </a:r>
            <a:r>
              <a:rPr lang="en-IN" dirty="0" err="1" smtClean="0">
                <a:solidFill>
                  <a:srgbClr val="0070C0"/>
                </a:solidFill>
              </a:rPr>
              <a:t>MathService</a:t>
            </a:r>
            <a:r>
              <a:rPr lang="en-IN" dirty="0" smtClean="0"/>
              <a:t>) {</a:t>
            </a:r>
          </a:p>
          <a:p>
            <a:pPr marL="0" indent="0">
              <a:buFont typeface="Wingdings" pitchFamily="2" charset="2"/>
              <a:buNone/>
            </a:pPr>
            <a:r>
              <a:rPr lang="en-IN" dirty="0" smtClean="0"/>
              <a:t> $scope.doSquare = function() {</a:t>
            </a:r>
          </a:p>
          <a:p>
            <a:pPr marL="0" indent="0">
              <a:buFont typeface="Wingdings" pitchFamily="2" charset="2"/>
              <a:buNone/>
            </a:pPr>
            <a:r>
              <a:rPr lang="en-IN" dirty="0" smtClean="0"/>
              <a:t>      </a:t>
            </a:r>
          </a:p>
          <a:p>
            <a:pPr marL="0" indent="0">
              <a:buFont typeface="Wingdings" pitchFamily="2" charset="2"/>
              <a:buNone/>
            </a:pPr>
            <a:r>
              <a:rPr lang="en-IN" dirty="0" smtClean="0"/>
              <a:t> $scope.answer = </a:t>
            </a:r>
            <a:r>
              <a:rPr lang="en-IN" dirty="0" smtClean="0">
                <a:solidFill>
                  <a:srgbClr val="0070C0"/>
                </a:solidFill>
              </a:rPr>
              <a:t>MathService.multiply</a:t>
            </a:r>
            <a:r>
              <a:rPr lang="en-IN" dirty="0" smtClean="0"/>
              <a:t>($scope.number1,$scope.number1);</a:t>
            </a:r>
          </a:p>
          <a:p>
            <a:pPr marL="0" indent="0">
              <a:buFont typeface="Wingdings" pitchFamily="2" charset="2"/>
              <a:buNone/>
            </a:pPr>
            <a:r>
              <a:rPr lang="en-IN" dirty="0" smtClean="0"/>
              <a:t>    }</a:t>
            </a:r>
          </a:p>
          <a:p>
            <a:pPr marL="0" indent="0">
              <a:buFont typeface="Wingdings" pitchFamily="2" charset="2"/>
              <a:buNone/>
            </a:pPr>
            <a:r>
              <a:rPr lang="en-IN" dirty="0" smtClean="0"/>
              <a:t> });</a:t>
            </a:r>
            <a:endParaRPr lang="en-IN" dirty="0"/>
          </a:p>
        </p:txBody>
      </p:sp>
      <p:sp>
        <p:nvSpPr>
          <p:cNvPr id="7" name="Rectangle 6"/>
          <p:cNvSpPr/>
          <p:nvPr/>
        </p:nvSpPr>
        <p:spPr>
          <a:xfrm>
            <a:off x="313184" y="1196752"/>
            <a:ext cx="4042792" cy="5187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499992" y="1196751"/>
            <a:ext cx="4339208" cy="5187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85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789040"/>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4093428"/>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a:t>
            </a:r>
            <a:r>
              <a:rPr lang="en-IN" sz="2000" dirty="0" smtClean="0"/>
              <a:t>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IN" sz="2000" dirty="0" smtClean="0"/>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a:p>
            <a:pPr marL="285750" indent="-285750">
              <a:spcAft>
                <a:spcPts val="1200"/>
              </a:spcAft>
              <a:buFont typeface="Arial" pitchFamily="34" charset="0"/>
              <a:buChar char="•"/>
            </a:pPr>
            <a:endParaRPr lang="en-US" sz="2000" dirty="0"/>
          </a:p>
        </p:txBody>
      </p:sp>
    </p:spTree>
    <p:extLst>
      <p:ext uri="{BB962C8B-B14F-4D97-AF65-F5344CB8AC3E}">
        <p14:creationId xmlns:p14="http://schemas.microsoft.com/office/powerpoint/2010/main" val="189816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Lifecycle</a:t>
            </a:r>
            <a:endParaRPr lang="en-IN" dirty="0"/>
          </a:p>
        </p:txBody>
      </p:sp>
      <p:sp>
        <p:nvSpPr>
          <p:cNvPr id="3" name="Text Placeholder 2"/>
          <p:cNvSpPr>
            <a:spLocks noGrp="1"/>
          </p:cNvSpPr>
          <p:nvPr>
            <p:ph type="body" sz="quarter" idx="10"/>
          </p:nvPr>
        </p:nvSpPr>
        <p:spPr/>
        <p:txBody>
          <a:bodyPr>
            <a:normAutofit/>
          </a:bodyPr>
          <a:lstStyle/>
          <a:p>
            <a:r>
              <a:rPr lang="en-IN" sz="1800" dirty="0" smtClean="0"/>
              <a:t>Modules </a:t>
            </a:r>
            <a:r>
              <a:rPr lang="en-IN" sz="1800" dirty="0"/>
              <a:t>have two distinct phases in their lifecycle:</a:t>
            </a:r>
          </a:p>
          <a:p>
            <a:pPr lvl="1">
              <a:buFont typeface="Courier New" panose="02070309020205020404" pitchFamily="49" charset="0"/>
              <a:buChar char="o"/>
            </a:pPr>
            <a:r>
              <a:rPr lang="en-IN" sz="1600" dirty="0"/>
              <a:t>The configuration </a:t>
            </a:r>
            <a:r>
              <a:rPr lang="en-IN" sz="1600" dirty="0" smtClean="0"/>
              <a:t>phase - Constants </a:t>
            </a:r>
            <a:r>
              <a:rPr lang="en-IN" sz="1600" dirty="0"/>
              <a:t>are set and module components are registered and </a:t>
            </a:r>
            <a:r>
              <a:rPr lang="en-IN" sz="1600" dirty="0" smtClean="0"/>
              <a:t>configured. Components can be registered in any order.</a:t>
            </a:r>
            <a:endParaRPr lang="en-IN" sz="1600" dirty="0"/>
          </a:p>
          <a:p>
            <a:pPr lvl="1">
              <a:buFont typeface="Courier New" panose="02070309020205020404" pitchFamily="49" charset="0"/>
              <a:buChar char="o"/>
            </a:pPr>
            <a:r>
              <a:rPr lang="en-IN" sz="1600" dirty="0"/>
              <a:t>The run </a:t>
            </a:r>
            <a:r>
              <a:rPr lang="en-IN" sz="1600" dirty="0" smtClean="0"/>
              <a:t>phase - </a:t>
            </a:r>
            <a:r>
              <a:rPr lang="en-IN" sz="1600" dirty="0"/>
              <a:t>Module components are instantiated and injected with dependencies as needed</a:t>
            </a:r>
            <a:r>
              <a:rPr lang="en-IN" sz="1600" dirty="0" smtClean="0"/>
              <a:t>.</a:t>
            </a:r>
          </a:p>
          <a:p>
            <a:pPr marL="0" lvl="1" indent="0">
              <a:buNone/>
            </a:pPr>
            <a:endParaRPr lang="en-IN" sz="1600" dirty="0"/>
          </a:p>
          <a:p>
            <a:pPr marL="342900" lvl="1" indent="-342900">
              <a:buFont typeface="Wingdings" panose="05000000000000000000" pitchFamily="2" charset="2"/>
              <a:buChar char="§"/>
            </a:pPr>
            <a:r>
              <a:rPr lang="en-IN" sz="1800" dirty="0"/>
              <a:t>As you can see a reference to a constructor function for the component is attached to the module but it is not invoked.</a:t>
            </a:r>
          </a:p>
          <a:p>
            <a:pPr marL="400050" lvl="2" indent="0">
              <a:buNone/>
            </a:pPr>
            <a:r>
              <a:rPr lang="en-IN" sz="1600" dirty="0" smtClean="0">
                <a:solidFill>
                  <a:srgbClr val="0070C0"/>
                </a:solidFill>
              </a:rPr>
              <a:t>angular.module</a:t>
            </a:r>
            <a:r>
              <a:rPr lang="en-IN" sz="1600" dirty="0">
                <a:solidFill>
                  <a:srgbClr val="0070C0"/>
                </a:solidFill>
              </a:rPr>
              <a:t>("</a:t>
            </a:r>
            <a:r>
              <a:rPr lang="en-IN" sz="1600" dirty="0" smtClean="0">
                <a:solidFill>
                  <a:srgbClr val="0070C0"/>
                </a:solidFill>
              </a:rPr>
              <a:t>header“).</a:t>
            </a:r>
            <a:r>
              <a:rPr lang="en-IN" sz="1600" dirty="0">
                <a:solidFill>
                  <a:srgbClr val="0070C0"/>
                </a:solidFill>
              </a:rPr>
              <a:t>service("</a:t>
            </a:r>
            <a:r>
              <a:rPr lang="en-IN" sz="1600" dirty="0" err="1">
                <a:solidFill>
                  <a:srgbClr val="0070C0"/>
                </a:solidFill>
              </a:rPr>
              <a:t>navService</a:t>
            </a:r>
            <a:r>
              <a:rPr lang="en-IN" sz="1600" dirty="0">
                <a:solidFill>
                  <a:srgbClr val="0070C0"/>
                </a:solidFill>
              </a:rPr>
              <a:t>",</a:t>
            </a:r>
            <a:r>
              <a:rPr lang="en-IN" sz="1600" dirty="0" err="1">
                <a:solidFill>
                  <a:srgbClr val="0070C0"/>
                </a:solidFill>
              </a:rPr>
              <a:t>ConstructorFunction</a:t>
            </a:r>
            <a:r>
              <a:rPr lang="en-IN" sz="1600" dirty="0">
                <a:solidFill>
                  <a:srgbClr val="0070C0"/>
                </a:solidFill>
              </a:rPr>
              <a:t>) .controller("</a:t>
            </a:r>
            <a:r>
              <a:rPr lang="en-IN" sz="1600" dirty="0" err="1">
                <a:solidFill>
                  <a:srgbClr val="0070C0"/>
                </a:solidFill>
              </a:rPr>
              <a:t>HeaderCtrl</a:t>
            </a:r>
            <a:r>
              <a:rPr lang="en-IN" sz="1600" dirty="0">
                <a:solidFill>
                  <a:srgbClr val="0070C0"/>
                </a:solidFill>
              </a:rPr>
              <a:t>",</a:t>
            </a:r>
            <a:r>
              <a:rPr lang="en-IN" sz="1600" dirty="0" err="1">
                <a:solidFill>
                  <a:srgbClr val="0070C0"/>
                </a:solidFill>
              </a:rPr>
              <a:t>ConstructorFunction</a:t>
            </a:r>
            <a:r>
              <a:rPr lang="en-IN" sz="1600" dirty="0" smtClean="0">
                <a:solidFill>
                  <a:srgbClr val="0070C0"/>
                </a:solidFill>
              </a:rPr>
              <a:t>);</a:t>
            </a:r>
          </a:p>
          <a:p>
            <a:pPr marL="342900" lvl="1" indent="-342900">
              <a:buFont typeface="Wingdings" panose="05000000000000000000" pitchFamily="2" charset="2"/>
              <a:buChar char="§"/>
            </a:pPr>
            <a:endParaRPr lang="en-IN" dirty="0" smtClean="0"/>
          </a:p>
          <a:p>
            <a:r>
              <a:rPr lang="en-IN" sz="1800" dirty="0" smtClean="0"/>
              <a:t>Modules </a:t>
            </a:r>
            <a:r>
              <a:rPr lang="en-IN" sz="1800" dirty="0"/>
              <a:t>are a way of managing $injector configuration, and have nothing to do with loading of scripts into a VM. </a:t>
            </a:r>
            <a:endParaRPr lang="en-IN" sz="1800" dirty="0" smtClean="0"/>
          </a:p>
          <a:p>
            <a:r>
              <a:rPr lang="en-IN" sz="1800" dirty="0" smtClean="0"/>
              <a:t>As modules </a:t>
            </a:r>
            <a:r>
              <a:rPr lang="en-IN" sz="1800" dirty="0"/>
              <a:t>do nothing at load time they can be loaded into the VM in any order and thus script loaders can take advantage of this property and parallelize the loading process.</a:t>
            </a:r>
          </a:p>
          <a:p>
            <a:pPr marL="342900" lvl="1"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48757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2210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a:t>
            </a:r>
            <a:r>
              <a:rPr lang="en-IN" sz="2000" dirty="0" smtClean="0"/>
              <a:t>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a:t>
            </a:r>
            <a:r>
              <a:rPr lang="en-IN" sz="2000" dirty="0" smtClean="0"/>
              <a:t>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endParaRPr lang="en-IN" sz="2000" dirty="0" smtClean="0"/>
          </a:p>
        </p:txBody>
      </p:sp>
    </p:spTree>
    <p:extLst>
      <p:ext uri="{BB962C8B-B14F-4D97-AF65-F5344CB8AC3E}">
        <p14:creationId xmlns:p14="http://schemas.microsoft.com/office/powerpoint/2010/main" val="189816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marL="285750" indent="-285750">
              <a:spcAft>
                <a:spcPts val="1200"/>
              </a:spcAft>
            </a:pPr>
            <a:r>
              <a:rPr lang="en-IN" sz="2400" dirty="0"/>
              <a:t>Module Loading &amp; </a:t>
            </a:r>
            <a:r>
              <a:rPr lang="en-IN" sz="2400" dirty="0" smtClean="0"/>
              <a:t>Dependencies (1/3)</a:t>
            </a:r>
            <a:endParaRPr lang="en-IN" sz="2400" dirty="0"/>
          </a:p>
        </p:txBody>
      </p:sp>
      <p:sp>
        <p:nvSpPr>
          <p:cNvPr id="3" name="Text Placeholder 2"/>
          <p:cNvSpPr>
            <a:spLocks noGrp="1"/>
          </p:cNvSpPr>
          <p:nvPr>
            <p:ph type="body" sz="quarter" idx="10"/>
          </p:nvPr>
        </p:nvSpPr>
        <p:spPr>
          <a:xfrm>
            <a:off x="304800" y="1131912"/>
            <a:ext cx="4267200" cy="4889376"/>
          </a:xfrm>
          <a:ln>
            <a:noFill/>
          </a:ln>
        </p:spPr>
        <p:txBody>
          <a:bodyPr vert="horz" lIns="91440" tIns="45720" rIns="91440" bIns="45720" rtlCol="0">
            <a:noAutofit/>
          </a:bodyPr>
          <a:lstStyle/>
          <a:p>
            <a:pPr marL="0" indent="0">
              <a:buNone/>
            </a:pPr>
            <a:r>
              <a:rPr lang="en-US" sz="1600" b="1" dirty="0" smtClean="0"/>
              <a:t>Configuration blocks</a:t>
            </a:r>
            <a:r>
              <a:rPr lang="en-US" sz="1600" dirty="0" smtClean="0"/>
              <a:t> </a:t>
            </a:r>
          </a:p>
          <a:p>
            <a:r>
              <a:rPr lang="en-US" sz="1600" dirty="0"/>
              <a:t>Angular executes blocks of configuration during the provider registration and configuration phases in the bootstrapping of the module</a:t>
            </a:r>
            <a:r>
              <a:rPr lang="en-US" sz="1600" dirty="0" smtClean="0"/>
              <a:t>.</a:t>
            </a:r>
          </a:p>
          <a:p>
            <a:pPr marL="0" indent="0">
              <a:buNone/>
            </a:pPr>
            <a:endParaRPr lang="en-US" sz="1600" dirty="0"/>
          </a:p>
          <a:p>
            <a:r>
              <a:rPr lang="en-IN" sz="1600" dirty="0" smtClean="0"/>
              <a:t>It contains </a:t>
            </a:r>
            <a:r>
              <a:rPr lang="en-IN" sz="1600" dirty="0"/>
              <a:t>code to be run only during the configuration phase. </a:t>
            </a:r>
            <a:endParaRPr lang="en-IN" sz="1600" dirty="0" smtClean="0"/>
          </a:p>
          <a:p>
            <a:pPr marL="0" indent="0">
              <a:buNone/>
            </a:pPr>
            <a:endParaRPr lang="en-IN" sz="1600" dirty="0" smtClean="0"/>
          </a:p>
          <a:p>
            <a:r>
              <a:rPr lang="en-US" sz="1600" dirty="0"/>
              <a:t>We can </a:t>
            </a:r>
            <a:r>
              <a:rPr lang="en-US" sz="1600" i="1" dirty="0"/>
              <a:t>only inject </a:t>
            </a:r>
            <a:r>
              <a:rPr lang="en-US" sz="1600" i="1" dirty="0" smtClean="0"/>
              <a:t>and configure </a:t>
            </a:r>
            <a:r>
              <a:rPr lang="en-US" sz="1600" dirty="0" smtClean="0"/>
              <a:t>providers </a:t>
            </a:r>
            <a:r>
              <a:rPr lang="en-US" sz="1600" dirty="0"/>
              <a:t>and </a:t>
            </a:r>
            <a:r>
              <a:rPr lang="en-US" sz="1600" dirty="0" smtClean="0"/>
              <a:t>constants into config block. </a:t>
            </a:r>
            <a:endParaRPr lang="en-IN" sz="1600" dirty="0" smtClean="0"/>
          </a:p>
          <a:p>
            <a:pPr marL="0" indent="0">
              <a:buNone/>
            </a:pPr>
            <a:endParaRPr lang="en-US" sz="1600" dirty="0" smtClean="0"/>
          </a:p>
          <a:p>
            <a:r>
              <a:rPr lang="en-US" sz="1600" dirty="0" smtClean="0"/>
              <a:t>We can define multiple configuration block for a module</a:t>
            </a:r>
          </a:p>
          <a:p>
            <a:pPr marL="0" indent="0">
              <a:buNone/>
            </a:pPr>
            <a:endParaRPr lang="en-US" sz="1600" dirty="0" smtClean="0"/>
          </a:p>
          <a:p>
            <a:r>
              <a:rPr lang="en-US" sz="1600" dirty="0"/>
              <a:t>Angular runs functions in the order in which they are written and registered</a:t>
            </a:r>
          </a:p>
          <a:p>
            <a:pPr marL="0" indent="0">
              <a:buNone/>
            </a:pPr>
            <a:endParaRPr lang="en-US" sz="1600" dirty="0"/>
          </a:p>
        </p:txBody>
      </p:sp>
      <p:sp>
        <p:nvSpPr>
          <p:cNvPr id="6" name="Rectangle 5"/>
          <p:cNvSpPr/>
          <p:nvPr/>
        </p:nvSpPr>
        <p:spPr>
          <a:xfrm>
            <a:off x="4499992" y="3232135"/>
            <a:ext cx="4567200" cy="3539430"/>
          </a:xfrm>
          <a:prstGeom prst="rect">
            <a:avLst/>
          </a:prstGeom>
          <a:ln>
            <a:solidFill>
              <a:schemeClr val="tx1"/>
            </a:solidFill>
          </a:ln>
        </p:spPr>
        <p:txBody>
          <a:bodyPr wrap="square">
            <a:spAutoFit/>
          </a:bodyPr>
          <a:lstStyle/>
          <a:p>
            <a:r>
              <a:rPr lang="en-US" sz="1600" b="1" dirty="0" smtClean="0"/>
              <a:t>Example:</a:t>
            </a:r>
          </a:p>
          <a:p>
            <a:r>
              <a:rPr lang="en-US" sz="1600" dirty="0" smtClean="0"/>
              <a:t>angular.module</a:t>
            </a:r>
            <a:r>
              <a:rPr lang="en-US" sz="1600" dirty="0"/>
              <a:t>(</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p>
          <a:p>
            <a:r>
              <a:rPr lang="en-US" sz="1600" dirty="0">
                <a:solidFill>
                  <a:prstClr val="black"/>
                </a:solidFill>
              </a:rPr>
              <a:t>.</a:t>
            </a:r>
            <a:r>
              <a:rPr lang="en-US" sz="1600" dirty="0" err="1">
                <a:solidFill>
                  <a:prstClr val="black"/>
                </a:solidFill>
              </a:rPr>
              <a:t>config</a:t>
            </a:r>
            <a:r>
              <a:rPr lang="en-US" sz="1600" dirty="0">
                <a:solidFill>
                  <a:prstClr val="black"/>
                </a:solidFill>
              </a:rPr>
              <a:t>(</a:t>
            </a:r>
            <a:r>
              <a:rPr lang="en-US" sz="1600" dirty="0">
                <a:solidFill>
                  <a:srgbClr val="0000FF"/>
                </a:solidFill>
              </a:rPr>
              <a:t>function</a:t>
            </a:r>
            <a:r>
              <a:rPr lang="en-US" sz="1600" dirty="0">
                <a:solidFill>
                  <a:prstClr val="black"/>
                </a:solidFill>
              </a:rPr>
              <a:t> ($provide, $</a:t>
            </a:r>
            <a:r>
              <a:rPr lang="en-US" sz="1600" dirty="0" err="1">
                <a:solidFill>
                  <a:prstClr val="black"/>
                </a:solidFill>
              </a:rPr>
              <a:t>compileProvider</a:t>
            </a:r>
            <a:r>
              <a:rPr lang="en-US" sz="1600" dirty="0">
                <a:solidFill>
                  <a:prstClr val="black"/>
                </a:solidFill>
              </a:rPr>
              <a:t>) {</a:t>
            </a:r>
          </a:p>
          <a:p>
            <a:r>
              <a:rPr lang="en-US" sz="1600" dirty="0">
                <a:solidFill>
                  <a:prstClr val="black"/>
                </a:solidFill>
              </a:rPr>
              <a:t>    </a:t>
            </a:r>
            <a:endParaRPr lang="en-US" sz="1600" dirty="0" smtClean="0">
              <a:solidFill>
                <a:prstClr val="black"/>
              </a:solidFill>
            </a:endParaRPr>
          </a:p>
          <a:p>
            <a:r>
              <a:rPr lang="en-US" sz="1600" dirty="0">
                <a:solidFill>
                  <a:prstClr val="black"/>
                </a:solidFill>
              </a:rPr>
              <a:t> </a:t>
            </a:r>
            <a:r>
              <a:rPr lang="en-US" sz="1600" dirty="0" smtClean="0">
                <a:solidFill>
                  <a:prstClr val="black"/>
                </a:solidFill>
              </a:rPr>
              <a:t>  $</a:t>
            </a:r>
            <a:r>
              <a:rPr lang="en-US" sz="1600" dirty="0" err="1">
                <a:solidFill>
                  <a:prstClr val="black"/>
                </a:solidFill>
              </a:rPr>
              <a:t>provide.factory</a:t>
            </a:r>
            <a:r>
              <a:rPr lang="en-US" sz="1600" dirty="0">
                <a:solidFill>
                  <a:prstClr val="black"/>
                </a:solidFill>
              </a:rPr>
              <a:t>(</a:t>
            </a:r>
            <a:r>
              <a:rPr lang="en-US" sz="1600" dirty="0">
                <a:solidFill>
                  <a:srgbClr val="800000"/>
                </a:solidFill>
              </a:rPr>
              <a:t>'</a:t>
            </a:r>
            <a:r>
              <a:rPr lang="en-US" sz="1600" dirty="0" err="1">
                <a:solidFill>
                  <a:srgbClr val="800000"/>
                </a:solidFill>
              </a:rPr>
              <a:t>myFactory</a:t>
            </a:r>
            <a:r>
              <a:rPr lang="en-US" sz="1600" dirty="0">
                <a:solidFill>
                  <a:srgbClr val="800000"/>
                </a:solidFill>
              </a:rPr>
              <a:t>'</a:t>
            </a:r>
            <a:r>
              <a:rPr lang="en-US" sz="1600" dirty="0">
                <a:solidFill>
                  <a:prstClr val="black"/>
                </a:solidFill>
              </a:rPr>
              <a:t>, </a:t>
            </a:r>
            <a:r>
              <a:rPr lang="en-US" sz="1600" dirty="0">
                <a:solidFill>
                  <a:srgbClr val="0000FF"/>
                </a:solidFill>
              </a:rPr>
              <a:t>function</a:t>
            </a:r>
            <a:r>
              <a:rPr lang="en-US" sz="1600" dirty="0">
                <a:solidFill>
                  <a:prstClr val="black"/>
                </a:solidFill>
              </a:rPr>
              <a:t> () {</a:t>
            </a:r>
          </a:p>
          <a:p>
            <a:r>
              <a:rPr lang="en-US" sz="1600" dirty="0">
                <a:solidFill>
                  <a:prstClr val="black"/>
                </a:solidFill>
              </a:rPr>
              <a:t>        </a:t>
            </a:r>
            <a:r>
              <a:rPr lang="en-US" sz="1600" dirty="0">
                <a:solidFill>
                  <a:srgbClr val="0000FF"/>
                </a:solidFill>
              </a:rPr>
              <a:t>var</a:t>
            </a:r>
            <a:r>
              <a:rPr lang="en-US" sz="1600" dirty="0">
                <a:solidFill>
                  <a:prstClr val="black"/>
                </a:solidFill>
              </a:rPr>
              <a:t> service = {};</a:t>
            </a:r>
          </a:p>
          <a:p>
            <a:r>
              <a:rPr lang="en-US" sz="1600" dirty="0">
                <a:solidFill>
                  <a:prstClr val="black"/>
                </a:solidFill>
              </a:rPr>
              <a:t>        </a:t>
            </a:r>
            <a:r>
              <a:rPr lang="en-US" sz="1600" dirty="0">
                <a:solidFill>
                  <a:srgbClr val="0000FF"/>
                </a:solidFill>
              </a:rPr>
              <a:t>return</a:t>
            </a:r>
            <a:r>
              <a:rPr lang="en-US" sz="1600" dirty="0">
                <a:solidFill>
                  <a:prstClr val="black"/>
                </a:solidFill>
              </a:rPr>
              <a:t> service;</a:t>
            </a:r>
          </a:p>
          <a:p>
            <a:r>
              <a:rPr lang="en-US" sz="1600" dirty="0">
                <a:solidFill>
                  <a:prstClr val="black"/>
                </a:solidFill>
              </a:rPr>
              <a:t>    });</a:t>
            </a:r>
          </a:p>
          <a:p>
            <a:r>
              <a:rPr lang="en-US" sz="1600" dirty="0">
                <a:solidFill>
                  <a:prstClr val="black"/>
                </a:solidFill>
              </a:rPr>
              <a:t>    $</a:t>
            </a:r>
            <a:r>
              <a:rPr lang="en-US" sz="1600" dirty="0" err="1">
                <a:solidFill>
                  <a:prstClr val="black"/>
                </a:solidFill>
              </a:rPr>
              <a:t>compileProvider.directive</a:t>
            </a:r>
            <a:r>
              <a:rPr lang="en-US" sz="1600" dirty="0">
                <a:solidFill>
                  <a:prstClr val="black"/>
                </a:solidFill>
              </a:rPr>
              <a:t>(</a:t>
            </a:r>
            <a:r>
              <a:rPr lang="en-US" sz="1600" dirty="0">
                <a:solidFill>
                  <a:srgbClr val="800000"/>
                </a:solidFill>
              </a:rPr>
              <a:t>'</a:t>
            </a:r>
            <a:r>
              <a:rPr lang="en-US" sz="1600" dirty="0" err="1">
                <a:solidFill>
                  <a:srgbClr val="800000"/>
                </a:solidFill>
              </a:rPr>
              <a:t>myDirective</a:t>
            </a:r>
            <a:r>
              <a:rPr lang="en-US" sz="1600" dirty="0">
                <a:solidFill>
                  <a:srgbClr val="800000"/>
                </a:solidFill>
              </a:rPr>
              <a:t>'</a:t>
            </a:r>
            <a:r>
              <a:rPr lang="en-US" sz="1600" dirty="0">
                <a:solidFill>
                  <a:prstClr val="black"/>
                </a:solidFill>
              </a:rPr>
              <a:t>,</a:t>
            </a:r>
          </a:p>
          <a:p>
            <a:r>
              <a:rPr lang="en-US" sz="1600" dirty="0">
                <a:solidFill>
                  <a:prstClr val="black"/>
                </a:solidFill>
              </a:rPr>
              <a:t>    </a:t>
            </a:r>
            <a:r>
              <a:rPr lang="en-US" sz="1600" dirty="0">
                <a:solidFill>
                  <a:srgbClr val="0000FF"/>
                </a:solidFill>
              </a:rPr>
              <a:t>function</a:t>
            </a:r>
            <a:r>
              <a:rPr lang="en-US" sz="1600" dirty="0">
                <a:solidFill>
                  <a:prstClr val="black"/>
                </a:solidFill>
              </a:rPr>
              <a:t> () {</a:t>
            </a:r>
          </a:p>
          <a:p>
            <a:r>
              <a:rPr lang="en-US" sz="1600" dirty="0">
                <a:solidFill>
                  <a:prstClr val="black"/>
                </a:solidFill>
              </a:rPr>
              <a:t>        </a:t>
            </a:r>
            <a:r>
              <a:rPr lang="en-US" sz="1600" dirty="0">
                <a:solidFill>
                  <a:srgbClr val="0000FF"/>
                </a:solidFill>
              </a:rPr>
              <a:t>return</a:t>
            </a:r>
            <a:r>
              <a:rPr lang="en-US" sz="1600" dirty="0">
                <a:solidFill>
                  <a:prstClr val="black"/>
                </a:solidFill>
              </a:rPr>
              <a:t> { template: </a:t>
            </a:r>
            <a:r>
              <a:rPr lang="en-US" sz="1600" dirty="0">
                <a:solidFill>
                  <a:srgbClr val="800000"/>
                </a:solidFill>
              </a:rPr>
              <a:t>'&lt;button&gt;Click me&lt;/button&gt;'</a:t>
            </a:r>
            <a:endParaRPr lang="en-US" sz="1600" dirty="0">
              <a:solidFill>
                <a:prstClr val="black"/>
              </a:solidFill>
            </a:endParaRPr>
          </a:p>
          <a:p>
            <a:r>
              <a:rPr lang="en-US" sz="1600" dirty="0">
                <a:solidFill>
                  <a:prstClr val="black"/>
                </a:solidFill>
              </a:rPr>
              <a:t>        }</a:t>
            </a:r>
          </a:p>
          <a:p>
            <a:r>
              <a:rPr lang="en-US" sz="1600" dirty="0">
                <a:solidFill>
                  <a:prstClr val="black"/>
                </a:solidFill>
              </a:rPr>
              <a:t>    })</a:t>
            </a:r>
          </a:p>
          <a:p>
            <a:r>
              <a:rPr lang="en-US" sz="1600" dirty="0" smtClean="0">
                <a:solidFill>
                  <a:prstClr val="black"/>
                </a:solidFill>
              </a:rPr>
              <a:t>});</a:t>
            </a:r>
            <a:endParaRPr lang="en-US" sz="1600" dirty="0">
              <a:solidFill>
                <a:prstClr val="black"/>
              </a:solidFill>
            </a:endParaRPr>
          </a:p>
        </p:txBody>
      </p:sp>
      <p:sp>
        <p:nvSpPr>
          <p:cNvPr id="4" name="Rectangle 3"/>
          <p:cNvSpPr/>
          <p:nvPr/>
        </p:nvSpPr>
        <p:spPr>
          <a:xfrm>
            <a:off x="4495192" y="1109062"/>
            <a:ext cx="4572000" cy="2062103"/>
          </a:xfrm>
          <a:prstGeom prst="rect">
            <a:avLst/>
          </a:prstGeom>
          <a:ln>
            <a:solidFill>
              <a:schemeClr val="tx1"/>
            </a:solidFill>
          </a:ln>
        </p:spPr>
        <p:txBody>
          <a:bodyPr>
            <a:spAutoFit/>
          </a:bodyPr>
          <a:lstStyle/>
          <a:p>
            <a:r>
              <a:rPr lang="en-US" sz="1600" b="1" dirty="0" smtClean="0"/>
              <a:t>Config block:</a:t>
            </a:r>
          </a:p>
          <a:p>
            <a:r>
              <a:rPr lang="en-US" sz="1600" dirty="0" smtClean="0"/>
              <a:t>angular.module</a:t>
            </a:r>
            <a:r>
              <a:rPr lang="en-US" sz="1600" dirty="0"/>
              <a:t>(</a:t>
            </a:r>
            <a:r>
              <a:rPr lang="en-US" sz="1600" dirty="0">
                <a:solidFill>
                  <a:srgbClr val="800000"/>
                </a:solidFill>
              </a:rPr>
              <a:t>'</a:t>
            </a:r>
            <a:r>
              <a:rPr lang="en-US" sz="1600" dirty="0" err="1">
                <a:solidFill>
                  <a:srgbClr val="800000"/>
                </a:solidFill>
              </a:rPr>
              <a:t>myModule</a:t>
            </a:r>
            <a:r>
              <a:rPr lang="en-US" sz="1600" dirty="0">
                <a:solidFill>
                  <a:srgbClr val="800000"/>
                </a:solidFill>
              </a:rPr>
              <a:t>'</a:t>
            </a:r>
            <a:r>
              <a:rPr lang="en-US" sz="1600" dirty="0">
                <a:solidFill>
                  <a:prstClr val="black"/>
                </a:solidFill>
              </a:rPr>
              <a:t>, []).</a:t>
            </a:r>
          </a:p>
          <a:p>
            <a:r>
              <a:rPr lang="en-US" sz="1600" dirty="0" err="1">
                <a:solidFill>
                  <a:prstClr val="black"/>
                </a:solidFill>
              </a:rPr>
              <a:t>config</a:t>
            </a:r>
            <a:r>
              <a:rPr lang="en-US" sz="1600" dirty="0">
                <a:solidFill>
                  <a:prstClr val="black"/>
                </a:solidFill>
              </a:rPr>
              <a:t>(</a:t>
            </a:r>
            <a:r>
              <a:rPr lang="en-US" sz="1600" dirty="0">
                <a:solidFill>
                  <a:srgbClr val="0000FF"/>
                </a:solidFill>
              </a:rPr>
              <a:t>function</a:t>
            </a:r>
            <a:r>
              <a:rPr lang="en-US" sz="1600" dirty="0">
                <a:solidFill>
                  <a:prstClr val="black"/>
                </a:solidFill>
              </a:rPr>
              <a:t> (</a:t>
            </a:r>
            <a:r>
              <a:rPr lang="en-US" sz="1600" dirty="0" err="1">
                <a:solidFill>
                  <a:prstClr val="black"/>
                </a:solidFill>
              </a:rPr>
              <a:t>injectables</a:t>
            </a:r>
            <a:r>
              <a:rPr lang="en-US" sz="1600" dirty="0">
                <a:solidFill>
                  <a:prstClr val="black"/>
                </a:solidFill>
              </a:rPr>
              <a:t>) { </a:t>
            </a:r>
            <a:r>
              <a:rPr lang="en-US" sz="1600" dirty="0">
                <a:solidFill>
                  <a:srgbClr val="006400"/>
                </a:solidFill>
              </a:rPr>
              <a:t>// provider-injector</a:t>
            </a:r>
            <a:endParaRPr lang="en-US" sz="1600" dirty="0">
              <a:solidFill>
                <a:prstClr val="black"/>
              </a:solidFill>
            </a:endParaRPr>
          </a:p>
          <a:p>
            <a:r>
              <a:rPr lang="en-US" sz="1600" dirty="0">
                <a:solidFill>
                  <a:prstClr val="black"/>
                </a:solidFill>
              </a:rPr>
              <a:t>    </a:t>
            </a:r>
            <a:r>
              <a:rPr lang="en-US" sz="1600" dirty="0">
                <a:solidFill>
                  <a:srgbClr val="006400"/>
                </a:solidFill>
              </a:rPr>
              <a:t>// This is an example of config block.</a:t>
            </a:r>
            <a:endParaRPr lang="en-US" sz="1600" dirty="0">
              <a:solidFill>
                <a:prstClr val="black"/>
              </a:solidFill>
            </a:endParaRPr>
          </a:p>
          <a:p>
            <a:r>
              <a:rPr lang="en-US" sz="1600" dirty="0">
                <a:solidFill>
                  <a:prstClr val="black"/>
                </a:solidFill>
              </a:rPr>
              <a:t>    </a:t>
            </a:r>
            <a:r>
              <a:rPr lang="en-US" sz="1600" dirty="0">
                <a:solidFill>
                  <a:srgbClr val="006400"/>
                </a:solidFill>
              </a:rPr>
              <a:t>// You can have as many of these as you want.</a:t>
            </a:r>
            <a:endParaRPr lang="en-US" sz="1600" dirty="0">
              <a:solidFill>
                <a:prstClr val="black"/>
              </a:solidFill>
            </a:endParaRPr>
          </a:p>
          <a:p>
            <a:r>
              <a:rPr lang="en-US" sz="1600" dirty="0">
                <a:solidFill>
                  <a:prstClr val="black"/>
                </a:solidFill>
              </a:rPr>
              <a:t>    </a:t>
            </a:r>
            <a:r>
              <a:rPr lang="en-US" sz="1600" dirty="0">
                <a:solidFill>
                  <a:srgbClr val="006400"/>
                </a:solidFill>
              </a:rPr>
              <a:t>// You can only inject Providers (not instances)</a:t>
            </a:r>
            <a:endParaRPr lang="en-US" sz="1600" dirty="0">
              <a:solidFill>
                <a:prstClr val="black"/>
              </a:solidFill>
            </a:endParaRPr>
          </a:p>
          <a:p>
            <a:r>
              <a:rPr lang="en-US" sz="1600" dirty="0">
                <a:solidFill>
                  <a:prstClr val="black"/>
                </a:solidFill>
              </a:rPr>
              <a:t>    </a:t>
            </a:r>
            <a:r>
              <a:rPr lang="en-US" sz="1600" dirty="0">
                <a:solidFill>
                  <a:srgbClr val="006400"/>
                </a:solidFill>
              </a:rPr>
              <a:t>// into config blocks.</a:t>
            </a:r>
            <a:endParaRPr lang="en-US" sz="1600" dirty="0">
              <a:solidFill>
                <a:prstClr val="black"/>
              </a:solidFill>
            </a:endParaRPr>
          </a:p>
          <a:p>
            <a:r>
              <a:rPr lang="en-US" sz="1600" dirty="0">
                <a:solidFill>
                  <a:prstClr val="black"/>
                </a:solidFill>
              </a:rPr>
              <a:t>})</a:t>
            </a:r>
            <a:endParaRPr lang="en-US" sz="1600" dirty="0"/>
          </a:p>
        </p:txBody>
      </p:sp>
    </p:spTree>
    <p:extLst>
      <p:ext uri="{BB962C8B-B14F-4D97-AF65-F5344CB8AC3E}">
        <p14:creationId xmlns:p14="http://schemas.microsoft.com/office/powerpoint/2010/main" val="4063635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marL="285750" indent="-285750">
              <a:spcAft>
                <a:spcPts val="1200"/>
              </a:spcAft>
            </a:pPr>
            <a:r>
              <a:rPr lang="en-IN" sz="2400" dirty="0" smtClean="0"/>
              <a:t>Module Loading &amp; Dependencies (2/3)</a:t>
            </a:r>
            <a:endParaRPr lang="en-IN" sz="2400" dirty="0"/>
          </a:p>
        </p:txBody>
      </p:sp>
      <p:sp>
        <p:nvSpPr>
          <p:cNvPr id="3" name="Text Placeholder 2"/>
          <p:cNvSpPr>
            <a:spLocks noGrp="1"/>
          </p:cNvSpPr>
          <p:nvPr>
            <p:ph type="body" sz="quarter" idx="10"/>
          </p:nvPr>
        </p:nvSpPr>
        <p:spPr>
          <a:xfrm>
            <a:off x="304800" y="764704"/>
            <a:ext cx="4267200" cy="5472608"/>
          </a:xfrm>
          <a:ln>
            <a:noFill/>
          </a:ln>
        </p:spPr>
        <p:txBody>
          <a:bodyPr vert="horz" lIns="91440" tIns="45720" rIns="91440" bIns="45720" rtlCol="0">
            <a:noAutofit/>
          </a:bodyPr>
          <a:lstStyle/>
          <a:p>
            <a:pPr marL="0" indent="0">
              <a:buNone/>
            </a:pPr>
            <a:r>
              <a:rPr lang="en-US" sz="1600" b="1" dirty="0" smtClean="0"/>
              <a:t>Run </a:t>
            </a:r>
            <a:r>
              <a:rPr lang="en-US" sz="1600" b="1" dirty="0"/>
              <a:t>blocks</a:t>
            </a:r>
            <a:r>
              <a:rPr lang="en-US" sz="1600" dirty="0"/>
              <a:t> </a:t>
            </a:r>
          </a:p>
          <a:p>
            <a:r>
              <a:rPr lang="en-IN" sz="1600" dirty="0" smtClean="0"/>
              <a:t>It contains code </a:t>
            </a:r>
            <a:r>
              <a:rPr lang="en-IN" sz="1600" dirty="0"/>
              <a:t>to be run after the configuration phase but before the module at large kicks into gear. </a:t>
            </a:r>
            <a:endParaRPr lang="en-IN" sz="1600" dirty="0" smtClean="0"/>
          </a:p>
          <a:p>
            <a:endParaRPr lang="en-IN" sz="1600" dirty="0" smtClean="0"/>
          </a:p>
          <a:p>
            <a:r>
              <a:rPr lang="en-IN" sz="1600" dirty="0" smtClean="0"/>
              <a:t>This </a:t>
            </a:r>
            <a:r>
              <a:rPr lang="en-IN" sz="1600" dirty="0"/>
              <a:t>is where you can bootstrap your app if required.</a:t>
            </a:r>
            <a:endParaRPr lang="en-US" sz="1600" dirty="0" smtClean="0"/>
          </a:p>
          <a:p>
            <a:endParaRPr lang="en-US" sz="1600" dirty="0" smtClean="0"/>
          </a:p>
          <a:p>
            <a:r>
              <a:rPr lang="en-US" sz="1600" dirty="0" smtClean="0"/>
              <a:t>Run </a:t>
            </a:r>
            <a:r>
              <a:rPr lang="en-US" sz="1600" dirty="0"/>
              <a:t>blocks are the </a:t>
            </a:r>
            <a:r>
              <a:rPr lang="en-US" sz="1600" i="1" dirty="0"/>
              <a:t>closest thing in Angular to the main method</a:t>
            </a:r>
            <a:r>
              <a:rPr lang="en-US" sz="1600" dirty="0"/>
              <a:t>. </a:t>
            </a:r>
            <a:endParaRPr lang="en-US" sz="1600" dirty="0" smtClean="0"/>
          </a:p>
          <a:p>
            <a:endParaRPr lang="en-US" sz="1600" dirty="0" smtClean="0"/>
          </a:p>
          <a:p>
            <a:r>
              <a:rPr lang="en-US" sz="1600" dirty="0" smtClean="0"/>
              <a:t>The </a:t>
            </a:r>
            <a:r>
              <a:rPr lang="en-US" sz="1600" dirty="0"/>
              <a:t>run block is code that is typically hard to unit test and is related to the general app</a:t>
            </a:r>
            <a:r>
              <a:rPr lang="en-US" sz="1600" dirty="0" smtClean="0"/>
              <a:t>.</a:t>
            </a:r>
          </a:p>
          <a:p>
            <a:pPr marL="0" indent="0">
              <a:buNone/>
            </a:pPr>
            <a:endParaRPr lang="en-US" sz="1600" dirty="0" smtClean="0"/>
          </a:p>
          <a:p>
            <a:r>
              <a:rPr lang="en-US" sz="1600" dirty="0" smtClean="0"/>
              <a:t>Run </a:t>
            </a:r>
            <a:r>
              <a:rPr lang="en-US" sz="1600" dirty="0"/>
              <a:t>blocks are places where we’ll set up event listeners that should happen at the global scale of the app</a:t>
            </a:r>
            <a:r>
              <a:rPr lang="en-US" sz="1600" dirty="0" smtClean="0"/>
              <a:t>.</a:t>
            </a:r>
          </a:p>
          <a:p>
            <a:pPr marL="0" indent="0">
              <a:buNone/>
            </a:pPr>
            <a:endParaRPr lang="en-US" sz="1600" dirty="0" smtClean="0"/>
          </a:p>
          <a:p>
            <a:r>
              <a:rPr lang="en-US" sz="1600" dirty="0"/>
              <a:t>For example, we’ll use the .run() block to set up listeners for routing events or unauthenticated requests.</a:t>
            </a:r>
          </a:p>
        </p:txBody>
      </p:sp>
      <p:sp>
        <p:nvSpPr>
          <p:cNvPr id="6" name="Rectangle 5"/>
          <p:cNvSpPr/>
          <p:nvPr/>
        </p:nvSpPr>
        <p:spPr>
          <a:xfrm>
            <a:off x="4572000" y="1124744"/>
            <a:ext cx="4464496" cy="2062103"/>
          </a:xfrm>
          <a:prstGeom prst="rect">
            <a:avLst/>
          </a:prstGeom>
          <a:ln>
            <a:solidFill>
              <a:schemeClr val="tx1"/>
            </a:solidFill>
          </a:ln>
        </p:spPr>
        <p:txBody>
          <a:bodyPr wrap="square">
            <a:spAutoFit/>
          </a:bodyPr>
          <a:lstStyle/>
          <a:p>
            <a:r>
              <a:rPr lang="en-US" sz="1600" b="1" dirty="0" smtClean="0"/>
              <a:t>Run block:</a:t>
            </a:r>
          </a:p>
          <a:p>
            <a:r>
              <a:rPr lang="en-US" sz="1600" dirty="0"/>
              <a:t>angular.module(</a:t>
            </a:r>
            <a:r>
              <a:rPr lang="en-US" sz="1600" dirty="0">
                <a:solidFill>
                  <a:srgbClr val="800000"/>
                </a:solidFill>
              </a:rPr>
              <a:t>'</a:t>
            </a:r>
            <a:r>
              <a:rPr lang="en-US" sz="1600" dirty="0" err="1">
                <a:solidFill>
                  <a:srgbClr val="800000"/>
                </a:solidFill>
              </a:rPr>
              <a:t>myModule</a:t>
            </a:r>
            <a:r>
              <a:rPr lang="en-US" sz="1600" dirty="0">
                <a:solidFill>
                  <a:srgbClr val="800000"/>
                </a:solidFill>
              </a:rPr>
              <a:t>'</a:t>
            </a:r>
            <a:r>
              <a:rPr lang="en-US" sz="1600" dirty="0">
                <a:solidFill>
                  <a:prstClr val="black"/>
                </a:solidFill>
              </a:rPr>
              <a:t>, </a:t>
            </a:r>
            <a:r>
              <a:rPr lang="en-US" sz="1600" dirty="0" smtClean="0">
                <a:solidFill>
                  <a:prstClr val="black"/>
                </a:solidFill>
              </a:rPr>
              <a:t>[])</a:t>
            </a:r>
            <a:endParaRPr lang="en-US" sz="1600" dirty="0">
              <a:solidFill>
                <a:prstClr val="black"/>
              </a:solidFill>
            </a:endParaRPr>
          </a:p>
          <a:p>
            <a:r>
              <a:rPr lang="en-US" sz="1600" dirty="0" smtClean="0">
                <a:solidFill>
                  <a:prstClr val="black"/>
                </a:solidFill>
              </a:rPr>
              <a:t>.run(</a:t>
            </a:r>
            <a:r>
              <a:rPr lang="en-US" sz="1600" dirty="0" smtClean="0">
                <a:solidFill>
                  <a:srgbClr val="0000FF"/>
                </a:solidFill>
              </a:rPr>
              <a:t>function</a:t>
            </a:r>
            <a:r>
              <a:rPr lang="en-US" sz="1600" dirty="0" smtClean="0">
                <a:solidFill>
                  <a:prstClr val="black"/>
                </a:solidFill>
              </a:rPr>
              <a:t> </a:t>
            </a:r>
            <a:r>
              <a:rPr lang="en-US" sz="1600" dirty="0">
                <a:solidFill>
                  <a:prstClr val="black"/>
                </a:solidFill>
              </a:rPr>
              <a:t>(</a:t>
            </a:r>
            <a:r>
              <a:rPr lang="en-US" sz="1600" dirty="0" err="1">
                <a:solidFill>
                  <a:prstClr val="black"/>
                </a:solidFill>
              </a:rPr>
              <a:t>injectables</a:t>
            </a:r>
            <a:r>
              <a:rPr lang="en-US" sz="1600" dirty="0">
                <a:solidFill>
                  <a:prstClr val="black"/>
                </a:solidFill>
              </a:rPr>
              <a:t>) { </a:t>
            </a:r>
            <a:r>
              <a:rPr lang="en-US" sz="1600" dirty="0">
                <a:solidFill>
                  <a:srgbClr val="006400"/>
                </a:solidFill>
              </a:rPr>
              <a:t>// instance-injector</a:t>
            </a:r>
            <a:endParaRPr lang="en-US" sz="1600" dirty="0">
              <a:solidFill>
                <a:prstClr val="black"/>
              </a:solidFill>
            </a:endParaRPr>
          </a:p>
          <a:p>
            <a:r>
              <a:rPr lang="en-US" sz="1600" dirty="0">
                <a:solidFill>
                  <a:prstClr val="black"/>
                </a:solidFill>
              </a:rPr>
              <a:t>    </a:t>
            </a:r>
            <a:r>
              <a:rPr lang="en-US" sz="1600" dirty="0">
                <a:solidFill>
                  <a:srgbClr val="006400"/>
                </a:solidFill>
              </a:rPr>
              <a:t>// This is an example of a run block.</a:t>
            </a:r>
            <a:endParaRPr lang="en-US" sz="1600" dirty="0">
              <a:solidFill>
                <a:prstClr val="black"/>
              </a:solidFill>
            </a:endParaRPr>
          </a:p>
          <a:p>
            <a:r>
              <a:rPr lang="en-US" sz="1600" dirty="0">
                <a:solidFill>
                  <a:prstClr val="black"/>
                </a:solidFill>
              </a:rPr>
              <a:t>    </a:t>
            </a:r>
            <a:r>
              <a:rPr lang="en-US" sz="1600" dirty="0">
                <a:solidFill>
                  <a:srgbClr val="006400"/>
                </a:solidFill>
              </a:rPr>
              <a:t>// You can have as many of these as you want.</a:t>
            </a:r>
            <a:endParaRPr lang="en-US" sz="1600" dirty="0">
              <a:solidFill>
                <a:prstClr val="black"/>
              </a:solidFill>
            </a:endParaRPr>
          </a:p>
          <a:p>
            <a:r>
              <a:rPr lang="en-US" sz="1600" dirty="0">
                <a:solidFill>
                  <a:prstClr val="black"/>
                </a:solidFill>
              </a:rPr>
              <a:t>    </a:t>
            </a:r>
            <a:r>
              <a:rPr lang="en-US" sz="1600" dirty="0">
                <a:solidFill>
                  <a:srgbClr val="006400"/>
                </a:solidFill>
              </a:rPr>
              <a:t>// You can only inject instances (not Providers)</a:t>
            </a:r>
            <a:endParaRPr lang="en-US" sz="1600" dirty="0">
              <a:solidFill>
                <a:prstClr val="black"/>
              </a:solidFill>
            </a:endParaRPr>
          </a:p>
          <a:p>
            <a:r>
              <a:rPr lang="en-US" sz="1600" dirty="0">
                <a:solidFill>
                  <a:prstClr val="black"/>
                </a:solidFill>
              </a:rPr>
              <a:t>    </a:t>
            </a:r>
            <a:r>
              <a:rPr lang="en-US" sz="1600" dirty="0">
                <a:solidFill>
                  <a:srgbClr val="006400"/>
                </a:solidFill>
              </a:rPr>
              <a:t>// into run blocks</a:t>
            </a:r>
            <a:endParaRPr lang="en-US" sz="1600" dirty="0">
              <a:solidFill>
                <a:prstClr val="black"/>
              </a:solidFill>
            </a:endParaRPr>
          </a:p>
          <a:p>
            <a:r>
              <a:rPr lang="en-US" sz="1600" dirty="0">
                <a:solidFill>
                  <a:prstClr val="black"/>
                </a:solidFill>
              </a:rPr>
              <a:t>});</a:t>
            </a:r>
          </a:p>
        </p:txBody>
      </p:sp>
      <p:sp>
        <p:nvSpPr>
          <p:cNvPr id="8" name="Rectangle 7"/>
          <p:cNvSpPr/>
          <p:nvPr/>
        </p:nvSpPr>
        <p:spPr>
          <a:xfrm>
            <a:off x="4572000" y="3186846"/>
            <a:ext cx="4464496" cy="3539430"/>
          </a:xfrm>
          <a:prstGeom prst="rect">
            <a:avLst/>
          </a:prstGeom>
          <a:ln>
            <a:solidFill>
              <a:schemeClr val="tx1"/>
            </a:solidFill>
          </a:ln>
        </p:spPr>
        <p:txBody>
          <a:bodyPr wrap="square">
            <a:spAutoFit/>
          </a:bodyPr>
          <a:lstStyle/>
          <a:p>
            <a:r>
              <a:rPr lang="en-US" sz="1600" b="1" dirty="0" smtClean="0"/>
              <a:t>Example:</a:t>
            </a:r>
            <a:endParaRPr lang="en-US" sz="1600" b="1" dirty="0"/>
          </a:p>
          <a:p>
            <a:r>
              <a:rPr lang="en-US" sz="1600" dirty="0"/>
              <a:t>angular.module(</a:t>
            </a:r>
            <a:r>
              <a:rPr lang="en-US" sz="1600" dirty="0">
                <a:solidFill>
                  <a:srgbClr val="800000"/>
                </a:solidFill>
              </a:rPr>
              <a:t>'</a:t>
            </a:r>
            <a:r>
              <a:rPr lang="en-US" sz="1600" dirty="0" err="1">
                <a:solidFill>
                  <a:srgbClr val="800000"/>
                </a:solidFill>
              </a:rPr>
              <a:t>myApp</a:t>
            </a:r>
            <a:r>
              <a:rPr lang="en-US" sz="1600" dirty="0">
                <a:solidFill>
                  <a:srgbClr val="800000"/>
                </a:solidFill>
              </a:rPr>
              <a:t>'</a:t>
            </a:r>
            <a:r>
              <a:rPr lang="en-US" sz="1600" dirty="0">
                <a:solidFill>
                  <a:prstClr val="black"/>
                </a:solidFill>
              </a:rPr>
              <a:t>, [</a:t>
            </a:r>
            <a:r>
              <a:rPr lang="en-US" sz="1600" dirty="0">
                <a:solidFill>
                  <a:srgbClr val="800000"/>
                </a:solidFill>
              </a:rPr>
              <a:t>'</a:t>
            </a:r>
            <a:r>
              <a:rPr lang="en-US" sz="1600" dirty="0" err="1">
                <a:solidFill>
                  <a:srgbClr val="800000"/>
                </a:solidFill>
              </a:rPr>
              <a:t>ngRoute</a:t>
            </a:r>
            <a:r>
              <a:rPr lang="en-US" sz="1600" dirty="0">
                <a:solidFill>
                  <a:srgbClr val="800000"/>
                </a:solidFill>
              </a:rPr>
              <a:t>'</a:t>
            </a:r>
            <a:r>
              <a:rPr lang="en-US" sz="1600" dirty="0">
                <a:solidFill>
                  <a:prstClr val="black"/>
                </a:solidFill>
              </a:rPr>
              <a:t>])</a:t>
            </a:r>
          </a:p>
          <a:p>
            <a:r>
              <a:rPr lang="en-US" sz="1600" dirty="0">
                <a:solidFill>
                  <a:prstClr val="black"/>
                </a:solidFill>
              </a:rPr>
              <a:t>.run(</a:t>
            </a:r>
            <a:r>
              <a:rPr lang="en-US" sz="1600" dirty="0">
                <a:solidFill>
                  <a:srgbClr val="0000FF"/>
                </a:solidFill>
              </a:rPr>
              <a:t>function</a:t>
            </a:r>
            <a:r>
              <a:rPr lang="en-US" sz="1600" dirty="0">
                <a:solidFill>
                  <a:prstClr val="black"/>
                </a:solidFill>
              </a:rPr>
              <a:t> ($</a:t>
            </a:r>
            <a:r>
              <a:rPr lang="en-US" sz="1600" dirty="0" err="1">
                <a:solidFill>
                  <a:prstClr val="black"/>
                </a:solidFill>
              </a:rPr>
              <a:t>rootScope</a:t>
            </a:r>
            <a:r>
              <a:rPr lang="en-US" sz="1600" dirty="0">
                <a:solidFill>
                  <a:prstClr val="black"/>
                </a:solidFill>
              </a:rPr>
              <a:t>, </a:t>
            </a:r>
            <a:r>
              <a:rPr lang="en-US" sz="1600" dirty="0" err="1">
                <a:solidFill>
                  <a:prstClr val="black"/>
                </a:solidFill>
              </a:rPr>
              <a:t>AuthService</a:t>
            </a:r>
            <a:r>
              <a:rPr lang="en-US" sz="1600" dirty="0">
                <a:solidFill>
                  <a:prstClr val="black"/>
                </a:solidFill>
              </a:rPr>
              <a:t>) {</a:t>
            </a:r>
          </a:p>
          <a:p>
            <a:r>
              <a:rPr lang="en-US" sz="1600" dirty="0">
                <a:solidFill>
                  <a:prstClr val="black"/>
                </a:solidFill>
              </a:rPr>
              <a:t>    $</a:t>
            </a:r>
            <a:r>
              <a:rPr lang="en-US" sz="1600" dirty="0" err="1">
                <a:solidFill>
                  <a:prstClr val="black"/>
                </a:solidFill>
              </a:rPr>
              <a:t>rootScope</a:t>
            </a:r>
            <a:r>
              <a:rPr lang="en-US" sz="1600" dirty="0">
                <a:solidFill>
                  <a:prstClr val="black"/>
                </a:solidFill>
              </a:rPr>
              <a:t>.$on(</a:t>
            </a:r>
            <a:r>
              <a:rPr lang="en-US" sz="1600" dirty="0">
                <a:solidFill>
                  <a:srgbClr val="800000"/>
                </a:solidFill>
              </a:rPr>
              <a:t>'$</a:t>
            </a:r>
            <a:r>
              <a:rPr lang="en-US" sz="1600" dirty="0" err="1">
                <a:solidFill>
                  <a:srgbClr val="800000"/>
                </a:solidFill>
              </a:rPr>
              <a:t>routeChangeStart</a:t>
            </a:r>
            <a:r>
              <a:rPr lang="en-US" sz="1600" dirty="0">
                <a:solidFill>
                  <a:srgbClr val="800000"/>
                </a:solidFill>
              </a:rPr>
              <a:t>'</a:t>
            </a:r>
            <a:r>
              <a:rPr lang="en-US" sz="1600" dirty="0">
                <a:solidFill>
                  <a:prstClr val="black"/>
                </a:solidFill>
              </a:rPr>
              <a:t>,</a:t>
            </a:r>
          </a:p>
          <a:p>
            <a:r>
              <a:rPr lang="en-US" sz="1600" dirty="0">
                <a:solidFill>
                  <a:prstClr val="black"/>
                </a:solidFill>
              </a:rPr>
              <a:t>  </a:t>
            </a:r>
            <a:r>
              <a:rPr lang="en-US" sz="1600" dirty="0">
                <a:solidFill>
                  <a:srgbClr val="0000FF"/>
                </a:solidFill>
              </a:rPr>
              <a:t>function</a:t>
            </a:r>
            <a:r>
              <a:rPr lang="en-US" sz="1600" dirty="0">
                <a:solidFill>
                  <a:prstClr val="black"/>
                </a:solidFill>
              </a:rPr>
              <a:t> (</a:t>
            </a:r>
            <a:r>
              <a:rPr lang="en-US" sz="1600" dirty="0" err="1">
                <a:solidFill>
                  <a:prstClr val="black"/>
                </a:solidFill>
              </a:rPr>
              <a:t>evt</a:t>
            </a:r>
            <a:r>
              <a:rPr lang="en-US" sz="1600" dirty="0">
                <a:solidFill>
                  <a:prstClr val="black"/>
                </a:solidFill>
              </a:rPr>
              <a:t>, next, current) {</a:t>
            </a:r>
          </a:p>
          <a:p>
            <a:r>
              <a:rPr lang="en-US" sz="1600" dirty="0">
                <a:solidFill>
                  <a:prstClr val="black"/>
                </a:solidFill>
              </a:rPr>
              <a:t>      </a:t>
            </a:r>
            <a:r>
              <a:rPr lang="en-US" sz="1600" dirty="0">
                <a:solidFill>
                  <a:srgbClr val="006400"/>
                </a:solidFill>
              </a:rPr>
              <a:t>// If the user is NOT logged in</a:t>
            </a:r>
            <a:endParaRPr lang="en-US" sz="1600" dirty="0">
              <a:solidFill>
                <a:prstClr val="black"/>
              </a:solidFill>
            </a:endParaRPr>
          </a:p>
          <a:p>
            <a:r>
              <a:rPr lang="en-US" sz="1600" dirty="0">
                <a:solidFill>
                  <a:prstClr val="black"/>
                </a:solidFill>
              </a:rPr>
              <a:t>      </a:t>
            </a:r>
            <a:r>
              <a:rPr lang="en-US" sz="1600" dirty="0">
                <a:solidFill>
                  <a:srgbClr val="0000FF"/>
                </a:solidFill>
              </a:rPr>
              <a:t>if</a:t>
            </a:r>
            <a:r>
              <a:rPr lang="en-US" sz="1600" dirty="0">
                <a:solidFill>
                  <a:prstClr val="black"/>
                </a:solidFill>
              </a:rPr>
              <a:t> (!</a:t>
            </a:r>
            <a:r>
              <a:rPr lang="en-US" sz="1600" dirty="0" err="1">
                <a:solidFill>
                  <a:prstClr val="black"/>
                </a:solidFill>
              </a:rPr>
              <a:t>AuthService.userLoggedIn</a:t>
            </a:r>
            <a:r>
              <a:rPr lang="en-US" sz="1600" dirty="0">
                <a:solidFill>
                  <a:prstClr val="black"/>
                </a:solidFill>
              </a:rPr>
              <a:t>()) {</a:t>
            </a:r>
          </a:p>
          <a:p>
            <a:r>
              <a:rPr lang="en-US" sz="1600" dirty="0">
                <a:solidFill>
                  <a:prstClr val="black"/>
                </a:solidFill>
              </a:rPr>
              <a:t>          </a:t>
            </a:r>
            <a:r>
              <a:rPr lang="en-US" sz="1600" dirty="0">
                <a:solidFill>
                  <a:srgbClr val="0000FF"/>
                </a:solidFill>
              </a:rPr>
              <a:t>if</a:t>
            </a:r>
            <a:r>
              <a:rPr lang="en-US" sz="1600" dirty="0">
                <a:solidFill>
                  <a:prstClr val="black"/>
                </a:solidFill>
              </a:rPr>
              <a:t> (</a:t>
            </a:r>
            <a:r>
              <a:rPr lang="en-US" sz="1600" dirty="0" err="1">
                <a:solidFill>
                  <a:prstClr val="black"/>
                </a:solidFill>
              </a:rPr>
              <a:t>next.templateUrl</a:t>
            </a:r>
            <a:r>
              <a:rPr lang="en-US" sz="1600" dirty="0">
                <a:solidFill>
                  <a:prstClr val="black"/>
                </a:solidFill>
              </a:rPr>
              <a:t> === </a:t>
            </a:r>
            <a:r>
              <a:rPr lang="en-US" sz="1600" dirty="0">
                <a:solidFill>
                  <a:srgbClr val="800000"/>
                </a:solidFill>
              </a:rPr>
              <a:t>"login.html"</a:t>
            </a:r>
            <a:r>
              <a:rPr lang="en-US" sz="1600" dirty="0">
                <a:solidFill>
                  <a:prstClr val="black"/>
                </a:solidFill>
              </a:rPr>
              <a:t>) {</a:t>
            </a:r>
          </a:p>
          <a:p>
            <a:r>
              <a:rPr lang="en-US" sz="1600" dirty="0">
                <a:solidFill>
                  <a:prstClr val="black"/>
                </a:solidFill>
              </a:rPr>
              <a:t>    </a:t>
            </a:r>
            <a:r>
              <a:rPr lang="en-US" sz="1600" dirty="0" smtClean="0">
                <a:solidFill>
                  <a:srgbClr val="006400"/>
                </a:solidFill>
              </a:rPr>
              <a:t>// </a:t>
            </a:r>
            <a:r>
              <a:rPr lang="en-US" sz="1600" dirty="0">
                <a:solidFill>
                  <a:srgbClr val="006400"/>
                </a:solidFill>
              </a:rPr>
              <a:t>Already heading to the login route so no need to redirect</a:t>
            </a:r>
            <a:endParaRPr lang="en-US" sz="1600" dirty="0">
              <a:solidFill>
                <a:prstClr val="black"/>
              </a:solidFill>
            </a:endParaRPr>
          </a:p>
          <a:p>
            <a:r>
              <a:rPr lang="en-US" sz="1600" dirty="0">
                <a:solidFill>
                  <a:prstClr val="black"/>
                </a:solidFill>
              </a:rPr>
              <a:t>          } </a:t>
            </a:r>
            <a:r>
              <a:rPr lang="en-US" sz="1600" dirty="0">
                <a:solidFill>
                  <a:srgbClr val="0000FF"/>
                </a:solidFill>
              </a:rPr>
              <a:t>else</a:t>
            </a:r>
            <a:r>
              <a:rPr lang="en-US" sz="1600" dirty="0">
                <a:solidFill>
                  <a:prstClr val="black"/>
                </a:solidFill>
              </a:rPr>
              <a:t> {</a:t>
            </a:r>
          </a:p>
          <a:p>
            <a:r>
              <a:rPr lang="en-US" sz="1600" dirty="0">
                <a:solidFill>
                  <a:prstClr val="black"/>
                </a:solidFill>
              </a:rPr>
              <a:t>              $</a:t>
            </a:r>
            <a:r>
              <a:rPr lang="en-US" sz="1600" dirty="0" err="1">
                <a:solidFill>
                  <a:prstClr val="black"/>
                </a:solidFill>
              </a:rPr>
              <a:t>location.path</a:t>
            </a:r>
            <a:r>
              <a:rPr lang="en-US" sz="1600" dirty="0">
                <a:solidFill>
                  <a:prstClr val="black"/>
                </a:solidFill>
              </a:rPr>
              <a:t>(</a:t>
            </a:r>
            <a:r>
              <a:rPr lang="en-US" sz="1600" dirty="0">
                <a:solidFill>
                  <a:srgbClr val="800000"/>
                </a:solidFill>
              </a:rPr>
              <a:t>'/login'</a:t>
            </a:r>
            <a:r>
              <a:rPr lang="en-US" sz="1600" dirty="0">
                <a:solidFill>
                  <a:prstClr val="black"/>
                </a:solidFill>
              </a:rPr>
              <a:t>);</a:t>
            </a:r>
          </a:p>
          <a:p>
            <a:r>
              <a:rPr lang="en-US" sz="1600" dirty="0">
                <a:solidFill>
                  <a:prstClr val="black"/>
                </a:solidFill>
              </a:rPr>
              <a:t>          }</a:t>
            </a:r>
          </a:p>
          <a:p>
            <a:r>
              <a:rPr lang="en-US" sz="1600" dirty="0">
                <a:solidFill>
                  <a:prstClr val="black"/>
                </a:solidFill>
              </a:rPr>
              <a:t>      </a:t>
            </a:r>
            <a:r>
              <a:rPr lang="en-US" sz="1600" dirty="0" smtClean="0">
                <a:solidFill>
                  <a:prstClr val="black"/>
                </a:solidFill>
              </a:rPr>
              <a:t>}  }); });</a:t>
            </a:r>
            <a:endParaRPr lang="en-US" sz="1600" dirty="0">
              <a:solidFill>
                <a:prstClr val="black"/>
              </a:solidFill>
            </a:endParaRPr>
          </a:p>
        </p:txBody>
      </p:sp>
    </p:spTree>
    <p:extLst>
      <p:ext uri="{BB962C8B-B14F-4D97-AF65-F5344CB8AC3E}">
        <p14:creationId xmlns:p14="http://schemas.microsoft.com/office/powerpoint/2010/main" val="4127477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Module Loading &amp; </a:t>
            </a:r>
            <a:r>
              <a:rPr lang="en-IN" sz="2400" dirty="0" smtClean="0"/>
              <a:t>Dependencies (3/3)</a:t>
            </a:r>
            <a:endParaRPr lang="en-IN" sz="2400" dirty="0"/>
          </a:p>
        </p:txBody>
      </p:sp>
      <p:sp>
        <p:nvSpPr>
          <p:cNvPr id="3" name="Text Placeholder 2"/>
          <p:cNvSpPr>
            <a:spLocks noGrp="1"/>
          </p:cNvSpPr>
          <p:nvPr>
            <p:ph type="body" sz="quarter" idx="10"/>
          </p:nvPr>
        </p:nvSpPr>
        <p:spPr>
          <a:xfrm>
            <a:off x="304800" y="908720"/>
            <a:ext cx="8534400" cy="5105400"/>
          </a:xfrm>
        </p:spPr>
        <p:txBody>
          <a:bodyPr>
            <a:normAutofit/>
          </a:bodyPr>
          <a:lstStyle/>
          <a:p>
            <a:r>
              <a:rPr lang="en-IN" sz="1600" dirty="0" smtClean="0"/>
              <a:t>There </a:t>
            </a:r>
            <a:r>
              <a:rPr lang="en-IN" sz="1600" dirty="0"/>
              <a:t>are some convenience methods on the module which are equivalent to the config block. </a:t>
            </a:r>
            <a:endParaRPr lang="en-IN" sz="1600" dirty="0" smtClean="0"/>
          </a:p>
          <a:p>
            <a:r>
              <a:rPr lang="en-IN" sz="1600" dirty="0" smtClean="0"/>
              <a:t>For </a:t>
            </a:r>
            <a:r>
              <a:rPr lang="en-IN" sz="1600" dirty="0"/>
              <a:t>example</a:t>
            </a:r>
            <a:r>
              <a:rPr lang="en-IN" sz="1600" dirty="0" smtClean="0"/>
              <a:t>:</a:t>
            </a:r>
          </a:p>
          <a:p>
            <a:pPr marL="0" indent="0">
              <a:buNone/>
            </a:pPr>
            <a:endParaRPr lang="en-IN" sz="1600" dirty="0"/>
          </a:p>
          <a:p>
            <a:pPr marL="0" indent="0">
              <a:buNone/>
            </a:pPr>
            <a:r>
              <a:rPr lang="en-IN" sz="1600" dirty="0" smtClean="0"/>
              <a:t>	angular.module</a:t>
            </a:r>
            <a:r>
              <a:rPr lang="en-IN" sz="1600" dirty="0"/>
              <a:t>('</a:t>
            </a:r>
            <a:r>
              <a:rPr lang="en-IN" sz="1600" dirty="0" err="1"/>
              <a:t>myModule</a:t>
            </a:r>
            <a:r>
              <a:rPr lang="en-IN" sz="1600" dirty="0"/>
              <a:t>', []). value('a', 123</a:t>
            </a:r>
            <a:r>
              <a:rPr lang="en-IN" sz="1600" dirty="0" smtClean="0"/>
              <a:t>)</a:t>
            </a:r>
          </a:p>
          <a:p>
            <a:pPr marL="0" indent="0">
              <a:buNone/>
            </a:pPr>
            <a:r>
              <a:rPr lang="en-IN" sz="1600" dirty="0"/>
              <a:t> </a:t>
            </a:r>
            <a:r>
              <a:rPr lang="en-IN" sz="1600" dirty="0" smtClean="0"/>
              <a:t>                   .factory</a:t>
            </a:r>
            <a:r>
              <a:rPr lang="en-IN" sz="1600" dirty="0"/>
              <a:t>('a', function() { return 123; </a:t>
            </a:r>
            <a:r>
              <a:rPr lang="en-IN" sz="1600" dirty="0" smtClean="0"/>
              <a:t>})</a:t>
            </a:r>
          </a:p>
          <a:p>
            <a:pPr marL="0" indent="0">
              <a:buNone/>
            </a:pPr>
            <a:r>
              <a:rPr lang="en-IN" sz="1600" dirty="0"/>
              <a:t> </a:t>
            </a:r>
            <a:r>
              <a:rPr lang="en-IN" sz="1600" dirty="0" smtClean="0"/>
              <a:t>                  . </a:t>
            </a:r>
            <a:r>
              <a:rPr lang="en-IN" sz="1600" dirty="0"/>
              <a:t>directive('</a:t>
            </a:r>
            <a:r>
              <a:rPr lang="en-IN" sz="1600" dirty="0" err="1"/>
              <a:t>directiveName</a:t>
            </a:r>
            <a:r>
              <a:rPr lang="en-IN" sz="1600" dirty="0"/>
              <a:t>', </a:t>
            </a:r>
            <a:r>
              <a:rPr lang="en-IN" sz="1600" dirty="0" smtClean="0"/>
              <a:t>...)</a:t>
            </a:r>
          </a:p>
          <a:p>
            <a:pPr marL="0" indent="0">
              <a:buNone/>
            </a:pPr>
            <a:r>
              <a:rPr lang="en-IN" sz="1600" dirty="0"/>
              <a:t> </a:t>
            </a:r>
            <a:r>
              <a:rPr lang="en-IN" sz="1600" dirty="0" smtClean="0"/>
              <a:t>                  . </a:t>
            </a:r>
            <a:r>
              <a:rPr lang="en-IN" sz="1600" dirty="0"/>
              <a:t>filter('</a:t>
            </a:r>
            <a:r>
              <a:rPr lang="en-IN" sz="1600" dirty="0" err="1"/>
              <a:t>filterName</a:t>
            </a:r>
            <a:r>
              <a:rPr lang="en-IN" sz="1600" dirty="0"/>
              <a:t>', ...); </a:t>
            </a:r>
            <a:endParaRPr lang="en-IN" sz="1600" dirty="0" smtClean="0"/>
          </a:p>
          <a:p>
            <a:pPr marL="0" indent="0">
              <a:buNone/>
            </a:pPr>
            <a:r>
              <a:rPr lang="en-IN" sz="1600" dirty="0"/>
              <a:t> </a:t>
            </a:r>
            <a:r>
              <a:rPr lang="en-IN" sz="1600" dirty="0" smtClean="0"/>
              <a:t>                 </a:t>
            </a:r>
          </a:p>
          <a:p>
            <a:pPr marL="0" indent="0">
              <a:buNone/>
            </a:pPr>
            <a:r>
              <a:rPr lang="en-IN" sz="1600" dirty="0">
                <a:solidFill>
                  <a:srgbClr val="0070C0"/>
                </a:solidFill>
              </a:rPr>
              <a:t> </a:t>
            </a:r>
            <a:r>
              <a:rPr lang="en-IN" sz="1600" dirty="0" smtClean="0">
                <a:solidFill>
                  <a:srgbClr val="0070C0"/>
                </a:solidFill>
              </a:rPr>
              <a:t>                 // </a:t>
            </a:r>
            <a:r>
              <a:rPr lang="en-IN" sz="1600" dirty="0">
                <a:solidFill>
                  <a:srgbClr val="0070C0"/>
                </a:solidFill>
              </a:rPr>
              <a:t>is same as </a:t>
            </a:r>
            <a:endParaRPr lang="en-IN" sz="1600" dirty="0" smtClean="0">
              <a:solidFill>
                <a:srgbClr val="0070C0"/>
              </a:solidFill>
            </a:endParaRPr>
          </a:p>
          <a:p>
            <a:pPr marL="0" indent="0">
              <a:buNone/>
            </a:pPr>
            <a:r>
              <a:rPr lang="en-IN" sz="1600" dirty="0"/>
              <a:t> </a:t>
            </a:r>
            <a:r>
              <a:rPr lang="en-IN" sz="1600" dirty="0" smtClean="0"/>
              <a:t>                 angular.module</a:t>
            </a:r>
            <a:r>
              <a:rPr lang="en-IN" sz="1600" dirty="0"/>
              <a:t>('</a:t>
            </a:r>
            <a:r>
              <a:rPr lang="en-IN" sz="1600" dirty="0" err="1"/>
              <a:t>myModule</a:t>
            </a:r>
            <a:r>
              <a:rPr lang="en-IN" sz="1600" dirty="0"/>
              <a:t>', </a:t>
            </a:r>
            <a:r>
              <a:rPr lang="en-IN" sz="1600" dirty="0" smtClean="0"/>
              <a:t>[])</a:t>
            </a:r>
          </a:p>
          <a:p>
            <a:pPr marL="0" indent="0">
              <a:buNone/>
            </a:pPr>
            <a:r>
              <a:rPr lang="en-IN" sz="1600" dirty="0"/>
              <a:t> </a:t>
            </a:r>
            <a:r>
              <a:rPr lang="en-IN" sz="1600" dirty="0" smtClean="0"/>
              <a:t>                 . </a:t>
            </a:r>
            <a:r>
              <a:rPr lang="en-IN" sz="1600" dirty="0" err="1"/>
              <a:t>config</a:t>
            </a:r>
            <a:r>
              <a:rPr lang="en-IN" sz="1600" dirty="0"/>
              <a:t>(function($provide, $</a:t>
            </a:r>
            <a:r>
              <a:rPr lang="en-IN" sz="1600" dirty="0" err="1"/>
              <a:t>compileProvider</a:t>
            </a:r>
            <a:r>
              <a:rPr lang="en-IN" sz="1600" dirty="0"/>
              <a:t>, $</a:t>
            </a:r>
            <a:r>
              <a:rPr lang="en-IN" sz="1600" dirty="0" err="1"/>
              <a:t>filterProvider</a:t>
            </a:r>
            <a:r>
              <a:rPr lang="en-IN" sz="1600" dirty="0"/>
              <a:t>) </a:t>
            </a:r>
            <a:endParaRPr lang="en-IN" sz="1600" dirty="0" smtClean="0"/>
          </a:p>
          <a:p>
            <a:pPr marL="0" indent="0">
              <a:buNone/>
            </a:pPr>
            <a:r>
              <a:rPr lang="en-IN" sz="1600" dirty="0"/>
              <a:t> </a:t>
            </a:r>
            <a:r>
              <a:rPr lang="en-IN" sz="1600" dirty="0" smtClean="0"/>
              <a:t>                  { </a:t>
            </a:r>
          </a:p>
          <a:p>
            <a:pPr marL="0" indent="0">
              <a:buNone/>
            </a:pPr>
            <a:r>
              <a:rPr lang="en-IN" sz="1600" dirty="0"/>
              <a:t> </a:t>
            </a:r>
            <a:r>
              <a:rPr lang="en-IN" sz="1600" dirty="0" smtClean="0"/>
              <a:t>                       $</a:t>
            </a:r>
            <a:r>
              <a:rPr lang="en-IN" sz="1600" dirty="0" err="1"/>
              <a:t>provide.value</a:t>
            </a:r>
            <a:r>
              <a:rPr lang="en-IN" sz="1600" dirty="0"/>
              <a:t>('a', 123); </a:t>
            </a:r>
            <a:endParaRPr lang="en-IN" sz="1600" dirty="0" smtClean="0"/>
          </a:p>
          <a:p>
            <a:pPr marL="0" indent="0">
              <a:buNone/>
            </a:pPr>
            <a:r>
              <a:rPr lang="en-IN" sz="1600" dirty="0"/>
              <a:t> </a:t>
            </a:r>
            <a:r>
              <a:rPr lang="en-IN" sz="1600" dirty="0" smtClean="0"/>
              <a:t>                       $</a:t>
            </a:r>
            <a:r>
              <a:rPr lang="en-IN" sz="1600" dirty="0" err="1"/>
              <a:t>provide.factory</a:t>
            </a:r>
            <a:r>
              <a:rPr lang="en-IN" sz="1600" dirty="0"/>
              <a:t>('a', function() { return 123; }); </a:t>
            </a:r>
            <a:r>
              <a:rPr lang="en-IN" sz="1600" dirty="0" smtClean="0"/>
              <a:t>				  	    $</a:t>
            </a:r>
            <a:r>
              <a:rPr lang="en-IN" sz="1600" dirty="0" err="1"/>
              <a:t>compileProvider.directive</a:t>
            </a:r>
            <a:r>
              <a:rPr lang="en-IN" sz="1600" dirty="0"/>
              <a:t>('</a:t>
            </a:r>
            <a:r>
              <a:rPr lang="en-IN" sz="1600" dirty="0" err="1"/>
              <a:t>directiveName</a:t>
            </a:r>
            <a:r>
              <a:rPr lang="en-IN" sz="1600" dirty="0"/>
              <a:t>', ...); </a:t>
            </a:r>
            <a:endParaRPr lang="en-IN" sz="1600" dirty="0" smtClean="0"/>
          </a:p>
          <a:p>
            <a:pPr marL="0" indent="0">
              <a:buNone/>
            </a:pPr>
            <a:r>
              <a:rPr lang="en-IN" sz="1600" dirty="0"/>
              <a:t> </a:t>
            </a:r>
            <a:r>
              <a:rPr lang="en-IN" sz="1600" dirty="0" smtClean="0"/>
              <a:t>                       $</a:t>
            </a:r>
            <a:r>
              <a:rPr lang="en-IN" sz="1600" dirty="0" err="1"/>
              <a:t>filterProvider.register</a:t>
            </a:r>
            <a:r>
              <a:rPr lang="en-IN" sz="1600" dirty="0"/>
              <a:t>('</a:t>
            </a:r>
            <a:r>
              <a:rPr lang="en-IN" sz="1600" dirty="0" err="1"/>
              <a:t>filterName</a:t>
            </a:r>
            <a:r>
              <a:rPr lang="en-IN" sz="1600" dirty="0"/>
              <a:t>', ...); </a:t>
            </a:r>
            <a:r>
              <a:rPr lang="en-IN" sz="1600" dirty="0" smtClean="0"/>
              <a:t>  </a:t>
            </a:r>
          </a:p>
          <a:p>
            <a:pPr marL="0" indent="0">
              <a:buNone/>
            </a:pPr>
            <a:r>
              <a:rPr lang="en-IN" sz="1600" dirty="0" smtClean="0"/>
              <a:t> 	});</a:t>
            </a:r>
            <a:endParaRPr lang="en-IN" sz="1600" dirty="0"/>
          </a:p>
        </p:txBody>
      </p:sp>
      <p:sp>
        <p:nvSpPr>
          <p:cNvPr id="4" name="Rectangle 3"/>
          <p:cNvSpPr/>
          <p:nvPr/>
        </p:nvSpPr>
        <p:spPr>
          <a:xfrm>
            <a:off x="1115616" y="1700808"/>
            <a:ext cx="5472608" cy="43204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8279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a:t>
            </a:r>
            <a:r>
              <a:rPr lang="en-IN" sz="2000" dirty="0" smtClean="0"/>
              <a:t>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a:t>
            </a:r>
            <a:r>
              <a:rPr lang="en-IN" sz="2000" dirty="0" smtClean="0"/>
              <a:t>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endParaRPr lang="en-IN" sz="2000" dirty="0" smtClean="0"/>
          </a:p>
        </p:txBody>
      </p:sp>
    </p:spTree>
    <p:extLst>
      <p:ext uri="{BB962C8B-B14F-4D97-AF65-F5344CB8AC3E}">
        <p14:creationId xmlns:p14="http://schemas.microsoft.com/office/powerpoint/2010/main" val="3381169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400" dirty="0" smtClean="0"/>
              <a:t>Modules Introduction</a:t>
            </a:r>
            <a:endParaRPr lang="en-US" sz="2400" dirty="0"/>
          </a:p>
        </p:txBody>
      </p:sp>
      <p:sp>
        <p:nvSpPr>
          <p:cNvPr id="3" name="Text Placeholder 2"/>
          <p:cNvSpPr>
            <a:spLocks noGrp="1"/>
          </p:cNvSpPr>
          <p:nvPr>
            <p:ph type="body" sz="quarter" idx="10"/>
          </p:nvPr>
        </p:nvSpPr>
        <p:spPr>
          <a:xfrm>
            <a:off x="251520" y="836712"/>
            <a:ext cx="5150690" cy="5100262"/>
          </a:xfrm>
          <a:ln>
            <a:noFill/>
          </a:ln>
        </p:spPr>
        <p:txBody>
          <a:bodyPr vert="horz" lIns="91440" tIns="45720" rIns="91440" bIns="45720" rtlCol="0">
            <a:noAutofit/>
          </a:bodyPr>
          <a:lstStyle/>
          <a:p>
            <a:pPr marL="0" indent="0">
              <a:buNone/>
            </a:pPr>
            <a:r>
              <a:rPr lang="en-IN" sz="1800" b="1" dirty="0">
                <a:solidFill>
                  <a:schemeClr val="tx1"/>
                </a:solidFill>
              </a:rPr>
              <a:t>What is </a:t>
            </a:r>
            <a:r>
              <a:rPr lang="en-IN" sz="1800" b="1" dirty="0" smtClean="0">
                <a:solidFill>
                  <a:schemeClr val="tx1"/>
                </a:solidFill>
              </a:rPr>
              <a:t>a Module </a:t>
            </a:r>
            <a:r>
              <a:rPr lang="en-IN" sz="1800" b="1" dirty="0">
                <a:solidFill>
                  <a:schemeClr val="tx1"/>
                </a:solidFill>
              </a:rPr>
              <a:t>in AngularJS?</a:t>
            </a:r>
            <a:endParaRPr lang="en-US" sz="1800" b="1" dirty="0">
              <a:solidFill>
                <a:schemeClr val="tx1"/>
              </a:solidFill>
            </a:endParaRPr>
          </a:p>
          <a:p>
            <a:r>
              <a:rPr lang="en-IN" sz="1600" dirty="0" smtClean="0"/>
              <a:t>A </a:t>
            </a:r>
            <a:r>
              <a:rPr lang="en-IN" sz="1600" dirty="0"/>
              <a:t>Module is a </a:t>
            </a:r>
            <a:r>
              <a:rPr lang="en-IN" sz="1600" dirty="0" smtClean="0"/>
              <a:t>logical collection of application components like </a:t>
            </a:r>
            <a:r>
              <a:rPr lang="en-IN" sz="1600" dirty="0"/>
              <a:t>– controllers, services, filters, directives </a:t>
            </a:r>
            <a:r>
              <a:rPr lang="en-IN" sz="1600" dirty="0" smtClean="0"/>
              <a:t>and configuration information.</a:t>
            </a:r>
          </a:p>
          <a:p>
            <a:pPr marL="0" indent="0">
              <a:buNone/>
            </a:pPr>
            <a:endParaRPr lang="en-IN" sz="1600" dirty="0"/>
          </a:p>
          <a:p>
            <a:r>
              <a:rPr lang="en-IN" sz="1600" dirty="0"/>
              <a:t>Angular apps don't have a main method. </a:t>
            </a:r>
            <a:endParaRPr lang="en-IN" sz="1600" dirty="0" smtClean="0"/>
          </a:p>
          <a:p>
            <a:pPr marL="0" indent="0">
              <a:buNone/>
            </a:pPr>
            <a:endParaRPr lang="en-IN" sz="1600" dirty="0"/>
          </a:p>
          <a:p>
            <a:r>
              <a:rPr lang="en-IN" sz="1600" dirty="0" smtClean="0"/>
              <a:t>Instead of main method, Modules </a:t>
            </a:r>
            <a:r>
              <a:rPr lang="en-IN" sz="1600" dirty="0"/>
              <a:t>provide a mechanism for declaring how groups of app components should be configured and then bootstrapped </a:t>
            </a:r>
            <a:endParaRPr lang="en-IN" sz="1600" dirty="0" smtClean="0"/>
          </a:p>
          <a:p>
            <a:pPr marL="0" indent="0">
              <a:buNone/>
            </a:pPr>
            <a:endParaRPr lang="en-IN" sz="1600" dirty="0" smtClean="0"/>
          </a:p>
          <a:p>
            <a:r>
              <a:rPr lang="en-IN" sz="1600" dirty="0" smtClean="0"/>
              <a:t>The </a:t>
            </a:r>
            <a:r>
              <a:rPr lang="en-IN" sz="1600" dirty="0"/>
              <a:t>reference to myApp module in &lt;div </a:t>
            </a:r>
            <a:r>
              <a:rPr lang="en-IN" sz="1600" dirty="0">
                <a:solidFill>
                  <a:srgbClr val="0070C0"/>
                </a:solidFill>
              </a:rPr>
              <a:t>ng-app="myApp"</a:t>
            </a:r>
            <a:r>
              <a:rPr lang="en-IN" sz="1600" dirty="0">
                <a:solidFill>
                  <a:schemeClr val="tx1"/>
                </a:solidFill>
              </a:rPr>
              <a:t>&gt;</a:t>
            </a:r>
            <a:r>
              <a:rPr lang="en-IN" sz="1600" dirty="0">
                <a:solidFill>
                  <a:srgbClr val="0070C0"/>
                </a:solidFill>
              </a:rPr>
              <a:t> </a:t>
            </a:r>
            <a:r>
              <a:rPr lang="en-IN" sz="1600" dirty="0"/>
              <a:t>bootstraps the app using your module</a:t>
            </a:r>
            <a:r>
              <a:rPr lang="en-IN" sz="1600" dirty="0" smtClean="0"/>
              <a:t>.</a:t>
            </a:r>
          </a:p>
          <a:p>
            <a:pPr marL="0" indent="0">
              <a:buNone/>
            </a:pPr>
            <a:endParaRPr lang="en-IN" sz="1600" dirty="0" smtClean="0"/>
          </a:p>
          <a:p>
            <a:r>
              <a:rPr lang="en-IN" sz="1600" dirty="0" smtClean="0"/>
              <a:t>They </a:t>
            </a:r>
            <a:r>
              <a:rPr lang="en-IN" sz="1600" dirty="0"/>
              <a:t>also provide a way for modules to declare dependencies on other modules.</a:t>
            </a:r>
          </a:p>
          <a:p>
            <a:endParaRPr lang="en-IN" sz="1600" dirty="0" smtClean="0"/>
          </a:p>
          <a:p>
            <a:endParaRPr lang="en-IN" sz="1600" dirty="0"/>
          </a:p>
          <a:p>
            <a:pPr marL="0" indent="0">
              <a:buNone/>
            </a:pPr>
            <a:r>
              <a:rPr lang="en-US" sz="1600" b="1" dirty="0" smtClean="0">
                <a:solidFill>
                  <a:srgbClr val="7F0055"/>
                </a:solidFill>
              </a:rPr>
              <a:t>	</a:t>
            </a:r>
          </a:p>
          <a:p>
            <a:pPr marL="0" indent="0">
              <a:buNone/>
            </a:pPr>
            <a:endParaRPr lang="en-US" sz="1600" b="1" dirty="0">
              <a:solidFill>
                <a:srgbClr val="7F0055"/>
              </a:solidFill>
            </a:endParaRPr>
          </a:p>
          <a:p>
            <a:pPr marL="0" indent="0">
              <a:buNone/>
            </a:pPr>
            <a:r>
              <a:rPr lang="en-US" sz="1600" dirty="0"/>
              <a:t>	</a:t>
            </a:r>
            <a:r>
              <a:rPr lang="en-US" sz="1600" dirty="0" smtClean="0"/>
              <a:t> </a:t>
            </a:r>
          </a:p>
          <a:p>
            <a:pPr marL="0" indent="0">
              <a:buNone/>
            </a:pPr>
            <a:endParaRPr lang="en-US" sz="1600" dirty="0"/>
          </a:p>
          <a:p>
            <a:pPr marL="0" indent="0">
              <a:buNone/>
            </a:pPr>
            <a:r>
              <a:rPr lang="en-US" sz="1600" dirty="0" smtClean="0"/>
              <a:t>   </a:t>
            </a:r>
          </a:p>
          <a:p>
            <a:pPr marL="0" indent="0">
              <a:buNone/>
            </a:pPr>
            <a:r>
              <a:rPr lang="en-US" sz="1600" dirty="0" smtClean="0"/>
              <a:t> </a:t>
            </a:r>
          </a:p>
          <a:p>
            <a:pPr marL="457200" lvl="1" indent="0">
              <a:buNone/>
            </a:pPr>
            <a:endParaRPr lang="en-US" sz="1400" dirty="0" smtClean="0">
              <a:latin typeface="Courier" pitchFamily="49"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2210" y="1052736"/>
            <a:ext cx="3562278" cy="4176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993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noGrp="1"/>
          </p:cNvSpPr>
          <p:nvPr>
            <p:ph type="body" sz="quarter" idx="10"/>
          </p:nvPr>
        </p:nvSpPr>
        <p:spPr>
          <a:xfrm>
            <a:off x="179512" y="1143000"/>
            <a:ext cx="8534400" cy="5105400"/>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IN" sz="1800" b="1" dirty="0" smtClean="0">
                <a:solidFill>
                  <a:schemeClr val="tx1"/>
                </a:solidFill>
              </a:rPr>
              <a:t>Why Modules?</a:t>
            </a:r>
          </a:p>
          <a:p>
            <a:pPr marL="0" indent="0">
              <a:buFont typeface="Wingdings" pitchFamily="2" charset="2"/>
              <a:buNone/>
            </a:pPr>
            <a:endParaRPr lang="en-US" sz="1800" b="1" dirty="0" smtClean="0">
              <a:solidFill>
                <a:schemeClr val="tx1"/>
              </a:solidFill>
            </a:endParaRPr>
          </a:p>
          <a:p>
            <a:r>
              <a:rPr lang="en-US" sz="1600" dirty="0" smtClean="0"/>
              <a:t>Modules help to modularize large applications</a:t>
            </a:r>
          </a:p>
          <a:p>
            <a:pPr marL="0" indent="0">
              <a:buNone/>
            </a:pPr>
            <a:endParaRPr lang="en-US" sz="1600" dirty="0" smtClean="0"/>
          </a:p>
          <a:p>
            <a:r>
              <a:rPr lang="en-US" sz="1600" dirty="0" smtClean="0"/>
              <a:t>Modules makes application more readable, maintainable</a:t>
            </a:r>
          </a:p>
          <a:p>
            <a:pPr marL="0" indent="0">
              <a:buNone/>
            </a:pPr>
            <a:endParaRPr lang="en-US" sz="1600" dirty="0" smtClean="0"/>
          </a:p>
          <a:p>
            <a:r>
              <a:rPr lang="en-US" sz="1600" dirty="0" smtClean="0"/>
              <a:t>Modules </a:t>
            </a:r>
            <a:r>
              <a:rPr lang="en-IN" sz="1600" dirty="0" smtClean="0"/>
              <a:t>keep </a:t>
            </a:r>
            <a:r>
              <a:rPr lang="en-IN" sz="1600" dirty="0"/>
              <a:t>the global namespace clean</a:t>
            </a:r>
            <a:r>
              <a:rPr lang="en-IN" sz="1600" dirty="0" smtClean="0"/>
              <a:t>.</a:t>
            </a:r>
          </a:p>
          <a:p>
            <a:pPr marL="0" indent="0">
              <a:buNone/>
            </a:pPr>
            <a:endParaRPr lang="en-US" sz="1600" dirty="0" smtClean="0"/>
          </a:p>
          <a:p>
            <a:r>
              <a:rPr lang="en-US" sz="1600" dirty="0" smtClean="0"/>
              <a:t>Modules </a:t>
            </a:r>
            <a:r>
              <a:rPr lang="en-US" sz="1600" dirty="0"/>
              <a:t>helps to package code as reusable modules </a:t>
            </a:r>
            <a:endParaRPr lang="en-US" sz="1600" dirty="0" smtClean="0"/>
          </a:p>
          <a:p>
            <a:endParaRPr lang="en-US" sz="1600" dirty="0" smtClean="0"/>
          </a:p>
          <a:p>
            <a:pPr marL="457200" lvl="1" indent="0">
              <a:buFont typeface="Arial" pitchFamily="34" charset="0"/>
              <a:buNone/>
            </a:pPr>
            <a:endParaRPr lang="en-US" sz="1400" dirty="0" smtClean="0">
              <a:latin typeface="Courier" pitchFamily="49"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4088" y="1052736"/>
            <a:ext cx="3562278" cy="41764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276720" y="152400"/>
            <a:ext cx="8562480" cy="576000"/>
          </a:xfrm>
        </p:spPr>
        <p:txBody>
          <a:bodyPr vert="horz" lIns="91440" tIns="45720" rIns="91440" bIns="45720" rtlCol="0" anchor="ctr">
            <a:noAutofit/>
          </a:bodyPr>
          <a:lstStyle/>
          <a:p>
            <a:r>
              <a:rPr lang="en-US" sz="2400" dirty="0" smtClean="0"/>
              <a:t>Modules Introduction</a:t>
            </a:r>
            <a:endParaRPr lang="en-US" sz="2400" dirty="0"/>
          </a:p>
        </p:txBody>
      </p:sp>
    </p:spTree>
    <p:extLst>
      <p:ext uri="{BB962C8B-B14F-4D97-AF65-F5344CB8AC3E}">
        <p14:creationId xmlns:p14="http://schemas.microsoft.com/office/powerpoint/2010/main" val="53533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42088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Modules</a:t>
            </a:r>
          </a:p>
          <a:p>
            <a:pPr marL="285750" indent="-285750">
              <a:spcAft>
                <a:spcPts val="1200"/>
              </a:spcAft>
              <a:buFont typeface="Arial" pitchFamily="34" charset="0"/>
              <a:buChar char="•"/>
            </a:pPr>
            <a:r>
              <a:rPr lang="en-IN" sz="2000" dirty="0" smtClean="0"/>
              <a:t>Module 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p>
          <a:p>
            <a:pPr marL="285750" indent="-285750">
              <a:spcAft>
                <a:spcPts val="1200"/>
              </a:spcAft>
              <a:buFont typeface="Arial" pitchFamily="34" charset="0"/>
              <a:buChar char="•"/>
            </a:pPr>
            <a:r>
              <a:rPr lang="en-IN" sz="2000" dirty="0" smtClean="0"/>
              <a:t>Creating component in a module</a:t>
            </a:r>
            <a:endParaRPr lang="en-IN" sz="2000" dirty="0"/>
          </a:p>
          <a:p>
            <a:pPr marL="285750" indent="-285750">
              <a:spcAft>
                <a:spcPts val="1200"/>
              </a:spcAft>
              <a:buFont typeface="Arial" pitchFamily="34" charset="0"/>
              <a:buChar char="•"/>
            </a:pPr>
            <a:r>
              <a:rPr lang="en-IN" sz="2000" dirty="0" smtClean="0"/>
              <a:t>Inter-Module </a:t>
            </a:r>
            <a:r>
              <a:rPr lang="en-IN" sz="2000" dirty="0"/>
              <a:t>code access</a:t>
            </a:r>
            <a:endParaRPr lang="en-US" sz="2000" dirty="0"/>
          </a:p>
        </p:txBody>
      </p:sp>
    </p:spTree>
    <p:extLst>
      <p:ext uri="{BB962C8B-B14F-4D97-AF65-F5344CB8AC3E}">
        <p14:creationId xmlns:p14="http://schemas.microsoft.com/office/powerpoint/2010/main" val="189816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Creating Modules</a:t>
            </a:r>
            <a:endParaRPr lang="en-IN" sz="2400" dirty="0"/>
          </a:p>
        </p:txBody>
      </p:sp>
      <p:sp>
        <p:nvSpPr>
          <p:cNvPr id="3" name="Text Placeholder 2"/>
          <p:cNvSpPr>
            <a:spLocks noGrp="1"/>
          </p:cNvSpPr>
          <p:nvPr>
            <p:ph type="body" sz="quarter" idx="10"/>
          </p:nvPr>
        </p:nvSpPr>
        <p:spPr>
          <a:xfrm>
            <a:off x="304800" y="836712"/>
            <a:ext cx="8534400" cy="5105400"/>
          </a:xfrm>
        </p:spPr>
        <p:txBody>
          <a:bodyPr>
            <a:noAutofit/>
          </a:bodyPr>
          <a:lstStyle/>
          <a:p>
            <a:r>
              <a:rPr lang="en-IN" sz="1600" dirty="0"/>
              <a:t>The </a:t>
            </a:r>
            <a:r>
              <a:rPr lang="en-IN" sz="1600" dirty="0" err="1">
                <a:solidFill>
                  <a:srgbClr val="0070C0"/>
                </a:solidFill>
              </a:rPr>
              <a:t>angular.module</a:t>
            </a:r>
            <a:r>
              <a:rPr lang="en-IN" sz="1600" dirty="0"/>
              <a:t> is a global place for creating, registering and retrieving Angular modules. </a:t>
            </a:r>
          </a:p>
          <a:p>
            <a:endParaRPr lang="en-IN" sz="1600" dirty="0" smtClean="0"/>
          </a:p>
          <a:p>
            <a:r>
              <a:rPr lang="en-IN" sz="1600" dirty="0" smtClean="0"/>
              <a:t>Modules </a:t>
            </a:r>
            <a:r>
              <a:rPr lang="en-IN" sz="1600" dirty="0"/>
              <a:t>are created by defining the module name and an array of dependencies on other modules</a:t>
            </a:r>
            <a:r>
              <a:rPr lang="en-IN" sz="1600" dirty="0" smtClean="0"/>
              <a:t>:</a:t>
            </a:r>
          </a:p>
          <a:p>
            <a:pPr marL="457200" lvl="1" indent="0">
              <a:buNone/>
            </a:pPr>
            <a:r>
              <a:rPr lang="en-IN" sz="1600" dirty="0"/>
              <a:t> </a:t>
            </a:r>
            <a:r>
              <a:rPr lang="en-IN" sz="1600" dirty="0" smtClean="0">
                <a:solidFill>
                  <a:srgbClr val="0070C0"/>
                </a:solidFill>
              </a:rPr>
              <a:t>//</a:t>
            </a:r>
            <a:r>
              <a:rPr lang="en-IN" sz="1600" dirty="0">
                <a:solidFill>
                  <a:srgbClr val="0070C0"/>
                </a:solidFill>
              </a:rPr>
              <a:t>create a ‘</a:t>
            </a:r>
            <a:r>
              <a:rPr lang="en-IN" sz="1600" dirty="0" err="1">
                <a:solidFill>
                  <a:srgbClr val="0070C0"/>
                </a:solidFill>
              </a:rPr>
              <a:t>sampleApp</a:t>
            </a:r>
            <a:r>
              <a:rPr lang="en-IN" sz="1600" dirty="0">
                <a:solidFill>
                  <a:srgbClr val="0070C0"/>
                </a:solidFill>
              </a:rPr>
              <a:t>’ module with dependant modules</a:t>
            </a:r>
          </a:p>
          <a:p>
            <a:pPr marL="800100" lvl="2" indent="0">
              <a:buNone/>
            </a:pPr>
            <a:r>
              <a:rPr lang="en-IN" sz="1600" dirty="0">
                <a:solidFill>
                  <a:srgbClr val="0070C0"/>
                </a:solidFill>
              </a:rPr>
              <a:t>var </a:t>
            </a:r>
            <a:r>
              <a:rPr lang="en-IN" sz="1600" dirty="0" err="1">
                <a:solidFill>
                  <a:srgbClr val="0070C0"/>
                </a:solidFill>
              </a:rPr>
              <a:t>sampleApp</a:t>
            </a:r>
            <a:r>
              <a:rPr lang="en-IN" sz="1600" dirty="0">
                <a:solidFill>
                  <a:srgbClr val="0070C0"/>
                </a:solidFill>
              </a:rPr>
              <a:t> = angular.module('</a:t>
            </a:r>
            <a:r>
              <a:rPr lang="en-IN" sz="1600" dirty="0" err="1">
                <a:solidFill>
                  <a:srgbClr val="0070C0"/>
                </a:solidFill>
              </a:rPr>
              <a:t>sampleApp</a:t>
            </a:r>
            <a:r>
              <a:rPr lang="en-IN" sz="1600" dirty="0" smtClean="0">
                <a:solidFill>
                  <a:srgbClr val="0070C0"/>
                </a:solidFill>
              </a:rPr>
              <a:t>',[ </a:t>
            </a:r>
            <a:r>
              <a:rPr lang="en-IN" sz="1600" dirty="0">
                <a:solidFill>
                  <a:srgbClr val="0070C0"/>
                </a:solidFill>
              </a:rPr>
              <a:t>'</a:t>
            </a:r>
            <a:r>
              <a:rPr lang="en-IN" sz="1600" dirty="0" err="1">
                <a:solidFill>
                  <a:srgbClr val="0070C0"/>
                </a:solidFill>
              </a:rPr>
              <a:t>appControllers</a:t>
            </a:r>
            <a:r>
              <a:rPr lang="en-IN" sz="1600" dirty="0" smtClean="0">
                <a:solidFill>
                  <a:srgbClr val="0070C0"/>
                </a:solidFill>
              </a:rPr>
              <a:t>',  </a:t>
            </a:r>
            <a:r>
              <a:rPr lang="en-IN" sz="1600" dirty="0">
                <a:solidFill>
                  <a:srgbClr val="0070C0"/>
                </a:solidFill>
              </a:rPr>
              <a:t>'</a:t>
            </a:r>
            <a:r>
              <a:rPr lang="en-IN" sz="1600" dirty="0" err="1">
                <a:solidFill>
                  <a:srgbClr val="0070C0"/>
                </a:solidFill>
              </a:rPr>
              <a:t>appServices</a:t>
            </a:r>
            <a:r>
              <a:rPr lang="en-IN" sz="1600" dirty="0">
                <a:solidFill>
                  <a:srgbClr val="0070C0"/>
                </a:solidFill>
              </a:rPr>
              <a:t>‘ </a:t>
            </a:r>
            <a:r>
              <a:rPr lang="en-IN" sz="1600" dirty="0" smtClean="0">
                <a:solidFill>
                  <a:srgbClr val="0070C0"/>
                </a:solidFill>
              </a:rPr>
              <a:t> ]);</a:t>
            </a:r>
          </a:p>
          <a:p>
            <a:pPr marL="1257300" lvl="3" indent="0">
              <a:buNone/>
            </a:pPr>
            <a:endParaRPr lang="en-IN" dirty="0">
              <a:solidFill>
                <a:srgbClr val="0070C0"/>
              </a:solidFill>
            </a:endParaRPr>
          </a:p>
          <a:p>
            <a:r>
              <a:rPr lang="en-IN" sz="1600" dirty="0"/>
              <a:t>1</a:t>
            </a:r>
            <a:r>
              <a:rPr lang="en-IN" sz="1600" baseline="30000" dirty="0"/>
              <a:t>st</a:t>
            </a:r>
            <a:r>
              <a:rPr lang="en-IN" sz="1600" dirty="0"/>
              <a:t> argument specify name of the module to be created and 2</a:t>
            </a:r>
            <a:r>
              <a:rPr lang="en-IN" sz="1600" baseline="30000" dirty="0"/>
              <a:t>nd</a:t>
            </a:r>
            <a:r>
              <a:rPr lang="en-IN" sz="1600" dirty="0"/>
              <a:t> argument specify name of the dependant modules to be injected.</a:t>
            </a:r>
          </a:p>
          <a:p>
            <a:pPr marL="0" indent="0">
              <a:buNone/>
            </a:pPr>
            <a:endParaRPr lang="en-IN" sz="1600" dirty="0" smtClean="0"/>
          </a:p>
          <a:p>
            <a:r>
              <a:rPr lang="en-IN" sz="1600" dirty="0" smtClean="0"/>
              <a:t>All </a:t>
            </a:r>
            <a:r>
              <a:rPr lang="en-IN" sz="1600" dirty="0"/>
              <a:t>modules (angular core or 3rd party) that should be available to an application must be registered using this mechanism</a:t>
            </a:r>
            <a:r>
              <a:rPr lang="en-IN" sz="1600" dirty="0" smtClean="0"/>
              <a:t>.</a:t>
            </a:r>
          </a:p>
          <a:p>
            <a:pPr marL="0" indent="0">
              <a:buNone/>
            </a:pPr>
            <a:r>
              <a:rPr lang="en-IN" sz="1600" dirty="0" smtClean="0">
                <a:solidFill>
                  <a:srgbClr val="0070C0"/>
                </a:solidFill>
              </a:rPr>
              <a:t>        // create </a:t>
            </a:r>
            <a:r>
              <a:rPr lang="en-IN" sz="1600" dirty="0">
                <a:solidFill>
                  <a:srgbClr val="0070C0"/>
                </a:solidFill>
              </a:rPr>
              <a:t>a new module </a:t>
            </a:r>
            <a:r>
              <a:rPr lang="en-IN" sz="1600" dirty="0" smtClean="0">
                <a:solidFill>
                  <a:srgbClr val="0070C0"/>
                </a:solidFill>
              </a:rPr>
              <a:t>without dependant modules</a:t>
            </a:r>
          </a:p>
          <a:p>
            <a:pPr marL="0" indent="0">
              <a:buNone/>
            </a:pPr>
            <a:r>
              <a:rPr lang="en-IN" sz="1600" dirty="0">
                <a:solidFill>
                  <a:srgbClr val="0070C0"/>
                </a:solidFill>
              </a:rPr>
              <a:t> </a:t>
            </a:r>
            <a:r>
              <a:rPr lang="en-IN" sz="1600" dirty="0" smtClean="0">
                <a:solidFill>
                  <a:srgbClr val="0070C0"/>
                </a:solidFill>
              </a:rPr>
              <a:t>       var </a:t>
            </a:r>
            <a:r>
              <a:rPr lang="en-IN" sz="1600" dirty="0">
                <a:solidFill>
                  <a:srgbClr val="0070C0"/>
                </a:solidFill>
              </a:rPr>
              <a:t>myModule = angular.module('myModule', []); </a:t>
            </a:r>
            <a:endParaRPr lang="en-IN" sz="1600" dirty="0" smtClean="0">
              <a:solidFill>
                <a:srgbClr val="0070C0"/>
              </a:solidFill>
            </a:endParaRPr>
          </a:p>
          <a:p>
            <a:endParaRPr lang="en-IN" sz="1600" dirty="0" smtClean="0"/>
          </a:p>
          <a:p>
            <a:r>
              <a:rPr lang="en-IN" sz="1600" dirty="0" smtClean="0"/>
              <a:t>Once </a:t>
            </a:r>
            <a:r>
              <a:rPr lang="en-IN" sz="1600" dirty="0"/>
              <a:t>created, modules can be retrieved later on by just passing in a single parameter, the module name:</a:t>
            </a:r>
          </a:p>
          <a:p>
            <a:pPr marL="0" indent="0">
              <a:buNone/>
            </a:pPr>
            <a:r>
              <a:rPr lang="en-IN" sz="1600" dirty="0" smtClean="0"/>
              <a:t>         </a:t>
            </a:r>
            <a:r>
              <a:rPr lang="en-IN" sz="1600" dirty="0" smtClean="0">
                <a:solidFill>
                  <a:srgbClr val="0070C0"/>
                </a:solidFill>
              </a:rPr>
              <a:t>var </a:t>
            </a:r>
            <a:r>
              <a:rPr lang="en-IN" sz="1600" dirty="0">
                <a:solidFill>
                  <a:srgbClr val="0070C0"/>
                </a:solidFill>
              </a:rPr>
              <a:t>mod = angular.module("products");</a:t>
            </a:r>
          </a:p>
          <a:p>
            <a:pPr marL="0" indent="0">
              <a:buNone/>
            </a:pPr>
            <a:r>
              <a:rPr lang="en-IN" sz="1600" dirty="0">
                <a:solidFill>
                  <a:srgbClr val="0070C0"/>
                </a:solidFill>
              </a:rPr>
              <a:t/>
            </a:r>
            <a:br>
              <a:rPr lang="en-IN" sz="1600" dirty="0">
                <a:solidFill>
                  <a:srgbClr val="0070C0"/>
                </a:solidFill>
              </a:rPr>
            </a:br>
            <a:endParaRPr lang="en-IN" sz="1600" dirty="0" smtClean="0">
              <a:solidFill>
                <a:srgbClr val="0070C0"/>
              </a:solidFill>
            </a:endParaRPr>
          </a:p>
        </p:txBody>
      </p:sp>
    </p:spTree>
    <p:extLst>
      <p:ext uri="{BB962C8B-B14F-4D97-AF65-F5344CB8AC3E}">
        <p14:creationId xmlns:p14="http://schemas.microsoft.com/office/powerpoint/2010/main" val="132844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28529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a:t>
            </a:r>
            <a:r>
              <a:rPr lang="en-IN" sz="2000" dirty="0" smtClean="0"/>
              <a:t>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a:t>
            </a:r>
            <a:r>
              <a:rPr lang="en-IN" sz="2000" dirty="0" smtClean="0"/>
              <a:t>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endParaRPr lang="en-IN" sz="2000" dirty="0" smtClean="0"/>
          </a:p>
        </p:txBody>
      </p:sp>
    </p:spTree>
    <p:extLst>
      <p:ext uri="{BB962C8B-B14F-4D97-AF65-F5344CB8AC3E}">
        <p14:creationId xmlns:p14="http://schemas.microsoft.com/office/powerpoint/2010/main" val="3930049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sz="2400" dirty="0" smtClean="0"/>
              <a:t>Creating a component in a module</a:t>
            </a:r>
            <a:endParaRPr lang="en-IN" sz="2400" dirty="0"/>
          </a:p>
        </p:txBody>
      </p:sp>
      <p:sp>
        <p:nvSpPr>
          <p:cNvPr id="7" name="Text Placeholder 2"/>
          <p:cNvSpPr>
            <a:spLocks noGrp="1"/>
          </p:cNvSpPr>
          <p:nvPr>
            <p:ph type="body" sz="quarter" idx="10"/>
          </p:nvPr>
        </p:nvSpPr>
        <p:spPr>
          <a:xfrm>
            <a:off x="179512" y="908720"/>
            <a:ext cx="8640960" cy="5544616"/>
          </a:xfrm>
          <a:ln>
            <a:noFill/>
          </a:ln>
        </p:spPr>
        <p:txBody>
          <a:bodyPr vert="horz" lIns="91440" tIns="45720" rIns="91440" bIns="45720" rtlCol="0">
            <a:noAutofit/>
          </a:bodyPr>
          <a:lstStyle/>
          <a:p>
            <a:pPr marL="400050" lvl="1" indent="0">
              <a:spcBef>
                <a:spcPts val="0"/>
              </a:spcBef>
              <a:buNone/>
            </a:pPr>
            <a:endParaRPr lang="en-US" sz="1600" dirty="0" smtClean="0">
              <a:solidFill>
                <a:srgbClr val="0000FF"/>
              </a:solidFill>
              <a:highlight>
                <a:srgbClr val="FFFFFF"/>
              </a:highlight>
            </a:endParaRPr>
          </a:p>
          <a:p>
            <a:pPr marL="400050" lvl="1" indent="0">
              <a:spcBef>
                <a:spcPts val="0"/>
              </a:spcBef>
              <a:buNone/>
            </a:pPr>
            <a:endParaRPr lang="en-US" sz="1600" dirty="0">
              <a:solidFill>
                <a:srgbClr val="0000FF"/>
              </a:solidFill>
              <a:highlight>
                <a:srgbClr val="FFFFFF"/>
              </a:highlight>
            </a:endParaRPr>
          </a:p>
          <a:p>
            <a:pPr marL="400050" lvl="1" indent="0">
              <a:spcBef>
                <a:spcPts val="0"/>
              </a:spcBef>
              <a:buNone/>
            </a:pPr>
            <a:r>
              <a:rPr lang="en-US" sz="1600" dirty="0">
                <a:solidFill>
                  <a:srgbClr val="0000FF"/>
                </a:solidFill>
                <a:highlight>
                  <a:srgbClr val="FFFFFF"/>
                </a:highlight>
              </a:rPr>
              <a:t>//create a new module ‘</a:t>
            </a:r>
            <a:r>
              <a:rPr lang="en-US" sz="1600" dirty="0" err="1">
                <a:solidFill>
                  <a:srgbClr val="0000FF"/>
                </a:solidFill>
                <a:highlight>
                  <a:srgbClr val="FFFFFF"/>
                </a:highlight>
              </a:rPr>
              <a:t>demoApp</a:t>
            </a:r>
            <a:r>
              <a:rPr lang="en-US" sz="1600" dirty="0">
                <a:solidFill>
                  <a:srgbClr val="0000FF"/>
                </a:solidFill>
                <a:highlight>
                  <a:srgbClr val="FFFFFF"/>
                </a:highlight>
              </a:rPr>
              <a:t>’</a:t>
            </a:r>
          </a:p>
          <a:p>
            <a:pPr marL="400050" lvl="1" indent="0">
              <a:spcBef>
                <a:spcPts val="0"/>
              </a:spcBef>
              <a:buNone/>
            </a:pPr>
            <a:r>
              <a:rPr lang="en-US" sz="1600" dirty="0" err="1">
                <a:highlight>
                  <a:srgbClr val="FFFFFF"/>
                </a:highlight>
              </a:rPr>
              <a:t>var</a:t>
            </a:r>
            <a:r>
              <a:rPr lang="en-US" sz="1600" dirty="0">
                <a:solidFill>
                  <a:srgbClr val="000000"/>
                </a:solidFill>
                <a:highlight>
                  <a:srgbClr val="FFFFFF"/>
                </a:highlight>
              </a:rPr>
              <a:t> demoApp = </a:t>
            </a:r>
            <a:r>
              <a:rPr lang="en-US" sz="1600" dirty="0" err="1">
                <a:solidFill>
                  <a:srgbClr val="000000"/>
                </a:solidFill>
                <a:highlight>
                  <a:srgbClr val="FFFFFF"/>
                </a:highlight>
              </a:rPr>
              <a:t>angular.module</a:t>
            </a:r>
            <a:r>
              <a:rPr lang="en-US" sz="1600" dirty="0">
                <a:solidFill>
                  <a:srgbClr val="000000"/>
                </a:solidFill>
                <a:highlight>
                  <a:srgbClr val="FFFFFF"/>
                </a:highlight>
              </a:rPr>
              <a:t>(</a:t>
            </a:r>
            <a:r>
              <a:rPr lang="en-US" sz="1600" dirty="0">
                <a:solidFill>
                  <a:srgbClr val="A31515"/>
                </a:solidFill>
                <a:highlight>
                  <a:srgbClr val="FFFFFF"/>
                </a:highlight>
              </a:rPr>
              <a:t>'demoApp'</a:t>
            </a:r>
            <a:r>
              <a:rPr lang="en-US" sz="1600" dirty="0">
                <a:solidFill>
                  <a:srgbClr val="000000"/>
                </a:solidFill>
                <a:highlight>
                  <a:srgbClr val="FFFFFF"/>
                </a:highlight>
              </a:rPr>
              <a:t>, []);</a:t>
            </a:r>
            <a:br>
              <a:rPr lang="en-US" sz="1600" dirty="0">
                <a:solidFill>
                  <a:srgbClr val="000000"/>
                </a:solidFill>
                <a:highlight>
                  <a:srgbClr val="FFFFFF"/>
                </a:highlight>
              </a:rPr>
            </a:br>
            <a:endParaRPr lang="en-US" sz="1600" dirty="0">
              <a:solidFill>
                <a:srgbClr val="000000"/>
              </a:solidFill>
              <a:highlight>
                <a:srgbClr val="FFFFFF"/>
              </a:highlight>
            </a:endParaRPr>
          </a:p>
          <a:p>
            <a:pPr marL="400050" lvl="1" indent="0">
              <a:spcBef>
                <a:spcPts val="0"/>
              </a:spcBef>
              <a:buNone/>
            </a:pPr>
            <a:r>
              <a:rPr lang="en-US" sz="1600" dirty="0">
                <a:solidFill>
                  <a:srgbClr val="000000"/>
                </a:solidFill>
                <a:highlight>
                  <a:srgbClr val="FFFFFF"/>
                </a:highlight>
              </a:rPr>
              <a:t/>
            </a:r>
            <a:br>
              <a:rPr lang="en-US" sz="1600" dirty="0">
                <a:solidFill>
                  <a:srgbClr val="000000"/>
                </a:solidFill>
                <a:highlight>
                  <a:srgbClr val="FFFFFF"/>
                </a:highlight>
              </a:rPr>
            </a:br>
            <a:r>
              <a:rPr lang="en-US" sz="1600" dirty="0">
                <a:solidFill>
                  <a:srgbClr val="0000FF"/>
                </a:solidFill>
                <a:highlight>
                  <a:srgbClr val="FFFFFF"/>
                </a:highlight>
              </a:rPr>
              <a:t>//create a controller in ‘</a:t>
            </a:r>
            <a:r>
              <a:rPr lang="en-US" sz="1600" dirty="0" err="1">
                <a:solidFill>
                  <a:srgbClr val="0000FF"/>
                </a:solidFill>
                <a:highlight>
                  <a:srgbClr val="FFFFFF"/>
                </a:highlight>
              </a:rPr>
              <a:t>demoApp</a:t>
            </a:r>
            <a:r>
              <a:rPr lang="en-US" sz="1600" dirty="0">
                <a:solidFill>
                  <a:srgbClr val="0000FF"/>
                </a:solidFill>
                <a:highlight>
                  <a:srgbClr val="FFFFFF"/>
                </a:highlight>
              </a:rPr>
              <a:t>’</a:t>
            </a:r>
          </a:p>
          <a:p>
            <a:pPr marL="400050" lvl="1" indent="0">
              <a:spcBef>
                <a:spcPts val="0"/>
              </a:spcBef>
              <a:buNone/>
            </a:pPr>
            <a:r>
              <a:rPr lang="en-US" sz="1600" dirty="0" err="1">
                <a:solidFill>
                  <a:srgbClr val="000000"/>
                </a:solidFill>
                <a:highlight>
                  <a:srgbClr val="FFFFFF"/>
                </a:highlight>
              </a:rPr>
              <a:t>demoApp.controller</a:t>
            </a:r>
            <a:r>
              <a:rPr lang="en-US" sz="1600" dirty="0">
                <a:solidFill>
                  <a:srgbClr val="000000"/>
                </a:solidFill>
                <a:highlight>
                  <a:srgbClr val="FFFFFF"/>
                </a:highlight>
              </a:rPr>
              <a:t>(</a:t>
            </a:r>
            <a:r>
              <a:rPr lang="en-US" sz="1600" dirty="0">
                <a:solidFill>
                  <a:srgbClr val="A31515"/>
                </a:solidFill>
                <a:highlight>
                  <a:srgbClr val="FFFFFF"/>
                </a:highlight>
              </a:rPr>
              <a:t>'</a:t>
            </a:r>
            <a:r>
              <a:rPr lang="en-US" sz="1600" dirty="0" err="1">
                <a:solidFill>
                  <a:srgbClr val="A31515"/>
                </a:solidFill>
                <a:highlight>
                  <a:srgbClr val="FFFFFF"/>
                </a:highlight>
              </a:rPr>
              <a:t>SimpleController</a:t>
            </a:r>
            <a:r>
              <a:rPr lang="en-US" sz="1600" dirty="0">
                <a:solidFill>
                  <a:srgbClr val="A31515"/>
                </a:solidFill>
                <a:highlight>
                  <a:srgbClr val="FFFFFF"/>
                </a:highlight>
              </a:rPr>
              <a:t>'</a:t>
            </a:r>
            <a:r>
              <a:rPr lang="en-US" sz="1600" dirty="0">
                <a:solidFill>
                  <a:srgbClr val="000000"/>
                </a:solidFill>
                <a:highlight>
                  <a:srgbClr val="FFFFFF"/>
                </a:highlight>
              </a:rPr>
              <a:t>, </a:t>
            </a:r>
            <a:r>
              <a:rPr lang="en-US" sz="1600" dirty="0">
                <a:solidFill>
                  <a:srgbClr val="0000FF"/>
                </a:solidFill>
                <a:highlight>
                  <a:srgbClr val="FFFFFF"/>
                </a:highlight>
              </a:rPr>
              <a:t>function</a:t>
            </a:r>
            <a:r>
              <a:rPr lang="en-US" sz="1600" dirty="0">
                <a:solidFill>
                  <a:srgbClr val="000000"/>
                </a:solidFill>
                <a:highlight>
                  <a:srgbClr val="FFFFFF"/>
                </a:highlight>
              </a:rPr>
              <a:t> ($scope) {</a:t>
            </a:r>
          </a:p>
          <a:p>
            <a:pPr marL="400050" lvl="1" indent="0">
              <a:spcBef>
                <a:spcPts val="0"/>
              </a:spcBef>
              <a:buNone/>
            </a:pPr>
            <a:r>
              <a:rPr lang="en-US" sz="1600" dirty="0">
                <a:solidFill>
                  <a:srgbClr val="000000"/>
                </a:solidFill>
                <a:highlight>
                  <a:srgbClr val="FFFFFF"/>
                </a:highlight>
              </a:rPr>
              <a:t>    $</a:t>
            </a:r>
            <a:r>
              <a:rPr lang="en-US" sz="1600" dirty="0" err="1">
                <a:solidFill>
                  <a:srgbClr val="000000"/>
                </a:solidFill>
                <a:highlight>
                  <a:srgbClr val="FFFFFF"/>
                </a:highlight>
              </a:rPr>
              <a:t>scope.customers</a:t>
            </a:r>
            <a:r>
              <a:rPr lang="en-US" sz="1600" dirty="0">
                <a:solidFill>
                  <a:srgbClr val="000000"/>
                </a:solidFill>
                <a:highlight>
                  <a:srgbClr val="FFFFFF"/>
                </a:highlight>
              </a:rPr>
              <a:t> =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'Dave Jones'</a:t>
            </a:r>
            <a:r>
              <a:rPr lang="en-US" sz="1600" dirty="0">
                <a:solidFill>
                  <a:srgbClr val="000000"/>
                </a:solidFill>
                <a:highlight>
                  <a:srgbClr val="FFFFFF"/>
                </a:highlight>
              </a:rPr>
              <a:t>, city: </a:t>
            </a:r>
            <a:r>
              <a:rPr lang="en-US" sz="1600" dirty="0">
                <a:solidFill>
                  <a:srgbClr val="A31515"/>
                </a:solidFill>
                <a:highlight>
                  <a:srgbClr val="FFFFFF"/>
                </a:highlight>
              </a:rPr>
              <a:t>'Phoenix'</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'Jamie Riley'</a:t>
            </a:r>
            <a:r>
              <a:rPr lang="en-US" sz="1600" dirty="0">
                <a:solidFill>
                  <a:srgbClr val="000000"/>
                </a:solidFill>
                <a:highlight>
                  <a:srgbClr val="FFFFFF"/>
                </a:highlight>
              </a:rPr>
              <a:t>, city: </a:t>
            </a:r>
            <a:r>
              <a:rPr lang="en-US" sz="1600" dirty="0">
                <a:solidFill>
                  <a:srgbClr val="A31515"/>
                </a:solidFill>
                <a:highlight>
                  <a:srgbClr val="FFFFFF"/>
                </a:highlight>
              </a:rPr>
              <a:t>'Atlanta'</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a:t>
            </a:r>
            <a:r>
              <a:rPr lang="en-US" sz="1600" dirty="0" err="1">
                <a:solidFill>
                  <a:srgbClr val="A31515"/>
                </a:solidFill>
                <a:highlight>
                  <a:srgbClr val="FFFFFF"/>
                </a:highlight>
              </a:rPr>
              <a:t>Heedy</a:t>
            </a:r>
            <a:r>
              <a:rPr lang="en-US" sz="1600" dirty="0">
                <a:solidFill>
                  <a:srgbClr val="A31515"/>
                </a:solidFill>
                <a:highlight>
                  <a:srgbClr val="FFFFFF"/>
                </a:highlight>
              </a:rPr>
              <a:t> </a:t>
            </a:r>
            <a:r>
              <a:rPr lang="en-US" sz="1600" dirty="0" err="1">
                <a:solidFill>
                  <a:srgbClr val="A31515"/>
                </a:solidFill>
                <a:highlight>
                  <a:srgbClr val="FFFFFF"/>
                </a:highlight>
              </a:rPr>
              <a:t>Wahlin</a:t>
            </a:r>
            <a:r>
              <a:rPr lang="en-US" sz="1600" dirty="0">
                <a:solidFill>
                  <a:srgbClr val="A31515"/>
                </a:solidFill>
                <a:highlight>
                  <a:srgbClr val="FFFFFF"/>
                </a:highlight>
              </a:rPr>
              <a:t>'</a:t>
            </a:r>
            <a:r>
              <a:rPr lang="en-US" sz="1600" dirty="0">
                <a:solidFill>
                  <a:srgbClr val="000000"/>
                </a:solidFill>
                <a:highlight>
                  <a:srgbClr val="FFFFFF"/>
                </a:highlight>
              </a:rPr>
              <a:t>, city: </a:t>
            </a:r>
            <a:r>
              <a:rPr lang="en-US" sz="1600" dirty="0">
                <a:solidFill>
                  <a:srgbClr val="A31515"/>
                </a:solidFill>
                <a:highlight>
                  <a:srgbClr val="FFFFFF"/>
                </a:highlight>
              </a:rPr>
              <a:t>'Chandler'</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 name: </a:t>
            </a:r>
            <a:r>
              <a:rPr lang="en-US" sz="1600" dirty="0">
                <a:solidFill>
                  <a:srgbClr val="A31515"/>
                </a:solidFill>
                <a:highlight>
                  <a:srgbClr val="FFFFFF"/>
                </a:highlight>
              </a:rPr>
              <a:t>'Thomas Winter'</a:t>
            </a:r>
            <a:r>
              <a:rPr lang="en-US" sz="1600" dirty="0">
                <a:solidFill>
                  <a:srgbClr val="000000"/>
                </a:solidFill>
                <a:highlight>
                  <a:srgbClr val="FFFFFF"/>
                </a:highlight>
              </a:rPr>
              <a:t>, city: </a:t>
            </a:r>
            <a:r>
              <a:rPr lang="en-US" sz="1600" dirty="0">
                <a:solidFill>
                  <a:srgbClr val="A31515"/>
                </a:solidFill>
                <a:highlight>
                  <a:srgbClr val="FFFFFF"/>
                </a:highlight>
              </a:rPr>
              <a:t>'Seattle'</a:t>
            </a:r>
            <a:r>
              <a:rPr lang="en-US" sz="1600" dirty="0">
                <a:solidFill>
                  <a:srgbClr val="000000"/>
                </a:solidFill>
                <a:highlight>
                  <a:srgbClr val="FFFFFF"/>
                </a:highlight>
              </a:rPr>
              <a:t> }</a:t>
            </a:r>
          </a:p>
          <a:p>
            <a:pPr marL="400050" lvl="1" indent="0">
              <a:spcBef>
                <a:spcPts val="0"/>
              </a:spcBef>
              <a:buNone/>
            </a:pPr>
            <a:r>
              <a:rPr lang="en-US" sz="1600" dirty="0">
                <a:solidFill>
                  <a:srgbClr val="000000"/>
                </a:solidFill>
                <a:highlight>
                  <a:srgbClr val="FFFFFF"/>
                </a:highlight>
              </a:rPr>
              <a:t>    ];</a:t>
            </a:r>
          </a:p>
          <a:p>
            <a:pPr marL="400050" lvl="1" indent="0">
              <a:spcBef>
                <a:spcPts val="0"/>
              </a:spcBef>
              <a:buNone/>
            </a:pPr>
            <a:endParaRPr lang="en-US" sz="1600" dirty="0">
              <a:solidFill>
                <a:srgbClr val="000000"/>
              </a:solidFill>
              <a:highlight>
                <a:srgbClr val="FFFFFF"/>
              </a:highlight>
            </a:endParaRPr>
          </a:p>
          <a:p>
            <a:pPr marL="400050" lvl="1" indent="0">
              <a:spcBef>
                <a:spcPts val="0"/>
              </a:spcBef>
              <a:buNone/>
            </a:pPr>
            <a:r>
              <a:rPr lang="en-US" sz="1600" dirty="0">
                <a:solidFill>
                  <a:srgbClr val="000000"/>
                </a:solidFill>
                <a:highlight>
                  <a:srgbClr val="FFFFFF"/>
                </a:highlight>
              </a:rPr>
              <a:t>});</a:t>
            </a:r>
            <a:endParaRPr lang="en-US" sz="1600" dirty="0">
              <a:solidFill>
                <a:srgbClr val="0000FF"/>
              </a:solidFill>
              <a:highlight>
                <a:srgbClr val="FFFFFF"/>
              </a:highlight>
            </a:endParaRPr>
          </a:p>
          <a:p>
            <a:pPr marL="400050" lvl="1" indent="0">
              <a:spcBef>
                <a:spcPts val="0"/>
              </a:spcBef>
              <a:buNone/>
            </a:pPr>
            <a:endParaRPr lang="en-US" sz="1200" dirty="0">
              <a:solidFill>
                <a:srgbClr val="0000FF"/>
              </a:solidFill>
              <a:highlight>
                <a:srgbClr val="FFFFFF"/>
              </a:highlight>
            </a:endParaRPr>
          </a:p>
        </p:txBody>
      </p:sp>
      <p:sp>
        <p:nvSpPr>
          <p:cNvPr id="3" name="Rectangle 2"/>
          <p:cNvSpPr/>
          <p:nvPr/>
        </p:nvSpPr>
        <p:spPr>
          <a:xfrm>
            <a:off x="323528" y="1340768"/>
            <a:ext cx="5760640" cy="36724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441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356992"/>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3631763"/>
          </a:xfrm>
          <a:prstGeom prst="rect">
            <a:avLst/>
          </a:prstGeom>
          <a:noFill/>
        </p:spPr>
        <p:txBody>
          <a:bodyPr wrap="square" rtlCol="0">
            <a:spAutoFit/>
          </a:bodyPr>
          <a:lstStyle/>
          <a:p>
            <a:pPr marL="285750" lvl="0" indent="-285750">
              <a:spcAft>
                <a:spcPts val="1200"/>
              </a:spcAft>
              <a:buFont typeface="Arial" pitchFamily="34" charset="0"/>
              <a:buChar char="•"/>
            </a:pPr>
            <a:r>
              <a:rPr lang="en-IN" sz="2000" dirty="0" smtClean="0"/>
              <a:t>Modules Introduction</a:t>
            </a:r>
          </a:p>
          <a:p>
            <a:pPr marL="800100" lvl="1" indent="-342900">
              <a:spcAft>
                <a:spcPts val="1200"/>
              </a:spcAft>
              <a:buFont typeface="Courier New" panose="02070309020205020404" pitchFamily="49" charset="0"/>
              <a:buChar char="o"/>
            </a:pPr>
            <a:r>
              <a:rPr lang="en-IN" sz="2000" dirty="0" smtClean="0"/>
              <a:t>What </a:t>
            </a:r>
            <a:r>
              <a:rPr lang="en-IN" sz="2000" dirty="0"/>
              <a:t>is </a:t>
            </a:r>
            <a:r>
              <a:rPr lang="en-IN" sz="2000" dirty="0" smtClean="0"/>
              <a:t>a Module</a:t>
            </a:r>
            <a:r>
              <a:rPr lang="en-IN" sz="2000" dirty="0"/>
              <a:t>?</a:t>
            </a:r>
            <a:endParaRPr lang="en-US" sz="2000" dirty="0"/>
          </a:p>
          <a:p>
            <a:pPr marL="800100" lvl="1" indent="-342900">
              <a:spcAft>
                <a:spcPts val="1200"/>
              </a:spcAft>
              <a:buFont typeface="Courier New" panose="02070309020205020404" pitchFamily="49" charset="0"/>
              <a:buChar char="o"/>
            </a:pPr>
            <a:r>
              <a:rPr lang="en-IN" sz="2000" dirty="0"/>
              <a:t>Why Modules</a:t>
            </a:r>
            <a:r>
              <a:rPr lang="en-IN" sz="2000" dirty="0" smtClean="0"/>
              <a:t>?</a:t>
            </a:r>
          </a:p>
          <a:p>
            <a:pPr marL="285750" lvl="0" indent="-285750">
              <a:spcAft>
                <a:spcPts val="1200"/>
              </a:spcAft>
              <a:buFont typeface="Arial" pitchFamily="34" charset="0"/>
              <a:buChar char="•"/>
            </a:pPr>
            <a:r>
              <a:rPr lang="en-IN" sz="2000" dirty="0" smtClean="0"/>
              <a:t>Creating </a:t>
            </a:r>
            <a:r>
              <a:rPr lang="en-IN" sz="2000" dirty="0" smtClean="0"/>
              <a:t>Modules</a:t>
            </a:r>
          </a:p>
          <a:p>
            <a:pPr marL="285750" indent="-285750">
              <a:spcAft>
                <a:spcPts val="1200"/>
              </a:spcAft>
              <a:buFont typeface="Arial" pitchFamily="34" charset="0"/>
              <a:buChar char="•"/>
            </a:pPr>
            <a:r>
              <a:rPr lang="en-IN" sz="2000" dirty="0"/>
              <a:t>Creating component in a module</a:t>
            </a:r>
          </a:p>
          <a:p>
            <a:pPr marL="285750" indent="-285750">
              <a:spcAft>
                <a:spcPts val="1200"/>
              </a:spcAft>
              <a:buFont typeface="Arial" pitchFamily="34" charset="0"/>
              <a:buChar char="•"/>
            </a:pPr>
            <a:r>
              <a:rPr lang="en-IN" sz="2000" dirty="0"/>
              <a:t>Inter-Module code access</a:t>
            </a:r>
            <a:endParaRPr lang="en-US" sz="2000" dirty="0"/>
          </a:p>
          <a:p>
            <a:pPr marL="285750" indent="-285750">
              <a:spcAft>
                <a:spcPts val="1200"/>
              </a:spcAft>
              <a:buFont typeface="Arial" pitchFamily="34" charset="0"/>
              <a:buChar char="•"/>
            </a:pPr>
            <a:r>
              <a:rPr lang="en-IN" sz="2000" dirty="0" smtClean="0"/>
              <a:t>Module </a:t>
            </a:r>
            <a:r>
              <a:rPr lang="en-IN" sz="2000" dirty="0" smtClean="0"/>
              <a:t>Lifecycle</a:t>
            </a:r>
          </a:p>
          <a:p>
            <a:pPr marL="285750" indent="-285750">
              <a:spcAft>
                <a:spcPts val="1200"/>
              </a:spcAft>
              <a:buFont typeface="Arial" pitchFamily="34" charset="0"/>
              <a:buChar char="•"/>
            </a:pPr>
            <a:r>
              <a:rPr lang="en-IN" sz="2000" dirty="0" smtClean="0"/>
              <a:t>Module </a:t>
            </a:r>
            <a:r>
              <a:rPr lang="en-IN" sz="2000" dirty="0"/>
              <a:t>Loading &amp; </a:t>
            </a:r>
            <a:r>
              <a:rPr lang="en-IN" sz="2000" dirty="0" smtClean="0"/>
              <a:t>Dependencies</a:t>
            </a:r>
            <a:endParaRPr lang="en-IN" sz="2000" dirty="0" smtClean="0"/>
          </a:p>
        </p:txBody>
      </p:sp>
    </p:spTree>
    <p:extLst>
      <p:ext uri="{BB962C8B-B14F-4D97-AF65-F5344CB8AC3E}">
        <p14:creationId xmlns:p14="http://schemas.microsoft.com/office/powerpoint/2010/main" val="2535591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BC4C860A-9D4D-4EB3-88E9-8BA2FA62DD59}">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3804</TotalTime>
  <Words>1297</Words>
  <Application>Microsoft Office PowerPoint</Application>
  <PresentationFormat>On-screen Show (4:3)</PresentationFormat>
  <Paragraphs>284</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1_Office Theme</vt:lpstr>
      <vt:lpstr>PowerPoint Presentation</vt:lpstr>
      <vt:lpstr>Agenda</vt:lpstr>
      <vt:lpstr>Modules Introduction</vt:lpstr>
      <vt:lpstr>Modules Introduction</vt:lpstr>
      <vt:lpstr>Agenda</vt:lpstr>
      <vt:lpstr>Creating Modules</vt:lpstr>
      <vt:lpstr>Agenda</vt:lpstr>
      <vt:lpstr>Creating a component in a module</vt:lpstr>
      <vt:lpstr>Agenda</vt:lpstr>
      <vt:lpstr>Inter-Module code access</vt:lpstr>
      <vt:lpstr>Inter-Module code access</vt:lpstr>
      <vt:lpstr>Agenda</vt:lpstr>
      <vt:lpstr>Module Lifecycle</vt:lpstr>
      <vt:lpstr>Agenda</vt:lpstr>
      <vt:lpstr>Module Loading &amp; Dependencies (1/3)</vt:lpstr>
      <vt:lpstr>Module Loading &amp; Dependencies (2/3)</vt:lpstr>
      <vt:lpstr>Module Loading &amp; Dependencies (3/3)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Namrata Marathe</cp:lastModifiedBy>
  <cp:revision>194</cp:revision>
  <dcterms:created xsi:type="dcterms:W3CDTF">2013-08-08T14:14:41Z</dcterms:created>
  <dcterms:modified xsi:type="dcterms:W3CDTF">2014-12-26T11:27:54Z</dcterms:modified>
</cp:coreProperties>
</file>