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24"/>
  </p:notesMasterIdLst>
  <p:sldIdLst>
    <p:sldId id="280" r:id="rId6"/>
    <p:sldId id="319" r:id="rId7"/>
    <p:sldId id="331" r:id="rId8"/>
    <p:sldId id="346" r:id="rId9"/>
    <p:sldId id="339" r:id="rId10"/>
    <p:sldId id="336" r:id="rId11"/>
    <p:sldId id="337" r:id="rId12"/>
    <p:sldId id="338" r:id="rId13"/>
    <p:sldId id="349" r:id="rId14"/>
    <p:sldId id="347" r:id="rId15"/>
    <p:sldId id="340" r:id="rId16"/>
    <p:sldId id="341" r:id="rId17"/>
    <p:sldId id="342" r:id="rId18"/>
    <p:sldId id="348" r:id="rId19"/>
    <p:sldId id="335" r:id="rId20"/>
    <p:sldId id="343" r:id="rId21"/>
    <p:sldId id="344" r:id="rId22"/>
    <p:sldId id="34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5027" autoAdjust="0"/>
  </p:normalViewPr>
  <p:slideViewPr>
    <p:cSldViewPr>
      <p:cViewPr>
        <p:scale>
          <a:sx n="69" d="100"/>
          <a:sy n="69" d="100"/>
        </p:scale>
        <p:origin x="-133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26-12-2014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https://github.com/angular/angular.js/wiki/Understanding-Dependency-Injection</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11</a:t>
            </a:fld>
            <a:endParaRPr lang="en-IN"/>
          </a:p>
        </p:txBody>
      </p:sp>
    </p:spTree>
    <p:extLst>
      <p:ext uri="{BB962C8B-B14F-4D97-AF65-F5344CB8AC3E}">
        <p14:creationId xmlns:p14="http://schemas.microsoft.com/office/powerpoint/2010/main" val="393217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Javascript</a:t>
            </a:r>
            <a:r>
              <a:rPr lang="en-IN" dirty="0" smtClean="0"/>
              <a:t> code </a:t>
            </a:r>
            <a:r>
              <a:rPr lang="en-IN" dirty="0" err="1" smtClean="0"/>
              <a:t>minification</a:t>
            </a:r>
            <a:endParaRPr lang="en-IN" dirty="0" smtClean="0"/>
          </a:p>
          <a:p>
            <a:r>
              <a:rPr lang="en-IN" sz="1200" dirty="0" smtClean="0"/>
              <a:t>In this approach, instead of just providing a controller function, we pass an array whose elements consist of a list of names of the dependencies followed by the function itself. </a:t>
            </a:r>
          </a:p>
          <a:p>
            <a:r>
              <a:rPr lang="en-IN" sz="1200" dirty="0" smtClean="0"/>
              <a:t>This overcomes the issues caused with minified JavaScript.</a:t>
            </a:r>
          </a:p>
          <a:p>
            <a:r>
              <a:rPr lang="en-IN" sz="1200" dirty="0" smtClean="0"/>
              <a:t>Even if </a:t>
            </a:r>
            <a:r>
              <a:rPr lang="en-IN" sz="1200" dirty="0" err="1" smtClean="0"/>
              <a:t>javascript</a:t>
            </a:r>
            <a:r>
              <a:rPr lang="en-IN" sz="1200" dirty="0" smtClean="0"/>
              <a:t> code is minified and the parameter names are shortened angular still  knows what’s to be injected from list of names of dependencies passed in an array.</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12</a:t>
            </a:fld>
            <a:endParaRPr lang="en-IN"/>
          </a:p>
        </p:txBody>
      </p:sp>
    </p:spTree>
    <p:extLst>
      <p:ext uri="{BB962C8B-B14F-4D97-AF65-F5344CB8AC3E}">
        <p14:creationId xmlns:p14="http://schemas.microsoft.com/office/powerpoint/2010/main" val="1791246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https://github.com/angular/angular.js/wiki/Understanding-Dependency-Injection</a:t>
            </a:r>
          </a:p>
          <a:p>
            <a:r>
              <a:rPr lang="en-IN" dirty="0" smtClean="0"/>
              <a:t>http://anandmanisankar.com/posts/angularjs-dependency-injection-demystified/</a:t>
            </a:r>
          </a:p>
          <a:p>
            <a:r>
              <a:rPr lang="en-IN" dirty="0" smtClean="0"/>
              <a:t>http://henriquat.re/basics-of-angular/services-dependency-injection/services-and-dependency-injection-in-angularjs.html</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13</a:t>
            </a:fld>
            <a:endParaRPr lang="en-IN"/>
          </a:p>
        </p:txBody>
      </p:sp>
    </p:spTree>
    <p:extLst>
      <p:ext uri="{BB962C8B-B14F-4D97-AF65-F5344CB8AC3E}">
        <p14:creationId xmlns:p14="http://schemas.microsoft.com/office/powerpoint/2010/main" val="3565151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http://tutorials.jenkov.com/angularjs/timeout-interval.html</a:t>
            </a:r>
          </a:p>
          <a:p>
            <a:r>
              <a:rPr lang="en-US" smtClean="0"/>
              <a:t>https://coderwall.com/p/udpmtq/angularjs-use-timeout-not-settimeout</a:t>
            </a:r>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15</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http://www.sitepoint.com/understanding-angulars-apply-digest/</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16</a:t>
            </a:fld>
            <a:endParaRPr lang="en-IN"/>
          </a:p>
        </p:txBody>
      </p:sp>
    </p:spTree>
    <p:extLst>
      <p:ext uri="{BB962C8B-B14F-4D97-AF65-F5344CB8AC3E}">
        <p14:creationId xmlns:p14="http://schemas.microsoft.com/office/powerpoint/2010/main" val="901351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http://www.sitepoint.com/understanding-angulars-apply-digest/</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17</a:t>
            </a:fld>
            <a:endParaRPr lang="en-IN"/>
          </a:p>
        </p:txBody>
      </p:sp>
    </p:spTree>
    <p:extLst>
      <p:ext uri="{BB962C8B-B14F-4D97-AF65-F5344CB8AC3E}">
        <p14:creationId xmlns:p14="http://schemas.microsoft.com/office/powerpoint/2010/main" val="56004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ECA2F3-816A-452D-B2DD-8C06312872A4}" type="slidenum">
              <a:rPr lang="en-IN" smtClean="0">
                <a:solidFill>
                  <a:prstClr val="black"/>
                </a:solidFill>
              </a:rPr>
              <a:pPr/>
              <a:t>18</a:t>
            </a:fld>
            <a:endParaRPr lang="en-IN">
              <a:solidFill>
                <a:prstClr val="black"/>
              </a:solidFill>
            </a:endParaRPr>
          </a:p>
        </p:txBody>
      </p:sp>
    </p:spTree>
    <p:extLst>
      <p:ext uri="{BB962C8B-B14F-4D97-AF65-F5344CB8AC3E}">
        <p14:creationId xmlns:p14="http://schemas.microsoft.com/office/powerpoint/2010/main" val="306931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you have</a:t>
            </a:r>
            <a:r>
              <a:rPr lang="en-US" baseline="0" dirty="0" smtClean="0"/>
              <a:t> included user information </a:t>
            </a:r>
            <a:r>
              <a:rPr lang="en-US" baseline="0" dirty="0" err="1" smtClean="0"/>
              <a:t>retreival</a:t>
            </a:r>
            <a:r>
              <a:rPr lang="en-US" baseline="0" dirty="0" smtClean="0"/>
              <a:t> logic in both profile and Dashboard controller &amp; you have to change something than you have to go and change in both controller but if we have user service than there is need to change at one place . Hence its easy to decouple logic.</a:t>
            </a:r>
          </a:p>
          <a:p>
            <a:endParaRPr lang="en-IN" dirty="0" smtClean="0"/>
          </a:p>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3</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Refer 8_value_service_factory_provider.html example in Day2 demos folder</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6</a:t>
            </a:fld>
            <a:endParaRPr lang="en-IN"/>
          </a:p>
        </p:txBody>
      </p:sp>
    </p:spTree>
    <p:extLst>
      <p:ext uri="{BB962C8B-B14F-4D97-AF65-F5344CB8AC3E}">
        <p14:creationId xmlns:p14="http://schemas.microsoft.com/office/powerpoint/2010/main" val="2145446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Refer 8_value_service_factory_provider.html example in Day2 demos folder</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7</a:t>
            </a:fld>
            <a:endParaRPr lang="en-IN"/>
          </a:p>
        </p:txBody>
      </p:sp>
    </p:spTree>
    <p:extLst>
      <p:ext uri="{BB962C8B-B14F-4D97-AF65-F5344CB8AC3E}">
        <p14:creationId xmlns:p14="http://schemas.microsoft.com/office/powerpoint/2010/main" val="2586109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Note: Providers injected during the configuration phase have not been fully instantiated via </a:t>
            </a:r>
            <a:r>
              <a:rPr lang="en-IN" sz="1200" b="0" i="0" kern="1200" dirty="0" err="1" smtClean="0">
                <a:solidFill>
                  <a:schemeClr val="tx1"/>
                </a:solidFill>
                <a:effectLst/>
                <a:latin typeface="+mn-lt"/>
                <a:ea typeface="+mn-ea"/>
                <a:cs typeface="+mn-cs"/>
              </a:rPr>
              <a:t>their</a:t>
            </a:r>
            <a:r>
              <a:rPr lang="en-IN" dirty="0" err="1" smtClean="0"/>
              <a:t>$get</a:t>
            </a:r>
            <a:r>
              <a:rPr lang="en-IN" sz="1200" b="0" i="0" kern="1200" dirty="0" smtClean="0">
                <a:solidFill>
                  <a:schemeClr val="tx1"/>
                </a:solidFill>
                <a:effectLst/>
                <a:latin typeface="+mn-lt"/>
                <a:ea typeface="+mn-ea"/>
                <a:cs typeface="+mn-cs"/>
              </a:rPr>
              <a:t> method yet, only the configuration API is exposed to the config code</a:t>
            </a:r>
            <a:r>
              <a:rPr lang="en-IN" sz="1200" b="0" i="0" kern="1200" dirty="0" smtClean="0">
                <a:solidFill>
                  <a:schemeClr val="tx1"/>
                </a:solidFill>
                <a:effectLst/>
                <a:latin typeface="+mn-lt"/>
                <a:ea typeface="+mn-ea"/>
                <a:cs typeface="+mn-cs"/>
              </a:rPr>
              <a:t>.</a:t>
            </a:r>
          </a:p>
          <a:p>
            <a:endParaRPr lang="en-I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Refer 8_value_service_factory_provider.html example in Day2 demos folder</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8</a:t>
            </a:fld>
            <a:endParaRPr lang="en-IN"/>
          </a:p>
        </p:txBody>
      </p:sp>
    </p:spTree>
    <p:extLst>
      <p:ext uri="{BB962C8B-B14F-4D97-AF65-F5344CB8AC3E}">
        <p14:creationId xmlns:p14="http://schemas.microsoft.com/office/powerpoint/2010/main" val="235400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Refer 8_value_service_factory_provider.html example in Day2 demos folder</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9</a:t>
            </a:fld>
            <a:endParaRPr lang="en-IN"/>
          </a:p>
        </p:txBody>
      </p:sp>
    </p:spTree>
    <p:extLst>
      <p:ext uri="{BB962C8B-B14F-4D97-AF65-F5344CB8AC3E}">
        <p14:creationId xmlns:p14="http://schemas.microsoft.com/office/powerpoint/2010/main" val="9172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10</a:t>
            </a:fld>
            <a:endParaRPr lang="en-IN"/>
          </a:p>
        </p:txBody>
      </p:sp>
    </p:spTree>
    <p:extLst>
      <p:ext uri="{BB962C8B-B14F-4D97-AF65-F5344CB8AC3E}">
        <p14:creationId xmlns:p14="http://schemas.microsoft.com/office/powerpoint/2010/main" val="2979210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
        <p:nvSpPr>
          <p:cNvPr id="11" name="Rectangle 10"/>
          <p:cNvSpPr/>
          <p:nvPr/>
        </p:nvSpPr>
        <p:spPr>
          <a:xfrm>
            <a:off x="5780822" y="5076449"/>
            <a:ext cx="3429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73" y="554394"/>
            <a:ext cx="2862738" cy="936000"/>
          </a:xfrm>
          <a:prstGeom prst="rect">
            <a:avLst/>
          </a:prstGeom>
        </p:spPr>
      </p:pic>
    </p:spTree>
    <p:extLst>
      <p:ext uri="{BB962C8B-B14F-4D97-AF65-F5344CB8AC3E}">
        <p14:creationId xmlns:p14="http://schemas.microsoft.com/office/powerpoint/2010/main" val="107851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66201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877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6"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1748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710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18660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plnkr.co/edit/bLWJeL?p=preview"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cid:image020.png@01CE6090.1F3B4C20" TargetMode="External"/><Relationship Id="rId13" Type="http://schemas.openxmlformats.org/officeDocument/2006/relationships/hyperlink" Target="http://www.citiustech.com/service-offerings/platform-based-professional-services-case-studies.aspx" TargetMode="External"/><Relationship Id="rId18" Type="http://schemas.openxmlformats.org/officeDocument/2006/relationships/image" Target="../media/image11.jpeg"/><Relationship Id="rId3" Type="http://schemas.openxmlformats.org/officeDocument/2006/relationships/hyperlink" Target="https://www.facebook.com/CitiusTech" TargetMode="External"/><Relationship Id="rId21" Type="http://schemas.openxmlformats.org/officeDocument/2006/relationships/hyperlink" Target="http://www.citiustech.com/service-offerings/platform-based-professional-services.aspx" TargetMode="External"/><Relationship Id="rId7" Type="http://schemas.openxmlformats.org/officeDocument/2006/relationships/image" Target="../media/image9.png"/><Relationship Id="rId12" Type="http://schemas.openxmlformats.org/officeDocument/2006/relationships/hyperlink" Target="http://www.citiustech.com/markets/Default.aspx" TargetMode="External"/><Relationship Id="rId17" Type="http://schemas.openxmlformats.org/officeDocument/2006/relationships/hyperlink" Target="http://www.citiustech.com/service-offerings/Default.aspx" TargetMode="External"/><Relationship Id="rId2" Type="http://schemas.openxmlformats.org/officeDocument/2006/relationships/notesSlide" Target="../notesSlides/notesSlide17.xml"/><Relationship Id="rId16" Type="http://schemas.openxmlformats.org/officeDocument/2006/relationships/hyperlink" Target="http://www.citiustech.com/bi-clinical" TargetMode="External"/><Relationship Id="rId20" Type="http://schemas.openxmlformats.org/officeDocument/2006/relationships/image" Target="../media/image12.jpeg"/><Relationship Id="rId1" Type="http://schemas.openxmlformats.org/officeDocument/2006/relationships/slideLayout" Target="../slideLayouts/slideLayout8.xml"/><Relationship Id="rId6" Type="http://schemas.openxmlformats.org/officeDocument/2006/relationships/hyperlink" Target="https://twitter.com/CitiusTech" TargetMode="External"/><Relationship Id="rId11" Type="http://schemas.openxmlformats.org/officeDocument/2006/relationships/image" Target="cid:image021.png@01CE6090.1F3B4C20" TargetMode="External"/><Relationship Id="rId24" Type="http://schemas.openxmlformats.org/officeDocument/2006/relationships/image" Target="../media/image14.png"/><Relationship Id="rId5" Type="http://schemas.openxmlformats.org/officeDocument/2006/relationships/image" Target="cid:image019.png@01CE6090.1F3B4C20" TargetMode="External"/><Relationship Id="rId15" Type="http://schemas.openxmlformats.org/officeDocument/2006/relationships/hyperlink" Target="http://www.citiustech.com/service-offerings/healthcare-software-engineering-case-studies.aspx" TargetMode="External"/><Relationship Id="rId23" Type="http://schemas.openxmlformats.org/officeDocument/2006/relationships/hyperlink" Target="http://www.citiustech.com/bi-clinical/Default.aspx" TargetMode="External"/><Relationship Id="rId10" Type="http://schemas.openxmlformats.org/officeDocument/2006/relationships/image" Target="../media/image10.png"/><Relationship Id="rId19" Type="http://schemas.openxmlformats.org/officeDocument/2006/relationships/hyperlink" Target="http://www.citiustech.com/service-offerings/healthcare-software-engineering.aspx" TargetMode="External"/><Relationship Id="rId4" Type="http://schemas.openxmlformats.org/officeDocument/2006/relationships/image" Target="../media/image8.png"/><Relationship Id="rId9" Type="http://schemas.openxmlformats.org/officeDocument/2006/relationships/hyperlink" Target="http://www.linkedin.com/company/citiustech" TargetMode="External"/><Relationship Id="rId14" Type="http://schemas.openxmlformats.org/officeDocument/2006/relationships/hyperlink" Target="http://citiustech.com/practice-areas/healthcare-business-intelligence-case-studies.aspx" TargetMode="External"/><Relationship Id="rId22"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plnkr.co/edit/lH4lw3?p=preview"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20" t="13607" b="32006"/>
          <a:stretch/>
        </p:blipFill>
        <p:spPr bwMode="auto">
          <a:xfrm>
            <a:off x="174853" y="1779589"/>
            <a:ext cx="8812987" cy="33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124862" y="5239656"/>
            <a:ext cx="8001001" cy="596286"/>
          </a:xfrm>
        </p:spPr>
        <p:txBody>
          <a:bodyPr/>
          <a:lstStyle/>
          <a:p>
            <a:r>
              <a:rPr lang="en-US" dirty="0" smtClean="0"/>
              <a:t>October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612526"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smtClean="0">
                <a:solidFill>
                  <a:schemeClr val="bg1"/>
                </a:solidFill>
                <a:ea typeface="Segoe UI" pitchFamily="34" charset="0"/>
                <a:cs typeface="Segoe UI" pitchFamily="34" charset="0"/>
              </a:rPr>
              <a:t>AngularJS Services</a:t>
            </a: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8529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Services Introduction</a:t>
            </a:r>
            <a:endParaRPr lang="en-IN" sz="2000" dirty="0"/>
          </a:p>
          <a:p>
            <a:pPr marL="800100" lvl="1" indent="-342900">
              <a:spcAft>
                <a:spcPts val="1200"/>
              </a:spcAft>
              <a:buFont typeface="Courier New" panose="02070309020205020404" pitchFamily="49" charset="0"/>
              <a:buChar char="o"/>
            </a:pPr>
            <a:r>
              <a:rPr lang="en-IN" sz="2000" dirty="0"/>
              <a:t>What is </a:t>
            </a:r>
            <a:r>
              <a:rPr lang="en-IN" sz="2000" dirty="0" smtClean="0"/>
              <a:t>Service?</a:t>
            </a:r>
            <a:endParaRPr lang="en-US" sz="2000" dirty="0"/>
          </a:p>
          <a:p>
            <a:pPr marL="800100" lvl="1" indent="-342900">
              <a:spcAft>
                <a:spcPts val="1200"/>
              </a:spcAft>
              <a:buFont typeface="Courier New" panose="02070309020205020404" pitchFamily="49" charset="0"/>
              <a:buChar char="o"/>
            </a:pPr>
            <a:r>
              <a:rPr lang="en-IN" sz="2000" dirty="0" smtClean="0"/>
              <a:t>Uses</a:t>
            </a:r>
            <a:endParaRPr lang="en-IN" sz="2000" dirty="0"/>
          </a:p>
          <a:p>
            <a:pPr marL="285750" lvl="0" indent="-285750">
              <a:spcAft>
                <a:spcPts val="1200"/>
              </a:spcAft>
              <a:buFont typeface="Arial" pitchFamily="34" charset="0"/>
              <a:buChar char="•"/>
            </a:pPr>
            <a:r>
              <a:rPr lang="en-IN" sz="2000" dirty="0" smtClean="0"/>
              <a:t>Different Ways of registering Service</a:t>
            </a:r>
          </a:p>
          <a:p>
            <a:pPr marL="285750" indent="-285750">
              <a:spcAft>
                <a:spcPts val="1200"/>
              </a:spcAft>
              <a:buFont typeface="Arial" pitchFamily="34" charset="0"/>
              <a:buChar char="•"/>
            </a:pPr>
            <a:r>
              <a:rPr lang="en-IN" sz="2000" dirty="0" smtClean="0"/>
              <a:t>Using a Service</a:t>
            </a:r>
          </a:p>
          <a:p>
            <a:pPr marL="800100" lvl="1" indent="-342900">
              <a:spcAft>
                <a:spcPts val="1200"/>
              </a:spcAft>
              <a:buFont typeface="Courier New" panose="02070309020205020404" pitchFamily="49" charset="0"/>
              <a:buChar char="o"/>
            </a:pPr>
            <a:r>
              <a:rPr lang="en-IN" sz="2000" dirty="0"/>
              <a:t>Implicit DI</a:t>
            </a:r>
          </a:p>
          <a:p>
            <a:pPr marL="800100" lvl="1" indent="-342900">
              <a:spcAft>
                <a:spcPts val="1200"/>
              </a:spcAft>
              <a:buFont typeface="Courier New" panose="02070309020205020404" pitchFamily="49" charset="0"/>
              <a:buChar char="o"/>
            </a:pPr>
            <a:r>
              <a:rPr lang="en-IN" sz="2000" dirty="0"/>
              <a:t>Explicit DI</a:t>
            </a:r>
          </a:p>
          <a:p>
            <a:pPr marL="285750" indent="-285750">
              <a:spcAft>
                <a:spcPts val="1200"/>
              </a:spcAft>
              <a:buFont typeface="Arial" pitchFamily="34" charset="0"/>
              <a:buChar char="•"/>
            </a:pPr>
            <a:r>
              <a:rPr lang="en-IN" sz="2000" dirty="0" smtClean="0"/>
              <a:t>AngularJS Internal Services </a:t>
            </a:r>
          </a:p>
          <a:p>
            <a:pPr marL="800100" lvl="1" indent="-342900">
              <a:spcAft>
                <a:spcPts val="1200"/>
              </a:spcAft>
              <a:buFont typeface="Courier New" panose="02070309020205020404" pitchFamily="49" charset="0"/>
              <a:buChar char="o"/>
            </a:pPr>
            <a:r>
              <a:rPr lang="en-IN" sz="2000" dirty="0" smtClean="0"/>
              <a:t>$timeout,$interval</a:t>
            </a:r>
          </a:p>
          <a:p>
            <a:pPr marL="800100" lvl="1" indent="-342900">
              <a:spcAft>
                <a:spcPts val="1200"/>
              </a:spcAft>
              <a:buFont typeface="Courier New" panose="02070309020205020404" pitchFamily="49" charset="0"/>
              <a:buChar char="o"/>
            </a:pPr>
            <a:r>
              <a:rPr lang="en-IN" sz="2000" dirty="0" smtClean="0"/>
              <a:t>$watch, $digest, $apply</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929863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a Service</a:t>
            </a:r>
            <a:endParaRPr lang="en-IN" dirty="0"/>
          </a:p>
        </p:txBody>
      </p:sp>
      <p:sp>
        <p:nvSpPr>
          <p:cNvPr id="3" name="Text Placeholder 2"/>
          <p:cNvSpPr>
            <a:spLocks noGrp="1"/>
          </p:cNvSpPr>
          <p:nvPr>
            <p:ph type="body" sz="quarter" idx="10"/>
          </p:nvPr>
        </p:nvSpPr>
        <p:spPr/>
        <p:txBody>
          <a:bodyPr>
            <a:normAutofit/>
          </a:bodyPr>
          <a:lstStyle/>
          <a:p>
            <a:r>
              <a:rPr lang="en-IN" sz="1800" dirty="0"/>
              <a:t>To manage the responsibility of dependency creation, each Angular application has an injector. </a:t>
            </a:r>
            <a:endParaRPr lang="en-IN" sz="1800" dirty="0" smtClean="0"/>
          </a:p>
          <a:p>
            <a:pPr marL="0" indent="0">
              <a:buNone/>
            </a:pPr>
            <a:endParaRPr lang="en-IN" sz="1800" dirty="0" smtClean="0"/>
          </a:p>
          <a:p>
            <a:r>
              <a:rPr lang="en-IN" sz="1800" dirty="0" smtClean="0"/>
              <a:t>The </a:t>
            </a:r>
            <a:r>
              <a:rPr lang="en-IN" sz="1800" dirty="0"/>
              <a:t>injector is a service locator that is responsible for creating components, resolving their dependencies, and providing them to other components as requested</a:t>
            </a:r>
            <a:r>
              <a:rPr lang="en-IN" sz="1800" dirty="0" smtClean="0"/>
              <a:t>.</a:t>
            </a:r>
          </a:p>
          <a:p>
            <a:pPr marL="0" indent="0">
              <a:buNone/>
            </a:pPr>
            <a:endParaRPr lang="en-IN" sz="1800" dirty="0"/>
          </a:p>
          <a:p>
            <a:pPr marL="0" indent="0">
              <a:buNone/>
            </a:pPr>
            <a:r>
              <a:rPr lang="en-IN" sz="1800" dirty="0" smtClean="0">
                <a:solidFill>
                  <a:srgbClr val="0070C0"/>
                </a:solidFill>
              </a:rPr>
              <a:t>       $injector </a:t>
            </a:r>
            <a:r>
              <a:rPr lang="en-IN" sz="1800" dirty="0">
                <a:solidFill>
                  <a:srgbClr val="0070C0"/>
                </a:solidFill>
              </a:rPr>
              <a:t>= angular.injector</a:t>
            </a:r>
            <a:r>
              <a:rPr lang="en-IN" sz="1800" dirty="0" smtClean="0">
                <a:solidFill>
                  <a:srgbClr val="0070C0"/>
                </a:solidFill>
              </a:rPr>
              <a:t>();</a:t>
            </a:r>
          </a:p>
          <a:p>
            <a:r>
              <a:rPr lang="en-US" sz="1800" dirty="0"/>
              <a:t>Angular creates a single $injector when it bootstraps an application and uses the single $injector to invoke controller functions, service functions</a:t>
            </a:r>
          </a:p>
          <a:p>
            <a:endParaRPr lang="en-IN" sz="1800" dirty="0" smtClean="0">
              <a:solidFill>
                <a:srgbClr val="0070C0"/>
              </a:solidFill>
            </a:endParaRPr>
          </a:p>
          <a:p>
            <a:r>
              <a:rPr lang="en-IN" sz="1800" dirty="0" smtClean="0">
                <a:solidFill>
                  <a:srgbClr val="0070C0"/>
                </a:solidFill>
              </a:rPr>
              <a:t>// </a:t>
            </a:r>
            <a:r>
              <a:rPr lang="en-IN" sz="1800" dirty="0">
                <a:solidFill>
                  <a:srgbClr val="0070C0"/>
                </a:solidFill>
              </a:rPr>
              <a:t>inferred (only works if code not minified/obfuscated) </a:t>
            </a:r>
            <a:r>
              <a:rPr lang="en-IN" sz="1800" dirty="0"/>
              <a:t>$injector.invoke(function(</a:t>
            </a:r>
            <a:r>
              <a:rPr lang="en-IN" sz="1800" dirty="0" err="1"/>
              <a:t>serviceA</a:t>
            </a:r>
            <a:r>
              <a:rPr lang="en-IN" sz="1800" dirty="0" smtClean="0"/>
              <a:t>){});</a:t>
            </a:r>
          </a:p>
          <a:p>
            <a:r>
              <a:rPr lang="en-IN" sz="1800" dirty="0">
                <a:solidFill>
                  <a:srgbClr val="0070C0"/>
                </a:solidFill>
              </a:rPr>
              <a:t>// inline </a:t>
            </a:r>
            <a:r>
              <a:rPr lang="en-IN" sz="1800" dirty="0" smtClean="0">
                <a:solidFill>
                  <a:srgbClr val="0070C0"/>
                </a:solidFill>
              </a:rPr>
              <a:t>array annotation (works with minified code)</a:t>
            </a:r>
            <a:endParaRPr lang="en-IN" sz="1800" dirty="0">
              <a:solidFill>
                <a:srgbClr val="0070C0"/>
              </a:solidFill>
            </a:endParaRPr>
          </a:p>
          <a:p>
            <a:pPr marL="0" indent="0">
              <a:buNone/>
            </a:pPr>
            <a:r>
              <a:rPr lang="en-IN" sz="1800" dirty="0" smtClean="0"/>
              <a:t>      $</a:t>
            </a:r>
            <a:r>
              <a:rPr lang="en-IN" sz="1800" dirty="0"/>
              <a:t>injector.invoke(['</a:t>
            </a:r>
            <a:r>
              <a:rPr lang="en-IN" sz="1800" dirty="0" err="1"/>
              <a:t>serviceA</a:t>
            </a:r>
            <a:r>
              <a:rPr lang="en-IN" sz="1800" dirty="0"/>
              <a:t>', function(</a:t>
            </a:r>
            <a:r>
              <a:rPr lang="en-IN" sz="1800" dirty="0" err="1"/>
              <a:t>serviceA</a:t>
            </a:r>
            <a:r>
              <a:rPr lang="en-IN" sz="1800" dirty="0"/>
              <a:t>){}]);</a:t>
            </a:r>
            <a:endParaRPr lang="en-IN" sz="1800" dirty="0" smtClean="0"/>
          </a:p>
          <a:p>
            <a:endParaRPr lang="en-IN" dirty="0"/>
          </a:p>
        </p:txBody>
      </p:sp>
    </p:spTree>
    <p:extLst>
      <p:ext uri="{BB962C8B-B14F-4D97-AF65-F5344CB8AC3E}">
        <p14:creationId xmlns:p14="http://schemas.microsoft.com/office/powerpoint/2010/main" val="1924457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a Service – </a:t>
            </a:r>
            <a:r>
              <a:rPr lang="en-IN" b="0" dirty="0">
                <a:solidFill>
                  <a:schemeClr val="tx1"/>
                </a:solidFill>
              </a:rPr>
              <a:t>I</a:t>
            </a:r>
            <a:r>
              <a:rPr lang="en-IN" b="0" dirty="0" smtClean="0">
                <a:solidFill>
                  <a:schemeClr val="tx1"/>
                </a:solidFill>
              </a:rPr>
              <a:t>mplicit DI</a:t>
            </a:r>
            <a:endParaRPr lang="en-IN" dirty="0"/>
          </a:p>
        </p:txBody>
      </p:sp>
      <p:sp>
        <p:nvSpPr>
          <p:cNvPr id="3" name="Text Placeholder 2"/>
          <p:cNvSpPr>
            <a:spLocks noGrp="1"/>
          </p:cNvSpPr>
          <p:nvPr>
            <p:ph type="body" sz="quarter" idx="10"/>
          </p:nvPr>
        </p:nvSpPr>
        <p:spPr/>
        <p:txBody>
          <a:bodyPr>
            <a:normAutofit/>
          </a:bodyPr>
          <a:lstStyle/>
          <a:p>
            <a:pPr marL="285750" lvl="1">
              <a:buFont typeface="Wingdings" panose="05000000000000000000" pitchFamily="2" charset="2"/>
              <a:buChar char="§"/>
            </a:pPr>
            <a:r>
              <a:rPr lang="en-IN" sz="1600" dirty="0" smtClean="0"/>
              <a:t>var </a:t>
            </a:r>
            <a:r>
              <a:rPr lang="en-IN" sz="1600" dirty="0"/>
              <a:t>app = angular.module("</a:t>
            </a:r>
            <a:r>
              <a:rPr lang="en-IN" sz="1600" dirty="0" err="1"/>
              <a:t>DemoApp</a:t>
            </a:r>
            <a:r>
              <a:rPr lang="en-IN" sz="1600" dirty="0"/>
              <a:t>", []); </a:t>
            </a:r>
            <a:endParaRPr lang="en-IN" sz="1600" dirty="0" smtClean="0"/>
          </a:p>
          <a:p>
            <a:pPr marL="400050" lvl="2" indent="0">
              <a:buNone/>
            </a:pPr>
            <a:r>
              <a:rPr lang="en-IN" sz="1600" dirty="0" smtClean="0">
                <a:solidFill>
                  <a:srgbClr val="0070C0"/>
                </a:solidFill>
              </a:rPr>
              <a:t>// </a:t>
            </a:r>
            <a:r>
              <a:rPr lang="en-IN" sz="1600" dirty="0">
                <a:solidFill>
                  <a:srgbClr val="0070C0"/>
                </a:solidFill>
              </a:rPr>
              <a:t>Controller is injected with $scope and $http as dependencies </a:t>
            </a:r>
            <a:endParaRPr lang="en-IN" sz="1600" dirty="0" smtClean="0">
              <a:solidFill>
                <a:srgbClr val="0070C0"/>
              </a:solidFill>
            </a:endParaRPr>
          </a:p>
          <a:p>
            <a:pPr marL="400050" lvl="2" indent="0">
              <a:buNone/>
            </a:pPr>
            <a:r>
              <a:rPr lang="en-IN" sz="1600" dirty="0" smtClean="0"/>
              <a:t>app.controller('</a:t>
            </a:r>
            <a:r>
              <a:rPr lang="en-IN" sz="1600" dirty="0" err="1" smtClean="0"/>
              <a:t>DemoController</a:t>
            </a:r>
            <a:r>
              <a:rPr lang="en-IN" sz="1600" dirty="0" smtClean="0"/>
              <a:t>', ['$scope', ‘greeter’, </a:t>
            </a:r>
          </a:p>
          <a:p>
            <a:pPr marL="400050" lvl="2" indent="0">
              <a:buNone/>
            </a:pPr>
            <a:r>
              <a:rPr lang="en-IN" sz="1600" dirty="0" smtClean="0"/>
              <a:t>     function (s, g) {</a:t>
            </a:r>
          </a:p>
          <a:p>
            <a:pPr marL="400050" lvl="2" indent="0">
              <a:buNone/>
            </a:pPr>
            <a:r>
              <a:rPr lang="en-IN" sz="1600" dirty="0"/>
              <a:t> </a:t>
            </a:r>
            <a:r>
              <a:rPr lang="en-IN" sz="1600" dirty="0" smtClean="0"/>
              <a:t>         $</a:t>
            </a:r>
            <a:r>
              <a:rPr lang="en-IN" sz="1600" dirty="0" err="1"/>
              <a:t>scope.sayHello</a:t>
            </a:r>
            <a:r>
              <a:rPr lang="en-IN" sz="1600" dirty="0"/>
              <a:t> = function() { </a:t>
            </a:r>
            <a:r>
              <a:rPr lang="en-IN" sz="1600" dirty="0" err="1"/>
              <a:t>greeter.greet</a:t>
            </a:r>
            <a:r>
              <a:rPr lang="en-IN" sz="1600" dirty="0"/>
              <a:t>('Hello World'); };</a:t>
            </a:r>
            <a:r>
              <a:rPr lang="en-IN" sz="1600" dirty="0" smtClean="0"/>
              <a:t> </a:t>
            </a:r>
          </a:p>
          <a:p>
            <a:pPr marL="400050" lvl="2" indent="0">
              <a:buNone/>
            </a:pPr>
            <a:r>
              <a:rPr lang="en-IN" sz="1600" dirty="0"/>
              <a:t> </a:t>
            </a:r>
            <a:r>
              <a:rPr lang="en-IN" sz="1600" dirty="0" smtClean="0"/>
              <a:t>              }   ]);</a:t>
            </a:r>
          </a:p>
          <a:p>
            <a:pPr marL="285750" lvl="1">
              <a:buFont typeface="Wingdings" panose="05000000000000000000" pitchFamily="2" charset="2"/>
              <a:buChar char="§"/>
            </a:pPr>
            <a:r>
              <a:rPr lang="en-IN" sz="1600" dirty="0" smtClean="0"/>
              <a:t> &lt;</a:t>
            </a:r>
            <a:r>
              <a:rPr lang="en-IN" sz="1600" dirty="0"/>
              <a:t>div </a:t>
            </a:r>
            <a:r>
              <a:rPr lang="en-IN" sz="1600" dirty="0">
                <a:solidFill>
                  <a:srgbClr val="0070C0"/>
                </a:solidFill>
              </a:rPr>
              <a:t>ng-controller</a:t>
            </a:r>
            <a:r>
              <a:rPr lang="en-IN" sz="1600" dirty="0" smtClean="0"/>
              <a:t>=“</a:t>
            </a:r>
            <a:r>
              <a:rPr lang="en-IN" sz="1600" dirty="0" err="1" smtClean="0"/>
              <a:t>DemoController</a:t>
            </a:r>
            <a:r>
              <a:rPr lang="en-IN" sz="1600" dirty="0" smtClean="0"/>
              <a:t>"&gt;</a:t>
            </a:r>
          </a:p>
          <a:p>
            <a:pPr marL="0" indent="0">
              <a:buNone/>
            </a:pPr>
            <a:r>
              <a:rPr lang="en-IN" sz="1600" dirty="0"/>
              <a:t> </a:t>
            </a:r>
            <a:r>
              <a:rPr lang="en-IN" sz="1600" dirty="0" smtClean="0"/>
              <a:t>         </a:t>
            </a:r>
            <a:r>
              <a:rPr lang="en-IN" sz="1600" dirty="0"/>
              <a:t>&lt;button ng-click="</a:t>
            </a:r>
            <a:r>
              <a:rPr lang="en-IN" sz="1600" dirty="0" err="1"/>
              <a:t>sayHello</a:t>
            </a:r>
            <a:r>
              <a:rPr lang="en-IN" sz="1600" dirty="0" smtClean="0"/>
              <a:t>()"&gt; Hello &lt;/</a:t>
            </a:r>
            <a:r>
              <a:rPr lang="en-IN" sz="1600" dirty="0"/>
              <a:t>button&gt; </a:t>
            </a:r>
            <a:endParaRPr lang="en-IN" sz="1600" dirty="0" smtClean="0"/>
          </a:p>
          <a:p>
            <a:pPr marL="0" indent="0">
              <a:buNone/>
            </a:pPr>
            <a:r>
              <a:rPr lang="en-IN" sz="1600" dirty="0"/>
              <a:t> </a:t>
            </a:r>
            <a:r>
              <a:rPr lang="en-IN" sz="1600" dirty="0" smtClean="0"/>
              <a:t>      &lt;/</a:t>
            </a:r>
            <a:r>
              <a:rPr lang="en-IN" sz="1600" dirty="0"/>
              <a:t>div</a:t>
            </a:r>
            <a:r>
              <a:rPr lang="en-IN" sz="1600" dirty="0" smtClean="0"/>
              <a:t>&gt;</a:t>
            </a:r>
          </a:p>
          <a:p>
            <a:r>
              <a:rPr lang="en-IN" sz="1800" dirty="0"/>
              <a:t>When Angular compiles the HTML, it processes the ng-controller </a:t>
            </a:r>
            <a:r>
              <a:rPr lang="en-IN" sz="1800" dirty="0" smtClean="0"/>
              <a:t>directive.</a:t>
            </a:r>
          </a:p>
          <a:p>
            <a:r>
              <a:rPr lang="en-IN" sz="1800" dirty="0" smtClean="0"/>
              <a:t>It </a:t>
            </a:r>
            <a:r>
              <a:rPr lang="en-IN" sz="1800" dirty="0"/>
              <a:t>in turn asks the injector to create an instance of the controller and its dependencies.</a:t>
            </a:r>
          </a:p>
          <a:p>
            <a:pPr marL="0" indent="0">
              <a:buNone/>
            </a:pPr>
            <a:r>
              <a:rPr lang="en-IN" sz="1800" dirty="0"/>
              <a:t> </a:t>
            </a:r>
            <a:r>
              <a:rPr lang="en-IN" sz="1800" dirty="0" smtClean="0"/>
              <a:t>      </a:t>
            </a:r>
            <a:r>
              <a:rPr lang="en-IN" sz="1800" dirty="0" smtClean="0">
                <a:solidFill>
                  <a:srgbClr val="0070C0"/>
                </a:solidFill>
              </a:rPr>
              <a:t>injector.instantiate(</a:t>
            </a:r>
            <a:r>
              <a:rPr lang="en-IN" sz="1800" dirty="0" err="1" smtClean="0">
                <a:solidFill>
                  <a:srgbClr val="0070C0"/>
                </a:solidFill>
              </a:rPr>
              <a:t>DemoController</a:t>
            </a:r>
            <a:r>
              <a:rPr lang="en-IN" sz="1800" dirty="0" smtClean="0">
                <a:solidFill>
                  <a:srgbClr val="0070C0"/>
                </a:solidFill>
              </a:rPr>
              <a:t>);</a:t>
            </a:r>
          </a:p>
          <a:p>
            <a:pPr marL="0" indent="0">
              <a:buNone/>
            </a:pPr>
            <a:endParaRPr lang="en-IN" sz="1800" dirty="0" smtClean="0">
              <a:solidFill>
                <a:srgbClr val="0070C0"/>
              </a:solidFill>
            </a:endParaRPr>
          </a:p>
          <a:p>
            <a:r>
              <a:rPr lang="en-IN" sz="1800" dirty="0"/>
              <a:t>This is all done behind the </a:t>
            </a:r>
            <a:r>
              <a:rPr lang="en-IN" sz="1800" dirty="0" smtClean="0"/>
              <a:t>scenes, the </a:t>
            </a:r>
            <a:r>
              <a:rPr lang="en-IN" sz="1800" dirty="0"/>
              <a:t>controller </a:t>
            </a:r>
            <a:r>
              <a:rPr lang="en-IN" sz="1800" dirty="0" smtClean="0"/>
              <a:t>doesn’t know about </a:t>
            </a:r>
            <a:r>
              <a:rPr lang="en-IN" sz="1800" dirty="0"/>
              <a:t>the injector.</a:t>
            </a:r>
            <a:endParaRPr lang="en-IN" sz="1800" dirty="0">
              <a:solidFill>
                <a:srgbClr val="0070C0"/>
              </a:solidFill>
            </a:endParaRPr>
          </a:p>
        </p:txBody>
      </p:sp>
    </p:spTree>
    <p:extLst>
      <p:ext uri="{BB962C8B-B14F-4D97-AF65-F5344CB8AC3E}">
        <p14:creationId xmlns:p14="http://schemas.microsoft.com/office/powerpoint/2010/main" val="2986743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a Service - </a:t>
            </a:r>
            <a:r>
              <a:rPr lang="en-IN" dirty="0">
                <a:solidFill>
                  <a:srgbClr val="0070C0"/>
                </a:solidFill>
              </a:rPr>
              <a:t> </a:t>
            </a:r>
            <a:r>
              <a:rPr lang="en-IN" b="0" dirty="0" smtClean="0">
                <a:solidFill>
                  <a:schemeClr val="tx1"/>
                </a:solidFill>
              </a:rPr>
              <a:t>Explicit DI using </a:t>
            </a:r>
            <a:r>
              <a:rPr lang="en-IN" b="0" dirty="0">
                <a:solidFill>
                  <a:schemeClr val="tx1"/>
                </a:solidFill>
              </a:rPr>
              <a:t>injector</a:t>
            </a:r>
          </a:p>
        </p:txBody>
      </p:sp>
      <p:sp>
        <p:nvSpPr>
          <p:cNvPr id="3" name="Text Placeholder 2"/>
          <p:cNvSpPr>
            <a:spLocks noGrp="1"/>
          </p:cNvSpPr>
          <p:nvPr>
            <p:ph type="body" sz="quarter" idx="10"/>
          </p:nvPr>
        </p:nvSpPr>
        <p:spPr>
          <a:xfrm>
            <a:off x="304800" y="836712"/>
            <a:ext cx="8534400" cy="5411688"/>
          </a:xfrm>
        </p:spPr>
        <p:txBody>
          <a:bodyPr>
            <a:normAutofit/>
          </a:bodyPr>
          <a:lstStyle/>
          <a:p>
            <a:r>
              <a:rPr lang="en-IN" sz="1800" dirty="0"/>
              <a:t>Creates an injector object that can be used for retrieving services as well as for dependency </a:t>
            </a:r>
            <a:r>
              <a:rPr lang="en-IN" sz="1800" dirty="0" smtClean="0"/>
              <a:t>injection</a:t>
            </a:r>
          </a:p>
          <a:p>
            <a:pPr marL="0" indent="0">
              <a:buNone/>
            </a:pPr>
            <a:r>
              <a:rPr lang="en-IN" sz="1800" b="1" dirty="0" smtClean="0">
                <a:solidFill>
                  <a:srgbClr val="0070C0"/>
                </a:solidFill>
              </a:rPr>
              <a:t>        var</a:t>
            </a:r>
            <a:r>
              <a:rPr lang="en-IN" sz="1800" dirty="0" smtClean="0">
                <a:solidFill>
                  <a:srgbClr val="0070C0"/>
                </a:solidFill>
              </a:rPr>
              <a:t> </a:t>
            </a:r>
            <a:r>
              <a:rPr lang="en-IN" sz="1800" dirty="0">
                <a:solidFill>
                  <a:srgbClr val="0070C0"/>
                </a:solidFill>
              </a:rPr>
              <a:t>myInjector = </a:t>
            </a:r>
            <a:r>
              <a:rPr lang="en-IN" sz="1800" b="1" dirty="0" smtClean="0">
                <a:solidFill>
                  <a:srgbClr val="0070C0"/>
                </a:solidFill>
              </a:rPr>
              <a:t>angular.injector([‘mymodule’ , ‘ng’])</a:t>
            </a:r>
            <a:r>
              <a:rPr lang="en-IN" sz="1800" dirty="0" smtClean="0">
                <a:solidFill>
                  <a:srgbClr val="0070C0"/>
                </a:solidFill>
              </a:rPr>
              <a:t>;   </a:t>
            </a:r>
          </a:p>
          <a:p>
            <a:r>
              <a:rPr lang="en-IN" sz="1800" dirty="0" smtClean="0"/>
              <a:t>Call</a:t>
            </a:r>
            <a:r>
              <a:rPr lang="en-IN" sz="1800" dirty="0"/>
              <a:t> get() </a:t>
            </a:r>
            <a:r>
              <a:rPr lang="en-IN" sz="1800" dirty="0" smtClean="0"/>
              <a:t>on </a:t>
            </a:r>
            <a:r>
              <a:rPr lang="en-IN" sz="1800" dirty="0"/>
              <a:t>returned </a:t>
            </a:r>
            <a:r>
              <a:rPr lang="en-IN" sz="1800" dirty="0" smtClean="0"/>
              <a:t>injector</a:t>
            </a:r>
            <a:r>
              <a:rPr lang="en-IN" sz="1800" dirty="0"/>
              <a:t> instance</a:t>
            </a:r>
            <a:r>
              <a:rPr lang="en-IN" sz="1800" dirty="0" smtClean="0"/>
              <a:t> to </a:t>
            </a:r>
            <a:r>
              <a:rPr lang="en-IN" sz="1800" dirty="0"/>
              <a:t>resolve a manually specified dependency. </a:t>
            </a:r>
          </a:p>
          <a:p>
            <a:pPr marL="0" indent="0">
              <a:buNone/>
            </a:pPr>
            <a:r>
              <a:rPr lang="en-IN" sz="1800" b="1" dirty="0" smtClean="0">
                <a:solidFill>
                  <a:srgbClr val="0070C0"/>
                </a:solidFill>
              </a:rPr>
              <a:t>         var</a:t>
            </a:r>
            <a:r>
              <a:rPr lang="en-IN" sz="1800" dirty="0" smtClean="0">
                <a:solidFill>
                  <a:srgbClr val="0070C0"/>
                </a:solidFill>
              </a:rPr>
              <a:t> </a:t>
            </a:r>
            <a:r>
              <a:rPr lang="en-IN" sz="1800" dirty="0">
                <a:solidFill>
                  <a:srgbClr val="0070C0"/>
                </a:solidFill>
              </a:rPr>
              <a:t>$http = </a:t>
            </a:r>
            <a:r>
              <a:rPr lang="en-IN" sz="1800" b="1" dirty="0">
                <a:solidFill>
                  <a:srgbClr val="0070C0"/>
                </a:solidFill>
              </a:rPr>
              <a:t>myInjector.get("$http</a:t>
            </a:r>
            <a:r>
              <a:rPr lang="en-IN" sz="1800" b="1" dirty="0" smtClean="0">
                <a:solidFill>
                  <a:srgbClr val="0070C0"/>
                </a:solidFill>
              </a:rPr>
              <a:t>")</a:t>
            </a:r>
            <a:r>
              <a:rPr lang="en-IN" sz="1800" dirty="0" smtClean="0">
                <a:solidFill>
                  <a:srgbClr val="0070C0"/>
                </a:solidFill>
              </a:rPr>
              <a:t>;  // </a:t>
            </a:r>
            <a:r>
              <a:rPr lang="en-IN" sz="1800" dirty="0" smtClean="0"/>
              <a:t>After </a:t>
            </a:r>
            <a:r>
              <a:rPr lang="en-IN" sz="1800" dirty="0"/>
              <a:t>this, you can use $http just like before.</a:t>
            </a:r>
          </a:p>
          <a:p>
            <a:endParaRPr lang="en-IN" sz="1800" dirty="0" smtClean="0"/>
          </a:p>
          <a:p>
            <a:r>
              <a:rPr lang="en-IN" sz="1800" dirty="0" smtClean="0"/>
              <a:t>The </a:t>
            </a:r>
            <a:r>
              <a:rPr lang="en-IN" sz="1800" dirty="0"/>
              <a:t>injector is also responsible for injecting services into </a:t>
            </a:r>
            <a:r>
              <a:rPr lang="en-IN" sz="1800" dirty="0" smtClean="0"/>
              <a:t>functions, services can be injected into </a:t>
            </a:r>
            <a:r>
              <a:rPr lang="en-IN" sz="1800" dirty="0"/>
              <a:t>any function </a:t>
            </a:r>
            <a:r>
              <a:rPr lang="en-IN" sz="1800" dirty="0" smtClean="0"/>
              <a:t>using </a:t>
            </a:r>
            <a:r>
              <a:rPr lang="en-IN" sz="1800" dirty="0"/>
              <a:t>the injector's invoke method;</a:t>
            </a:r>
          </a:p>
          <a:p>
            <a:pPr marL="400050" lvl="1" indent="0">
              <a:buNone/>
            </a:pPr>
            <a:r>
              <a:rPr lang="en-IN" sz="1800" dirty="0">
                <a:solidFill>
                  <a:srgbClr val="0070C0"/>
                </a:solidFill>
              </a:rPr>
              <a:t>var myFunction = function(</a:t>
            </a:r>
            <a:r>
              <a:rPr lang="en-IN" sz="1800" b="1" dirty="0">
                <a:solidFill>
                  <a:srgbClr val="0070C0"/>
                </a:solidFill>
              </a:rPr>
              <a:t>greeting</a:t>
            </a:r>
            <a:r>
              <a:rPr lang="en-IN" sz="1800" dirty="0">
                <a:solidFill>
                  <a:srgbClr val="0070C0"/>
                </a:solidFill>
              </a:rPr>
              <a:t>) { greeting('Ford Prefect'); }; </a:t>
            </a:r>
            <a:r>
              <a:rPr lang="en-IN" sz="1800" b="1" dirty="0">
                <a:solidFill>
                  <a:srgbClr val="0070C0"/>
                </a:solidFill>
              </a:rPr>
              <a:t>$injector</a:t>
            </a:r>
            <a:r>
              <a:rPr lang="en-IN" sz="1800" dirty="0">
                <a:solidFill>
                  <a:srgbClr val="0070C0"/>
                </a:solidFill>
              </a:rPr>
              <a:t>.invoke(myFunction);</a:t>
            </a:r>
          </a:p>
          <a:p>
            <a:pPr marL="0" indent="0">
              <a:buNone/>
            </a:pPr>
            <a:endParaRPr lang="en-IN" sz="1800" dirty="0" smtClean="0"/>
          </a:p>
          <a:p>
            <a:r>
              <a:rPr lang="en-IN" sz="1800" dirty="0" smtClean="0"/>
              <a:t>Injector </a:t>
            </a:r>
            <a:r>
              <a:rPr lang="en-IN" sz="1800" dirty="0"/>
              <a:t>will only create an instance of a service </a:t>
            </a:r>
            <a:r>
              <a:rPr lang="en-IN" sz="1800" dirty="0" smtClean="0"/>
              <a:t>once and cache it </a:t>
            </a:r>
            <a:r>
              <a:rPr lang="en-IN" sz="1800" dirty="0"/>
              <a:t>by </a:t>
            </a:r>
            <a:r>
              <a:rPr lang="en-IN" sz="1800" dirty="0" smtClean="0"/>
              <a:t>service's </a:t>
            </a:r>
            <a:r>
              <a:rPr lang="en-IN" sz="1800" dirty="0"/>
              <a:t>name; the next time </a:t>
            </a:r>
            <a:r>
              <a:rPr lang="en-IN" sz="1800" dirty="0" smtClean="0"/>
              <a:t>service is injected using it’s name, it returns the cached service object</a:t>
            </a:r>
            <a:r>
              <a:rPr lang="en-IN" sz="1800" dirty="0"/>
              <a:t>.</a:t>
            </a:r>
          </a:p>
          <a:p>
            <a:pPr marL="0" indent="0">
              <a:buNone/>
            </a:pPr>
            <a:endParaRPr lang="en-IN" sz="1800" dirty="0">
              <a:solidFill>
                <a:srgbClr val="0070C0"/>
              </a:solidFill>
            </a:endParaRPr>
          </a:p>
        </p:txBody>
      </p:sp>
    </p:spTree>
    <p:extLst>
      <p:ext uri="{BB962C8B-B14F-4D97-AF65-F5344CB8AC3E}">
        <p14:creationId xmlns:p14="http://schemas.microsoft.com/office/powerpoint/2010/main" val="2702428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2210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Services Introduction</a:t>
            </a:r>
            <a:endParaRPr lang="en-IN" sz="2000" dirty="0"/>
          </a:p>
          <a:p>
            <a:pPr marL="800100" lvl="1" indent="-342900">
              <a:spcAft>
                <a:spcPts val="1200"/>
              </a:spcAft>
              <a:buFont typeface="Courier New" panose="02070309020205020404" pitchFamily="49" charset="0"/>
              <a:buChar char="o"/>
            </a:pPr>
            <a:r>
              <a:rPr lang="en-IN" sz="2000" dirty="0"/>
              <a:t>What is </a:t>
            </a:r>
            <a:r>
              <a:rPr lang="en-IN" sz="2000" dirty="0" smtClean="0"/>
              <a:t>Service?</a:t>
            </a:r>
            <a:endParaRPr lang="en-US" sz="2000" dirty="0"/>
          </a:p>
          <a:p>
            <a:pPr marL="800100" lvl="1" indent="-342900">
              <a:spcAft>
                <a:spcPts val="1200"/>
              </a:spcAft>
              <a:buFont typeface="Courier New" panose="02070309020205020404" pitchFamily="49" charset="0"/>
              <a:buChar char="o"/>
            </a:pPr>
            <a:r>
              <a:rPr lang="en-IN" sz="2000" dirty="0" smtClean="0"/>
              <a:t>Uses</a:t>
            </a:r>
            <a:endParaRPr lang="en-IN" sz="2000" dirty="0"/>
          </a:p>
          <a:p>
            <a:pPr marL="285750" lvl="0" indent="-285750">
              <a:spcAft>
                <a:spcPts val="1200"/>
              </a:spcAft>
              <a:buFont typeface="Arial" pitchFamily="34" charset="0"/>
              <a:buChar char="•"/>
            </a:pPr>
            <a:r>
              <a:rPr lang="en-IN" sz="2000" dirty="0" smtClean="0"/>
              <a:t>Different Ways of registering Service</a:t>
            </a:r>
          </a:p>
          <a:p>
            <a:pPr marL="285750" indent="-285750">
              <a:spcAft>
                <a:spcPts val="1200"/>
              </a:spcAft>
              <a:buFont typeface="Arial" pitchFamily="34" charset="0"/>
              <a:buChar char="•"/>
            </a:pPr>
            <a:r>
              <a:rPr lang="en-IN" sz="2000" dirty="0" smtClean="0"/>
              <a:t>Using a Service</a:t>
            </a:r>
          </a:p>
          <a:p>
            <a:pPr marL="800100" lvl="1" indent="-342900">
              <a:spcAft>
                <a:spcPts val="1200"/>
              </a:spcAft>
              <a:buFont typeface="Courier New" panose="02070309020205020404" pitchFamily="49" charset="0"/>
              <a:buChar char="o"/>
            </a:pPr>
            <a:r>
              <a:rPr lang="en-IN" sz="2000" dirty="0"/>
              <a:t>Implicit DI</a:t>
            </a:r>
          </a:p>
          <a:p>
            <a:pPr marL="800100" lvl="1" indent="-342900">
              <a:spcAft>
                <a:spcPts val="1200"/>
              </a:spcAft>
              <a:buFont typeface="Courier New" panose="02070309020205020404" pitchFamily="49" charset="0"/>
              <a:buChar char="o"/>
            </a:pPr>
            <a:r>
              <a:rPr lang="en-IN" sz="2000" dirty="0"/>
              <a:t>Explicit DI</a:t>
            </a:r>
          </a:p>
          <a:p>
            <a:pPr marL="285750" indent="-285750">
              <a:spcAft>
                <a:spcPts val="1200"/>
              </a:spcAft>
              <a:buFont typeface="Arial" pitchFamily="34" charset="0"/>
              <a:buChar char="•"/>
            </a:pPr>
            <a:r>
              <a:rPr lang="en-IN" sz="2000" dirty="0" smtClean="0"/>
              <a:t>AngularJS Internal Services </a:t>
            </a:r>
          </a:p>
          <a:p>
            <a:pPr marL="800100" lvl="1" indent="-342900">
              <a:spcAft>
                <a:spcPts val="1200"/>
              </a:spcAft>
              <a:buFont typeface="Courier New" panose="02070309020205020404" pitchFamily="49" charset="0"/>
              <a:buChar char="o"/>
            </a:pPr>
            <a:r>
              <a:rPr lang="en-IN" sz="2000" dirty="0" smtClean="0"/>
              <a:t>$timeout,$interval</a:t>
            </a:r>
          </a:p>
          <a:p>
            <a:pPr marL="800100" lvl="1" indent="-342900">
              <a:spcAft>
                <a:spcPts val="1200"/>
              </a:spcAft>
              <a:buFont typeface="Courier New" panose="02070309020205020404" pitchFamily="49" charset="0"/>
              <a:buChar char="o"/>
            </a:pPr>
            <a:r>
              <a:rPr lang="en-IN" sz="2000" dirty="0" smtClean="0"/>
              <a:t>$watch, $digest, $apply</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104749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smtClean="0"/>
              <a:t>AngularJS Internal Services - $timeout, $interval</a:t>
            </a:r>
            <a:endParaRPr lang="en-US" dirty="0"/>
          </a:p>
        </p:txBody>
      </p:sp>
      <p:sp>
        <p:nvSpPr>
          <p:cNvPr id="3" name="Text Placeholder 2"/>
          <p:cNvSpPr>
            <a:spLocks noGrp="1"/>
          </p:cNvSpPr>
          <p:nvPr>
            <p:ph type="body" sz="quarter" idx="10"/>
          </p:nvPr>
        </p:nvSpPr>
        <p:spPr>
          <a:ln>
            <a:noFill/>
          </a:ln>
        </p:spPr>
        <p:txBody>
          <a:bodyPr vert="horz" lIns="91440" tIns="45720" rIns="91440" bIns="45720" rtlCol="0">
            <a:noAutofit/>
          </a:bodyPr>
          <a:lstStyle/>
          <a:p>
            <a:r>
              <a:rPr lang="en-US" sz="1600" dirty="0" smtClean="0"/>
              <a:t>AngularJS provide internal services to user which can be used in application.</a:t>
            </a:r>
          </a:p>
          <a:p>
            <a:r>
              <a:rPr lang="en-US" sz="1600" dirty="0" smtClean="0"/>
              <a:t>All internal service start with ‘$’ e.g. $http, $window, $location</a:t>
            </a:r>
          </a:p>
          <a:p>
            <a:pPr marL="0" indent="0">
              <a:buNone/>
            </a:pPr>
            <a:endParaRPr lang="en-US" sz="1600" b="1" dirty="0"/>
          </a:p>
          <a:p>
            <a:r>
              <a:rPr lang="en-US" sz="1600" dirty="0" smtClean="0"/>
              <a:t>Let us have look at some of internal services and its use:</a:t>
            </a:r>
          </a:p>
          <a:p>
            <a:pPr marL="0" indent="0">
              <a:buNone/>
            </a:pPr>
            <a:endParaRPr lang="en-US" sz="1600" b="1" dirty="0"/>
          </a:p>
          <a:p>
            <a:pPr marL="0" indent="0">
              <a:buNone/>
            </a:pPr>
            <a:r>
              <a:rPr lang="en-US" sz="1600" b="1" dirty="0" smtClean="0"/>
              <a:t>What is $timeout?</a:t>
            </a:r>
          </a:p>
          <a:p>
            <a:r>
              <a:rPr lang="en-US" sz="1600" b="1" dirty="0" smtClean="0"/>
              <a:t>$timeout </a:t>
            </a:r>
            <a:r>
              <a:rPr lang="en-US" sz="1600" dirty="0" smtClean="0"/>
              <a:t>is</a:t>
            </a:r>
            <a:r>
              <a:rPr lang="en-US" sz="1600" b="1" dirty="0" smtClean="0"/>
              <a:t>  </a:t>
            </a:r>
            <a:r>
              <a:rPr lang="en-US" sz="1600" dirty="0" err="1"/>
              <a:t>Angular's</a:t>
            </a:r>
            <a:r>
              <a:rPr lang="en-US" sz="1600" dirty="0"/>
              <a:t> wrapper for </a:t>
            </a:r>
            <a:r>
              <a:rPr lang="en-US" sz="1600" dirty="0" err="1" smtClean="0"/>
              <a:t>window.setTimeout</a:t>
            </a:r>
            <a:r>
              <a:rPr lang="en-IN" sz="1600" b="1" dirty="0" smtClean="0"/>
              <a:t> </a:t>
            </a:r>
            <a:r>
              <a:rPr lang="en-IN" sz="1600" dirty="0" smtClean="0"/>
              <a:t>and </a:t>
            </a:r>
            <a:r>
              <a:rPr lang="en-IN" sz="1600" b="1" dirty="0" smtClean="0"/>
              <a:t>$interval </a:t>
            </a:r>
            <a:r>
              <a:rPr lang="en-IN" sz="1600" dirty="0" smtClean="0"/>
              <a:t>is for scheduling </a:t>
            </a:r>
            <a:r>
              <a:rPr lang="en-IN" sz="1600" dirty="0"/>
              <a:t>a </a:t>
            </a:r>
            <a:r>
              <a:rPr lang="en-IN" sz="1600" dirty="0" smtClean="0"/>
              <a:t>repeated </a:t>
            </a:r>
            <a:r>
              <a:rPr lang="en-IN" sz="1600" dirty="0"/>
              <a:t>Function Call</a:t>
            </a:r>
          </a:p>
          <a:p>
            <a:endParaRPr lang="en-US" sz="1600" dirty="0" smtClean="0"/>
          </a:p>
          <a:p>
            <a:r>
              <a:rPr lang="en-IN" sz="1600" dirty="0" smtClean="0"/>
              <a:t>var </a:t>
            </a:r>
            <a:r>
              <a:rPr lang="en-IN" sz="1600" dirty="0" err="1"/>
              <a:t>myapp</a:t>
            </a:r>
            <a:r>
              <a:rPr lang="en-IN" sz="1600" dirty="0"/>
              <a:t> = angular.module("</a:t>
            </a:r>
            <a:r>
              <a:rPr lang="en-IN" sz="1600" dirty="0" err="1"/>
              <a:t>myapp</a:t>
            </a:r>
            <a:r>
              <a:rPr lang="en-IN" sz="1600" dirty="0"/>
              <a:t>", []); </a:t>
            </a:r>
            <a:endParaRPr lang="en-IN" sz="1600" dirty="0" smtClean="0"/>
          </a:p>
          <a:p>
            <a:pPr marL="0" indent="0">
              <a:buNone/>
            </a:pPr>
            <a:r>
              <a:rPr lang="en-IN" sz="1600" dirty="0"/>
              <a:t> </a:t>
            </a:r>
            <a:r>
              <a:rPr lang="en-IN" sz="1600" dirty="0" smtClean="0"/>
              <a:t>      myapp.controller</a:t>
            </a:r>
            <a:r>
              <a:rPr lang="en-IN" sz="1600" dirty="0"/>
              <a:t>("</a:t>
            </a:r>
            <a:r>
              <a:rPr lang="en-IN" sz="1600" dirty="0" err="1"/>
              <a:t>MyController</a:t>
            </a:r>
            <a:r>
              <a:rPr lang="en-IN" sz="1600" dirty="0"/>
              <a:t>", function($scope, $timeout</a:t>
            </a:r>
            <a:r>
              <a:rPr lang="en-IN" sz="1600" dirty="0" smtClean="0"/>
              <a:t>)</a:t>
            </a:r>
          </a:p>
          <a:p>
            <a:pPr marL="0" indent="0">
              <a:buNone/>
            </a:pPr>
            <a:r>
              <a:rPr lang="en-IN" sz="1600" dirty="0"/>
              <a:t> </a:t>
            </a:r>
            <a:r>
              <a:rPr lang="en-IN" sz="1600" dirty="0" smtClean="0"/>
              <a:t>                                                                   {  </a:t>
            </a:r>
            <a:r>
              <a:rPr lang="en-IN" sz="1600" dirty="0" smtClean="0">
                <a:solidFill>
                  <a:srgbClr val="0070C0"/>
                </a:solidFill>
              </a:rPr>
              <a:t>$</a:t>
            </a:r>
            <a:r>
              <a:rPr lang="en-IN" sz="1600" dirty="0">
                <a:solidFill>
                  <a:srgbClr val="0070C0"/>
                </a:solidFill>
              </a:rPr>
              <a:t>timeout(callAtTimeout, 3000); </a:t>
            </a:r>
            <a:r>
              <a:rPr lang="en-IN" sz="1600" dirty="0" smtClean="0">
                <a:solidFill>
                  <a:srgbClr val="0070C0"/>
                </a:solidFill>
              </a:rPr>
              <a:t>                                </a:t>
            </a:r>
            <a:r>
              <a:rPr lang="en-IN" sz="1600" dirty="0" smtClean="0"/>
              <a:t>				            </a:t>
            </a:r>
            <a:r>
              <a:rPr lang="en-IN" sz="1600" dirty="0" smtClean="0">
                <a:solidFill>
                  <a:srgbClr val="0070C0"/>
                </a:solidFill>
              </a:rPr>
              <a:t>$</a:t>
            </a:r>
            <a:r>
              <a:rPr lang="en-IN" sz="1600" dirty="0">
                <a:solidFill>
                  <a:srgbClr val="0070C0"/>
                </a:solidFill>
              </a:rPr>
              <a:t>interval(</a:t>
            </a:r>
            <a:r>
              <a:rPr lang="en-IN" sz="1600" dirty="0" err="1">
                <a:solidFill>
                  <a:srgbClr val="0070C0"/>
                </a:solidFill>
              </a:rPr>
              <a:t>callAtInterval</a:t>
            </a:r>
            <a:r>
              <a:rPr lang="en-IN" sz="1600" dirty="0">
                <a:solidFill>
                  <a:srgbClr val="0070C0"/>
                </a:solidFill>
              </a:rPr>
              <a:t>, 5000); </a:t>
            </a:r>
            <a:r>
              <a:rPr lang="en-IN" sz="1600" dirty="0" smtClean="0"/>
              <a:t>});</a:t>
            </a:r>
          </a:p>
          <a:p>
            <a:pPr marL="0" indent="0">
              <a:buNone/>
            </a:pPr>
            <a:r>
              <a:rPr lang="en-IN" sz="1600" dirty="0"/>
              <a:t> </a:t>
            </a:r>
            <a:r>
              <a:rPr lang="en-IN" sz="1600" dirty="0" smtClean="0"/>
              <a:t>      </a:t>
            </a:r>
            <a:r>
              <a:rPr lang="en-IN" sz="1600" dirty="0"/>
              <a:t>function callAtTimeout() { console.log("Timeout occurred"); }</a:t>
            </a:r>
            <a:r>
              <a:rPr lang="en-US" sz="1600" dirty="0">
                <a:solidFill>
                  <a:srgbClr val="0070C0"/>
                </a:solidFill>
              </a:rPr>
              <a:t/>
            </a:r>
            <a:br>
              <a:rPr lang="en-US" sz="1600" dirty="0">
                <a:solidFill>
                  <a:srgbClr val="0070C0"/>
                </a:solidFill>
              </a:rPr>
            </a:br>
            <a:r>
              <a:rPr lang="en-US" sz="1600" dirty="0" smtClean="0">
                <a:solidFill>
                  <a:srgbClr val="0070C0"/>
                </a:solidFill>
              </a:rPr>
              <a:t>       </a:t>
            </a:r>
            <a:r>
              <a:rPr lang="en-US" sz="1600" dirty="0" smtClean="0"/>
              <a:t>f</a:t>
            </a:r>
            <a:r>
              <a:rPr lang="en-IN" sz="1600" dirty="0" smtClean="0"/>
              <a:t>unction </a:t>
            </a:r>
            <a:r>
              <a:rPr lang="en-IN" sz="1600" dirty="0"/>
              <a:t>callAtInterval() { console.log("Interval occurred"); }</a:t>
            </a:r>
            <a:endParaRPr lang="en-US" sz="1600" b="1" dirty="0">
              <a:solidFill>
                <a:srgbClr val="0070C0"/>
              </a:solidFill>
            </a:endParaRPr>
          </a:p>
        </p:txBody>
      </p:sp>
    </p:spTree>
    <p:extLst>
      <p:ext uri="{BB962C8B-B14F-4D97-AF65-F5344CB8AC3E}">
        <p14:creationId xmlns:p14="http://schemas.microsoft.com/office/powerpoint/2010/main" val="255844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AngularJS Internal </a:t>
            </a:r>
            <a:r>
              <a:rPr lang="en-US" dirty="0" smtClean="0"/>
              <a:t>Services - $watch, $digest</a:t>
            </a:r>
            <a:endParaRPr lang="en-IN" dirty="0"/>
          </a:p>
        </p:txBody>
      </p:sp>
      <p:sp>
        <p:nvSpPr>
          <p:cNvPr id="3" name="Text Placeholder 2"/>
          <p:cNvSpPr>
            <a:spLocks noGrp="1"/>
          </p:cNvSpPr>
          <p:nvPr>
            <p:ph type="body" sz="quarter" idx="10"/>
          </p:nvPr>
        </p:nvSpPr>
        <p:spPr/>
        <p:txBody>
          <a:bodyPr>
            <a:normAutofit lnSpcReduction="10000"/>
          </a:bodyPr>
          <a:lstStyle/>
          <a:p>
            <a:r>
              <a:rPr lang="en-IN" sz="1800" dirty="0" smtClean="0"/>
              <a:t>Data </a:t>
            </a:r>
            <a:r>
              <a:rPr lang="en-IN" sz="1800" dirty="0"/>
              <a:t>binding means that when you change something in the </a:t>
            </a:r>
            <a:r>
              <a:rPr lang="en-IN" sz="1800" dirty="0" smtClean="0"/>
              <a:t>view, the</a:t>
            </a:r>
            <a:r>
              <a:rPr lang="en-IN" sz="1800" dirty="0"/>
              <a:t> </a:t>
            </a:r>
            <a:r>
              <a:rPr lang="en-IN" sz="1800" dirty="0" smtClean="0"/>
              <a:t>scope</a:t>
            </a:r>
            <a:r>
              <a:rPr lang="en-IN" sz="1800" dirty="0"/>
              <a:t> </a:t>
            </a:r>
            <a:r>
              <a:rPr lang="en-IN" sz="1800" dirty="0" smtClean="0"/>
              <a:t>model</a:t>
            </a:r>
            <a:r>
              <a:rPr lang="en-IN" sz="1800" dirty="0"/>
              <a:t> </a:t>
            </a:r>
            <a:r>
              <a:rPr lang="en-IN" sz="1800" i="1" dirty="0" smtClean="0"/>
              <a:t>automagically </a:t>
            </a:r>
            <a:r>
              <a:rPr lang="en-IN" sz="1800" dirty="0" smtClean="0"/>
              <a:t>updates and vice-a-versa.</a:t>
            </a:r>
          </a:p>
          <a:p>
            <a:endParaRPr lang="en-IN" sz="1800" dirty="0"/>
          </a:p>
          <a:p>
            <a:r>
              <a:rPr lang="en-IN" sz="1800" dirty="0" smtClean="0"/>
              <a:t>When </a:t>
            </a:r>
            <a:r>
              <a:rPr lang="en-IN" sz="1800" dirty="0"/>
              <a:t>you write an expression ({{</a:t>
            </a:r>
            <a:r>
              <a:rPr lang="en-IN" sz="1800" dirty="0" err="1"/>
              <a:t>aModel</a:t>
            </a:r>
            <a:r>
              <a:rPr lang="en-IN" sz="1800" dirty="0"/>
              <a:t>}}), behind the scenes Angular sets up a watcher on the scope </a:t>
            </a:r>
            <a:r>
              <a:rPr lang="en-IN" sz="1800" dirty="0" smtClean="0"/>
              <a:t>model using $watch, </a:t>
            </a:r>
            <a:r>
              <a:rPr lang="en-IN" sz="1800" dirty="0"/>
              <a:t>which in turn updates the view whenever the model changes.</a:t>
            </a:r>
            <a:endParaRPr lang="en-IN" sz="1800" dirty="0" smtClean="0"/>
          </a:p>
          <a:p>
            <a:pPr marL="400050" lvl="1" indent="0" fontAlgn="base">
              <a:buNone/>
            </a:pPr>
            <a:r>
              <a:rPr lang="en-IN" sz="1800" dirty="0">
                <a:solidFill>
                  <a:srgbClr val="0070C0"/>
                </a:solidFill>
              </a:rPr>
              <a:t>$</a:t>
            </a:r>
            <a:r>
              <a:rPr lang="en-IN" sz="1800" dirty="0" err="1">
                <a:solidFill>
                  <a:srgbClr val="0070C0"/>
                </a:solidFill>
              </a:rPr>
              <a:t>scope.$watch</a:t>
            </a:r>
            <a:r>
              <a:rPr lang="en-IN" sz="1800" dirty="0">
                <a:solidFill>
                  <a:srgbClr val="0070C0"/>
                </a:solidFill>
              </a:rPr>
              <a:t>('</a:t>
            </a:r>
            <a:r>
              <a:rPr lang="en-IN" sz="1800" dirty="0" err="1">
                <a:solidFill>
                  <a:srgbClr val="0070C0"/>
                </a:solidFill>
              </a:rPr>
              <a:t>aModel</a:t>
            </a:r>
            <a:r>
              <a:rPr lang="en-IN" sz="1800" dirty="0">
                <a:solidFill>
                  <a:srgbClr val="0070C0"/>
                </a:solidFill>
              </a:rPr>
              <a:t>', function(</a:t>
            </a:r>
            <a:r>
              <a:rPr lang="en-IN" sz="1800" dirty="0" err="1">
                <a:solidFill>
                  <a:srgbClr val="0070C0"/>
                </a:solidFill>
              </a:rPr>
              <a:t>newValue</a:t>
            </a:r>
            <a:r>
              <a:rPr lang="en-IN" sz="1800" dirty="0">
                <a:solidFill>
                  <a:srgbClr val="0070C0"/>
                </a:solidFill>
              </a:rPr>
              <a:t>, </a:t>
            </a:r>
            <a:r>
              <a:rPr lang="en-IN" sz="1800" dirty="0" err="1">
                <a:solidFill>
                  <a:srgbClr val="0070C0"/>
                </a:solidFill>
              </a:rPr>
              <a:t>oldValue</a:t>
            </a:r>
            <a:r>
              <a:rPr lang="en-IN" sz="1800" dirty="0">
                <a:solidFill>
                  <a:srgbClr val="0070C0"/>
                </a:solidFill>
              </a:rPr>
              <a:t>) {</a:t>
            </a:r>
          </a:p>
          <a:p>
            <a:pPr marL="400050" lvl="1" indent="0" fontAlgn="base">
              <a:buNone/>
            </a:pPr>
            <a:r>
              <a:rPr lang="en-IN" sz="1800" dirty="0">
                <a:solidFill>
                  <a:srgbClr val="0070C0"/>
                </a:solidFill>
              </a:rPr>
              <a:t>  //update the DOM with </a:t>
            </a:r>
            <a:r>
              <a:rPr lang="en-IN" sz="1800" dirty="0" err="1">
                <a:solidFill>
                  <a:srgbClr val="0070C0"/>
                </a:solidFill>
              </a:rPr>
              <a:t>newValue</a:t>
            </a:r>
            <a:endParaRPr lang="en-IN" sz="1800" dirty="0">
              <a:solidFill>
                <a:srgbClr val="0070C0"/>
              </a:solidFill>
            </a:endParaRPr>
          </a:p>
          <a:p>
            <a:pPr marL="400050" lvl="1" indent="0" fontAlgn="base">
              <a:buNone/>
            </a:pPr>
            <a:r>
              <a:rPr lang="en-IN" sz="1800" dirty="0" smtClean="0">
                <a:solidFill>
                  <a:srgbClr val="0070C0"/>
                </a:solidFill>
              </a:rPr>
              <a:t>});</a:t>
            </a:r>
          </a:p>
          <a:p>
            <a:pPr marL="400050" lvl="1" indent="0" fontAlgn="base">
              <a:buNone/>
            </a:pPr>
            <a:endParaRPr lang="en-IN" sz="1800" dirty="0" smtClean="0">
              <a:solidFill>
                <a:srgbClr val="0070C0"/>
              </a:solidFill>
            </a:endParaRPr>
          </a:p>
          <a:p>
            <a:pPr marL="342900" lvl="1" indent="-342900" fontAlgn="base">
              <a:buFont typeface="Wingdings" panose="05000000000000000000" pitchFamily="2" charset="2"/>
              <a:buChar char="§"/>
            </a:pPr>
            <a:r>
              <a:rPr lang="en-IN" sz="1800" dirty="0" smtClean="0"/>
              <a:t>$watch listener function does not get executed on its own. $digest triggers $watch.</a:t>
            </a:r>
          </a:p>
          <a:p>
            <a:pPr marL="0" lvl="1" indent="0" fontAlgn="base">
              <a:buNone/>
            </a:pPr>
            <a:endParaRPr lang="en-IN" sz="1800" dirty="0" smtClean="0"/>
          </a:p>
          <a:p>
            <a:pPr marL="342900" lvl="1" indent="-342900" fontAlgn="base">
              <a:buFont typeface="Wingdings" panose="05000000000000000000" pitchFamily="2" charset="2"/>
              <a:buChar char="§"/>
            </a:pPr>
            <a:r>
              <a:rPr lang="en-IN" sz="1800" dirty="0" smtClean="0"/>
              <a:t>Several built-in directives/services that change </a:t>
            </a:r>
            <a:r>
              <a:rPr lang="en-IN" sz="1800" dirty="0"/>
              <a:t>models (e.g. ng-model, </a:t>
            </a:r>
            <a:r>
              <a:rPr lang="en-IN" sz="1800" dirty="0" smtClean="0"/>
              <a:t>ng-click, $timeout</a:t>
            </a:r>
            <a:r>
              <a:rPr lang="en-IN" sz="1800" dirty="0"/>
              <a:t>, </a:t>
            </a:r>
            <a:r>
              <a:rPr lang="en-IN" sz="1800" dirty="0" smtClean="0"/>
              <a:t>etc.) automatically </a:t>
            </a:r>
            <a:r>
              <a:rPr lang="en-IN" sz="1800" dirty="0"/>
              <a:t>trigger a $digest cycle</a:t>
            </a:r>
            <a:r>
              <a:rPr lang="en-IN" sz="1800" dirty="0" smtClean="0"/>
              <a:t>.</a:t>
            </a:r>
          </a:p>
          <a:p>
            <a:pPr marL="0" lvl="1" indent="0" fontAlgn="base">
              <a:buNone/>
            </a:pPr>
            <a:endParaRPr lang="en-IN" sz="1800" dirty="0">
              <a:solidFill>
                <a:srgbClr val="0070C0"/>
              </a:solidFill>
            </a:endParaRPr>
          </a:p>
          <a:p>
            <a:pPr marL="342900" lvl="1" indent="-342900" fontAlgn="base">
              <a:buFont typeface="Wingdings" panose="05000000000000000000" pitchFamily="2" charset="2"/>
              <a:buChar char="§"/>
            </a:pPr>
            <a:r>
              <a:rPr lang="en-IN" sz="1800" dirty="0" smtClean="0"/>
              <a:t>As $digest</a:t>
            </a:r>
            <a:r>
              <a:rPr lang="en-IN" sz="1800" dirty="0"/>
              <a:t> cycle starts, it fires each of the </a:t>
            </a:r>
            <a:r>
              <a:rPr lang="en-IN" sz="1800" dirty="0" smtClean="0"/>
              <a:t>watchers</a:t>
            </a:r>
            <a:r>
              <a:rPr lang="en-IN" sz="1800" dirty="0"/>
              <a:t> </a:t>
            </a:r>
            <a:r>
              <a:rPr lang="en-IN" sz="1800" dirty="0" smtClean="0"/>
              <a:t>that </a:t>
            </a:r>
            <a:r>
              <a:rPr lang="en-IN" sz="1800" dirty="0"/>
              <a:t>check if the current value of the scope model is different from last calculated </a:t>
            </a:r>
            <a:r>
              <a:rPr lang="en-IN" sz="1800" dirty="0" smtClean="0"/>
              <a:t>value.</a:t>
            </a:r>
          </a:p>
          <a:p>
            <a:endParaRPr lang="en-IN" dirty="0"/>
          </a:p>
        </p:txBody>
      </p:sp>
    </p:spTree>
    <p:extLst>
      <p:ext uri="{BB962C8B-B14F-4D97-AF65-F5344CB8AC3E}">
        <p14:creationId xmlns:p14="http://schemas.microsoft.com/office/powerpoint/2010/main" val="3152220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AngularJS Internal Services - </a:t>
            </a:r>
            <a:r>
              <a:rPr lang="en-US" sz="2400" dirty="0" smtClean="0"/>
              <a:t>$digest, $apply</a:t>
            </a:r>
            <a:endParaRPr lang="en-IN" dirty="0"/>
          </a:p>
        </p:txBody>
      </p:sp>
      <p:sp>
        <p:nvSpPr>
          <p:cNvPr id="3" name="Text Placeholder 2"/>
          <p:cNvSpPr>
            <a:spLocks noGrp="1"/>
          </p:cNvSpPr>
          <p:nvPr>
            <p:ph type="body" sz="quarter" idx="10"/>
          </p:nvPr>
        </p:nvSpPr>
        <p:spPr/>
        <p:txBody>
          <a:bodyPr>
            <a:normAutofit/>
          </a:bodyPr>
          <a:lstStyle/>
          <a:p>
            <a:r>
              <a:rPr lang="en-IN" sz="1800" dirty="0"/>
              <a:t>Angular doesn’t directly call $digest</a:t>
            </a:r>
            <a:r>
              <a:rPr lang="en-IN" sz="1800" dirty="0" smtClean="0"/>
              <a:t>(), </a:t>
            </a:r>
            <a:r>
              <a:rPr lang="en-IN" sz="1800" dirty="0"/>
              <a:t>it calls $scope.$apply</a:t>
            </a:r>
            <a:r>
              <a:rPr lang="en-IN" sz="1800" dirty="0" smtClean="0"/>
              <a:t>() which </a:t>
            </a:r>
            <a:r>
              <a:rPr lang="en-IN" sz="1800" dirty="0"/>
              <a:t>in turn calls $rootScope.$digest(). </a:t>
            </a:r>
            <a:endParaRPr lang="en-IN" sz="1800" dirty="0" smtClean="0"/>
          </a:p>
          <a:p>
            <a:endParaRPr lang="en-IN" sz="1800" dirty="0" smtClean="0"/>
          </a:p>
          <a:p>
            <a:r>
              <a:rPr lang="en-IN" sz="1800" dirty="0" smtClean="0"/>
              <a:t>As </a:t>
            </a:r>
            <a:r>
              <a:rPr lang="en-IN" sz="1800" dirty="0"/>
              <a:t>a result of this, a digest cycle starts at the $rootScope, and subsequently visits all the child scopes calling the watchers along the way</a:t>
            </a:r>
            <a:r>
              <a:rPr lang="en-IN" sz="1800" dirty="0" smtClean="0"/>
              <a:t>.</a:t>
            </a:r>
          </a:p>
          <a:p>
            <a:endParaRPr lang="en-US" sz="1800" dirty="0" smtClean="0"/>
          </a:p>
          <a:p>
            <a:r>
              <a:rPr lang="en-US" sz="1800" dirty="0" smtClean="0"/>
              <a:t>When </a:t>
            </a:r>
            <a:r>
              <a:rPr lang="en-US" sz="1800" dirty="0"/>
              <a:t>you </a:t>
            </a:r>
            <a:r>
              <a:rPr lang="en-US" sz="1800" dirty="0" smtClean="0"/>
              <a:t>change model </a:t>
            </a:r>
            <a:r>
              <a:rPr lang="en-US" sz="1800" dirty="0"/>
              <a:t>outside of the Angular context (like </a:t>
            </a:r>
            <a:r>
              <a:rPr lang="en-US" sz="1800" dirty="0" smtClean="0"/>
              <a:t>DOM event listeners, </a:t>
            </a:r>
            <a:r>
              <a:rPr lang="en-US" sz="1800" dirty="0"/>
              <a:t>setTimeout, XHR or third party libraries) then use</a:t>
            </a:r>
            <a:r>
              <a:rPr lang="en-US" sz="1800" dirty="0">
                <a:solidFill>
                  <a:schemeClr val="tx1"/>
                </a:solidFill>
              </a:rPr>
              <a:t> $</a:t>
            </a:r>
            <a:r>
              <a:rPr lang="en-US" sz="1800" dirty="0"/>
              <a:t>apply</a:t>
            </a:r>
            <a:r>
              <a:rPr lang="en-US" sz="1800" dirty="0" smtClean="0">
                <a:solidFill>
                  <a:schemeClr val="tx1"/>
                </a:solidFill>
              </a:rPr>
              <a:t>() </a:t>
            </a:r>
            <a:r>
              <a:rPr lang="en-US" sz="1800" dirty="0"/>
              <a:t>	</a:t>
            </a:r>
            <a:endParaRPr lang="en-US" sz="1800" dirty="0" smtClean="0"/>
          </a:p>
          <a:p>
            <a:pPr marL="0" indent="0">
              <a:buNone/>
            </a:pPr>
            <a:r>
              <a:rPr lang="en-US" sz="2000" dirty="0"/>
              <a:t> </a:t>
            </a:r>
            <a:r>
              <a:rPr lang="en-US" sz="2000" dirty="0" smtClean="0"/>
              <a:t>   	</a:t>
            </a:r>
            <a:r>
              <a:rPr lang="en-US" sz="2000" dirty="0" smtClean="0">
                <a:solidFill>
                  <a:srgbClr val="0070C0"/>
                </a:solidFill>
              </a:rPr>
              <a:t>$</a:t>
            </a:r>
            <a:r>
              <a:rPr lang="en-US" sz="2000" dirty="0">
                <a:solidFill>
                  <a:srgbClr val="0070C0"/>
                </a:solidFill>
              </a:rPr>
              <a:t>scope.$apply</a:t>
            </a:r>
            <a:r>
              <a:rPr lang="en-US" sz="2000" dirty="0" smtClean="0">
                <a:solidFill>
                  <a:srgbClr val="0070C0"/>
                </a:solidFill>
              </a:rPr>
              <a:t>();</a:t>
            </a:r>
          </a:p>
          <a:p>
            <a:pPr marL="0" indent="0">
              <a:buNone/>
            </a:pPr>
            <a:endParaRPr lang="en-US" sz="2000" dirty="0" smtClean="0"/>
          </a:p>
          <a:p>
            <a:r>
              <a:rPr lang="en-IN" sz="1800" dirty="0" smtClean="0"/>
              <a:t>Manually calling $apply() tells </a:t>
            </a:r>
            <a:r>
              <a:rPr lang="en-IN" sz="1800" dirty="0"/>
              <a:t>Angular that </a:t>
            </a:r>
            <a:r>
              <a:rPr lang="en-IN" sz="1800" dirty="0" smtClean="0"/>
              <a:t>model is changed outside the context and </a:t>
            </a:r>
            <a:r>
              <a:rPr lang="en-IN" sz="1800" dirty="0"/>
              <a:t>it should fire the </a:t>
            </a:r>
            <a:r>
              <a:rPr lang="en-IN" sz="1800" dirty="0" smtClean="0"/>
              <a:t>watchers </a:t>
            </a:r>
            <a:r>
              <a:rPr lang="en-IN" sz="1800" dirty="0"/>
              <a:t>so that </a:t>
            </a:r>
            <a:r>
              <a:rPr lang="en-IN" sz="1800" dirty="0" smtClean="0"/>
              <a:t>changes </a:t>
            </a:r>
            <a:r>
              <a:rPr lang="en-IN" sz="1800" dirty="0"/>
              <a:t>propagate properly.</a:t>
            </a:r>
            <a:endParaRPr lang="en-IN" sz="1800" dirty="0">
              <a:solidFill>
                <a:schemeClr val="tx1"/>
              </a:solidFill>
              <a:hlinkClick r:id="rId3"/>
            </a:endParaRPr>
          </a:p>
          <a:p>
            <a:pPr marL="0" indent="0">
              <a:buNone/>
            </a:pPr>
            <a:endParaRPr lang="en-US" dirty="0">
              <a:latin typeface="Courier" pitchFamily="49" charset="0"/>
            </a:endParaRPr>
          </a:p>
          <a:p>
            <a:endParaRPr lang="en-IN" dirty="0"/>
          </a:p>
        </p:txBody>
      </p:sp>
    </p:spTree>
    <p:extLst>
      <p:ext uri="{BB962C8B-B14F-4D97-AF65-F5344CB8AC3E}">
        <p14:creationId xmlns:p14="http://schemas.microsoft.com/office/powerpoint/2010/main" val="583751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6787861" y="5713200"/>
            <a:ext cx="908339" cy="265290"/>
            <a:chOff x="6416842" y="6103352"/>
            <a:chExt cx="1279358" cy="373648"/>
          </a:xfrm>
        </p:grpSpPr>
        <p:pic>
          <p:nvPicPr>
            <p:cNvPr id="1029" name="Picture 5" descr="Description: Facebook">
              <a:hlinkClick r:id="rId3"/>
            </p:cNvPr>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336200" y="6103352"/>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cription: Twitter">
              <a:hlinkClick r:id="rId6"/>
            </p:cNvPr>
            <p:cNvPicPr>
              <a:picLocks noChangeAspect="1" noChangeArrowheads="1"/>
            </p:cNvPicPr>
            <p:nvPr/>
          </p:nvPicPr>
          <p:blipFill>
            <a:blip r:embed="rId7" r:link="rId8" cstate="print">
              <a:extLst>
                <a:ext uri="{28A0092B-C50C-407E-A947-70E740481C1C}">
                  <a14:useLocalDpi xmlns:a14="http://schemas.microsoft.com/office/drawing/2010/main" val="0"/>
                </a:ext>
              </a:extLst>
            </a:blip>
            <a:srcRect/>
            <a:stretch>
              <a:fillRect/>
            </a:stretch>
          </p:blipFill>
          <p:spPr bwMode="auto">
            <a:xfrm>
              <a:off x="6879000" y="611700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escription: LinkedIn">
              <a:hlinkClick r:id="rId9"/>
            </p:cNvPr>
            <p:cNvPicPr>
              <a:picLocks noChangeAspect="1" noChangeArrowheads="1"/>
            </p:cNvPicPr>
            <p:nvPr/>
          </p:nvPicPr>
          <p:blipFill>
            <a:blip r:embed="rId10" r:link="rId11" cstate="print">
              <a:extLst>
                <a:ext uri="{28A0092B-C50C-407E-A947-70E740481C1C}">
                  <a14:useLocalDpi xmlns:a14="http://schemas.microsoft.com/office/drawing/2010/main" val="0"/>
                </a:ext>
              </a:extLst>
            </a:blip>
            <a:srcRect/>
            <a:stretch>
              <a:fillRect/>
            </a:stretch>
          </p:blipFill>
          <p:spPr bwMode="auto">
            <a:xfrm>
              <a:off x="6416842" y="6117000"/>
              <a:ext cx="360000" cy="3600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9"/>
          <p:cNvSpPr>
            <a:spLocks noChangeArrowheads="1"/>
          </p:cNvSpPr>
          <p:nvPr/>
        </p:nvSpPr>
        <p:spPr bwMode="auto">
          <a:xfrm>
            <a:off x="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000" smtClean="0">
                <a:solidFill>
                  <a:srgbClr val="6B6B6B"/>
                </a:solidFill>
                <a:latin typeface="Segoe UI" pitchFamily="34" charset="0"/>
                <a:ea typeface="Calibri" pitchFamily="34" charset="0"/>
                <a:cs typeface="Segoe UI" pitchFamily="34" charset="0"/>
              </a:rPr>
              <a:t> </a:t>
            </a:r>
            <a:r>
              <a:rPr lang="en-US" sz="900" smtClean="0">
                <a:solidFill>
                  <a:srgbClr val="6B6B6B"/>
                </a:solidFill>
                <a:latin typeface="Segoe UI" pitchFamily="34" charset="0"/>
                <a:ea typeface="Calibri" pitchFamily="34" charset="0"/>
                <a:cs typeface="Segoe UI" pitchFamily="34" charset="0"/>
              </a:rPr>
              <a:t> </a:t>
            </a:r>
            <a:r>
              <a:rPr lang="en-US" sz="1000" smtClean="0">
                <a:solidFill>
                  <a:srgbClr val="6B6B6B"/>
                </a:solidFill>
                <a:latin typeface="Segoe UI" pitchFamily="34" charset="0"/>
                <a:ea typeface="Calibri" pitchFamily="34" charset="0"/>
                <a:cs typeface="Segoe UI" pitchFamily="34" charset="0"/>
              </a:rPr>
              <a:t> </a:t>
            </a:r>
            <a:endParaRPr lang="en-US" smtClean="0">
              <a:solidFill>
                <a:prstClr val="black"/>
              </a:solidFill>
              <a:latin typeface="Arial" pitchFamily="34" charset="0"/>
              <a:cs typeface="Arial" pitchFamily="34" charset="0"/>
            </a:endParaRPr>
          </a:p>
        </p:txBody>
      </p:sp>
      <p:sp>
        <p:nvSpPr>
          <p:cNvPr id="8" name="Rectangle 11"/>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800" smtClean="0">
                <a:solidFill>
                  <a:prstClr val="black"/>
                </a:solidFill>
                <a:latin typeface="Arial" pitchFamily="34" charset="0"/>
                <a:cs typeface="Arial" pitchFamily="34" charset="0"/>
              </a:rPr>
              <a:t> </a:t>
            </a:r>
            <a:endParaRPr lang="en-US" smtClean="0">
              <a:solidFill>
                <a:prstClr val="black"/>
              </a:solidFill>
              <a:latin typeface="Arial" pitchFamily="34" charset="0"/>
              <a:cs typeface="Arial" pitchFamily="34" charset="0"/>
            </a:endParaRPr>
          </a:p>
        </p:txBody>
      </p:sp>
      <p:cxnSp>
        <p:nvCxnSpPr>
          <p:cNvPr id="15" name="Straight Connector 14"/>
          <p:cNvCxnSpPr/>
          <p:nvPr/>
        </p:nvCxnSpPr>
        <p:spPr>
          <a:xfrm flipH="1">
            <a:off x="6456059" y="457200"/>
            <a:ext cx="20941" cy="609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548992" y="2687828"/>
            <a:ext cx="2630437" cy="804672"/>
          </a:xfrm>
          <a:prstGeom prst="rect">
            <a:avLst/>
          </a:prstGeom>
          <a:noFill/>
          <a:ln>
            <a:noFill/>
          </a:ln>
        </p:spPr>
        <p:txBody>
          <a:bodyPr anchor="ctr"/>
          <a:lstStyle>
            <a:defPPr>
              <a:defRPr lang="en-US"/>
            </a:defPPr>
            <a:lvl1pPr>
              <a:spcBef>
                <a:spcPct val="0"/>
              </a:spcBef>
              <a:buNone/>
              <a:defRPr sz="5400" b="1">
                <a:solidFill>
                  <a:schemeClr val="bg1"/>
                </a:solidFill>
                <a:latin typeface="+mj-lt"/>
                <a:ea typeface="+mj-ea"/>
                <a:cs typeface="+mj-cs"/>
              </a:defRPr>
            </a:lvl1pPr>
          </a:lstStyle>
          <a:p>
            <a:r>
              <a:rPr lang="en-US" sz="4400" dirty="0">
                <a:solidFill>
                  <a:schemeClr val="tx1">
                    <a:lumMod val="75000"/>
                    <a:lumOff val="25000"/>
                  </a:schemeClr>
                </a:solidFill>
              </a:rPr>
              <a:t>Thank You</a:t>
            </a:r>
            <a:endParaRPr lang="en-IN" sz="4400" dirty="0">
              <a:solidFill>
                <a:schemeClr val="tx1">
                  <a:lumMod val="75000"/>
                  <a:lumOff val="25000"/>
                </a:schemeClr>
              </a:solidFill>
            </a:endParaRPr>
          </a:p>
        </p:txBody>
      </p:sp>
      <p:cxnSp>
        <p:nvCxnSpPr>
          <p:cNvPr id="25" name="Straight Connector 24"/>
          <p:cNvCxnSpPr/>
          <p:nvPr/>
        </p:nvCxnSpPr>
        <p:spPr>
          <a:xfrm flipH="1">
            <a:off x="6608462" y="3352800"/>
            <a:ext cx="210650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a:hlinkClick r:id="rId12"/>
          </p:cNvPr>
          <p:cNvSpPr txBox="1"/>
          <p:nvPr/>
        </p:nvSpPr>
        <p:spPr>
          <a:xfrm>
            <a:off x="7580376" y="692960"/>
            <a:ext cx="1371600"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CitiusTech </a:t>
            </a:r>
          </a:p>
          <a:p>
            <a:r>
              <a:rPr lang="en-US" sz="1100" dirty="0">
                <a:solidFill>
                  <a:prstClr val="white">
                    <a:lumMod val="65000"/>
                  </a:prstClr>
                </a:solidFill>
                <a:latin typeface="Segoe UI" pitchFamily="34" charset="0"/>
                <a:ea typeface="Segoe UI" pitchFamily="34" charset="0"/>
                <a:cs typeface="Segoe UI" pitchFamily="34" charset="0"/>
              </a:rPr>
              <a:t>Offerings</a:t>
            </a:r>
          </a:p>
        </p:txBody>
      </p:sp>
      <p:sp>
        <p:nvSpPr>
          <p:cNvPr id="23" name="TextBox 22">
            <a:hlinkClick r:id="rId13"/>
          </p:cNvPr>
          <p:cNvSpPr txBox="1"/>
          <p:nvPr/>
        </p:nvSpPr>
        <p:spPr>
          <a:xfrm>
            <a:off x="7580376" y="1865543"/>
            <a:ext cx="1305350" cy="600164"/>
          </a:xfrm>
          <a:prstGeom prst="rect">
            <a:avLst/>
          </a:prstGeom>
          <a:noFill/>
        </p:spPr>
        <p:txBody>
          <a:bodyPr wrap="square" rtlCol="0">
            <a:spAutoFit/>
          </a:bodyPr>
          <a:lstStyle/>
          <a:p>
            <a:pPr>
              <a:spcBef>
                <a:spcPts val="600"/>
              </a:spcBef>
            </a:pPr>
            <a:r>
              <a:rPr lang="en-US" sz="1100" dirty="0">
                <a:solidFill>
                  <a:prstClr val="white">
                    <a:lumMod val="65000"/>
                  </a:prstClr>
                </a:solidFill>
                <a:latin typeface="Segoe UI" pitchFamily="34" charset="0"/>
                <a:ea typeface="Segoe UI" pitchFamily="34" charset="0"/>
                <a:cs typeface="Segoe UI" pitchFamily="34" charset="0"/>
              </a:rPr>
              <a:t>Professional Services </a:t>
            </a:r>
            <a:r>
              <a:rPr lang="en-US" sz="1100" dirty="0" smtClean="0">
                <a:solidFill>
                  <a:prstClr val="white">
                    <a:lumMod val="65000"/>
                  </a:prstClr>
                </a:solidFill>
                <a:latin typeface="Segoe UI" pitchFamily="34" charset="0"/>
                <a:ea typeface="Segoe UI" pitchFamily="34" charset="0"/>
                <a:cs typeface="Segoe UI" pitchFamily="34" charset="0"/>
              </a:rPr>
              <a:t>Success </a:t>
            </a:r>
            <a:r>
              <a:rPr lang="en-US" sz="1100" dirty="0">
                <a:solidFill>
                  <a:prstClr val="white">
                    <a:lumMod val="65000"/>
                  </a:prstClr>
                </a:solidFill>
                <a:latin typeface="Segoe UI" pitchFamily="34" charset="0"/>
                <a:ea typeface="Segoe UI" pitchFamily="34" charset="0"/>
                <a:cs typeface="Segoe UI" pitchFamily="34" charset="0"/>
              </a:rPr>
              <a:t>Stories</a:t>
            </a:r>
            <a:endParaRPr lang="en-IN" sz="1100" dirty="0">
              <a:solidFill>
                <a:prstClr val="white">
                  <a:lumMod val="65000"/>
                </a:prstClr>
              </a:solidFill>
              <a:latin typeface="Segoe UI" pitchFamily="34" charset="0"/>
              <a:ea typeface="Segoe UI" pitchFamily="34" charset="0"/>
              <a:cs typeface="Segoe UI" pitchFamily="34" charset="0"/>
            </a:endParaRPr>
          </a:p>
        </p:txBody>
      </p:sp>
      <p:sp>
        <p:nvSpPr>
          <p:cNvPr id="24" name="TextBox 23">
            <a:hlinkClick r:id="rId14"/>
          </p:cNvPr>
          <p:cNvSpPr txBox="1"/>
          <p:nvPr/>
        </p:nvSpPr>
        <p:spPr>
          <a:xfrm>
            <a:off x="7580376" y="2568837"/>
            <a:ext cx="1323571"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BI-Clinical </a:t>
            </a:r>
          </a:p>
          <a:p>
            <a:r>
              <a:rPr lang="en-US" sz="1100" dirty="0">
                <a:solidFill>
                  <a:prstClr val="white">
                    <a:lumMod val="65000"/>
                  </a:prstClr>
                </a:solidFill>
                <a:latin typeface="Segoe UI" pitchFamily="34" charset="0"/>
                <a:ea typeface="Segoe UI" pitchFamily="34" charset="0"/>
                <a:cs typeface="Segoe UI" pitchFamily="34" charset="0"/>
              </a:rPr>
              <a:t>Success Stories </a:t>
            </a:r>
          </a:p>
        </p:txBody>
      </p:sp>
      <p:sp>
        <p:nvSpPr>
          <p:cNvPr id="26" name="TextBox 25">
            <a:hlinkClick r:id="rId15"/>
          </p:cNvPr>
          <p:cNvSpPr txBox="1"/>
          <p:nvPr/>
        </p:nvSpPr>
        <p:spPr>
          <a:xfrm>
            <a:off x="7580376" y="1222248"/>
            <a:ext cx="1399771" cy="600164"/>
          </a:xfrm>
          <a:prstGeom prst="rect">
            <a:avLst/>
          </a:prstGeom>
          <a:noFill/>
        </p:spPr>
        <p:txBody>
          <a:bodyPr wrap="square" rtlCol="0">
            <a:spAutoFit/>
          </a:bodyPr>
          <a:lstStyle/>
          <a:p>
            <a:pPr>
              <a:spcBef>
                <a:spcPts val="600"/>
              </a:spcBef>
              <a:spcAft>
                <a:spcPts val="600"/>
              </a:spcAft>
            </a:pPr>
            <a:r>
              <a:rPr lang="en-US" sz="1100" dirty="0">
                <a:solidFill>
                  <a:prstClr val="white">
                    <a:lumMod val="65000"/>
                  </a:prstClr>
                </a:solidFill>
                <a:latin typeface="Segoe UI" pitchFamily="34" charset="0"/>
                <a:ea typeface="Segoe UI" pitchFamily="34" charset="0"/>
                <a:cs typeface="Segoe UI" pitchFamily="34" charset="0"/>
              </a:rPr>
              <a:t>Software Engineering Success Stories</a:t>
            </a:r>
          </a:p>
        </p:txBody>
      </p:sp>
      <p:sp>
        <p:nvSpPr>
          <p:cNvPr id="32" name="TextBox 31"/>
          <p:cNvSpPr txBox="1"/>
          <p:nvPr/>
        </p:nvSpPr>
        <p:spPr>
          <a:xfrm>
            <a:off x="6629400" y="3505200"/>
            <a:ext cx="2667000" cy="2100575"/>
          </a:xfrm>
          <a:prstGeom prst="rect">
            <a:avLst/>
          </a:prstGeom>
          <a:noFill/>
        </p:spPr>
        <p:txBody>
          <a:bodyPr wrap="square" rtlCol="0">
            <a:spAutoFit/>
          </a:bodyPr>
          <a:lstStyle>
            <a:defPPr>
              <a:defRPr lang="en-US"/>
            </a:defPPr>
            <a:lvl1pPr>
              <a:defRPr sz="1050" b="1">
                <a:solidFill>
                  <a:schemeClr val="tx1">
                    <a:lumMod val="75000"/>
                    <a:lumOff val="25000"/>
                  </a:schemeClr>
                </a:solidFill>
                <a:latin typeface="Segoe UI" pitchFamily="34" charset="0"/>
                <a:ea typeface="Segoe UI" pitchFamily="34" charset="0"/>
                <a:cs typeface="Segoe UI" pitchFamily="34" charset="0"/>
              </a:defRPr>
            </a:lvl1pPr>
          </a:lstStyle>
          <a:p>
            <a:endParaRPr lang="en-US"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a:solidFill>
                <a:prstClr val="black">
                  <a:lumMod val="75000"/>
                  <a:lumOff val="25000"/>
                </a:prstClr>
              </a:solidFill>
            </a:endParaRPr>
          </a:p>
          <a:p>
            <a:r>
              <a:rPr lang="en-US" sz="1000" b="0" dirty="0">
                <a:solidFill>
                  <a:prstClr val="black">
                    <a:lumMod val="75000"/>
                    <a:lumOff val="25000"/>
                  </a:prstClr>
                </a:solidFill>
                <a:hlinkClick r:id="rId16"/>
              </a:rPr>
              <a:t>www.citiustech.com</a:t>
            </a:r>
            <a:r>
              <a:rPr lang="en-US" sz="1000" b="0" dirty="0">
                <a:solidFill>
                  <a:prstClr val="black">
                    <a:lumMod val="75000"/>
                    <a:lumOff val="25000"/>
                  </a:prstClr>
                </a:solidFill>
              </a:rPr>
              <a:t> </a:t>
            </a:r>
          </a:p>
        </p:txBody>
      </p:sp>
      <p:pic>
        <p:nvPicPr>
          <p:cNvPr id="1026" name="Picture 2" descr="C:\Users\mickyc\Desktop\1.jpg">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4076" y="676142"/>
            <a:ext cx="8763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mickyc\Desktop\2.jpg">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94551" y="1297673"/>
            <a:ext cx="8953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hlinkClick r:id="rId21"/>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11064" y="1941852"/>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hlinkClick r:id="rId23"/>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07478" y="2567424"/>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691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Services Introduction</a:t>
            </a:r>
            <a:endParaRPr lang="en-IN" sz="2000" dirty="0"/>
          </a:p>
          <a:p>
            <a:pPr marL="800100" lvl="1" indent="-342900">
              <a:spcAft>
                <a:spcPts val="1200"/>
              </a:spcAft>
              <a:buFont typeface="Courier New" panose="02070309020205020404" pitchFamily="49" charset="0"/>
              <a:buChar char="o"/>
            </a:pPr>
            <a:r>
              <a:rPr lang="en-IN" sz="2000" dirty="0"/>
              <a:t>What is </a:t>
            </a:r>
            <a:r>
              <a:rPr lang="en-IN" sz="2000" dirty="0" smtClean="0"/>
              <a:t>Service?</a:t>
            </a:r>
            <a:endParaRPr lang="en-US" sz="2000" dirty="0"/>
          </a:p>
          <a:p>
            <a:pPr marL="800100" lvl="1" indent="-342900">
              <a:spcAft>
                <a:spcPts val="1200"/>
              </a:spcAft>
              <a:buFont typeface="Courier New" panose="02070309020205020404" pitchFamily="49" charset="0"/>
              <a:buChar char="o"/>
            </a:pPr>
            <a:r>
              <a:rPr lang="en-IN" sz="2000" dirty="0" smtClean="0"/>
              <a:t>Uses</a:t>
            </a:r>
            <a:endParaRPr lang="en-IN" sz="2000" dirty="0"/>
          </a:p>
          <a:p>
            <a:pPr marL="285750" lvl="0" indent="-285750">
              <a:spcAft>
                <a:spcPts val="1200"/>
              </a:spcAft>
              <a:buFont typeface="Arial" pitchFamily="34" charset="0"/>
              <a:buChar char="•"/>
            </a:pPr>
            <a:r>
              <a:rPr lang="en-IN" sz="2000" dirty="0" smtClean="0"/>
              <a:t>Different Ways of registering Service</a:t>
            </a:r>
          </a:p>
          <a:p>
            <a:pPr marL="285750" indent="-285750">
              <a:spcAft>
                <a:spcPts val="1200"/>
              </a:spcAft>
              <a:buFont typeface="Arial" pitchFamily="34" charset="0"/>
              <a:buChar char="•"/>
            </a:pPr>
            <a:r>
              <a:rPr lang="en-IN" sz="2000" dirty="0" smtClean="0"/>
              <a:t>Using a Service</a:t>
            </a:r>
          </a:p>
          <a:p>
            <a:pPr marL="800100" lvl="1" indent="-342900">
              <a:spcAft>
                <a:spcPts val="1200"/>
              </a:spcAft>
              <a:buFont typeface="Courier New" panose="02070309020205020404" pitchFamily="49" charset="0"/>
              <a:buChar char="o"/>
            </a:pPr>
            <a:r>
              <a:rPr lang="en-IN" sz="2000" dirty="0"/>
              <a:t>Implicit DI</a:t>
            </a:r>
          </a:p>
          <a:p>
            <a:pPr marL="800100" lvl="1" indent="-342900">
              <a:spcAft>
                <a:spcPts val="1200"/>
              </a:spcAft>
              <a:buFont typeface="Courier New" panose="02070309020205020404" pitchFamily="49" charset="0"/>
              <a:buChar char="o"/>
            </a:pPr>
            <a:r>
              <a:rPr lang="en-IN" sz="2000" dirty="0"/>
              <a:t>Explicit DI</a:t>
            </a:r>
          </a:p>
          <a:p>
            <a:pPr marL="285750" indent="-285750">
              <a:spcAft>
                <a:spcPts val="1200"/>
              </a:spcAft>
              <a:buFont typeface="Arial" pitchFamily="34" charset="0"/>
              <a:buChar char="•"/>
            </a:pPr>
            <a:r>
              <a:rPr lang="en-IN" sz="2000" dirty="0" smtClean="0"/>
              <a:t>AngularJS Internal Services </a:t>
            </a:r>
          </a:p>
          <a:p>
            <a:pPr marL="800100" lvl="1" indent="-342900">
              <a:spcAft>
                <a:spcPts val="1200"/>
              </a:spcAft>
              <a:buFont typeface="Courier New" panose="02070309020205020404" pitchFamily="49" charset="0"/>
              <a:buChar char="o"/>
            </a:pPr>
            <a:r>
              <a:rPr lang="en-IN" sz="2000" dirty="0" smtClean="0"/>
              <a:t>$timeout,$interval</a:t>
            </a:r>
          </a:p>
          <a:p>
            <a:pPr marL="800100" lvl="1" indent="-342900">
              <a:spcAft>
                <a:spcPts val="1200"/>
              </a:spcAft>
              <a:buFont typeface="Courier New" panose="02070309020205020404" pitchFamily="49" charset="0"/>
              <a:buChar char="o"/>
            </a:pPr>
            <a:r>
              <a:rPr lang="en-IN" sz="2000" dirty="0" smtClean="0"/>
              <a:t>$watch, $digest, $apply</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207379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2400" dirty="0" smtClean="0"/>
              <a:t>Service Introduction</a:t>
            </a:r>
            <a:endParaRPr lang="en-US" sz="2400" dirty="0"/>
          </a:p>
        </p:txBody>
      </p:sp>
      <p:sp>
        <p:nvSpPr>
          <p:cNvPr id="3" name="Text Placeholder 2"/>
          <p:cNvSpPr>
            <a:spLocks noGrp="1"/>
          </p:cNvSpPr>
          <p:nvPr>
            <p:ph type="body" sz="quarter" idx="10"/>
          </p:nvPr>
        </p:nvSpPr>
        <p:spPr>
          <a:xfrm>
            <a:off x="304800" y="620688"/>
            <a:ext cx="4339208" cy="2574032"/>
          </a:xfrm>
          <a:ln>
            <a:noFill/>
          </a:ln>
        </p:spPr>
        <p:txBody>
          <a:bodyPr vert="horz" lIns="91440" tIns="45720" rIns="91440" bIns="45720" rtlCol="0">
            <a:noAutofit/>
          </a:bodyPr>
          <a:lstStyle/>
          <a:p>
            <a:pPr marL="0" indent="0">
              <a:buNone/>
            </a:pPr>
            <a:r>
              <a:rPr lang="en-IN" sz="1600" b="1" dirty="0">
                <a:solidFill>
                  <a:schemeClr val="tx1"/>
                </a:solidFill>
              </a:rPr>
              <a:t>What is </a:t>
            </a:r>
            <a:r>
              <a:rPr lang="en-IN" sz="1600" b="1" dirty="0" smtClean="0">
                <a:solidFill>
                  <a:schemeClr val="tx1"/>
                </a:solidFill>
              </a:rPr>
              <a:t>Service </a:t>
            </a:r>
            <a:r>
              <a:rPr lang="en-IN" sz="1600" b="1" dirty="0">
                <a:solidFill>
                  <a:schemeClr val="tx1"/>
                </a:solidFill>
              </a:rPr>
              <a:t>in AngularJS?</a:t>
            </a:r>
            <a:endParaRPr lang="en-US" sz="1600" b="1" dirty="0">
              <a:solidFill>
                <a:schemeClr val="tx1"/>
              </a:solidFill>
            </a:endParaRPr>
          </a:p>
          <a:p>
            <a:r>
              <a:rPr lang="en-IN" sz="1600" dirty="0" smtClean="0"/>
              <a:t>AngularJS </a:t>
            </a:r>
            <a:r>
              <a:rPr lang="en-IN" sz="1600" dirty="0"/>
              <a:t>services are singleton components. Only one instance is created by the framework and then supplied for every DI request. </a:t>
            </a:r>
            <a:endParaRPr lang="en-IN" sz="1600" dirty="0" smtClean="0"/>
          </a:p>
          <a:p>
            <a:r>
              <a:rPr lang="en-US" sz="1600" dirty="0" smtClean="0"/>
              <a:t>Services </a:t>
            </a:r>
            <a:r>
              <a:rPr lang="en-US" sz="1600" dirty="0"/>
              <a:t>are </a:t>
            </a:r>
            <a:r>
              <a:rPr lang="en-US" sz="1600" b="1" dirty="0"/>
              <a:t>Lazily </a:t>
            </a:r>
            <a:r>
              <a:rPr lang="en-US" sz="1600" b="1" dirty="0" smtClean="0"/>
              <a:t>instantiated</a:t>
            </a:r>
            <a:r>
              <a:rPr lang="en-US" sz="1600" dirty="0" smtClean="0"/>
              <a:t> -</a:t>
            </a:r>
            <a:r>
              <a:rPr lang="en-US" sz="1600" b="1" dirty="0" smtClean="0"/>
              <a:t> </a:t>
            </a:r>
            <a:r>
              <a:rPr lang="en-IN" sz="1600" dirty="0"/>
              <a:t>Angular only instantiates a service when an application component depends on it</a:t>
            </a:r>
            <a:r>
              <a:rPr lang="en-IN" sz="1600" dirty="0" smtClean="0"/>
              <a:t>.</a:t>
            </a:r>
          </a:p>
          <a:p>
            <a:r>
              <a:rPr lang="en-US" sz="1600" dirty="0" smtClean="0">
                <a:hlinkClick r:id="rId3"/>
              </a:rPr>
              <a:t>Example</a:t>
            </a:r>
            <a:endParaRPr lang="en-US" sz="1400" dirty="0" smtClean="0">
              <a:latin typeface="Courier" pitchFamily="49" charset="0"/>
            </a:endParaRPr>
          </a:p>
          <a:p>
            <a:pPr marL="457200" lvl="1" indent="0">
              <a:buNone/>
            </a:pPr>
            <a:endParaRPr lang="en-US" sz="1400" dirty="0" smtClean="0">
              <a:latin typeface="Courier" pitchFamily="49" charset="0"/>
            </a:endParaRPr>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76056" y="260648"/>
            <a:ext cx="3816424" cy="41454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14639" y="3212976"/>
            <a:ext cx="750526" cy="369332"/>
          </a:xfrm>
          <a:prstGeom prst="rect">
            <a:avLst/>
          </a:prstGeom>
        </p:spPr>
        <p:txBody>
          <a:bodyPr wrap="none">
            <a:spAutoFit/>
          </a:bodyPr>
          <a:lstStyle/>
          <a:p>
            <a:r>
              <a:rPr lang="en-IN" b="1" dirty="0" smtClean="0"/>
              <a:t>Uses :</a:t>
            </a:r>
            <a:endParaRPr lang="en-US" b="1" dirty="0"/>
          </a:p>
        </p:txBody>
      </p:sp>
      <p:sp>
        <p:nvSpPr>
          <p:cNvPr id="7" name="Text Placeholder 2"/>
          <p:cNvSpPr txBox="1">
            <a:spLocks/>
          </p:cNvSpPr>
          <p:nvPr/>
        </p:nvSpPr>
        <p:spPr>
          <a:xfrm>
            <a:off x="304800" y="3591272"/>
            <a:ext cx="4339208" cy="2213992"/>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600" dirty="0" smtClean="0"/>
              <a:t>Service </a:t>
            </a:r>
            <a:r>
              <a:rPr lang="en-IN" sz="1600" dirty="0"/>
              <a:t>uses are typically:</a:t>
            </a:r>
          </a:p>
          <a:p>
            <a:r>
              <a:rPr lang="en-IN" sz="1600" dirty="0"/>
              <a:t>Persist and share data between components</a:t>
            </a:r>
          </a:p>
          <a:p>
            <a:r>
              <a:rPr lang="en-IN" sz="1600" dirty="0"/>
              <a:t>Provide an interface for loading and accessing that </a:t>
            </a:r>
            <a:r>
              <a:rPr lang="en-IN" sz="1600" dirty="0" smtClean="0"/>
              <a:t>data</a:t>
            </a:r>
            <a:endParaRPr lang="en-IN" sz="1600" dirty="0"/>
          </a:p>
          <a:p>
            <a:r>
              <a:rPr lang="en-IN" sz="1600" dirty="0"/>
              <a:t>Containers for reusable chunks of </a:t>
            </a:r>
            <a:r>
              <a:rPr lang="en-IN" sz="1600" dirty="0" smtClean="0"/>
              <a:t>business logic </a:t>
            </a:r>
            <a:r>
              <a:rPr lang="en-IN" sz="1600" dirty="0"/>
              <a:t>and </a:t>
            </a:r>
            <a:r>
              <a:rPr lang="en-IN" sz="1600" dirty="0" smtClean="0"/>
              <a:t>functionality</a:t>
            </a:r>
          </a:p>
          <a:p>
            <a:endParaRPr lang="en-US" sz="1600" dirty="0"/>
          </a:p>
          <a:p>
            <a:endParaRPr lang="en-IN" sz="1600" dirty="0"/>
          </a:p>
          <a:p>
            <a:pPr marL="0" indent="0">
              <a:buFont typeface="Wingdings" pitchFamily="2" charset="2"/>
              <a:buNone/>
            </a:pPr>
            <a:endParaRPr lang="en-US" sz="1600" dirty="0"/>
          </a:p>
        </p:txBody>
      </p:sp>
    </p:spTree>
    <p:extLst>
      <p:ext uri="{BB962C8B-B14F-4D97-AF65-F5344CB8AC3E}">
        <p14:creationId xmlns:p14="http://schemas.microsoft.com/office/powerpoint/2010/main" val="3761596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455509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Services Introduction</a:t>
            </a:r>
            <a:endParaRPr lang="en-IN" sz="2000" dirty="0"/>
          </a:p>
          <a:p>
            <a:pPr marL="800100" lvl="1" indent="-342900">
              <a:spcAft>
                <a:spcPts val="1200"/>
              </a:spcAft>
              <a:buFont typeface="Courier New" panose="02070309020205020404" pitchFamily="49" charset="0"/>
              <a:buChar char="o"/>
            </a:pPr>
            <a:r>
              <a:rPr lang="en-IN" sz="2000" dirty="0"/>
              <a:t>What is </a:t>
            </a:r>
            <a:r>
              <a:rPr lang="en-IN" sz="2000" dirty="0" smtClean="0"/>
              <a:t>Service?</a:t>
            </a:r>
            <a:endParaRPr lang="en-US" sz="2000" dirty="0"/>
          </a:p>
          <a:p>
            <a:pPr marL="800100" lvl="1" indent="-342900">
              <a:spcAft>
                <a:spcPts val="1200"/>
              </a:spcAft>
              <a:buFont typeface="Courier New" panose="02070309020205020404" pitchFamily="49" charset="0"/>
              <a:buChar char="o"/>
            </a:pPr>
            <a:r>
              <a:rPr lang="en-IN" sz="2000" dirty="0" smtClean="0"/>
              <a:t>Uses</a:t>
            </a:r>
            <a:endParaRPr lang="en-IN" sz="2000" dirty="0"/>
          </a:p>
          <a:p>
            <a:pPr marL="285750" lvl="0" indent="-285750">
              <a:spcAft>
                <a:spcPts val="1200"/>
              </a:spcAft>
              <a:buFont typeface="Arial" pitchFamily="34" charset="0"/>
              <a:buChar char="•"/>
            </a:pPr>
            <a:r>
              <a:rPr lang="en-IN" sz="2000" dirty="0" smtClean="0"/>
              <a:t>Different Ways of registering Service</a:t>
            </a:r>
          </a:p>
          <a:p>
            <a:pPr marL="285750" indent="-285750">
              <a:spcAft>
                <a:spcPts val="1200"/>
              </a:spcAft>
              <a:buFont typeface="Arial" pitchFamily="34" charset="0"/>
              <a:buChar char="•"/>
            </a:pPr>
            <a:r>
              <a:rPr lang="en-IN" sz="2000" dirty="0" smtClean="0"/>
              <a:t>Using a Service</a:t>
            </a:r>
          </a:p>
          <a:p>
            <a:pPr marL="800100" lvl="1" indent="-342900">
              <a:spcAft>
                <a:spcPts val="1200"/>
              </a:spcAft>
              <a:buFont typeface="Courier New" panose="02070309020205020404" pitchFamily="49" charset="0"/>
              <a:buChar char="o"/>
            </a:pPr>
            <a:r>
              <a:rPr lang="en-IN" sz="2000" dirty="0"/>
              <a:t>Implicit DI</a:t>
            </a:r>
          </a:p>
          <a:p>
            <a:pPr marL="800100" lvl="1" indent="-342900">
              <a:spcAft>
                <a:spcPts val="1200"/>
              </a:spcAft>
              <a:buFont typeface="Courier New" panose="02070309020205020404" pitchFamily="49" charset="0"/>
              <a:buChar char="o"/>
            </a:pPr>
            <a:r>
              <a:rPr lang="en-IN" sz="2000" dirty="0"/>
              <a:t>Explicit DI</a:t>
            </a:r>
          </a:p>
          <a:p>
            <a:pPr marL="285750" indent="-285750">
              <a:spcAft>
                <a:spcPts val="1200"/>
              </a:spcAft>
              <a:buFont typeface="Arial" pitchFamily="34" charset="0"/>
              <a:buChar char="•"/>
            </a:pPr>
            <a:r>
              <a:rPr lang="en-IN" sz="2000" dirty="0" smtClean="0"/>
              <a:t>AngularJS Internal Services </a:t>
            </a:r>
          </a:p>
          <a:p>
            <a:pPr marL="800100" lvl="1" indent="-342900">
              <a:spcAft>
                <a:spcPts val="1200"/>
              </a:spcAft>
              <a:buFont typeface="Courier New" panose="02070309020205020404" pitchFamily="49" charset="0"/>
              <a:buChar char="o"/>
            </a:pPr>
            <a:r>
              <a:rPr lang="en-IN" sz="2000" dirty="0" smtClean="0"/>
              <a:t>$timeout,$interval</a:t>
            </a:r>
          </a:p>
          <a:p>
            <a:pPr marL="800100" lvl="1" indent="-342900">
              <a:spcAft>
                <a:spcPts val="1200"/>
              </a:spcAft>
              <a:buFont typeface="Courier New" panose="02070309020205020404" pitchFamily="49" charset="0"/>
              <a:buChar char="o"/>
            </a:pPr>
            <a:r>
              <a:rPr lang="en-IN" sz="2000" dirty="0" smtClean="0"/>
              <a:t>$watch, $digest, $apply</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45222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Different Ways of registering Service </a:t>
            </a:r>
            <a:r>
              <a:rPr lang="en-IN" sz="2800" dirty="0" smtClean="0"/>
              <a:t>(</a:t>
            </a:r>
            <a:r>
              <a:rPr lang="en-IN" sz="2800" dirty="0"/>
              <a:t>1</a:t>
            </a:r>
            <a:r>
              <a:rPr lang="en-IN" sz="2800" dirty="0" smtClean="0"/>
              <a:t>/4</a:t>
            </a:r>
            <a:r>
              <a:rPr lang="en-IN" sz="2800" dirty="0"/>
              <a:t>)</a:t>
            </a:r>
            <a:endParaRPr lang="en-IN" dirty="0"/>
          </a:p>
        </p:txBody>
      </p:sp>
      <p:sp>
        <p:nvSpPr>
          <p:cNvPr id="3" name="Text Placeholder 2"/>
          <p:cNvSpPr>
            <a:spLocks noGrp="1"/>
          </p:cNvSpPr>
          <p:nvPr>
            <p:ph type="body" sz="quarter" idx="10"/>
          </p:nvPr>
        </p:nvSpPr>
        <p:spPr/>
        <p:txBody>
          <a:bodyPr/>
          <a:lstStyle/>
          <a:p>
            <a:r>
              <a:rPr lang="en-IN" sz="2000" dirty="0" smtClean="0"/>
              <a:t>Register </a:t>
            </a:r>
            <a:r>
              <a:rPr lang="en-IN" sz="2000" dirty="0"/>
              <a:t>a </a:t>
            </a:r>
            <a:r>
              <a:rPr lang="en-IN" sz="2000" dirty="0" smtClean="0"/>
              <a:t>service as a value type.</a:t>
            </a:r>
          </a:p>
          <a:p>
            <a:r>
              <a:rPr lang="en-IN" sz="2000" dirty="0" smtClean="0"/>
              <a:t>var app = angular.module</a:t>
            </a:r>
            <a:r>
              <a:rPr lang="en-IN" sz="2000" dirty="0"/>
              <a:t>('myModule', </a:t>
            </a:r>
            <a:r>
              <a:rPr lang="en-IN" sz="2000" dirty="0" smtClean="0"/>
              <a:t>[]);</a:t>
            </a:r>
          </a:p>
          <a:p>
            <a:r>
              <a:rPr lang="en-IN" sz="2000" dirty="0" smtClean="0">
                <a:solidFill>
                  <a:srgbClr val="0070C0"/>
                </a:solidFill>
              </a:rPr>
              <a:t>app.value(‘</a:t>
            </a:r>
            <a:r>
              <a:rPr lang="en-IN" sz="2000" dirty="0" err="1" smtClean="0">
                <a:solidFill>
                  <a:srgbClr val="0070C0"/>
                </a:solidFill>
              </a:rPr>
              <a:t>UserType</a:t>
            </a:r>
            <a:r>
              <a:rPr lang="en-IN" sz="2000" dirty="0" smtClean="0">
                <a:solidFill>
                  <a:srgbClr val="0070C0"/>
                </a:solidFill>
              </a:rPr>
              <a:t>', 2);</a:t>
            </a:r>
          </a:p>
          <a:p>
            <a:r>
              <a:rPr lang="en-IN" sz="2000" dirty="0" smtClean="0"/>
              <a:t>Injecting ‘UserType’ into a controller:</a:t>
            </a:r>
          </a:p>
          <a:p>
            <a:pPr marL="0" indent="0">
              <a:buNone/>
            </a:pPr>
            <a:r>
              <a:rPr lang="en-IN" sz="2000" dirty="0" smtClean="0"/>
              <a:t>      app.controller(‘TestCntrl’, function($</a:t>
            </a:r>
            <a:r>
              <a:rPr lang="en-IN" sz="2000" dirty="0" err="1" smtClean="0"/>
              <a:t>scope,</a:t>
            </a:r>
            <a:r>
              <a:rPr lang="en-IN" sz="2000" dirty="0" err="1" smtClean="0">
                <a:solidFill>
                  <a:srgbClr val="0070C0"/>
                </a:solidFill>
              </a:rPr>
              <a:t>UserType</a:t>
            </a:r>
            <a:r>
              <a:rPr lang="en-IN" sz="2000" dirty="0" smtClean="0"/>
              <a:t>){ //some code });</a:t>
            </a:r>
          </a:p>
          <a:p>
            <a:r>
              <a:rPr lang="en-IN" sz="2000" dirty="0" smtClean="0">
                <a:solidFill>
                  <a:srgbClr val="0070C0"/>
                </a:solidFill>
              </a:rPr>
              <a:t>app.value(‘User’, { staffid:101,                                         				                        </a:t>
            </a:r>
            <a:r>
              <a:rPr lang="en-IN" sz="2000" dirty="0" err="1" smtClean="0">
                <a:solidFill>
                  <a:srgbClr val="0070C0"/>
                </a:solidFill>
              </a:rPr>
              <a:t>firstname</a:t>
            </a:r>
            <a:r>
              <a:rPr lang="en-IN" sz="2000" dirty="0" smtClean="0">
                <a:solidFill>
                  <a:srgbClr val="0070C0"/>
                </a:solidFill>
              </a:rPr>
              <a:t>:</a:t>
            </a:r>
            <a:r>
              <a:rPr lang="en-IN" sz="2000" dirty="0" err="1" smtClean="0">
                <a:solidFill>
                  <a:srgbClr val="0070C0"/>
                </a:solidFill>
              </a:rPr>
              <a:t>’namrata</a:t>
            </a:r>
            <a:r>
              <a:rPr lang="en-IN" sz="2000" dirty="0" smtClean="0">
                <a:solidFill>
                  <a:srgbClr val="0070C0"/>
                </a:solidFill>
              </a:rPr>
              <a:t>’,</a:t>
            </a:r>
          </a:p>
          <a:p>
            <a:pPr marL="0" indent="0">
              <a:buNone/>
            </a:pPr>
            <a:r>
              <a:rPr lang="en-IN" sz="2000" dirty="0" smtClean="0">
                <a:solidFill>
                  <a:srgbClr val="0070C0"/>
                </a:solidFill>
              </a:rPr>
              <a:t>                                        </a:t>
            </a:r>
            <a:r>
              <a:rPr lang="en-IN" sz="2000" dirty="0" err="1" smtClean="0">
                <a:solidFill>
                  <a:srgbClr val="0070C0"/>
                </a:solidFill>
              </a:rPr>
              <a:t>lastname</a:t>
            </a:r>
            <a:r>
              <a:rPr lang="en-IN" sz="2000" dirty="0" smtClean="0">
                <a:solidFill>
                  <a:srgbClr val="0070C0"/>
                </a:solidFill>
              </a:rPr>
              <a:t>:’</a:t>
            </a:r>
            <a:r>
              <a:rPr lang="en-IN" sz="2000" dirty="0" err="1" smtClean="0">
                <a:solidFill>
                  <a:srgbClr val="0070C0"/>
                </a:solidFill>
              </a:rPr>
              <a:t>marathe</a:t>
            </a:r>
            <a:r>
              <a:rPr lang="en-IN" sz="2000" dirty="0" smtClean="0">
                <a:solidFill>
                  <a:srgbClr val="0070C0"/>
                </a:solidFill>
              </a:rPr>
              <a:t>’,</a:t>
            </a:r>
          </a:p>
          <a:p>
            <a:pPr marL="0" indent="0">
              <a:buNone/>
            </a:pPr>
            <a:r>
              <a:rPr lang="en-IN" sz="2000" dirty="0">
                <a:solidFill>
                  <a:srgbClr val="0070C0"/>
                </a:solidFill>
              </a:rPr>
              <a:t> </a:t>
            </a:r>
            <a:r>
              <a:rPr lang="en-IN" sz="2000" dirty="0" smtClean="0">
                <a:solidFill>
                  <a:srgbClr val="0070C0"/>
                </a:solidFill>
              </a:rPr>
              <a:t>                                       locale: ‘</a:t>
            </a:r>
            <a:r>
              <a:rPr lang="en-IN" sz="2000" dirty="0" err="1" smtClean="0">
                <a:solidFill>
                  <a:srgbClr val="0070C0"/>
                </a:solidFill>
              </a:rPr>
              <a:t>de:CH</a:t>
            </a:r>
            <a:r>
              <a:rPr lang="en-IN" sz="2000" dirty="0" smtClean="0">
                <a:solidFill>
                  <a:srgbClr val="0070C0"/>
                </a:solidFill>
              </a:rPr>
              <a:t>’ });</a:t>
            </a:r>
          </a:p>
          <a:p>
            <a:endParaRPr lang="en-IN" sz="2000" dirty="0" smtClean="0"/>
          </a:p>
          <a:p>
            <a:r>
              <a:rPr lang="en-IN" sz="2000" dirty="0" smtClean="0"/>
              <a:t>Injecting </a:t>
            </a:r>
            <a:r>
              <a:rPr lang="en-IN" sz="2000" dirty="0"/>
              <a:t>‘</a:t>
            </a:r>
            <a:r>
              <a:rPr lang="en-IN" sz="2000" dirty="0" smtClean="0"/>
              <a:t>User’ </a:t>
            </a:r>
            <a:r>
              <a:rPr lang="en-IN" sz="2000" dirty="0"/>
              <a:t>into a controller:</a:t>
            </a:r>
          </a:p>
          <a:p>
            <a:pPr marL="0" indent="0">
              <a:buNone/>
            </a:pPr>
            <a:r>
              <a:rPr lang="en-IN" sz="2000" dirty="0" smtClean="0"/>
              <a:t>      app.controller(‘LoginCntrl</a:t>
            </a:r>
            <a:r>
              <a:rPr lang="en-IN" sz="2000" dirty="0"/>
              <a:t>’, function</a:t>
            </a:r>
            <a:r>
              <a:rPr lang="en-IN" sz="2000" dirty="0" smtClean="0"/>
              <a:t>($scope, </a:t>
            </a:r>
            <a:r>
              <a:rPr lang="en-IN" sz="2000" dirty="0" smtClean="0">
                <a:solidFill>
                  <a:srgbClr val="0070C0"/>
                </a:solidFill>
              </a:rPr>
              <a:t>User</a:t>
            </a:r>
            <a:r>
              <a:rPr lang="en-IN" sz="2000" dirty="0" smtClean="0"/>
              <a:t>){ </a:t>
            </a:r>
            <a:r>
              <a:rPr lang="en-IN" sz="2000" dirty="0"/>
              <a:t>//some code });</a:t>
            </a:r>
          </a:p>
          <a:p>
            <a:pPr marL="0" indent="0">
              <a:buNone/>
            </a:pPr>
            <a:endParaRPr lang="en-IN" dirty="0">
              <a:solidFill>
                <a:srgbClr val="0070C0"/>
              </a:solidFill>
            </a:endParaRPr>
          </a:p>
        </p:txBody>
      </p:sp>
    </p:spTree>
    <p:extLst>
      <p:ext uri="{BB962C8B-B14F-4D97-AF65-F5344CB8AC3E}">
        <p14:creationId xmlns:p14="http://schemas.microsoft.com/office/powerpoint/2010/main" val="1595529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sz="2400" dirty="0" smtClean="0"/>
              <a:t/>
            </a:r>
            <a:br>
              <a:rPr lang="en-IN" sz="2400" dirty="0" smtClean="0"/>
            </a:br>
            <a:r>
              <a:rPr lang="en-IN" sz="2800" dirty="0" smtClean="0"/>
              <a:t>Different </a:t>
            </a:r>
            <a:r>
              <a:rPr lang="en-IN" sz="2800" dirty="0"/>
              <a:t>Ways of registering </a:t>
            </a:r>
            <a:r>
              <a:rPr lang="en-IN" sz="2800" dirty="0" smtClean="0"/>
              <a:t>Service  </a:t>
            </a:r>
            <a:r>
              <a:rPr lang="en-IN" sz="2800" dirty="0" smtClean="0"/>
              <a:t>(2/4</a:t>
            </a:r>
            <a:r>
              <a:rPr lang="en-IN" sz="2800" dirty="0" smtClean="0"/>
              <a:t>)</a:t>
            </a:r>
            <a:r>
              <a:rPr lang="en-IN" sz="2800" dirty="0"/>
              <a:t/>
            </a:r>
            <a:br>
              <a:rPr lang="en-IN" sz="2800" dirty="0"/>
            </a:br>
            <a:endParaRPr lang="en-IN" sz="2800" dirty="0"/>
          </a:p>
        </p:txBody>
      </p:sp>
      <p:sp>
        <p:nvSpPr>
          <p:cNvPr id="3" name="Text Placeholder 2"/>
          <p:cNvSpPr>
            <a:spLocks noGrp="1"/>
          </p:cNvSpPr>
          <p:nvPr>
            <p:ph type="body" sz="quarter" idx="10"/>
          </p:nvPr>
        </p:nvSpPr>
        <p:spPr/>
        <p:txBody>
          <a:bodyPr>
            <a:normAutofit/>
          </a:bodyPr>
          <a:lstStyle/>
          <a:p>
            <a:r>
              <a:rPr lang="en-IN" sz="2000" dirty="0"/>
              <a:t>Services can receive DI just like any other component and can be registered on a module in a number of ways</a:t>
            </a:r>
            <a:r>
              <a:rPr lang="en-IN" sz="2000" dirty="0" smtClean="0"/>
              <a:t>.</a:t>
            </a:r>
          </a:p>
          <a:p>
            <a:r>
              <a:rPr lang="en-IN" sz="2000" dirty="0">
                <a:solidFill>
                  <a:srgbClr val="0070C0"/>
                </a:solidFill>
              </a:rPr>
              <a:t>module.service(</a:t>
            </a:r>
            <a:r>
              <a:rPr lang="en-IN" sz="2000" dirty="0" err="1">
                <a:solidFill>
                  <a:srgbClr val="0070C0"/>
                </a:solidFill>
              </a:rPr>
              <a:t>name,fn</a:t>
            </a:r>
            <a:r>
              <a:rPr lang="en-IN" sz="2000" dirty="0" smtClean="0">
                <a:solidFill>
                  <a:srgbClr val="0070C0"/>
                </a:solidFill>
              </a:rPr>
              <a:t>) - </a:t>
            </a:r>
            <a:r>
              <a:rPr lang="en-IN" sz="2000" dirty="0" smtClean="0"/>
              <a:t>This is simplest pattern</a:t>
            </a:r>
            <a:endParaRPr lang="en-IN" sz="2000" dirty="0"/>
          </a:p>
          <a:p>
            <a:endParaRPr lang="en-IN" sz="2000" dirty="0" smtClean="0"/>
          </a:p>
          <a:p>
            <a:r>
              <a:rPr lang="en-IN" sz="2000" dirty="0" smtClean="0"/>
              <a:t>It </a:t>
            </a:r>
            <a:r>
              <a:rPr lang="en-IN" sz="2000" dirty="0"/>
              <a:t>allows registration of a service via a constructor function:</a:t>
            </a:r>
          </a:p>
          <a:p>
            <a:pPr marL="400050" lvl="1" indent="0">
              <a:buNone/>
            </a:pPr>
            <a:r>
              <a:rPr lang="en-IN" sz="1800" dirty="0" err="1">
                <a:solidFill>
                  <a:srgbClr val="0070C0"/>
                </a:solidFill>
              </a:rPr>
              <a:t>myApp.service</a:t>
            </a:r>
            <a:r>
              <a:rPr lang="en-IN" sz="1800" dirty="0">
                <a:solidFill>
                  <a:srgbClr val="0070C0"/>
                </a:solidFill>
              </a:rPr>
              <a:t>('</a:t>
            </a:r>
            <a:r>
              <a:rPr lang="en-IN" sz="1800" dirty="0" err="1">
                <a:solidFill>
                  <a:srgbClr val="0070C0"/>
                </a:solidFill>
              </a:rPr>
              <a:t>helloWorldFromService</a:t>
            </a:r>
            <a:r>
              <a:rPr lang="en-IN" sz="1800" dirty="0">
                <a:solidFill>
                  <a:srgbClr val="0070C0"/>
                </a:solidFill>
              </a:rPr>
              <a:t>', function() {</a:t>
            </a:r>
          </a:p>
          <a:p>
            <a:pPr marL="400050" lvl="1" indent="0">
              <a:buNone/>
            </a:pPr>
            <a:r>
              <a:rPr lang="en-IN" sz="1800" dirty="0">
                <a:solidFill>
                  <a:srgbClr val="0070C0"/>
                </a:solidFill>
              </a:rPr>
              <a:t>        </a:t>
            </a:r>
            <a:r>
              <a:rPr lang="en-IN" sz="1800" dirty="0" err="1">
                <a:solidFill>
                  <a:srgbClr val="0070C0"/>
                </a:solidFill>
              </a:rPr>
              <a:t>this.sayHello</a:t>
            </a:r>
            <a:r>
              <a:rPr lang="en-IN" sz="1800" dirty="0">
                <a:solidFill>
                  <a:srgbClr val="0070C0"/>
                </a:solidFill>
              </a:rPr>
              <a:t> = function() {</a:t>
            </a:r>
          </a:p>
          <a:p>
            <a:pPr marL="400050" lvl="1" indent="0">
              <a:buNone/>
            </a:pPr>
            <a:r>
              <a:rPr lang="en-IN" sz="1800" dirty="0">
                <a:solidFill>
                  <a:srgbClr val="0070C0"/>
                </a:solidFill>
              </a:rPr>
              <a:t>            return "Hello, World!"</a:t>
            </a:r>
          </a:p>
          <a:p>
            <a:pPr marL="400050" lvl="1" indent="0">
              <a:buNone/>
            </a:pPr>
            <a:r>
              <a:rPr lang="en-IN" sz="1800" dirty="0">
                <a:solidFill>
                  <a:srgbClr val="0070C0"/>
                </a:solidFill>
              </a:rPr>
              <a:t>        };</a:t>
            </a:r>
          </a:p>
          <a:p>
            <a:pPr marL="400050" lvl="1" indent="0">
              <a:buNone/>
            </a:pPr>
            <a:r>
              <a:rPr lang="en-IN" sz="1800" dirty="0">
                <a:solidFill>
                  <a:srgbClr val="0070C0"/>
                </a:solidFill>
              </a:rPr>
              <a:t>    });</a:t>
            </a:r>
            <a:endParaRPr lang="en-IN" sz="1800" dirty="0"/>
          </a:p>
        </p:txBody>
      </p:sp>
    </p:spTree>
    <p:extLst>
      <p:ext uri="{BB962C8B-B14F-4D97-AF65-F5344CB8AC3E}">
        <p14:creationId xmlns:p14="http://schemas.microsoft.com/office/powerpoint/2010/main" val="4260325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Different Ways of registering </a:t>
            </a:r>
            <a:r>
              <a:rPr lang="en-IN" sz="2800" dirty="0" smtClean="0"/>
              <a:t>Service </a:t>
            </a:r>
            <a:r>
              <a:rPr lang="en-IN" sz="2800" dirty="0" smtClean="0"/>
              <a:t>(</a:t>
            </a:r>
            <a:r>
              <a:rPr lang="en-IN" sz="2800" dirty="0"/>
              <a:t>3</a:t>
            </a:r>
            <a:r>
              <a:rPr lang="en-IN" sz="2800" dirty="0" smtClean="0"/>
              <a:t>/4</a:t>
            </a:r>
            <a:r>
              <a:rPr lang="en-IN" sz="2800" dirty="0"/>
              <a:t>)</a:t>
            </a:r>
          </a:p>
        </p:txBody>
      </p:sp>
      <p:sp>
        <p:nvSpPr>
          <p:cNvPr id="3" name="Text Placeholder 2"/>
          <p:cNvSpPr>
            <a:spLocks noGrp="1"/>
          </p:cNvSpPr>
          <p:nvPr>
            <p:ph type="body" sz="quarter" idx="10"/>
          </p:nvPr>
        </p:nvSpPr>
        <p:spPr/>
        <p:txBody>
          <a:bodyPr>
            <a:normAutofit/>
          </a:bodyPr>
          <a:lstStyle/>
          <a:p>
            <a:r>
              <a:rPr lang="en-IN" sz="1800" dirty="0">
                <a:solidFill>
                  <a:srgbClr val="0070C0"/>
                </a:solidFill>
              </a:rPr>
              <a:t>module.factory(</a:t>
            </a:r>
            <a:r>
              <a:rPr lang="en-IN" sz="1800" dirty="0" err="1">
                <a:solidFill>
                  <a:srgbClr val="0070C0"/>
                </a:solidFill>
              </a:rPr>
              <a:t>name,fn</a:t>
            </a:r>
            <a:r>
              <a:rPr lang="en-IN" sz="1800" dirty="0" smtClean="0">
                <a:solidFill>
                  <a:srgbClr val="0070C0"/>
                </a:solidFill>
              </a:rPr>
              <a:t>) - </a:t>
            </a:r>
            <a:r>
              <a:rPr lang="en-IN" sz="1800" dirty="0" smtClean="0"/>
              <a:t>This </a:t>
            </a:r>
            <a:r>
              <a:rPr lang="en-IN" sz="1800" dirty="0"/>
              <a:t>is a slightly more flexible pattern. </a:t>
            </a:r>
            <a:endParaRPr lang="en-IN" sz="1800" dirty="0" smtClean="0"/>
          </a:p>
          <a:p>
            <a:pPr marL="0" indent="0">
              <a:buNone/>
            </a:pPr>
            <a:endParaRPr lang="en-IN" sz="1800" dirty="0" smtClean="0"/>
          </a:p>
          <a:p>
            <a:r>
              <a:rPr lang="en-IN" sz="1800" dirty="0" smtClean="0"/>
              <a:t>Register </a:t>
            </a:r>
            <a:r>
              <a:rPr lang="en-IN" sz="1800" dirty="0"/>
              <a:t>an arbitrary object as a service. Object creation logic can be more complex and private fields can be </a:t>
            </a:r>
            <a:r>
              <a:rPr lang="en-IN" sz="1800" dirty="0" smtClean="0"/>
              <a:t>simulated</a:t>
            </a:r>
            <a:r>
              <a:rPr lang="en-IN" sz="1800" dirty="0"/>
              <a:t>.</a:t>
            </a:r>
            <a:endParaRPr lang="en-IN" sz="1800" dirty="0" smtClean="0"/>
          </a:p>
          <a:p>
            <a:pPr marL="0" indent="0">
              <a:buNone/>
            </a:pPr>
            <a:endParaRPr lang="en-IN" sz="1800" dirty="0"/>
          </a:p>
          <a:p>
            <a:pPr marL="457200" lvl="1" indent="0">
              <a:buNone/>
            </a:pPr>
            <a:r>
              <a:rPr lang="en-IN" sz="1400" dirty="0">
                <a:solidFill>
                  <a:srgbClr val="0070C0"/>
                </a:solidFill>
              </a:rPr>
              <a:t> </a:t>
            </a:r>
            <a:r>
              <a:rPr lang="en-IN" sz="1800" dirty="0">
                <a:solidFill>
                  <a:srgbClr val="0070C0"/>
                </a:solidFill>
              </a:rPr>
              <a:t>myApp.factory('</a:t>
            </a:r>
            <a:r>
              <a:rPr lang="en-IN" sz="1800" dirty="0" err="1">
                <a:solidFill>
                  <a:srgbClr val="0070C0"/>
                </a:solidFill>
              </a:rPr>
              <a:t>helloWorldFromFactory</a:t>
            </a:r>
            <a:r>
              <a:rPr lang="en-IN" sz="1800" dirty="0">
                <a:solidFill>
                  <a:srgbClr val="0070C0"/>
                </a:solidFill>
              </a:rPr>
              <a:t>', function() {</a:t>
            </a:r>
          </a:p>
          <a:p>
            <a:pPr marL="457200" lvl="1" indent="0">
              <a:buNone/>
            </a:pPr>
            <a:r>
              <a:rPr lang="en-IN" sz="1800" dirty="0">
                <a:solidFill>
                  <a:srgbClr val="0070C0"/>
                </a:solidFill>
              </a:rPr>
              <a:t>        return {</a:t>
            </a:r>
          </a:p>
          <a:p>
            <a:pPr marL="457200" lvl="1" indent="0">
              <a:buNone/>
            </a:pPr>
            <a:r>
              <a:rPr lang="en-IN" sz="1800" dirty="0">
                <a:solidFill>
                  <a:srgbClr val="0070C0"/>
                </a:solidFill>
              </a:rPr>
              <a:t>            </a:t>
            </a:r>
            <a:r>
              <a:rPr lang="en-IN" sz="1800" dirty="0" err="1">
                <a:solidFill>
                  <a:srgbClr val="0070C0"/>
                </a:solidFill>
              </a:rPr>
              <a:t>sayHello</a:t>
            </a:r>
            <a:r>
              <a:rPr lang="en-IN" sz="1800" dirty="0">
                <a:solidFill>
                  <a:srgbClr val="0070C0"/>
                </a:solidFill>
              </a:rPr>
              <a:t>: function() {</a:t>
            </a:r>
          </a:p>
          <a:p>
            <a:pPr marL="457200" lvl="1" indent="0">
              <a:buNone/>
            </a:pPr>
            <a:r>
              <a:rPr lang="en-IN" sz="1800" dirty="0">
                <a:solidFill>
                  <a:srgbClr val="0070C0"/>
                </a:solidFill>
              </a:rPr>
              <a:t>                return "Hello, World!"</a:t>
            </a:r>
          </a:p>
          <a:p>
            <a:pPr marL="457200" lvl="1" indent="0">
              <a:buNone/>
            </a:pPr>
            <a:r>
              <a:rPr lang="en-IN" sz="1800" dirty="0">
                <a:solidFill>
                  <a:srgbClr val="0070C0"/>
                </a:solidFill>
              </a:rPr>
              <a:t>            }</a:t>
            </a:r>
          </a:p>
          <a:p>
            <a:pPr marL="457200" lvl="1" indent="0">
              <a:buNone/>
            </a:pPr>
            <a:r>
              <a:rPr lang="en-IN" sz="1800" dirty="0">
                <a:solidFill>
                  <a:srgbClr val="0070C0"/>
                </a:solidFill>
              </a:rPr>
              <a:t>        };</a:t>
            </a:r>
          </a:p>
          <a:p>
            <a:pPr marL="457200" lvl="1" indent="0">
              <a:buNone/>
            </a:pPr>
            <a:r>
              <a:rPr lang="en-IN" sz="1800" dirty="0">
                <a:solidFill>
                  <a:srgbClr val="0070C0"/>
                </a:solidFill>
              </a:rPr>
              <a:t>    });</a:t>
            </a:r>
            <a:endParaRPr lang="en-IN" sz="1800" dirty="0">
              <a:solidFill>
                <a:srgbClr val="0070C0"/>
              </a:solidFill>
            </a:endParaRPr>
          </a:p>
          <a:p>
            <a:pPr marL="457200" lvl="1" indent="0">
              <a:buNone/>
            </a:pPr>
            <a:endParaRPr lang="en-IN" sz="1800" dirty="0"/>
          </a:p>
        </p:txBody>
      </p:sp>
    </p:spTree>
    <p:extLst>
      <p:ext uri="{BB962C8B-B14F-4D97-AF65-F5344CB8AC3E}">
        <p14:creationId xmlns:p14="http://schemas.microsoft.com/office/powerpoint/2010/main" val="176588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Different Ways of registering Service </a:t>
            </a:r>
            <a:r>
              <a:rPr lang="en-IN" sz="2800" dirty="0" smtClean="0"/>
              <a:t>(4/4</a:t>
            </a:r>
            <a:r>
              <a:rPr lang="en-IN" sz="2800" dirty="0"/>
              <a:t>)</a:t>
            </a:r>
          </a:p>
        </p:txBody>
      </p:sp>
      <p:sp>
        <p:nvSpPr>
          <p:cNvPr id="3" name="Text Placeholder 2"/>
          <p:cNvSpPr>
            <a:spLocks noGrp="1"/>
          </p:cNvSpPr>
          <p:nvPr>
            <p:ph type="body" sz="quarter" idx="10"/>
          </p:nvPr>
        </p:nvSpPr>
        <p:spPr/>
        <p:txBody>
          <a:bodyPr>
            <a:normAutofit/>
          </a:bodyPr>
          <a:lstStyle/>
          <a:p>
            <a:r>
              <a:rPr lang="en-IN" sz="2000" dirty="0" smtClean="0">
                <a:solidFill>
                  <a:srgbClr val="0070C0"/>
                </a:solidFill>
              </a:rPr>
              <a:t>module.provider(</a:t>
            </a:r>
            <a:r>
              <a:rPr lang="en-IN" sz="2000" dirty="0" err="1" smtClean="0">
                <a:solidFill>
                  <a:srgbClr val="0070C0"/>
                </a:solidFill>
              </a:rPr>
              <a:t>name,fn</a:t>
            </a:r>
            <a:r>
              <a:rPr lang="en-IN" sz="2000" dirty="0" smtClean="0">
                <a:solidFill>
                  <a:srgbClr val="0070C0"/>
                </a:solidFill>
              </a:rPr>
              <a:t>) - </a:t>
            </a:r>
            <a:r>
              <a:rPr lang="en-IN" sz="2000" dirty="0" smtClean="0"/>
              <a:t>The </a:t>
            </a:r>
            <a:r>
              <a:rPr lang="en-IN" sz="2000" dirty="0"/>
              <a:t>most complex pattern. </a:t>
            </a:r>
            <a:endParaRPr lang="en-IN" sz="2000" dirty="0" smtClean="0"/>
          </a:p>
          <a:p>
            <a:pPr marL="0" indent="0">
              <a:buNone/>
            </a:pPr>
            <a:endParaRPr lang="en-IN" sz="2000" dirty="0" smtClean="0"/>
          </a:p>
          <a:p>
            <a:r>
              <a:rPr lang="en-IN" sz="2000" dirty="0" smtClean="0"/>
              <a:t>It </a:t>
            </a:r>
            <a:r>
              <a:rPr lang="en-IN" sz="2000" dirty="0"/>
              <a:t>allows an arbitrary object to be registered just like the factory </a:t>
            </a:r>
            <a:r>
              <a:rPr lang="en-IN" sz="2000" dirty="0" smtClean="0"/>
              <a:t>pattern</a:t>
            </a:r>
            <a:r>
              <a:rPr lang="en-IN" sz="2000" dirty="0" smtClean="0"/>
              <a:t>.</a:t>
            </a:r>
          </a:p>
          <a:p>
            <a:pPr marL="0" indent="0">
              <a:buNone/>
            </a:pPr>
            <a:endParaRPr lang="en-IN" sz="2000" dirty="0" smtClean="0"/>
          </a:p>
          <a:p>
            <a:r>
              <a:rPr lang="en-IN" sz="2000" dirty="0" smtClean="0"/>
              <a:t>It </a:t>
            </a:r>
            <a:r>
              <a:rPr lang="en-IN" sz="2000" dirty="0"/>
              <a:t>also allows that object to be configured during the configuration phase before it's used for DI. </a:t>
            </a:r>
            <a:endParaRPr lang="en-IN" sz="2000" dirty="0" smtClean="0"/>
          </a:p>
          <a:p>
            <a:pPr marL="0" indent="0">
              <a:buNone/>
            </a:pPr>
            <a:endParaRPr lang="en-IN" sz="2000" dirty="0" smtClean="0"/>
          </a:p>
          <a:p>
            <a:r>
              <a:rPr lang="en-IN" sz="2000" dirty="0" smtClean="0"/>
              <a:t>Usually </a:t>
            </a:r>
            <a:r>
              <a:rPr lang="en-IN" sz="2000" dirty="0"/>
              <a:t>overkill for most services, </a:t>
            </a:r>
            <a:r>
              <a:rPr lang="en-IN" sz="2000" dirty="0" smtClean="0"/>
              <a:t>but </a:t>
            </a:r>
            <a:r>
              <a:rPr lang="en-IN" sz="2000" dirty="0"/>
              <a:t>most useful when a service needs to be re-used across applications with configurable changes to behaviour</a:t>
            </a:r>
            <a:r>
              <a:rPr lang="en-IN" sz="2000" dirty="0" smtClean="0"/>
              <a:t>.</a:t>
            </a:r>
            <a:endParaRPr lang="en-IN" sz="2000" dirty="0" smtClean="0"/>
          </a:p>
        </p:txBody>
      </p:sp>
    </p:spTree>
    <p:extLst>
      <p:ext uri="{BB962C8B-B14F-4D97-AF65-F5344CB8AC3E}">
        <p14:creationId xmlns:p14="http://schemas.microsoft.com/office/powerpoint/2010/main" val="152166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Different Ways of registering Service </a:t>
            </a:r>
            <a:r>
              <a:rPr lang="en-IN" sz="2400" dirty="0" smtClean="0"/>
              <a:t>(5/4</a:t>
            </a:r>
            <a:r>
              <a:rPr lang="en-IN" sz="2400" dirty="0"/>
              <a:t>)</a:t>
            </a:r>
            <a:endParaRPr lang="en-IN" dirty="0"/>
          </a:p>
        </p:txBody>
      </p:sp>
      <p:sp>
        <p:nvSpPr>
          <p:cNvPr id="3" name="Text Placeholder 2"/>
          <p:cNvSpPr>
            <a:spLocks noGrp="1"/>
          </p:cNvSpPr>
          <p:nvPr>
            <p:ph type="body" sz="quarter" idx="10"/>
          </p:nvPr>
        </p:nvSpPr>
        <p:spPr>
          <a:xfrm>
            <a:off x="304800" y="1143000"/>
            <a:ext cx="4267200" cy="5105400"/>
          </a:xfrm>
        </p:spPr>
        <p:txBody>
          <a:bodyPr>
            <a:noAutofit/>
          </a:bodyPr>
          <a:lstStyle/>
          <a:p>
            <a:pPr marL="0" lvl="1" indent="0">
              <a:buNone/>
            </a:pPr>
            <a:r>
              <a:rPr lang="en-IN" sz="1800" dirty="0" smtClean="0">
                <a:solidFill>
                  <a:srgbClr val="0070C0"/>
                </a:solidFill>
              </a:rPr>
              <a:t>//Register a provider service</a:t>
            </a:r>
          </a:p>
          <a:p>
            <a:pPr marL="0" lvl="1" indent="0">
              <a:buNone/>
            </a:pPr>
            <a:r>
              <a:rPr lang="en-IN" sz="1800" dirty="0" err="1" smtClean="0"/>
              <a:t>myApp.provider</a:t>
            </a:r>
            <a:r>
              <a:rPr lang="en-IN" sz="1800" dirty="0"/>
              <a:t>('</a:t>
            </a:r>
            <a:r>
              <a:rPr lang="en-IN" sz="1800" dirty="0" err="1"/>
              <a:t>helloWorld</a:t>
            </a:r>
            <a:r>
              <a:rPr lang="en-IN" sz="1800" dirty="0"/>
              <a:t>', function() </a:t>
            </a:r>
            <a:r>
              <a:rPr lang="en-IN" sz="1800" dirty="0" smtClean="0"/>
              <a:t>     {   </a:t>
            </a:r>
            <a:r>
              <a:rPr lang="en-IN" sz="1800" dirty="0"/>
              <a:t>this.name = 'Default';</a:t>
            </a:r>
          </a:p>
          <a:p>
            <a:pPr marL="0" lvl="1" indent="0">
              <a:buNone/>
            </a:pPr>
            <a:r>
              <a:rPr lang="en-IN" sz="1800" dirty="0" smtClean="0"/>
              <a:t>        </a:t>
            </a:r>
            <a:r>
              <a:rPr lang="en-IN" sz="1800" dirty="0" err="1"/>
              <a:t>this.$get</a:t>
            </a:r>
            <a:r>
              <a:rPr lang="en-IN" sz="1800" dirty="0"/>
              <a:t> = function() {</a:t>
            </a:r>
          </a:p>
          <a:p>
            <a:pPr marL="0" lvl="1" indent="0">
              <a:buNone/>
            </a:pPr>
            <a:r>
              <a:rPr lang="en-IN" sz="1800" dirty="0"/>
              <a:t>           </a:t>
            </a:r>
            <a:r>
              <a:rPr lang="en-IN" sz="1800" dirty="0" smtClean="0"/>
              <a:t>   </a:t>
            </a:r>
            <a:r>
              <a:rPr lang="en-IN" sz="1800" dirty="0" err="1"/>
              <a:t>var</a:t>
            </a:r>
            <a:r>
              <a:rPr lang="en-IN" sz="1800" dirty="0"/>
              <a:t> name = this.name;</a:t>
            </a:r>
          </a:p>
          <a:p>
            <a:pPr marL="0" lvl="1" indent="0">
              <a:buNone/>
            </a:pPr>
            <a:r>
              <a:rPr lang="en-IN" sz="1800" dirty="0"/>
              <a:t>            </a:t>
            </a:r>
            <a:r>
              <a:rPr lang="en-IN" sz="1800" dirty="0" smtClean="0"/>
              <a:t>  return { </a:t>
            </a:r>
            <a:endParaRPr lang="en-IN" sz="1800" dirty="0"/>
          </a:p>
          <a:p>
            <a:pPr marL="0" lvl="1" indent="0">
              <a:buNone/>
            </a:pPr>
            <a:r>
              <a:rPr lang="en-IN" sz="1800" dirty="0"/>
              <a:t>              </a:t>
            </a:r>
            <a:r>
              <a:rPr lang="en-IN" sz="1800" dirty="0" smtClean="0"/>
              <a:t>  </a:t>
            </a:r>
            <a:r>
              <a:rPr lang="en-IN" sz="1800" dirty="0" err="1"/>
              <a:t>sayHello</a:t>
            </a:r>
            <a:r>
              <a:rPr lang="en-IN" sz="1800" dirty="0"/>
              <a:t>: function() {</a:t>
            </a:r>
          </a:p>
          <a:p>
            <a:pPr marL="0" lvl="1" indent="0">
              <a:buNone/>
            </a:pPr>
            <a:r>
              <a:rPr lang="en-IN" sz="1800" dirty="0"/>
              <a:t>                    </a:t>
            </a:r>
            <a:r>
              <a:rPr lang="en-IN" sz="1800" dirty="0" smtClean="0"/>
              <a:t>return </a:t>
            </a:r>
            <a:r>
              <a:rPr lang="en-IN" sz="1800" dirty="0"/>
              <a:t>"Hello, " + name + </a:t>
            </a:r>
            <a:r>
              <a:rPr lang="en-IN" sz="1800" dirty="0" smtClean="0"/>
              <a:t>"!” }                	}         }; </a:t>
            </a:r>
            <a:r>
              <a:rPr lang="en-IN" sz="1800" dirty="0" smtClean="0">
                <a:solidFill>
                  <a:srgbClr val="0070C0"/>
                </a:solidFill>
              </a:rPr>
              <a:t>//end of $get</a:t>
            </a:r>
            <a:endParaRPr lang="en-IN" sz="1800" dirty="0">
              <a:solidFill>
                <a:srgbClr val="0070C0"/>
              </a:solidFill>
            </a:endParaRPr>
          </a:p>
          <a:p>
            <a:pPr marL="0" lvl="1" indent="0">
              <a:buNone/>
            </a:pPr>
            <a:r>
              <a:rPr lang="en-IN" sz="1800" dirty="0" smtClean="0"/>
              <a:t>        </a:t>
            </a:r>
            <a:r>
              <a:rPr lang="en-IN" sz="1800" dirty="0" err="1"/>
              <a:t>this.setName</a:t>
            </a:r>
            <a:r>
              <a:rPr lang="en-IN" sz="1800" dirty="0"/>
              <a:t> = function(name) {</a:t>
            </a:r>
          </a:p>
          <a:p>
            <a:pPr marL="0" lvl="1" indent="0">
              <a:buNone/>
            </a:pPr>
            <a:r>
              <a:rPr lang="en-IN" sz="1800" dirty="0"/>
              <a:t>           </a:t>
            </a:r>
            <a:r>
              <a:rPr lang="en-IN" sz="1800" dirty="0" smtClean="0"/>
              <a:t>	 </a:t>
            </a:r>
            <a:r>
              <a:rPr lang="en-IN" sz="1800" dirty="0"/>
              <a:t>this.name = name</a:t>
            </a:r>
            <a:r>
              <a:rPr lang="en-IN" sz="1800" dirty="0" smtClean="0"/>
              <a:t>;        };     </a:t>
            </a:r>
            <a:r>
              <a:rPr lang="en-IN" sz="1800" dirty="0"/>
              <a:t>});</a:t>
            </a:r>
          </a:p>
          <a:p>
            <a:pPr marL="0" lvl="1" indent="0">
              <a:buNone/>
            </a:pPr>
            <a:r>
              <a:rPr lang="en-IN" sz="1800" dirty="0" smtClean="0">
                <a:solidFill>
                  <a:srgbClr val="0070C0"/>
                </a:solidFill>
              </a:rPr>
              <a:t> //Configure </a:t>
            </a:r>
            <a:r>
              <a:rPr lang="en-IN" sz="1800" dirty="0">
                <a:solidFill>
                  <a:srgbClr val="0070C0"/>
                </a:solidFill>
              </a:rPr>
              <a:t>a </a:t>
            </a:r>
            <a:r>
              <a:rPr lang="en-IN" sz="1800" dirty="0" smtClean="0">
                <a:solidFill>
                  <a:srgbClr val="0070C0"/>
                </a:solidFill>
              </a:rPr>
              <a:t>provider!</a:t>
            </a:r>
          </a:p>
          <a:p>
            <a:pPr marL="0" lvl="1" indent="0">
              <a:buNone/>
            </a:pPr>
            <a:r>
              <a:rPr lang="en-IN" sz="1800" dirty="0" err="1" smtClean="0"/>
              <a:t>myApp.config</a:t>
            </a:r>
            <a:r>
              <a:rPr lang="en-IN" sz="1800" dirty="0" smtClean="0"/>
              <a:t>(function(</a:t>
            </a:r>
            <a:r>
              <a:rPr lang="en-IN" sz="1800" dirty="0" err="1" smtClean="0"/>
              <a:t>helloWorldProvider</a:t>
            </a:r>
            <a:r>
              <a:rPr lang="en-IN" sz="1800" dirty="0" smtClean="0"/>
              <a:t>)</a:t>
            </a:r>
          </a:p>
          <a:p>
            <a:pPr marL="0" lvl="1" indent="0">
              <a:buNone/>
            </a:pPr>
            <a:r>
              <a:rPr lang="en-IN" sz="1800" dirty="0" smtClean="0"/>
              <a:t>{  </a:t>
            </a:r>
            <a:r>
              <a:rPr lang="en-IN" sz="1800" dirty="0" err="1" smtClean="0"/>
              <a:t>helloWorldProvider.setName</a:t>
            </a:r>
            <a:r>
              <a:rPr lang="en-IN" sz="1800" dirty="0"/>
              <a:t>('Angular</a:t>
            </a:r>
            <a:r>
              <a:rPr lang="en-IN" sz="1800" dirty="0" smtClean="0"/>
              <a:t>');     </a:t>
            </a:r>
          </a:p>
          <a:p>
            <a:pPr marL="0" lvl="1" indent="0">
              <a:buNone/>
            </a:pPr>
            <a:r>
              <a:rPr lang="en-IN" sz="1800" dirty="0" smtClean="0"/>
              <a:t> });</a:t>
            </a:r>
            <a:endParaRPr lang="en-IN" sz="1800" dirty="0"/>
          </a:p>
        </p:txBody>
      </p:sp>
      <p:sp>
        <p:nvSpPr>
          <p:cNvPr id="4" name="Text Placeholder 2"/>
          <p:cNvSpPr txBox="1">
            <a:spLocks/>
          </p:cNvSpPr>
          <p:nvPr/>
        </p:nvSpPr>
        <p:spPr>
          <a:xfrm>
            <a:off x="4716016" y="1295400"/>
            <a:ext cx="4104456"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endParaRPr lang="en-IN" sz="1800" dirty="0"/>
          </a:p>
        </p:txBody>
      </p:sp>
      <p:sp>
        <p:nvSpPr>
          <p:cNvPr id="5" name="Text Placeholder 2"/>
          <p:cNvSpPr txBox="1">
            <a:spLocks/>
          </p:cNvSpPr>
          <p:nvPr/>
        </p:nvSpPr>
        <p:spPr>
          <a:xfrm>
            <a:off x="4644008" y="1196752"/>
            <a:ext cx="4248472"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Font typeface="Arial" pitchFamily="34" charset="0"/>
              <a:buNone/>
            </a:pPr>
            <a:r>
              <a:rPr lang="en-IN" sz="1800" dirty="0" smtClean="0">
                <a:solidFill>
                  <a:srgbClr val="0070C0"/>
                </a:solidFill>
              </a:rPr>
              <a:t>//Use a provider in controller</a:t>
            </a:r>
          </a:p>
          <a:p>
            <a:pPr marL="0" lvl="1" indent="0">
              <a:buNone/>
            </a:pPr>
            <a:r>
              <a:rPr lang="en-IN" sz="1800" dirty="0" err="1">
                <a:solidFill>
                  <a:schemeClr val="tx1">
                    <a:lumMod val="65000"/>
                    <a:lumOff val="35000"/>
                  </a:schemeClr>
                </a:solidFill>
              </a:rPr>
              <a:t>myApp.controller</a:t>
            </a:r>
            <a:r>
              <a:rPr lang="en-IN" sz="1800" dirty="0">
                <a:solidFill>
                  <a:schemeClr val="tx1">
                    <a:lumMod val="65000"/>
                    <a:lumOff val="35000"/>
                  </a:schemeClr>
                </a:solidFill>
              </a:rPr>
              <a:t>('</a:t>
            </a:r>
            <a:r>
              <a:rPr lang="en-IN" sz="1800" dirty="0" err="1">
                <a:solidFill>
                  <a:schemeClr val="tx1">
                    <a:lumMod val="65000"/>
                    <a:lumOff val="35000"/>
                  </a:schemeClr>
                </a:solidFill>
              </a:rPr>
              <a:t>MyCtrl</a:t>
            </a:r>
            <a:r>
              <a:rPr lang="en-IN" sz="1800" dirty="0">
                <a:solidFill>
                  <a:schemeClr val="tx1">
                    <a:lumMod val="65000"/>
                    <a:lumOff val="35000"/>
                  </a:schemeClr>
                </a:solidFill>
              </a:rPr>
              <a:t>',function($scope, helloWorld) {</a:t>
            </a:r>
          </a:p>
          <a:p>
            <a:pPr marL="0" lvl="1" indent="0">
              <a:buNone/>
            </a:pPr>
            <a:r>
              <a:rPr lang="en-IN" sz="1800" dirty="0">
                <a:solidFill>
                  <a:schemeClr val="tx1">
                    <a:lumMod val="65000"/>
                    <a:lumOff val="35000"/>
                  </a:schemeClr>
                </a:solidFill>
              </a:rPr>
              <a:t>        $</a:t>
            </a:r>
            <a:r>
              <a:rPr lang="en-IN" sz="1800" dirty="0" err="1">
                <a:solidFill>
                  <a:schemeClr val="tx1">
                    <a:lumMod val="65000"/>
                    <a:lumOff val="35000"/>
                  </a:schemeClr>
                </a:solidFill>
              </a:rPr>
              <a:t>scope.hellos</a:t>
            </a:r>
            <a:r>
              <a:rPr lang="en-IN" sz="1800" dirty="0">
                <a:solidFill>
                  <a:schemeClr val="tx1">
                    <a:lumMod val="65000"/>
                    <a:lumOff val="35000"/>
                  </a:schemeClr>
                </a:solidFill>
              </a:rPr>
              <a:t> =  </a:t>
            </a:r>
            <a:r>
              <a:rPr lang="en-IN" sz="1800" dirty="0" err="1">
                <a:solidFill>
                  <a:schemeClr val="tx1">
                    <a:lumMod val="65000"/>
                    <a:lumOff val="35000"/>
                  </a:schemeClr>
                </a:solidFill>
              </a:rPr>
              <a:t>helloWorld.sayHello</a:t>
            </a:r>
            <a:r>
              <a:rPr lang="en-IN" sz="1800" dirty="0">
                <a:solidFill>
                  <a:schemeClr val="tx1">
                    <a:lumMod val="65000"/>
                    <a:lumOff val="35000"/>
                  </a:schemeClr>
                </a:solidFill>
              </a:rPr>
              <a:t>();          });</a:t>
            </a:r>
            <a:endParaRPr lang="en-IN" sz="1800" dirty="0" smtClean="0">
              <a:solidFill>
                <a:schemeClr val="tx1">
                  <a:lumMod val="65000"/>
                  <a:lumOff val="35000"/>
                </a:schemeClr>
              </a:solidFill>
            </a:endParaRPr>
          </a:p>
          <a:p>
            <a:pPr marL="0" indent="0">
              <a:buNone/>
            </a:pPr>
            <a:endParaRPr lang="en-IN" sz="1800" dirty="0" smtClean="0"/>
          </a:p>
          <a:p>
            <a:pPr marL="0" indent="0">
              <a:buNone/>
            </a:pPr>
            <a:endParaRPr lang="en-IN" sz="1800" dirty="0"/>
          </a:p>
          <a:p>
            <a:pPr marL="0" indent="0">
              <a:buNone/>
            </a:pPr>
            <a:r>
              <a:rPr lang="en-IN" sz="1600" dirty="0">
                <a:solidFill>
                  <a:srgbClr val="0070C0"/>
                </a:solidFill>
              </a:rPr>
              <a:t>note: ‘Provider’ appended to ‘helloWorld</a:t>
            </a:r>
            <a:r>
              <a:rPr lang="en-IN" sz="1600" dirty="0" smtClean="0">
                <a:solidFill>
                  <a:srgbClr val="0070C0"/>
                </a:solidFill>
              </a:rPr>
              <a:t>’ in </a:t>
            </a:r>
            <a:r>
              <a:rPr lang="en-IN" sz="1600" dirty="0" err="1" smtClean="0">
                <a:solidFill>
                  <a:srgbClr val="0070C0"/>
                </a:solidFill>
              </a:rPr>
              <a:t>module.config</a:t>
            </a:r>
            <a:r>
              <a:rPr lang="en-IN" sz="1600" dirty="0" smtClean="0">
                <a:solidFill>
                  <a:srgbClr val="0070C0"/>
                </a:solidFill>
              </a:rPr>
              <a:t> function</a:t>
            </a:r>
            <a:endParaRPr lang="en-IN" sz="1600" dirty="0">
              <a:solidFill>
                <a:srgbClr val="0070C0"/>
              </a:solidFill>
            </a:endParaRPr>
          </a:p>
          <a:p>
            <a:pPr marL="0" indent="0">
              <a:buNone/>
            </a:pPr>
            <a:endParaRPr lang="en-IN" sz="1800" dirty="0"/>
          </a:p>
        </p:txBody>
      </p:sp>
    </p:spTree>
    <p:extLst>
      <p:ext uri="{BB962C8B-B14F-4D97-AF65-F5344CB8AC3E}">
        <p14:creationId xmlns:p14="http://schemas.microsoft.com/office/powerpoint/2010/main" val="490395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4C860A-9D4D-4EB3-88E9-8BA2FA62DD59}">
  <ds:schemaRefs>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5329</TotalTime>
  <Words>1103</Words>
  <Application>Microsoft Office PowerPoint</Application>
  <PresentationFormat>On-screen Show (4:3)</PresentationFormat>
  <Paragraphs>249</Paragraphs>
  <Slides>18</Slides>
  <Notes>17</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1_Office Theme</vt:lpstr>
      <vt:lpstr>8_Office Theme</vt:lpstr>
      <vt:lpstr>PowerPoint Presentation</vt:lpstr>
      <vt:lpstr>Agenda</vt:lpstr>
      <vt:lpstr>Service Introduction</vt:lpstr>
      <vt:lpstr>Agenda</vt:lpstr>
      <vt:lpstr>Different Ways of registering Service (1/4)</vt:lpstr>
      <vt:lpstr> Different Ways of registering Service  (2/4) </vt:lpstr>
      <vt:lpstr>Different Ways of registering Service (3/4)</vt:lpstr>
      <vt:lpstr>Different Ways of registering Service (4/4)</vt:lpstr>
      <vt:lpstr>Different Ways of registering Service (5/4)</vt:lpstr>
      <vt:lpstr>Agenda</vt:lpstr>
      <vt:lpstr>Using a Service</vt:lpstr>
      <vt:lpstr>Using a Service – Implicit DI</vt:lpstr>
      <vt:lpstr>Using a Service -  Explicit DI using injector</vt:lpstr>
      <vt:lpstr>Agenda</vt:lpstr>
      <vt:lpstr>AngularJS Internal Services - $timeout, $interval</vt:lpstr>
      <vt:lpstr>AngularJS Internal Services - $watch, $digest</vt:lpstr>
      <vt:lpstr>AngularJS Internal Services - $digest, $apply</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Namrata Marathe</cp:lastModifiedBy>
  <cp:revision>260</cp:revision>
  <dcterms:created xsi:type="dcterms:W3CDTF">2013-08-08T14:14:41Z</dcterms:created>
  <dcterms:modified xsi:type="dcterms:W3CDTF">2014-12-26T12:07:38Z</dcterms:modified>
</cp:coreProperties>
</file>