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22"/>
  </p:notesMasterIdLst>
  <p:sldIdLst>
    <p:sldId id="280" r:id="rId6"/>
    <p:sldId id="319" r:id="rId7"/>
    <p:sldId id="324" r:id="rId8"/>
    <p:sldId id="336" r:id="rId9"/>
    <p:sldId id="337" r:id="rId10"/>
    <p:sldId id="325" r:id="rId11"/>
    <p:sldId id="330" r:id="rId12"/>
    <p:sldId id="338" r:id="rId13"/>
    <p:sldId id="329" r:id="rId14"/>
    <p:sldId id="331" r:id="rId15"/>
    <p:sldId id="340" r:id="rId16"/>
    <p:sldId id="332" r:id="rId17"/>
    <p:sldId id="334" r:id="rId18"/>
    <p:sldId id="341" r:id="rId19"/>
    <p:sldId id="327" r:id="rId20"/>
    <p:sldId id="34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11"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5C50-5BF4-484E-BB87-0CA9C0E8C0DF}" type="datetimeFigureOut">
              <a:rPr lang="en-IN" smtClean="0"/>
              <a:t>23-Dec-14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E99D4-EC84-42EC-8D0F-9C0C1B250690}" type="slidenum">
              <a:rPr lang="en-IN" smtClean="0"/>
              <a:t>‹#›</a:t>
            </a:fld>
            <a:endParaRPr lang="en-IN"/>
          </a:p>
        </p:txBody>
      </p:sp>
    </p:spTree>
    <p:extLst>
      <p:ext uri="{BB962C8B-B14F-4D97-AF65-F5344CB8AC3E}">
        <p14:creationId xmlns:p14="http://schemas.microsoft.com/office/powerpoint/2010/main" val="134581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1E99D4-EC84-42EC-8D0F-9C0C1B250690}" type="slidenum">
              <a:rPr lang="en-IN" smtClean="0"/>
              <a:t>3</a:t>
            </a:fld>
            <a:endParaRPr lang="en-IN"/>
          </a:p>
        </p:txBody>
      </p:sp>
    </p:spTree>
    <p:extLst>
      <p:ext uri="{BB962C8B-B14F-4D97-AF65-F5344CB8AC3E}">
        <p14:creationId xmlns:p14="http://schemas.microsoft.com/office/powerpoint/2010/main" val="3872516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Properties</a:t>
            </a:r>
          </a:p>
          <a:p>
            <a:pPr lvl="1" algn="just"/>
            <a:r>
              <a:rPr lang="en-US" dirty="0" err="1" smtClean="0"/>
              <a:t>caseInsensitiveMatch</a:t>
            </a:r>
            <a:endParaRPr lang="en-US" dirty="0" smtClean="0"/>
          </a:p>
          <a:p>
            <a:pPr marL="914400" lvl="2" indent="0" algn="just">
              <a:buNone/>
            </a:pPr>
            <a:r>
              <a:rPr lang="en-US" dirty="0" smtClean="0"/>
              <a:t>A </a:t>
            </a:r>
            <a:r>
              <a:rPr lang="en-US" dirty="0" err="1" smtClean="0"/>
              <a:t>boolean</a:t>
            </a:r>
            <a:r>
              <a:rPr lang="en-US" dirty="0" smtClean="0"/>
              <a:t> property indicating if routes defined using this provider should be matched using a case sensitive algorithm. </a:t>
            </a:r>
          </a:p>
          <a:p>
            <a:pPr marL="914400" lvl="2" indent="0" algn="just">
              <a:buNone/>
            </a:pPr>
            <a:r>
              <a:rPr lang="en-US" sz="1800" dirty="0" smtClean="0"/>
              <a:t>Defaults to false.</a:t>
            </a:r>
          </a:p>
          <a:p>
            <a:endParaRPr lang="en-IN" dirty="0"/>
          </a:p>
        </p:txBody>
      </p:sp>
      <p:sp>
        <p:nvSpPr>
          <p:cNvPr id="4" name="Slide Number Placeholder 3"/>
          <p:cNvSpPr>
            <a:spLocks noGrp="1"/>
          </p:cNvSpPr>
          <p:nvPr>
            <p:ph type="sldNum" sz="quarter" idx="10"/>
          </p:nvPr>
        </p:nvSpPr>
        <p:spPr/>
        <p:txBody>
          <a:bodyPr/>
          <a:lstStyle/>
          <a:p>
            <a:fld id="{5B1E99D4-EC84-42EC-8D0F-9C0C1B250690}" type="slidenum">
              <a:rPr lang="en-IN" smtClean="0"/>
              <a:t>7</a:t>
            </a:fld>
            <a:endParaRPr lang="en-IN"/>
          </a:p>
        </p:txBody>
      </p:sp>
    </p:spTree>
    <p:extLst>
      <p:ext uri="{BB962C8B-B14F-4D97-AF65-F5344CB8AC3E}">
        <p14:creationId xmlns:p14="http://schemas.microsoft.com/office/powerpoint/2010/main" val="386762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16</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25603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710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62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40378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7"/>
          <p:cNvSpPr>
            <a:spLocks noGrp="1"/>
          </p:cNvSpPr>
          <p:nvPr>
            <p:ph type="body" sz="quarter" idx="13"/>
          </p:nvPr>
        </p:nvSpPr>
        <p:spPr>
          <a:xfrm>
            <a:off x="981960" y="1641840"/>
            <a:ext cx="7781040" cy="4530360"/>
          </a:xfrm>
        </p:spPr>
        <p:txBody>
          <a:bodyPr/>
          <a:lstStyle>
            <a:lvl1pPr marL="285750" indent="-285750">
              <a:spcAft>
                <a:spcPts val="0"/>
              </a:spcAft>
              <a:buClr>
                <a:srgbClr val="F9B030"/>
              </a:buClr>
              <a:buSzPct val="110000"/>
              <a:buFont typeface="Arial"/>
              <a:buChar char="•"/>
              <a:defRPr sz="1800">
                <a:solidFill>
                  <a:srgbClr val="000000"/>
                </a:solidFill>
                <a:effectLst/>
              </a:defRPr>
            </a:lvl1pPr>
            <a:lvl2pPr marL="569913" indent="-284163">
              <a:buFont typeface="Lucida Grande"/>
              <a:buChar char="-"/>
              <a:defRPr sz="1600">
                <a:solidFill>
                  <a:srgbClr val="000000"/>
                </a:solidFill>
              </a:defRPr>
            </a:lvl2pPr>
            <a:lvl3pPr marL="855663" indent="-285750">
              <a:defRPr sz="1600">
                <a:solidFill>
                  <a:srgbClr val="000000"/>
                </a:solidFill>
              </a:defRPr>
            </a:lvl3pPr>
            <a:lvl4pPr marL="1139825" indent="-284163">
              <a:defRPr sz="1600">
                <a:solidFill>
                  <a:srgbClr val="000000"/>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6" name="Straight Connector 5"/>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776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9830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
        <p:nvSpPr>
          <p:cNvPr id="11" name="Rectangle 10"/>
          <p:cNvSpPr/>
          <p:nvPr/>
        </p:nvSpPr>
        <p:spPr>
          <a:xfrm>
            <a:off x="5780822" y="5076449"/>
            <a:ext cx="3429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73" y="554394"/>
            <a:ext cx="2862738" cy="936000"/>
          </a:xfrm>
          <a:prstGeom prst="rect">
            <a:avLst/>
          </a:prstGeom>
        </p:spPr>
      </p:pic>
    </p:spTree>
    <p:extLst>
      <p:ext uri="{BB962C8B-B14F-4D97-AF65-F5344CB8AC3E}">
        <p14:creationId xmlns:p14="http://schemas.microsoft.com/office/powerpoint/2010/main" val="1078515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6201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877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6"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1748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9850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74"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118660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erver.com/index.html#/Chapter/1"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cid:image020.png@01CE6090.1F3B4C20" TargetMode="External"/><Relationship Id="rId13" Type="http://schemas.openxmlformats.org/officeDocument/2006/relationships/hyperlink" Target="http://www.citiustech.com/service-offerings/platform-based-professional-services-case-studies.aspx" TargetMode="External"/><Relationship Id="rId18" Type="http://schemas.openxmlformats.org/officeDocument/2006/relationships/image" Target="../media/image11.jpeg"/><Relationship Id="rId3" Type="http://schemas.openxmlformats.org/officeDocument/2006/relationships/hyperlink" Target="https://www.facebook.com/CitiusTech" TargetMode="External"/><Relationship Id="rId21" Type="http://schemas.openxmlformats.org/officeDocument/2006/relationships/hyperlink" Target="http://www.citiustech.com/service-offerings/platform-based-professional-services.aspx" TargetMode="External"/><Relationship Id="rId7" Type="http://schemas.openxmlformats.org/officeDocument/2006/relationships/image" Target="../media/image9.png"/><Relationship Id="rId12" Type="http://schemas.openxmlformats.org/officeDocument/2006/relationships/hyperlink" Target="http://www.citiustech.com/markets/Default.aspx" TargetMode="External"/><Relationship Id="rId17" Type="http://schemas.openxmlformats.org/officeDocument/2006/relationships/hyperlink" Target="http://www.citiustech.com/service-offerings/Default.aspx" TargetMode="External"/><Relationship Id="rId2" Type="http://schemas.openxmlformats.org/officeDocument/2006/relationships/notesSlide" Target="../notesSlides/notesSlide5.xml"/><Relationship Id="rId16" Type="http://schemas.openxmlformats.org/officeDocument/2006/relationships/hyperlink" Target="http://www.citiustech.com/bi-clinical" TargetMode="External"/><Relationship Id="rId20" Type="http://schemas.openxmlformats.org/officeDocument/2006/relationships/image" Target="../media/image12.jpeg"/><Relationship Id="rId1" Type="http://schemas.openxmlformats.org/officeDocument/2006/relationships/slideLayout" Target="../slideLayouts/slideLayout5.xml"/><Relationship Id="rId6" Type="http://schemas.openxmlformats.org/officeDocument/2006/relationships/hyperlink" Target="https://twitter.com/CitiusTech" TargetMode="External"/><Relationship Id="rId11" Type="http://schemas.openxmlformats.org/officeDocument/2006/relationships/image" Target="cid:image021.png@01CE6090.1F3B4C20" TargetMode="External"/><Relationship Id="rId24" Type="http://schemas.openxmlformats.org/officeDocument/2006/relationships/image" Target="../media/image14.png"/><Relationship Id="rId5" Type="http://schemas.openxmlformats.org/officeDocument/2006/relationships/image" Target="cid:image019.png@01CE6090.1F3B4C20" TargetMode="External"/><Relationship Id="rId15" Type="http://schemas.openxmlformats.org/officeDocument/2006/relationships/hyperlink" Target="http://www.citiustech.com/service-offerings/healthcare-software-engineering-case-studies.aspx" TargetMode="External"/><Relationship Id="rId23" Type="http://schemas.openxmlformats.org/officeDocument/2006/relationships/hyperlink" Target="http://www.citiustech.com/bi-clinical/Default.aspx" TargetMode="External"/><Relationship Id="rId10" Type="http://schemas.openxmlformats.org/officeDocument/2006/relationships/image" Target="../media/image10.png"/><Relationship Id="rId19" Type="http://schemas.openxmlformats.org/officeDocument/2006/relationships/hyperlink" Target="http://www.citiustech.com/service-offerings/healthcare-software-engineering.aspx" TargetMode="External"/><Relationship Id="rId4" Type="http://schemas.openxmlformats.org/officeDocument/2006/relationships/image" Target="../media/image8.png"/><Relationship Id="rId9" Type="http://schemas.openxmlformats.org/officeDocument/2006/relationships/hyperlink" Target="http://www.linkedin.com/company/citiustech" TargetMode="External"/><Relationship Id="rId14" Type="http://schemas.openxmlformats.org/officeDocument/2006/relationships/hyperlink" Target="http://citiustech.com/practice-areas/healthcare-business-intelligence-case-studies.aspx" TargetMode="External"/><Relationship Id="rId22"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20" t="13607" b="32006"/>
          <a:stretch/>
        </p:blipFill>
        <p:spPr bwMode="auto">
          <a:xfrm>
            <a:off x="174853" y="1779589"/>
            <a:ext cx="8812987" cy="33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124862" y="5239656"/>
            <a:ext cx="8001001" cy="596286"/>
          </a:xfrm>
        </p:spPr>
        <p:txBody>
          <a:bodyPr/>
          <a:lstStyle/>
          <a:p>
            <a:r>
              <a:rPr lang="en-US" dirty="0" smtClean="0"/>
              <a:t>November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Routing</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836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ng-view</a:t>
            </a:r>
            <a:endParaRPr lang="en-US" sz="2800" dirty="0"/>
          </a:p>
        </p:txBody>
      </p:sp>
      <p:sp>
        <p:nvSpPr>
          <p:cNvPr id="3" name="Text Placeholder 2"/>
          <p:cNvSpPr>
            <a:spLocks noGrp="1"/>
          </p:cNvSpPr>
          <p:nvPr>
            <p:ph type="body" sz="quarter" idx="10"/>
          </p:nvPr>
        </p:nvSpPr>
        <p:spPr/>
        <p:txBody>
          <a:bodyPr/>
          <a:lstStyle/>
          <a:p>
            <a:r>
              <a:rPr lang="en-US" sz="2000" dirty="0" smtClean="0"/>
              <a:t>A directive in module </a:t>
            </a:r>
            <a:r>
              <a:rPr lang="en-US" sz="2000" dirty="0" err="1" smtClean="0"/>
              <a:t>ngRoute</a:t>
            </a:r>
            <a:endParaRPr lang="en-US" sz="2000" dirty="0" smtClean="0"/>
          </a:p>
          <a:p>
            <a:pPr marL="0" indent="0">
              <a:buNone/>
            </a:pPr>
            <a:endParaRPr lang="en-US" sz="2000" dirty="0" smtClean="0"/>
          </a:p>
          <a:p>
            <a:r>
              <a:rPr lang="en-US" sz="2000" dirty="0" smtClean="0"/>
              <a:t>Complements the $route service by including the rendered template of the current route into the </a:t>
            </a:r>
            <a:r>
              <a:rPr lang="en-US" sz="2000" dirty="0" smtClean="0">
                <a:solidFill>
                  <a:schemeClr val="tx1"/>
                </a:solidFill>
              </a:rPr>
              <a:t>main</a:t>
            </a:r>
            <a:r>
              <a:rPr lang="en-US" sz="2000" dirty="0" smtClean="0"/>
              <a:t> layout (</a:t>
            </a:r>
            <a:r>
              <a:rPr lang="en-US" sz="2000" dirty="0" err="1" smtClean="0"/>
              <a:t>eg</a:t>
            </a:r>
            <a:r>
              <a:rPr lang="en-US" sz="2000" dirty="0" smtClean="0"/>
              <a:t>. Index.html) file</a:t>
            </a:r>
          </a:p>
          <a:p>
            <a:pPr marL="0" indent="0">
              <a:buNone/>
            </a:pPr>
            <a:endParaRPr lang="en-US" sz="2000" dirty="0" smtClean="0"/>
          </a:p>
          <a:p>
            <a:r>
              <a:rPr lang="en-US" sz="2000" dirty="0" smtClean="0"/>
              <a:t>Every time the current route changes, the included view changes</a:t>
            </a:r>
            <a:r>
              <a:rPr lang="en-US" sz="2000" dirty="0"/>
              <a:t> </a:t>
            </a:r>
            <a:r>
              <a:rPr lang="en-US" sz="2000" dirty="0" smtClean="0"/>
              <a:t>with it according to the configuration of $route service</a:t>
            </a:r>
          </a:p>
          <a:p>
            <a:pPr marL="0" indent="0">
              <a:buNone/>
            </a:pPr>
            <a:endParaRPr lang="en-US" sz="2000" dirty="0" smtClean="0"/>
          </a:p>
          <a:p>
            <a:r>
              <a:rPr lang="en-US" sz="2000" dirty="0" smtClean="0"/>
              <a:t>Requires </a:t>
            </a:r>
            <a:r>
              <a:rPr lang="en-US" sz="2000" dirty="0" err="1" smtClean="0"/>
              <a:t>ngRoute</a:t>
            </a:r>
            <a:r>
              <a:rPr lang="en-US" sz="2000" dirty="0" smtClean="0"/>
              <a:t> module to be injected</a:t>
            </a:r>
          </a:p>
          <a:p>
            <a:endParaRPr lang="en-US" sz="2000" dirty="0" smtClean="0"/>
          </a:p>
          <a:p>
            <a:endParaRPr lang="en-US" dirty="0"/>
          </a:p>
        </p:txBody>
      </p:sp>
    </p:spTree>
    <p:extLst>
      <p:ext uri="{BB962C8B-B14F-4D97-AF65-F5344CB8AC3E}">
        <p14:creationId xmlns:p14="http://schemas.microsoft.com/office/powerpoint/2010/main" val="108302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p:nvPr/>
        </p:nvSpPr>
        <p:spPr>
          <a:xfrm>
            <a:off x="395536" y="249289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5536" y="1110223"/>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Need for Routing</a:t>
            </a:r>
          </a:p>
          <a:p>
            <a:pPr marL="285750" indent="-285750">
              <a:spcAft>
                <a:spcPts val="1200"/>
              </a:spcAft>
              <a:buFont typeface="Arial" pitchFamily="34" charset="0"/>
              <a:buChar char="•"/>
            </a:pPr>
            <a:r>
              <a:rPr lang="en-US" sz="2000" dirty="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a:solidFill>
                  <a:schemeClr val="tx1">
                    <a:lumMod val="75000"/>
                    <a:lumOff val="25000"/>
                  </a:schemeClr>
                </a:solidFill>
              </a:rPr>
              <a:t>route, ng-view</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3709226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t>
            </a:r>
            <a:r>
              <a:rPr lang="en-US" sz="2800" dirty="0" err="1" smtClean="0"/>
              <a:t>routeParams</a:t>
            </a:r>
            <a:r>
              <a:rPr lang="en-US" sz="2800" dirty="0" smtClean="0"/>
              <a:t>    </a:t>
            </a:r>
            <a:r>
              <a:rPr lang="en-US" sz="2600" dirty="0" smtClean="0"/>
              <a:t>(1/2)</a:t>
            </a:r>
            <a:endParaRPr lang="en-US" sz="2600" dirty="0"/>
          </a:p>
        </p:txBody>
      </p:sp>
      <p:sp>
        <p:nvSpPr>
          <p:cNvPr id="3" name="Text Placeholder 2"/>
          <p:cNvSpPr>
            <a:spLocks noGrp="1"/>
          </p:cNvSpPr>
          <p:nvPr>
            <p:ph type="body" sz="quarter" idx="10"/>
          </p:nvPr>
        </p:nvSpPr>
        <p:spPr/>
        <p:txBody>
          <a:bodyPr>
            <a:normAutofit fontScale="85000" lnSpcReduction="20000"/>
          </a:bodyPr>
          <a:lstStyle/>
          <a:p>
            <a:r>
              <a:rPr lang="en-US" sz="2100" dirty="0" smtClean="0"/>
              <a:t>Retrieves current set of route parameters</a:t>
            </a:r>
          </a:p>
          <a:p>
            <a:pPr marL="0" indent="0">
              <a:buNone/>
            </a:pPr>
            <a:endParaRPr lang="en-US" sz="2100" dirty="0" smtClean="0"/>
          </a:p>
          <a:p>
            <a:r>
              <a:rPr lang="en-US" sz="2100" dirty="0" smtClean="0"/>
              <a:t>It is a combination of location’s search() and path()</a:t>
            </a:r>
          </a:p>
          <a:p>
            <a:pPr marL="0" indent="0">
              <a:buNone/>
            </a:pPr>
            <a:endParaRPr lang="en-US" sz="2100" dirty="0" smtClean="0"/>
          </a:p>
          <a:p>
            <a:r>
              <a:rPr lang="en-US" sz="2100" dirty="0" smtClean="0"/>
              <a:t>If the parameter name collides, path </a:t>
            </a:r>
            <a:r>
              <a:rPr lang="en-US" sz="2100" dirty="0" err="1" smtClean="0"/>
              <a:t>params</a:t>
            </a:r>
            <a:r>
              <a:rPr lang="en-US" sz="2100" dirty="0" smtClean="0"/>
              <a:t> take precedence over the search </a:t>
            </a:r>
            <a:r>
              <a:rPr lang="en-US" sz="2100" dirty="0" err="1" smtClean="0"/>
              <a:t>params</a:t>
            </a:r>
            <a:endParaRPr lang="en-US" sz="2100" dirty="0" smtClean="0"/>
          </a:p>
          <a:p>
            <a:endParaRPr lang="en-US" dirty="0" smtClean="0"/>
          </a:p>
          <a:p>
            <a:pPr marL="0" indent="0">
              <a:buNone/>
            </a:pPr>
            <a:r>
              <a:rPr lang="en-US" dirty="0"/>
              <a:t> </a:t>
            </a:r>
            <a:r>
              <a:rPr lang="en-US" dirty="0" smtClean="0"/>
              <a:t>  </a:t>
            </a:r>
            <a:r>
              <a:rPr lang="en-US" sz="2100" dirty="0" err="1" smtClean="0">
                <a:solidFill>
                  <a:srgbClr val="0070C0"/>
                </a:solidFill>
              </a:rPr>
              <a:t>sampleApp.config</a:t>
            </a:r>
            <a:r>
              <a:rPr lang="en-US" sz="2100" dirty="0">
                <a:solidFill>
                  <a:srgbClr val="0070C0"/>
                </a:solidFill>
              </a:rPr>
              <a:t>(['$routeProvider</a:t>
            </a:r>
            <a:r>
              <a:rPr lang="en-US" sz="2100" dirty="0" smtClean="0">
                <a:solidFill>
                  <a:srgbClr val="0070C0"/>
                </a:solidFill>
              </a:rPr>
              <a:t>',  </a:t>
            </a:r>
            <a:r>
              <a:rPr lang="en-US" sz="2100" dirty="0">
                <a:solidFill>
                  <a:srgbClr val="0070C0"/>
                </a:solidFill>
              </a:rPr>
              <a:t>function($routeProvider) {</a:t>
            </a:r>
          </a:p>
          <a:p>
            <a:pPr marL="0" indent="0">
              <a:buNone/>
            </a:pPr>
            <a:r>
              <a:rPr lang="en-US" sz="2100" dirty="0">
                <a:solidFill>
                  <a:srgbClr val="0070C0"/>
                </a:solidFill>
              </a:rPr>
              <a:t>        $routeProvider.</a:t>
            </a:r>
          </a:p>
          <a:p>
            <a:pPr marL="0" indent="0">
              <a:buNone/>
            </a:pPr>
            <a:r>
              <a:rPr lang="en-US" sz="2100" dirty="0">
                <a:solidFill>
                  <a:srgbClr val="0070C0"/>
                </a:solidFill>
              </a:rPr>
              <a:t>          when('/</a:t>
            </a:r>
            <a:r>
              <a:rPr lang="en-US" sz="2100" dirty="0" err="1">
                <a:solidFill>
                  <a:srgbClr val="0070C0"/>
                </a:solidFill>
              </a:rPr>
              <a:t>ShowOrder</a:t>
            </a:r>
            <a:r>
              <a:rPr lang="en-US" sz="2100" dirty="0">
                <a:solidFill>
                  <a:srgbClr val="0070C0"/>
                </a:solidFill>
              </a:rPr>
              <a:t>/</a:t>
            </a:r>
            <a:r>
              <a:rPr lang="en-US" sz="2100" dirty="0">
                <a:solidFill>
                  <a:srgbClr val="FF0000"/>
                </a:solidFill>
              </a:rPr>
              <a:t>:</a:t>
            </a:r>
            <a:r>
              <a:rPr lang="en-US" sz="2100" dirty="0" err="1">
                <a:solidFill>
                  <a:srgbClr val="FF0000"/>
                </a:solidFill>
              </a:rPr>
              <a:t>orderId</a:t>
            </a:r>
            <a:r>
              <a:rPr lang="en-US" sz="2100" dirty="0">
                <a:solidFill>
                  <a:srgbClr val="0070C0"/>
                </a:solidFill>
              </a:rPr>
              <a:t>', {</a:t>
            </a:r>
          </a:p>
          <a:p>
            <a:pPr marL="0" indent="0">
              <a:buNone/>
            </a:pPr>
            <a:r>
              <a:rPr lang="en-US" sz="2100" dirty="0">
                <a:solidFill>
                  <a:srgbClr val="0070C0"/>
                </a:solidFill>
              </a:rPr>
              <a:t>     </a:t>
            </a:r>
            <a:r>
              <a:rPr lang="en-US" sz="2100" dirty="0" smtClean="0">
                <a:solidFill>
                  <a:srgbClr val="0070C0"/>
                </a:solidFill>
              </a:rPr>
              <a:t>         </a:t>
            </a:r>
          </a:p>
          <a:p>
            <a:pPr marL="0" indent="0">
              <a:buNone/>
            </a:pPr>
            <a:r>
              <a:rPr lang="en-US" sz="2100" dirty="0">
                <a:solidFill>
                  <a:srgbClr val="0070C0"/>
                </a:solidFill>
              </a:rPr>
              <a:t> </a:t>
            </a:r>
            <a:r>
              <a:rPr lang="en-US" sz="2100" dirty="0" smtClean="0">
                <a:solidFill>
                  <a:srgbClr val="0070C0"/>
                </a:solidFill>
              </a:rPr>
              <a:t>               </a:t>
            </a:r>
            <a:r>
              <a:rPr lang="en-US" sz="2100" dirty="0" err="1">
                <a:solidFill>
                  <a:srgbClr val="0070C0"/>
                </a:solidFill>
              </a:rPr>
              <a:t>templateUrl</a:t>
            </a:r>
            <a:r>
              <a:rPr lang="en-US" sz="2100" dirty="0">
                <a:solidFill>
                  <a:srgbClr val="0070C0"/>
                </a:solidFill>
              </a:rPr>
              <a:t>: 'template/show_order.html',</a:t>
            </a:r>
          </a:p>
          <a:p>
            <a:pPr marL="0" indent="0">
              <a:buNone/>
            </a:pPr>
            <a:r>
              <a:rPr lang="en-US" sz="2100" dirty="0">
                <a:solidFill>
                  <a:srgbClr val="0070C0"/>
                </a:solidFill>
              </a:rPr>
              <a:t>       </a:t>
            </a:r>
            <a:r>
              <a:rPr lang="en-US" sz="2100" dirty="0" smtClean="0">
                <a:solidFill>
                  <a:srgbClr val="0070C0"/>
                </a:solidFill>
              </a:rPr>
              <a:t>         </a:t>
            </a:r>
            <a:r>
              <a:rPr lang="en-US" sz="2100" dirty="0">
                <a:solidFill>
                  <a:srgbClr val="0070C0"/>
                </a:solidFill>
              </a:rPr>
              <a:t>controller: </a:t>
            </a:r>
            <a:r>
              <a:rPr lang="en-US" sz="2100" dirty="0" smtClean="0">
                <a:solidFill>
                  <a:srgbClr val="0070C0"/>
                </a:solidFill>
              </a:rPr>
              <a:t>'</a:t>
            </a:r>
            <a:r>
              <a:rPr lang="en-US" sz="2100" dirty="0" err="1" smtClean="0">
                <a:solidFill>
                  <a:srgbClr val="0070C0"/>
                </a:solidFill>
              </a:rPr>
              <a:t>ShowOrderController</a:t>
            </a:r>
            <a:r>
              <a:rPr lang="en-US" sz="2100" dirty="0" smtClean="0">
                <a:solidFill>
                  <a:srgbClr val="0070C0"/>
                </a:solidFill>
              </a:rPr>
              <a:t>‘    </a:t>
            </a:r>
            <a:r>
              <a:rPr lang="en-US" sz="2100" dirty="0">
                <a:solidFill>
                  <a:srgbClr val="0070C0"/>
                </a:solidFill>
              </a:rPr>
              <a:t>});</a:t>
            </a:r>
          </a:p>
          <a:p>
            <a:pPr marL="0" indent="0">
              <a:buNone/>
            </a:pPr>
            <a:r>
              <a:rPr lang="en-US" sz="2100" dirty="0">
                <a:solidFill>
                  <a:srgbClr val="0070C0"/>
                </a:solidFill>
              </a:rPr>
              <a:t>  </a:t>
            </a:r>
            <a:r>
              <a:rPr lang="en-US" sz="2100" dirty="0" smtClean="0">
                <a:solidFill>
                  <a:srgbClr val="0070C0"/>
                </a:solidFill>
              </a:rPr>
              <a:t>      </a:t>
            </a:r>
            <a:r>
              <a:rPr lang="en-US" sz="2100" dirty="0">
                <a:solidFill>
                  <a:srgbClr val="0070C0"/>
                </a:solidFill>
              </a:rPr>
              <a:t>}]);</a:t>
            </a:r>
          </a:p>
          <a:p>
            <a:pPr marL="0" indent="0">
              <a:buNone/>
            </a:pPr>
            <a:endParaRPr lang="en-US" sz="2100" dirty="0" smtClean="0">
              <a:solidFill>
                <a:srgbClr val="0070C0"/>
              </a:solidFill>
            </a:endParaRPr>
          </a:p>
          <a:p>
            <a:pPr marL="0" indent="0">
              <a:buNone/>
            </a:pPr>
            <a:r>
              <a:rPr lang="en-US" sz="2100" dirty="0"/>
              <a:t> </a:t>
            </a:r>
            <a:r>
              <a:rPr lang="en-US" sz="2100" dirty="0" smtClean="0"/>
              <a:t>    //how to access $</a:t>
            </a:r>
            <a:r>
              <a:rPr lang="en-US" sz="2100" dirty="0" err="1" smtClean="0"/>
              <a:t>routeParams</a:t>
            </a:r>
            <a:r>
              <a:rPr lang="en-US" sz="2100" dirty="0" smtClean="0"/>
              <a:t> in controller</a:t>
            </a:r>
            <a:endParaRPr lang="en-US" sz="2100" dirty="0"/>
          </a:p>
          <a:p>
            <a:pPr marL="0" indent="0">
              <a:buNone/>
            </a:pPr>
            <a:r>
              <a:rPr lang="en-US" sz="2100" dirty="0">
                <a:solidFill>
                  <a:srgbClr val="0070C0"/>
                </a:solidFill>
              </a:rPr>
              <a:t> </a:t>
            </a:r>
            <a:r>
              <a:rPr lang="en-US" sz="2100" dirty="0" smtClean="0">
                <a:solidFill>
                  <a:srgbClr val="0070C0"/>
                </a:solidFill>
              </a:rPr>
              <a:t>    </a:t>
            </a:r>
            <a:r>
              <a:rPr lang="en-US" sz="2100" dirty="0" err="1" smtClean="0">
                <a:solidFill>
                  <a:srgbClr val="0070C0"/>
                </a:solidFill>
              </a:rPr>
              <a:t>sampleApp.controller</a:t>
            </a:r>
            <a:r>
              <a:rPr lang="en-US" sz="2100" dirty="0">
                <a:solidFill>
                  <a:srgbClr val="0070C0"/>
                </a:solidFill>
              </a:rPr>
              <a:t>('</a:t>
            </a:r>
            <a:r>
              <a:rPr lang="en-US" sz="2100" dirty="0" err="1">
                <a:solidFill>
                  <a:srgbClr val="0070C0"/>
                </a:solidFill>
              </a:rPr>
              <a:t>ShowOrderController</a:t>
            </a:r>
            <a:r>
              <a:rPr lang="en-US" sz="2100" dirty="0">
                <a:solidFill>
                  <a:srgbClr val="0070C0"/>
                </a:solidFill>
              </a:rPr>
              <a:t>', function($scope, $</a:t>
            </a:r>
            <a:r>
              <a:rPr lang="en-US" sz="2100" dirty="0" err="1">
                <a:solidFill>
                  <a:srgbClr val="0070C0"/>
                </a:solidFill>
              </a:rPr>
              <a:t>routeParams</a:t>
            </a:r>
            <a:r>
              <a:rPr lang="en-US" sz="2100" dirty="0">
                <a:solidFill>
                  <a:srgbClr val="0070C0"/>
                </a:solidFill>
              </a:rPr>
              <a:t>) {</a:t>
            </a:r>
          </a:p>
          <a:p>
            <a:pPr marL="0" indent="0">
              <a:buNone/>
            </a:pPr>
            <a:r>
              <a:rPr lang="en-US" sz="2100" dirty="0" smtClean="0">
                <a:solidFill>
                  <a:srgbClr val="0070C0"/>
                </a:solidFill>
              </a:rPr>
              <a:t>        </a:t>
            </a:r>
            <a:r>
              <a:rPr lang="en-US" sz="2100" dirty="0">
                <a:solidFill>
                  <a:srgbClr val="0070C0"/>
                </a:solidFill>
              </a:rPr>
              <a:t>$</a:t>
            </a:r>
            <a:r>
              <a:rPr lang="en-US" sz="2100" dirty="0" err="1">
                <a:solidFill>
                  <a:srgbClr val="0070C0"/>
                </a:solidFill>
              </a:rPr>
              <a:t>scope.order_id</a:t>
            </a:r>
            <a:r>
              <a:rPr lang="en-US" sz="2100" dirty="0">
                <a:solidFill>
                  <a:srgbClr val="0070C0"/>
                </a:solidFill>
              </a:rPr>
              <a:t> = </a:t>
            </a:r>
            <a:r>
              <a:rPr lang="en-US" sz="2100" dirty="0">
                <a:solidFill>
                  <a:srgbClr val="FF0000"/>
                </a:solidFill>
              </a:rPr>
              <a:t>$</a:t>
            </a:r>
            <a:r>
              <a:rPr lang="en-US" sz="2100" dirty="0" err="1">
                <a:solidFill>
                  <a:srgbClr val="FF0000"/>
                </a:solidFill>
              </a:rPr>
              <a:t>routeParams.orderId</a:t>
            </a:r>
            <a:r>
              <a:rPr lang="en-US" sz="2100" dirty="0">
                <a:solidFill>
                  <a:srgbClr val="0070C0"/>
                </a:solidFill>
              </a:rPr>
              <a:t>;</a:t>
            </a:r>
          </a:p>
          <a:p>
            <a:pPr marL="0" indent="0">
              <a:buNone/>
            </a:pPr>
            <a:r>
              <a:rPr lang="en-US" sz="2100" dirty="0" smtClean="0">
                <a:solidFill>
                  <a:srgbClr val="0070C0"/>
                </a:solidFill>
              </a:rPr>
              <a:t>      </a:t>
            </a:r>
            <a:r>
              <a:rPr lang="en-US" sz="2100" dirty="0">
                <a:solidFill>
                  <a:srgbClr val="0070C0"/>
                </a:solidFill>
              </a:rPr>
              <a:t>}); </a:t>
            </a:r>
          </a:p>
        </p:txBody>
      </p:sp>
    </p:spTree>
    <p:extLst>
      <p:ext uri="{BB962C8B-B14F-4D97-AF65-F5344CB8AC3E}">
        <p14:creationId xmlns:p14="http://schemas.microsoft.com/office/powerpoint/2010/main" val="1166021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t>
            </a:r>
            <a:r>
              <a:rPr lang="en-US" sz="2800" dirty="0" err="1" smtClean="0"/>
              <a:t>routeParams</a:t>
            </a:r>
            <a:r>
              <a:rPr lang="en-US" sz="2800" dirty="0" smtClean="0"/>
              <a:t>   (2/2)</a:t>
            </a:r>
            <a:endParaRPr lang="en-US" sz="2800" dirty="0"/>
          </a:p>
        </p:txBody>
      </p:sp>
      <p:sp>
        <p:nvSpPr>
          <p:cNvPr id="4" name="Rectangle 3"/>
          <p:cNvSpPr/>
          <p:nvPr/>
        </p:nvSpPr>
        <p:spPr>
          <a:xfrm>
            <a:off x="467544" y="908720"/>
            <a:ext cx="6552728" cy="3539430"/>
          </a:xfrm>
          <a:prstGeom prst="rect">
            <a:avLst/>
          </a:prstGeom>
          <a:ln>
            <a:noFill/>
          </a:ln>
        </p:spPr>
        <p:txBody>
          <a:bodyPr wrap="square">
            <a:spAutoFit/>
          </a:bodyPr>
          <a:lstStyle/>
          <a:p>
            <a:r>
              <a:rPr lang="en-US" sz="1600" dirty="0" err="1">
                <a:solidFill>
                  <a:srgbClr val="0070C0"/>
                </a:solidFill>
                <a:highlight>
                  <a:srgbClr val="FFFFFF"/>
                </a:highlight>
                <a:latin typeface="Consolas" panose="020B0609020204030204" pitchFamily="49" charset="0"/>
              </a:rPr>
              <a:t>var</a:t>
            </a:r>
            <a:r>
              <a:rPr lang="en-US" sz="1600" dirty="0">
                <a:solidFill>
                  <a:srgbClr val="0070C0"/>
                </a:solidFill>
                <a:highlight>
                  <a:srgbClr val="FFFFFF"/>
                </a:highlight>
                <a:latin typeface="Consolas" panose="020B0609020204030204" pitchFamily="49" charset="0"/>
              </a:rPr>
              <a:t> </a:t>
            </a:r>
            <a:r>
              <a:rPr lang="en-US" sz="1600" dirty="0" err="1" smtClean="0">
                <a:solidFill>
                  <a:srgbClr val="0070C0"/>
                </a:solidFill>
                <a:highlight>
                  <a:srgbClr val="FFFFFF"/>
                </a:highlight>
                <a:latin typeface="Consolas" panose="020B0609020204030204" pitchFamily="49" charset="0"/>
              </a:rPr>
              <a:t>courseApp</a:t>
            </a:r>
            <a:r>
              <a:rPr lang="en-US" sz="1600" dirty="0" smtClean="0">
                <a:solidFill>
                  <a:srgbClr val="0070C0"/>
                </a:solidFill>
                <a:highlight>
                  <a:srgbClr val="FFFFFF"/>
                </a:highlight>
                <a:latin typeface="Consolas" panose="020B0609020204030204" pitchFamily="49" charset="0"/>
              </a:rPr>
              <a:t> </a:t>
            </a:r>
            <a:r>
              <a:rPr lang="en-US" sz="1600" dirty="0">
                <a:solidFill>
                  <a:srgbClr val="0070C0"/>
                </a:solidFill>
                <a:highlight>
                  <a:srgbClr val="FFFFFF"/>
                </a:highlight>
                <a:latin typeface="Consolas" panose="020B0609020204030204" pitchFamily="49" charset="0"/>
              </a:rPr>
              <a:t>= </a:t>
            </a:r>
            <a:r>
              <a:rPr lang="en-US" sz="1600" dirty="0" err="1">
                <a:solidFill>
                  <a:srgbClr val="0070C0"/>
                </a:solidFill>
                <a:highlight>
                  <a:srgbClr val="FFFFFF"/>
                </a:highlight>
                <a:latin typeface="Consolas" panose="020B0609020204030204" pitchFamily="49" charset="0"/>
              </a:rPr>
              <a:t>angular.module</a:t>
            </a:r>
            <a:r>
              <a:rPr lang="en-US" sz="1600" dirty="0" smtClean="0">
                <a:solidFill>
                  <a:srgbClr val="0070C0"/>
                </a:solidFill>
                <a:highlight>
                  <a:srgbClr val="FFFFFF"/>
                </a:highlight>
                <a:latin typeface="Consolas" panose="020B0609020204030204" pitchFamily="49" charset="0"/>
              </a:rPr>
              <a:t>(‘</a:t>
            </a:r>
            <a:r>
              <a:rPr lang="en-US" sz="1600" dirty="0" err="1" smtClean="0">
                <a:solidFill>
                  <a:srgbClr val="0070C0"/>
                </a:solidFill>
                <a:highlight>
                  <a:srgbClr val="FFFFFF"/>
                </a:highlight>
                <a:latin typeface="Consolas" panose="020B0609020204030204" pitchFamily="49" charset="0"/>
              </a:rPr>
              <a:t>courseApp</a:t>
            </a:r>
            <a:r>
              <a:rPr lang="en-US" sz="1600" dirty="0" smtClean="0">
                <a:solidFill>
                  <a:srgbClr val="0070C0"/>
                </a:solidFill>
                <a:highlight>
                  <a:srgbClr val="FFFFFF"/>
                </a:highlight>
                <a:latin typeface="Consolas" panose="020B0609020204030204" pitchFamily="49" charset="0"/>
              </a:rPr>
              <a:t>', </a:t>
            </a:r>
            <a:r>
              <a:rPr lang="en-US" sz="1600" dirty="0">
                <a:solidFill>
                  <a:srgbClr val="0070C0"/>
                </a:solidFill>
                <a:highlight>
                  <a:srgbClr val="FFFFFF"/>
                </a:highlight>
                <a:latin typeface="Consolas" panose="020B0609020204030204" pitchFamily="49" charset="0"/>
              </a:rPr>
              <a:t>['</a:t>
            </a:r>
            <a:r>
              <a:rPr lang="en-US" sz="1600" dirty="0" err="1">
                <a:solidFill>
                  <a:srgbClr val="0070C0"/>
                </a:solidFill>
                <a:highlight>
                  <a:srgbClr val="FFFFFF"/>
                </a:highlight>
                <a:latin typeface="Consolas" panose="020B0609020204030204" pitchFamily="49" charset="0"/>
              </a:rPr>
              <a:t>ngRoute</a:t>
            </a:r>
            <a:r>
              <a:rPr lang="en-US" sz="1600" dirty="0">
                <a:solidFill>
                  <a:srgbClr val="0070C0"/>
                </a:solidFill>
                <a:highlight>
                  <a:srgbClr val="FFFFFF"/>
                </a:highlight>
                <a:latin typeface="Consolas" panose="020B0609020204030204" pitchFamily="49" charset="0"/>
              </a:rPr>
              <a:t>']);</a:t>
            </a:r>
          </a:p>
          <a:p>
            <a:endParaRPr lang="en-US" sz="1600" dirty="0">
              <a:solidFill>
                <a:srgbClr val="0070C0"/>
              </a:solidFill>
              <a:highlight>
                <a:srgbClr val="FFFFFF"/>
              </a:highlight>
              <a:latin typeface="Consolas" panose="020B0609020204030204" pitchFamily="49" charset="0"/>
            </a:endParaRPr>
          </a:p>
          <a:p>
            <a:r>
              <a:rPr lang="en-US" sz="1600" dirty="0" err="1">
                <a:solidFill>
                  <a:srgbClr val="0070C0"/>
                </a:solidFill>
                <a:highlight>
                  <a:srgbClr val="FFFFFF"/>
                </a:highlight>
                <a:latin typeface="Consolas" panose="020B0609020204030204" pitchFamily="49" charset="0"/>
              </a:rPr>
              <a:t>courseApp.config</a:t>
            </a:r>
            <a:r>
              <a:rPr lang="en-US" sz="1600" dirty="0">
                <a:solidFill>
                  <a:srgbClr val="0070C0"/>
                </a:solidFill>
                <a:highlight>
                  <a:srgbClr val="FFFFFF"/>
                </a:highlight>
                <a:latin typeface="Consolas" panose="020B0609020204030204" pitchFamily="49" charset="0"/>
              </a:rPr>
              <a:t>(</a:t>
            </a:r>
            <a:r>
              <a:rPr lang="en-US" sz="1600" dirty="0" smtClean="0">
                <a:solidFill>
                  <a:srgbClr val="0070C0"/>
                </a:solidFill>
                <a:highlight>
                  <a:srgbClr val="FFFFFF"/>
                </a:highlight>
                <a:latin typeface="Consolas" panose="020B0609020204030204" pitchFamily="49" charset="0"/>
              </a:rPr>
              <a:t>function ($</a:t>
            </a:r>
            <a:r>
              <a:rPr lang="en-US" sz="1600" dirty="0">
                <a:solidFill>
                  <a:srgbClr val="0070C0"/>
                </a:solidFill>
                <a:highlight>
                  <a:srgbClr val="FFFFFF"/>
                </a:highlight>
                <a:latin typeface="Consolas" panose="020B0609020204030204" pitchFamily="49" charset="0"/>
              </a:rPr>
              <a:t>routeProvider) {</a:t>
            </a:r>
          </a:p>
          <a:p>
            <a:r>
              <a:rPr lang="en-US" sz="1600" dirty="0">
                <a:solidFill>
                  <a:srgbClr val="0070C0"/>
                </a:solidFill>
                <a:highlight>
                  <a:srgbClr val="FFFFFF"/>
                </a:highlight>
                <a:latin typeface="Consolas" panose="020B0609020204030204" pitchFamily="49" charset="0"/>
              </a:rPr>
              <a:t>    $routeProvider</a:t>
            </a:r>
          </a:p>
          <a:p>
            <a:r>
              <a:rPr lang="en-US" sz="1600" dirty="0">
                <a:solidFill>
                  <a:srgbClr val="0070C0"/>
                </a:solidFill>
                <a:highlight>
                  <a:srgbClr val="FFFFFF"/>
                </a:highlight>
                <a:latin typeface="Consolas" panose="020B0609020204030204" pitchFamily="49" charset="0"/>
              </a:rPr>
              <a:t>        .when</a:t>
            </a:r>
            <a:r>
              <a:rPr lang="en-US" sz="1600" dirty="0" smtClean="0">
                <a:solidFill>
                  <a:srgbClr val="0070C0"/>
                </a:solidFill>
                <a:highlight>
                  <a:srgbClr val="FFFFFF"/>
                </a:highlight>
                <a:latin typeface="Consolas" panose="020B0609020204030204" pitchFamily="49" charset="0"/>
              </a:rPr>
              <a:t>('/', {</a:t>
            </a:r>
            <a:endParaRPr lang="en-US" sz="1600" dirty="0">
              <a:solidFill>
                <a:srgbClr val="0070C0"/>
              </a:solidFill>
              <a:highlight>
                <a:srgbClr val="FFFFFF"/>
              </a:highlight>
              <a:latin typeface="Consolas" panose="020B0609020204030204" pitchFamily="49" charset="0"/>
            </a:endParaRPr>
          </a:p>
          <a:p>
            <a:r>
              <a:rPr lang="en-US" sz="1600" dirty="0">
                <a:solidFill>
                  <a:srgbClr val="0070C0"/>
                </a:solidFill>
                <a:highlight>
                  <a:srgbClr val="FFFFFF"/>
                </a:highlight>
                <a:latin typeface="Consolas" panose="020B0609020204030204" pitchFamily="49" charset="0"/>
              </a:rPr>
              <a:t>                controller</a:t>
            </a:r>
            <a:r>
              <a:rPr lang="en-US" sz="1600" dirty="0" smtClean="0">
                <a:solidFill>
                  <a:srgbClr val="0070C0"/>
                </a:solidFill>
                <a:highlight>
                  <a:srgbClr val="FFFFFF"/>
                </a:highlight>
                <a:latin typeface="Consolas" panose="020B0609020204030204" pitchFamily="49" charset="0"/>
              </a:rPr>
              <a:t>:‘</a:t>
            </a:r>
            <a:r>
              <a:rPr lang="en-US" sz="1600" dirty="0" err="1" smtClean="0">
                <a:solidFill>
                  <a:srgbClr val="0070C0"/>
                </a:solidFill>
                <a:highlight>
                  <a:srgbClr val="FFFFFF"/>
                </a:highlight>
                <a:latin typeface="Consolas" panose="020B0609020204030204" pitchFamily="49" charset="0"/>
              </a:rPr>
              <a:t>TOCController</a:t>
            </a:r>
            <a:r>
              <a:rPr lang="en-US" sz="1600" dirty="0">
                <a:solidFill>
                  <a:srgbClr val="0070C0"/>
                </a:solidFill>
                <a:highlight>
                  <a:srgbClr val="FFFFFF"/>
                </a:highlight>
                <a:latin typeface="Consolas" panose="020B0609020204030204" pitchFamily="49" charset="0"/>
              </a:rPr>
              <a:t>'</a:t>
            </a:r>
          </a:p>
          <a:p>
            <a:r>
              <a:rPr lang="en-US" sz="1600" dirty="0">
                <a:solidFill>
                  <a:srgbClr val="0070C0"/>
                </a:solidFill>
                <a:highlight>
                  <a:srgbClr val="FFFFFF"/>
                </a:highlight>
                <a:latin typeface="Consolas" panose="020B0609020204030204" pitchFamily="49" charset="0"/>
              </a:rPr>
              <a:t>                templateUrl:'View1.html'</a:t>
            </a:r>
          </a:p>
          <a:p>
            <a:r>
              <a:rPr lang="en-US" sz="1600" dirty="0">
                <a:solidFill>
                  <a:srgbClr val="0070C0"/>
                </a:solidFill>
                <a:highlight>
                  <a:srgbClr val="FFFFFF"/>
                </a:highlight>
                <a:latin typeface="Consolas" panose="020B0609020204030204" pitchFamily="49" charset="0"/>
              </a:rPr>
              <a:t>            })</a:t>
            </a:r>
          </a:p>
          <a:p>
            <a:r>
              <a:rPr lang="en-US" sz="1600" dirty="0">
                <a:solidFill>
                  <a:srgbClr val="0070C0"/>
                </a:solidFill>
                <a:highlight>
                  <a:srgbClr val="FFFFFF"/>
                </a:highlight>
                <a:latin typeface="Consolas" panose="020B0609020204030204" pitchFamily="49" charset="0"/>
              </a:rPr>
              <a:t>        .when</a:t>
            </a:r>
            <a:r>
              <a:rPr lang="en-US" sz="1600" dirty="0" smtClean="0">
                <a:solidFill>
                  <a:srgbClr val="0070C0"/>
                </a:solidFill>
                <a:highlight>
                  <a:srgbClr val="FFFFFF"/>
                </a:highlight>
                <a:latin typeface="Consolas" panose="020B0609020204030204" pitchFamily="49" charset="0"/>
              </a:rPr>
              <a:t>('/Chapter/</a:t>
            </a:r>
            <a:r>
              <a:rPr lang="en-US" sz="1600" dirty="0" smtClean="0">
                <a:solidFill>
                  <a:srgbClr val="C00000"/>
                </a:solidFill>
                <a:highlight>
                  <a:srgbClr val="FFFFFF"/>
                </a:highlight>
                <a:latin typeface="Consolas" panose="020B0609020204030204" pitchFamily="49" charset="0"/>
              </a:rPr>
              <a:t>:</a:t>
            </a:r>
            <a:r>
              <a:rPr lang="en-US" sz="1600" dirty="0" err="1" smtClean="0">
                <a:solidFill>
                  <a:srgbClr val="C00000"/>
                </a:solidFill>
                <a:highlight>
                  <a:srgbClr val="FFFFFF"/>
                </a:highlight>
                <a:latin typeface="Consolas" panose="020B0609020204030204" pitchFamily="49" charset="0"/>
              </a:rPr>
              <a:t>chapterId</a:t>
            </a:r>
            <a:r>
              <a:rPr lang="en-US" sz="1600" dirty="0" smtClean="0">
                <a:solidFill>
                  <a:srgbClr val="0070C0"/>
                </a:solidFill>
                <a:highlight>
                  <a:srgbClr val="FFFFFF"/>
                </a:highlight>
                <a:latin typeface="Consolas" panose="020B0609020204030204" pitchFamily="49" charset="0"/>
              </a:rPr>
              <a:t>',</a:t>
            </a:r>
            <a:r>
              <a:rPr lang="en-US" sz="1600" dirty="0">
                <a:solidFill>
                  <a:srgbClr val="0070C0"/>
                </a:solidFill>
                <a:highlight>
                  <a:srgbClr val="FFFFFF"/>
                </a:highlight>
                <a:latin typeface="Consolas" panose="020B0609020204030204" pitchFamily="49" charset="0"/>
              </a:rPr>
              <a:t> </a:t>
            </a:r>
            <a:r>
              <a:rPr lang="en-US" sz="1600" dirty="0" smtClean="0">
                <a:solidFill>
                  <a:srgbClr val="0070C0"/>
                </a:solidFill>
                <a:highlight>
                  <a:srgbClr val="FFFFFF"/>
                </a:highlight>
                <a:latin typeface="Consolas" panose="020B0609020204030204" pitchFamily="49" charset="0"/>
              </a:rPr>
              <a:t>{</a:t>
            </a:r>
            <a:endParaRPr lang="en-US" sz="1600" dirty="0">
              <a:solidFill>
                <a:srgbClr val="0070C0"/>
              </a:solidFill>
              <a:highlight>
                <a:srgbClr val="FFFFFF"/>
              </a:highlight>
              <a:latin typeface="Consolas" panose="020B0609020204030204" pitchFamily="49" charset="0"/>
            </a:endParaRPr>
          </a:p>
          <a:p>
            <a:r>
              <a:rPr lang="en-US" sz="1600" dirty="0">
                <a:solidFill>
                  <a:srgbClr val="0070C0"/>
                </a:solidFill>
                <a:highlight>
                  <a:srgbClr val="FFFFFF"/>
                </a:highlight>
                <a:latin typeface="Consolas" panose="020B0609020204030204" pitchFamily="49" charset="0"/>
              </a:rPr>
              <a:t>                controller: </a:t>
            </a:r>
            <a:r>
              <a:rPr lang="en-US" sz="1600" dirty="0" smtClean="0">
                <a:solidFill>
                  <a:srgbClr val="0070C0"/>
                </a:solidFill>
                <a:highlight>
                  <a:srgbClr val="FFFFFF"/>
                </a:highlight>
                <a:latin typeface="Consolas" panose="020B0609020204030204" pitchFamily="49" charset="0"/>
              </a:rPr>
              <a:t>'</a:t>
            </a:r>
            <a:r>
              <a:rPr lang="en-US" sz="1600" dirty="0" err="1" smtClean="0">
                <a:solidFill>
                  <a:srgbClr val="0070C0"/>
                </a:solidFill>
                <a:highlight>
                  <a:srgbClr val="FFFFFF"/>
                </a:highlight>
                <a:latin typeface="Consolas" panose="020B0609020204030204" pitchFamily="49" charset="0"/>
              </a:rPr>
              <a:t>ChapterController</a:t>
            </a:r>
            <a:r>
              <a:rPr lang="en-US" sz="1600" dirty="0" smtClean="0">
                <a:solidFill>
                  <a:srgbClr val="0070C0"/>
                </a:solidFill>
                <a:highlight>
                  <a:srgbClr val="FFFFFF"/>
                </a:highlight>
                <a:latin typeface="Consolas" panose="020B0609020204030204" pitchFamily="49" charset="0"/>
              </a:rPr>
              <a:t>',</a:t>
            </a:r>
            <a:endParaRPr lang="en-US" sz="1600" dirty="0">
              <a:solidFill>
                <a:srgbClr val="0070C0"/>
              </a:solidFill>
              <a:highlight>
                <a:srgbClr val="FFFFFF"/>
              </a:highlight>
              <a:latin typeface="Consolas" panose="020B0609020204030204" pitchFamily="49" charset="0"/>
            </a:endParaRPr>
          </a:p>
          <a:p>
            <a:r>
              <a:rPr lang="en-US" sz="1600" dirty="0">
                <a:solidFill>
                  <a:srgbClr val="0070C0"/>
                </a:solidFill>
                <a:highlight>
                  <a:srgbClr val="FFFFFF"/>
                </a:highlight>
                <a:latin typeface="Consolas" panose="020B0609020204030204" pitchFamily="49" charset="0"/>
              </a:rPr>
              <a:t>                templateUrl:'View2.html'</a:t>
            </a:r>
          </a:p>
          <a:p>
            <a:r>
              <a:rPr lang="en-US" sz="1600" dirty="0">
                <a:solidFill>
                  <a:srgbClr val="0070C0"/>
                </a:solidFill>
                <a:highlight>
                  <a:srgbClr val="FFFFFF"/>
                </a:highlight>
                <a:latin typeface="Consolas" panose="020B0609020204030204" pitchFamily="49" charset="0"/>
              </a:rPr>
              <a:t>            })</a:t>
            </a:r>
          </a:p>
          <a:p>
            <a:r>
              <a:rPr lang="en-US" sz="1600" dirty="0">
                <a:solidFill>
                  <a:srgbClr val="0070C0"/>
                </a:solidFill>
                <a:highlight>
                  <a:srgbClr val="FFFFFF"/>
                </a:highlight>
                <a:latin typeface="Consolas" panose="020B0609020204030204" pitchFamily="49" charset="0"/>
              </a:rPr>
              <a:t>        .otherwise({ </a:t>
            </a:r>
            <a:r>
              <a:rPr lang="en-US" sz="1600" dirty="0" err="1">
                <a:solidFill>
                  <a:srgbClr val="0070C0"/>
                </a:solidFill>
                <a:highlight>
                  <a:srgbClr val="FFFFFF"/>
                </a:highlight>
                <a:latin typeface="Consolas" panose="020B0609020204030204" pitchFamily="49" charset="0"/>
              </a:rPr>
              <a:t>redirectTo</a:t>
            </a:r>
            <a:r>
              <a:rPr lang="en-US" sz="1600" dirty="0">
                <a:solidFill>
                  <a:srgbClr val="0070C0"/>
                </a:solidFill>
                <a:highlight>
                  <a:srgbClr val="FFFFFF"/>
                </a:highlight>
                <a:latin typeface="Consolas" panose="020B0609020204030204" pitchFamily="49" charset="0"/>
              </a:rPr>
              <a:t>: '/' });</a:t>
            </a:r>
          </a:p>
          <a:p>
            <a:r>
              <a:rPr lang="en-US" sz="1600" dirty="0">
                <a:solidFill>
                  <a:srgbClr val="0070C0"/>
                </a:solidFill>
                <a:highlight>
                  <a:srgbClr val="FFFFFF"/>
                </a:highlight>
                <a:latin typeface="Consolas" panose="020B0609020204030204" pitchFamily="49" charset="0"/>
              </a:rPr>
              <a:t>});</a:t>
            </a:r>
            <a:endParaRPr lang="en-US" sz="1600" dirty="0">
              <a:solidFill>
                <a:srgbClr val="0070C0"/>
              </a:solidFill>
            </a:endParaRPr>
          </a:p>
        </p:txBody>
      </p:sp>
      <p:sp>
        <p:nvSpPr>
          <p:cNvPr id="5" name="TextBox 4"/>
          <p:cNvSpPr txBox="1"/>
          <p:nvPr/>
        </p:nvSpPr>
        <p:spPr>
          <a:xfrm>
            <a:off x="467544" y="5805264"/>
            <a:ext cx="184731" cy="369332"/>
          </a:xfrm>
          <a:prstGeom prst="rect">
            <a:avLst/>
          </a:prstGeom>
          <a:noFill/>
        </p:spPr>
        <p:txBody>
          <a:bodyPr wrap="none" rtlCol="0">
            <a:spAutoFit/>
          </a:bodyPr>
          <a:lstStyle/>
          <a:p>
            <a:endParaRPr lang="en-US" dirty="0"/>
          </a:p>
        </p:txBody>
      </p:sp>
      <p:sp>
        <p:nvSpPr>
          <p:cNvPr id="6" name="TextBox 5"/>
          <p:cNvSpPr txBox="1"/>
          <p:nvPr/>
        </p:nvSpPr>
        <p:spPr>
          <a:xfrm>
            <a:off x="467544" y="4604901"/>
            <a:ext cx="6552728" cy="1569660"/>
          </a:xfrm>
          <a:prstGeom prst="rect">
            <a:avLst/>
          </a:prstGeom>
          <a:noFill/>
          <a:ln>
            <a:solidFill>
              <a:schemeClr val="accent1">
                <a:lumMod val="75000"/>
              </a:schemeClr>
            </a:solidFill>
          </a:ln>
        </p:spPr>
        <p:txBody>
          <a:bodyPr wrap="square" rtlCol="0">
            <a:spAutoFit/>
          </a:bodyPr>
          <a:lstStyle/>
          <a:p>
            <a:r>
              <a:rPr lang="en-US" sz="1600" dirty="0">
                <a:solidFill>
                  <a:srgbClr val="0070C0"/>
                </a:solidFill>
                <a:latin typeface="Consolas" panose="020B0609020204030204" pitchFamily="49" charset="0"/>
                <a:cs typeface="Consolas" panose="020B0609020204030204" pitchFamily="49" charset="0"/>
              </a:rPr>
              <a:t>// Given: </a:t>
            </a:r>
            <a:endParaRPr lang="en-US" sz="1600" dirty="0" smtClean="0">
              <a:solidFill>
                <a:srgbClr val="0070C0"/>
              </a:solidFill>
              <a:latin typeface="Consolas" panose="020B0609020204030204" pitchFamily="49" charset="0"/>
              <a:cs typeface="Consolas" panose="020B0609020204030204" pitchFamily="49" charset="0"/>
            </a:endParaRPr>
          </a:p>
          <a:p>
            <a:r>
              <a:rPr lang="en-US" sz="1600" dirty="0" smtClean="0">
                <a:solidFill>
                  <a:srgbClr val="0070C0"/>
                </a:solidFill>
                <a:latin typeface="Consolas" panose="020B0609020204030204" pitchFamily="49" charset="0"/>
                <a:cs typeface="Consolas" panose="020B0609020204030204" pitchFamily="49" charset="0"/>
              </a:rPr>
              <a:t>// URL: </a:t>
            </a:r>
            <a:r>
              <a:rPr lang="en-US" sz="1600" dirty="0" smtClean="0">
                <a:solidFill>
                  <a:schemeClr val="tx1">
                    <a:lumMod val="75000"/>
                    <a:lumOff val="25000"/>
                  </a:schemeClr>
                </a:solidFill>
                <a:latin typeface="Consolas" panose="020B0609020204030204" pitchFamily="49" charset="0"/>
                <a:cs typeface="Consolas" panose="020B0609020204030204" pitchFamily="49" charset="0"/>
                <a:hlinkClick r:id="rId2"/>
              </a:rPr>
              <a:t>http</a:t>
            </a:r>
            <a:r>
              <a:rPr lang="en-US" sz="1600" dirty="0">
                <a:solidFill>
                  <a:schemeClr val="tx1">
                    <a:lumMod val="75000"/>
                    <a:lumOff val="25000"/>
                  </a:schemeClr>
                </a:solidFill>
                <a:latin typeface="Consolas" panose="020B0609020204030204" pitchFamily="49" charset="0"/>
                <a:cs typeface="Consolas" panose="020B0609020204030204" pitchFamily="49" charset="0"/>
                <a:hlinkClick r:id="rId2"/>
              </a:rPr>
              <a:t>://server.com/index.html</a:t>
            </a:r>
            <a:r>
              <a:rPr lang="en-US" sz="1600" dirty="0" smtClean="0">
                <a:solidFill>
                  <a:schemeClr val="tx1">
                    <a:lumMod val="75000"/>
                    <a:lumOff val="25000"/>
                  </a:schemeClr>
                </a:solidFill>
                <a:latin typeface="Consolas" panose="020B0609020204030204" pitchFamily="49" charset="0"/>
                <a:cs typeface="Consolas" panose="020B0609020204030204" pitchFamily="49" charset="0"/>
                <a:hlinkClick r:id="rId2"/>
              </a:rPr>
              <a:t>#/Chapter/1</a:t>
            </a:r>
            <a:endParaRPr lang="en-US" sz="1600" dirty="0">
              <a:solidFill>
                <a:schemeClr val="tx1">
                  <a:lumMod val="75000"/>
                  <a:lumOff val="25000"/>
                </a:schemeClr>
              </a:solidFill>
              <a:latin typeface="Consolas" panose="020B0609020204030204" pitchFamily="49" charset="0"/>
              <a:cs typeface="Consolas" panose="020B0609020204030204" pitchFamily="49" charset="0"/>
            </a:endParaRPr>
          </a:p>
          <a:p>
            <a:r>
              <a:rPr lang="en-US" sz="1600" dirty="0" smtClean="0">
                <a:solidFill>
                  <a:srgbClr val="0070C0"/>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Route: </a:t>
            </a:r>
            <a:r>
              <a:rPr lang="en-US" sz="1600" dirty="0">
                <a:solidFill>
                  <a:srgbClr val="C00000"/>
                </a:solidFill>
                <a:latin typeface="Consolas" panose="020B0609020204030204" pitchFamily="49" charset="0"/>
                <a:cs typeface="Consolas" panose="020B0609020204030204" pitchFamily="49" charset="0"/>
              </a:rPr>
              <a:t>/Chapter/:</a:t>
            </a:r>
            <a:r>
              <a:rPr lang="en-US" sz="1600" dirty="0" err="1" smtClean="0">
                <a:solidFill>
                  <a:srgbClr val="C00000"/>
                </a:solidFill>
                <a:latin typeface="Consolas" panose="020B0609020204030204" pitchFamily="49" charset="0"/>
                <a:cs typeface="Consolas" panose="020B0609020204030204" pitchFamily="49" charset="0"/>
              </a:rPr>
              <a:t>chapterId</a:t>
            </a:r>
            <a:endParaRPr lang="en-US" sz="1600" dirty="0">
              <a:solidFill>
                <a:srgbClr val="C00000"/>
              </a:solidFill>
              <a:latin typeface="Consolas" panose="020B0609020204030204" pitchFamily="49" charset="0"/>
              <a:cs typeface="Consolas" panose="020B0609020204030204" pitchFamily="49" charset="0"/>
            </a:endParaRPr>
          </a:p>
          <a:p>
            <a:endParaRPr lang="en-US" sz="1600" dirty="0" smtClean="0">
              <a:solidFill>
                <a:srgbClr val="0070C0"/>
              </a:solidFill>
              <a:latin typeface="Consolas" panose="020B0609020204030204" pitchFamily="49" charset="0"/>
              <a:cs typeface="Consolas" panose="020B0609020204030204" pitchFamily="49" charset="0"/>
            </a:endParaRPr>
          </a:p>
          <a:p>
            <a:r>
              <a:rPr lang="en-US" sz="1600" dirty="0" smtClean="0">
                <a:solidFill>
                  <a:srgbClr val="0070C0"/>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Then </a:t>
            </a:r>
            <a:endParaRPr lang="en-US" sz="1600" dirty="0" smtClean="0">
              <a:solidFill>
                <a:srgbClr val="0070C0"/>
              </a:solidFill>
              <a:latin typeface="Consolas" panose="020B0609020204030204" pitchFamily="49" charset="0"/>
              <a:cs typeface="Consolas" panose="020B0609020204030204" pitchFamily="49" charset="0"/>
            </a:endParaRPr>
          </a:p>
          <a:p>
            <a:r>
              <a:rPr lang="en-US" sz="1600" dirty="0" smtClean="0">
                <a:solidFill>
                  <a:srgbClr val="C00000"/>
                </a:solidFill>
                <a:latin typeface="Consolas" panose="020B0609020204030204" pitchFamily="49" charset="0"/>
                <a:cs typeface="Consolas" panose="020B0609020204030204" pitchFamily="49" charset="0"/>
              </a:rPr>
              <a:t>$</a:t>
            </a:r>
            <a:r>
              <a:rPr lang="en-US" sz="1600" dirty="0" err="1">
                <a:solidFill>
                  <a:srgbClr val="C00000"/>
                </a:solidFill>
                <a:latin typeface="Consolas" panose="020B0609020204030204" pitchFamily="49" charset="0"/>
                <a:cs typeface="Consolas" panose="020B0609020204030204" pitchFamily="49" charset="0"/>
              </a:rPr>
              <a:t>routeParams</a:t>
            </a:r>
            <a:r>
              <a:rPr lang="en-US" sz="1600" dirty="0">
                <a:solidFill>
                  <a:srgbClr val="C00000"/>
                </a:solidFill>
                <a:latin typeface="Consolas" panose="020B0609020204030204" pitchFamily="49" charset="0"/>
                <a:cs typeface="Consolas" panose="020B0609020204030204" pitchFamily="49" charset="0"/>
              </a:rPr>
              <a:t> ==&gt; {chapterId:</a:t>
            </a:r>
            <a:r>
              <a:rPr lang="en-US" sz="1600" dirty="0" smtClean="0">
                <a:solidFill>
                  <a:srgbClr val="C00000"/>
                </a:solidFill>
                <a:latin typeface="Consolas" panose="020B0609020204030204" pitchFamily="49" charset="0"/>
                <a:cs typeface="Consolas" panose="020B0609020204030204" pitchFamily="49" charset="0"/>
              </a:rPr>
              <a:t>'1'}</a:t>
            </a:r>
            <a:endParaRPr lang="en-US" sz="16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73439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p:nvPr/>
        </p:nvSpPr>
        <p:spPr>
          <a:xfrm>
            <a:off x="395536" y="2924944"/>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5536" y="1110223"/>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Need for Routing</a:t>
            </a:r>
          </a:p>
          <a:p>
            <a:pPr marL="285750" indent="-285750">
              <a:spcAft>
                <a:spcPts val="1200"/>
              </a:spcAft>
              <a:buFont typeface="Arial" pitchFamily="34" charset="0"/>
              <a:buChar char="•"/>
            </a:pPr>
            <a:r>
              <a:rPr lang="en-US" sz="2000" dirty="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a:solidFill>
                  <a:schemeClr val="tx1">
                    <a:lumMod val="75000"/>
                    <a:lumOff val="25000"/>
                  </a:schemeClr>
                </a:solidFill>
              </a:rPr>
              <a:t>route, ng-view</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1419770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Current Route</a:t>
            </a:r>
            <a:endParaRPr lang="en-US" dirty="0"/>
          </a:p>
        </p:txBody>
      </p:sp>
      <p:sp>
        <p:nvSpPr>
          <p:cNvPr id="3" name="Text Placeholder 2"/>
          <p:cNvSpPr>
            <a:spLocks noGrp="1"/>
          </p:cNvSpPr>
          <p:nvPr>
            <p:ph type="body" sz="quarter" idx="10"/>
          </p:nvPr>
        </p:nvSpPr>
        <p:spPr/>
        <p:txBody>
          <a:bodyPr/>
          <a:lstStyle/>
          <a:p>
            <a:r>
              <a:rPr lang="en-US" sz="2000" dirty="0"/>
              <a:t>$</a:t>
            </a:r>
            <a:r>
              <a:rPr lang="en-US" sz="2000" dirty="0" err="1"/>
              <a:t>routeParams</a:t>
            </a:r>
            <a:r>
              <a:rPr lang="en-US" sz="2000" dirty="0"/>
              <a:t> are only updated after a route change completes </a:t>
            </a:r>
            <a:r>
              <a:rPr lang="en-US" sz="2000" dirty="0" smtClean="0"/>
              <a:t>successfully</a:t>
            </a:r>
          </a:p>
          <a:p>
            <a:pPr marL="0" indent="0">
              <a:buNone/>
            </a:pPr>
            <a:endParaRPr lang="en-US" sz="2000" dirty="0"/>
          </a:p>
          <a:p>
            <a:r>
              <a:rPr lang="en-US" sz="2000" dirty="0"/>
              <a:t>$</a:t>
            </a:r>
            <a:r>
              <a:rPr lang="en-US" sz="2000" dirty="0" err="1"/>
              <a:t>route.current.params</a:t>
            </a:r>
            <a:r>
              <a:rPr lang="en-US" sz="2000" dirty="0"/>
              <a:t>  is used to access the new route’s parameter</a:t>
            </a:r>
          </a:p>
          <a:p>
            <a:pPr marL="0" indent="0">
              <a:buNone/>
            </a:pPr>
            <a:endParaRPr lang="en-US" dirty="0"/>
          </a:p>
        </p:txBody>
      </p:sp>
    </p:spTree>
    <p:extLst>
      <p:ext uri="{BB962C8B-B14F-4D97-AF65-F5344CB8AC3E}">
        <p14:creationId xmlns:p14="http://schemas.microsoft.com/office/powerpoint/2010/main" val="3044782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6787861" y="5713200"/>
            <a:ext cx="908339" cy="265290"/>
            <a:chOff x="6416842" y="6103352"/>
            <a:chExt cx="1279358" cy="373648"/>
          </a:xfrm>
        </p:grpSpPr>
        <p:pic>
          <p:nvPicPr>
            <p:cNvPr id="1029" name="Picture 5" descr="Description: Facebook">
              <a:hlinkClick r:id="rId3"/>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7336200" y="610335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on: Twitter">
              <a:hlinkClick r:id="rId6"/>
            </p:cNvPr>
            <p:cNvPicPr>
              <a:picLocks noChangeAspect="1" noChangeArrowheads="1"/>
            </p:cNvPicPr>
            <p:nvPr/>
          </p:nvPicPr>
          <p:blipFill>
            <a:blip r:embed="rId7" r:link="rId8" cstate="print">
              <a:extLst>
                <a:ext uri="{28A0092B-C50C-407E-A947-70E740481C1C}">
                  <a14:useLocalDpi xmlns:a14="http://schemas.microsoft.com/office/drawing/2010/main" val="0"/>
                </a:ext>
              </a:extLst>
            </a:blip>
            <a:srcRect/>
            <a:stretch>
              <a:fillRect/>
            </a:stretch>
          </p:blipFill>
          <p:spPr bwMode="auto">
            <a:xfrm>
              <a:off x="6879000" y="6117000"/>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escription: LinkedIn">
              <a:hlinkClick r:id="rId9"/>
            </p:cNvPr>
            <p:cNvPicPr>
              <a:picLocks noChangeAspect="1" noChangeArrowheads="1"/>
            </p:cNvPicPr>
            <p:nvPr/>
          </p:nvPicPr>
          <p:blipFill>
            <a:blip r:embed="rId10" r:link="rId11" cstate="print">
              <a:extLst>
                <a:ext uri="{28A0092B-C50C-407E-A947-70E740481C1C}">
                  <a14:useLocalDpi xmlns:a14="http://schemas.microsoft.com/office/drawing/2010/main" val="0"/>
                </a:ext>
              </a:extLst>
            </a:blip>
            <a:srcRect/>
            <a:stretch>
              <a:fillRect/>
            </a:stretch>
          </p:blipFill>
          <p:spPr bwMode="auto">
            <a:xfrm>
              <a:off x="6416842" y="6117000"/>
              <a:ext cx="360000" cy="3600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cxnSp>
        <p:nvCxnSpPr>
          <p:cNvPr id="15" name="Straight Connector 14"/>
          <p:cNvCxnSpPr/>
          <p:nvPr/>
        </p:nvCxnSpPr>
        <p:spPr>
          <a:xfrm flipH="1">
            <a:off x="6456059" y="457200"/>
            <a:ext cx="20941" cy="609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548992" y="2687828"/>
            <a:ext cx="2630437"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cxnSp>
        <p:nvCxnSpPr>
          <p:cNvPr id="25" name="Straight Connector 24"/>
          <p:cNvCxnSpPr/>
          <p:nvPr/>
        </p:nvCxnSpPr>
        <p:spPr>
          <a:xfrm flipH="1">
            <a:off x="6608462" y="3352800"/>
            <a:ext cx="210650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hlinkClick r:id="rId12"/>
          </p:cNvPr>
          <p:cNvSpPr txBox="1"/>
          <p:nvPr/>
        </p:nvSpPr>
        <p:spPr>
          <a:xfrm>
            <a:off x="7580376" y="692960"/>
            <a:ext cx="1371600"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CitiusTech </a:t>
            </a:r>
          </a:p>
          <a:p>
            <a:r>
              <a:rPr lang="en-US" sz="1100" dirty="0">
                <a:solidFill>
                  <a:prstClr val="white">
                    <a:lumMod val="65000"/>
                  </a:prstClr>
                </a:solidFill>
                <a:latin typeface="Segoe UI" pitchFamily="34" charset="0"/>
                <a:ea typeface="Segoe UI" pitchFamily="34" charset="0"/>
                <a:cs typeface="Segoe UI" pitchFamily="34" charset="0"/>
              </a:rPr>
              <a:t>Offerings</a:t>
            </a:r>
          </a:p>
        </p:txBody>
      </p:sp>
      <p:sp>
        <p:nvSpPr>
          <p:cNvPr id="23" name="TextBox 22">
            <a:hlinkClick r:id="rId13"/>
          </p:cNvPr>
          <p:cNvSpPr txBox="1"/>
          <p:nvPr/>
        </p:nvSpPr>
        <p:spPr>
          <a:xfrm>
            <a:off x="7580376" y="1865543"/>
            <a:ext cx="1305350" cy="600164"/>
          </a:xfrm>
          <a:prstGeom prst="rect">
            <a:avLst/>
          </a:prstGeom>
          <a:noFill/>
        </p:spPr>
        <p:txBody>
          <a:bodyPr wrap="square" rtlCol="0">
            <a:spAutoFit/>
          </a:bodyPr>
          <a:lstStyle/>
          <a:p>
            <a:pPr>
              <a:spcBef>
                <a:spcPts val="600"/>
              </a:spcBef>
            </a:pPr>
            <a:r>
              <a:rPr lang="en-US" sz="1100" dirty="0">
                <a:solidFill>
                  <a:prstClr val="white">
                    <a:lumMod val="65000"/>
                  </a:prstClr>
                </a:solidFill>
                <a:latin typeface="Segoe UI" pitchFamily="34" charset="0"/>
                <a:ea typeface="Segoe UI" pitchFamily="34" charset="0"/>
                <a:cs typeface="Segoe UI" pitchFamily="34" charset="0"/>
              </a:rPr>
              <a:t>Professional Services </a:t>
            </a:r>
            <a:r>
              <a:rPr lang="en-US" sz="1100" dirty="0" smtClean="0">
                <a:solidFill>
                  <a:prstClr val="white">
                    <a:lumMod val="65000"/>
                  </a:prstClr>
                </a:solidFill>
                <a:latin typeface="Segoe UI" pitchFamily="34" charset="0"/>
                <a:ea typeface="Segoe UI" pitchFamily="34" charset="0"/>
                <a:cs typeface="Segoe UI" pitchFamily="34" charset="0"/>
              </a:rPr>
              <a:t>Success </a:t>
            </a:r>
            <a:r>
              <a:rPr lang="en-US" sz="1100" dirty="0">
                <a:solidFill>
                  <a:prstClr val="white">
                    <a:lumMod val="65000"/>
                  </a:prstClr>
                </a:solidFill>
                <a:latin typeface="Segoe UI" pitchFamily="34" charset="0"/>
                <a:ea typeface="Segoe UI" pitchFamily="34" charset="0"/>
                <a:cs typeface="Segoe UI" pitchFamily="34" charset="0"/>
              </a:rPr>
              <a:t>Stories</a:t>
            </a:r>
            <a:endParaRPr lang="en-IN" sz="1100" dirty="0">
              <a:solidFill>
                <a:prstClr val="white">
                  <a:lumMod val="65000"/>
                </a:prstClr>
              </a:solidFill>
              <a:latin typeface="Segoe UI" pitchFamily="34" charset="0"/>
              <a:ea typeface="Segoe UI" pitchFamily="34" charset="0"/>
              <a:cs typeface="Segoe UI" pitchFamily="34" charset="0"/>
            </a:endParaRPr>
          </a:p>
        </p:txBody>
      </p:sp>
      <p:sp>
        <p:nvSpPr>
          <p:cNvPr id="24" name="TextBox 23">
            <a:hlinkClick r:id="rId14"/>
          </p:cNvPr>
          <p:cNvSpPr txBox="1"/>
          <p:nvPr/>
        </p:nvSpPr>
        <p:spPr>
          <a:xfrm>
            <a:off x="7580376" y="2568837"/>
            <a:ext cx="1323571" cy="430887"/>
          </a:xfrm>
          <a:prstGeom prst="rect">
            <a:avLst/>
          </a:prstGeom>
          <a:noFill/>
        </p:spPr>
        <p:txBody>
          <a:bodyPr wrap="square" rtlCol="0">
            <a:spAutoFit/>
          </a:bodyPr>
          <a:lstStyle/>
          <a:p>
            <a:r>
              <a:rPr lang="en-US" sz="1100" dirty="0">
                <a:solidFill>
                  <a:prstClr val="white">
                    <a:lumMod val="65000"/>
                  </a:prstClr>
                </a:solidFill>
                <a:latin typeface="Segoe UI" pitchFamily="34" charset="0"/>
                <a:ea typeface="Segoe UI" pitchFamily="34" charset="0"/>
                <a:cs typeface="Segoe UI" pitchFamily="34" charset="0"/>
              </a:rPr>
              <a:t>BI-Clinical </a:t>
            </a:r>
          </a:p>
          <a:p>
            <a:r>
              <a:rPr lang="en-US" sz="1100" dirty="0">
                <a:solidFill>
                  <a:prstClr val="white">
                    <a:lumMod val="65000"/>
                  </a:prstClr>
                </a:solidFill>
                <a:latin typeface="Segoe UI" pitchFamily="34" charset="0"/>
                <a:ea typeface="Segoe UI" pitchFamily="34" charset="0"/>
                <a:cs typeface="Segoe UI" pitchFamily="34" charset="0"/>
              </a:rPr>
              <a:t>Success Stories </a:t>
            </a:r>
          </a:p>
        </p:txBody>
      </p:sp>
      <p:sp>
        <p:nvSpPr>
          <p:cNvPr id="26" name="TextBox 25">
            <a:hlinkClick r:id="rId15"/>
          </p:cNvPr>
          <p:cNvSpPr txBox="1"/>
          <p:nvPr/>
        </p:nvSpPr>
        <p:spPr>
          <a:xfrm>
            <a:off x="7580376" y="1222248"/>
            <a:ext cx="1399771" cy="600164"/>
          </a:xfrm>
          <a:prstGeom prst="rect">
            <a:avLst/>
          </a:prstGeom>
          <a:noFill/>
        </p:spPr>
        <p:txBody>
          <a:bodyPr wrap="square" rtlCol="0">
            <a:spAutoFit/>
          </a:bodyPr>
          <a:lstStyle/>
          <a:p>
            <a:pPr>
              <a:spcBef>
                <a:spcPts val="600"/>
              </a:spcBef>
              <a:spcAft>
                <a:spcPts val="600"/>
              </a:spcAft>
            </a:pPr>
            <a:r>
              <a:rPr lang="en-US" sz="1100" dirty="0">
                <a:solidFill>
                  <a:prstClr val="white">
                    <a:lumMod val="65000"/>
                  </a:prstClr>
                </a:solidFill>
                <a:latin typeface="Segoe UI" pitchFamily="34" charset="0"/>
                <a:ea typeface="Segoe UI" pitchFamily="34" charset="0"/>
                <a:cs typeface="Segoe UI" pitchFamily="34" charset="0"/>
              </a:rPr>
              <a:t>Software Engineering Success Stories</a:t>
            </a:r>
          </a:p>
        </p:txBody>
      </p:sp>
      <p:sp>
        <p:nvSpPr>
          <p:cNvPr id="32" name="TextBox 31"/>
          <p:cNvSpPr txBox="1"/>
          <p:nvPr/>
        </p:nvSpPr>
        <p:spPr>
          <a:xfrm>
            <a:off x="6629400" y="3505200"/>
            <a:ext cx="2667000" cy="2100575"/>
          </a:xfrm>
          <a:prstGeom prst="rect">
            <a:avLst/>
          </a:prstGeom>
          <a:noFill/>
        </p:spPr>
        <p:txBody>
          <a:bodyPr wrap="square" rtlCol="0">
            <a:spAutoFit/>
          </a:bodyPr>
          <a:lstStyle>
            <a:defPPr>
              <a:defRPr lang="en-US"/>
            </a:defPPr>
            <a:lvl1pPr>
              <a:defRPr sz="1050" b="1">
                <a:solidFill>
                  <a:schemeClr val="tx1">
                    <a:lumMod val="75000"/>
                    <a:lumOff val="25000"/>
                  </a:schemeClr>
                </a:solidFill>
                <a:latin typeface="Segoe UI" pitchFamily="34" charset="0"/>
                <a:ea typeface="Segoe UI" pitchFamily="34" charset="0"/>
                <a:cs typeface="Segoe UI" pitchFamily="34" charset="0"/>
              </a:defRPr>
            </a:lvl1pPr>
          </a:lstStyle>
          <a:p>
            <a:endParaRPr lang="en-US"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smtClean="0">
              <a:solidFill>
                <a:prstClr val="black">
                  <a:lumMod val="75000"/>
                  <a:lumOff val="25000"/>
                </a:prstClr>
              </a:solidFill>
            </a:endParaRPr>
          </a:p>
          <a:p>
            <a:endParaRPr lang="en-US" sz="1000" b="0" dirty="0">
              <a:solidFill>
                <a:prstClr val="black">
                  <a:lumMod val="75000"/>
                  <a:lumOff val="25000"/>
                </a:prstClr>
              </a:solidFill>
            </a:endParaRPr>
          </a:p>
          <a:p>
            <a:endParaRPr lang="en-US" sz="1000" b="0" dirty="0">
              <a:solidFill>
                <a:prstClr val="black">
                  <a:lumMod val="75000"/>
                  <a:lumOff val="25000"/>
                </a:prstClr>
              </a:solidFill>
            </a:endParaRPr>
          </a:p>
          <a:p>
            <a:r>
              <a:rPr lang="en-US" sz="1000" b="0" dirty="0">
                <a:solidFill>
                  <a:prstClr val="black">
                    <a:lumMod val="75000"/>
                    <a:lumOff val="25000"/>
                  </a:prstClr>
                </a:solidFill>
                <a:hlinkClick r:id="rId16"/>
              </a:rPr>
              <a:t>www.citiustech.com</a:t>
            </a:r>
            <a:r>
              <a:rPr lang="en-US" sz="1000" b="0" dirty="0">
                <a:solidFill>
                  <a:prstClr val="black">
                    <a:lumMod val="75000"/>
                    <a:lumOff val="25000"/>
                  </a:prstClr>
                </a:solidFill>
              </a:rPr>
              <a:t> </a:t>
            </a:r>
          </a:p>
        </p:txBody>
      </p:sp>
      <p:pic>
        <p:nvPicPr>
          <p:cNvPr id="1026" name="Picture 2" descr="C:\Users\mickyc\Desktop\1.jpg">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4076" y="676142"/>
            <a:ext cx="8763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mickyc\Desktop\2.jpg">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94551" y="1297673"/>
            <a:ext cx="895350"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11064" y="1941852"/>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07478" y="2567424"/>
            <a:ext cx="89693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691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1052736"/>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
        <p:nvSpPr>
          <p:cNvPr id="3" name="TextBox 2"/>
          <p:cNvSpPr txBox="1"/>
          <p:nvPr/>
        </p:nvSpPr>
        <p:spPr>
          <a:xfrm>
            <a:off x="395536" y="1052736"/>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Client Side Routing  </a:t>
            </a:r>
          </a:p>
          <a:p>
            <a:pPr marL="285750" indent="-285750">
              <a:spcAft>
                <a:spcPts val="1200"/>
              </a:spcAft>
              <a:buFont typeface="Arial" pitchFamily="34" charset="0"/>
              <a:buChar char="•"/>
            </a:pPr>
            <a:r>
              <a:rPr lang="en-US" sz="2000" dirty="0" smtClean="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$route, ng-view</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20737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sz="2800" dirty="0" smtClean="0"/>
              <a:t>Client Side Routing  (1/3)</a:t>
            </a:r>
            <a:endParaRPr lang="en-US" sz="2800" dirty="0"/>
          </a:p>
        </p:txBody>
      </p:sp>
      <p:sp>
        <p:nvSpPr>
          <p:cNvPr id="3" name="Text Placeholder 2"/>
          <p:cNvSpPr>
            <a:spLocks noGrp="1"/>
          </p:cNvSpPr>
          <p:nvPr>
            <p:ph type="body" sz="quarter" idx="10"/>
          </p:nvPr>
        </p:nvSpPr>
        <p:spPr>
          <a:ln>
            <a:noFill/>
          </a:ln>
        </p:spPr>
        <p:txBody>
          <a:bodyPr vert="horz" lIns="91440" tIns="45720" rIns="91440" bIns="45720" rtlCol="0">
            <a:noAutofit/>
          </a:bodyPr>
          <a:lstStyle/>
          <a:p>
            <a:pPr marL="0" indent="0">
              <a:buNone/>
            </a:pPr>
            <a:endParaRPr lang="en-IN" sz="2000" dirty="0"/>
          </a:p>
          <a:p>
            <a:endParaRPr lang="en-US" sz="2000" dirty="0" smtClean="0"/>
          </a:p>
          <a:p>
            <a:endParaRPr lang="en-US" sz="2000" dirty="0" smtClean="0"/>
          </a:p>
          <a:p>
            <a:endParaRPr lang="en-US" sz="2000" dirty="0"/>
          </a:p>
        </p:txBody>
      </p:sp>
      <p:sp>
        <p:nvSpPr>
          <p:cNvPr id="4" name="Text Placeholder 2"/>
          <p:cNvSpPr txBox="1">
            <a:spLocks/>
          </p:cNvSpPr>
          <p:nvPr/>
        </p:nvSpPr>
        <p:spPr>
          <a:xfrm>
            <a:off x="179512" y="1059904"/>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Angular SPA uses client side routing as against traditional server side routing</a:t>
            </a:r>
          </a:p>
          <a:p>
            <a:endParaRPr lang="en-US" sz="2000" dirty="0" smtClean="0"/>
          </a:p>
          <a:p>
            <a:r>
              <a:rPr lang="en-US" sz="2000" dirty="0" smtClean="0"/>
              <a:t>With client-side routing, initial request loads the Main/Home page layout from server and css and JavaScript libraries</a:t>
            </a:r>
          </a:p>
          <a:p>
            <a:pPr marL="0" indent="0">
              <a:buNone/>
            </a:pPr>
            <a:endParaRPr lang="en-US" sz="2000" dirty="0" smtClean="0"/>
          </a:p>
          <a:p>
            <a:r>
              <a:rPr lang="en-US" sz="2000" dirty="0" smtClean="0"/>
              <a:t>Main page has the client side URLs which route on client side</a:t>
            </a:r>
          </a:p>
          <a:p>
            <a:pPr marL="0" indent="0">
              <a:buNone/>
            </a:pPr>
            <a:endParaRPr lang="en-US" sz="2000" dirty="0" smtClean="0"/>
          </a:p>
          <a:p>
            <a:r>
              <a:rPr lang="en-US" sz="2000" dirty="0" smtClean="0"/>
              <a:t>Every route is mapped to its associated html template and controller on client side</a:t>
            </a:r>
          </a:p>
          <a:p>
            <a:pPr marL="0" indent="0">
              <a:buNone/>
            </a:pPr>
            <a:endParaRPr lang="en-US" sz="2000" dirty="0" smtClean="0"/>
          </a:p>
          <a:p>
            <a:r>
              <a:rPr lang="en-US" sz="2000" dirty="0" smtClean="0"/>
              <a:t>Client side routes don’t need entire page refresh, only the data changes to be loaded from its associated html template (client side) onto the main page</a:t>
            </a:r>
          </a:p>
          <a:p>
            <a:endParaRPr lang="en-US" sz="2000" dirty="0"/>
          </a:p>
          <a:p>
            <a:endParaRPr lang="en-US" sz="2000" dirty="0"/>
          </a:p>
        </p:txBody>
      </p:sp>
    </p:spTree>
    <p:extLst>
      <p:ext uri="{BB962C8B-B14F-4D97-AF65-F5344CB8AC3E}">
        <p14:creationId xmlns:p14="http://schemas.microsoft.com/office/powerpoint/2010/main" val="2924027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Client </a:t>
            </a:r>
            <a:r>
              <a:rPr lang="en-US" sz="2800" dirty="0" smtClean="0"/>
              <a:t>Side Routing  (2/3)</a:t>
            </a:r>
            <a:endParaRPr lang="en-IN" dirty="0"/>
          </a:p>
        </p:txBody>
      </p:sp>
      <p:pic>
        <p:nvPicPr>
          <p:cNvPr id="1027" name="Picture 3" descr="D:\angular_ctp\clientsidero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42" y="980728"/>
            <a:ext cx="7212013"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p:nvPr>
        </p:nvSpPr>
        <p:spPr/>
        <p:txBody>
          <a:bodyPr>
            <a:normAutofit fontScale="47500" lnSpcReduction="20000"/>
          </a:bodyPr>
          <a:lstStyle/>
          <a:p>
            <a:endParaRPr lang="en-IN" dirty="0" smtClean="0"/>
          </a:p>
          <a:p>
            <a:endParaRPr lang="en-IN" dirty="0"/>
          </a:p>
          <a:p>
            <a:endParaRPr lang="en-IN" dirty="0" smtClean="0"/>
          </a:p>
          <a:p>
            <a:endParaRPr lang="en-IN" dirty="0"/>
          </a:p>
          <a:p>
            <a:endParaRPr lang="en-IN" dirty="0" smtClean="0"/>
          </a:p>
          <a:p>
            <a:endParaRPr lang="en-IN"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2900" dirty="0" smtClean="0"/>
          </a:p>
          <a:p>
            <a:pPr marL="342900" lvl="1" indent="-342900">
              <a:buFont typeface="Wingdings" pitchFamily="2" charset="2"/>
              <a:buChar char="§"/>
            </a:pPr>
            <a:endParaRPr lang="en-US" sz="2900" dirty="0" smtClean="0"/>
          </a:p>
          <a:p>
            <a:pPr marL="0" lvl="1" indent="0">
              <a:buNone/>
            </a:pPr>
            <a:endParaRPr lang="en-US" sz="2900" dirty="0"/>
          </a:p>
          <a:p>
            <a:pPr marL="342900" lvl="1" indent="-342900">
              <a:buFont typeface="Wingdings" pitchFamily="2" charset="2"/>
              <a:buChar char="§"/>
            </a:pPr>
            <a:endParaRPr lang="en-US" sz="4300" dirty="0" smtClean="0"/>
          </a:p>
          <a:p>
            <a:pPr marL="342900" lvl="1" indent="-342900">
              <a:buFont typeface="Wingdings" pitchFamily="2" charset="2"/>
              <a:buChar char="§"/>
            </a:pPr>
            <a:r>
              <a:rPr lang="en-US" sz="4300" dirty="0" smtClean="0"/>
              <a:t>Angular allows to create client side URLs in view using hashtag # as follows:</a:t>
            </a:r>
          </a:p>
          <a:p>
            <a:pPr marL="400050" lvl="2" indent="0">
              <a:buNone/>
            </a:pPr>
            <a:r>
              <a:rPr lang="en-US" sz="4300" dirty="0" smtClean="0">
                <a:solidFill>
                  <a:srgbClr val="0070C0"/>
                </a:solidFill>
              </a:rPr>
              <a:t> </a:t>
            </a:r>
            <a:r>
              <a:rPr lang="en-US" sz="3800" dirty="0" smtClean="0">
                <a:solidFill>
                  <a:srgbClr val="0070C0"/>
                </a:solidFill>
              </a:rPr>
              <a:t>&lt;ul class="</a:t>
            </a:r>
            <a:r>
              <a:rPr lang="en-US" sz="3800" dirty="0" err="1" smtClean="0">
                <a:solidFill>
                  <a:srgbClr val="0070C0"/>
                </a:solidFill>
              </a:rPr>
              <a:t>nav</a:t>
            </a:r>
            <a:r>
              <a:rPr lang="en-US" sz="3800" dirty="0" smtClean="0">
                <a:solidFill>
                  <a:srgbClr val="0070C0"/>
                </a:solidFill>
              </a:rPr>
              <a:t>"&gt;</a:t>
            </a:r>
          </a:p>
          <a:p>
            <a:pPr marL="400050" lvl="2" indent="0">
              <a:buNone/>
            </a:pPr>
            <a:r>
              <a:rPr lang="en-US" sz="3800" dirty="0" smtClean="0">
                <a:solidFill>
                  <a:srgbClr val="0070C0"/>
                </a:solidFill>
              </a:rPr>
              <a:t>           &lt;li&gt;&lt;a </a:t>
            </a:r>
            <a:r>
              <a:rPr lang="en-US" sz="3800" dirty="0" err="1" smtClean="0">
                <a:solidFill>
                  <a:srgbClr val="0070C0"/>
                </a:solidFill>
              </a:rPr>
              <a:t>href</a:t>
            </a:r>
            <a:r>
              <a:rPr lang="en-US" sz="3800" dirty="0" smtClean="0">
                <a:solidFill>
                  <a:srgbClr val="0070C0"/>
                </a:solidFill>
              </a:rPr>
              <a:t>="#CreateDoctor"&gt; Create Doctor&lt;/a&gt;&lt;/li&gt;</a:t>
            </a:r>
          </a:p>
          <a:p>
            <a:pPr marL="400050" lvl="2" indent="0">
              <a:buNone/>
            </a:pPr>
            <a:r>
              <a:rPr lang="en-US" sz="3800" dirty="0" smtClean="0">
                <a:solidFill>
                  <a:srgbClr val="0070C0"/>
                </a:solidFill>
              </a:rPr>
              <a:t>           &lt;li&gt;&lt;a </a:t>
            </a:r>
            <a:r>
              <a:rPr lang="en-US" sz="3800" dirty="0" err="1" smtClean="0">
                <a:solidFill>
                  <a:srgbClr val="0070C0"/>
                </a:solidFill>
              </a:rPr>
              <a:t>href</a:t>
            </a:r>
            <a:r>
              <a:rPr lang="en-US" sz="3800" dirty="0" smtClean="0">
                <a:solidFill>
                  <a:srgbClr val="0070C0"/>
                </a:solidFill>
              </a:rPr>
              <a:t>="#AddPatient"&gt; Add Patient to Doctor &lt;/a&gt;&lt;/li&gt;</a:t>
            </a:r>
          </a:p>
          <a:p>
            <a:pPr marL="400050" lvl="2" indent="0">
              <a:buNone/>
            </a:pPr>
            <a:r>
              <a:rPr lang="en-US" sz="3800" dirty="0">
                <a:solidFill>
                  <a:srgbClr val="0070C0"/>
                </a:solidFill>
              </a:rPr>
              <a:t>  </a:t>
            </a:r>
            <a:r>
              <a:rPr lang="en-US" sz="3800" dirty="0" smtClean="0">
                <a:solidFill>
                  <a:srgbClr val="0070C0"/>
                </a:solidFill>
              </a:rPr>
              <a:t>         &lt;</a:t>
            </a:r>
            <a:r>
              <a:rPr lang="en-US" sz="3800" dirty="0">
                <a:solidFill>
                  <a:srgbClr val="0070C0"/>
                </a:solidFill>
              </a:rPr>
              <a:t>li&gt;&lt;a </a:t>
            </a:r>
            <a:r>
              <a:rPr lang="en-US" sz="3800" dirty="0" err="1">
                <a:solidFill>
                  <a:srgbClr val="0070C0"/>
                </a:solidFill>
              </a:rPr>
              <a:t>href</a:t>
            </a:r>
            <a:r>
              <a:rPr lang="en-US" sz="3800" dirty="0">
                <a:solidFill>
                  <a:srgbClr val="0070C0"/>
                </a:solidFill>
              </a:rPr>
              <a:t>="#</a:t>
            </a:r>
            <a:r>
              <a:rPr lang="en-US" sz="3800" dirty="0" err="1">
                <a:solidFill>
                  <a:srgbClr val="0070C0"/>
                </a:solidFill>
              </a:rPr>
              <a:t>ListDoctorPatient</a:t>
            </a:r>
            <a:r>
              <a:rPr lang="en-US" sz="3800" dirty="0">
                <a:solidFill>
                  <a:srgbClr val="0070C0"/>
                </a:solidFill>
              </a:rPr>
              <a:t>"&gt;List patients based on </a:t>
            </a:r>
            <a:r>
              <a:rPr lang="en-US" sz="3800" dirty="0" err="1">
                <a:solidFill>
                  <a:srgbClr val="0070C0"/>
                </a:solidFill>
              </a:rPr>
              <a:t>doctorname</a:t>
            </a:r>
            <a:r>
              <a:rPr lang="en-US" sz="3800" dirty="0">
                <a:solidFill>
                  <a:srgbClr val="0070C0"/>
                </a:solidFill>
              </a:rPr>
              <a:t> &lt;/a&gt;&lt;/li&gt;</a:t>
            </a:r>
            <a:endParaRPr lang="en-US" sz="3800" dirty="0" smtClean="0">
              <a:solidFill>
                <a:srgbClr val="0070C0"/>
              </a:solidFill>
            </a:endParaRPr>
          </a:p>
          <a:p>
            <a:pPr marL="400050" lvl="2" indent="0">
              <a:buNone/>
            </a:pPr>
            <a:r>
              <a:rPr lang="en-US" sz="3800" dirty="0" smtClean="0">
                <a:solidFill>
                  <a:srgbClr val="0070C0"/>
                </a:solidFill>
              </a:rPr>
              <a:t> &lt;/ul&gt;</a:t>
            </a:r>
          </a:p>
          <a:p>
            <a:pPr marL="0" lvl="1" indent="0">
              <a:buNone/>
            </a:pPr>
            <a:endParaRPr lang="en-IN" sz="4300" dirty="0" smtClean="0"/>
          </a:p>
        </p:txBody>
      </p:sp>
    </p:spTree>
    <p:extLst>
      <p:ext uri="{BB962C8B-B14F-4D97-AF65-F5344CB8AC3E}">
        <p14:creationId xmlns:p14="http://schemas.microsoft.com/office/powerpoint/2010/main" val="87156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Client </a:t>
            </a:r>
            <a:r>
              <a:rPr lang="en-US" sz="2800" dirty="0" smtClean="0"/>
              <a:t>Side Routing  (3/3)</a:t>
            </a:r>
            <a:endParaRPr lang="en-IN" dirty="0"/>
          </a:p>
        </p:txBody>
      </p:sp>
      <p:pic>
        <p:nvPicPr>
          <p:cNvPr id="1027" name="Picture 3" descr="D:\angular_ctp\clientsidero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42" y="1052736"/>
            <a:ext cx="7212013" cy="266429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0"/>
          </p:nvPr>
        </p:nvSpPr>
        <p:spPr/>
        <p:txBody>
          <a:bodyPr>
            <a:normAutofit fontScale="40000" lnSpcReduction="20000"/>
          </a:bodyPr>
          <a:lstStyle/>
          <a:p>
            <a:endParaRPr lang="en-IN" dirty="0" smtClean="0"/>
          </a:p>
          <a:p>
            <a:endParaRPr lang="en-IN" dirty="0"/>
          </a:p>
          <a:p>
            <a:endParaRPr lang="en-IN" dirty="0" smtClean="0"/>
          </a:p>
          <a:p>
            <a:endParaRPr lang="en-IN" dirty="0"/>
          </a:p>
          <a:p>
            <a:endParaRPr lang="en-IN" dirty="0" smtClean="0"/>
          </a:p>
          <a:p>
            <a:endParaRPr lang="en-IN"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1700" dirty="0" smtClean="0"/>
          </a:p>
          <a:p>
            <a:pPr marL="342900" lvl="1" indent="-342900">
              <a:buFont typeface="Wingdings" pitchFamily="2" charset="2"/>
              <a:buChar char="§"/>
            </a:pPr>
            <a:endParaRPr lang="en-US" sz="1700" dirty="0"/>
          </a:p>
          <a:p>
            <a:pPr marL="342900" lvl="1" indent="-342900">
              <a:buFont typeface="Wingdings" pitchFamily="2" charset="2"/>
              <a:buChar char="§"/>
            </a:pPr>
            <a:endParaRPr lang="en-US" sz="2900" dirty="0" smtClean="0"/>
          </a:p>
          <a:p>
            <a:pPr marL="342900" lvl="1" indent="-342900">
              <a:buFont typeface="Wingdings" pitchFamily="2" charset="2"/>
              <a:buChar char="§"/>
            </a:pPr>
            <a:endParaRPr lang="en-US" sz="2900" dirty="0" smtClean="0"/>
          </a:p>
          <a:p>
            <a:pPr marL="0" lvl="1" indent="0">
              <a:buNone/>
            </a:pPr>
            <a:endParaRPr lang="en-US" sz="2900" dirty="0"/>
          </a:p>
          <a:p>
            <a:pPr marL="342900" lvl="1" indent="-342900">
              <a:buFont typeface="Wingdings" pitchFamily="2" charset="2"/>
              <a:buChar char="§"/>
            </a:pPr>
            <a:endParaRPr lang="en-US" sz="4300" dirty="0" smtClean="0"/>
          </a:p>
          <a:p>
            <a:pPr marL="0" lvl="1" indent="0">
              <a:buNone/>
            </a:pPr>
            <a:endParaRPr lang="en-IN" sz="4300" dirty="0" smtClean="0"/>
          </a:p>
          <a:p>
            <a:pPr marL="342900" lvl="1" indent="-342900">
              <a:buFont typeface="Wingdings" pitchFamily="2" charset="2"/>
              <a:buChar char="§"/>
            </a:pPr>
            <a:r>
              <a:rPr lang="en-IN" sz="4500" dirty="0" smtClean="0"/>
              <a:t>We need to map each route  to html template and controller on client side as follows:</a:t>
            </a:r>
          </a:p>
          <a:p>
            <a:pPr marL="0" lvl="1" indent="0">
              <a:buNone/>
            </a:pPr>
            <a:r>
              <a:rPr lang="en-IN" sz="4500" b="1" dirty="0" smtClean="0">
                <a:solidFill>
                  <a:srgbClr val="0070C0"/>
                </a:solidFill>
              </a:rPr>
              <a:t>            </a:t>
            </a:r>
            <a:r>
              <a:rPr lang="en-IN" sz="4500" dirty="0" smtClean="0">
                <a:solidFill>
                  <a:srgbClr val="0070C0"/>
                </a:solidFill>
              </a:rPr>
              <a:t>$routeProvider.when('/AddPatient', {</a:t>
            </a:r>
          </a:p>
          <a:p>
            <a:pPr marL="0" indent="0">
              <a:buNone/>
            </a:pPr>
            <a:r>
              <a:rPr lang="en-IN" sz="4500" dirty="0" smtClean="0">
                <a:solidFill>
                  <a:srgbClr val="0070C0"/>
                </a:solidFill>
              </a:rPr>
              <a:t>                   templateUrl: 'template/add_patient.html',</a:t>
            </a:r>
          </a:p>
          <a:p>
            <a:pPr marL="0" indent="0">
              <a:buNone/>
            </a:pPr>
            <a:r>
              <a:rPr lang="en-IN" sz="4500" dirty="0" smtClean="0">
                <a:solidFill>
                  <a:srgbClr val="0070C0"/>
                </a:solidFill>
              </a:rPr>
              <a:t>                   controller: '</a:t>
            </a:r>
            <a:r>
              <a:rPr lang="en-IN" sz="4500" dirty="0" err="1" smtClean="0">
                <a:solidFill>
                  <a:srgbClr val="0070C0"/>
                </a:solidFill>
              </a:rPr>
              <a:t>AddPatientController</a:t>
            </a:r>
            <a:r>
              <a:rPr lang="en-IN" sz="4500" dirty="0" smtClean="0">
                <a:solidFill>
                  <a:srgbClr val="0070C0"/>
                </a:solidFill>
              </a:rPr>
              <a:t>‘               }). </a:t>
            </a:r>
          </a:p>
          <a:p>
            <a:pPr marL="0" indent="0">
              <a:buNone/>
            </a:pPr>
            <a:endParaRPr lang="en-IN" sz="4500" dirty="0" smtClean="0">
              <a:solidFill>
                <a:srgbClr val="0070C0"/>
              </a:solidFill>
            </a:endParaRPr>
          </a:p>
          <a:p>
            <a:r>
              <a:rPr lang="en-IN" sz="4500" dirty="0" smtClean="0">
                <a:solidFill>
                  <a:srgbClr val="0070C0"/>
                </a:solidFill>
              </a:rPr>
              <a:t>&lt;</a:t>
            </a:r>
            <a:r>
              <a:rPr lang="en-IN" sz="4500" dirty="0">
                <a:solidFill>
                  <a:srgbClr val="0070C0"/>
                </a:solidFill>
              </a:rPr>
              <a:t>div ng-view&gt;&lt;/div</a:t>
            </a:r>
            <a:r>
              <a:rPr lang="en-IN" sz="4500" dirty="0" smtClean="0">
                <a:solidFill>
                  <a:srgbClr val="0070C0"/>
                </a:solidFill>
              </a:rPr>
              <a:t>&gt; -  ng-view directive  marks place on Main/index page where  html   template gets loaded</a:t>
            </a:r>
            <a:endParaRPr lang="en-IN" sz="4500" dirty="0">
              <a:solidFill>
                <a:srgbClr val="0070C0"/>
              </a:solidFill>
            </a:endParaRPr>
          </a:p>
        </p:txBody>
      </p:sp>
    </p:spTree>
    <p:extLst>
      <p:ext uri="{BB962C8B-B14F-4D97-AF65-F5344CB8AC3E}">
        <p14:creationId xmlns:p14="http://schemas.microsoft.com/office/powerpoint/2010/main" val="46309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p:nvPr/>
        </p:nvSpPr>
        <p:spPr>
          <a:xfrm>
            <a:off x="395536" y="1498431"/>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5536" y="1052736"/>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Need for Routing</a:t>
            </a:r>
          </a:p>
          <a:p>
            <a:pPr marL="285750" indent="-285750">
              <a:spcAft>
                <a:spcPts val="1200"/>
              </a:spcAft>
              <a:buFont typeface="Arial" pitchFamily="34" charset="0"/>
              <a:buChar char="•"/>
            </a:pPr>
            <a:r>
              <a:rPr lang="en-US" sz="2000" dirty="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a:solidFill>
                  <a:schemeClr val="tx1">
                    <a:lumMod val="75000"/>
                    <a:lumOff val="25000"/>
                  </a:schemeClr>
                </a:solidFill>
              </a:rPr>
              <a:t>route, ng-view</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3101387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Routes </a:t>
            </a:r>
            <a:r>
              <a:rPr lang="en-US" dirty="0"/>
              <a:t>U</a:t>
            </a:r>
            <a:r>
              <a:rPr lang="en-US" dirty="0" smtClean="0"/>
              <a:t>sing $routeProvider</a:t>
            </a:r>
            <a:endParaRPr lang="en-US" dirty="0"/>
          </a:p>
        </p:txBody>
      </p:sp>
      <p:sp>
        <p:nvSpPr>
          <p:cNvPr id="3" name="Text Placeholder 2"/>
          <p:cNvSpPr>
            <a:spLocks noGrp="1"/>
          </p:cNvSpPr>
          <p:nvPr>
            <p:ph type="body" sz="quarter" idx="10"/>
          </p:nvPr>
        </p:nvSpPr>
        <p:spPr/>
        <p:txBody>
          <a:bodyPr>
            <a:normAutofit fontScale="62500" lnSpcReduction="20000"/>
          </a:bodyPr>
          <a:lstStyle/>
          <a:p>
            <a:r>
              <a:rPr lang="en-US" sz="2900" dirty="0" smtClean="0"/>
              <a:t>Used for configuring client side routes</a:t>
            </a:r>
          </a:p>
          <a:p>
            <a:r>
              <a:rPr lang="en-US" sz="2900" dirty="0" smtClean="0"/>
              <a:t>Methods</a:t>
            </a:r>
          </a:p>
          <a:p>
            <a:pPr lvl="1">
              <a:buFont typeface="Courier New" panose="02070309020205020404" pitchFamily="49" charset="0"/>
              <a:buChar char="o"/>
            </a:pPr>
            <a:r>
              <a:rPr lang="en-US" sz="2600" dirty="0" smtClean="0"/>
              <a:t>when(path, route) </a:t>
            </a:r>
          </a:p>
          <a:p>
            <a:pPr marL="914400" lvl="2" indent="0">
              <a:buNone/>
            </a:pPr>
            <a:r>
              <a:rPr lang="en-US" sz="2600" dirty="0" smtClean="0"/>
              <a:t>Adds new route definition to $route service</a:t>
            </a:r>
          </a:p>
          <a:p>
            <a:pPr lvl="1">
              <a:buFont typeface="Courier New" panose="02070309020205020404" pitchFamily="49" charset="0"/>
              <a:buChar char="o"/>
            </a:pPr>
            <a:r>
              <a:rPr lang="en-US" sz="2600" dirty="0"/>
              <a:t>o</a:t>
            </a:r>
            <a:r>
              <a:rPr lang="en-US" sz="2600" dirty="0" smtClean="0"/>
              <a:t>therwise</a:t>
            </a:r>
          </a:p>
          <a:p>
            <a:pPr marL="457200" lvl="1" indent="0">
              <a:buNone/>
            </a:pPr>
            <a:r>
              <a:rPr lang="en-US" sz="2600" dirty="0" smtClean="0"/>
              <a:t>	</a:t>
            </a:r>
            <a:r>
              <a:rPr lang="en-US" sz="2600" dirty="0"/>
              <a:t>Sets route definition that will be used on route </a:t>
            </a:r>
            <a:r>
              <a:rPr lang="en-US" sz="2600" dirty="0" smtClean="0"/>
              <a:t>change </a:t>
            </a:r>
            <a:r>
              <a:rPr lang="en-US" sz="2600" dirty="0"/>
              <a:t>when no other route </a:t>
            </a:r>
            <a:r>
              <a:rPr lang="en-US" sz="2600" dirty="0" smtClean="0"/>
              <a:t> definition </a:t>
            </a:r>
            <a:r>
              <a:rPr lang="en-US" sz="2600" dirty="0"/>
              <a:t>is </a:t>
            </a:r>
            <a:r>
              <a:rPr lang="en-US" sz="2600" dirty="0" smtClean="0"/>
              <a:t>	matched.</a:t>
            </a:r>
          </a:p>
          <a:p>
            <a:pPr marL="457200" lvl="1" indent="0">
              <a:buNone/>
            </a:pPr>
            <a:endParaRPr lang="en-US" sz="1800" dirty="0" smtClean="0"/>
          </a:p>
          <a:p>
            <a:r>
              <a:rPr lang="en-US" sz="2600" dirty="0" err="1">
                <a:solidFill>
                  <a:srgbClr val="0070C0"/>
                </a:solidFill>
                <a:highlight>
                  <a:srgbClr val="FFFFFF"/>
                </a:highlight>
              </a:rPr>
              <a:t>var</a:t>
            </a:r>
            <a:r>
              <a:rPr lang="en-US" sz="2600" dirty="0">
                <a:solidFill>
                  <a:srgbClr val="0070C0"/>
                </a:solidFill>
                <a:highlight>
                  <a:srgbClr val="FFFFFF"/>
                </a:highlight>
              </a:rPr>
              <a:t> </a:t>
            </a:r>
            <a:r>
              <a:rPr lang="en-US" sz="2600" dirty="0" err="1" smtClean="0">
                <a:solidFill>
                  <a:srgbClr val="0070C0"/>
                </a:solidFill>
                <a:highlight>
                  <a:srgbClr val="FFFFFF"/>
                </a:highlight>
              </a:rPr>
              <a:t>sampleApp</a:t>
            </a:r>
            <a:r>
              <a:rPr lang="en-US" sz="2600" dirty="0" smtClean="0">
                <a:solidFill>
                  <a:srgbClr val="0070C0"/>
                </a:solidFill>
                <a:highlight>
                  <a:srgbClr val="FFFFFF"/>
                </a:highlight>
              </a:rPr>
              <a:t> </a:t>
            </a:r>
            <a:r>
              <a:rPr lang="en-US" sz="2600" dirty="0">
                <a:solidFill>
                  <a:srgbClr val="0070C0"/>
                </a:solidFill>
                <a:highlight>
                  <a:srgbClr val="FFFFFF"/>
                </a:highlight>
              </a:rPr>
              <a:t>= </a:t>
            </a:r>
            <a:r>
              <a:rPr lang="en-US" sz="2600" dirty="0" err="1">
                <a:solidFill>
                  <a:srgbClr val="0070C0"/>
                </a:solidFill>
                <a:highlight>
                  <a:srgbClr val="FFFFFF"/>
                </a:highlight>
              </a:rPr>
              <a:t>angular.module</a:t>
            </a:r>
            <a:r>
              <a:rPr lang="en-US" sz="2600" dirty="0" smtClean="0">
                <a:solidFill>
                  <a:srgbClr val="0070C0"/>
                </a:solidFill>
                <a:highlight>
                  <a:srgbClr val="FFFFFF"/>
                </a:highlight>
              </a:rPr>
              <a:t>(‘</a:t>
            </a:r>
            <a:r>
              <a:rPr lang="en-US" sz="2600" dirty="0" err="1" smtClean="0">
                <a:solidFill>
                  <a:srgbClr val="0070C0"/>
                </a:solidFill>
                <a:highlight>
                  <a:srgbClr val="FFFFFF"/>
                </a:highlight>
              </a:rPr>
              <a:t>sampleApp</a:t>
            </a:r>
            <a:r>
              <a:rPr lang="en-US" sz="2600" dirty="0">
                <a:solidFill>
                  <a:srgbClr val="0070C0"/>
                </a:solidFill>
                <a:highlight>
                  <a:srgbClr val="FFFFFF"/>
                </a:highlight>
              </a:rPr>
              <a:t>', ['</a:t>
            </a:r>
            <a:r>
              <a:rPr lang="en-US" sz="2600" dirty="0" err="1">
                <a:solidFill>
                  <a:srgbClr val="0070C0"/>
                </a:solidFill>
                <a:highlight>
                  <a:srgbClr val="FFFFFF"/>
                </a:highlight>
              </a:rPr>
              <a:t>ngRoute</a:t>
            </a:r>
            <a:r>
              <a:rPr lang="en-US" sz="2600" dirty="0" smtClean="0">
                <a:solidFill>
                  <a:srgbClr val="0070C0"/>
                </a:solidFill>
                <a:highlight>
                  <a:srgbClr val="FFFFFF"/>
                </a:highlight>
              </a:rPr>
              <a:t>']);</a:t>
            </a:r>
            <a:endParaRPr lang="en-US" sz="2600" dirty="0">
              <a:solidFill>
                <a:srgbClr val="0070C0"/>
              </a:solidFill>
              <a:highlight>
                <a:srgbClr val="FFFFFF"/>
              </a:highlight>
            </a:endParaRPr>
          </a:p>
          <a:p>
            <a:pPr marL="6350" lvl="1" indent="0">
              <a:buNone/>
            </a:pPr>
            <a:r>
              <a:rPr lang="en-US" sz="2600" dirty="0" smtClean="0">
                <a:solidFill>
                  <a:srgbClr val="0070C0"/>
                </a:solidFill>
              </a:rPr>
              <a:t>         </a:t>
            </a:r>
            <a:r>
              <a:rPr lang="en-US" sz="2600" dirty="0" err="1" smtClean="0">
                <a:solidFill>
                  <a:srgbClr val="0070C0"/>
                </a:solidFill>
              </a:rPr>
              <a:t>sampleApp.config</a:t>
            </a:r>
            <a:r>
              <a:rPr lang="en-US" sz="2600" dirty="0" smtClean="0">
                <a:solidFill>
                  <a:srgbClr val="0070C0"/>
                </a:solidFill>
              </a:rPr>
              <a:t>(function</a:t>
            </a:r>
            <a:r>
              <a:rPr lang="en-US" sz="2600" dirty="0">
                <a:solidFill>
                  <a:srgbClr val="0070C0"/>
                </a:solidFill>
              </a:rPr>
              <a:t>($routeProvider) {</a:t>
            </a:r>
          </a:p>
          <a:p>
            <a:pPr marL="406400" lvl="2" indent="0">
              <a:buNone/>
            </a:pPr>
            <a:r>
              <a:rPr lang="en-US" sz="2600" dirty="0">
                <a:solidFill>
                  <a:srgbClr val="0070C0"/>
                </a:solidFill>
              </a:rPr>
              <a:t>    $routeProvider</a:t>
            </a:r>
            <a:r>
              <a:rPr lang="en-US" sz="2600" dirty="0" smtClean="0">
                <a:solidFill>
                  <a:srgbClr val="0070C0"/>
                </a:solidFill>
              </a:rPr>
              <a:t>.</a:t>
            </a:r>
          </a:p>
          <a:p>
            <a:pPr marL="406400" lvl="2" indent="0">
              <a:buNone/>
            </a:pPr>
            <a:r>
              <a:rPr lang="en-US" sz="2600" dirty="0" smtClean="0">
                <a:solidFill>
                  <a:srgbClr val="0070C0"/>
                </a:solidFill>
              </a:rPr>
              <a:t>        when('/CreateDoctor', {</a:t>
            </a:r>
          </a:p>
          <a:p>
            <a:pPr marL="406400" lvl="2" indent="0">
              <a:buNone/>
            </a:pPr>
            <a:r>
              <a:rPr lang="en-US" sz="2600" dirty="0" smtClean="0">
                <a:solidFill>
                  <a:srgbClr val="0070C0"/>
                </a:solidFill>
              </a:rPr>
              <a:t>            </a:t>
            </a:r>
            <a:r>
              <a:rPr lang="en-US" sz="2600" dirty="0" err="1" smtClean="0">
                <a:solidFill>
                  <a:srgbClr val="0070C0"/>
                </a:solidFill>
              </a:rPr>
              <a:t>templateUrl</a:t>
            </a:r>
            <a:r>
              <a:rPr lang="en-US" sz="2600" dirty="0">
                <a:solidFill>
                  <a:srgbClr val="0070C0"/>
                </a:solidFill>
              </a:rPr>
              <a:t>: 'template/create_doctor.html',</a:t>
            </a:r>
          </a:p>
          <a:p>
            <a:pPr marL="406400" lvl="2" indent="0">
              <a:buNone/>
            </a:pPr>
            <a:r>
              <a:rPr lang="en-US" sz="2600" dirty="0">
                <a:solidFill>
                  <a:srgbClr val="0070C0"/>
                </a:solidFill>
              </a:rPr>
              <a:t>            controller: '</a:t>
            </a:r>
            <a:r>
              <a:rPr lang="en-US" sz="2600" dirty="0" err="1">
                <a:solidFill>
                  <a:srgbClr val="0070C0"/>
                </a:solidFill>
              </a:rPr>
              <a:t>DoctorController</a:t>
            </a:r>
            <a:r>
              <a:rPr lang="en-US" sz="2600" dirty="0">
                <a:solidFill>
                  <a:srgbClr val="0070C0"/>
                </a:solidFill>
              </a:rPr>
              <a:t>'</a:t>
            </a:r>
          </a:p>
          <a:p>
            <a:pPr marL="406400" lvl="2" indent="0">
              <a:buNone/>
            </a:pPr>
            <a:r>
              <a:rPr lang="en-US" sz="2600" dirty="0">
                <a:solidFill>
                  <a:srgbClr val="0070C0"/>
                </a:solidFill>
              </a:rPr>
              <a:t>        }).</a:t>
            </a:r>
          </a:p>
          <a:p>
            <a:pPr marL="406400" lvl="2" indent="0">
              <a:buNone/>
            </a:pPr>
            <a:r>
              <a:rPr lang="en-US" sz="2600" dirty="0">
                <a:solidFill>
                  <a:srgbClr val="0070C0"/>
                </a:solidFill>
              </a:rPr>
              <a:t>        when('/AddPatient', {</a:t>
            </a:r>
          </a:p>
          <a:p>
            <a:pPr marL="406400" lvl="2" indent="0">
              <a:buNone/>
            </a:pPr>
            <a:r>
              <a:rPr lang="en-US" sz="2600" dirty="0">
                <a:solidFill>
                  <a:srgbClr val="0070C0"/>
                </a:solidFill>
              </a:rPr>
              <a:t>            </a:t>
            </a:r>
            <a:r>
              <a:rPr lang="en-US" sz="2600" dirty="0" err="1">
                <a:solidFill>
                  <a:srgbClr val="0070C0"/>
                </a:solidFill>
              </a:rPr>
              <a:t>templateUrl</a:t>
            </a:r>
            <a:r>
              <a:rPr lang="en-US" sz="2600" dirty="0">
                <a:solidFill>
                  <a:srgbClr val="0070C0"/>
                </a:solidFill>
              </a:rPr>
              <a:t>: 'template/add_patient.html',</a:t>
            </a:r>
          </a:p>
          <a:p>
            <a:pPr marL="406400" lvl="2" indent="0">
              <a:buNone/>
            </a:pPr>
            <a:r>
              <a:rPr lang="en-US" sz="2600" dirty="0">
                <a:solidFill>
                  <a:srgbClr val="0070C0"/>
                </a:solidFill>
              </a:rPr>
              <a:t>            controller: '</a:t>
            </a:r>
            <a:r>
              <a:rPr lang="en-US" sz="2600" dirty="0" err="1">
                <a:solidFill>
                  <a:srgbClr val="0070C0"/>
                </a:solidFill>
              </a:rPr>
              <a:t>AddPatientController</a:t>
            </a:r>
            <a:r>
              <a:rPr lang="en-US" sz="2600" dirty="0">
                <a:solidFill>
                  <a:srgbClr val="0070C0"/>
                </a:solidFill>
              </a:rPr>
              <a:t>'</a:t>
            </a:r>
          </a:p>
          <a:p>
            <a:pPr marL="406400" lvl="2" indent="0">
              <a:buNone/>
            </a:pPr>
            <a:r>
              <a:rPr lang="en-US" sz="2600" dirty="0">
                <a:solidFill>
                  <a:srgbClr val="0070C0"/>
                </a:solidFill>
              </a:rPr>
              <a:t>        }).</a:t>
            </a:r>
          </a:p>
          <a:p>
            <a:pPr marL="406400" lvl="2" indent="0">
              <a:buNone/>
            </a:pPr>
            <a:r>
              <a:rPr lang="en-US" sz="2600" dirty="0" smtClean="0">
                <a:solidFill>
                  <a:srgbClr val="0070C0"/>
                </a:solidFill>
              </a:rPr>
              <a:t>     otherwise({ </a:t>
            </a:r>
            <a:r>
              <a:rPr lang="en-US" sz="2600" dirty="0" err="1" smtClean="0">
                <a:solidFill>
                  <a:srgbClr val="0070C0"/>
                </a:solidFill>
              </a:rPr>
              <a:t>redirectTo</a:t>
            </a:r>
            <a:r>
              <a:rPr lang="en-US" sz="2600" dirty="0">
                <a:solidFill>
                  <a:srgbClr val="0070C0"/>
                </a:solidFill>
              </a:rPr>
              <a:t>: '/</a:t>
            </a:r>
            <a:r>
              <a:rPr lang="en-US" sz="2600" dirty="0" smtClean="0">
                <a:solidFill>
                  <a:srgbClr val="0070C0"/>
                </a:solidFill>
              </a:rPr>
              <a:t>CreateDoctor‘   </a:t>
            </a:r>
            <a:r>
              <a:rPr lang="en-US" sz="2600" dirty="0">
                <a:solidFill>
                  <a:srgbClr val="0070C0"/>
                </a:solidFill>
              </a:rPr>
              <a:t>});</a:t>
            </a:r>
          </a:p>
          <a:p>
            <a:pPr marL="406400" lvl="2" indent="0">
              <a:buNone/>
            </a:pPr>
            <a:r>
              <a:rPr lang="en-US" sz="2600" dirty="0">
                <a:solidFill>
                  <a:srgbClr val="0070C0"/>
                </a:solidFill>
              </a:rPr>
              <a:t>    </a:t>
            </a:r>
            <a:r>
              <a:rPr lang="en-US" sz="2600" dirty="0" smtClean="0">
                <a:solidFill>
                  <a:srgbClr val="0070C0"/>
                </a:solidFill>
              </a:rPr>
              <a:t>});</a:t>
            </a:r>
            <a:endParaRPr lang="en-US" sz="2600" dirty="0">
              <a:solidFill>
                <a:srgbClr val="0070C0"/>
              </a:solidFill>
            </a:endParaRPr>
          </a:p>
        </p:txBody>
      </p:sp>
    </p:spTree>
    <p:extLst>
      <p:ext uri="{BB962C8B-B14F-4D97-AF65-F5344CB8AC3E}">
        <p14:creationId xmlns:p14="http://schemas.microsoft.com/office/powerpoint/2010/main" val="2455238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Rectangle 3"/>
          <p:cNvSpPr/>
          <p:nvPr/>
        </p:nvSpPr>
        <p:spPr>
          <a:xfrm>
            <a:off x="395536" y="2060848"/>
            <a:ext cx="6192688"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395536" y="1110223"/>
            <a:ext cx="5472608" cy="2246769"/>
          </a:xfrm>
          <a:prstGeom prst="rect">
            <a:avLst/>
          </a:prstGeom>
          <a:noFill/>
        </p:spPr>
        <p:txBody>
          <a:bodyPr wrap="square" rtlCol="0">
            <a:spAutoFit/>
          </a:bodyPr>
          <a:lstStyle/>
          <a:p>
            <a:pPr marL="285750" indent="-285750">
              <a:spcAft>
                <a:spcPts val="1200"/>
              </a:spcAft>
              <a:buFont typeface="Arial" pitchFamily="34" charset="0"/>
              <a:buChar char="•"/>
            </a:pPr>
            <a:r>
              <a:rPr lang="en-US" sz="2000" dirty="0" smtClean="0">
                <a:solidFill>
                  <a:schemeClr val="tx1">
                    <a:lumMod val="75000"/>
                    <a:lumOff val="25000"/>
                  </a:schemeClr>
                </a:solidFill>
              </a:rPr>
              <a:t>Need for Routing</a:t>
            </a:r>
          </a:p>
          <a:p>
            <a:pPr marL="285750" indent="-285750">
              <a:spcAft>
                <a:spcPts val="1200"/>
              </a:spcAft>
              <a:buFont typeface="Arial" pitchFamily="34" charset="0"/>
              <a:buChar char="•"/>
            </a:pPr>
            <a:r>
              <a:rPr lang="en-US" sz="2000" dirty="0">
                <a:solidFill>
                  <a:schemeClr val="tx1">
                    <a:lumMod val="75000"/>
                    <a:lumOff val="25000"/>
                  </a:schemeClr>
                </a:solidFill>
              </a:rPr>
              <a:t>Configuring Routes Using $routeProvider</a:t>
            </a: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a:solidFill>
                  <a:schemeClr val="tx1">
                    <a:lumMod val="75000"/>
                    <a:lumOff val="25000"/>
                  </a:schemeClr>
                </a:solidFill>
              </a:rPr>
              <a:t>route, ng-view</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t>
            </a:r>
            <a:r>
              <a:rPr lang="en-US" sz="2000" dirty="0" err="1" smtClean="0">
                <a:solidFill>
                  <a:schemeClr val="tx1">
                    <a:lumMod val="75000"/>
                    <a:lumOff val="25000"/>
                  </a:schemeClr>
                </a:solidFill>
              </a:rPr>
              <a:t>routeParams</a:t>
            </a:r>
            <a:endParaRPr lang="en-US" sz="2000" dirty="0" smtClean="0">
              <a:solidFill>
                <a:schemeClr val="tx1">
                  <a:lumMod val="75000"/>
                  <a:lumOff val="25000"/>
                </a:schemeClr>
              </a:solidFill>
            </a:endParaRPr>
          </a:p>
          <a:p>
            <a:pPr marL="285750" indent="-285750">
              <a:spcAft>
                <a:spcPts val="1200"/>
              </a:spcAft>
              <a:buFont typeface="Arial" pitchFamily="34" charset="0"/>
              <a:buChar char="•"/>
            </a:pPr>
            <a:r>
              <a:rPr lang="en-US" sz="2000" dirty="0" smtClean="0">
                <a:solidFill>
                  <a:schemeClr val="tx1">
                    <a:lumMod val="75000"/>
                    <a:lumOff val="25000"/>
                  </a:schemeClr>
                </a:solidFill>
              </a:rPr>
              <a:t>Accessing Current Route</a:t>
            </a:r>
          </a:p>
        </p:txBody>
      </p:sp>
    </p:spTree>
    <p:extLst>
      <p:ext uri="{BB962C8B-B14F-4D97-AF65-F5344CB8AC3E}">
        <p14:creationId xmlns:p14="http://schemas.microsoft.com/office/powerpoint/2010/main" val="3369811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a:t>
            </a:r>
            <a:endParaRPr lang="en-US" dirty="0"/>
          </a:p>
        </p:txBody>
      </p:sp>
      <p:sp>
        <p:nvSpPr>
          <p:cNvPr id="3" name="Text Placeholder 2"/>
          <p:cNvSpPr>
            <a:spLocks noGrp="1"/>
          </p:cNvSpPr>
          <p:nvPr>
            <p:ph type="body" sz="quarter" idx="10"/>
          </p:nvPr>
        </p:nvSpPr>
        <p:spPr/>
        <p:txBody>
          <a:bodyPr>
            <a:normAutofit/>
          </a:bodyPr>
          <a:lstStyle/>
          <a:p>
            <a:r>
              <a:rPr lang="en-US" sz="2000" dirty="0" smtClean="0"/>
              <a:t>Used for deep-linking URLs to controllers and views</a:t>
            </a:r>
          </a:p>
          <a:p>
            <a:pPr marL="0" indent="0">
              <a:buNone/>
            </a:pPr>
            <a:endParaRPr lang="en-US" sz="2000" dirty="0" smtClean="0"/>
          </a:p>
          <a:p>
            <a:r>
              <a:rPr lang="en-US" sz="2000" dirty="0" smtClean="0"/>
              <a:t>It watches $location.url() and tries to map the path to an existing route definition</a:t>
            </a:r>
          </a:p>
          <a:p>
            <a:pPr marL="0" indent="0">
              <a:buNone/>
            </a:pPr>
            <a:endParaRPr lang="en-US" sz="2000" dirty="0" smtClean="0"/>
          </a:p>
          <a:p>
            <a:r>
              <a:rPr lang="en-US" sz="2000" dirty="0" smtClean="0"/>
              <a:t>Requires </a:t>
            </a:r>
            <a:r>
              <a:rPr lang="en-US" sz="2000" dirty="0" err="1" smtClean="0"/>
              <a:t>ngRoute</a:t>
            </a:r>
            <a:r>
              <a:rPr lang="en-US" sz="2000" dirty="0" smtClean="0"/>
              <a:t> module to be installed</a:t>
            </a:r>
          </a:p>
          <a:p>
            <a:pPr marL="0" indent="0">
              <a:buNone/>
            </a:pPr>
            <a:endParaRPr lang="en-US" sz="2000" dirty="0" smtClean="0"/>
          </a:p>
          <a:p>
            <a:r>
              <a:rPr lang="en-US" sz="2000" dirty="0" smtClean="0"/>
              <a:t>This service is used in conjunction with </a:t>
            </a:r>
            <a:r>
              <a:rPr lang="en-US" sz="2000" dirty="0" err="1" smtClean="0"/>
              <a:t>ngView</a:t>
            </a:r>
            <a:r>
              <a:rPr lang="en-US" sz="2000" dirty="0" smtClean="0"/>
              <a:t> directive and $</a:t>
            </a:r>
            <a:r>
              <a:rPr lang="en-US" sz="2000" dirty="0" err="1" smtClean="0"/>
              <a:t>routeParams</a:t>
            </a:r>
            <a:r>
              <a:rPr lang="en-US" sz="2000" dirty="0" smtClean="0"/>
              <a:t> service</a:t>
            </a:r>
          </a:p>
          <a:p>
            <a:endParaRPr lang="en-US" sz="2000" dirty="0"/>
          </a:p>
        </p:txBody>
      </p:sp>
    </p:spTree>
    <p:extLst>
      <p:ext uri="{BB962C8B-B14F-4D97-AF65-F5344CB8AC3E}">
        <p14:creationId xmlns:p14="http://schemas.microsoft.com/office/powerpoint/2010/main" val="503002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4C860A-9D4D-4EB3-88E9-8BA2FA62DD59}">
  <ds:schemaRefs>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ED79262D-3CB4-44E0-92A3-1C0AEF17594E}">
  <ds:schemaRefs>
    <ds:schemaRef ds:uri="http://schemas.microsoft.com/sharepoint/v3/contenttype/forms"/>
  </ds:schemaRefs>
</ds:datastoreItem>
</file>

<file path=customXml/itemProps3.xml><?xml version="1.0" encoding="utf-8"?>
<ds:datastoreItem xmlns:ds="http://schemas.openxmlformats.org/officeDocument/2006/customXml" ds:itemID="{DBDE9434-D049-4162-A186-E916D26500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9454</TotalTime>
  <Words>772</Words>
  <Application>Microsoft Office PowerPoint</Application>
  <PresentationFormat>On-screen Show (4:3)</PresentationFormat>
  <Paragraphs>208</Paragraphs>
  <Slides>16</Slides>
  <Notes>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1_Office Theme</vt:lpstr>
      <vt:lpstr>8_Office Theme</vt:lpstr>
      <vt:lpstr>PowerPoint Presentation</vt:lpstr>
      <vt:lpstr>Agenda</vt:lpstr>
      <vt:lpstr>Client Side Routing  (1/3)</vt:lpstr>
      <vt:lpstr>Client Side Routing  (2/3)</vt:lpstr>
      <vt:lpstr>Client Side Routing  (3/3)</vt:lpstr>
      <vt:lpstr>Agenda</vt:lpstr>
      <vt:lpstr>Defining Routes Using $routeProvider</vt:lpstr>
      <vt:lpstr>Agenda</vt:lpstr>
      <vt:lpstr>$route</vt:lpstr>
      <vt:lpstr>ng-view</vt:lpstr>
      <vt:lpstr>Agenda</vt:lpstr>
      <vt:lpstr>$routeParams    (1/2)</vt:lpstr>
      <vt:lpstr>$routeParams   (2/2)</vt:lpstr>
      <vt:lpstr>Agenda</vt:lpstr>
      <vt:lpstr>Accessing Current Route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Sujay Pal</dc:creator>
  <cp:lastModifiedBy>Akshay Shah</cp:lastModifiedBy>
  <cp:revision>223</cp:revision>
  <dcterms:created xsi:type="dcterms:W3CDTF">2013-08-08T14:14:41Z</dcterms:created>
  <dcterms:modified xsi:type="dcterms:W3CDTF">2014-12-22T18:42:58Z</dcterms:modified>
</cp:coreProperties>
</file>