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35"/>
  </p:notesMasterIdLst>
  <p:sldIdLst>
    <p:sldId id="280" r:id="rId6"/>
    <p:sldId id="319" r:id="rId7"/>
    <p:sldId id="321" r:id="rId8"/>
    <p:sldId id="351" r:id="rId9"/>
    <p:sldId id="331" r:id="rId10"/>
    <p:sldId id="332" r:id="rId11"/>
    <p:sldId id="352" r:id="rId12"/>
    <p:sldId id="343" r:id="rId13"/>
    <p:sldId id="344" r:id="rId14"/>
    <p:sldId id="345" r:id="rId15"/>
    <p:sldId id="346" r:id="rId16"/>
    <p:sldId id="347" r:id="rId17"/>
    <p:sldId id="348" r:id="rId18"/>
    <p:sldId id="349" r:id="rId19"/>
    <p:sldId id="353" r:id="rId20"/>
    <p:sldId id="333" r:id="rId21"/>
    <p:sldId id="334" r:id="rId22"/>
    <p:sldId id="335" r:id="rId23"/>
    <p:sldId id="354" r:id="rId24"/>
    <p:sldId id="336" r:id="rId25"/>
    <p:sldId id="355" r:id="rId26"/>
    <p:sldId id="337" r:id="rId27"/>
    <p:sldId id="338" r:id="rId28"/>
    <p:sldId id="356" r:id="rId29"/>
    <p:sldId id="339" r:id="rId30"/>
    <p:sldId id="340" r:id="rId31"/>
    <p:sldId id="341" r:id="rId32"/>
    <p:sldId id="342" r:id="rId33"/>
    <p:sldId id="35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7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26-12-2014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21</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29</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594045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9830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cid:image020.png@01CE6090.1F3B4C20" TargetMode="External"/><Relationship Id="rId13" Type="http://schemas.openxmlformats.org/officeDocument/2006/relationships/hyperlink" Target="http://www.citiustech.com/service-offerings/platform-based-professional-services-case-studies.aspx" TargetMode="External"/><Relationship Id="rId18" Type="http://schemas.openxmlformats.org/officeDocument/2006/relationships/image" Target="../media/image10.jpeg"/><Relationship Id="rId3" Type="http://schemas.openxmlformats.org/officeDocument/2006/relationships/hyperlink" Target="https://www.facebook.com/CitiusTech" TargetMode="External"/><Relationship Id="rId21" Type="http://schemas.openxmlformats.org/officeDocument/2006/relationships/hyperlink" Target="http://www.citiustech.com/service-offerings/platform-based-professional-services.aspx" TargetMode="External"/><Relationship Id="rId7" Type="http://schemas.openxmlformats.org/officeDocument/2006/relationships/image" Target="../media/image8.png"/><Relationship Id="rId12" Type="http://schemas.openxmlformats.org/officeDocument/2006/relationships/hyperlink" Target="http://www.citiustech.com/markets/Default.aspx" TargetMode="External"/><Relationship Id="rId17" Type="http://schemas.openxmlformats.org/officeDocument/2006/relationships/hyperlink" Target="http://www.citiustech.com/service-offerings/Default.aspx" TargetMode="External"/><Relationship Id="rId2" Type="http://schemas.openxmlformats.org/officeDocument/2006/relationships/notesSlide" Target="../notesSlides/notesSlide29.xml"/><Relationship Id="rId16" Type="http://schemas.openxmlformats.org/officeDocument/2006/relationships/hyperlink" Target="http://www.citiustech.com/bi-clinical" TargetMode="External"/><Relationship Id="rId20"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hyperlink" Target="https://twitter.com/CitiusTech" TargetMode="External"/><Relationship Id="rId11" Type="http://schemas.openxmlformats.org/officeDocument/2006/relationships/image" Target="cid:image021.png@01CE6090.1F3B4C20" TargetMode="External"/><Relationship Id="rId24" Type="http://schemas.openxmlformats.org/officeDocument/2006/relationships/image" Target="../media/image13.png"/><Relationship Id="rId5" Type="http://schemas.openxmlformats.org/officeDocument/2006/relationships/image" Target="cid:image019.png@01CE6090.1F3B4C20" TargetMode="External"/><Relationship Id="rId15" Type="http://schemas.openxmlformats.org/officeDocument/2006/relationships/hyperlink" Target="http://www.citiustech.com/service-offerings/healthcare-software-engineering-case-studies.aspx" TargetMode="External"/><Relationship Id="rId23" Type="http://schemas.openxmlformats.org/officeDocument/2006/relationships/hyperlink" Target="http://www.citiustech.com/bi-clinical/Default.aspx" TargetMode="External"/><Relationship Id="rId10" Type="http://schemas.openxmlformats.org/officeDocument/2006/relationships/image" Target="../media/image9.png"/><Relationship Id="rId19" Type="http://schemas.openxmlformats.org/officeDocument/2006/relationships/hyperlink" Target="http://www.citiustech.com/service-offerings/healthcare-software-engineering.aspx" TargetMode="External"/><Relationship Id="rId4" Type="http://schemas.openxmlformats.org/officeDocument/2006/relationships/image" Target="../media/image7.png"/><Relationship Id="rId9" Type="http://schemas.openxmlformats.org/officeDocument/2006/relationships/hyperlink" Target="http://www.linkedin.com/company/citiustech" TargetMode="External"/><Relationship Id="rId14" Type="http://schemas.openxmlformats.org/officeDocument/2006/relationships/hyperlink" Target="http://citiustech.com/practice-areas/healthcare-business-intelligence-case-studies.aspx" TargetMode="External"/><Relationship Id="rId22"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October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err="1" smtClean="0">
                <a:solidFill>
                  <a:schemeClr val="bg1"/>
                </a:solidFill>
                <a:ea typeface="Segoe UI" pitchFamily="34" charset="0"/>
                <a:cs typeface="Segoe UI" pitchFamily="34" charset="0"/>
              </a:rPr>
              <a:t>AngularJS</a:t>
            </a:r>
            <a:r>
              <a:rPr lang="en-IN" sz="3200" dirty="0" smtClean="0">
                <a:solidFill>
                  <a:schemeClr val="bg1"/>
                </a:solidFill>
                <a:ea typeface="Segoe UI" pitchFamily="34" charset="0"/>
                <a:cs typeface="Segoe UI" pitchFamily="34" charset="0"/>
              </a:rPr>
              <a:t> Directives</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checkbox</a:t>
            </a:r>
          </a:p>
          <a:p>
            <a:pPr marL="0" indent="0">
              <a:buNone/>
            </a:pPr>
            <a:endParaRPr lang="en-US" sz="1600" b="1" dirty="0" smtClean="0"/>
          </a:p>
          <a:p>
            <a:pPr marL="0" indent="0">
              <a:buNone/>
            </a:pPr>
            <a:r>
              <a:rPr lang="en-US" sz="1600" dirty="0" smtClean="0"/>
              <a:t>Example</a:t>
            </a:r>
            <a:r>
              <a:rPr lang="en-US" sz="1600" b="1" dirty="0"/>
              <a:t> </a:t>
            </a:r>
            <a:r>
              <a:rPr lang="en-US" sz="1600" b="1" dirty="0" smtClean="0"/>
              <a:t>- </a:t>
            </a:r>
            <a:r>
              <a:rPr lang="en-US" sz="1600" dirty="0" smtClean="0"/>
              <a:t>Checkbox_Directive.html</a:t>
            </a:r>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387537432"/>
              </p:ext>
            </p:extLst>
          </p:nvPr>
        </p:nvGraphicFramePr>
        <p:xfrm>
          <a:off x="490942" y="1844824"/>
          <a:ext cx="8185514" cy="3484052"/>
        </p:xfrm>
        <a:graphic>
          <a:graphicData uri="http://schemas.openxmlformats.org/drawingml/2006/table">
            <a:tbl>
              <a:tblPr/>
              <a:tblGrid>
                <a:gridCol w="2208850"/>
                <a:gridCol w="5976664"/>
              </a:tblGrid>
              <a:tr h="441202">
                <a:tc>
                  <a:txBody>
                    <a:bodyPr/>
                    <a:lstStyle/>
                    <a:p>
                      <a:pPr algn="l"/>
                      <a:r>
                        <a:rPr lang="en-US" sz="1700" dirty="0" smtClean="0">
                          <a:effectLst/>
                        </a:rPr>
                        <a:t>Parameter</a:t>
                      </a:r>
                      <a:endParaRPr lang="en-US" sz="1700" dirty="0">
                        <a:effectLst/>
                      </a:endParaRPr>
                    </a:p>
                  </a:txBody>
                  <a:tcPr marL="90410" marR="90410" marT="90410" marB="90410" anchor="ctr">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c>
                  <a:txBody>
                    <a:bodyPr/>
                    <a:lstStyle/>
                    <a:p>
                      <a:pPr algn="l"/>
                      <a:r>
                        <a:rPr lang="en-US" sz="1700" dirty="0">
                          <a:effectLst/>
                        </a:rPr>
                        <a:t>Details</a:t>
                      </a:r>
                    </a:p>
                  </a:txBody>
                  <a:tcPr marL="90410" marR="90410" marT="90410" marB="90410" anchor="ctr">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r>
              <a:tr h="608570">
                <a:tc>
                  <a:txBody>
                    <a:bodyPr/>
                    <a:lstStyle/>
                    <a:p>
                      <a:pPr fontAlgn="t"/>
                      <a:r>
                        <a:rPr lang="en-US" sz="1700">
                          <a:effectLst/>
                        </a:rPr>
                        <a:t>ngModel</a:t>
                      </a: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700" dirty="0">
                          <a:effectLst/>
                        </a:rPr>
                        <a:t>Assignable angular expression to data-bind </a:t>
                      </a:r>
                      <a:r>
                        <a:rPr lang="en-US" sz="1700" dirty="0" smtClean="0">
                          <a:effectLst/>
                        </a:rPr>
                        <a:t>to</a:t>
                      </a:r>
                      <a:endParaRPr lang="en-US" sz="1700" dirty="0">
                        <a:effectLst/>
                      </a:endParaRP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08570">
                <a:tc>
                  <a:txBody>
                    <a:bodyPr/>
                    <a:lstStyle/>
                    <a:p>
                      <a:pPr fontAlgn="t"/>
                      <a:r>
                        <a:rPr lang="en-US" sz="1700" dirty="0">
                          <a:effectLst/>
                        </a:rPr>
                        <a:t>name</a:t>
                      </a:r>
                      <a:r>
                        <a:rPr lang="en-US" sz="1700" i="1" dirty="0">
                          <a:effectLst/>
                        </a:rPr>
                        <a:t>(optional)</a:t>
                      </a:r>
                      <a:endParaRPr lang="en-US" sz="1700" dirty="0">
                        <a:effectLst/>
                      </a:endParaRP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700" dirty="0">
                          <a:effectLst/>
                        </a:rPr>
                        <a:t>Property name of the form under which the control is published.</a:t>
                      </a: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608570">
                <a:tc>
                  <a:txBody>
                    <a:bodyPr/>
                    <a:lstStyle/>
                    <a:p>
                      <a:pPr fontAlgn="t"/>
                      <a:r>
                        <a:rPr lang="en-US" sz="1700" dirty="0" err="1">
                          <a:effectLst/>
                        </a:rPr>
                        <a:t>ngTrueValue</a:t>
                      </a:r>
                      <a:r>
                        <a:rPr lang="en-US" sz="1700" i="1" dirty="0">
                          <a:effectLst/>
                        </a:rPr>
                        <a:t>(optional)</a:t>
                      </a:r>
                      <a:endParaRPr lang="en-US" sz="1700" dirty="0">
                        <a:effectLst/>
                      </a:endParaRP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700" dirty="0">
                          <a:effectLst/>
                        </a:rPr>
                        <a:t>The value to which the expression should be set when selected.</a:t>
                      </a: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08570">
                <a:tc>
                  <a:txBody>
                    <a:bodyPr/>
                    <a:lstStyle/>
                    <a:p>
                      <a:pPr fontAlgn="t"/>
                      <a:r>
                        <a:rPr lang="en-US" sz="1700">
                          <a:effectLst/>
                        </a:rPr>
                        <a:t>ngFalseValue</a:t>
                      </a:r>
                      <a:r>
                        <a:rPr lang="en-US" sz="1700" i="1">
                          <a:effectLst/>
                        </a:rPr>
                        <a:t>(optional)</a:t>
                      </a:r>
                      <a:endParaRPr lang="en-US" sz="1700">
                        <a:effectLst/>
                      </a:endParaRP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700" dirty="0">
                          <a:effectLst/>
                        </a:rPr>
                        <a:t>The value to which the expression should be set when not selected.</a:t>
                      </a: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608570">
                <a:tc>
                  <a:txBody>
                    <a:bodyPr/>
                    <a:lstStyle/>
                    <a:p>
                      <a:pPr fontAlgn="t"/>
                      <a:r>
                        <a:rPr lang="en-US" sz="1700">
                          <a:effectLst/>
                        </a:rPr>
                        <a:t>ngChange</a:t>
                      </a:r>
                      <a:r>
                        <a:rPr lang="en-US" sz="1700" i="1">
                          <a:effectLst/>
                        </a:rPr>
                        <a:t>(optional)</a:t>
                      </a:r>
                      <a:endParaRPr lang="en-US" sz="1700">
                        <a:effectLst/>
                      </a:endParaRPr>
                    </a:p>
                  </a:txBody>
                  <a:tcPr marL="45205" marR="45205" marT="45205" marB="45205">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700" dirty="0">
                          <a:effectLst/>
                        </a:rPr>
                        <a:t>Angular expression to be executed when input changes due to user interaction with the input element.</a:t>
                      </a:r>
                    </a:p>
                  </a:txBody>
                  <a:tcPr marL="45205" marR="45205" marT="45205" marB="45205">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59021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a:t>
            </a:r>
            <a:r>
              <a:rPr lang="en-US" sz="1600" b="1" dirty="0" err="1" smtClean="0"/>
              <a:t>Radiobutton</a:t>
            </a:r>
            <a:endParaRPr lang="en-US" sz="1600" b="1" dirty="0" smtClean="0"/>
          </a:p>
          <a:p>
            <a:pPr marL="0" indent="0">
              <a:buNone/>
            </a:pPr>
            <a:endParaRPr lang="en-US" sz="1600" b="1" dirty="0" smtClean="0"/>
          </a:p>
          <a:p>
            <a:pPr marL="0" indent="0">
              <a:buNone/>
            </a:pPr>
            <a:r>
              <a:rPr lang="en-US" sz="1600" dirty="0" smtClean="0"/>
              <a:t>Example - RadioButton_Directive.html</a:t>
            </a:r>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2951987481"/>
              </p:ext>
            </p:extLst>
          </p:nvPr>
        </p:nvGraphicFramePr>
        <p:xfrm>
          <a:off x="467544" y="1844824"/>
          <a:ext cx="7993016" cy="3441996"/>
        </p:xfrm>
        <a:graphic>
          <a:graphicData uri="http://schemas.openxmlformats.org/drawingml/2006/table">
            <a:tbl>
              <a:tblPr/>
              <a:tblGrid>
                <a:gridCol w="1800200"/>
                <a:gridCol w="6192816"/>
              </a:tblGrid>
              <a:tr h="573666">
                <a:tc>
                  <a:txBody>
                    <a:bodyPr/>
                    <a:lstStyle/>
                    <a:p>
                      <a:pPr algn="l"/>
                      <a:r>
                        <a:rPr lang="en-US" sz="1600" dirty="0" err="1">
                          <a:effectLst/>
                        </a:rPr>
                        <a:t>Param</a:t>
                      </a:r>
                      <a:endParaRPr lang="en-US" sz="1600" dirty="0">
                        <a:effectLst/>
                      </a:endParaRPr>
                    </a:p>
                  </a:txBody>
                  <a:tcPr marL="85985" marR="85985" marT="85985" marB="85985" anchor="ctr">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c>
                  <a:txBody>
                    <a:bodyPr/>
                    <a:lstStyle/>
                    <a:p>
                      <a:pPr algn="l"/>
                      <a:r>
                        <a:rPr lang="en-US" sz="1600" dirty="0">
                          <a:effectLst/>
                        </a:rPr>
                        <a:t>Details</a:t>
                      </a:r>
                    </a:p>
                  </a:txBody>
                  <a:tcPr marL="85985" marR="85985" marT="85985" marB="85985" anchor="ctr">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r>
              <a:tr h="573666">
                <a:tc>
                  <a:txBody>
                    <a:bodyPr/>
                    <a:lstStyle/>
                    <a:p>
                      <a:pPr fontAlgn="t"/>
                      <a:r>
                        <a:rPr lang="en-US" sz="1600" dirty="0" err="1">
                          <a:effectLst/>
                        </a:rPr>
                        <a:t>ngModel</a:t>
                      </a:r>
                      <a:endParaRPr lang="en-US" sz="1600" dirty="0">
                        <a:effectLst/>
                      </a:endParaRP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Assignable angular expression to data-bind to.</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73666">
                <a:tc>
                  <a:txBody>
                    <a:bodyPr/>
                    <a:lstStyle/>
                    <a:p>
                      <a:pPr fontAlgn="t"/>
                      <a:r>
                        <a:rPr lang="en-US" sz="1600">
                          <a:effectLst/>
                        </a:rPr>
                        <a:t>value</a:t>
                      </a: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a:effectLst/>
                        </a:rPr>
                        <a:t>The value to which the expression should be set when selected.</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573666">
                <a:tc>
                  <a:txBody>
                    <a:bodyPr/>
                    <a:lstStyle/>
                    <a:p>
                      <a:pPr fontAlgn="t"/>
                      <a:r>
                        <a:rPr lang="en-US" sz="1600" dirty="0">
                          <a:effectLst/>
                        </a:rPr>
                        <a:t>name</a:t>
                      </a:r>
                      <a:r>
                        <a:rPr lang="en-US" sz="1600" i="1" dirty="0">
                          <a:effectLst/>
                        </a:rPr>
                        <a:t>(optional)</a:t>
                      </a:r>
                      <a:endParaRPr lang="en-US" sz="1600" dirty="0">
                        <a:effectLst/>
                      </a:endParaRP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Property name of the form under which the control is published.</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73666">
                <a:tc>
                  <a:txBody>
                    <a:bodyPr/>
                    <a:lstStyle/>
                    <a:p>
                      <a:pPr fontAlgn="t"/>
                      <a:r>
                        <a:rPr lang="en-US" sz="1600">
                          <a:effectLst/>
                        </a:rPr>
                        <a:t>ngChange</a:t>
                      </a:r>
                      <a:r>
                        <a:rPr lang="en-US" sz="1600" i="1">
                          <a:effectLst/>
                        </a:rPr>
                        <a:t>(optional)</a:t>
                      </a:r>
                      <a:endParaRPr lang="en-US" sz="1600">
                        <a:effectLst/>
                      </a:endParaRP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dirty="0">
                          <a:effectLst/>
                        </a:rPr>
                        <a:t>Angular expression to be executed when input changes due to user interaction with the input element.</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573666">
                <a:tc>
                  <a:txBody>
                    <a:bodyPr/>
                    <a:lstStyle/>
                    <a:p>
                      <a:pPr fontAlgn="t"/>
                      <a:r>
                        <a:rPr lang="en-US" sz="1600">
                          <a:effectLst/>
                        </a:rPr>
                        <a:t>ngValue</a:t>
                      </a:r>
                    </a:p>
                  </a:txBody>
                  <a:tcPr marL="42993" marR="42993" marT="42993" marB="4299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Angular expression which sets the value to which the expression should be set when selected.</a:t>
                      </a:r>
                    </a:p>
                  </a:txBody>
                  <a:tcPr marL="42993" marR="42993" marT="42993" marB="4299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879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Textbox</a:t>
            </a:r>
          </a:p>
          <a:p>
            <a:pPr marL="0" indent="0">
              <a:buNone/>
            </a:pPr>
            <a:endParaRPr lang="en-US" sz="1600" dirty="0" smtClean="0"/>
          </a:p>
          <a:p>
            <a:pPr marL="0" indent="0">
              <a:buNone/>
            </a:pPr>
            <a:r>
              <a:rPr lang="en-US" sz="1600" dirty="0" smtClean="0"/>
              <a:t>Example</a:t>
            </a:r>
            <a:r>
              <a:rPr lang="en-US" sz="1600" b="1" dirty="0"/>
              <a:t> </a:t>
            </a:r>
            <a:r>
              <a:rPr lang="en-US" sz="1600" b="1" dirty="0" smtClean="0"/>
              <a:t>- </a:t>
            </a:r>
            <a:r>
              <a:rPr lang="en-US" sz="1600" dirty="0" smtClean="0"/>
              <a:t>Text_Directive.html</a:t>
            </a: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2395258930"/>
              </p:ext>
            </p:extLst>
          </p:nvPr>
        </p:nvGraphicFramePr>
        <p:xfrm>
          <a:off x="467544" y="1556792"/>
          <a:ext cx="8280920" cy="3924908"/>
        </p:xfrm>
        <a:graphic>
          <a:graphicData uri="http://schemas.openxmlformats.org/drawingml/2006/table">
            <a:tbl>
              <a:tblPr/>
              <a:tblGrid>
                <a:gridCol w="1728192"/>
                <a:gridCol w="6552728"/>
              </a:tblGrid>
              <a:tr h="576064">
                <a:tc>
                  <a:txBody>
                    <a:bodyPr/>
                    <a:lstStyle/>
                    <a:p>
                      <a:pPr fontAlgn="t"/>
                      <a:r>
                        <a:rPr lang="en-US" sz="1600" kern="1200" dirty="0" smtClean="0">
                          <a:solidFill>
                            <a:schemeClr val="tx1"/>
                          </a:solidFill>
                          <a:effectLst/>
                          <a:latin typeface="+mn-lt"/>
                          <a:ea typeface="+mn-ea"/>
                          <a:cs typeface="+mn-cs"/>
                        </a:rPr>
                        <a:t>Required</a:t>
                      </a: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Adds required validation error key if the value is not entered.</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56556">
                <a:tc>
                  <a:txBody>
                    <a:bodyPr/>
                    <a:lstStyle/>
                    <a:p>
                      <a:pPr fontAlgn="t"/>
                      <a:r>
                        <a:rPr lang="en-US" sz="1600" kern="1200" dirty="0" err="1" smtClean="0">
                          <a:solidFill>
                            <a:schemeClr val="tx1"/>
                          </a:solidFill>
                          <a:effectLst/>
                          <a:latin typeface="+mn-lt"/>
                          <a:ea typeface="+mn-ea"/>
                          <a:cs typeface="+mn-cs"/>
                        </a:rPr>
                        <a:t>ngRequired</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Adds required attribute and required validation constraint to the element when the </a:t>
                      </a:r>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 expression evaluates to true. Use </a:t>
                      </a:r>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 instead of required when you want to data-bind to </a:t>
                      </a:r>
                      <a:r>
                        <a:rPr lang="en-US" sz="1600" kern="1200" dirty="0" err="1">
                          <a:solidFill>
                            <a:schemeClr val="tx1"/>
                          </a:solidFill>
                          <a:effectLst/>
                          <a:latin typeface="+mn-lt"/>
                          <a:ea typeface="+mn-ea"/>
                          <a:cs typeface="+mn-cs"/>
                        </a:rPr>
                        <a:t>therequired</a:t>
                      </a:r>
                      <a:r>
                        <a:rPr lang="en-US" sz="1600" kern="1200" dirty="0">
                          <a:solidFill>
                            <a:schemeClr val="tx1"/>
                          </a:solidFill>
                          <a:effectLst/>
                          <a:latin typeface="+mn-lt"/>
                          <a:ea typeface="+mn-ea"/>
                          <a:cs typeface="+mn-cs"/>
                        </a:rPr>
                        <a:t> attribute.</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539588">
                <a:tc>
                  <a:txBody>
                    <a:bodyPr/>
                    <a:lstStyle/>
                    <a:p>
                      <a:pPr fontAlgn="t"/>
                      <a:r>
                        <a:rPr lang="en-US" sz="1600" kern="1200" dirty="0" err="1" smtClean="0">
                          <a:solidFill>
                            <a:schemeClr val="tx1"/>
                          </a:solidFill>
                          <a:effectLst/>
                          <a:latin typeface="+mn-lt"/>
                          <a:ea typeface="+mn-ea"/>
                          <a:cs typeface="+mn-cs"/>
                        </a:rPr>
                        <a:t>ngMinlength</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Sets </a:t>
                      </a:r>
                      <a:r>
                        <a:rPr lang="en-US" sz="1600" kern="1200" dirty="0" err="1">
                          <a:solidFill>
                            <a:schemeClr val="tx1"/>
                          </a:solidFill>
                          <a:effectLst/>
                          <a:latin typeface="+mn-lt"/>
                          <a:ea typeface="+mn-ea"/>
                          <a:cs typeface="+mn-cs"/>
                        </a:rPr>
                        <a:t>minlength</a:t>
                      </a:r>
                      <a:r>
                        <a:rPr lang="en-US" sz="1600" kern="1200" dirty="0">
                          <a:solidFill>
                            <a:schemeClr val="tx1"/>
                          </a:solidFill>
                          <a:effectLst/>
                          <a:latin typeface="+mn-lt"/>
                          <a:ea typeface="+mn-ea"/>
                          <a:cs typeface="+mn-cs"/>
                        </a:rPr>
                        <a:t> validation error key if the value is shorter than </a:t>
                      </a:r>
                      <a:r>
                        <a:rPr lang="en-US" sz="1600" kern="1200" dirty="0" err="1">
                          <a:solidFill>
                            <a:schemeClr val="tx1"/>
                          </a:solidFill>
                          <a:effectLst/>
                          <a:latin typeface="+mn-lt"/>
                          <a:ea typeface="+mn-ea"/>
                          <a:cs typeface="+mn-cs"/>
                        </a:rPr>
                        <a:t>minlength</a:t>
                      </a:r>
                      <a:r>
                        <a:rPr lang="en-US" sz="1600" kern="1200" dirty="0">
                          <a:solidFill>
                            <a:schemeClr val="tx1"/>
                          </a:solidFill>
                          <a:effectLst/>
                          <a:latin typeface="+mn-lt"/>
                          <a:ea typeface="+mn-ea"/>
                          <a:cs typeface="+mn-cs"/>
                        </a:rPr>
                        <a:t>.</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56556">
                <a:tc>
                  <a:txBody>
                    <a:bodyPr/>
                    <a:lstStyle/>
                    <a:p>
                      <a:pPr fontAlgn="t"/>
                      <a:r>
                        <a:rPr lang="en-US" sz="1600" kern="1200" dirty="0" err="1" smtClean="0">
                          <a:solidFill>
                            <a:schemeClr val="tx1"/>
                          </a:solidFill>
                          <a:effectLst/>
                          <a:latin typeface="+mn-lt"/>
                          <a:ea typeface="+mn-ea"/>
                          <a:cs typeface="+mn-cs"/>
                        </a:rPr>
                        <a:t>ngMaxlength</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Sets </a:t>
                      </a:r>
                      <a:r>
                        <a:rPr lang="en-US" sz="1600" kern="1200" dirty="0" err="1">
                          <a:solidFill>
                            <a:schemeClr val="tx1"/>
                          </a:solidFill>
                          <a:effectLst/>
                          <a:latin typeface="+mn-lt"/>
                          <a:ea typeface="+mn-ea"/>
                          <a:cs typeface="+mn-cs"/>
                        </a:rPr>
                        <a:t>maxlength</a:t>
                      </a:r>
                      <a:r>
                        <a:rPr lang="en-US" sz="1600" kern="1200" dirty="0">
                          <a:solidFill>
                            <a:schemeClr val="tx1"/>
                          </a:solidFill>
                          <a:effectLst/>
                          <a:latin typeface="+mn-lt"/>
                          <a:ea typeface="+mn-ea"/>
                          <a:cs typeface="+mn-cs"/>
                        </a:rPr>
                        <a:t> validation error key if the value is longer than </a:t>
                      </a:r>
                      <a:r>
                        <a:rPr lang="en-US" sz="1600" kern="1200" dirty="0" err="1">
                          <a:solidFill>
                            <a:schemeClr val="tx1"/>
                          </a:solidFill>
                          <a:effectLst/>
                          <a:latin typeface="+mn-lt"/>
                          <a:ea typeface="+mn-ea"/>
                          <a:cs typeface="+mn-cs"/>
                        </a:rPr>
                        <a:t>maxlength</a:t>
                      </a:r>
                      <a:r>
                        <a:rPr lang="en-US" sz="1600" kern="1200" dirty="0">
                          <a:solidFill>
                            <a:schemeClr val="tx1"/>
                          </a:solidFill>
                          <a:effectLst/>
                          <a:latin typeface="+mn-lt"/>
                          <a:ea typeface="+mn-ea"/>
                          <a:cs typeface="+mn-cs"/>
                        </a:rPr>
                        <a:t>. Setting the attribute to a negative or non-numeric value, allows view values of any length.</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539588">
                <a:tc>
                  <a:txBody>
                    <a:bodyPr/>
                    <a:lstStyle/>
                    <a:p>
                      <a:pPr fontAlgn="t"/>
                      <a:r>
                        <a:rPr lang="en-US" sz="1600" kern="1200" dirty="0" err="1" smtClean="0">
                          <a:solidFill>
                            <a:schemeClr val="tx1"/>
                          </a:solidFill>
                          <a:effectLst/>
                          <a:latin typeface="+mn-lt"/>
                          <a:ea typeface="+mn-ea"/>
                          <a:cs typeface="+mn-cs"/>
                        </a:rPr>
                        <a:t>ngChange</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Angular expression to be executed when input changes due to user interaction with the input element.</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56556">
                <a:tc>
                  <a:txBody>
                    <a:bodyPr/>
                    <a:lstStyle/>
                    <a:p>
                      <a:pPr fontAlgn="t"/>
                      <a:r>
                        <a:rPr lang="en-US" sz="1600" kern="1200" dirty="0" err="1" smtClean="0">
                          <a:solidFill>
                            <a:schemeClr val="tx1"/>
                          </a:solidFill>
                          <a:effectLst/>
                          <a:latin typeface="+mn-lt"/>
                          <a:ea typeface="+mn-ea"/>
                          <a:cs typeface="+mn-cs"/>
                        </a:rPr>
                        <a:t>ngTrim</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12518" marR="12518" marT="12518" marB="1251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If set to false Angular will not automatically trim the input. This parameter is ignored for input[type=password] controls, which will never trim the input.</a:t>
                      </a:r>
                    </a:p>
                    <a:p>
                      <a:pPr fontAlgn="t"/>
                      <a:r>
                        <a:rPr lang="en-US" sz="1600" kern="1200" dirty="0">
                          <a:solidFill>
                            <a:schemeClr val="tx1"/>
                          </a:solidFill>
                          <a:effectLst/>
                          <a:latin typeface="+mn-lt"/>
                          <a:ea typeface="+mn-ea"/>
                          <a:cs typeface="+mn-cs"/>
                        </a:rPr>
                        <a:t>(default: true)</a:t>
                      </a:r>
                    </a:p>
                  </a:txBody>
                  <a:tcPr marL="12518" marR="12518" marT="12518" marB="1251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487018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Number</a:t>
            </a:r>
          </a:p>
          <a:p>
            <a:pPr marL="0" indent="0">
              <a:buNone/>
            </a:pPr>
            <a:endParaRPr lang="en-US" sz="1600" dirty="0" smtClean="0"/>
          </a:p>
          <a:p>
            <a:pPr marL="0" indent="0">
              <a:buNone/>
            </a:pPr>
            <a:r>
              <a:rPr lang="en-US" sz="1600" dirty="0" smtClean="0"/>
              <a:t>Example</a:t>
            </a:r>
            <a:r>
              <a:rPr lang="en-US" sz="1600" b="1" dirty="0"/>
              <a:t> </a:t>
            </a:r>
            <a:r>
              <a:rPr lang="en-US" sz="1600" b="1" dirty="0" smtClean="0"/>
              <a:t>- </a:t>
            </a:r>
            <a:r>
              <a:rPr lang="en-US" sz="1600" dirty="0" smtClean="0"/>
              <a:t>number_Directive.html</a:t>
            </a:r>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97482576"/>
              </p:ext>
            </p:extLst>
          </p:nvPr>
        </p:nvGraphicFramePr>
        <p:xfrm>
          <a:off x="467544" y="1556792"/>
          <a:ext cx="8136902" cy="3595063"/>
        </p:xfrm>
        <a:graphic>
          <a:graphicData uri="http://schemas.openxmlformats.org/drawingml/2006/table">
            <a:tbl>
              <a:tblPr/>
              <a:tblGrid>
                <a:gridCol w="1872207"/>
                <a:gridCol w="6264695"/>
              </a:tblGrid>
              <a:tr h="460463">
                <a:tc>
                  <a:txBody>
                    <a:bodyPr/>
                    <a:lstStyle/>
                    <a:p>
                      <a:pPr fontAlgn="t"/>
                      <a:r>
                        <a:rPr lang="en-US" sz="1600" kern="1200" dirty="0">
                          <a:solidFill>
                            <a:schemeClr val="tx1"/>
                          </a:solidFill>
                          <a:effectLst/>
                          <a:latin typeface="+mn-lt"/>
                          <a:ea typeface="+mn-ea"/>
                          <a:cs typeface="+mn-cs"/>
                        </a:rPr>
                        <a:t>min(optional)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a:solidFill>
                            <a:schemeClr val="tx1"/>
                          </a:solidFill>
                          <a:effectLst/>
                          <a:latin typeface="+mn-lt"/>
                          <a:ea typeface="+mn-ea"/>
                          <a:cs typeface="+mn-cs"/>
                        </a:rPr>
                        <a:t>Sets the min validation error key if the value entered is less than min.</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60463">
                <a:tc>
                  <a:txBody>
                    <a:bodyPr/>
                    <a:lstStyle/>
                    <a:p>
                      <a:pPr fontAlgn="t"/>
                      <a:r>
                        <a:rPr lang="en-US" sz="1600" kern="1200" dirty="0">
                          <a:solidFill>
                            <a:schemeClr val="tx1"/>
                          </a:solidFill>
                          <a:effectLst/>
                          <a:latin typeface="+mn-lt"/>
                          <a:ea typeface="+mn-ea"/>
                          <a:cs typeface="+mn-cs"/>
                        </a:rPr>
                        <a:t>max(optional)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a:solidFill>
                            <a:schemeClr val="tx1"/>
                          </a:solidFill>
                          <a:effectLst/>
                          <a:latin typeface="+mn-lt"/>
                          <a:ea typeface="+mn-ea"/>
                          <a:cs typeface="+mn-cs"/>
                        </a:rPr>
                        <a:t>Sets the max validation error key if the value entered is greater than max.</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460463">
                <a:tc>
                  <a:txBody>
                    <a:bodyPr/>
                    <a:lstStyle/>
                    <a:p>
                      <a:pPr fontAlgn="t"/>
                      <a:r>
                        <a:rPr lang="en-US" sz="1600" kern="1200">
                          <a:solidFill>
                            <a:schemeClr val="tx1"/>
                          </a:solidFill>
                          <a:effectLst/>
                          <a:latin typeface="+mn-lt"/>
                          <a:ea typeface="+mn-ea"/>
                          <a:cs typeface="+mn-cs"/>
                        </a:rPr>
                        <a:t>required(optional)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Sets required validation error key if the value is not entered.</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845522">
                <a:tc>
                  <a:txBody>
                    <a:bodyPr/>
                    <a:lstStyle/>
                    <a:p>
                      <a:pPr fontAlgn="t"/>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Adds required attribute and required validation constraint to the element when the </a:t>
                      </a:r>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 expression evaluates to true. Use </a:t>
                      </a:r>
                      <a:r>
                        <a:rPr lang="en-US" sz="1600" kern="1200" dirty="0" err="1">
                          <a:solidFill>
                            <a:schemeClr val="tx1"/>
                          </a:solidFill>
                          <a:effectLst/>
                          <a:latin typeface="+mn-lt"/>
                          <a:ea typeface="+mn-ea"/>
                          <a:cs typeface="+mn-cs"/>
                        </a:rPr>
                        <a:t>ngRequired</a:t>
                      </a:r>
                      <a:r>
                        <a:rPr lang="en-US" sz="1600" kern="1200" dirty="0">
                          <a:solidFill>
                            <a:schemeClr val="tx1"/>
                          </a:solidFill>
                          <a:effectLst/>
                          <a:latin typeface="+mn-lt"/>
                          <a:ea typeface="+mn-ea"/>
                          <a:cs typeface="+mn-cs"/>
                        </a:rPr>
                        <a:t> instead of required when you want to data-bind to </a:t>
                      </a:r>
                      <a:r>
                        <a:rPr lang="en-US" sz="1600" kern="1200" dirty="0" err="1">
                          <a:solidFill>
                            <a:schemeClr val="tx1"/>
                          </a:solidFill>
                          <a:effectLst/>
                          <a:latin typeface="+mn-lt"/>
                          <a:ea typeface="+mn-ea"/>
                          <a:cs typeface="+mn-cs"/>
                        </a:rPr>
                        <a:t>therequired</a:t>
                      </a:r>
                      <a:r>
                        <a:rPr lang="en-US" sz="1600" kern="1200" dirty="0">
                          <a:solidFill>
                            <a:schemeClr val="tx1"/>
                          </a:solidFill>
                          <a:effectLst/>
                          <a:latin typeface="+mn-lt"/>
                          <a:ea typeface="+mn-ea"/>
                          <a:cs typeface="+mn-cs"/>
                        </a:rPr>
                        <a:t> attribute.</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460463">
                <a:tc>
                  <a:txBody>
                    <a:bodyPr/>
                    <a:lstStyle/>
                    <a:p>
                      <a:pPr fontAlgn="t"/>
                      <a:r>
                        <a:rPr lang="en-US" sz="1600" kern="1200" dirty="0" err="1" smtClean="0">
                          <a:solidFill>
                            <a:schemeClr val="tx1"/>
                          </a:solidFill>
                          <a:effectLst/>
                          <a:latin typeface="+mn-lt"/>
                          <a:ea typeface="+mn-ea"/>
                          <a:cs typeface="+mn-cs"/>
                        </a:rPr>
                        <a:t>ngMinlength</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Sets </a:t>
                      </a:r>
                      <a:r>
                        <a:rPr lang="en-US" sz="1600" kern="1200" dirty="0" err="1">
                          <a:solidFill>
                            <a:schemeClr val="tx1"/>
                          </a:solidFill>
                          <a:effectLst/>
                          <a:latin typeface="+mn-lt"/>
                          <a:ea typeface="+mn-ea"/>
                          <a:cs typeface="+mn-cs"/>
                        </a:rPr>
                        <a:t>minlength</a:t>
                      </a:r>
                      <a:r>
                        <a:rPr lang="en-US" sz="1600" kern="1200" dirty="0">
                          <a:solidFill>
                            <a:schemeClr val="tx1"/>
                          </a:solidFill>
                          <a:effectLst/>
                          <a:latin typeface="+mn-lt"/>
                          <a:ea typeface="+mn-ea"/>
                          <a:cs typeface="+mn-cs"/>
                        </a:rPr>
                        <a:t> validation error key if the value is shorter than </a:t>
                      </a:r>
                      <a:r>
                        <a:rPr lang="en-US" sz="1600" kern="1200" dirty="0" err="1">
                          <a:solidFill>
                            <a:schemeClr val="tx1"/>
                          </a:solidFill>
                          <a:effectLst/>
                          <a:latin typeface="+mn-lt"/>
                          <a:ea typeface="+mn-ea"/>
                          <a:cs typeface="+mn-cs"/>
                        </a:rPr>
                        <a:t>minlength</a:t>
                      </a:r>
                      <a:r>
                        <a:rPr lang="en-US" sz="1600" kern="1200" dirty="0">
                          <a:solidFill>
                            <a:schemeClr val="tx1"/>
                          </a:solidFill>
                          <a:effectLst/>
                          <a:latin typeface="+mn-lt"/>
                          <a:ea typeface="+mn-ea"/>
                          <a:cs typeface="+mn-cs"/>
                        </a:rPr>
                        <a:t>.</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832706">
                <a:tc>
                  <a:txBody>
                    <a:bodyPr/>
                    <a:lstStyle/>
                    <a:p>
                      <a:pPr fontAlgn="t"/>
                      <a:r>
                        <a:rPr lang="en-US" sz="1600" kern="1200" dirty="0" err="1" smtClean="0">
                          <a:solidFill>
                            <a:schemeClr val="tx1"/>
                          </a:solidFill>
                          <a:effectLst/>
                          <a:latin typeface="+mn-lt"/>
                          <a:ea typeface="+mn-ea"/>
                          <a:cs typeface="+mn-cs"/>
                        </a:rPr>
                        <a:t>ngMaxlength</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3883" marR="23883" marT="23883" marB="23883">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Sets </a:t>
                      </a:r>
                      <a:r>
                        <a:rPr lang="en-US" sz="1600" kern="1200" dirty="0" err="1">
                          <a:solidFill>
                            <a:schemeClr val="tx1"/>
                          </a:solidFill>
                          <a:effectLst/>
                          <a:latin typeface="+mn-lt"/>
                          <a:ea typeface="+mn-ea"/>
                          <a:cs typeface="+mn-cs"/>
                        </a:rPr>
                        <a:t>maxlength</a:t>
                      </a:r>
                      <a:r>
                        <a:rPr lang="en-US" sz="1600" kern="1200" dirty="0">
                          <a:solidFill>
                            <a:schemeClr val="tx1"/>
                          </a:solidFill>
                          <a:effectLst/>
                          <a:latin typeface="+mn-lt"/>
                          <a:ea typeface="+mn-ea"/>
                          <a:cs typeface="+mn-cs"/>
                        </a:rPr>
                        <a:t> validation error key if the value is longer than </a:t>
                      </a:r>
                      <a:r>
                        <a:rPr lang="en-US" sz="1600" kern="1200" dirty="0" err="1">
                          <a:solidFill>
                            <a:schemeClr val="tx1"/>
                          </a:solidFill>
                          <a:effectLst/>
                          <a:latin typeface="+mn-lt"/>
                          <a:ea typeface="+mn-ea"/>
                          <a:cs typeface="+mn-cs"/>
                        </a:rPr>
                        <a:t>maxlength</a:t>
                      </a:r>
                      <a:r>
                        <a:rPr lang="en-US" sz="1600" kern="1200" dirty="0">
                          <a:solidFill>
                            <a:schemeClr val="tx1"/>
                          </a:solidFill>
                          <a:effectLst/>
                          <a:latin typeface="+mn-lt"/>
                          <a:ea typeface="+mn-ea"/>
                          <a:cs typeface="+mn-cs"/>
                        </a:rPr>
                        <a:t>. Setting the attribute to a negative or non-numeric value, allows view values of any length.</a:t>
                      </a:r>
                    </a:p>
                  </a:txBody>
                  <a:tcPr marL="23883" marR="23883" marT="23883" marB="23883">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487018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r>
              <a:rPr lang="en-US" sz="1600" b="1" dirty="0" smtClean="0"/>
              <a:t>HTML Email</a:t>
            </a:r>
          </a:p>
          <a:p>
            <a:pPr marL="0" indent="0">
              <a:buNone/>
            </a:pPr>
            <a:endParaRPr lang="en-US" sz="1600" dirty="0" smtClean="0"/>
          </a:p>
          <a:p>
            <a:pPr marL="0" indent="0">
              <a:buNone/>
            </a:pPr>
            <a:r>
              <a:rPr lang="en-US" sz="1600" dirty="0" smtClean="0"/>
              <a:t>Example</a:t>
            </a:r>
            <a:r>
              <a:rPr lang="en-US" sz="1600" b="1" dirty="0"/>
              <a:t> </a:t>
            </a:r>
            <a:r>
              <a:rPr lang="en-US" sz="1600" b="1" dirty="0" smtClean="0"/>
              <a:t>- </a:t>
            </a:r>
            <a:r>
              <a:rPr lang="en-US" sz="1600" dirty="0" smtClean="0"/>
              <a:t>Email_Directive.html</a:t>
            </a:r>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2588103987"/>
              </p:ext>
            </p:extLst>
          </p:nvPr>
        </p:nvGraphicFramePr>
        <p:xfrm>
          <a:off x="539552" y="1628800"/>
          <a:ext cx="8136904" cy="2857668"/>
        </p:xfrm>
        <a:graphic>
          <a:graphicData uri="http://schemas.openxmlformats.org/drawingml/2006/table">
            <a:tbl>
              <a:tblPr/>
              <a:tblGrid>
                <a:gridCol w="1584177"/>
                <a:gridCol w="6552727"/>
              </a:tblGrid>
              <a:tr h="489992">
                <a:tc>
                  <a:txBody>
                    <a:bodyPr/>
                    <a:lstStyle/>
                    <a:p>
                      <a:pPr fontAlgn="t"/>
                      <a:r>
                        <a:rPr lang="en-US" sz="1600" kern="1200" dirty="0" smtClean="0">
                          <a:solidFill>
                            <a:schemeClr val="tx1"/>
                          </a:solidFill>
                          <a:effectLst/>
                          <a:latin typeface="+mn-lt"/>
                          <a:ea typeface="+mn-ea"/>
                          <a:cs typeface="+mn-cs"/>
                        </a:rPr>
                        <a:t>Pattern</a:t>
                      </a: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9238" marR="29238" marT="29238" marB="2923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Similar to </a:t>
                      </a:r>
                      <a:r>
                        <a:rPr lang="en-US" sz="1600" kern="1200" dirty="0" err="1">
                          <a:solidFill>
                            <a:schemeClr val="tx1"/>
                          </a:solidFill>
                          <a:effectLst/>
                          <a:latin typeface="+mn-lt"/>
                          <a:ea typeface="+mn-ea"/>
                          <a:cs typeface="+mn-cs"/>
                        </a:rPr>
                        <a:t>ngPattern</a:t>
                      </a:r>
                      <a:r>
                        <a:rPr lang="en-US" sz="1600" kern="1200" dirty="0">
                          <a:solidFill>
                            <a:schemeClr val="tx1"/>
                          </a:solidFill>
                          <a:effectLst/>
                          <a:latin typeface="+mn-lt"/>
                          <a:ea typeface="+mn-ea"/>
                          <a:cs typeface="+mn-cs"/>
                        </a:rPr>
                        <a:t> except that the attribute value is the actual string that contains the regular expression body that will be converted to a regular expression as in the </a:t>
                      </a:r>
                      <a:r>
                        <a:rPr lang="en-US" sz="1600" kern="1200" dirty="0" err="1">
                          <a:solidFill>
                            <a:schemeClr val="tx1"/>
                          </a:solidFill>
                          <a:effectLst/>
                          <a:latin typeface="+mn-lt"/>
                          <a:ea typeface="+mn-ea"/>
                          <a:cs typeface="+mn-cs"/>
                        </a:rPr>
                        <a:t>ngPattern</a:t>
                      </a:r>
                      <a:r>
                        <a:rPr lang="en-US" sz="1600" kern="1200" dirty="0">
                          <a:solidFill>
                            <a:schemeClr val="tx1"/>
                          </a:solidFill>
                          <a:effectLst/>
                          <a:latin typeface="+mn-lt"/>
                          <a:ea typeface="+mn-ea"/>
                          <a:cs typeface="+mn-cs"/>
                        </a:rPr>
                        <a:t> directive.</a:t>
                      </a:r>
                    </a:p>
                  </a:txBody>
                  <a:tcPr marL="29238" marR="29238" marT="29238" marB="2923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92088">
                <a:tc>
                  <a:txBody>
                    <a:bodyPr/>
                    <a:lstStyle/>
                    <a:p>
                      <a:pPr fontAlgn="t"/>
                      <a:r>
                        <a:rPr lang="en-US" sz="1600" kern="1200" dirty="0" err="1" smtClean="0">
                          <a:solidFill>
                            <a:schemeClr val="tx1"/>
                          </a:solidFill>
                          <a:effectLst/>
                          <a:latin typeface="+mn-lt"/>
                          <a:ea typeface="+mn-ea"/>
                          <a:cs typeface="+mn-cs"/>
                        </a:rPr>
                        <a:t>ngPattern</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9238" marR="29238" marT="29238" marB="2923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c>
                  <a:txBody>
                    <a:bodyPr/>
                    <a:lstStyle/>
                    <a:p>
                      <a:pPr fontAlgn="t"/>
                      <a:r>
                        <a:rPr lang="en-US" sz="1600" kern="1200" dirty="0">
                          <a:solidFill>
                            <a:schemeClr val="tx1"/>
                          </a:solidFill>
                          <a:effectLst/>
                          <a:latin typeface="+mn-lt"/>
                          <a:ea typeface="+mn-ea"/>
                          <a:cs typeface="+mn-cs"/>
                        </a:rPr>
                        <a:t>Sets pattern validation error key if the </a:t>
                      </a:r>
                      <a:r>
                        <a:rPr lang="en-US" sz="1600" kern="1200" dirty="0" err="1">
                          <a:solidFill>
                            <a:schemeClr val="tx1"/>
                          </a:solidFill>
                          <a:effectLst/>
                          <a:latin typeface="+mn-lt"/>
                          <a:ea typeface="+mn-ea"/>
                          <a:cs typeface="+mn-cs"/>
                        </a:rPr>
                        <a:t>ngModel</a:t>
                      </a:r>
                      <a:r>
                        <a:rPr lang="en-US" sz="1600" kern="1200" dirty="0">
                          <a:solidFill>
                            <a:schemeClr val="tx1"/>
                          </a:solidFill>
                          <a:effectLst/>
                          <a:latin typeface="+mn-lt"/>
                          <a:ea typeface="+mn-ea"/>
                          <a:cs typeface="+mn-cs"/>
                        </a:rPr>
                        <a:t> value does not match a </a:t>
                      </a:r>
                      <a:r>
                        <a:rPr lang="en-US" sz="1600" kern="1200" dirty="0" err="1">
                          <a:solidFill>
                            <a:schemeClr val="tx1"/>
                          </a:solidFill>
                          <a:effectLst/>
                          <a:latin typeface="+mn-lt"/>
                          <a:ea typeface="+mn-ea"/>
                          <a:cs typeface="+mn-cs"/>
                        </a:rPr>
                        <a:t>RegExp</a:t>
                      </a:r>
                      <a:r>
                        <a:rPr lang="en-US" sz="1600" kern="1200" dirty="0">
                          <a:solidFill>
                            <a:schemeClr val="tx1"/>
                          </a:solidFill>
                          <a:effectLst/>
                          <a:latin typeface="+mn-lt"/>
                          <a:ea typeface="+mn-ea"/>
                          <a:cs typeface="+mn-cs"/>
                        </a:rPr>
                        <a:t> found by evaluating the Angular expression given in the attribute value. If the expression evaluates to a </a:t>
                      </a:r>
                      <a:r>
                        <a:rPr lang="en-US" sz="1600" kern="1200" dirty="0" err="1">
                          <a:solidFill>
                            <a:schemeClr val="tx1"/>
                          </a:solidFill>
                          <a:effectLst/>
                          <a:latin typeface="+mn-lt"/>
                          <a:ea typeface="+mn-ea"/>
                          <a:cs typeface="+mn-cs"/>
                        </a:rPr>
                        <a:t>RegExp</a:t>
                      </a:r>
                      <a:r>
                        <a:rPr lang="en-US" sz="1600" kern="1200" dirty="0">
                          <a:solidFill>
                            <a:schemeClr val="tx1"/>
                          </a:solidFill>
                          <a:effectLst/>
                          <a:latin typeface="+mn-lt"/>
                          <a:ea typeface="+mn-ea"/>
                          <a:cs typeface="+mn-cs"/>
                        </a:rPr>
                        <a:t> object then this is used directly. If the expression is a string then it will be converted to a </a:t>
                      </a:r>
                      <a:r>
                        <a:rPr lang="en-US" sz="1600" kern="1200" dirty="0" err="1">
                          <a:solidFill>
                            <a:schemeClr val="tx1"/>
                          </a:solidFill>
                          <a:effectLst/>
                          <a:latin typeface="+mn-lt"/>
                          <a:ea typeface="+mn-ea"/>
                          <a:cs typeface="+mn-cs"/>
                        </a:rPr>
                        <a:t>RegExp</a:t>
                      </a:r>
                      <a:r>
                        <a:rPr lang="en-US" sz="1600" kern="1200" dirty="0">
                          <a:solidFill>
                            <a:schemeClr val="tx1"/>
                          </a:solidFill>
                          <a:effectLst/>
                          <a:latin typeface="+mn-lt"/>
                          <a:ea typeface="+mn-ea"/>
                          <a:cs typeface="+mn-cs"/>
                        </a:rPr>
                        <a:t> after wrapping it in ^ and $characters. For instance, "</a:t>
                      </a:r>
                      <a:r>
                        <a:rPr lang="en-US" sz="1600" kern="1200" dirty="0" err="1">
                          <a:solidFill>
                            <a:schemeClr val="tx1"/>
                          </a:solidFill>
                          <a:effectLst/>
                          <a:latin typeface="+mn-lt"/>
                          <a:ea typeface="+mn-ea"/>
                          <a:cs typeface="+mn-cs"/>
                        </a:rPr>
                        <a:t>abc</a:t>
                      </a:r>
                      <a:r>
                        <a:rPr lang="en-US" sz="1600" kern="1200" dirty="0">
                          <a:solidFill>
                            <a:schemeClr val="tx1"/>
                          </a:solidFill>
                          <a:effectLst/>
                          <a:latin typeface="+mn-lt"/>
                          <a:ea typeface="+mn-ea"/>
                          <a:cs typeface="+mn-cs"/>
                        </a:rPr>
                        <a:t>" will be converted to new </a:t>
                      </a:r>
                      <a:r>
                        <a:rPr lang="en-US" sz="1600" kern="1200" dirty="0" err="1">
                          <a:solidFill>
                            <a:schemeClr val="tx1"/>
                          </a:solidFill>
                          <a:effectLst/>
                          <a:latin typeface="+mn-lt"/>
                          <a:ea typeface="+mn-ea"/>
                          <a:cs typeface="+mn-cs"/>
                        </a:rPr>
                        <a:t>RegExp</a:t>
                      </a:r>
                      <a:r>
                        <a:rPr lang="en-US" sz="1600" kern="1200" dirty="0">
                          <a:solidFill>
                            <a:schemeClr val="tx1"/>
                          </a:solidFill>
                          <a:effectLst/>
                          <a:latin typeface="+mn-lt"/>
                          <a:ea typeface="+mn-ea"/>
                          <a:cs typeface="+mn-cs"/>
                        </a:rPr>
                        <a:t>('^</a:t>
                      </a:r>
                      <a:r>
                        <a:rPr lang="en-US" sz="1600" kern="1200" dirty="0" err="1">
                          <a:solidFill>
                            <a:schemeClr val="tx1"/>
                          </a:solidFill>
                          <a:effectLst/>
                          <a:latin typeface="+mn-lt"/>
                          <a:ea typeface="+mn-ea"/>
                          <a:cs typeface="+mn-cs"/>
                        </a:rPr>
                        <a:t>abc</a:t>
                      </a:r>
                      <a:r>
                        <a:rPr lang="en-US" sz="1600" kern="1200" dirty="0">
                          <a:solidFill>
                            <a:schemeClr val="tx1"/>
                          </a:solidFill>
                          <a:effectLst/>
                          <a:latin typeface="+mn-lt"/>
                          <a:ea typeface="+mn-ea"/>
                          <a:cs typeface="+mn-cs"/>
                        </a:rPr>
                        <a:t>$').</a:t>
                      </a:r>
                    </a:p>
                  </a:txBody>
                  <a:tcPr marL="29238" marR="29238" marT="29238" marB="2923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5F5F5"/>
                    </a:solidFill>
                  </a:tcPr>
                </a:tc>
              </a:tr>
              <a:tr h="86072">
                <a:tc>
                  <a:txBody>
                    <a:bodyPr/>
                    <a:lstStyle/>
                    <a:p>
                      <a:pPr fontAlgn="t"/>
                      <a:r>
                        <a:rPr lang="en-US" sz="1600" kern="1200" dirty="0" err="1" smtClean="0">
                          <a:solidFill>
                            <a:schemeClr val="tx1"/>
                          </a:solidFill>
                          <a:effectLst/>
                          <a:latin typeface="+mn-lt"/>
                          <a:ea typeface="+mn-ea"/>
                          <a:cs typeface="+mn-cs"/>
                        </a:rPr>
                        <a:t>ngChange</a:t>
                      </a:r>
                      <a:endParaRPr lang="en-US" sz="1600" kern="1200" dirty="0" smtClean="0">
                        <a:solidFill>
                          <a:schemeClr val="tx1"/>
                        </a:solidFill>
                        <a:effectLst/>
                        <a:latin typeface="+mn-lt"/>
                        <a:ea typeface="+mn-ea"/>
                        <a:cs typeface="+mn-cs"/>
                      </a:endParaRPr>
                    </a:p>
                    <a:p>
                      <a:pPr fontAlgn="t"/>
                      <a:r>
                        <a:rPr lang="en-US" sz="1600" kern="1200" dirty="0" smtClean="0">
                          <a:solidFill>
                            <a:schemeClr val="tx1"/>
                          </a:solidFill>
                          <a:effectLst/>
                          <a:latin typeface="+mn-lt"/>
                          <a:ea typeface="+mn-ea"/>
                          <a:cs typeface="+mn-cs"/>
                        </a:rPr>
                        <a:t>(</a:t>
                      </a:r>
                      <a:r>
                        <a:rPr lang="en-US" sz="1600" kern="1200" dirty="0">
                          <a:solidFill>
                            <a:schemeClr val="tx1"/>
                          </a:solidFill>
                          <a:effectLst/>
                          <a:latin typeface="+mn-lt"/>
                          <a:ea typeface="+mn-ea"/>
                          <a:cs typeface="+mn-cs"/>
                        </a:rPr>
                        <a:t>optional)</a:t>
                      </a:r>
                    </a:p>
                  </a:txBody>
                  <a:tcPr marL="29238" marR="29238" marT="29238" marB="29238">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kern="1200" dirty="0">
                          <a:solidFill>
                            <a:schemeClr val="tx1"/>
                          </a:solidFill>
                          <a:effectLst/>
                          <a:latin typeface="+mn-lt"/>
                          <a:ea typeface="+mn-ea"/>
                          <a:cs typeface="+mn-cs"/>
                        </a:rPr>
                        <a:t>Angular expression to be executed when input changes due to user interaction with the input element.</a:t>
                      </a:r>
                    </a:p>
                  </a:txBody>
                  <a:tcPr marL="29238" marR="29238" marT="29238" marB="29238">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87018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49348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Custom Directives</a:t>
            </a:r>
            <a:endParaRPr lang="en-IN" sz="2400" dirty="0"/>
          </a:p>
        </p:txBody>
      </p:sp>
      <p:sp>
        <p:nvSpPr>
          <p:cNvPr id="16" name="Text Placeholder 2"/>
          <p:cNvSpPr>
            <a:spLocks noGrp="1"/>
          </p:cNvSpPr>
          <p:nvPr>
            <p:ph type="body" sz="quarter" idx="10"/>
          </p:nvPr>
        </p:nvSpPr>
        <p:spPr>
          <a:xfrm>
            <a:off x="395536" y="692696"/>
            <a:ext cx="8598191" cy="5688632"/>
          </a:xfrm>
          <a:ln>
            <a:noFill/>
          </a:ln>
        </p:spPr>
        <p:txBody>
          <a:bodyPr>
            <a:noAutofit/>
          </a:bodyPr>
          <a:lstStyle/>
          <a:p>
            <a:pPr marL="0" indent="0">
              <a:buNone/>
            </a:pPr>
            <a:r>
              <a:rPr lang="en-US" sz="1600" b="1" dirty="0" smtClean="0"/>
              <a:t>How to register custom directives?</a:t>
            </a:r>
          </a:p>
          <a:p>
            <a:r>
              <a:rPr lang="en-US" sz="1600" dirty="0" smtClean="0"/>
              <a:t>Directives are registered on modules.</a:t>
            </a:r>
          </a:p>
          <a:p>
            <a:r>
              <a:rPr lang="en-US" sz="1600" dirty="0" err="1" smtClean="0"/>
              <a:t>Module.directive</a:t>
            </a:r>
            <a:r>
              <a:rPr lang="en-US" sz="1600" dirty="0" smtClean="0"/>
              <a:t> API is used to register directive.</a:t>
            </a:r>
            <a:endParaRPr lang="en-US" sz="1600" dirty="0"/>
          </a:p>
          <a:p>
            <a:pPr marL="0" indent="0">
              <a:buNone/>
            </a:pPr>
            <a:r>
              <a:rPr lang="en-US" sz="1600" dirty="0" smtClean="0"/>
              <a:t>	</a:t>
            </a:r>
            <a:r>
              <a:rPr lang="en-US" sz="1600" dirty="0" err="1" smtClean="0"/>
              <a:t>var</a:t>
            </a:r>
            <a:r>
              <a:rPr lang="en-US" sz="1600" dirty="0" smtClean="0"/>
              <a:t> module = </a:t>
            </a:r>
            <a:r>
              <a:rPr lang="en-US" sz="1600" dirty="0" err="1"/>
              <a:t>angular.module</a:t>
            </a:r>
            <a:r>
              <a:rPr lang="en-US" sz="1600" dirty="0" smtClean="0"/>
              <a:t>(‘</a:t>
            </a:r>
            <a:r>
              <a:rPr lang="en-US" sz="1600" dirty="0" err="1"/>
              <a:t>s</a:t>
            </a:r>
            <a:r>
              <a:rPr lang="en-US" sz="1600" dirty="0" err="1" smtClean="0"/>
              <a:t>impleDirective</a:t>
            </a:r>
            <a:r>
              <a:rPr lang="en-US" sz="1600" dirty="0" smtClean="0"/>
              <a:t>', []);</a:t>
            </a:r>
          </a:p>
          <a:p>
            <a:pPr marL="0" indent="0">
              <a:buNone/>
            </a:pPr>
            <a:r>
              <a:rPr lang="en-US" sz="1600" dirty="0"/>
              <a:t>	</a:t>
            </a:r>
            <a:r>
              <a:rPr lang="en-US" sz="1600" dirty="0" err="1" smtClean="0"/>
              <a:t>module.directive</a:t>
            </a:r>
            <a:r>
              <a:rPr lang="en-US" sz="1600" dirty="0"/>
              <a:t> </a:t>
            </a:r>
            <a:r>
              <a:rPr lang="en-US" sz="1600" dirty="0" smtClean="0"/>
              <a:t>(‘</a:t>
            </a:r>
            <a:r>
              <a:rPr lang="en-US" sz="1600" dirty="0" err="1" smtClean="0"/>
              <a:t>patientTagline</a:t>
            </a:r>
            <a:r>
              <a:rPr lang="en-US" sz="1600" dirty="0" smtClean="0"/>
              <a:t>', </a:t>
            </a:r>
            <a:r>
              <a:rPr lang="en-US" sz="1600" dirty="0"/>
              <a:t>function() </a:t>
            </a:r>
            <a:r>
              <a:rPr lang="en-US" sz="1600" dirty="0" smtClean="0"/>
              <a:t>{</a:t>
            </a:r>
          </a:p>
          <a:p>
            <a:pPr marL="0" indent="0">
              <a:buNone/>
            </a:pPr>
            <a:r>
              <a:rPr lang="en-US" sz="1600" dirty="0"/>
              <a:t>	</a:t>
            </a:r>
            <a:r>
              <a:rPr lang="en-US" sz="1600" dirty="0" smtClean="0"/>
              <a:t>	 </a:t>
            </a:r>
            <a:r>
              <a:rPr lang="en-US" sz="1600" dirty="0"/>
              <a:t>return { </a:t>
            </a:r>
            <a:endParaRPr lang="en-US" sz="1600" dirty="0" smtClean="0"/>
          </a:p>
          <a:p>
            <a:pPr marL="0" indent="0">
              <a:buNone/>
            </a:pPr>
            <a:r>
              <a:rPr lang="en-US" sz="1600" dirty="0"/>
              <a:t>	</a:t>
            </a:r>
            <a:r>
              <a:rPr lang="en-US" sz="1600" dirty="0" smtClean="0"/>
              <a:t>		….</a:t>
            </a:r>
          </a:p>
          <a:p>
            <a:pPr marL="0" indent="0">
              <a:buNone/>
            </a:pPr>
            <a:r>
              <a:rPr lang="en-US" sz="1600" dirty="0" smtClean="0"/>
              <a:t>		};</a:t>
            </a:r>
          </a:p>
          <a:p>
            <a:pPr marL="0" indent="0">
              <a:buNone/>
            </a:pPr>
            <a:r>
              <a:rPr lang="en-US" sz="1600" dirty="0"/>
              <a:t>	</a:t>
            </a:r>
            <a:r>
              <a:rPr lang="en-US" sz="1600" dirty="0" smtClean="0"/>
              <a:t> });</a:t>
            </a:r>
          </a:p>
          <a:p>
            <a:r>
              <a:rPr lang="en-US" sz="1600" dirty="0" err="1" smtClean="0"/>
              <a:t>Module.directive</a:t>
            </a:r>
            <a:r>
              <a:rPr lang="en-US" sz="1600" dirty="0" smtClean="0"/>
              <a:t> takes the directive name followed by a factory function, which in turn returns an object with different options to tell compiler how directive should behave when DOM matches.</a:t>
            </a:r>
          </a:p>
          <a:p>
            <a:r>
              <a:rPr lang="en-US" sz="1600" dirty="0" smtClean="0"/>
              <a:t>Factory function is invoked when the compiler matches the directive first time.</a:t>
            </a:r>
          </a:p>
          <a:p>
            <a:r>
              <a:rPr lang="en-US" sz="1600" dirty="0" smtClean="0"/>
              <a:t>Basically used to perform any initialization work.</a:t>
            </a:r>
          </a:p>
          <a:p>
            <a:endParaRPr lang="en-US" sz="1600" dirty="0"/>
          </a:p>
          <a:p>
            <a:pPr marL="0" indent="0">
              <a:buNone/>
            </a:pPr>
            <a:r>
              <a:rPr lang="en-US" sz="1600" b="1" dirty="0" smtClean="0"/>
              <a:t>Best practice for directive name</a:t>
            </a:r>
          </a:p>
          <a:p>
            <a:r>
              <a:rPr lang="en-US" sz="1600" dirty="0" smtClean="0"/>
              <a:t>Prefer to use your own prefix with directive name to avoid collision with some standard feature of HTML</a:t>
            </a:r>
          </a:p>
          <a:p>
            <a:r>
              <a:rPr lang="en-US" sz="1600" dirty="0" smtClean="0"/>
              <a:t>Do not prefix directive with “ng” to avoid conflict with existing or future directives.</a:t>
            </a:r>
          </a:p>
          <a:p>
            <a:endParaRPr lang="en-US" sz="1600" dirty="0" smtClean="0"/>
          </a:p>
        </p:txBody>
      </p:sp>
    </p:spTree>
    <p:extLst>
      <p:ext uri="{BB962C8B-B14F-4D97-AF65-F5344CB8AC3E}">
        <p14:creationId xmlns:p14="http://schemas.microsoft.com/office/powerpoint/2010/main" val="2661775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Template Expanding directives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Assume if you have a piece of code that display patient information &amp; it is repeated many times in your code &amp; when you change in one place you have to change it in several places</a:t>
            </a:r>
          </a:p>
          <a:p>
            <a:r>
              <a:rPr lang="en-US" sz="1600" dirty="0" smtClean="0"/>
              <a:t>In above case, use a directive to simplify your template.</a:t>
            </a:r>
          </a:p>
          <a:p>
            <a:pPr marL="0" indent="0">
              <a:buNone/>
            </a:pPr>
            <a:endParaRPr lang="en-US" sz="1600" dirty="0"/>
          </a:p>
          <a:p>
            <a:pPr marL="0" indent="0">
              <a:buNone/>
            </a:pPr>
            <a:r>
              <a:rPr lang="en-US" sz="1600" b="1" dirty="0" smtClean="0"/>
              <a:t>Example</a:t>
            </a:r>
            <a:r>
              <a:rPr lang="en-US" sz="1600" dirty="0"/>
              <a:t> </a:t>
            </a:r>
            <a:r>
              <a:rPr lang="en-US" sz="1600" dirty="0" smtClean="0"/>
              <a:t>- CD_Basic.html</a:t>
            </a:r>
          </a:p>
          <a:p>
            <a:pPr marL="0" indent="0">
              <a:buNone/>
              <a:tabLst>
                <a:tab pos="517525" algn="l"/>
              </a:tabLst>
            </a:pPr>
            <a:endParaRPr lang="en-US" sz="1600" dirty="0" smtClean="0"/>
          </a:p>
          <a:p>
            <a:pPr>
              <a:tabLst>
                <a:tab pos="517525" algn="l"/>
              </a:tabLst>
            </a:pPr>
            <a:r>
              <a:rPr lang="en-US" sz="1600" dirty="0" smtClean="0"/>
              <a:t>In the above example, we in-lined the value of template option, this will become useless when size of template grows.</a:t>
            </a:r>
          </a:p>
          <a:p>
            <a:pPr>
              <a:tabLst>
                <a:tab pos="517525" algn="l"/>
              </a:tabLst>
            </a:pPr>
            <a:r>
              <a:rPr lang="en-US" sz="1600" dirty="0" smtClean="0"/>
              <a:t>In this case, it’s better to use template in external HTML file &amp; load it with the “</a:t>
            </a:r>
            <a:r>
              <a:rPr lang="en-US" sz="1600" b="1" dirty="0" err="1" smtClean="0"/>
              <a:t>templateUrl</a:t>
            </a:r>
            <a:r>
              <a:rPr lang="en-US" sz="1600" dirty="0" smtClean="0"/>
              <a:t>” option.</a:t>
            </a:r>
          </a:p>
          <a:p>
            <a:pPr marL="0" indent="0">
              <a:buNone/>
              <a:tabLst>
                <a:tab pos="517525" algn="l"/>
              </a:tabLst>
            </a:pPr>
            <a:endParaRPr lang="en-US" sz="1600" dirty="0"/>
          </a:p>
          <a:p>
            <a:pPr marL="0" indent="0">
              <a:buNone/>
              <a:tabLst>
                <a:tab pos="517525" algn="l"/>
              </a:tabLst>
            </a:pPr>
            <a:r>
              <a:rPr lang="en-US" sz="1600" b="1" dirty="0" smtClean="0"/>
              <a:t>Example</a:t>
            </a:r>
            <a:r>
              <a:rPr lang="en-US" sz="1600" dirty="0"/>
              <a:t> </a:t>
            </a:r>
            <a:r>
              <a:rPr lang="en-US" sz="1600" dirty="0" smtClean="0"/>
              <a:t>- CD_Template.html, CD_Template2.html</a:t>
            </a:r>
            <a:endParaRPr lang="en-US" sz="1600" dirty="0"/>
          </a:p>
          <a:p>
            <a:pPr marL="0" indent="0">
              <a:buNone/>
              <a:tabLst>
                <a:tab pos="517525" algn="l"/>
              </a:tabLst>
            </a:pPr>
            <a:endParaRPr lang="en-US" sz="1600" dirty="0" smtClean="0"/>
          </a:p>
          <a:p>
            <a:pPr marL="0" indent="0">
              <a:buNone/>
              <a:tabLst>
                <a:tab pos="517525" algn="l"/>
              </a:tabLst>
            </a:pPr>
            <a:endParaRPr lang="en-US" sz="1600" dirty="0" smtClean="0"/>
          </a:p>
        </p:txBody>
      </p:sp>
    </p:spTree>
    <p:extLst>
      <p:ext uri="{BB962C8B-B14F-4D97-AF65-F5344CB8AC3E}">
        <p14:creationId xmlns:p14="http://schemas.microsoft.com/office/powerpoint/2010/main" val="3256175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a:t>
            </a:r>
            <a:r>
              <a:rPr lang="en-US" sz="1600" dirty="0" err="1" smtClean="0"/>
              <a:t>templateUrl</a:t>
            </a:r>
            <a:r>
              <a:rPr lang="en-US" sz="1600" dirty="0" smtClean="0"/>
              <a:t>” can also be written as function</a:t>
            </a:r>
          </a:p>
          <a:p>
            <a:r>
              <a:rPr lang="en-US" sz="1600" dirty="0" smtClean="0"/>
              <a:t>Angular will call “</a:t>
            </a:r>
            <a:r>
              <a:rPr lang="en-US" sz="1600" dirty="0" err="1" smtClean="0"/>
              <a:t>templateUrl</a:t>
            </a:r>
            <a:r>
              <a:rPr lang="en-US" sz="1600" dirty="0" smtClean="0"/>
              <a:t>” function with two parameters</a:t>
            </a:r>
          </a:p>
          <a:p>
            <a:pPr marL="0" indent="0">
              <a:buNone/>
            </a:pPr>
            <a:r>
              <a:rPr lang="en-US" sz="1600" dirty="0"/>
              <a:t>	</a:t>
            </a:r>
            <a:r>
              <a:rPr lang="en-US" sz="1600" dirty="0" smtClean="0"/>
              <a:t>1. The element that directive was called on</a:t>
            </a:r>
          </a:p>
          <a:p>
            <a:pPr marL="0" indent="0">
              <a:buNone/>
            </a:pPr>
            <a:r>
              <a:rPr lang="en-US" sz="1600" dirty="0"/>
              <a:t>	</a:t>
            </a:r>
            <a:r>
              <a:rPr lang="en-US" sz="1600" dirty="0" smtClean="0"/>
              <a:t>2. Attribute object associated with that element.</a:t>
            </a:r>
          </a:p>
          <a:p>
            <a:r>
              <a:rPr lang="en-US" sz="1600" dirty="0" smtClean="0"/>
              <a:t>This function will finally return an URL of the HTML template to be loaded.</a:t>
            </a:r>
          </a:p>
          <a:p>
            <a:pPr marL="0" indent="0">
              <a:buNone/>
            </a:pPr>
            <a:endParaRPr lang="en-US" sz="1600" dirty="0"/>
          </a:p>
          <a:p>
            <a:pPr marL="0" indent="0">
              <a:buNone/>
            </a:pPr>
            <a:r>
              <a:rPr lang="en-US" sz="1600" dirty="0" smtClean="0"/>
              <a:t>Example - CD_TemplateUrlAsFunction.html</a:t>
            </a:r>
          </a:p>
        </p:txBody>
      </p:sp>
      <p:sp>
        <p:nvSpPr>
          <p:cNvPr id="3" name="Title 1"/>
          <p:cNvSpPr>
            <a:spLocks noGrp="1"/>
          </p:cNvSpPr>
          <p:nvPr>
            <p:ph type="title"/>
          </p:nvPr>
        </p:nvSpPr>
        <p:spPr>
          <a:xfrm>
            <a:off x="260678" y="104274"/>
            <a:ext cx="8562480" cy="576000"/>
          </a:xfrm>
        </p:spPr>
        <p:txBody>
          <a:bodyPr/>
          <a:lstStyle/>
          <a:p>
            <a:r>
              <a:rPr lang="en-US" sz="2400" dirty="0" smtClean="0"/>
              <a:t>Template Expanding directives</a:t>
            </a:r>
            <a:endParaRPr lang="en-IN" sz="2400" dirty="0"/>
          </a:p>
        </p:txBody>
      </p:sp>
    </p:spTree>
    <p:extLst>
      <p:ext uri="{BB962C8B-B14F-4D97-AF65-F5344CB8AC3E}">
        <p14:creationId xmlns:p14="http://schemas.microsoft.com/office/powerpoint/2010/main" val="1836848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49348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20737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Use of restrict function in directives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By default directives are restricted to attribute and elements only.</a:t>
            </a:r>
          </a:p>
          <a:p>
            <a:r>
              <a:rPr lang="en-US" sz="1600" dirty="0" smtClean="0"/>
              <a:t>To trigger directives by class name, the “restrict” options are used.</a:t>
            </a:r>
          </a:p>
          <a:p>
            <a:endParaRPr lang="en-US" sz="1600" dirty="0"/>
          </a:p>
          <a:p>
            <a:pPr marL="0" indent="0">
              <a:buNone/>
            </a:pPr>
            <a:r>
              <a:rPr lang="en-US" sz="1600" b="1" dirty="0" smtClean="0"/>
              <a:t>Example - </a:t>
            </a:r>
            <a:r>
              <a:rPr lang="en-US" sz="1600" dirty="0" smtClean="0"/>
              <a:t>CD_UseOfRestrict.html</a:t>
            </a:r>
          </a:p>
          <a:p>
            <a:pPr marL="0" indent="0">
              <a:buNone/>
            </a:pPr>
            <a:endParaRPr lang="en-US" sz="1600" dirty="0"/>
          </a:p>
          <a:p>
            <a:pPr marL="0" indent="0">
              <a:buNone/>
            </a:pPr>
            <a:r>
              <a:rPr lang="en-US" sz="1600" dirty="0" smtClean="0"/>
              <a:t>Restrict Options</a:t>
            </a:r>
          </a:p>
          <a:p>
            <a:r>
              <a:rPr lang="en-US" sz="1600" dirty="0" smtClean="0"/>
              <a:t>'A</a:t>
            </a:r>
            <a:r>
              <a:rPr lang="en-US" sz="1600" dirty="0"/>
              <a:t>' - only matches attribute name</a:t>
            </a:r>
          </a:p>
          <a:p>
            <a:r>
              <a:rPr lang="en-US" sz="1600" dirty="0"/>
              <a:t>'E' - only matches element name</a:t>
            </a:r>
          </a:p>
          <a:p>
            <a:r>
              <a:rPr lang="en-US" sz="1600" dirty="0"/>
              <a:t>'C' - only matches class </a:t>
            </a:r>
            <a:r>
              <a:rPr lang="en-US" sz="1600" dirty="0" smtClean="0"/>
              <a:t>name</a:t>
            </a:r>
          </a:p>
          <a:p>
            <a:pPr marL="0" indent="0">
              <a:buNone/>
            </a:pPr>
            <a:endParaRPr lang="en-US" sz="1600" dirty="0"/>
          </a:p>
          <a:p>
            <a:pPr marL="0" indent="0">
              <a:buNone/>
            </a:pPr>
            <a:r>
              <a:rPr lang="en-US" sz="1600" dirty="0" smtClean="0"/>
              <a:t>Above restriction can all be combined as needed.</a:t>
            </a:r>
          </a:p>
          <a:p>
            <a:r>
              <a:rPr lang="en-US" sz="1600" dirty="0"/>
              <a:t>'AEC' - matches either attribute or element or class name</a:t>
            </a:r>
            <a:endParaRPr lang="en-US" sz="1600" dirty="0" smtClean="0"/>
          </a:p>
        </p:txBody>
      </p:sp>
    </p:spTree>
    <p:extLst>
      <p:ext uri="{BB962C8B-B14F-4D97-AF65-F5344CB8AC3E}">
        <p14:creationId xmlns:p14="http://schemas.microsoft.com/office/powerpoint/2010/main" val="3907806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49348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Isolating scope of the directive</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Limitation in above examples are we can only use it once within the given scope.</a:t>
            </a:r>
          </a:p>
          <a:p>
            <a:r>
              <a:rPr lang="en-US" sz="1600" dirty="0" smtClean="0"/>
              <a:t>To re-use we need to create a different controller each time to re-use the directive which is not a good practice</a:t>
            </a:r>
          </a:p>
          <a:p>
            <a:r>
              <a:rPr lang="en-US" sz="1600" dirty="0" smtClean="0"/>
              <a:t>To overcome this limitation we need to use isolate scope</a:t>
            </a:r>
          </a:p>
          <a:p>
            <a:pPr marL="0" indent="0">
              <a:buNone/>
            </a:pPr>
            <a:endParaRPr lang="en-US" sz="1600" dirty="0"/>
          </a:p>
          <a:p>
            <a:pPr marL="0" indent="0">
              <a:buNone/>
            </a:pPr>
            <a:r>
              <a:rPr lang="en-US" sz="1600" dirty="0" smtClean="0"/>
              <a:t>Example - CD_IsolateScope.html</a:t>
            </a:r>
          </a:p>
          <a:p>
            <a:pPr marL="0" indent="0">
              <a:buNone/>
            </a:pPr>
            <a:endParaRPr lang="en-US" sz="1600" dirty="0"/>
          </a:p>
          <a:p>
            <a:r>
              <a:rPr lang="en-US" sz="1600" dirty="0" smtClean="0"/>
              <a:t>Separate the scope inside the directive from outside scope</a:t>
            </a:r>
          </a:p>
          <a:p>
            <a:r>
              <a:rPr lang="en-US" sz="1600" dirty="0" smtClean="0"/>
              <a:t>Do mapping of the outer scope to directive’s inner scope</a:t>
            </a:r>
          </a:p>
          <a:p>
            <a:r>
              <a:rPr lang="en-US" sz="1600" dirty="0" smtClean="0"/>
              <a:t>Directive’s “scope” option is used to achieve this.</a:t>
            </a:r>
          </a:p>
          <a:p>
            <a:pPr marL="0" indent="0">
              <a:buNone/>
            </a:pPr>
            <a:endParaRPr lang="en-US" sz="1600" dirty="0"/>
          </a:p>
          <a:p>
            <a:pPr marL="0" indent="0">
              <a:buNone/>
            </a:pPr>
            <a:r>
              <a:rPr lang="en-US" sz="1600" dirty="0" smtClean="0"/>
              <a:t>First &lt;patient-Tagline&gt; element binds the “info” attribute to “patient1”, which is exposed in scope of controller.</a:t>
            </a:r>
          </a:p>
        </p:txBody>
      </p:sp>
    </p:spTree>
    <p:extLst>
      <p:ext uri="{BB962C8B-B14F-4D97-AF65-F5344CB8AC3E}">
        <p14:creationId xmlns:p14="http://schemas.microsoft.com/office/powerpoint/2010/main" val="275457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23528" y="692696"/>
            <a:ext cx="8598191" cy="5400600"/>
          </a:xfrm>
          <a:ln>
            <a:noFill/>
          </a:ln>
        </p:spPr>
        <p:txBody>
          <a:bodyPr>
            <a:noAutofit/>
          </a:bodyPr>
          <a:lstStyle/>
          <a:p>
            <a:pPr marL="0" indent="0">
              <a:buNone/>
            </a:pPr>
            <a:r>
              <a:rPr lang="en-US" sz="1600" b="1" dirty="0" smtClean="0"/>
              <a:t>Understanding Scope option of directive</a:t>
            </a:r>
            <a:endParaRPr lang="en-US" sz="1600" dirty="0" smtClean="0"/>
          </a:p>
          <a:p>
            <a:pPr marL="0" indent="0">
              <a:buNone/>
            </a:pPr>
            <a:r>
              <a:rPr lang="en-US" sz="1600" dirty="0" smtClean="0"/>
              <a:t>// …</a:t>
            </a:r>
            <a:endParaRPr lang="en-US" sz="1600" dirty="0"/>
          </a:p>
          <a:p>
            <a:pPr marL="0" indent="0">
              <a:buNone/>
            </a:pPr>
            <a:r>
              <a:rPr lang="en-US" sz="1600" dirty="0"/>
              <a:t>scope: {</a:t>
            </a:r>
          </a:p>
          <a:p>
            <a:pPr marL="0" indent="0">
              <a:buNone/>
            </a:pPr>
            <a:r>
              <a:rPr lang="en-US" sz="1600" dirty="0" smtClean="0"/>
              <a:t>	</a:t>
            </a:r>
            <a:r>
              <a:rPr lang="en-US" sz="1600" dirty="0" err="1" smtClean="0"/>
              <a:t>patientInfo</a:t>
            </a:r>
            <a:r>
              <a:rPr lang="en-US" sz="1600" dirty="0"/>
              <a:t>: '=info'</a:t>
            </a:r>
          </a:p>
          <a:p>
            <a:pPr marL="0" indent="0">
              <a:buNone/>
            </a:pPr>
            <a:r>
              <a:rPr lang="en-US" sz="1600" dirty="0" smtClean="0"/>
              <a:t>};</a:t>
            </a:r>
          </a:p>
          <a:p>
            <a:pPr marL="0" indent="0">
              <a:buNone/>
            </a:pPr>
            <a:r>
              <a:rPr lang="en-US" sz="1600" dirty="0" smtClean="0"/>
              <a:t>// …</a:t>
            </a:r>
          </a:p>
          <a:p>
            <a:r>
              <a:rPr lang="en-US" sz="1600" dirty="0" smtClean="0"/>
              <a:t>Scope is an object, that contains property for each isolate scope, here it has just one property called “</a:t>
            </a:r>
            <a:r>
              <a:rPr lang="en-US" sz="1600" dirty="0" err="1" smtClean="0"/>
              <a:t>patientInfo</a:t>
            </a:r>
            <a:r>
              <a:rPr lang="en-US" sz="1600" dirty="0" smtClean="0"/>
              <a:t>”</a:t>
            </a:r>
          </a:p>
          <a:p>
            <a:r>
              <a:rPr lang="en-US" sz="1600" dirty="0" smtClean="0"/>
              <a:t>Name corresponds to the directive’s isolate scope property </a:t>
            </a:r>
          </a:p>
          <a:p>
            <a:r>
              <a:rPr lang="en-US" sz="1600" dirty="0" smtClean="0"/>
              <a:t>Value tells the compiler to bind to the given attribute.</a:t>
            </a:r>
          </a:p>
          <a:p>
            <a:r>
              <a:rPr lang="en-US" sz="1600" dirty="0" smtClean="0"/>
              <a:t>If attribute name is same as value, below shorthand expression is used</a:t>
            </a:r>
            <a:endParaRPr lang="en-US" sz="1600" dirty="0"/>
          </a:p>
          <a:p>
            <a:pPr marL="0" indent="0">
              <a:buNone/>
            </a:pPr>
            <a:r>
              <a:rPr lang="en-US" sz="1600" dirty="0" smtClean="0"/>
              <a:t>	scope</a:t>
            </a:r>
            <a:r>
              <a:rPr lang="en-US" sz="1600" dirty="0"/>
              <a:t>: {</a:t>
            </a:r>
          </a:p>
          <a:p>
            <a:pPr marL="0" indent="0">
              <a:buNone/>
            </a:pPr>
            <a:r>
              <a:rPr lang="en-US" sz="1600" dirty="0"/>
              <a:t>	</a:t>
            </a:r>
            <a:r>
              <a:rPr lang="en-US" sz="1600" dirty="0" smtClean="0"/>
              <a:t>	</a:t>
            </a:r>
            <a:r>
              <a:rPr lang="en-US" sz="1600" dirty="0" err="1" smtClean="0"/>
              <a:t>patientInfo</a:t>
            </a:r>
            <a:r>
              <a:rPr lang="en-US" sz="1600" dirty="0"/>
              <a:t>: </a:t>
            </a:r>
            <a:r>
              <a:rPr lang="en-US" sz="1600" dirty="0" smtClean="0"/>
              <a:t>'='</a:t>
            </a:r>
            <a:endParaRPr lang="en-US" sz="1600" dirty="0"/>
          </a:p>
          <a:p>
            <a:pPr marL="0" indent="0">
              <a:buNone/>
            </a:pPr>
            <a:r>
              <a:rPr lang="en-US" sz="1600" dirty="0" smtClean="0"/>
              <a:t>	};</a:t>
            </a:r>
          </a:p>
          <a:p>
            <a:r>
              <a:rPr lang="en-US" sz="1600" dirty="0" smtClean="0"/>
              <a:t>Isolate scope of the directive isolates everything except models that you have explicitly added to the scope hash object. This behavior is helpful when building  reusable components from changing model state except for the model that you explicitly pass in.</a:t>
            </a:r>
          </a:p>
          <a:p>
            <a:r>
              <a:rPr lang="en-US" sz="1600" dirty="0" smtClean="0"/>
              <a:t>Isolate scope prototypically does not inherit from it’s parent.</a:t>
            </a:r>
            <a:endParaRPr lang="en-US" sz="1600" dirty="0"/>
          </a:p>
          <a:p>
            <a:pPr marL="0" indent="0">
              <a:buNone/>
            </a:pPr>
            <a:endParaRPr lang="en-US" sz="1600" dirty="0" smtClean="0"/>
          </a:p>
        </p:txBody>
      </p:sp>
      <p:sp>
        <p:nvSpPr>
          <p:cNvPr id="3" name="Title 1"/>
          <p:cNvSpPr>
            <a:spLocks noGrp="1"/>
          </p:cNvSpPr>
          <p:nvPr>
            <p:ph type="title"/>
          </p:nvPr>
        </p:nvSpPr>
        <p:spPr>
          <a:xfrm>
            <a:off x="260678" y="104274"/>
            <a:ext cx="8562480" cy="576000"/>
          </a:xfrm>
        </p:spPr>
        <p:txBody>
          <a:bodyPr/>
          <a:lstStyle/>
          <a:p>
            <a:r>
              <a:rPr lang="en-US" sz="2400" dirty="0" smtClean="0"/>
              <a:t>Isolating scope of the directive</a:t>
            </a:r>
            <a:endParaRPr lang="en-IN" sz="2400" dirty="0"/>
          </a:p>
        </p:txBody>
      </p:sp>
    </p:spTree>
    <p:extLst>
      <p:ext uri="{BB962C8B-B14F-4D97-AF65-F5344CB8AC3E}">
        <p14:creationId xmlns:p14="http://schemas.microsoft.com/office/powerpoint/2010/main" val="13506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7890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49348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IN" sz="2400" dirty="0" smtClean="0"/>
              <a:t>Create Directives that manipulate the DOM</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To modify the DOM via directive “link” function is used</a:t>
            </a:r>
          </a:p>
          <a:p>
            <a:r>
              <a:rPr lang="en-US" sz="1600" dirty="0" smtClean="0"/>
              <a:t>It takes a function with the following signature</a:t>
            </a:r>
            <a:endParaRPr lang="en-US" sz="1600" dirty="0"/>
          </a:p>
          <a:p>
            <a:pPr marL="0" indent="0">
              <a:buNone/>
            </a:pPr>
            <a:r>
              <a:rPr lang="en-US" sz="1600" dirty="0" smtClean="0"/>
              <a:t>	function</a:t>
            </a:r>
            <a:r>
              <a:rPr lang="en-US" sz="1600" dirty="0"/>
              <a:t> link(scope, element, </a:t>
            </a:r>
            <a:r>
              <a:rPr lang="en-US" sz="1600" dirty="0" err="1"/>
              <a:t>attrs</a:t>
            </a:r>
            <a:r>
              <a:rPr lang="en-US" sz="1600" dirty="0" smtClean="0"/>
              <a:t>){</a:t>
            </a:r>
          </a:p>
          <a:p>
            <a:pPr marL="0" indent="0">
              <a:buNone/>
            </a:pPr>
            <a:r>
              <a:rPr lang="en-US" sz="1600" dirty="0" smtClean="0"/>
              <a:t>		…</a:t>
            </a:r>
            <a:endParaRPr lang="en-US" sz="1600" dirty="0"/>
          </a:p>
          <a:p>
            <a:pPr marL="0" indent="0">
              <a:buNone/>
            </a:pPr>
            <a:r>
              <a:rPr lang="en-US" sz="1600" dirty="0" smtClean="0"/>
              <a:t>	}</a:t>
            </a:r>
          </a:p>
          <a:p>
            <a:r>
              <a:rPr lang="en-US" sz="1600" b="1" dirty="0" smtClean="0"/>
              <a:t>scope</a:t>
            </a:r>
            <a:r>
              <a:rPr lang="en-US" sz="1600" dirty="0" smtClean="0"/>
              <a:t> </a:t>
            </a:r>
            <a:r>
              <a:rPr lang="en-US" sz="1600" dirty="0"/>
              <a:t>is an Angular scope object.</a:t>
            </a:r>
          </a:p>
          <a:p>
            <a:r>
              <a:rPr lang="en-US" sz="1600" b="1" dirty="0"/>
              <a:t>element</a:t>
            </a:r>
            <a:r>
              <a:rPr lang="en-US" sz="1600" dirty="0"/>
              <a:t> is the element that this directive matches.</a:t>
            </a:r>
          </a:p>
          <a:p>
            <a:r>
              <a:rPr lang="en-US" sz="1600" b="1" dirty="0" err="1"/>
              <a:t>attrs</a:t>
            </a:r>
            <a:r>
              <a:rPr lang="en-US" sz="1600" dirty="0"/>
              <a:t> is a hash object with key-value pairs of normalized attribute names and their corresponding attribute values.	</a:t>
            </a:r>
            <a:endParaRPr lang="en-US" sz="1600" dirty="0" smtClean="0"/>
          </a:p>
          <a:p>
            <a:pPr marL="0" indent="0">
              <a:buNone/>
            </a:pPr>
            <a:endParaRPr lang="en-US" sz="1600" dirty="0"/>
          </a:p>
          <a:p>
            <a:pPr marL="0" indent="0">
              <a:buNone/>
            </a:pPr>
            <a:r>
              <a:rPr lang="en-US" sz="1600" dirty="0" smtClean="0"/>
              <a:t>Example - CD_ManipulateDOM.html</a:t>
            </a:r>
          </a:p>
          <a:p>
            <a:pPr marL="0" indent="0">
              <a:buNone/>
            </a:pPr>
            <a:endParaRPr lang="en-US" sz="1600" dirty="0" smtClean="0"/>
          </a:p>
          <a:p>
            <a:pPr marL="0" indent="0">
              <a:buNone/>
            </a:pPr>
            <a:endParaRPr lang="en-US" sz="1600" dirty="0" smtClean="0"/>
          </a:p>
        </p:txBody>
      </p:sp>
    </p:spTree>
    <p:extLst>
      <p:ext uri="{BB962C8B-B14F-4D97-AF65-F5344CB8AC3E}">
        <p14:creationId xmlns:p14="http://schemas.microsoft.com/office/powerpoint/2010/main" val="1754579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548680"/>
            <a:ext cx="8598191" cy="5400600"/>
          </a:xfrm>
          <a:ln>
            <a:noFill/>
          </a:ln>
        </p:spPr>
        <p:txBody>
          <a:bodyPr>
            <a:noAutofit/>
          </a:bodyPr>
          <a:lstStyle/>
          <a:p>
            <a:pPr marL="0" indent="0">
              <a:buNone/>
            </a:pPr>
            <a:r>
              <a:rPr lang="en-US" sz="1600" b="1" dirty="0" smtClean="0"/>
              <a:t>Understanding the Example</a:t>
            </a:r>
          </a:p>
          <a:p>
            <a:r>
              <a:rPr lang="en-US" sz="1600" dirty="0" smtClean="0"/>
              <a:t>Function arguments (‘$interval’ &amp; ‘</a:t>
            </a:r>
            <a:r>
              <a:rPr lang="en-US" sz="1600" dirty="0" err="1" smtClean="0"/>
              <a:t>dateFilter</a:t>
            </a:r>
            <a:r>
              <a:rPr lang="en-US" sz="1600" dirty="0" smtClean="0"/>
              <a:t>’) in </a:t>
            </a:r>
            <a:r>
              <a:rPr lang="en-US" sz="1600" dirty="0" err="1" smtClean="0"/>
              <a:t>module.directive</a:t>
            </a:r>
            <a:r>
              <a:rPr lang="en-US" sz="1600" dirty="0" smtClean="0"/>
              <a:t> is dependency injected which in turn are used inside the directive link function.</a:t>
            </a:r>
          </a:p>
          <a:p>
            <a:r>
              <a:rPr lang="en-US" sz="1600" dirty="0" smtClean="0"/>
              <a:t>When DOM node that was complied with </a:t>
            </a:r>
            <a:r>
              <a:rPr lang="en-US" sz="1600" dirty="0" err="1" smtClean="0"/>
              <a:t>Angular’s</a:t>
            </a:r>
            <a:r>
              <a:rPr lang="en-US" sz="1600" dirty="0" smtClean="0"/>
              <a:t> complier is destroyed, it executes $destroy event, similarly when Angular scope is destroyed it broadcasts $destroy event to it’s listening scope.</a:t>
            </a:r>
          </a:p>
          <a:p>
            <a:r>
              <a:rPr lang="en-US" sz="1600" dirty="0" smtClean="0"/>
              <a:t>By listening to this event, we can remove event listener that might cause memory leaks.</a:t>
            </a:r>
          </a:p>
          <a:p>
            <a:r>
              <a:rPr lang="en-US" sz="1600" dirty="0"/>
              <a:t>Listeners registered to scopes and elements are automatically cleaned up when they are </a:t>
            </a:r>
            <a:r>
              <a:rPr lang="en-US" sz="1600" dirty="0" smtClean="0"/>
              <a:t>destroyed.</a:t>
            </a:r>
          </a:p>
          <a:p>
            <a:r>
              <a:rPr lang="en-US" sz="1600" dirty="0" smtClean="0"/>
              <a:t>If </a:t>
            </a:r>
            <a:r>
              <a:rPr lang="en-US" sz="1600" dirty="0"/>
              <a:t>w</a:t>
            </a:r>
            <a:r>
              <a:rPr lang="en-US" sz="1600" dirty="0" smtClean="0"/>
              <a:t>e register </a:t>
            </a:r>
            <a:r>
              <a:rPr lang="en-US" sz="1600" dirty="0"/>
              <a:t>a listener on a </a:t>
            </a:r>
            <a:r>
              <a:rPr lang="en-US" sz="1600" dirty="0" smtClean="0"/>
              <a:t>service, </a:t>
            </a:r>
            <a:r>
              <a:rPr lang="en-US" sz="1600" dirty="0"/>
              <a:t>or </a:t>
            </a:r>
            <a:r>
              <a:rPr lang="en-US" sz="1600" dirty="0" smtClean="0"/>
              <a:t>on </a:t>
            </a:r>
            <a:r>
              <a:rPr lang="en-US" sz="1600" dirty="0"/>
              <a:t>a DOM node that </a:t>
            </a:r>
            <a:r>
              <a:rPr lang="en-US" sz="1600" dirty="0" smtClean="0"/>
              <a:t>is not </a:t>
            </a:r>
            <a:r>
              <a:rPr lang="en-US" sz="1600" dirty="0"/>
              <a:t>being </a:t>
            </a:r>
            <a:r>
              <a:rPr lang="en-US" sz="1600" dirty="0" smtClean="0"/>
              <a:t>deleted by default, we need to do clean up ourselves to avoid memory leak issues.</a:t>
            </a:r>
          </a:p>
          <a:p>
            <a:r>
              <a:rPr lang="en-US" sz="1600" dirty="0" smtClean="0"/>
              <a:t>As per the example, it updates </a:t>
            </a:r>
            <a:r>
              <a:rPr lang="en-US" sz="1600" dirty="0"/>
              <a:t>the displayed time once a second, or whenever a user changes the time formatting string that our directive binds to. </a:t>
            </a:r>
            <a:r>
              <a:rPr lang="en-US" sz="1600" dirty="0" smtClean="0"/>
              <a:t>$</a:t>
            </a:r>
            <a:r>
              <a:rPr lang="en-US" sz="1600" dirty="0"/>
              <a:t>interval </a:t>
            </a:r>
            <a:r>
              <a:rPr lang="en-US" sz="1600" dirty="0" smtClean="0"/>
              <a:t>service is used to </a:t>
            </a:r>
            <a:r>
              <a:rPr lang="en-US" sz="1600" dirty="0"/>
              <a:t>call a handler on a regular basis</a:t>
            </a:r>
            <a:endParaRPr lang="en-US" sz="1600" dirty="0" smtClean="0"/>
          </a:p>
          <a:p>
            <a:pPr marL="0" indent="0">
              <a:buNone/>
            </a:pPr>
            <a:endParaRPr lang="en-US" sz="1600" dirty="0"/>
          </a:p>
        </p:txBody>
      </p:sp>
    </p:spTree>
    <p:extLst>
      <p:ext uri="{BB962C8B-B14F-4D97-AF65-F5344CB8AC3E}">
        <p14:creationId xmlns:p14="http://schemas.microsoft.com/office/powerpoint/2010/main" val="315565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IN" sz="2400" dirty="0" smtClean="0"/>
              <a:t>Create Directives that wraps other elements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In Isolating scope example, we can pass the model to the directive.</a:t>
            </a:r>
          </a:p>
          <a:p>
            <a:r>
              <a:rPr lang="en-US" sz="1600" dirty="0" smtClean="0"/>
              <a:t>Sometimes it requires to pass the entire template rather than string or object &amp; that should wrap any arbitrary content.</a:t>
            </a:r>
          </a:p>
          <a:p>
            <a:r>
              <a:rPr lang="en-US" sz="1600" dirty="0" smtClean="0"/>
              <a:t>To achieve the above functionality “</a:t>
            </a:r>
            <a:r>
              <a:rPr lang="en-US" sz="1600" dirty="0" err="1" smtClean="0"/>
              <a:t>transclude</a:t>
            </a:r>
            <a:r>
              <a:rPr lang="en-US" sz="1600" dirty="0" smtClean="0"/>
              <a:t>” option is used.</a:t>
            </a:r>
          </a:p>
          <a:p>
            <a:pPr marL="0" indent="0">
              <a:buNone/>
            </a:pPr>
            <a:endParaRPr lang="en-US" sz="1600" dirty="0"/>
          </a:p>
          <a:p>
            <a:pPr marL="0" indent="0">
              <a:buNone/>
            </a:pPr>
            <a:r>
              <a:rPr lang="en-US" sz="1600" dirty="0" smtClean="0"/>
              <a:t>Example - CD_WrapElements.html</a:t>
            </a:r>
          </a:p>
          <a:p>
            <a:pPr marL="0" indent="0">
              <a:buNone/>
            </a:pPr>
            <a:endParaRPr lang="en-US" sz="1600" dirty="0"/>
          </a:p>
          <a:p>
            <a:r>
              <a:rPr lang="en-US" sz="1600" dirty="0" smtClean="0"/>
              <a:t>“</a:t>
            </a:r>
            <a:r>
              <a:rPr lang="en-US" sz="1600" dirty="0" err="1" smtClean="0"/>
              <a:t>transclude</a:t>
            </a:r>
            <a:r>
              <a:rPr lang="en-US" sz="1600" dirty="0" smtClean="0"/>
              <a:t>” is used to make the content of the directive with this option have access to the scope outside of the directive rather than inside.</a:t>
            </a:r>
          </a:p>
          <a:p>
            <a:r>
              <a:rPr lang="en-US" sz="1600" dirty="0"/>
              <a:t>The </a:t>
            </a:r>
            <a:r>
              <a:rPr lang="en-US" sz="1600" dirty="0" smtClean="0"/>
              <a:t>“</a:t>
            </a:r>
            <a:r>
              <a:rPr lang="en-US" sz="1600" dirty="0" err="1" smtClean="0"/>
              <a:t>transclude</a:t>
            </a:r>
            <a:r>
              <a:rPr lang="en-US" sz="1600" dirty="0" smtClean="0"/>
              <a:t>” </a:t>
            </a:r>
            <a:r>
              <a:rPr lang="en-US" sz="1600" dirty="0"/>
              <a:t>option changes the way scopes are nested</a:t>
            </a:r>
            <a:r>
              <a:rPr lang="en-US" sz="1600" dirty="0" smtClean="0"/>
              <a:t>.</a:t>
            </a:r>
          </a:p>
          <a:p>
            <a:r>
              <a:rPr lang="en-US" sz="1600" dirty="0"/>
              <a:t>C</a:t>
            </a:r>
            <a:r>
              <a:rPr lang="en-US" sz="1600" dirty="0" smtClean="0"/>
              <a:t>ontents </a:t>
            </a:r>
            <a:r>
              <a:rPr lang="en-US" sz="1600" dirty="0"/>
              <a:t>of a </a:t>
            </a:r>
            <a:r>
              <a:rPr lang="en-US" sz="1600" dirty="0" err="1"/>
              <a:t>transcluded</a:t>
            </a:r>
            <a:r>
              <a:rPr lang="en-US" sz="1600" dirty="0"/>
              <a:t> directive </a:t>
            </a:r>
            <a:r>
              <a:rPr lang="en-US" sz="1600" dirty="0" smtClean="0"/>
              <a:t>refers to the outside scope of </a:t>
            </a:r>
            <a:r>
              <a:rPr lang="en-US" sz="1600" dirty="0"/>
              <a:t>the directive, rather than whatever scope is on the inside. In doing so, it gives the contents access to the outside scope.</a:t>
            </a:r>
            <a:endParaRPr lang="en-US" sz="1600" dirty="0" smtClean="0"/>
          </a:p>
          <a:p>
            <a:pPr marL="0" indent="0">
              <a:buNone/>
            </a:pPr>
            <a:endParaRPr lang="en-US" sz="1600" dirty="0" smtClean="0"/>
          </a:p>
        </p:txBody>
      </p:sp>
    </p:spTree>
    <p:extLst>
      <p:ext uri="{BB962C8B-B14F-4D97-AF65-F5344CB8AC3E}">
        <p14:creationId xmlns:p14="http://schemas.microsoft.com/office/powerpoint/2010/main" val="113314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IN" sz="2400" dirty="0" smtClean="0"/>
              <a:t>Create Directives to Add event listeners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Angular provides capabilities to create directives that react to events on its elements</a:t>
            </a:r>
          </a:p>
          <a:p>
            <a:pPr marL="0" indent="0">
              <a:buNone/>
            </a:pPr>
            <a:r>
              <a:rPr lang="en-US" sz="1600" dirty="0"/>
              <a:t>	</a:t>
            </a:r>
            <a:r>
              <a:rPr lang="en-US" sz="1600" dirty="0" smtClean="0"/>
              <a:t>i.e. </a:t>
            </a:r>
            <a:r>
              <a:rPr lang="en-US" sz="1600" dirty="0" err="1" smtClean="0"/>
              <a:t>mouseOver</a:t>
            </a:r>
            <a:r>
              <a:rPr lang="en-US" sz="1600" dirty="0" smtClean="0"/>
              <a:t>, </a:t>
            </a:r>
            <a:r>
              <a:rPr lang="en-US" sz="1600" dirty="0" err="1" smtClean="0"/>
              <a:t>mouseOut</a:t>
            </a:r>
            <a:r>
              <a:rPr lang="en-US" sz="1600" dirty="0" smtClean="0"/>
              <a:t>, </a:t>
            </a:r>
            <a:r>
              <a:rPr lang="en-US" sz="1600" dirty="0" err="1" smtClean="0"/>
              <a:t>mouseUp</a:t>
            </a:r>
            <a:r>
              <a:rPr lang="en-US" sz="1600" dirty="0" smtClean="0"/>
              <a:t>, </a:t>
            </a:r>
            <a:r>
              <a:rPr lang="en-US" sz="1600" dirty="0" err="1" smtClean="0"/>
              <a:t>mouseDown</a:t>
            </a:r>
            <a:r>
              <a:rPr lang="en-US" sz="1600" dirty="0" smtClean="0"/>
              <a:t> etc…</a:t>
            </a:r>
          </a:p>
          <a:p>
            <a:pPr marL="0" indent="0">
              <a:buNone/>
            </a:pPr>
            <a:endParaRPr lang="en-US" sz="1600" dirty="0"/>
          </a:p>
          <a:p>
            <a:pPr marL="0" indent="0">
              <a:buNone/>
            </a:pPr>
            <a:r>
              <a:rPr lang="en-US" sz="1600" dirty="0" smtClean="0"/>
              <a:t>Example - CD_EventListener.html</a:t>
            </a:r>
          </a:p>
          <a:p>
            <a:pPr marL="0" indent="0">
              <a:buNone/>
            </a:pPr>
            <a:endParaRPr lang="en-US" sz="1600" dirty="0"/>
          </a:p>
          <a:p>
            <a:pPr marL="0" indent="0">
              <a:buNone/>
            </a:pPr>
            <a:endParaRPr lang="en-US" sz="1600" dirty="0" smtClean="0"/>
          </a:p>
        </p:txBody>
      </p:sp>
    </p:spTree>
    <p:extLst>
      <p:ext uri="{BB962C8B-B14F-4D97-AF65-F5344CB8AC3E}">
        <p14:creationId xmlns:p14="http://schemas.microsoft.com/office/powerpoint/2010/main" val="224386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6787861" y="5713200"/>
            <a:ext cx="908339" cy="265290"/>
            <a:chOff x="6416842" y="6103352"/>
            <a:chExt cx="1279358" cy="373648"/>
          </a:xfrm>
        </p:grpSpPr>
        <p:pic>
          <p:nvPicPr>
            <p:cNvPr id="1029" name="Picture 5" descr="Description: Facebook">
              <a:hlinkClick r:id="rId3"/>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336200" y="610335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Twitter">
              <a:hlinkClick r:id="rId6"/>
            </p:cNvPr>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6879000" y="61170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scription: LinkedIn">
              <a:hlinkClick r:id="rId9"/>
            </p:cNvPr>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6416842" y="611700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cxnSp>
        <p:nvCxnSpPr>
          <p:cNvPr id="15" name="Straight Connector 14"/>
          <p:cNvCxnSpPr/>
          <p:nvPr/>
        </p:nvCxnSpPr>
        <p:spPr>
          <a:xfrm flipH="1">
            <a:off x="6456059" y="457200"/>
            <a:ext cx="20941" cy="609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48992" y="2687828"/>
            <a:ext cx="2630437"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cxnSp>
        <p:nvCxnSpPr>
          <p:cNvPr id="25" name="Straight Connector 24"/>
          <p:cNvCxnSpPr/>
          <p:nvPr/>
        </p:nvCxnSpPr>
        <p:spPr>
          <a:xfrm flipH="1">
            <a:off x="6608462" y="3352800"/>
            <a:ext cx="21065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hlinkClick r:id="rId12"/>
          </p:cNvPr>
          <p:cNvSpPr txBox="1"/>
          <p:nvPr/>
        </p:nvSpPr>
        <p:spPr>
          <a:xfrm>
            <a:off x="7580376" y="692960"/>
            <a:ext cx="1371600"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CitiusTech </a:t>
            </a:r>
          </a:p>
          <a:p>
            <a:r>
              <a:rPr lang="en-US" sz="1100" dirty="0">
                <a:solidFill>
                  <a:prstClr val="white">
                    <a:lumMod val="65000"/>
                  </a:prstClr>
                </a:solidFill>
                <a:latin typeface="Segoe UI" pitchFamily="34" charset="0"/>
                <a:ea typeface="Segoe UI" pitchFamily="34" charset="0"/>
                <a:cs typeface="Segoe UI" pitchFamily="34" charset="0"/>
              </a:rPr>
              <a:t>Offerings</a:t>
            </a:r>
          </a:p>
        </p:txBody>
      </p:sp>
      <p:sp>
        <p:nvSpPr>
          <p:cNvPr id="23" name="TextBox 22">
            <a:hlinkClick r:id="rId13"/>
          </p:cNvPr>
          <p:cNvSpPr txBox="1"/>
          <p:nvPr/>
        </p:nvSpPr>
        <p:spPr>
          <a:xfrm>
            <a:off x="7580376" y="1865543"/>
            <a:ext cx="1305350" cy="600164"/>
          </a:xfrm>
          <a:prstGeom prst="rect">
            <a:avLst/>
          </a:prstGeom>
          <a:noFill/>
        </p:spPr>
        <p:txBody>
          <a:bodyPr wrap="square" rtlCol="0">
            <a:spAutoFit/>
          </a:bodyPr>
          <a:lstStyle/>
          <a:p>
            <a:pPr>
              <a:spcBef>
                <a:spcPts val="600"/>
              </a:spcBef>
            </a:pPr>
            <a:r>
              <a:rPr lang="en-US" sz="1100" dirty="0">
                <a:solidFill>
                  <a:prstClr val="white">
                    <a:lumMod val="65000"/>
                  </a:prstClr>
                </a:solidFill>
                <a:latin typeface="Segoe UI" pitchFamily="34" charset="0"/>
                <a:ea typeface="Segoe UI" pitchFamily="34" charset="0"/>
                <a:cs typeface="Segoe UI" pitchFamily="34" charset="0"/>
              </a:rPr>
              <a:t>Professional Services </a:t>
            </a:r>
            <a:r>
              <a:rPr lang="en-US" sz="1100" dirty="0" smtClean="0">
                <a:solidFill>
                  <a:prstClr val="white">
                    <a:lumMod val="65000"/>
                  </a:prstClr>
                </a:solidFill>
                <a:latin typeface="Segoe UI" pitchFamily="34" charset="0"/>
                <a:ea typeface="Segoe UI" pitchFamily="34" charset="0"/>
                <a:cs typeface="Segoe UI" pitchFamily="34" charset="0"/>
              </a:rPr>
              <a:t>Success </a:t>
            </a:r>
            <a:r>
              <a:rPr lang="en-US" sz="1100" dirty="0">
                <a:solidFill>
                  <a:prstClr val="white">
                    <a:lumMod val="65000"/>
                  </a:prstClr>
                </a:solidFill>
                <a:latin typeface="Segoe UI" pitchFamily="34" charset="0"/>
                <a:ea typeface="Segoe UI" pitchFamily="34" charset="0"/>
                <a:cs typeface="Segoe UI" pitchFamily="34" charset="0"/>
              </a:rPr>
              <a:t>Stories</a:t>
            </a:r>
            <a:endParaRPr lang="en-IN" sz="1100" dirty="0">
              <a:solidFill>
                <a:prstClr val="white">
                  <a:lumMod val="65000"/>
                </a:prstClr>
              </a:solidFill>
              <a:latin typeface="Segoe UI" pitchFamily="34" charset="0"/>
              <a:ea typeface="Segoe UI" pitchFamily="34" charset="0"/>
              <a:cs typeface="Segoe UI" pitchFamily="34" charset="0"/>
            </a:endParaRPr>
          </a:p>
        </p:txBody>
      </p:sp>
      <p:sp>
        <p:nvSpPr>
          <p:cNvPr id="24" name="TextBox 23">
            <a:hlinkClick r:id="rId14"/>
          </p:cNvPr>
          <p:cNvSpPr txBox="1"/>
          <p:nvPr/>
        </p:nvSpPr>
        <p:spPr>
          <a:xfrm>
            <a:off x="7580376" y="2568837"/>
            <a:ext cx="1323571"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BI-Clinical </a:t>
            </a:r>
          </a:p>
          <a:p>
            <a:r>
              <a:rPr lang="en-US" sz="1100" dirty="0">
                <a:solidFill>
                  <a:prstClr val="white">
                    <a:lumMod val="65000"/>
                  </a:prstClr>
                </a:solidFill>
                <a:latin typeface="Segoe UI" pitchFamily="34" charset="0"/>
                <a:ea typeface="Segoe UI" pitchFamily="34" charset="0"/>
                <a:cs typeface="Segoe UI" pitchFamily="34" charset="0"/>
              </a:rPr>
              <a:t>Success Stories </a:t>
            </a:r>
          </a:p>
        </p:txBody>
      </p:sp>
      <p:sp>
        <p:nvSpPr>
          <p:cNvPr id="26" name="TextBox 25">
            <a:hlinkClick r:id="rId15"/>
          </p:cNvPr>
          <p:cNvSpPr txBox="1"/>
          <p:nvPr/>
        </p:nvSpPr>
        <p:spPr>
          <a:xfrm>
            <a:off x="7580376" y="1222248"/>
            <a:ext cx="1399771" cy="600164"/>
          </a:xfrm>
          <a:prstGeom prst="rect">
            <a:avLst/>
          </a:prstGeom>
          <a:noFill/>
        </p:spPr>
        <p:txBody>
          <a:bodyPr wrap="square" rtlCol="0">
            <a:spAutoFit/>
          </a:bodyPr>
          <a:lstStyle/>
          <a:p>
            <a:pPr>
              <a:spcBef>
                <a:spcPts val="600"/>
              </a:spcBef>
              <a:spcAft>
                <a:spcPts val="600"/>
              </a:spcAft>
            </a:pPr>
            <a:r>
              <a:rPr lang="en-US" sz="1100" dirty="0">
                <a:solidFill>
                  <a:prstClr val="white">
                    <a:lumMod val="65000"/>
                  </a:prstClr>
                </a:solidFill>
                <a:latin typeface="Segoe UI" pitchFamily="34" charset="0"/>
                <a:ea typeface="Segoe UI" pitchFamily="34" charset="0"/>
                <a:cs typeface="Segoe UI" pitchFamily="34" charset="0"/>
              </a:rPr>
              <a:t>Software Engineering Success Stories</a:t>
            </a:r>
          </a:p>
        </p:txBody>
      </p:sp>
      <p:sp>
        <p:nvSpPr>
          <p:cNvPr id="32" name="TextBox 31"/>
          <p:cNvSpPr txBox="1"/>
          <p:nvPr/>
        </p:nvSpPr>
        <p:spPr>
          <a:xfrm>
            <a:off x="6629400" y="3505200"/>
            <a:ext cx="2667000" cy="2100575"/>
          </a:xfrm>
          <a:prstGeom prst="rect">
            <a:avLst/>
          </a:prstGeom>
          <a:noFill/>
        </p:spPr>
        <p:txBody>
          <a:bodyPr wrap="square" rtlCol="0">
            <a:spAutoFit/>
          </a:bodyPr>
          <a:lstStyle>
            <a:defPPr>
              <a:defRPr lang="en-US"/>
            </a:defPPr>
            <a:lvl1pPr>
              <a:defRPr sz="1050" b="1">
                <a:solidFill>
                  <a:schemeClr val="tx1">
                    <a:lumMod val="75000"/>
                    <a:lumOff val="25000"/>
                  </a:schemeClr>
                </a:solidFill>
                <a:latin typeface="Segoe UI" pitchFamily="34" charset="0"/>
                <a:ea typeface="Segoe UI" pitchFamily="34" charset="0"/>
                <a:cs typeface="Segoe UI" pitchFamily="34" charset="0"/>
              </a:defRPr>
            </a:lvl1pPr>
          </a:lstStyle>
          <a:p>
            <a:endParaRPr lang="en-US"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a:solidFill>
                <a:prstClr val="black">
                  <a:lumMod val="75000"/>
                  <a:lumOff val="25000"/>
                </a:prstClr>
              </a:solidFill>
            </a:endParaRPr>
          </a:p>
          <a:p>
            <a:r>
              <a:rPr lang="en-US" sz="1000" b="0" dirty="0">
                <a:solidFill>
                  <a:prstClr val="black">
                    <a:lumMod val="75000"/>
                    <a:lumOff val="25000"/>
                  </a:prstClr>
                </a:solidFill>
                <a:hlinkClick r:id="rId16"/>
              </a:rPr>
              <a:t>www.citiustech.com</a:t>
            </a:r>
            <a:r>
              <a:rPr lang="en-US" sz="1000" b="0" dirty="0">
                <a:solidFill>
                  <a:prstClr val="black">
                    <a:lumMod val="75000"/>
                    <a:lumOff val="25000"/>
                  </a:prstClr>
                </a:solidFill>
              </a:rPr>
              <a:t> </a:t>
            </a:r>
          </a:p>
        </p:txBody>
      </p:sp>
      <p:pic>
        <p:nvPicPr>
          <p:cNvPr id="1026" name="Picture 2" descr="C:\Users\mickyc\Desktop\1.jpg">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4076" y="676142"/>
            <a:ext cx="876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mickyc\Desktop\2.jpg">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94551" y="1297673"/>
            <a:ext cx="895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11064" y="1941852"/>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07478" y="2567424"/>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691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What are directives?</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Directives are nothing but HTML DOM elements, attributes or CSS class names that inform </a:t>
            </a:r>
            <a:r>
              <a:rPr lang="en-US" sz="1600" dirty="0" err="1" smtClean="0"/>
              <a:t>Angular’s</a:t>
            </a:r>
            <a:r>
              <a:rPr lang="en-US" sz="1600" dirty="0" smtClean="0"/>
              <a:t> HTML compiler to attach a specified behavior to that DOM element</a:t>
            </a:r>
          </a:p>
          <a:p>
            <a:r>
              <a:rPr lang="en-US" sz="1600" dirty="0"/>
              <a:t>Directives have the ability to execute methods, define behavior, attach controllers and $scope objects, manipulate the </a:t>
            </a:r>
            <a:r>
              <a:rPr lang="en-US" sz="1600" dirty="0" smtClean="0"/>
              <a:t>DOM </a:t>
            </a:r>
            <a:r>
              <a:rPr lang="en-US" sz="1600" dirty="0"/>
              <a:t>and more</a:t>
            </a:r>
            <a:endParaRPr lang="en-US" sz="1600" dirty="0" smtClean="0"/>
          </a:p>
          <a:p>
            <a:r>
              <a:rPr lang="en-US" sz="1600" dirty="0" err="1" smtClean="0"/>
              <a:t>AngularJS</a:t>
            </a:r>
            <a:r>
              <a:rPr lang="en-US" sz="1600" dirty="0" smtClean="0"/>
              <a:t> has predefined in-built </a:t>
            </a:r>
            <a:r>
              <a:rPr lang="en-US" sz="1600" dirty="0"/>
              <a:t>directives for </a:t>
            </a:r>
            <a:r>
              <a:rPr lang="en-US" sz="1600" dirty="0" smtClean="0"/>
              <a:t>use.</a:t>
            </a:r>
          </a:p>
          <a:p>
            <a:pPr marL="0" indent="0">
              <a:buNone/>
            </a:pPr>
            <a:r>
              <a:rPr lang="en-US" sz="1600" dirty="0"/>
              <a:t>	</a:t>
            </a:r>
            <a:r>
              <a:rPr lang="en-US" sz="1600" dirty="0" smtClean="0"/>
              <a:t>i.e. ng-bind, ng-model, ng-class</a:t>
            </a:r>
          </a:p>
          <a:p>
            <a:r>
              <a:rPr lang="en-US" sz="1600" dirty="0" err="1" smtClean="0"/>
              <a:t>AngularJS</a:t>
            </a:r>
            <a:r>
              <a:rPr lang="en-US" sz="1600" dirty="0" smtClean="0"/>
              <a:t> also have provision to create custom directives also.</a:t>
            </a:r>
          </a:p>
          <a:p>
            <a:r>
              <a:rPr lang="en-US" sz="1600" dirty="0" smtClean="0"/>
              <a:t>When </a:t>
            </a:r>
            <a:r>
              <a:rPr lang="en-US" sz="1600" dirty="0" err="1" smtClean="0"/>
              <a:t>AngularJS</a:t>
            </a:r>
            <a:r>
              <a:rPr lang="en-US" sz="1600" dirty="0" smtClean="0"/>
              <a:t> bootstraps your application, the HTML compiler traverses the DOM matching directives against the DOM elements.</a:t>
            </a:r>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1295232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49348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Matching Directives</a:t>
            </a:r>
            <a:endParaRPr lang="en-IN" sz="2400" dirty="0"/>
          </a:p>
        </p:txBody>
      </p:sp>
      <p:sp>
        <p:nvSpPr>
          <p:cNvPr id="16" name="Text Placeholder 2"/>
          <p:cNvSpPr>
            <a:spLocks noGrp="1"/>
          </p:cNvSpPr>
          <p:nvPr>
            <p:ph type="body" sz="quarter" idx="10"/>
          </p:nvPr>
        </p:nvSpPr>
        <p:spPr>
          <a:xfrm>
            <a:off x="395536" y="836712"/>
            <a:ext cx="8598191" cy="5688632"/>
          </a:xfrm>
          <a:ln>
            <a:noFill/>
          </a:ln>
        </p:spPr>
        <p:txBody>
          <a:bodyPr>
            <a:noAutofit/>
          </a:bodyPr>
          <a:lstStyle/>
          <a:p>
            <a:r>
              <a:rPr lang="en-US" sz="1600" dirty="0" err="1" smtClean="0"/>
              <a:t>AngularJS</a:t>
            </a:r>
            <a:r>
              <a:rPr lang="en-US" sz="1600" dirty="0" smtClean="0"/>
              <a:t> </a:t>
            </a:r>
            <a:r>
              <a:rPr lang="en-US" sz="1600" dirty="0"/>
              <a:t>normalizes an element's tag and attribute name to determine which elements match which directives. </a:t>
            </a:r>
            <a:endParaRPr lang="en-US" sz="1600" dirty="0" smtClean="0"/>
          </a:p>
          <a:p>
            <a:r>
              <a:rPr lang="en-US" sz="1600" dirty="0" err="1" smtClean="0"/>
              <a:t>AngularJS</a:t>
            </a:r>
            <a:r>
              <a:rPr lang="en-US" sz="1600" dirty="0" smtClean="0"/>
              <a:t> refers the directive by their case sensitive </a:t>
            </a:r>
            <a:r>
              <a:rPr lang="en-US" sz="1600" dirty="0" err="1" smtClean="0"/>
              <a:t>camelCase</a:t>
            </a:r>
            <a:r>
              <a:rPr lang="en-US" sz="1600" dirty="0" smtClean="0"/>
              <a:t> name.</a:t>
            </a:r>
          </a:p>
          <a:p>
            <a:pPr marL="0" indent="0">
              <a:buNone/>
            </a:pPr>
            <a:r>
              <a:rPr lang="en-US" sz="1600" dirty="0" smtClean="0"/>
              <a:t>	i.e. </a:t>
            </a:r>
            <a:r>
              <a:rPr lang="en-US" sz="1600" dirty="0" err="1" smtClean="0"/>
              <a:t>ngModel</a:t>
            </a:r>
            <a:endParaRPr lang="en-US" sz="1600" dirty="0" smtClean="0"/>
          </a:p>
          <a:p>
            <a:r>
              <a:rPr lang="en-US" sz="1600" dirty="0" smtClean="0"/>
              <a:t>As HTML is not case sensitive , Angular refers the directives in the DOM by lower-case forms, by using dash-delimited attributes on DOM</a:t>
            </a:r>
          </a:p>
          <a:p>
            <a:pPr marL="0" indent="0">
              <a:buNone/>
            </a:pPr>
            <a:r>
              <a:rPr lang="en-US" sz="1600" dirty="0"/>
              <a:t>	</a:t>
            </a:r>
            <a:r>
              <a:rPr lang="en-US" sz="1600" dirty="0" smtClean="0"/>
              <a:t>i.e. ng-model</a:t>
            </a:r>
          </a:p>
          <a:p>
            <a:r>
              <a:rPr lang="en-US" sz="1600" dirty="0" smtClean="0"/>
              <a:t>Below forms are all equivalent and match the </a:t>
            </a:r>
            <a:r>
              <a:rPr lang="en-US" sz="1600" b="1" dirty="0" err="1" smtClean="0"/>
              <a:t>ngBind</a:t>
            </a:r>
            <a:r>
              <a:rPr lang="en-US" sz="1600" dirty="0" smtClean="0"/>
              <a:t> directive</a:t>
            </a:r>
          </a:p>
          <a:p>
            <a:pPr marL="0" indent="0">
              <a:buNone/>
            </a:pPr>
            <a:r>
              <a:rPr lang="en-US" sz="1600" dirty="0"/>
              <a:t>	&lt;span </a:t>
            </a:r>
            <a:r>
              <a:rPr lang="en-US" sz="1600" b="1" dirty="0"/>
              <a:t>ng-bind</a:t>
            </a:r>
            <a:r>
              <a:rPr lang="en-US" sz="1600" dirty="0" smtClean="0"/>
              <a:t>=“</a:t>
            </a:r>
            <a:r>
              <a:rPr lang="en-US" sz="1600" dirty="0" err="1" smtClean="0"/>
              <a:t>patientName</a:t>
            </a:r>
            <a:r>
              <a:rPr lang="en-US" sz="1600" dirty="0"/>
              <a:t>"&gt;&lt;/span&gt; </a:t>
            </a:r>
            <a:r>
              <a:rPr lang="en-US" sz="1600" dirty="0" smtClean="0"/>
              <a:t>(</a:t>
            </a:r>
            <a:r>
              <a:rPr lang="en-US" sz="1600" b="1" dirty="0" smtClean="0"/>
              <a:t>Prefer to use</a:t>
            </a:r>
            <a:r>
              <a:rPr lang="en-US" sz="1600" dirty="0" smtClean="0"/>
              <a:t>)</a:t>
            </a:r>
            <a:endParaRPr lang="en-US" sz="1600" dirty="0"/>
          </a:p>
          <a:p>
            <a:pPr marL="0" indent="0">
              <a:buNone/>
            </a:pPr>
            <a:r>
              <a:rPr lang="en-US" sz="1600" dirty="0"/>
              <a:t>  </a:t>
            </a:r>
            <a:r>
              <a:rPr lang="en-US" sz="1600" dirty="0" smtClean="0"/>
              <a:t>	&lt;</a:t>
            </a:r>
            <a:r>
              <a:rPr lang="en-US" sz="1600" dirty="0"/>
              <a:t>span </a:t>
            </a:r>
            <a:r>
              <a:rPr lang="en-US" sz="1600" b="1" dirty="0" err="1"/>
              <a:t>ng:bind</a:t>
            </a:r>
            <a:r>
              <a:rPr lang="en-US" sz="1600" dirty="0" smtClean="0"/>
              <a:t>="</a:t>
            </a:r>
            <a:r>
              <a:rPr lang="en-US" sz="1600" dirty="0" err="1" smtClean="0"/>
              <a:t>patientName</a:t>
            </a:r>
            <a:r>
              <a:rPr lang="en-US" sz="1600" dirty="0" smtClean="0"/>
              <a:t>”&gt;&lt;/</a:t>
            </a:r>
            <a:r>
              <a:rPr lang="en-US" sz="1600" dirty="0"/>
              <a:t>span&gt; </a:t>
            </a:r>
          </a:p>
          <a:p>
            <a:pPr marL="0" indent="0">
              <a:buNone/>
            </a:pPr>
            <a:r>
              <a:rPr lang="en-US" sz="1600" dirty="0" smtClean="0"/>
              <a:t>	 </a:t>
            </a:r>
            <a:r>
              <a:rPr lang="en-US" sz="1600" dirty="0"/>
              <a:t>&lt;span </a:t>
            </a:r>
            <a:r>
              <a:rPr lang="en-US" sz="1600" b="1" dirty="0" err="1"/>
              <a:t>ng_bind</a:t>
            </a:r>
            <a:r>
              <a:rPr lang="en-US" sz="1600" dirty="0" smtClean="0"/>
              <a:t>="</a:t>
            </a:r>
            <a:r>
              <a:rPr lang="en-US" sz="1600" dirty="0" err="1" smtClean="0"/>
              <a:t>patientName</a:t>
            </a:r>
            <a:r>
              <a:rPr lang="en-US" sz="1600" dirty="0" smtClean="0"/>
              <a:t>"&gt;&lt;/span&gt;</a:t>
            </a:r>
            <a:endParaRPr lang="en-US" sz="1600" dirty="0"/>
          </a:p>
          <a:p>
            <a:pPr marL="0" indent="0">
              <a:buNone/>
            </a:pPr>
            <a:r>
              <a:rPr lang="en-US" sz="1600" dirty="0" smtClean="0"/>
              <a:t>	 </a:t>
            </a:r>
            <a:r>
              <a:rPr lang="en-US" sz="1600" dirty="0"/>
              <a:t>&lt;span </a:t>
            </a:r>
            <a:r>
              <a:rPr lang="en-US" sz="1600" b="1" dirty="0"/>
              <a:t>data-ng-bind</a:t>
            </a:r>
            <a:r>
              <a:rPr lang="en-US" sz="1600" dirty="0" smtClean="0"/>
              <a:t>="</a:t>
            </a:r>
            <a:r>
              <a:rPr lang="en-US" sz="1600" dirty="0" err="1" smtClean="0"/>
              <a:t>patientName</a:t>
            </a:r>
            <a:r>
              <a:rPr lang="en-US" sz="1600" dirty="0" smtClean="0"/>
              <a:t>"&gt;&lt;/</a:t>
            </a:r>
            <a:r>
              <a:rPr lang="en-US" sz="1600" dirty="0"/>
              <a:t>span</a:t>
            </a:r>
            <a:r>
              <a:rPr lang="en-US" sz="1600" dirty="0" smtClean="0"/>
              <a:t>&gt; (</a:t>
            </a:r>
            <a:r>
              <a:rPr lang="en-US" sz="1600" b="1" dirty="0" smtClean="0"/>
              <a:t>Prefer to use for HTML validating tool</a:t>
            </a:r>
            <a:r>
              <a:rPr lang="en-US" sz="1600" dirty="0" smtClean="0"/>
              <a:t>)</a:t>
            </a:r>
            <a:endParaRPr lang="en-US" sz="1600" dirty="0"/>
          </a:p>
          <a:p>
            <a:pPr marL="0" indent="0">
              <a:buNone/>
            </a:pPr>
            <a:r>
              <a:rPr lang="en-US" sz="1600" dirty="0" smtClean="0"/>
              <a:t>	 </a:t>
            </a:r>
            <a:r>
              <a:rPr lang="en-US" sz="1600" dirty="0"/>
              <a:t>&lt;span </a:t>
            </a:r>
            <a:r>
              <a:rPr lang="en-US" sz="1600" b="1" dirty="0"/>
              <a:t>x-ng-bind</a:t>
            </a:r>
            <a:r>
              <a:rPr lang="en-US" sz="1600" dirty="0" smtClean="0"/>
              <a:t>="</a:t>
            </a:r>
            <a:r>
              <a:rPr lang="en-US" sz="1600" dirty="0" err="1" smtClean="0"/>
              <a:t>patientName</a:t>
            </a:r>
            <a:r>
              <a:rPr lang="en-US" sz="1600" dirty="0" smtClean="0"/>
              <a:t>"&gt;&lt;/</a:t>
            </a:r>
            <a:r>
              <a:rPr lang="en-US" sz="1600" dirty="0"/>
              <a:t>span</a:t>
            </a:r>
            <a:r>
              <a:rPr lang="en-US" sz="1600" dirty="0" smtClean="0"/>
              <a:t>&gt;</a:t>
            </a:r>
          </a:p>
          <a:p>
            <a:pPr marL="0" indent="0">
              <a:buNone/>
            </a:pPr>
            <a:endParaRPr lang="en-US" sz="1600" dirty="0"/>
          </a:p>
          <a:p>
            <a:pPr marL="0" indent="0">
              <a:buNone/>
            </a:pPr>
            <a:r>
              <a:rPr lang="en-US" sz="1600" b="1" dirty="0" smtClean="0"/>
              <a:t>Normalization Process</a:t>
            </a:r>
          </a:p>
          <a:p>
            <a:r>
              <a:rPr lang="en-US" sz="1600" dirty="0"/>
              <a:t>Strip x- and </a:t>
            </a:r>
            <a:r>
              <a:rPr lang="en-US" sz="1600" dirty="0" smtClean="0"/>
              <a:t>data- from attribute or element</a:t>
            </a:r>
          </a:p>
          <a:p>
            <a:r>
              <a:rPr lang="en-US" sz="1600" dirty="0" smtClean="0"/>
              <a:t>Convert : , - or _ delimited name to </a:t>
            </a:r>
            <a:r>
              <a:rPr lang="en-US" sz="1600" dirty="0" err="1" smtClean="0"/>
              <a:t>camelCase</a:t>
            </a:r>
            <a:endParaRPr lang="en-US" sz="1600" dirty="0" smtClean="0"/>
          </a:p>
          <a:p>
            <a:pPr marL="0" indent="0">
              <a:buNone/>
            </a:pPr>
            <a:endParaRPr lang="en-US" sz="1600" dirty="0"/>
          </a:p>
        </p:txBody>
      </p:sp>
    </p:spTree>
    <p:extLst>
      <p:ext uri="{BB962C8B-B14F-4D97-AF65-F5344CB8AC3E}">
        <p14:creationId xmlns:p14="http://schemas.microsoft.com/office/powerpoint/2010/main" val="1442585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836712"/>
            <a:ext cx="8598191" cy="5400600"/>
          </a:xfrm>
          <a:ln>
            <a:noFill/>
          </a:ln>
        </p:spPr>
        <p:txBody>
          <a:bodyPr>
            <a:noAutofit/>
          </a:bodyPr>
          <a:lstStyle/>
          <a:p>
            <a:r>
              <a:rPr lang="en-US" sz="1600" dirty="0" smtClean="0"/>
              <a:t>Compiler can match the directives based on element name, DOM attribute, class name as well as comments.</a:t>
            </a:r>
          </a:p>
          <a:p>
            <a:r>
              <a:rPr lang="en-US" sz="1600" dirty="0"/>
              <a:t>Below forms are all equivalent </a:t>
            </a:r>
            <a:r>
              <a:rPr lang="en-US" sz="1600" dirty="0" smtClean="0"/>
              <a:t>to match the directive</a:t>
            </a:r>
          </a:p>
          <a:p>
            <a:pPr marL="0" indent="0">
              <a:buNone/>
            </a:pPr>
            <a:r>
              <a:rPr lang="en-US" sz="1600" dirty="0" smtClean="0"/>
              <a:t>	&lt;patient-Tagline&gt;&lt;/patient-Tagline &gt;	(Prefer to use)</a:t>
            </a:r>
            <a:endParaRPr lang="en-US" sz="1600" dirty="0"/>
          </a:p>
          <a:p>
            <a:pPr marL="0" indent="0">
              <a:buNone/>
            </a:pPr>
            <a:r>
              <a:rPr lang="en-US" sz="1600" dirty="0" smtClean="0"/>
              <a:t>	&lt;</a:t>
            </a:r>
            <a:r>
              <a:rPr lang="en-US" sz="1600" dirty="0"/>
              <a:t>span patient-Tagline </a:t>
            </a:r>
            <a:r>
              <a:rPr lang="en-US" sz="1600" dirty="0" smtClean="0"/>
              <a:t>="</a:t>
            </a:r>
            <a:r>
              <a:rPr lang="en-US" sz="1600" dirty="0" err="1"/>
              <a:t>exp</a:t>
            </a:r>
            <a:r>
              <a:rPr lang="en-US" sz="1600" dirty="0"/>
              <a:t>"&gt;&lt;/span</a:t>
            </a:r>
            <a:r>
              <a:rPr lang="en-US" sz="1600" dirty="0" smtClean="0"/>
              <a:t>&gt; 	(Prefer to use)</a:t>
            </a:r>
            <a:endParaRPr lang="en-US" sz="1600" dirty="0"/>
          </a:p>
          <a:p>
            <a:pPr marL="0" indent="0">
              <a:buNone/>
            </a:pPr>
            <a:r>
              <a:rPr lang="en-US" sz="1600" dirty="0" smtClean="0"/>
              <a:t>	&lt;!-- </a:t>
            </a:r>
            <a:r>
              <a:rPr lang="en-US" sz="1600" dirty="0"/>
              <a:t>directive: patient-Tagline </a:t>
            </a:r>
            <a:r>
              <a:rPr lang="en-US" sz="1600" dirty="0" smtClean="0"/>
              <a:t> </a:t>
            </a:r>
            <a:r>
              <a:rPr lang="en-US" sz="1600" dirty="0" err="1" smtClean="0"/>
              <a:t>exp</a:t>
            </a:r>
            <a:r>
              <a:rPr lang="en-US" sz="1600" dirty="0" smtClean="0"/>
              <a:t> --&gt;	</a:t>
            </a:r>
            <a:endParaRPr lang="en-US" sz="1600" dirty="0"/>
          </a:p>
          <a:p>
            <a:pPr marL="0" indent="0">
              <a:buNone/>
            </a:pPr>
            <a:r>
              <a:rPr lang="en-US" sz="1600" dirty="0" smtClean="0"/>
              <a:t>	&lt;</a:t>
            </a:r>
            <a:r>
              <a:rPr lang="en-US" sz="1600" dirty="0"/>
              <a:t>span class</a:t>
            </a:r>
            <a:r>
              <a:rPr lang="en-US" sz="1600" dirty="0" smtClean="0"/>
              <a:t>="</a:t>
            </a:r>
            <a:r>
              <a:rPr lang="en-US" sz="1600" dirty="0"/>
              <a:t> patient-Tagline </a:t>
            </a:r>
            <a:r>
              <a:rPr lang="en-US" sz="1600" dirty="0" smtClean="0"/>
              <a:t>: </a:t>
            </a:r>
            <a:r>
              <a:rPr lang="en-US" sz="1600" dirty="0" err="1"/>
              <a:t>exp</a:t>
            </a:r>
            <a:r>
              <a:rPr lang="en-US" sz="1600" dirty="0"/>
              <a:t>;"&gt;&lt;/span&gt;</a:t>
            </a:r>
          </a:p>
          <a:p>
            <a:pPr marL="0" indent="0">
              <a:buNone/>
            </a:pPr>
            <a:endParaRPr lang="en-US" sz="1600" dirty="0" smtClean="0"/>
          </a:p>
        </p:txBody>
      </p:sp>
      <p:sp>
        <p:nvSpPr>
          <p:cNvPr id="3" name="Title 1"/>
          <p:cNvSpPr>
            <a:spLocks noGrp="1"/>
          </p:cNvSpPr>
          <p:nvPr>
            <p:ph type="title"/>
          </p:nvPr>
        </p:nvSpPr>
        <p:spPr>
          <a:xfrm>
            <a:off x="260678" y="104274"/>
            <a:ext cx="8562480" cy="576000"/>
          </a:xfrm>
        </p:spPr>
        <p:txBody>
          <a:bodyPr/>
          <a:lstStyle/>
          <a:p>
            <a:r>
              <a:rPr lang="en-US" sz="2400" dirty="0" smtClean="0"/>
              <a:t>Matching Directives</a:t>
            </a:r>
            <a:endParaRPr lang="en-IN" sz="2400" dirty="0"/>
          </a:p>
        </p:txBody>
      </p:sp>
    </p:spTree>
    <p:extLst>
      <p:ext uri="{BB962C8B-B14F-4D97-AF65-F5344CB8AC3E}">
        <p14:creationId xmlns:p14="http://schemas.microsoft.com/office/powerpoint/2010/main" val="3591038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1683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00600" cy="317009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What are Directives? </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Matching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Inbuilt Directives</a:t>
            </a:r>
          </a:p>
          <a:p>
            <a:pPr marL="285750" indent="-285750">
              <a:spcAft>
                <a:spcPts val="1200"/>
              </a:spcAft>
              <a:buFont typeface="Arial" pitchFamily="34" charset="0"/>
              <a:buChar char="•"/>
            </a:pPr>
            <a:r>
              <a:rPr lang="en-US" sz="2000" dirty="0" smtClean="0">
                <a:solidFill>
                  <a:schemeClr val="tx1">
                    <a:lumMod val="75000"/>
                    <a:lumOff val="25000"/>
                  </a:schemeClr>
                </a:solidFill>
              </a:rPr>
              <a:t>Custom Directives</a:t>
            </a:r>
          </a:p>
          <a:p>
            <a:pPr marL="285750" indent="-285750">
              <a:spcAft>
                <a:spcPts val="1200"/>
              </a:spcAft>
              <a:buFont typeface="Arial" pitchFamily="34" charset="0"/>
              <a:buChar char="•"/>
            </a:pPr>
            <a:r>
              <a:rPr lang="en-IN" sz="2000" dirty="0">
                <a:solidFill>
                  <a:schemeClr val="tx1">
                    <a:lumMod val="75000"/>
                    <a:lumOff val="25000"/>
                  </a:schemeClr>
                </a:solidFill>
              </a:rPr>
              <a:t>Use of restrict function in directives</a:t>
            </a:r>
          </a:p>
          <a:p>
            <a:pPr marL="285750" indent="-285750">
              <a:spcAft>
                <a:spcPts val="1200"/>
              </a:spcAft>
              <a:buFont typeface="Arial" pitchFamily="34" charset="0"/>
              <a:buChar char="•"/>
            </a:pPr>
            <a:r>
              <a:rPr lang="en-IN" sz="2000" dirty="0">
                <a:solidFill>
                  <a:schemeClr val="tx1">
                    <a:lumMod val="75000"/>
                    <a:lumOff val="25000"/>
                  </a:schemeClr>
                </a:solidFill>
              </a:rPr>
              <a:t>Isolating scope of </a:t>
            </a:r>
            <a:r>
              <a:rPr lang="en-IN" sz="2000" dirty="0" smtClean="0">
                <a:solidFill>
                  <a:schemeClr val="tx1">
                    <a:lumMod val="75000"/>
                    <a:lumOff val="25000"/>
                  </a:schemeClr>
                </a:solidFill>
              </a:rPr>
              <a:t>the directive</a:t>
            </a:r>
            <a:endParaRPr lang="en-IN" sz="2000" dirty="0">
              <a:solidFill>
                <a:schemeClr val="tx1">
                  <a:lumMod val="75000"/>
                  <a:lumOff val="25000"/>
                </a:schemeClr>
              </a:solidFill>
            </a:endParaRPr>
          </a:p>
          <a:p>
            <a:pPr marL="285750" indent="-285750">
              <a:spcAft>
                <a:spcPts val="1200"/>
              </a:spcAft>
              <a:buFont typeface="Arial" pitchFamily="34" charset="0"/>
              <a:buChar char="•"/>
            </a:pPr>
            <a:r>
              <a:rPr lang="en-IN" sz="2000" dirty="0">
                <a:solidFill>
                  <a:schemeClr val="tx1">
                    <a:lumMod val="75000"/>
                    <a:lumOff val="25000"/>
                  </a:schemeClr>
                </a:solidFill>
              </a:rPr>
              <a:t>Dom manipulation &amp; Adding event listeners</a:t>
            </a:r>
          </a:p>
        </p:txBody>
      </p:sp>
    </p:spTree>
    <p:extLst>
      <p:ext uri="{BB962C8B-B14F-4D97-AF65-F5344CB8AC3E}">
        <p14:creationId xmlns:p14="http://schemas.microsoft.com/office/powerpoint/2010/main" val="49348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Inbuilt Directives</a:t>
            </a:r>
            <a:endParaRPr lang="en-IN" sz="2400" dirty="0"/>
          </a:p>
        </p:txBody>
      </p:sp>
      <p:sp>
        <p:nvSpPr>
          <p:cNvPr id="16" name="Text Placeholder 2"/>
          <p:cNvSpPr>
            <a:spLocks noGrp="1"/>
          </p:cNvSpPr>
          <p:nvPr>
            <p:ph type="body" sz="quarter" idx="10"/>
          </p:nvPr>
        </p:nvSpPr>
        <p:spPr>
          <a:xfrm>
            <a:off x="395536" y="692696"/>
            <a:ext cx="8598191" cy="5688632"/>
          </a:xfrm>
          <a:ln>
            <a:noFill/>
          </a:ln>
        </p:spPr>
        <p:txBody>
          <a:bodyPr>
            <a:noAutofit/>
          </a:bodyPr>
          <a:lstStyle/>
          <a:p>
            <a:r>
              <a:rPr lang="en-US" sz="1600" dirty="0" err="1" smtClean="0"/>
              <a:t>AngularJS</a:t>
            </a:r>
            <a:r>
              <a:rPr lang="en-US" sz="1600" dirty="0" smtClean="0"/>
              <a:t> came with lots of inbuilt directives which makes your life easy.</a:t>
            </a:r>
          </a:p>
          <a:p>
            <a:pPr marL="0" indent="0">
              <a:buNone/>
            </a:pPr>
            <a:endParaRPr lang="en-US" sz="1600" dirty="0"/>
          </a:p>
          <a:p>
            <a:pPr marL="0" indent="0">
              <a:buNone/>
            </a:pPr>
            <a:r>
              <a:rPr lang="en-US" sz="1600" b="1" dirty="0"/>
              <a:t>ng-model</a:t>
            </a:r>
          </a:p>
          <a:p>
            <a:r>
              <a:rPr lang="en-US" sz="1600" dirty="0" smtClean="0"/>
              <a:t>This </a:t>
            </a:r>
            <a:r>
              <a:rPr lang="en-US" sz="1600" dirty="0"/>
              <a:t>directive </a:t>
            </a:r>
            <a:r>
              <a:rPr lang="en-US" sz="1600" dirty="0" smtClean="0"/>
              <a:t>is used to bind </a:t>
            </a:r>
            <a:r>
              <a:rPr lang="en-US" sz="1600" dirty="0"/>
              <a:t>the value of the input DOM element to the $scope model in the </a:t>
            </a:r>
            <a:r>
              <a:rPr lang="en-US" sz="1600" dirty="0" smtClean="0"/>
              <a:t>controller.</a:t>
            </a:r>
          </a:p>
          <a:p>
            <a:pPr marL="0" indent="0">
              <a:buNone/>
            </a:pPr>
            <a:r>
              <a:rPr lang="en-US" sz="1600" dirty="0" smtClean="0"/>
              <a:t>&lt;</a:t>
            </a:r>
            <a:r>
              <a:rPr lang="en-US" sz="1600" dirty="0"/>
              <a:t>input ng-model</a:t>
            </a:r>
            <a:r>
              <a:rPr lang="en-US" sz="1600" dirty="0" smtClean="0"/>
              <a:t>=“</a:t>
            </a:r>
            <a:r>
              <a:rPr lang="en-US" sz="1600" dirty="0" err="1" smtClean="0"/>
              <a:t>patientName</a:t>
            </a:r>
            <a:r>
              <a:rPr lang="en-US" sz="1600" dirty="0" smtClean="0"/>
              <a:t>" placeholder</a:t>
            </a:r>
            <a:r>
              <a:rPr lang="en-US" sz="1600" dirty="0"/>
              <a:t>="Enter your name</a:t>
            </a:r>
            <a:r>
              <a:rPr lang="en-US" sz="1600" dirty="0" smtClean="0"/>
              <a:t>"/&gt;</a:t>
            </a:r>
          </a:p>
          <a:p>
            <a:pPr marL="0" indent="0">
              <a:buNone/>
            </a:pPr>
            <a:endParaRPr lang="en-US" sz="1600" dirty="0"/>
          </a:p>
          <a:p>
            <a:pPr marL="0" indent="0">
              <a:buNone/>
            </a:pPr>
            <a:r>
              <a:rPr lang="en-US" sz="1600" b="1" dirty="0"/>
              <a:t>ng-</a:t>
            </a:r>
            <a:r>
              <a:rPr lang="en-US" sz="1600" b="1" dirty="0" err="1"/>
              <a:t>init</a:t>
            </a:r>
            <a:endParaRPr lang="en-US" sz="1600" b="1" dirty="0"/>
          </a:p>
          <a:p>
            <a:r>
              <a:rPr lang="en-US" sz="1600" dirty="0" smtClean="0"/>
              <a:t>This </a:t>
            </a:r>
            <a:r>
              <a:rPr lang="en-US" sz="1600" dirty="0"/>
              <a:t>directive is a function that runs at bootstrap </a:t>
            </a:r>
            <a:r>
              <a:rPr lang="en-US" sz="1600" dirty="0" smtClean="0"/>
              <a:t>time. </a:t>
            </a:r>
          </a:p>
          <a:p>
            <a:r>
              <a:rPr lang="en-US" sz="1600" dirty="0" smtClean="0"/>
              <a:t>It </a:t>
            </a:r>
            <a:r>
              <a:rPr lang="en-US" sz="1600" dirty="0"/>
              <a:t>allows </a:t>
            </a:r>
            <a:r>
              <a:rPr lang="en-US" sz="1600" dirty="0" smtClean="0"/>
              <a:t>too </a:t>
            </a:r>
            <a:r>
              <a:rPr lang="en-US" sz="1600" dirty="0"/>
              <a:t>set default variables prior to running any other functions during </a:t>
            </a:r>
            <a:r>
              <a:rPr lang="en-US" sz="1600" dirty="0" smtClean="0"/>
              <a:t>runtime</a:t>
            </a:r>
          </a:p>
          <a:p>
            <a:pPr marL="0" indent="0">
              <a:buNone/>
            </a:pPr>
            <a:r>
              <a:rPr lang="en-US" sz="1600" dirty="0"/>
              <a:t>&lt;b ng-</a:t>
            </a:r>
            <a:r>
              <a:rPr lang="en-US" sz="1600" dirty="0" err="1"/>
              <a:t>init</a:t>
            </a:r>
            <a:r>
              <a:rPr lang="en-US" sz="1600" dirty="0" smtClean="0"/>
              <a:t>=‘</a:t>
            </a:r>
            <a:r>
              <a:rPr lang="en-US" sz="1600" dirty="0" err="1" smtClean="0"/>
              <a:t>patientName</a:t>
            </a:r>
            <a:r>
              <a:rPr lang="en-US" sz="1600" dirty="0" smtClean="0"/>
              <a:t> </a:t>
            </a:r>
            <a:r>
              <a:rPr lang="en-US" sz="1600" dirty="0"/>
              <a:t>= </a:t>
            </a:r>
            <a:r>
              <a:rPr lang="en-US" sz="1600" dirty="0" smtClean="0"/>
              <a:t>“Test, Patient"'&gt;</a:t>
            </a:r>
          </a:p>
          <a:p>
            <a:pPr marL="0" indent="0">
              <a:buNone/>
            </a:pPr>
            <a:r>
              <a:rPr lang="en-US" sz="1600" dirty="0"/>
              <a:t>	</a:t>
            </a:r>
            <a:r>
              <a:rPr lang="en-US" sz="1600" dirty="0" smtClean="0"/>
              <a:t>{{</a:t>
            </a:r>
            <a:r>
              <a:rPr lang="en-US" sz="1600" dirty="0" err="1" smtClean="0"/>
              <a:t>patientName</a:t>
            </a:r>
            <a:r>
              <a:rPr lang="en-US" sz="1600" dirty="0" smtClean="0"/>
              <a:t>}}</a:t>
            </a:r>
          </a:p>
          <a:p>
            <a:pPr marL="0" indent="0">
              <a:buNone/>
            </a:pPr>
            <a:r>
              <a:rPr lang="en-US" sz="1600" dirty="0" smtClean="0"/>
              <a:t>&lt;/b&gt;</a:t>
            </a:r>
          </a:p>
          <a:p>
            <a:pPr marL="0" indent="0">
              <a:buNone/>
            </a:pPr>
            <a:endParaRPr lang="en-US" sz="1600" dirty="0" smtClean="0"/>
          </a:p>
          <a:p>
            <a:pPr marL="0" indent="0">
              <a:buNone/>
            </a:pPr>
            <a:r>
              <a:rPr lang="en-US" sz="1600" b="1" dirty="0"/>
              <a:t>ng-click</a:t>
            </a:r>
          </a:p>
          <a:p>
            <a:r>
              <a:rPr lang="en-US" sz="1600" dirty="0" smtClean="0"/>
              <a:t>This directive </a:t>
            </a:r>
            <a:r>
              <a:rPr lang="en-US" sz="1600" dirty="0"/>
              <a:t>registers a listener with the DOM element. </a:t>
            </a:r>
            <a:endParaRPr lang="en-US" sz="1600" dirty="0" smtClean="0"/>
          </a:p>
          <a:p>
            <a:r>
              <a:rPr lang="en-US" sz="1600" dirty="0" smtClean="0"/>
              <a:t>When </a:t>
            </a:r>
            <a:r>
              <a:rPr lang="en-US" sz="1600" dirty="0"/>
              <a:t>the DOM listener </a:t>
            </a:r>
            <a:r>
              <a:rPr lang="en-US" sz="1600" dirty="0" smtClean="0"/>
              <a:t>fires, Angular </a:t>
            </a:r>
            <a:r>
              <a:rPr lang="en-US" sz="1600" dirty="0"/>
              <a:t>executes the expression and updates the view as </a:t>
            </a:r>
            <a:r>
              <a:rPr lang="en-US" sz="1600" dirty="0" smtClean="0"/>
              <a:t>normal</a:t>
            </a:r>
          </a:p>
          <a:p>
            <a:pPr marL="0" indent="0">
              <a:buNone/>
            </a:pPr>
            <a:r>
              <a:rPr lang="en-US" sz="1600" dirty="0"/>
              <a:t>&lt;button ng-click</a:t>
            </a:r>
            <a:r>
              <a:rPr lang="en-US" sz="1600" dirty="0" smtClean="0"/>
              <a:t>=“submit"&gt;Submit Form&lt;/</a:t>
            </a:r>
            <a:r>
              <a:rPr lang="en-US" sz="1600" dirty="0"/>
              <a:t>button&gt;</a:t>
            </a:r>
            <a:endParaRPr lang="en-US" sz="1600" dirty="0" smtClean="0"/>
          </a:p>
        </p:txBody>
      </p:sp>
    </p:spTree>
    <p:extLst>
      <p:ext uri="{BB962C8B-B14F-4D97-AF65-F5344CB8AC3E}">
        <p14:creationId xmlns:p14="http://schemas.microsoft.com/office/powerpoint/2010/main" val="4124746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sz="quarter" idx="10"/>
          </p:nvPr>
        </p:nvSpPr>
        <p:spPr>
          <a:xfrm>
            <a:off x="395536" y="404664"/>
            <a:ext cx="8598191" cy="5832648"/>
          </a:xfrm>
          <a:ln>
            <a:noFill/>
          </a:ln>
        </p:spPr>
        <p:txBody>
          <a:bodyPr>
            <a:noAutofit/>
          </a:bodyPr>
          <a:lstStyle/>
          <a:p>
            <a:pPr marL="0" indent="0">
              <a:buNone/>
            </a:pPr>
            <a:endParaRPr lang="en-US" sz="1600" b="1" dirty="0" smtClean="0"/>
          </a:p>
          <a:p>
            <a:pPr marL="0" indent="0">
              <a:buNone/>
            </a:pPr>
            <a:r>
              <a:rPr lang="en-US" sz="1600" b="1" dirty="0" smtClean="0"/>
              <a:t>ng-show </a:t>
            </a:r>
            <a:r>
              <a:rPr lang="en-US" sz="1600" b="1" dirty="0"/>
              <a:t>/ </a:t>
            </a:r>
            <a:r>
              <a:rPr lang="en-US" sz="1600" b="1" dirty="0" smtClean="0"/>
              <a:t>ng-hide</a:t>
            </a:r>
            <a:endParaRPr lang="en-US" sz="1600" b="1" dirty="0"/>
          </a:p>
          <a:p>
            <a:r>
              <a:rPr lang="en-US" sz="1600" dirty="0" smtClean="0"/>
              <a:t>These directives </a:t>
            </a:r>
            <a:r>
              <a:rPr lang="en-US" sz="1600" dirty="0"/>
              <a:t>show or hide a portion of the DOM depending on whether the expression is </a:t>
            </a:r>
            <a:r>
              <a:rPr lang="en-US" sz="1600" dirty="0" smtClean="0"/>
              <a:t>true or false.</a:t>
            </a:r>
          </a:p>
          <a:p>
            <a:pPr marL="0" indent="0">
              <a:buNone/>
            </a:pPr>
            <a:endParaRPr lang="en-US" sz="1600" dirty="0" smtClean="0"/>
          </a:p>
          <a:p>
            <a:pPr marL="0" indent="0">
              <a:buNone/>
            </a:pPr>
            <a:r>
              <a:rPr lang="en-US" sz="1600" dirty="0"/>
              <a:t>&lt;div ng-show="</a:t>
            </a:r>
            <a:r>
              <a:rPr lang="en-US" sz="1600" dirty="0" err="1"/>
              <a:t>shouldShow</a:t>
            </a:r>
            <a:r>
              <a:rPr lang="en-US" sz="1600" dirty="0" smtClean="0"/>
              <a:t>"&gt;</a:t>
            </a:r>
          </a:p>
          <a:p>
            <a:pPr marL="0" indent="0">
              <a:buNone/>
            </a:pPr>
            <a:r>
              <a:rPr lang="en-US" sz="1600" dirty="0"/>
              <a:t>	</a:t>
            </a:r>
            <a:r>
              <a:rPr lang="en-US" sz="1600" dirty="0" smtClean="0"/>
              <a:t> </a:t>
            </a:r>
            <a:r>
              <a:rPr lang="en-US" sz="1600" dirty="0"/>
              <a:t>&lt;</a:t>
            </a:r>
            <a:r>
              <a:rPr lang="en-US" sz="1600" dirty="0" smtClean="0"/>
              <a:t>h3&gt;{{ </a:t>
            </a:r>
            <a:r>
              <a:rPr lang="en-US" sz="1600" dirty="0" err="1" smtClean="0"/>
              <a:t>patientName</a:t>
            </a:r>
            <a:r>
              <a:rPr lang="en-US" sz="1600" dirty="0" smtClean="0"/>
              <a:t>}}&lt;/</a:t>
            </a:r>
            <a:r>
              <a:rPr lang="en-US" sz="1600" dirty="0"/>
              <a:t>h3</a:t>
            </a:r>
            <a:r>
              <a:rPr lang="en-US" sz="1600" dirty="0" smtClean="0"/>
              <a:t>&gt;</a:t>
            </a:r>
          </a:p>
          <a:p>
            <a:pPr marL="0" indent="0">
              <a:buNone/>
            </a:pPr>
            <a:r>
              <a:rPr lang="en-US" sz="1600" dirty="0" smtClean="0"/>
              <a:t> </a:t>
            </a:r>
            <a:r>
              <a:rPr lang="en-US" sz="1600" dirty="0"/>
              <a:t>&lt;/div&gt; </a:t>
            </a:r>
            <a:endParaRPr lang="en-US" sz="1600" dirty="0" smtClean="0"/>
          </a:p>
          <a:p>
            <a:pPr marL="0" indent="0">
              <a:buNone/>
            </a:pPr>
            <a:r>
              <a:rPr lang="en-US" sz="1600" dirty="0" smtClean="0"/>
              <a:t>&lt;</a:t>
            </a:r>
            <a:r>
              <a:rPr lang="en-US" sz="1600" dirty="0"/>
              <a:t>div ng-hide="</a:t>
            </a:r>
            <a:r>
              <a:rPr lang="en-US" sz="1600" dirty="0" err="1"/>
              <a:t>shouldShow</a:t>
            </a:r>
            <a:r>
              <a:rPr lang="en-US" sz="1600" dirty="0" smtClean="0"/>
              <a:t>"&gt;</a:t>
            </a:r>
          </a:p>
          <a:p>
            <a:pPr marL="0" indent="0">
              <a:buNone/>
            </a:pPr>
            <a:r>
              <a:rPr lang="en-US" sz="1600" dirty="0"/>
              <a:t>	</a:t>
            </a:r>
            <a:r>
              <a:rPr lang="en-US" sz="1600" dirty="0" smtClean="0"/>
              <a:t> </a:t>
            </a:r>
            <a:r>
              <a:rPr lang="en-US" sz="1600" dirty="0"/>
              <a:t>&lt;</a:t>
            </a:r>
            <a:r>
              <a:rPr lang="en-US" sz="1600" dirty="0" smtClean="0"/>
              <a:t>h3&gt;{{ </a:t>
            </a:r>
            <a:r>
              <a:rPr lang="en-US" sz="1600" dirty="0" err="1" smtClean="0"/>
              <a:t>patientName</a:t>
            </a:r>
            <a:r>
              <a:rPr lang="en-US" sz="1600" dirty="0" smtClean="0"/>
              <a:t>}}&lt;/</a:t>
            </a:r>
            <a:r>
              <a:rPr lang="en-US" sz="1600" dirty="0"/>
              <a:t>h3&gt; </a:t>
            </a:r>
            <a:endParaRPr lang="en-US" sz="1600" dirty="0" smtClean="0"/>
          </a:p>
          <a:p>
            <a:pPr marL="0" indent="0">
              <a:buNone/>
            </a:pPr>
            <a:r>
              <a:rPr lang="en-US" sz="1600" dirty="0" smtClean="0"/>
              <a:t>&lt;/</a:t>
            </a:r>
            <a:r>
              <a:rPr lang="en-US" sz="1600" dirty="0"/>
              <a:t>div</a:t>
            </a:r>
            <a:r>
              <a:rPr lang="en-US" sz="1600" dirty="0" smtClean="0"/>
              <a:t>&gt;</a:t>
            </a:r>
          </a:p>
          <a:p>
            <a:pPr marL="0" indent="0">
              <a:buNone/>
            </a:pPr>
            <a:endParaRPr lang="en-US" sz="1600" dirty="0"/>
          </a:p>
          <a:p>
            <a:pPr marL="0" indent="0">
              <a:buNone/>
            </a:pPr>
            <a:r>
              <a:rPr lang="en-US" sz="1600" b="1" dirty="0"/>
              <a:t>ng-repeat</a:t>
            </a:r>
          </a:p>
          <a:p>
            <a:r>
              <a:rPr lang="en-US" sz="1600" dirty="0" smtClean="0"/>
              <a:t>This directive </a:t>
            </a:r>
            <a:r>
              <a:rPr lang="en-US" sz="1600" dirty="0"/>
              <a:t>loads a template for each item in a collection. </a:t>
            </a:r>
            <a:endParaRPr lang="en-US" sz="1600" dirty="0" smtClean="0"/>
          </a:p>
          <a:p>
            <a:r>
              <a:rPr lang="en-US" sz="1600" dirty="0" smtClean="0"/>
              <a:t>Each </a:t>
            </a:r>
            <a:r>
              <a:rPr lang="en-US" sz="1600" dirty="0"/>
              <a:t>copy of the template gets its own scope</a:t>
            </a:r>
            <a:r>
              <a:rPr lang="en-US" sz="1600" dirty="0" smtClean="0"/>
              <a:t>.</a:t>
            </a:r>
          </a:p>
          <a:p>
            <a:pPr marL="0" indent="0">
              <a:buNone/>
            </a:pPr>
            <a:r>
              <a:rPr lang="en-US" sz="1600" dirty="0"/>
              <a:t>&lt;</a:t>
            </a:r>
            <a:r>
              <a:rPr lang="en-US" sz="1600" dirty="0" err="1"/>
              <a:t>ul</a:t>
            </a:r>
            <a:r>
              <a:rPr lang="en-US" sz="1600" dirty="0"/>
              <a:t>&gt;</a:t>
            </a:r>
          </a:p>
          <a:p>
            <a:pPr marL="0" indent="0">
              <a:buNone/>
            </a:pPr>
            <a:r>
              <a:rPr lang="en-US" sz="1600" dirty="0"/>
              <a:t>	 &lt;li ng-repeat="patient in </a:t>
            </a:r>
            <a:r>
              <a:rPr lang="en-US" sz="1600" dirty="0" err="1"/>
              <a:t>listOfPatients</a:t>
            </a:r>
            <a:r>
              <a:rPr lang="en-US" sz="1600" dirty="0"/>
              <a:t>"&gt;</a:t>
            </a:r>
          </a:p>
          <a:p>
            <a:pPr marL="0" indent="0">
              <a:buNone/>
            </a:pPr>
            <a:r>
              <a:rPr lang="en-US" sz="1600" dirty="0"/>
              <a:t>		{{patient.name}}</a:t>
            </a:r>
          </a:p>
          <a:p>
            <a:pPr marL="0" indent="0">
              <a:buNone/>
            </a:pPr>
            <a:r>
              <a:rPr lang="en-US" sz="1600" dirty="0"/>
              <a:t>	&lt;/li&gt; </a:t>
            </a:r>
          </a:p>
          <a:p>
            <a:pPr marL="0" indent="0">
              <a:buNone/>
            </a:pPr>
            <a:r>
              <a:rPr lang="en-US" sz="1600" dirty="0"/>
              <a:t>&lt;/</a:t>
            </a:r>
            <a:r>
              <a:rPr lang="en-US" sz="1600" dirty="0" err="1"/>
              <a:t>ul</a:t>
            </a:r>
            <a:r>
              <a:rPr lang="en-US" sz="1600" dirty="0"/>
              <a:t>&gt;</a:t>
            </a:r>
          </a:p>
          <a:p>
            <a:endParaRPr lang="en-US" sz="1600" dirty="0"/>
          </a:p>
        </p:txBody>
      </p:sp>
      <p:sp>
        <p:nvSpPr>
          <p:cNvPr id="3" name="Title 1"/>
          <p:cNvSpPr>
            <a:spLocks noGrp="1"/>
          </p:cNvSpPr>
          <p:nvPr>
            <p:ph type="title"/>
          </p:nvPr>
        </p:nvSpPr>
        <p:spPr>
          <a:xfrm>
            <a:off x="260678" y="104274"/>
            <a:ext cx="8562480" cy="576000"/>
          </a:xfrm>
        </p:spPr>
        <p:txBody>
          <a:bodyPr/>
          <a:lstStyle/>
          <a:p>
            <a:r>
              <a:rPr lang="en-US" sz="2400" dirty="0" smtClean="0"/>
              <a:t>Inbuilt Directives</a:t>
            </a:r>
            <a:endParaRPr lang="en-IN" sz="2400" dirty="0"/>
          </a:p>
        </p:txBody>
      </p:sp>
    </p:spTree>
    <p:extLst>
      <p:ext uri="{BB962C8B-B14F-4D97-AF65-F5344CB8AC3E}">
        <p14:creationId xmlns:p14="http://schemas.microsoft.com/office/powerpoint/2010/main" val="119150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2722</TotalTime>
  <Words>1534</Words>
  <Application>Microsoft Office PowerPoint</Application>
  <PresentationFormat>On-screen Show (4:3)</PresentationFormat>
  <Paragraphs>435</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1_Office Theme</vt:lpstr>
      <vt:lpstr>8_Office Theme</vt:lpstr>
      <vt:lpstr>PowerPoint Presentation</vt:lpstr>
      <vt:lpstr>Agenda</vt:lpstr>
      <vt:lpstr>What are directives?</vt:lpstr>
      <vt:lpstr>Agenda</vt:lpstr>
      <vt:lpstr>Matching Directives</vt:lpstr>
      <vt:lpstr>Matching Directives</vt:lpstr>
      <vt:lpstr>Agenda</vt:lpstr>
      <vt:lpstr>Inbuilt Directives</vt:lpstr>
      <vt:lpstr>Inbuilt Directives</vt:lpstr>
      <vt:lpstr>PowerPoint Presentation</vt:lpstr>
      <vt:lpstr>PowerPoint Presentation</vt:lpstr>
      <vt:lpstr>PowerPoint Presentation</vt:lpstr>
      <vt:lpstr>PowerPoint Presentation</vt:lpstr>
      <vt:lpstr>PowerPoint Presentation</vt:lpstr>
      <vt:lpstr>Agenda</vt:lpstr>
      <vt:lpstr>Custom Directives</vt:lpstr>
      <vt:lpstr>Template Expanding directives</vt:lpstr>
      <vt:lpstr>Template Expanding directives</vt:lpstr>
      <vt:lpstr>Agenda</vt:lpstr>
      <vt:lpstr>Use of restrict function in directives</vt:lpstr>
      <vt:lpstr>Agenda</vt:lpstr>
      <vt:lpstr>Isolating scope of the directive</vt:lpstr>
      <vt:lpstr>Isolating scope of the directive</vt:lpstr>
      <vt:lpstr>Agenda</vt:lpstr>
      <vt:lpstr>Create Directives that manipulate the DOM</vt:lpstr>
      <vt:lpstr>PowerPoint Presentation</vt:lpstr>
      <vt:lpstr>Create Directives that wraps other elements</vt:lpstr>
      <vt:lpstr>Create Directives to Add event listeners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Namrata Marathe</cp:lastModifiedBy>
  <cp:revision>211</cp:revision>
  <dcterms:created xsi:type="dcterms:W3CDTF">2013-08-08T14:14:41Z</dcterms:created>
  <dcterms:modified xsi:type="dcterms:W3CDTF">2014-12-26T13:32:58Z</dcterms:modified>
</cp:coreProperties>
</file>