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6"/>
  </p:notesMasterIdLst>
  <p:sldIdLst>
    <p:sldId id="280" r:id="rId6"/>
    <p:sldId id="319" r:id="rId7"/>
    <p:sldId id="324" r:id="rId8"/>
    <p:sldId id="336" r:id="rId9"/>
    <p:sldId id="320" r:id="rId10"/>
    <p:sldId id="321" r:id="rId11"/>
    <p:sldId id="327" r:id="rId12"/>
    <p:sldId id="329" r:id="rId13"/>
    <p:sldId id="335" r:id="rId14"/>
    <p:sldId id="325" r:id="rId15"/>
    <p:sldId id="334" r:id="rId16"/>
    <p:sldId id="326" r:id="rId17"/>
    <p:sldId id="328" r:id="rId18"/>
    <p:sldId id="333" r:id="rId19"/>
    <p:sldId id="322" r:id="rId20"/>
    <p:sldId id="323" r:id="rId21"/>
    <p:sldId id="332" r:id="rId22"/>
    <p:sldId id="330" r:id="rId23"/>
    <p:sldId id="331" r:id="rId24"/>
    <p:sldId id="337"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mrata Marathe" initials="N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094" autoAdjust="0"/>
  </p:normalViewPr>
  <p:slideViewPr>
    <p:cSldViewPr>
      <p:cViewPr>
        <p:scale>
          <a:sx n="72" d="100"/>
          <a:sy n="72" d="100"/>
        </p:scale>
        <p:origin x="-1230" y="-60"/>
      </p:cViewPr>
      <p:guideLst>
        <p:guide orient="horz" pos="2160"/>
        <p:guide pos="2880"/>
      </p:guideLst>
    </p:cSldViewPr>
  </p:slideViewPr>
  <p:outlineViewPr>
    <p:cViewPr>
      <p:scale>
        <a:sx n="33" d="100"/>
        <a:sy n="33" d="100"/>
      </p:scale>
      <p:origin x="0" y="17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E575C50-5BF4-484E-BB87-0CA9C0E8C0DF}" type="datetimeFigureOut">
              <a:rPr lang="en-IN" smtClean="0"/>
              <a:t>10-03-2015</a:t>
            </a:fld>
            <a:endParaRPr lang="en-I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http://tutorials.jenkov.com/angularjs/ajax.html</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19</a:t>
            </a:fld>
            <a:endParaRPr lang="en-IN"/>
          </a:p>
        </p:txBody>
      </p:sp>
    </p:spTree>
    <p:extLst>
      <p:ext uri="{BB962C8B-B14F-4D97-AF65-F5344CB8AC3E}">
        <p14:creationId xmlns:p14="http://schemas.microsoft.com/office/powerpoint/2010/main" val="1638625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20</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11</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http://www.bennadel.com/blog/2612-using-the-http-service-in-angularjs-to-make-ajax-requests.htm</a:t>
            </a:r>
          </a:p>
          <a:p>
            <a:r>
              <a:rPr lang="en-IN" dirty="0" smtClean="0"/>
              <a:t>http://www.dwmkerr.com/promises-in-angularjs-the-definitive-guide/</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13</a:t>
            </a:fld>
            <a:endParaRPr lang="en-IN"/>
          </a:p>
        </p:txBody>
      </p:sp>
    </p:spTree>
    <p:extLst>
      <p:ext uri="{BB962C8B-B14F-4D97-AF65-F5344CB8AC3E}">
        <p14:creationId xmlns:p14="http://schemas.microsoft.com/office/powerpoint/2010/main" val="270860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http://tutorials.jenkov.com/angularjs/ajax.html</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18</a:t>
            </a:fld>
            <a:endParaRPr lang="en-IN"/>
          </a:p>
        </p:txBody>
      </p:sp>
    </p:spTree>
    <p:extLst>
      <p:ext uri="{BB962C8B-B14F-4D97-AF65-F5344CB8AC3E}">
        <p14:creationId xmlns:p14="http://schemas.microsoft.com/office/powerpoint/2010/main" val="1605509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0.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8.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11.xml"/><Relationship Id="rId16" Type="http://schemas.openxmlformats.org/officeDocument/2006/relationships/hyperlink" Target="http://www.citiustech.com/bi-clinical" TargetMode="External"/><Relationship Id="rId20"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3.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9.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7.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hyperlink" Target="https://developer.mozilla.org/en/xmlhttpreques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October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AngularJS Ajax Introduction</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Example &amp; Promise object</a:t>
            </a:r>
            <a:endParaRPr lang="en-IN" dirty="0"/>
          </a:p>
        </p:txBody>
      </p:sp>
      <p:sp>
        <p:nvSpPr>
          <p:cNvPr id="3" name="Text Placeholder 2"/>
          <p:cNvSpPr>
            <a:spLocks noGrp="1"/>
          </p:cNvSpPr>
          <p:nvPr>
            <p:ph type="body" sz="quarter" idx="10"/>
          </p:nvPr>
        </p:nvSpPr>
        <p:spPr/>
        <p:txBody>
          <a:bodyPr>
            <a:noAutofit/>
          </a:bodyPr>
          <a:lstStyle/>
          <a:p>
            <a:pPr marL="0" indent="0">
              <a:buNone/>
            </a:pPr>
            <a:r>
              <a:rPr lang="en-IN" sz="1800" dirty="0" smtClean="0">
                <a:solidFill>
                  <a:schemeClr val="tx2">
                    <a:lumMod val="60000"/>
                    <a:lumOff val="40000"/>
                  </a:schemeClr>
                </a:solidFill>
              </a:rPr>
              <a:t>                 var promise = $http.get("/</a:t>
            </a:r>
            <a:r>
              <a:rPr lang="en-IN" sz="1800" dirty="0" err="1" smtClean="0">
                <a:solidFill>
                  <a:schemeClr val="tx2">
                    <a:lumMod val="60000"/>
                    <a:lumOff val="40000"/>
                  </a:schemeClr>
                </a:solidFill>
              </a:rPr>
              <a:t>angularjs</a:t>
            </a:r>
            <a:r>
              <a:rPr lang="en-IN" sz="1800" dirty="0" smtClean="0">
                <a:solidFill>
                  <a:schemeClr val="tx2">
                    <a:lumMod val="60000"/>
                    <a:lumOff val="40000"/>
                  </a:schemeClr>
                </a:solidFill>
              </a:rPr>
              <a:t>-examples/</a:t>
            </a:r>
            <a:r>
              <a:rPr lang="en-IN" sz="1800" dirty="0" err="1" smtClean="0">
                <a:solidFill>
                  <a:schemeClr val="tx2">
                    <a:lumMod val="60000"/>
                    <a:lumOff val="40000"/>
                  </a:schemeClr>
                </a:solidFill>
              </a:rPr>
              <a:t>json</a:t>
            </a:r>
            <a:r>
              <a:rPr lang="en-IN" sz="1800" dirty="0" smtClean="0">
                <a:solidFill>
                  <a:schemeClr val="tx2">
                    <a:lumMod val="60000"/>
                    <a:lumOff val="40000"/>
                  </a:schemeClr>
                </a:solidFill>
              </a:rPr>
              <a:t>-test-</a:t>
            </a:r>
            <a:r>
              <a:rPr lang="en-IN" sz="1800" dirty="0" err="1" smtClean="0">
                <a:solidFill>
                  <a:schemeClr val="tx2">
                    <a:lumMod val="60000"/>
                    <a:lumOff val="40000"/>
                  </a:schemeClr>
                </a:solidFill>
              </a:rPr>
              <a:t>data.jsp</a:t>
            </a:r>
            <a:r>
              <a:rPr lang="en-IN" sz="1800" dirty="0" smtClean="0">
                <a:solidFill>
                  <a:schemeClr val="tx2">
                    <a:lumMod val="60000"/>
                    <a:lumOff val="40000"/>
                  </a:schemeClr>
                </a:solidFill>
              </a:rPr>
              <a:t>");</a:t>
            </a:r>
          </a:p>
          <a:p>
            <a:pPr marL="0" indent="0">
              <a:buNone/>
            </a:pPr>
            <a:r>
              <a:rPr lang="en-IN" sz="1800" dirty="0" smtClean="0">
                <a:solidFill>
                  <a:schemeClr val="tx2">
                    <a:lumMod val="60000"/>
                    <a:lumOff val="40000"/>
                  </a:schemeClr>
                </a:solidFill>
              </a:rPr>
              <a:t>    	promise.success(function(data, status, headers, config)                					{ console.log(</a:t>
            </a:r>
            <a:r>
              <a:rPr lang="en-IN" sz="1800" dirty="0" err="1" smtClean="0">
                <a:solidFill>
                  <a:schemeClr val="tx2">
                    <a:lumMod val="60000"/>
                    <a:lumOff val="40000"/>
                  </a:schemeClr>
                </a:solidFill>
              </a:rPr>
              <a:t>data.title</a:t>
            </a:r>
            <a:r>
              <a:rPr lang="en-IN" sz="1800" dirty="0" smtClean="0">
                <a:solidFill>
                  <a:schemeClr val="tx2">
                    <a:lumMod val="60000"/>
                    <a:lumOff val="40000"/>
                  </a:schemeClr>
                </a:solidFill>
              </a:rPr>
              <a:t>); });                	promise.error(function(data, status, headers, config)                                                     			{ alert("AJAX failed!"); }); } } );</a:t>
            </a:r>
          </a:p>
          <a:p>
            <a:pPr marL="0" indent="0">
              <a:buNone/>
            </a:pPr>
            <a:endParaRPr lang="en-IN" sz="1800" dirty="0" smtClean="0">
              <a:solidFill>
                <a:schemeClr val="tx2">
                  <a:lumMod val="60000"/>
                  <a:lumOff val="40000"/>
                </a:schemeClr>
              </a:solidFill>
            </a:endParaRPr>
          </a:p>
          <a:p>
            <a:r>
              <a:rPr lang="en-IN" sz="1800" dirty="0" smtClean="0"/>
              <a:t>The $</a:t>
            </a:r>
            <a:r>
              <a:rPr lang="en-IN" sz="1800" dirty="0"/>
              <a:t>http.get() function returns a "promise" object. </a:t>
            </a:r>
            <a:endParaRPr lang="en-IN" sz="1800" dirty="0" smtClean="0"/>
          </a:p>
          <a:p>
            <a:pPr marL="0" indent="0">
              <a:buNone/>
            </a:pPr>
            <a:endParaRPr lang="en-IN" sz="1800" dirty="0" smtClean="0"/>
          </a:p>
          <a:p>
            <a:r>
              <a:rPr lang="en-IN" sz="1800" dirty="0"/>
              <a:t>A promise represents the eventual result of an operation. </a:t>
            </a:r>
            <a:endParaRPr lang="en-IN" sz="1800" dirty="0" smtClean="0"/>
          </a:p>
          <a:p>
            <a:pPr marL="0" indent="0">
              <a:buNone/>
            </a:pPr>
            <a:endParaRPr lang="en-IN" sz="1800" dirty="0" smtClean="0"/>
          </a:p>
          <a:p>
            <a:r>
              <a:rPr lang="en-IN" sz="1800" dirty="0" smtClean="0"/>
              <a:t>The </a:t>
            </a:r>
            <a:r>
              <a:rPr lang="en-IN" sz="1800" dirty="0"/>
              <a:t>promise object has a success() and an error</a:t>
            </a:r>
            <a:r>
              <a:rPr lang="en-IN" sz="1800" dirty="0" smtClean="0"/>
              <a:t>() callback function - </a:t>
            </a:r>
            <a:r>
              <a:rPr lang="en-IN" sz="1800" dirty="0"/>
              <a:t>It is used to specify what to do when an operation eventually succeeds or fails.</a:t>
            </a:r>
            <a:endParaRPr lang="en-IN" sz="1800" dirty="0" smtClean="0"/>
          </a:p>
          <a:p>
            <a:pPr marL="0" indent="0">
              <a:buNone/>
            </a:pPr>
            <a:endParaRPr lang="en-IN" sz="1800" dirty="0">
              <a:solidFill>
                <a:schemeClr val="tx2">
                  <a:lumMod val="60000"/>
                  <a:lumOff val="40000"/>
                </a:schemeClr>
              </a:solidFill>
            </a:endParaRPr>
          </a:p>
        </p:txBody>
      </p:sp>
    </p:spTree>
    <p:extLst>
      <p:ext uri="{BB962C8B-B14F-4D97-AF65-F5344CB8AC3E}">
        <p14:creationId xmlns:p14="http://schemas.microsoft.com/office/powerpoint/2010/main" val="1075469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Http </a:t>
            </a:r>
            <a:r>
              <a:rPr lang="en-IN" sz="2000" dirty="0" smtClean="0">
                <a:solidFill>
                  <a:schemeClr val="tx1">
                    <a:lumMod val="85000"/>
                    <a:lumOff val="15000"/>
                  </a:schemeClr>
                </a:solidFill>
              </a:rPr>
              <a:t>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1868952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Using $http </a:t>
            </a:r>
            <a:r>
              <a:rPr lang="en-IN" dirty="0"/>
              <a:t>as a </a:t>
            </a:r>
            <a:r>
              <a:rPr lang="en-IN" dirty="0" smtClean="0"/>
              <a:t>Function  (1/2)</a:t>
            </a:r>
            <a:r>
              <a:rPr lang="en-IN" dirty="0"/>
              <a:t/>
            </a:r>
            <a:br>
              <a:rPr lang="en-IN" dirty="0"/>
            </a:br>
            <a:endParaRPr lang="en-IN" dirty="0"/>
          </a:p>
        </p:txBody>
      </p:sp>
      <p:sp>
        <p:nvSpPr>
          <p:cNvPr id="3" name="Text Placeholder 2"/>
          <p:cNvSpPr>
            <a:spLocks noGrp="1"/>
          </p:cNvSpPr>
          <p:nvPr>
            <p:ph type="body" sz="quarter" idx="10"/>
          </p:nvPr>
        </p:nvSpPr>
        <p:spPr/>
        <p:txBody>
          <a:bodyPr>
            <a:normAutofit/>
          </a:bodyPr>
          <a:lstStyle/>
          <a:p>
            <a:r>
              <a:rPr lang="en-IN" sz="1800" dirty="0"/>
              <a:t>You can also use the $http service as a function </a:t>
            </a:r>
            <a:r>
              <a:rPr lang="en-IN" sz="1800" dirty="0" smtClean="0"/>
              <a:t>directly:</a:t>
            </a:r>
            <a:endParaRPr lang="en-IN" sz="1800" dirty="0"/>
          </a:p>
          <a:p>
            <a:pPr marL="0" indent="0">
              <a:buNone/>
            </a:pPr>
            <a:r>
              <a:rPr lang="en-IN" sz="1800" dirty="0" smtClean="0"/>
              <a:t>       </a:t>
            </a:r>
            <a:r>
              <a:rPr lang="en-IN" sz="1800" dirty="0" smtClean="0">
                <a:solidFill>
                  <a:schemeClr val="tx2">
                    <a:lumMod val="60000"/>
                    <a:lumOff val="40000"/>
                  </a:schemeClr>
                </a:solidFill>
              </a:rPr>
              <a:t>var </a:t>
            </a:r>
            <a:r>
              <a:rPr lang="en-IN" sz="1800" dirty="0">
                <a:solidFill>
                  <a:schemeClr val="tx2">
                    <a:lumMod val="60000"/>
                    <a:lumOff val="40000"/>
                  </a:schemeClr>
                </a:solidFill>
              </a:rPr>
              <a:t>promise = $http(config); </a:t>
            </a:r>
            <a:endParaRPr lang="en-IN" sz="1800" dirty="0" smtClean="0">
              <a:solidFill>
                <a:schemeClr val="tx2">
                  <a:lumMod val="60000"/>
                  <a:lumOff val="40000"/>
                </a:schemeClr>
              </a:solidFill>
            </a:endParaRPr>
          </a:p>
          <a:p>
            <a:endParaRPr lang="en-IN" sz="1800" dirty="0" smtClean="0"/>
          </a:p>
          <a:p>
            <a:r>
              <a:rPr lang="en-IN" sz="1800" dirty="0" smtClean="0"/>
              <a:t>The</a:t>
            </a:r>
            <a:r>
              <a:rPr lang="en-IN" sz="1800" dirty="0">
                <a:solidFill>
                  <a:srgbClr val="0070C0"/>
                </a:solidFill>
              </a:rPr>
              <a:t> config</a:t>
            </a:r>
            <a:r>
              <a:rPr lang="en-IN" sz="1800" dirty="0"/>
              <a:t> parameter passed to the  $http </a:t>
            </a:r>
            <a:r>
              <a:rPr lang="en-IN" sz="1800" dirty="0" smtClean="0"/>
              <a:t>function </a:t>
            </a:r>
            <a:r>
              <a:rPr lang="en-IN" sz="1800" dirty="0"/>
              <a:t>controls the HTTP request sent to the server</a:t>
            </a:r>
            <a:r>
              <a:rPr lang="en-IN" sz="1800" dirty="0" smtClean="0"/>
              <a:t>.</a:t>
            </a:r>
          </a:p>
          <a:p>
            <a:endParaRPr lang="en-IN" sz="1800" dirty="0" smtClean="0"/>
          </a:p>
          <a:p>
            <a:r>
              <a:rPr lang="en-IN" sz="1800" dirty="0" smtClean="0"/>
              <a:t>The config</a:t>
            </a:r>
            <a:r>
              <a:rPr lang="en-IN" sz="1800" dirty="0"/>
              <a:t> parameter is a JavaScript object which can contain the following properties</a:t>
            </a:r>
            <a:r>
              <a:rPr lang="en-IN" sz="1800" dirty="0" smtClean="0"/>
              <a:t>:</a:t>
            </a:r>
          </a:p>
          <a:p>
            <a:pPr lvl="1">
              <a:buFont typeface="Courier New" panose="02070309020205020404" pitchFamily="49" charset="0"/>
              <a:buChar char="o"/>
            </a:pPr>
            <a:r>
              <a:rPr lang="en-IN" sz="1800" dirty="0" smtClean="0"/>
              <a:t>Method, </a:t>
            </a:r>
            <a:r>
              <a:rPr lang="en-IN" sz="1800" dirty="0" err="1" smtClean="0"/>
              <a:t>url</a:t>
            </a:r>
            <a:r>
              <a:rPr lang="en-IN" sz="1800" dirty="0" smtClean="0"/>
              <a:t>, params, headers, timeout, cache, </a:t>
            </a:r>
            <a:r>
              <a:rPr lang="en-IN" sz="1800" dirty="0" err="1" smtClean="0"/>
              <a:t>transformRequest</a:t>
            </a:r>
            <a:r>
              <a:rPr lang="en-IN" sz="1800" dirty="0" smtClean="0"/>
              <a:t>, </a:t>
            </a:r>
            <a:r>
              <a:rPr lang="en-IN" sz="1800" dirty="0" err="1" smtClean="0"/>
              <a:t>transformResponse</a:t>
            </a:r>
            <a:endParaRPr lang="en-IN" sz="1800" dirty="0"/>
          </a:p>
          <a:p>
            <a:pPr marL="349250" lvl="1" indent="-342900">
              <a:buFont typeface="Wingdings" panose="05000000000000000000" pitchFamily="2" charset="2"/>
              <a:buChar char="§"/>
            </a:pPr>
            <a:endParaRPr lang="en-IN" sz="1800" dirty="0" smtClean="0"/>
          </a:p>
          <a:p>
            <a:pPr marL="349250" lvl="1" indent="-342900">
              <a:buFont typeface="Wingdings" panose="05000000000000000000" pitchFamily="2" charset="2"/>
              <a:buChar char="§"/>
            </a:pPr>
            <a:r>
              <a:rPr lang="en-IN" sz="1800" dirty="0" smtClean="0"/>
              <a:t>Promise can also use </a:t>
            </a:r>
            <a:r>
              <a:rPr lang="en-IN" sz="1800" dirty="0" smtClean="0">
                <a:solidFill>
                  <a:schemeClr val="tx2">
                    <a:lumMod val="60000"/>
                    <a:lumOff val="40000"/>
                  </a:schemeClr>
                </a:solidFill>
              </a:rPr>
              <a:t>‘then’</a:t>
            </a:r>
            <a:r>
              <a:rPr lang="en-IN" sz="1800" dirty="0">
                <a:solidFill>
                  <a:schemeClr val="tx2">
                    <a:lumMod val="60000"/>
                    <a:lumOff val="40000"/>
                  </a:schemeClr>
                </a:solidFill>
              </a:rPr>
              <a:t> </a:t>
            </a:r>
            <a:r>
              <a:rPr lang="en-IN" sz="1800" dirty="0"/>
              <a:t>method to register </a:t>
            </a:r>
            <a:r>
              <a:rPr lang="en-IN" sz="1800" dirty="0" smtClean="0"/>
              <a:t>call-backs that receive response object as an argument</a:t>
            </a:r>
          </a:p>
          <a:p>
            <a:pPr marL="457200" lvl="1" indent="0">
              <a:buNone/>
            </a:pPr>
            <a:endParaRPr lang="en-IN" dirty="0"/>
          </a:p>
          <a:p>
            <a:pPr marL="0" lvl="1" indent="0">
              <a:buNone/>
            </a:pPr>
            <a:endParaRPr lang="en-IN" dirty="0"/>
          </a:p>
          <a:p>
            <a:pPr lvl="1"/>
            <a:endParaRPr lang="en-IN" dirty="0" smtClean="0"/>
          </a:p>
          <a:p>
            <a:endParaRPr lang="en-IN" dirty="0"/>
          </a:p>
          <a:p>
            <a:endParaRPr lang="en-IN" dirty="0"/>
          </a:p>
        </p:txBody>
      </p:sp>
    </p:spTree>
    <p:extLst>
      <p:ext uri="{BB962C8B-B14F-4D97-AF65-F5344CB8AC3E}">
        <p14:creationId xmlns:p14="http://schemas.microsoft.com/office/powerpoint/2010/main" val="410212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Using $http as a </a:t>
            </a:r>
            <a:r>
              <a:rPr lang="en-IN" dirty="0" smtClean="0"/>
              <a:t>Function  (2/2)</a:t>
            </a:r>
            <a:r>
              <a:rPr lang="en-IN" dirty="0"/>
              <a:t/>
            </a:r>
            <a:br>
              <a:rPr lang="en-IN" dirty="0"/>
            </a:br>
            <a:endParaRPr lang="en-IN" dirty="0"/>
          </a:p>
        </p:txBody>
      </p:sp>
      <p:sp>
        <p:nvSpPr>
          <p:cNvPr id="3" name="Text Placeholder 2"/>
          <p:cNvSpPr>
            <a:spLocks noGrp="1"/>
          </p:cNvSpPr>
          <p:nvPr>
            <p:ph type="body" sz="quarter" idx="10"/>
          </p:nvPr>
        </p:nvSpPr>
        <p:spPr/>
        <p:txBody>
          <a:bodyPr>
            <a:normAutofit/>
          </a:bodyPr>
          <a:lstStyle/>
          <a:p>
            <a:pPr marL="0" indent="0">
              <a:buNone/>
            </a:pPr>
            <a:r>
              <a:rPr lang="en-IN" sz="1800" dirty="0">
                <a:solidFill>
                  <a:srgbClr val="FF0000"/>
                </a:solidFill>
              </a:rPr>
              <a:t>// </a:t>
            </a:r>
            <a:r>
              <a:rPr lang="en-IN" sz="1800" dirty="0" smtClean="0">
                <a:solidFill>
                  <a:srgbClr val="FF0000"/>
                </a:solidFill>
              </a:rPr>
              <a:t>To remove </a:t>
            </a:r>
            <a:r>
              <a:rPr lang="en-IN" sz="1800" dirty="0">
                <a:solidFill>
                  <a:srgbClr val="FF0000"/>
                </a:solidFill>
              </a:rPr>
              <a:t>the friend with the given ID from the remote collection.</a:t>
            </a:r>
          </a:p>
          <a:p>
            <a:pPr marL="0" indent="0">
              <a:buNone/>
            </a:pPr>
            <a:r>
              <a:rPr lang="en-IN" sz="1800" dirty="0" smtClean="0">
                <a:solidFill>
                  <a:schemeClr val="tx2">
                    <a:lumMod val="60000"/>
                    <a:lumOff val="40000"/>
                  </a:schemeClr>
                </a:solidFill>
              </a:rPr>
              <a:t>  function removeFriend(id)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r>
              <a:rPr lang="en-IN" sz="1800" dirty="0" smtClean="0">
                <a:solidFill>
                  <a:srgbClr val="FF0000"/>
                </a:solidFill>
              </a:rPr>
              <a:t>// var request is a ‘promise’ object returned by $http</a:t>
            </a:r>
            <a:endParaRPr lang="en-IN" sz="1800" dirty="0">
              <a:solidFill>
                <a:srgbClr val="FF0000"/>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var request </a:t>
            </a:r>
            <a:r>
              <a:rPr lang="en-IN" sz="1800" dirty="0">
                <a:solidFill>
                  <a:schemeClr val="tx2">
                    <a:lumMod val="60000"/>
                    <a:lumOff val="40000"/>
                  </a:schemeClr>
                </a:solidFill>
              </a:rPr>
              <a:t>= $http</a:t>
            </a:r>
            <a:r>
              <a:rPr lang="en-IN" sz="1800" dirty="0" smtClean="0">
                <a:solidFill>
                  <a:schemeClr val="tx2">
                    <a:lumMod val="60000"/>
                    <a:lumOff val="40000"/>
                  </a:schemeClr>
                </a:solidFill>
              </a:rPr>
              <a:t>({ method</a:t>
            </a:r>
            <a:r>
              <a:rPr lang="en-IN" sz="1800" dirty="0">
                <a:solidFill>
                  <a:schemeClr val="tx2">
                    <a:lumMod val="60000"/>
                    <a:lumOff val="40000"/>
                  </a:schemeClr>
                </a:solidFill>
              </a:rPr>
              <a:t>: "delete</a:t>
            </a:r>
            <a:r>
              <a:rPr lang="en-IN" sz="1800" dirty="0" smtClean="0">
                <a:solidFill>
                  <a:schemeClr val="tx2">
                    <a:lumMod val="60000"/>
                    <a:lumOff val="40000"/>
                  </a:schemeClr>
                </a:solidFill>
              </a:rPr>
              <a:t>", url</a:t>
            </a:r>
            <a:r>
              <a:rPr lang="en-IN" sz="1800" dirty="0">
                <a:solidFill>
                  <a:schemeClr val="tx2">
                    <a:lumMod val="60000"/>
                    <a:lumOff val="40000"/>
                  </a:schemeClr>
                </a:solidFill>
              </a:rPr>
              <a:t>: "</a:t>
            </a:r>
            <a:r>
              <a:rPr lang="en-IN" sz="1800" dirty="0" err="1">
                <a:solidFill>
                  <a:schemeClr val="tx2">
                    <a:lumMod val="60000"/>
                    <a:lumOff val="40000"/>
                  </a:schemeClr>
                </a:solidFill>
              </a:rPr>
              <a:t>api</a:t>
            </a:r>
            <a:r>
              <a:rPr lang="en-IN" sz="1800" dirty="0">
                <a:solidFill>
                  <a:schemeClr val="tx2">
                    <a:lumMod val="60000"/>
                    <a:lumOff val="40000"/>
                  </a:schemeClr>
                </a:solidFill>
              </a:rPr>
              <a:t>/</a:t>
            </a:r>
            <a:r>
              <a:rPr lang="en-IN" sz="1800" dirty="0" err="1">
                <a:solidFill>
                  <a:schemeClr val="tx2">
                    <a:lumMod val="60000"/>
                    <a:lumOff val="40000"/>
                  </a:schemeClr>
                </a:solidFill>
              </a:rPr>
              <a:t>index.cfm</a:t>
            </a:r>
            <a:r>
              <a:rPr lang="en-IN" sz="1800" dirty="0">
                <a:solidFill>
                  <a:schemeClr val="tx2">
                    <a:lumMod val="60000"/>
                    <a:lumOff val="40000"/>
                  </a:schemeClr>
                </a:solidFill>
              </a:rPr>
              <a:t>",</a:t>
            </a:r>
          </a:p>
          <a:p>
            <a:pPr marL="0" indent="0">
              <a:buNone/>
            </a:pPr>
            <a:r>
              <a:rPr lang="en-IN" sz="1800" dirty="0" smtClean="0">
                <a:solidFill>
                  <a:schemeClr val="tx2">
                    <a:lumMod val="60000"/>
                    <a:lumOff val="40000"/>
                  </a:schemeClr>
                </a:solidFill>
              </a:rPr>
              <a:t>     			   params</a:t>
            </a:r>
            <a:r>
              <a:rPr lang="en-IN" sz="1800" dirty="0">
                <a:solidFill>
                  <a:schemeClr val="tx2">
                    <a:lumMod val="60000"/>
                    <a:lumOff val="40000"/>
                  </a:schemeClr>
                </a:solidFill>
              </a:rPr>
              <a:t>: </a:t>
            </a:r>
            <a:r>
              <a:rPr lang="en-IN" sz="1800" dirty="0" smtClean="0">
                <a:solidFill>
                  <a:schemeClr val="tx2">
                    <a:lumMod val="60000"/>
                    <a:lumOff val="40000"/>
                  </a:schemeClr>
                </a:solidFill>
              </a:rPr>
              <a:t>{ action</a:t>
            </a:r>
            <a:r>
              <a:rPr lang="en-IN" sz="1800" dirty="0">
                <a:solidFill>
                  <a:schemeClr val="tx2">
                    <a:lumMod val="60000"/>
                    <a:lumOff val="40000"/>
                  </a:schemeClr>
                </a:solidFill>
              </a:rPr>
              <a:t>: "</a:t>
            </a:r>
            <a:r>
              <a:rPr lang="en-IN" sz="1800" dirty="0" smtClean="0">
                <a:solidFill>
                  <a:schemeClr val="tx2">
                    <a:lumMod val="60000"/>
                    <a:lumOff val="40000"/>
                  </a:schemeClr>
                </a:solidFill>
              </a:rPr>
              <a:t>delete"},</a:t>
            </a:r>
          </a:p>
          <a:p>
            <a:pPr marL="0" indent="0">
              <a:buNone/>
            </a:pPr>
            <a:r>
              <a:rPr lang="en-IN" sz="1800" dirty="0" smtClean="0">
                <a:solidFill>
                  <a:schemeClr val="tx2">
                    <a:lumMod val="60000"/>
                    <a:lumOff val="40000"/>
                  </a:schemeClr>
                </a:solidFill>
              </a:rPr>
              <a:t>          			   data</a:t>
            </a:r>
            <a:r>
              <a:rPr lang="en-IN" sz="1800" dirty="0">
                <a:solidFill>
                  <a:schemeClr val="tx2">
                    <a:lumMod val="60000"/>
                    <a:lumOff val="40000"/>
                  </a:schemeClr>
                </a:solidFill>
              </a:rPr>
              <a:t>: </a:t>
            </a:r>
            <a:r>
              <a:rPr lang="en-IN" sz="1800" dirty="0" smtClean="0">
                <a:solidFill>
                  <a:schemeClr val="tx2">
                    <a:lumMod val="60000"/>
                    <a:lumOff val="40000"/>
                  </a:schemeClr>
                </a:solidFill>
              </a:rPr>
              <a:t>{id</a:t>
            </a:r>
            <a:r>
              <a:rPr lang="en-IN" sz="1800" dirty="0">
                <a:solidFill>
                  <a:schemeClr val="tx2">
                    <a:lumMod val="60000"/>
                    <a:lumOff val="40000"/>
                  </a:schemeClr>
                </a:solidFill>
              </a:rPr>
              <a:t>: </a:t>
            </a:r>
            <a:r>
              <a:rPr lang="en-IN" sz="1800" dirty="0" smtClean="0">
                <a:solidFill>
                  <a:schemeClr val="tx2">
                    <a:lumMod val="60000"/>
                    <a:lumOff val="40000"/>
                  </a:schemeClr>
                </a:solidFill>
              </a:rPr>
              <a:t>id}   } );</a:t>
            </a:r>
          </a:p>
          <a:p>
            <a:pPr marL="0" indent="0">
              <a:buNone/>
            </a:pPr>
            <a:r>
              <a:rPr lang="en-IN" sz="1800" dirty="0">
                <a:solidFill>
                  <a:srgbClr val="FF0000"/>
                </a:solidFill>
              </a:rPr>
              <a:t> </a:t>
            </a:r>
            <a:r>
              <a:rPr lang="en-IN" sz="1800" dirty="0" smtClean="0">
                <a:solidFill>
                  <a:srgbClr val="FF0000"/>
                </a:solidFill>
              </a:rPr>
              <a:t>    //see the ‘then’ method used to register the call-backs.</a:t>
            </a:r>
            <a:endParaRPr lang="en-IN" sz="1800" dirty="0">
              <a:solidFill>
                <a:srgbClr val="FF0000"/>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return</a:t>
            </a:r>
            <a:r>
              <a:rPr lang="en-IN" sz="1800" dirty="0">
                <a:solidFill>
                  <a:schemeClr val="tx2">
                    <a:lumMod val="60000"/>
                    <a:lumOff val="40000"/>
                  </a:schemeClr>
                </a:solidFill>
              </a:rPr>
              <a:t>( </a:t>
            </a:r>
            <a:r>
              <a:rPr lang="en-IN" sz="1800" dirty="0" err="1">
                <a:solidFill>
                  <a:schemeClr val="tx2">
                    <a:lumMod val="60000"/>
                    <a:lumOff val="40000"/>
                  </a:schemeClr>
                </a:solidFill>
              </a:rPr>
              <a:t>request.</a:t>
            </a:r>
            <a:r>
              <a:rPr lang="en-IN" sz="1800" dirty="0" err="1">
                <a:solidFill>
                  <a:srgbClr val="FF0000"/>
                </a:solidFill>
              </a:rPr>
              <a:t>then</a:t>
            </a:r>
            <a:r>
              <a:rPr lang="en-IN" sz="1800" dirty="0">
                <a:solidFill>
                  <a:schemeClr val="tx2">
                    <a:lumMod val="60000"/>
                    <a:lumOff val="40000"/>
                  </a:schemeClr>
                </a:solidFill>
              </a:rPr>
              <a:t>( </a:t>
            </a:r>
            <a:r>
              <a:rPr lang="en-IN" sz="1800" dirty="0" err="1">
                <a:solidFill>
                  <a:schemeClr val="tx2">
                    <a:lumMod val="60000"/>
                    <a:lumOff val="40000"/>
                  </a:schemeClr>
                </a:solidFill>
              </a:rPr>
              <a:t>handleSuccess</a:t>
            </a:r>
            <a:r>
              <a:rPr lang="en-IN" sz="1800" dirty="0">
                <a:solidFill>
                  <a:schemeClr val="tx2">
                    <a:lumMod val="60000"/>
                    <a:lumOff val="40000"/>
                  </a:schemeClr>
                </a:solidFill>
              </a:rPr>
              <a:t>, </a:t>
            </a:r>
            <a:r>
              <a:rPr lang="en-IN" sz="1800" dirty="0" err="1">
                <a:solidFill>
                  <a:schemeClr val="tx2">
                    <a:lumMod val="60000"/>
                    <a:lumOff val="40000"/>
                  </a:schemeClr>
                </a:solidFill>
              </a:rPr>
              <a:t>handleError</a:t>
            </a:r>
            <a:r>
              <a:rPr lang="en-IN" sz="1800" dirty="0">
                <a:solidFill>
                  <a:schemeClr val="tx2">
                    <a:lumMod val="60000"/>
                    <a:lumOff val="40000"/>
                  </a:schemeClr>
                </a:solidFill>
              </a:rPr>
              <a:t> )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p>
          <a:p>
            <a:pPr marL="0" indent="0">
              <a:buNone/>
            </a:pPr>
            <a:r>
              <a:rPr lang="en-IN" sz="1800" dirty="0" smtClean="0">
                <a:solidFill>
                  <a:schemeClr val="tx2">
                    <a:lumMod val="60000"/>
                    <a:lumOff val="40000"/>
                  </a:schemeClr>
                </a:solidFill>
              </a:rPr>
              <a:t>  function </a:t>
            </a:r>
            <a:r>
              <a:rPr lang="en-IN" sz="1800" dirty="0" err="1">
                <a:solidFill>
                  <a:schemeClr val="tx2">
                    <a:lumMod val="60000"/>
                    <a:lumOff val="40000"/>
                  </a:schemeClr>
                </a:solidFill>
              </a:rPr>
              <a:t>handleSuccess</a:t>
            </a:r>
            <a:r>
              <a:rPr lang="en-IN" sz="1800" dirty="0">
                <a:solidFill>
                  <a:schemeClr val="tx2">
                    <a:lumMod val="60000"/>
                    <a:lumOff val="40000"/>
                  </a:schemeClr>
                </a:solidFill>
              </a:rPr>
              <a:t>( response ) {</a:t>
            </a:r>
          </a:p>
          <a:p>
            <a:pPr marL="0" indent="0">
              <a:buNone/>
            </a:pPr>
            <a:r>
              <a:rPr lang="en-IN" sz="1800" dirty="0" smtClean="0">
                <a:solidFill>
                  <a:schemeClr val="tx2">
                    <a:lumMod val="60000"/>
                    <a:lumOff val="40000"/>
                  </a:schemeClr>
                </a:solidFill>
              </a:rPr>
              <a:t>     return</a:t>
            </a:r>
            <a:r>
              <a:rPr lang="en-IN" sz="1800" dirty="0">
                <a:solidFill>
                  <a:schemeClr val="tx2">
                    <a:lumMod val="60000"/>
                    <a:lumOff val="40000"/>
                  </a:schemeClr>
                </a:solidFill>
              </a:rPr>
              <a:t>( </a:t>
            </a:r>
            <a:r>
              <a:rPr lang="en-IN" sz="1800" dirty="0" err="1">
                <a:solidFill>
                  <a:schemeClr val="tx2">
                    <a:lumMod val="60000"/>
                    <a:lumOff val="40000"/>
                  </a:schemeClr>
                </a:solidFill>
              </a:rPr>
              <a:t>response.data</a:t>
            </a:r>
            <a:r>
              <a:rPr lang="en-IN" sz="1800" dirty="0">
                <a:solidFill>
                  <a:schemeClr val="tx2">
                    <a:lumMod val="60000"/>
                    <a:lumOff val="40000"/>
                  </a:schemeClr>
                </a:solidFill>
              </a:rPr>
              <a:t>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 </a:t>
            </a:r>
          </a:p>
          <a:p>
            <a:pPr marL="0" indent="0">
              <a:buNone/>
            </a:pPr>
            <a:r>
              <a:rPr lang="en-IN" sz="1800" dirty="0" smtClean="0">
                <a:solidFill>
                  <a:schemeClr val="tx2">
                    <a:lumMod val="60000"/>
                    <a:lumOff val="40000"/>
                  </a:schemeClr>
                </a:solidFill>
              </a:rPr>
              <a:t>   function </a:t>
            </a:r>
            <a:r>
              <a:rPr lang="en-IN" sz="1800" dirty="0" err="1" smtClean="0">
                <a:solidFill>
                  <a:schemeClr val="tx2">
                    <a:lumMod val="60000"/>
                    <a:lumOff val="40000"/>
                  </a:schemeClr>
                </a:solidFill>
              </a:rPr>
              <a:t>handle</a:t>
            </a:r>
            <a:r>
              <a:rPr lang="en-IN" sz="1800" dirty="0" err="1">
                <a:solidFill>
                  <a:schemeClr val="tx2">
                    <a:lumMod val="60000"/>
                    <a:lumOff val="40000"/>
                  </a:schemeClr>
                </a:solidFill>
              </a:rPr>
              <a:t>Error</a:t>
            </a:r>
            <a:r>
              <a:rPr lang="en-IN" sz="1800" dirty="0">
                <a:solidFill>
                  <a:schemeClr val="tx2">
                    <a:lumMod val="60000"/>
                    <a:lumOff val="40000"/>
                  </a:schemeClr>
                </a:solidFill>
              </a:rPr>
              <a:t> </a:t>
            </a:r>
            <a:r>
              <a:rPr lang="en-IN" sz="1800" dirty="0" smtClean="0">
                <a:solidFill>
                  <a:schemeClr val="tx2">
                    <a:lumMod val="60000"/>
                    <a:lumOff val="40000"/>
                  </a:schemeClr>
                </a:solidFill>
              </a:rPr>
              <a:t>( </a:t>
            </a:r>
            <a:r>
              <a:rPr lang="en-IN" sz="1800" dirty="0">
                <a:solidFill>
                  <a:schemeClr val="tx2">
                    <a:lumMod val="60000"/>
                    <a:lumOff val="40000"/>
                  </a:schemeClr>
                </a:solidFill>
              </a:rPr>
              <a:t>response ) {</a:t>
            </a: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console.log( </a:t>
            </a:r>
            <a:r>
              <a:rPr lang="en-IN" sz="1800" dirty="0" err="1" smtClean="0">
                <a:solidFill>
                  <a:schemeClr val="tx2">
                    <a:lumMod val="60000"/>
                    <a:lumOff val="40000"/>
                  </a:schemeClr>
                </a:solidFill>
              </a:rPr>
              <a:t>response.data.message</a:t>
            </a:r>
            <a:r>
              <a:rPr lang="en-IN" sz="1800" dirty="0" smtClean="0">
                <a:solidFill>
                  <a:schemeClr val="tx2">
                    <a:lumMod val="60000"/>
                    <a:lumOff val="40000"/>
                  </a:schemeClr>
                </a:solidFill>
              </a:rPr>
              <a:t>);</a:t>
            </a:r>
            <a:endParaRPr lang="en-IN" sz="1800" dirty="0">
              <a:solidFill>
                <a:schemeClr val="tx2">
                  <a:lumMod val="60000"/>
                  <a:lumOff val="40000"/>
                </a:schemeClr>
              </a:solidFill>
            </a:endParaRPr>
          </a:p>
          <a:p>
            <a:pPr marL="0" indent="0">
              <a:buNone/>
            </a:pPr>
            <a:r>
              <a:rPr lang="en-IN" sz="1800" dirty="0">
                <a:solidFill>
                  <a:schemeClr val="tx2">
                    <a:lumMod val="60000"/>
                    <a:lumOff val="40000"/>
                  </a:schemeClr>
                </a:solidFill>
              </a:rPr>
              <a:t>  </a:t>
            </a:r>
            <a:r>
              <a:rPr lang="en-IN" sz="1800" dirty="0" smtClean="0">
                <a:solidFill>
                  <a:schemeClr val="tx2">
                    <a:lumMod val="60000"/>
                    <a:lumOff val="40000"/>
                  </a:schemeClr>
                </a:solidFill>
              </a:rPr>
              <a:t> }</a:t>
            </a:r>
            <a:endParaRPr lang="en-IN" sz="1800" dirty="0">
              <a:solidFill>
                <a:schemeClr val="tx2">
                  <a:lumMod val="60000"/>
                  <a:lumOff val="40000"/>
                </a:schemeClr>
              </a:solidFill>
            </a:endParaRP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161465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a:t>
            </a:r>
            <a:r>
              <a:rPr lang="en-IN" sz="2000" smtClean="0">
                <a:solidFill>
                  <a:schemeClr val="tx1">
                    <a:lumMod val="85000"/>
                    <a:lumOff val="15000"/>
                  </a:schemeClr>
                </a:solidFill>
              </a:rPr>
              <a:t>http &amp; JSONP </a:t>
            </a:r>
            <a:r>
              <a:rPr lang="en-IN" sz="2000" dirty="0" smtClean="0">
                <a:solidFill>
                  <a:schemeClr val="tx1">
                    <a:lumMod val="85000"/>
                    <a:lumOff val="15000"/>
                  </a:schemeClr>
                </a:solidFill>
              </a:rPr>
              <a:t>–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245352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 Setting  Http headers At Global Level   (1/2)</a:t>
            </a:r>
            <a:endParaRPr lang="en-IN" dirty="0"/>
          </a:p>
        </p:txBody>
      </p:sp>
      <p:sp>
        <p:nvSpPr>
          <p:cNvPr id="3" name="Text Placeholder 2"/>
          <p:cNvSpPr>
            <a:spLocks noGrp="1"/>
          </p:cNvSpPr>
          <p:nvPr>
            <p:ph type="body" sz="quarter" idx="10"/>
          </p:nvPr>
        </p:nvSpPr>
        <p:spPr/>
        <p:txBody>
          <a:bodyPr>
            <a:normAutofit/>
          </a:bodyPr>
          <a:lstStyle/>
          <a:p>
            <a:r>
              <a:rPr lang="en-IN" sz="1800" dirty="0"/>
              <a:t>The $http service will automatically add certain HTTP headers to </a:t>
            </a:r>
            <a:r>
              <a:rPr lang="en-IN" sz="1800" dirty="0">
                <a:solidFill>
                  <a:srgbClr val="0070C0"/>
                </a:solidFill>
              </a:rPr>
              <a:t>all requests</a:t>
            </a:r>
            <a:r>
              <a:rPr lang="en-IN" sz="1800" dirty="0" smtClean="0">
                <a:solidFill>
                  <a:srgbClr val="0070C0"/>
                </a:solidFill>
              </a:rPr>
              <a:t>.</a:t>
            </a:r>
          </a:p>
          <a:p>
            <a:endParaRPr lang="en-IN" sz="1800" dirty="0" smtClean="0"/>
          </a:p>
          <a:p>
            <a:r>
              <a:rPr lang="en-IN" sz="1800" dirty="0" smtClean="0"/>
              <a:t>Following is the default configuration for </a:t>
            </a:r>
            <a:r>
              <a:rPr lang="en-IN" sz="1800" dirty="0">
                <a:solidFill>
                  <a:schemeClr val="tx2">
                    <a:lumMod val="60000"/>
                    <a:lumOff val="40000"/>
                  </a:schemeClr>
                </a:solidFill>
              </a:rPr>
              <a:t>$</a:t>
            </a:r>
            <a:r>
              <a:rPr lang="en-IN" sz="1800" dirty="0" smtClean="0">
                <a:solidFill>
                  <a:schemeClr val="tx2">
                    <a:lumMod val="60000"/>
                    <a:lumOff val="40000"/>
                  </a:schemeClr>
                </a:solidFill>
              </a:rPr>
              <a:t>httpProvider.defaults.headers</a:t>
            </a:r>
            <a:r>
              <a:rPr lang="en-IN" sz="1800" dirty="0">
                <a:solidFill>
                  <a:schemeClr val="tx2">
                    <a:lumMod val="60000"/>
                    <a:lumOff val="40000"/>
                  </a:schemeClr>
                </a:solidFill>
              </a:rPr>
              <a:t> </a:t>
            </a:r>
            <a:r>
              <a:rPr lang="en-IN" sz="1800" dirty="0"/>
              <a:t>configuration </a:t>
            </a:r>
            <a:r>
              <a:rPr lang="en-IN" sz="1800" dirty="0" smtClean="0"/>
              <a:t>object.</a:t>
            </a:r>
          </a:p>
          <a:p>
            <a:pPr marL="0" indent="0">
              <a:buNone/>
            </a:pPr>
            <a:endParaRPr lang="en-IN" sz="1800" dirty="0" smtClean="0"/>
          </a:p>
          <a:p>
            <a:pPr lvl="1"/>
            <a:r>
              <a:rPr lang="en-IN" sz="1600" dirty="0"/>
              <a:t>$</a:t>
            </a:r>
            <a:r>
              <a:rPr lang="en-IN" sz="1600" dirty="0" err="1" smtClean="0"/>
              <a:t>httpProvider.defaults.headers.common</a:t>
            </a:r>
            <a:r>
              <a:rPr lang="en-IN" sz="1600" dirty="0" smtClean="0"/>
              <a:t> - headers </a:t>
            </a:r>
            <a:r>
              <a:rPr lang="en-IN" sz="1600" dirty="0"/>
              <a:t>that are common for all </a:t>
            </a:r>
            <a:r>
              <a:rPr lang="en-IN" sz="1600" dirty="0" smtClean="0"/>
              <a:t>requests</a:t>
            </a:r>
            <a:endParaRPr lang="en-IN" sz="1600" dirty="0"/>
          </a:p>
          <a:p>
            <a:pPr lvl="2"/>
            <a:r>
              <a:rPr lang="en-IN" sz="1600" dirty="0"/>
              <a:t>Accept: application/</a:t>
            </a:r>
            <a:r>
              <a:rPr lang="en-IN" sz="1600" dirty="0" err="1"/>
              <a:t>json</a:t>
            </a:r>
            <a:r>
              <a:rPr lang="en-IN" sz="1600" dirty="0"/>
              <a:t>, text/plain, * / *</a:t>
            </a:r>
          </a:p>
          <a:p>
            <a:pPr lvl="1"/>
            <a:r>
              <a:rPr lang="en-IN" sz="1600" dirty="0"/>
              <a:t>$</a:t>
            </a:r>
            <a:r>
              <a:rPr lang="en-IN" sz="1600" dirty="0" err="1" smtClean="0"/>
              <a:t>httpProvider.defaults.headers.post</a:t>
            </a:r>
            <a:r>
              <a:rPr lang="en-IN" sz="1600" dirty="0"/>
              <a:t> </a:t>
            </a:r>
            <a:r>
              <a:rPr lang="en-IN" sz="1600" dirty="0" smtClean="0"/>
              <a:t>- header </a:t>
            </a:r>
            <a:r>
              <a:rPr lang="en-IN" sz="1600" dirty="0"/>
              <a:t>defaults for POST </a:t>
            </a:r>
            <a:r>
              <a:rPr lang="en-IN" sz="1600" dirty="0" smtClean="0"/>
              <a:t>requests</a:t>
            </a:r>
            <a:endParaRPr lang="en-IN" sz="1600" dirty="0"/>
          </a:p>
          <a:p>
            <a:pPr lvl="2"/>
            <a:r>
              <a:rPr lang="en-IN" sz="1600" dirty="0"/>
              <a:t>Content-Type: application/</a:t>
            </a:r>
            <a:r>
              <a:rPr lang="en-IN" sz="1600" dirty="0" err="1"/>
              <a:t>json</a:t>
            </a:r>
            <a:endParaRPr lang="en-IN" sz="1600" dirty="0"/>
          </a:p>
          <a:p>
            <a:pPr lvl="1"/>
            <a:r>
              <a:rPr lang="en-IN" sz="1600" dirty="0"/>
              <a:t>$</a:t>
            </a:r>
            <a:r>
              <a:rPr lang="en-IN" sz="1600" dirty="0" err="1" smtClean="0"/>
              <a:t>httpProvider.defaults.headers.put</a:t>
            </a:r>
            <a:r>
              <a:rPr lang="en-IN" sz="1600" dirty="0" smtClean="0"/>
              <a:t> - header </a:t>
            </a:r>
            <a:r>
              <a:rPr lang="en-IN" sz="1600" dirty="0"/>
              <a:t>defaults for PUT </a:t>
            </a:r>
            <a:r>
              <a:rPr lang="en-IN" sz="1600" dirty="0" smtClean="0"/>
              <a:t>requests</a:t>
            </a:r>
            <a:endParaRPr lang="en-IN" sz="1600" dirty="0"/>
          </a:p>
          <a:p>
            <a:pPr lvl="2"/>
            <a:r>
              <a:rPr lang="en-IN" sz="1600" dirty="0"/>
              <a:t>Content-Type: </a:t>
            </a:r>
            <a:r>
              <a:rPr lang="en-IN" sz="1600" dirty="0" smtClean="0"/>
              <a:t>application/</a:t>
            </a:r>
            <a:r>
              <a:rPr lang="en-IN" sz="1600" dirty="0" err="1" smtClean="0"/>
              <a:t>json</a:t>
            </a:r>
            <a:endParaRPr lang="en-IN" sz="1600" dirty="0" smtClean="0"/>
          </a:p>
          <a:p>
            <a:pPr lvl="2"/>
            <a:endParaRPr lang="en-IN" dirty="0"/>
          </a:p>
        </p:txBody>
      </p:sp>
    </p:spTree>
    <p:extLst>
      <p:ext uri="{BB962C8B-B14F-4D97-AF65-F5344CB8AC3E}">
        <p14:creationId xmlns:p14="http://schemas.microsoft.com/office/powerpoint/2010/main" val="209896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 Setting  Http headers At Global </a:t>
            </a:r>
            <a:r>
              <a:rPr lang="en-IN" dirty="0" smtClean="0"/>
              <a:t>Level   (2/2)</a:t>
            </a:r>
            <a:endParaRPr lang="en-IN" dirty="0"/>
          </a:p>
        </p:txBody>
      </p:sp>
      <p:sp>
        <p:nvSpPr>
          <p:cNvPr id="3" name="Text Placeholder 2"/>
          <p:cNvSpPr>
            <a:spLocks noGrp="1"/>
          </p:cNvSpPr>
          <p:nvPr>
            <p:ph type="body" sz="quarter" idx="10"/>
          </p:nvPr>
        </p:nvSpPr>
        <p:spPr/>
        <p:txBody>
          <a:bodyPr>
            <a:normAutofit/>
          </a:bodyPr>
          <a:lstStyle/>
          <a:p>
            <a:r>
              <a:rPr lang="en-IN" sz="1800" dirty="0" smtClean="0"/>
              <a:t>To </a:t>
            </a:r>
            <a:r>
              <a:rPr lang="en-IN" sz="1800" dirty="0"/>
              <a:t>add or overwrite these </a:t>
            </a:r>
            <a:r>
              <a:rPr lang="en-IN" sz="1800" dirty="0" smtClean="0"/>
              <a:t>defaults for all http messages, </a:t>
            </a:r>
            <a:r>
              <a:rPr lang="en-IN" sz="1800" dirty="0"/>
              <a:t>simply add or remove a property from these configuration </a:t>
            </a:r>
            <a:r>
              <a:rPr lang="en-IN" sz="1800" dirty="0" smtClean="0"/>
              <a:t>objects as follows:</a:t>
            </a:r>
            <a:endParaRPr lang="en-IN" sz="1800" dirty="0"/>
          </a:p>
          <a:p>
            <a:pPr marL="0" indent="0">
              <a:buNone/>
            </a:pPr>
            <a:r>
              <a:rPr lang="en-IN" sz="1600" dirty="0" smtClean="0">
                <a:solidFill>
                  <a:schemeClr val="tx2">
                    <a:lumMod val="60000"/>
                    <a:lumOff val="40000"/>
                  </a:schemeClr>
                </a:solidFill>
              </a:rPr>
              <a:t>       </a:t>
            </a:r>
            <a:r>
              <a:rPr lang="en-IN" sz="1600" dirty="0" err="1" smtClean="0">
                <a:solidFill>
                  <a:schemeClr val="tx2">
                    <a:lumMod val="60000"/>
                    <a:lumOff val="40000"/>
                  </a:schemeClr>
                </a:solidFill>
              </a:rPr>
              <a:t>module.config</a:t>
            </a:r>
            <a:r>
              <a:rPr lang="en-IN" sz="1600" dirty="0" smtClean="0">
                <a:solidFill>
                  <a:schemeClr val="tx2">
                    <a:lumMod val="60000"/>
                    <a:lumOff val="40000"/>
                  </a:schemeClr>
                </a:solidFill>
              </a:rPr>
              <a:t>(function </a:t>
            </a:r>
            <a:r>
              <a:rPr lang="en-IN" sz="1600" dirty="0">
                <a:solidFill>
                  <a:schemeClr val="tx2">
                    <a:lumMod val="60000"/>
                    <a:lumOff val="40000"/>
                  </a:schemeClr>
                </a:solidFill>
              </a:rPr>
              <a:t>($</a:t>
            </a:r>
            <a:r>
              <a:rPr lang="en-IN" sz="1600" dirty="0" err="1">
                <a:solidFill>
                  <a:schemeClr val="tx2">
                    <a:lumMod val="60000"/>
                    <a:lumOff val="40000"/>
                  </a:schemeClr>
                </a:solidFill>
              </a:rPr>
              <a:t>httpProvider</a:t>
            </a:r>
            <a:r>
              <a:rPr lang="en-IN" sz="1600" dirty="0">
                <a:solidFill>
                  <a:schemeClr val="tx2">
                    <a:lumMod val="60000"/>
                    <a:lumOff val="40000"/>
                  </a:schemeClr>
                </a:solidFill>
              </a:rPr>
              <a:t>) </a:t>
            </a:r>
            <a:endParaRPr lang="en-IN" sz="1600" dirty="0" smtClean="0">
              <a:solidFill>
                <a:schemeClr val="tx2">
                  <a:lumMod val="60000"/>
                  <a:lumOff val="40000"/>
                </a:schemeClr>
              </a:solidFill>
            </a:endParaRP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    $</a:t>
            </a:r>
            <a:r>
              <a:rPr lang="en-IN" sz="1600" dirty="0" err="1">
                <a:solidFill>
                  <a:schemeClr val="tx2">
                    <a:lumMod val="60000"/>
                    <a:lumOff val="40000"/>
                  </a:schemeClr>
                </a:solidFill>
              </a:rPr>
              <a:t>httpProvider.defaults.headers.post</a:t>
            </a:r>
            <a:r>
              <a:rPr lang="en-IN" sz="1600" dirty="0">
                <a:solidFill>
                  <a:schemeClr val="tx2">
                    <a:lumMod val="60000"/>
                    <a:lumOff val="40000"/>
                  </a:schemeClr>
                </a:solidFill>
              </a:rPr>
              <a:t>['Accept'] = 'application/</a:t>
            </a:r>
            <a:r>
              <a:rPr lang="en-IN" sz="1600" dirty="0" err="1">
                <a:solidFill>
                  <a:schemeClr val="tx2">
                    <a:lumMod val="60000"/>
                    <a:lumOff val="40000"/>
                  </a:schemeClr>
                </a:solidFill>
              </a:rPr>
              <a:t>json</a:t>
            </a:r>
            <a:r>
              <a:rPr lang="en-IN" sz="1600" dirty="0">
                <a:solidFill>
                  <a:schemeClr val="tx2">
                    <a:lumMod val="60000"/>
                    <a:lumOff val="40000"/>
                  </a:schemeClr>
                </a:solidFill>
              </a:rPr>
              <a:t>, text/</a:t>
            </a:r>
            <a:r>
              <a:rPr lang="en-IN" sz="1600" dirty="0" err="1">
                <a:solidFill>
                  <a:schemeClr val="tx2">
                    <a:lumMod val="60000"/>
                    <a:lumOff val="40000"/>
                  </a:schemeClr>
                </a:solidFill>
              </a:rPr>
              <a:t>javascript</a:t>
            </a:r>
            <a:r>
              <a:rPr lang="en-IN" sz="1600" dirty="0">
                <a:solidFill>
                  <a:schemeClr val="tx2">
                    <a:lumMod val="60000"/>
                    <a:lumOff val="40000"/>
                  </a:schemeClr>
                </a:solidFill>
              </a:rPr>
              <a:t>';  </a:t>
            </a:r>
            <a:r>
              <a:rPr lang="en-IN" sz="1600" dirty="0" smtClean="0">
                <a:solidFill>
                  <a:schemeClr val="tx2">
                    <a:lumMod val="60000"/>
                    <a:lumOff val="40000"/>
                  </a:schemeClr>
                </a:solidFill>
              </a:rPr>
              <a:t>     </a:t>
            </a:r>
          </a:p>
          <a:p>
            <a:pPr marL="0" indent="0">
              <a:buNone/>
            </a:pPr>
            <a:r>
              <a:rPr lang="en-IN" sz="1600" dirty="0" smtClean="0">
                <a:solidFill>
                  <a:schemeClr val="tx2">
                    <a:lumMod val="60000"/>
                    <a:lumOff val="40000"/>
                  </a:schemeClr>
                </a:solidFill>
              </a:rPr>
              <a:t>     	$</a:t>
            </a:r>
            <a:r>
              <a:rPr lang="en-IN" sz="1600" dirty="0" err="1">
                <a:solidFill>
                  <a:schemeClr val="tx2">
                    <a:lumMod val="60000"/>
                    <a:lumOff val="40000"/>
                  </a:schemeClr>
                </a:solidFill>
              </a:rPr>
              <a:t>httpProvider.defaults.headers.post</a:t>
            </a:r>
            <a:r>
              <a:rPr lang="en-IN" sz="1600" dirty="0">
                <a:solidFill>
                  <a:schemeClr val="tx2">
                    <a:lumMod val="60000"/>
                    <a:lumOff val="40000"/>
                  </a:schemeClr>
                </a:solidFill>
              </a:rPr>
              <a:t>['Content-Type'] = 'application/</a:t>
            </a:r>
            <a:r>
              <a:rPr lang="en-IN" sz="1600" dirty="0" err="1">
                <a:solidFill>
                  <a:schemeClr val="tx2">
                    <a:lumMod val="60000"/>
                    <a:lumOff val="40000"/>
                  </a:schemeClr>
                </a:solidFill>
              </a:rPr>
              <a:t>json</a:t>
            </a:r>
            <a:r>
              <a:rPr lang="en-IN" sz="1600" dirty="0">
                <a:solidFill>
                  <a:schemeClr val="tx2">
                    <a:lumMod val="60000"/>
                    <a:lumOff val="40000"/>
                  </a:schemeClr>
                </a:solidFill>
              </a:rPr>
              <a:t>; charset=utf-8</a:t>
            </a:r>
            <a:r>
              <a:rPr lang="en-IN" sz="1600" dirty="0" smtClean="0">
                <a:solidFill>
                  <a:schemeClr val="tx2">
                    <a:lumMod val="60000"/>
                    <a:lumOff val="40000"/>
                  </a:schemeClr>
                </a:solidFill>
              </a:rPr>
              <a:t>';</a:t>
            </a: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a:t>
            </a:r>
            <a:endParaRPr lang="en-IN" sz="1600" dirty="0">
              <a:solidFill>
                <a:schemeClr val="tx2">
                  <a:lumMod val="60000"/>
                  <a:lumOff val="40000"/>
                </a:schemeClr>
              </a:solidFill>
            </a:endParaRPr>
          </a:p>
          <a:p>
            <a:endParaRPr lang="en-IN" sz="1800" dirty="0" smtClean="0"/>
          </a:p>
          <a:p>
            <a:r>
              <a:rPr lang="en-IN" sz="1800" dirty="0" smtClean="0"/>
              <a:t>The </a:t>
            </a:r>
            <a:r>
              <a:rPr lang="en-IN" sz="1800" dirty="0"/>
              <a:t>defaults can also be set at runtime via the $</a:t>
            </a:r>
            <a:r>
              <a:rPr lang="en-IN" sz="1800" dirty="0" err="1"/>
              <a:t>http.defaults</a:t>
            </a:r>
            <a:r>
              <a:rPr lang="en-IN" sz="1800" dirty="0"/>
              <a:t> object in the same fashion. For example:</a:t>
            </a:r>
          </a:p>
          <a:p>
            <a:pPr marL="0" indent="0">
              <a:buNone/>
            </a:pPr>
            <a:r>
              <a:rPr lang="en-IN" sz="1600" dirty="0" smtClean="0">
                <a:solidFill>
                  <a:schemeClr val="tx2">
                    <a:lumMod val="60000"/>
                    <a:lumOff val="40000"/>
                  </a:schemeClr>
                </a:solidFill>
              </a:rPr>
              <a:t>        </a:t>
            </a:r>
            <a:r>
              <a:rPr lang="en-IN" sz="1600" dirty="0" err="1" smtClean="0">
                <a:solidFill>
                  <a:schemeClr val="tx2">
                    <a:lumMod val="60000"/>
                    <a:lumOff val="40000"/>
                  </a:schemeClr>
                </a:solidFill>
              </a:rPr>
              <a:t>module.run</a:t>
            </a:r>
            <a:r>
              <a:rPr lang="en-IN" sz="1600" dirty="0" smtClean="0">
                <a:solidFill>
                  <a:schemeClr val="tx2">
                    <a:lumMod val="60000"/>
                    <a:lumOff val="40000"/>
                  </a:schemeClr>
                </a:solidFill>
              </a:rPr>
              <a:t>(function</a:t>
            </a:r>
            <a:r>
              <a:rPr lang="en-IN" sz="1600" dirty="0">
                <a:solidFill>
                  <a:schemeClr val="tx2">
                    <a:lumMod val="60000"/>
                    <a:lumOff val="40000"/>
                  </a:schemeClr>
                </a:solidFill>
              </a:rPr>
              <a:t>($http</a:t>
            </a:r>
            <a:r>
              <a:rPr lang="en-IN" sz="1600" dirty="0" smtClean="0">
                <a:solidFill>
                  <a:schemeClr val="tx2">
                    <a:lumMod val="60000"/>
                    <a:lumOff val="40000"/>
                  </a:schemeClr>
                </a:solidFill>
              </a:rPr>
              <a:t>)</a:t>
            </a:r>
          </a:p>
          <a:p>
            <a:pPr marL="0" indent="0">
              <a:buNone/>
            </a:pPr>
            <a:r>
              <a:rPr lang="en-IN" sz="1600" dirty="0">
                <a:solidFill>
                  <a:schemeClr val="tx2">
                    <a:lumMod val="60000"/>
                    <a:lumOff val="40000"/>
                  </a:schemeClr>
                </a:solidFill>
              </a:rPr>
              <a:t> </a:t>
            </a:r>
            <a:r>
              <a:rPr lang="en-IN" sz="1600" dirty="0" smtClean="0">
                <a:solidFill>
                  <a:schemeClr val="tx2">
                    <a:lumMod val="60000"/>
                    <a:lumOff val="40000"/>
                  </a:schemeClr>
                </a:solidFill>
              </a:rPr>
              <a:t>       { </a:t>
            </a:r>
            <a:r>
              <a:rPr lang="en-IN" sz="1600" dirty="0">
                <a:solidFill>
                  <a:schemeClr val="tx2">
                    <a:lumMod val="60000"/>
                    <a:lumOff val="40000"/>
                  </a:schemeClr>
                </a:solidFill>
              </a:rPr>
              <a:t>$</a:t>
            </a:r>
            <a:r>
              <a:rPr lang="en-IN" sz="1600" dirty="0" err="1">
                <a:solidFill>
                  <a:schemeClr val="tx2">
                    <a:lumMod val="60000"/>
                    <a:lumOff val="40000"/>
                  </a:schemeClr>
                </a:solidFill>
              </a:rPr>
              <a:t>http.defaults.headers.common.Authorization</a:t>
            </a:r>
            <a:r>
              <a:rPr lang="en-IN" sz="1600" dirty="0">
                <a:solidFill>
                  <a:schemeClr val="tx2">
                    <a:lumMod val="60000"/>
                    <a:lumOff val="40000"/>
                  </a:schemeClr>
                </a:solidFill>
              </a:rPr>
              <a:t> = 'Basic YmVlcDpib29w' });</a:t>
            </a:r>
          </a:p>
        </p:txBody>
      </p:sp>
    </p:spTree>
    <p:extLst>
      <p:ext uri="{BB962C8B-B14F-4D97-AF65-F5344CB8AC3E}">
        <p14:creationId xmlns:p14="http://schemas.microsoft.com/office/powerpoint/2010/main" val="164237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880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&amp; JSONP – Cross Domain Access  (1/2)</a:t>
            </a:r>
            <a:endParaRPr lang="en-IN" dirty="0"/>
          </a:p>
        </p:txBody>
      </p:sp>
      <p:sp>
        <p:nvSpPr>
          <p:cNvPr id="3" name="Text Placeholder 2"/>
          <p:cNvSpPr>
            <a:spLocks noGrp="1"/>
          </p:cNvSpPr>
          <p:nvPr>
            <p:ph type="body" sz="quarter" idx="10"/>
          </p:nvPr>
        </p:nvSpPr>
        <p:spPr/>
        <p:txBody>
          <a:bodyPr/>
          <a:lstStyle/>
          <a:p>
            <a:r>
              <a:rPr lang="en-IN" sz="1800" dirty="0" err="1" smtClean="0"/>
              <a:t>Angular's</a:t>
            </a:r>
            <a:r>
              <a:rPr lang="en-IN" sz="1800" dirty="0"/>
              <a:t> $http service is also capable of sending JSONP requests. </a:t>
            </a:r>
            <a:endParaRPr lang="en-IN" sz="1800" dirty="0" smtClean="0"/>
          </a:p>
          <a:p>
            <a:pPr marL="0" indent="0">
              <a:buNone/>
            </a:pPr>
            <a:endParaRPr lang="en-IN" sz="1800" dirty="0" smtClean="0"/>
          </a:p>
          <a:p>
            <a:r>
              <a:rPr lang="en-IN" sz="1800" dirty="0" smtClean="0"/>
              <a:t>We can make cross-domain Ajax calls using JSONP</a:t>
            </a:r>
          </a:p>
          <a:p>
            <a:pPr marL="0" indent="0">
              <a:buNone/>
            </a:pPr>
            <a:endParaRPr lang="en-IN" sz="1800" dirty="0" smtClean="0"/>
          </a:p>
          <a:p>
            <a:r>
              <a:rPr lang="en-IN" sz="1800" dirty="0" smtClean="0"/>
              <a:t>JSONP </a:t>
            </a:r>
            <a:r>
              <a:rPr lang="en-IN" sz="1800" dirty="0"/>
              <a:t>calls </a:t>
            </a:r>
            <a:r>
              <a:rPr lang="en-IN" sz="1800" dirty="0" smtClean="0"/>
              <a:t>can be made via </a:t>
            </a:r>
            <a:r>
              <a:rPr lang="en-IN" sz="1800" dirty="0"/>
              <a:t>the $http service like this:</a:t>
            </a:r>
          </a:p>
          <a:p>
            <a:pPr marL="457200" lvl="1" indent="0">
              <a:buNone/>
            </a:pPr>
            <a:r>
              <a:rPr lang="en-IN" sz="1800" dirty="0">
                <a:solidFill>
                  <a:srgbClr val="0070C0"/>
                </a:solidFill>
              </a:rPr>
              <a:t>$</a:t>
            </a:r>
            <a:r>
              <a:rPr lang="en-IN" sz="1800" dirty="0" err="1">
                <a:solidFill>
                  <a:srgbClr val="0070C0"/>
                </a:solidFill>
              </a:rPr>
              <a:t>http.jsonp</a:t>
            </a:r>
            <a:r>
              <a:rPr lang="en-IN" sz="1800" dirty="0">
                <a:solidFill>
                  <a:srgbClr val="0070C0"/>
                </a:solidFill>
              </a:rPr>
              <a:t>( </a:t>
            </a:r>
            <a:r>
              <a:rPr lang="en-IN" sz="1800" dirty="0" err="1">
                <a:solidFill>
                  <a:srgbClr val="0070C0"/>
                </a:solidFill>
              </a:rPr>
              <a:t>url</a:t>
            </a:r>
            <a:r>
              <a:rPr lang="en-IN" sz="1800" dirty="0">
                <a:solidFill>
                  <a:srgbClr val="0070C0"/>
                </a:solidFill>
              </a:rPr>
              <a:t>, config </a:t>
            </a:r>
            <a:r>
              <a:rPr lang="en-IN" sz="1800" dirty="0" smtClean="0">
                <a:solidFill>
                  <a:srgbClr val="0070C0"/>
                </a:solidFill>
              </a:rPr>
              <a:t>);</a:t>
            </a:r>
          </a:p>
          <a:p>
            <a:pPr marL="457200" lvl="1" indent="0">
              <a:buNone/>
            </a:pPr>
            <a:endParaRPr lang="en-IN" dirty="0" smtClean="0"/>
          </a:p>
          <a:p>
            <a:pPr marL="457200" lvl="1" indent="0">
              <a:buNone/>
            </a:pPr>
            <a:endParaRPr lang="en-IN" dirty="0" smtClean="0">
              <a:solidFill>
                <a:srgbClr val="0070C0"/>
              </a:solidFill>
            </a:endParaRPr>
          </a:p>
          <a:p>
            <a:pPr marL="457200" lvl="1" indent="0">
              <a:buNone/>
            </a:pPr>
            <a:endParaRPr lang="en-IN" dirty="0">
              <a:solidFill>
                <a:srgbClr val="0070C0"/>
              </a:solidFill>
            </a:endParaRPr>
          </a:p>
        </p:txBody>
      </p:sp>
    </p:spTree>
    <p:extLst>
      <p:ext uri="{BB962C8B-B14F-4D97-AF65-F5344CB8AC3E}">
        <p14:creationId xmlns:p14="http://schemas.microsoft.com/office/powerpoint/2010/main" val="131447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&amp; JSONP – Cross Domain </a:t>
            </a:r>
            <a:r>
              <a:rPr lang="en-IN" dirty="0" smtClean="0"/>
              <a:t>Access  (2/2)</a:t>
            </a:r>
            <a:endParaRPr lang="en-IN" dirty="0"/>
          </a:p>
        </p:txBody>
      </p:sp>
      <p:sp>
        <p:nvSpPr>
          <p:cNvPr id="3" name="Text Placeholder 2"/>
          <p:cNvSpPr>
            <a:spLocks noGrp="1"/>
          </p:cNvSpPr>
          <p:nvPr>
            <p:ph type="body" sz="quarter" idx="10"/>
          </p:nvPr>
        </p:nvSpPr>
        <p:spPr/>
        <p:txBody>
          <a:bodyPr/>
          <a:lstStyle/>
          <a:p>
            <a:pPr marL="457200" lvl="1" indent="0">
              <a:buNone/>
            </a:pPr>
            <a:endParaRPr lang="en-IN" sz="1800" dirty="0" smtClean="0">
              <a:solidFill>
                <a:srgbClr val="0070C0"/>
              </a:solidFill>
            </a:endParaRPr>
          </a:p>
          <a:p>
            <a:pPr marL="457200" lvl="1" indent="0">
              <a:buNone/>
            </a:pPr>
            <a:r>
              <a:rPr lang="en-IN" sz="1800" dirty="0" smtClean="0">
                <a:solidFill>
                  <a:srgbClr val="0070C0"/>
                </a:solidFill>
              </a:rPr>
              <a:t>var </a:t>
            </a:r>
            <a:r>
              <a:rPr lang="en-IN" sz="1800" dirty="0" err="1">
                <a:solidFill>
                  <a:srgbClr val="0070C0"/>
                </a:solidFill>
              </a:rPr>
              <a:t>url</a:t>
            </a:r>
            <a:r>
              <a:rPr lang="en-IN" sz="1800" dirty="0">
                <a:solidFill>
                  <a:srgbClr val="0070C0"/>
                </a:solidFill>
              </a:rPr>
              <a:t> = http://jenkov.com/theService.json?callback=JSON_CALLBACK";        </a:t>
            </a:r>
            <a:r>
              <a:rPr lang="en-IN" sz="1800" dirty="0" smtClean="0">
                <a:solidFill>
                  <a:srgbClr val="0070C0"/>
                </a:solidFill>
              </a:rPr>
              <a:t>          </a:t>
            </a:r>
          </a:p>
          <a:p>
            <a:pPr marL="457200" lvl="1" indent="0">
              <a:buNone/>
            </a:pPr>
            <a:endParaRPr lang="en-IN" sz="1800" dirty="0" smtClean="0">
              <a:solidFill>
                <a:srgbClr val="0070C0"/>
              </a:solidFill>
            </a:endParaRPr>
          </a:p>
          <a:p>
            <a:pPr marL="457200" lvl="1" indent="0">
              <a:buNone/>
            </a:pPr>
            <a:r>
              <a:rPr lang="en-IN" sz="1800" dirty="0" smtClean="0">
                <a:solidFill>
                  <a:srgbClr val="0070C0"/>
                </a:solidFill>
              </a:rPr>
              <a:t>var </a:t>
            </a:r>
            <a:r>
              <a:rPr lang="en-IN" sz="1800" dirty="0" err="1">
                <a:solidFill>
                  <a:srgbClr val="0070C0"/>
                </a:solidFill>
              </a:rPr>
              <a:t>resPromise</a:t>
            </a:r>
            <a:r>
              <a:rPr lang="en-IN" sz="1800" dirty="0">
                <a:solidFill>
                  <a:srgbClr val="0070C0"/>
                </a:solidFill>
              </a:rPr>
              <a:t> = $</a:t>
            </a:r>
            <a:r>
              <a:rPr lang="en-IN" sz="1800" dirty="0" err="1">
                <a:solidFill>
                  <a:srgbClr val="0070C0"/>
                </a:solidFill>
              </a:rPr>
              <a:t>http.jsonp</a:t>
            </a:r>
            <a:r>
              <a:rPr lang="en-IN" sz="1800" dirty="0">
                <a:solidFill>
                  <a:srgbClr val="0070C0"/>
                </a:solidFill>
              </a:rPr>
              <a:t>( </a:t>
            </a:r>
            <a:r>
              <a:rPr lang="en-IN" sz="1800" dirty="0" err="1">
                <a:solidFill>
                  <a:srgbClr val="0070C0"/>
                </a:solidFill>
              </a:rPr>
              <a:t>url</a:t>
            </a:r>
            <a:r>
              <a:rPr lang="en-IN" sz="1800" dirty="0">
                <a:solidFill>
                  <a:srgbClr val="0070C0"/>
                </a:solidFill>
              </a:rPr>
              <a:t>, </a:t>
            </a:r>
            <a:r>
              <a:rPr lang="en-IN" sz="1800" dirty="0" smtClean="0">
                <a:solidFill>
                  <a:srgbClr val="0070C0"/>
                </a:solidFill>
              </a:rPr>
              <a:t> { params :  { p1 </a:t>
            </a:r>
            <a:r>
              <a:rPr lang="en-IN" sz="1800" dirty="0">
                <a:solidFill>
                  <a:srgbClr val="0070C0"/>
                </a:solidFill>
              </a:rPr>
              <a:t>: "v1" </a:t>
            </a:r>
            <a:r>
              <a:rPr lang="en-IN" sz="1800" dirty="0" smtClean="0">
                <a:solidFill>
                  <a:srgbClr val="0070C0"/>
                </a:solidFill>
              </a:rPr>
              <a:t>,</a:t>
            </a:r>
          </a:p>
          <a:p>
            <a:pPr marL="457200" lvl="1" indent="0">
              <a:buNone/>
            </a:pPr>
            <a:r>
              <a:rPr lang="en-IN" sz="1800" dirty="0">
                <a:solidFill>
                  <a:srgbClr val="0070C0"/>
                </a:solidFill>
              </a:rPr>
              <a:t> </a:t>
            </a:r>
            <a:r>
              <a:rPr lang="en-IN" sz="1800" dirty="0" smtClean="0">
                <a:solidFill>
                  <a:srgbClr val="0070C0"/>
                </a:solidFill>
              </a:rPr>
              <a:t>                                                                                  p2 </a:t>
            </a:r>
            <a:r>
              <a:rPr lang="en-IN" sz="1800" dirty="0">
                <a:solidFill>
                  <a:srgbClr val="0070C0"/>
                </a:solidFill>
              </a:rPr>
              <a:t>: "v2" } </a:t>
            </a:r>
            <a:endParaRPr lang="en-IN" sz="1800" dirty="0" smtClean="0">
              <a:solidFill>
                <a:srgbClr val="0070C0"/>
              </a:solidFill>
            </a:endParaRPr>
          </a:p>
          <a:p>
            <a:pPr marL="457200" lvl="1" indent="0">
              <a:buNone/>
            </a:pPr>
            <a:r>
              <a:rPr lang="en-IN" sz="1800" dirty="0">
                <a:solidFill>
                  <a:srgbClr val="0070C0"/>
                </a:solidFill>
              </a:rPr>
              <a:t> </a:t>
            </a:r>
            <a:r>
              <a:rPr lang="en-IN" sz="1800" dirty="0" smtClean="0">
                <a:solidFill>
                  <a:srgbClr val="0070C0"/>
                </a:solidFill>
              </a:rPr>
              <a:t>                                                              } </a:t>
            </a:r>
            <a:r>
              <a:rPr lang="en-IN" sz="1800" dirty="0">
                <a:solidFill>
                  <a:srgbClr val="0070C0"/>
                </a:solidFill>
              </a:rPr>
              <a:t>);</a:t>
            </a:r>
          </a:p>
          <a:p>
            <a:pPr marL="457200" lvl="1" indent="0">
              <a:buNone/>
            </a:pPr>
            <a:r>
              <a:rPr lang="en-IN" sz="1800" dirty="0" err="1" smtClean="0">
                <a:solidFill>
                  <a:srgbClr val="0070C0"/>
                </a:solidFill>
              </a:rPr>
              <a:t>resPromise.success</a:t>
            </a:r>
            <a:r>
              <a:rPr lang="en-IN" sz="1800" dirty="0" smtClean="0">
                <a:solidFill>
                  <a:srgbClr val="0070C0"/>
                </a:solidFill>
              </a:rPr>
              <a:t>(function(data</a:t>
            </a:r>
            <a:r>
              <a:rPr lang="en-IN" sz="1800" dirty="0">
                <a:solidFill>
                  <a:srgbClr val="0070C0"/>
                </a:solidFill>
              </a:rPr>
              <a:t>)</a:t>
            </a:r>
          </a:p>
          <a:p>
            <a:pPr marL="457200" lvl="1" indent="0">
              <a:buNone/>
            </a:pPr>
            <a:r>
              <a:rPr lang="en-IN" sz="1800" dirty="0">
                <a:solidFill>
                  <a:srgbClr val="0070C0"/>
                </a:solidFill>
              </a:rPr>
              <a:t>      { // do something with the returned JavaScript object  </a:t>
            </a:r>
          </a:p>
          <a:p>
            <a:pPr marL="457200" lvl="1" indent="0">
              <a:buNone/>
            </a:pPr>
            <a:r>
              <a:rPr lang="en-IN" sz="1800" dirty="0">
                <a:solidFill>
                  <a:srgbClr val="0070C0"/>
                </a:solidFill>
              </a:rPr>
              <a:t>         // ( in the "data" parameter ). </a:t>
            </a:r>
            <a:r>
              <a:rPr lang="en-IN" sz="1800" dirty="0" smtClean="0">
                <a:solidFill>
                  <a:srgbClr val="0070C0"/>
                </a:solidFill>
              </a:rPr>
              <a:t>});</a:t>
            </a:r>
          </a:p>
          <a:p>
            <a:pPr marL="457200" lvl="1" indent="0">
              <a:buNone/>
            </a:pPr>
            <a:endParaRPr lang="en-IN" sz="1800" dirty="0" smtClean="0">
              <a:solidFill>
                <a:srgbClr val="0070C0"/>
              </a:solidFill>
            </a:endParaRPr>
          </a:p>
          <a:p>
            <a:pPr marL="457200" lvl="1" indent="0">
              <a:buNone/>
            </a:pPr>
            <a:endParaRPr lang="en-IN" dirty="0">
              <a:solidFill>
                <a:srgbClr val="0070C0"/>
              </a:solidFill>
            </a:endParaRPr>
          </a:p>
          <a:p>
            <a:r>
              <a:rPr lang="en-IN" sz="1800" dirty="0" smtClean="0"/>
              <a:t>The JSON_CALLBACK function </a:t>
            </a:r>
            <a:r>
              <a:rPr lang="en-IN" sz="1800" dirty="0"/>
              <a:t>must be present in your HTML page already. Inside this function you process the response sent back from the service.</a:t>
            </a:r>
          </a:p>
        </p:txBody>
      </p:sp>
    </p:spTree>
    <p:extLst>
      <p:ext uri="{BB962C8B-B14F-4D97-AF65-F5344CB8AC3E}">
        <p14:creationId xmlns:p14="http://schemas.microsoft.com/office/powerpoint/2010/main" val="59980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Http </a:t>
            </a:r>
            <a:r>
              <a:rPr lang="en-IN" sz="2000" dirty="0" smtClean="0">
                <a:solidFill>
                  <a:schemeClr val="tx1">
                    <a:lumMod val="85000"/>
                    <a:lumOff val="15000"/>
                  </a:schemeClr>
                </a:solidFill>
              </a:rPr>
              <a:t>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91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Different Ways To Send Ajax Request</a:t>
            </a:r>
            <a:endParaRPr lang="en-IN" dirty="0"/>
          </a:p>
        </p:txBody>
      </p:sp>
      <p:sp>
        <p:nvSpPr>
          <p:cNvPr id="4" name="Text Placeholder 3"/>
          <p:cNvSpPr>
            <a:spLocks noGrp="1"/>
          </p:cNvSpPr>
          <p:nvPr>
            <p:ph type="body" sz="quarter" idx="10"/>
          </p:nvPr>
        </p:nvSpPr>
        <p:spPr/>
        <p:txBody>
          <a:bodyPr/>
          <a:lstStyle/>
          <a:p>
            <a:r>
              <a:rPr lang="en-IN" sz="1800" dirty="0"/>
              <a:t>In AngularJS you can send AJAX requests in several different </a:t>
            </a:r>
            <a:r>
              <a:rPr lang="en-IN" sz="1800" dirty="0" smtClean="0"/>
              <a:t>ways:</a:t>
            </a:r>
            <a:endParaRPr lang="en-IN" sz="1800" dirty="0"/>
          </a:p>
          <a:p>
            <a:pPr lvl="1">
              <a:buFont typeface="Courier New" panose="02070309020205020404" pitchFamily="49" charset="0"/>
              <a:buChar char="o"/>
            </a:pPr>
            <a:r>
              <a:rPr lang="en-IN" sz="1800" dirty="0"/>
              <a:t>AJAX calls via the $http service.</a:t>
            </a:r>
          </a:p>
          <a:p>
            <a:pPr lvl="1">
              <a:buFont typeface="Courier New" panose="02070309020205020404" pitchFamily="49" charset="0"/>
              <a:buChar char="o"/>
            </a:pPr>
            <a:r>
              <a:rPr lang="en-IN" sz="1800" dirty="0"/>
              <a:t>JSONP calls via the $http service.</a:t>
            </a:r>
          </a:p>
          <a:p>
            <a:pPr lvl="1">
              <a:buFont typeface="Courier New" panose="02070309020205020404" pitchFamily="49" charset="0"/>
              <a:buChar char="o"/>
            </a:pPr>
            <a:r>
              <a:rPr lang="en-IN" sz="1800" dirty="0"/>
              <a:t>REST type calls.</a:t>
            </a:r>
          </a:p>
          <a:p>
            <a:endParaRPr lang="en-IN" dirty="0"/>
          </a:p>
        </p:txBody>
      </p:sp>
    </p:spTree>
    <p:extLst>
      <p:ext uri="{BB962C8B-B14F-4D97-AF65-F5344CB8AC3E}">
        <p14:creationId xmlns:p14="http://schemas.microsoft.com/office/powerpoint/2010/main" val="86078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65693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The $http </a:t>
            </a:r>
            <a:r>
              <a:rPr lang="en-IN" dirty="0" smtClean="0"/>
              <a:t>Service   (1/4)</a:t>
            </a:r>
            <a:endParaRPr lang="en-IN" dirty="0"/>
          </a:p>
        </p:txBody>
      </p:sp>
      <p:sp>
        <p:nvSpPr>
          <p:cNvPr id="4" name="Text Placeholder 3"/>
          <p:cNvSpPr>
            <a:spLocks noGrp="1"/>
          </p:cNvSpPr>
          <p:nvPr>
            <p:ph type="body" sz="quarter" idx="10"/>
          </p:nvPr>
        </p:nvSpPr>
        <p:spPr/>
        <p:txBody>
          <a:bodyPr>
            <a:normAutofit/>
          </a:bodyPr>
          <a:lstStyle/>
          <a:p>
            <a:r>
              <a:rPr lang="en-IN" sz="2000" dirty="0"/>
              <a:t>The $http service is the easiest way to send AJAX calls to your web server</a:t>
            </a:r>
            <a:r>
              <a:rPr lang="en-IN" sz="2000" dirty="0" smtClean="0"/>
              <a:t>.</a:t>
            </a:r>
          </a:p>
          <a:p>
            <a:pPr marL="0" indent="0">
              <a:buNone/>
            </a:pPr>
            <a:endParaRPr lang="en-IN" sz="2000" dirty="0"/>
          </a:p>
          <a:p>
            <a:r>
              <a:rPr lang="en-IN" sz="2000" dirty="0" smtClean="0"/>
              <a:t>It internally uses browser's</a:t>
            </a:r>
            <a:r>
              <a:rPr lang="en-IN" sz="2000" dirty="0"/>
              <a:t> </a:t>
            </a:r>
            <a:r>
              <a:rPr lang="en-IN" sz="2000" dirty="0">
                <a:hlinkClick r:id="rId2"/>
              </a:rPr>
              <a:t>XMLHttpRequest</a:t>
            </a:r>
            <a:r>
              <a:rPr lang="en-IN" sz="2000" dirty="0"/>
              <a:t> object </a:t>
            </a:r>
            <a:r>
              <a:rPr lang="en-IN" sz="2000" dirty="0" smtClean="0"/>
              <a:t>or </a:t>
            </a:r>
            <a:r>
              <a:rPr lang="en-IN" sz="2000" dirty="0" smtClean="0">
                <a:hlinkClick r:id="rId3"/>
              </a:rPr>
              <a:t>JSONP</a:t>
            </a:r>
            <a:r>
              <a:rPr lang="en-IN" sz="2000" dirty="0" smtClean="0"/>
              <a:t>.</a:t>
            </a:r>
          </a:p>
          <a:p>
            <a:endParaRPr lang="en-IN" sz="2000" dirty="0"/>
          </a:p>
          <a:p>
            <a:r>
              <a:rPr lang="en-IN" sz="2000" dirty="0">
                <a:solidFill>
                  <a:schemeClr val="tx2">
                    <a:lumMod val="60000"/>
                    <a:lumOff val="40000"/>
                  </a:schemeClr>
                </a:solidFill>
              </a:rPr>
              <a:t>// Simple GET request example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a:t>
            </a:r>
            <a:r>
              <a:rPr lang="en-IN" sz="2000" dirty="0">
                <a:solidFill>
                  <a:schemeClr val="tx2">
                    <a:lumMod val="60000"/>
                    <a:lumOff val="40000"/>
                  </a:schemeClr>
                </a:solidFill>
              </a:rPr>
              <a:t>http.get('/someUrl').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success(function(data</a:t>
            </a:r>
            <a:r>
              <a:rPr lang="en-IN" sz="2000" dirty="0">
                <a:solidFill>
                  <a:schemeClr val="tx2">
                    <a:lumMod val="60000"/>
                    <a:lumOff val="40000"/>
                  </a:schemeClr>
                </a:solidFill>
              </a:rPr>
              <a:t>, status, headers, config)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 </a:t>
            </a:r>
            <a:r>
              <a:rPr lang="en-IN" sz="2000" dirty="0">
                <a:solidFill>
                  <a:schemeClr val="tx2">
                    <a:lumMod val="60000"/>
                    <a:lumOff val="40000"/>
                  </a:schemeClr>
                </a:solidFill>
              </a:rPr>
              <a:t>this callback will be called asynchronously </a:t>
            </a:r>
            <a:r>
              <a:rPr lang="en-IN" sz="2000" dirty="0" smtClean="0">
                <a:solidFill>
                  <a:schemeClr val="tx2">
                    <a:lumMod val="60000"/>
                    <a:lumOff val="40000"/>
                  </a:schemeClr>
                </a:solidFill>
              </a:rPr>
              <a:t>                                                	// </a:t>
            </a:r>
            <a:r>
              <a:rPr lang="en-IN" sz="2000" dirty="0">
                <a:solidFill>
                  <a:schemeClr val="tx2">
                    <a:lumMod val="60000"/>
                    <a:lumOff val="40000"/>
                  </a:schemeClr>
                </a:solidFill>
              </a:rPr>
              <a:t>when the response is available }). </a:t>
            </a:r>
            <a:endParaRPr lang="en-IN" sz="2000" dirty="0" smtClean="0">
              <a:solidFill>
                <a:schemeClr val="tx2">
                  <a:lumMod val="60000"/>
                  <a:lumOff val="40000"/>
                </a:schemeClr>
              </a:solidFill>
            </a:endParaRP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error(function(data</a:t>
            </a:r>
            <a:r>
              <a:rPr lang="en-IN" sz="2000" dirty="0">
                <a:solidFill>
                  <a:schemeClr val="tx2">
                    <a:lumMod val="60000"/>
                    <a:lumOff val="40000"/>
                  </a:schemeClr>
                </a:solidFill>
              </a:rPr>
              <a:t>, status, headers, config) { </a:t>
            </a:r>
            <a:r>
              <a:rPr lang="en-IN" sz="2000" dirty="0" smtClean="0">
                <a:solidFill>
                  <a:schemeClr val="tx2">
                    <a:lumMod val="60000"/>
                    <a:lumOff val="40000"/>
                  </a:schemeClr>
                </a:solidFill>
              </a:rPr>
              <a:t>                                            	// </a:t>
            </a:r>
            <a:r>
              <a:rPr lang="en-IN" sz="2000" dirty="0">
                <a:solidFill>
                  <a:schemeClr val="tx2">
                    <a:lumMod val="60000"/>
                    <a:lumOff val="40000"/>
                  </a:schemeClr>
                </a:solidFill>
              </a:rPr>
              <a:t>called asynchronously if an error occurs </a:t>
            </a:r>
            <a:r>
              <a:rPr lang="en-IN" sz="2000" dirty="0" smtClean="0">
                <a:solidFill>
                  <a:schemeClr val="tx2">
                    <a:lumMod val="60000"/>
                    <a:lumOff val="40000"/>
                  </a:schemeClr>
                </a:solidFill>
              </a:rPr>
              <a:t>                                            	// </a:t>
            </a:r>
            <a:r>
              <a:rPr lang="en-IN" sz="2000" dirty="0">
                <a:solidFill>
                  <a:schemeClr val="tx2">
                    <a:lumMod val="60000"/>
                    <a:lumOff val="40000"/>
                  </a:schemeClr>
                </a:solidFill>
              </a:rPr>
              <a:t>or server returns response with an error status</a:t>
            </a:r>
            <a:r>
              <a:rPr lang="en-IN" sz="2000" dirty="0" smtClean="0">
                <a:solidFill>
                  <a:schemeClr val="tx2">
                    <a:lumMod val="60000"/>
                    <a:lumOff val="40000"/>
                  </a:schemeClr>
                </a:solidFill>
              </a:rPr>
              <a:t>.</a:t>
            </a:r>
          </a:p>
          <a:p>
            <a:pPr marL="0" indent="0">
              <a:buNone/>
            </a:pPr>
            <a:r>
              <a:rPr lang="en-IN" sz="2000" dirty="0">
                <a:solidFill>
                  <a:schemeClr val="tx2">
                    <a:lumMod val="60000"/>
                    <a:lumOff val="40000"/>
                  </a:schemeClr>
                </a:solidFill>
              </a:rPr>
              <a:t> </a:t>
            </a:r>
            <a:r>
              <a:rPr lang="en-IN" sz="2000" dirty="0" smtClean="0">
                <a:solidFill>
                  <a:schemeClr val="tx2">
                    <a:lumMod val="60000"/>
                    <a:lumOff val="40000"/>
                  </a:schemeClr>
                </a:solidFill>
              </a:rPr>
              <a:t>      </a:t>
            </a:r>
            <a:r>
              <a:rPr lang="en-IN" sz="2000" dirty="0">
                <a:solidFill>
                  <a:schemeClr val="tx2">
                    <a:lumMod val="60000"/>
                    <a:lumOff val="40000"/>
                  </a:schemeClr>
                </a:solidFill>
              </a:rPr>
              <a:t>});</a:t>
            </a:r>
          </a:p>
        </p:txBody>
      </p:sp>
    </p:spTree>
    <p:extLst>
      <p:ext uri="{BB962C8B-B14F-4D97-AF65-F5344CB8AC3E}">
        <p14:creationId xmlns:p14="http://schemas.microsoft.com/office/powerpoint/2010/main" val="214156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a:t>
            </a:r>
            <a:r>
              <a:rPr lang="en-IN" dirty="0" smtClean="0"/>
              <a:t>Service  (2/4)</a:t>
            </a:r>
            <a:endParaRPr lang="en-IN" dirty="0"/>
          </a:p>
        </p:txBody>
      </p:sp>
      <p:sp>
        <p:nvSpPr>
          <p:cNvPr id="3" name="Text Placeholder 2"/>
          <p:cNvSpPr>
            <a:spLocks noGrp="1"/>
          </p:cNvSpPr>
          <p:nvPr>
            <p:ph type="body" sz="quarter" idx="10"/>
          </p:nvPr>
        </p:nvSpPr>
        <p:spPr/>
        <p:txBody>
          <a:bodyPr/>
          <a:lstStyle/>
          <a:p>
            <a:r>
              <a:rPr lang="en-IN" sz="2000" dirty="0">
                <a:solidFill>
                  <a:schemeClr val="tx2">
                    <a:lumMod val="60000"/>
                    <a:lumOff val="40000"/>
                  </a:schemeClr>
                </a:solidFill>
              </a:rPr>
              <a:t>// Simple </a:t>
            </a:r>
            <a:r>
              <a:rPr lang="en-IN" sz="2000" dirty="0" smtClean="0">
                <a:solidFill>
                  <a:schemeClr val="tx2">
                    <a:lumMod val="60000"/>
                    <a:lumOff val="40000"/>
                  </a:schemeClr>
                </a:solidFill>
              </a:rPr>
              <a:t>POST </a:t>
            </a:r>
            <a:r>
              <a:rPr lang="en-IN" sz="2000" dirty="0">
                <a:solidFill>
                  <a:schemeClr val="tx2">
                    <a:lumMod val="60000"/>
                    <a:lumOff val="40000"/>
                  </a:schemeClr>
                </a:solidFill>
              </a:rPr>
              <a:t>request example : </a:t>
            </a:r>
          </a:p>
          <a:p>
            <a:pPr marL="0" indent="0">
              <a:buNone/>
            </a:pPr>
            <a:r>
              <a:rPr lang="en-IN" sz="2000" dirty="0">
                <a:solidFill>
                  <a:schemeClr val="tx2">
                    <a:lumMod val="60000"/>
                    <a:lumOff val="40000"/>
                  </a:schemeClr>
                </a:solidFill>
              </a:rPr>
              <a:t>        $http</a:t>
            </a:r>
            <a:r>
              <a:rPr lang="en-IN" sz="2000" dirty="0" smtClean="0">
                <a:solidFill>
                  <a:schemeClr val="tx2">
                    <a:lumMod val="60000"/>
                    <a:lumOff val="40000"/>
                  </a:schemeClr>
                </a:solidFill>
              </a:rPr>
              <a:t>.</a:t>
            </a:r>
            <a:r>
              <a:rPr lang="en-IN" sz="2000" dirty="0"/>
              <a:t> </a:t>
            </a:r>
            <a:r>
              <a:rPr lang="en-IN" sz="2000" dirty="0">
                <a:solidFill>
                  <a:schemeClr val="tx2">
                    <a:lumMod val="60000"/>
                    <a:lumOff val="40000"/>
                  </a:schemeClr>
                </a:solidFill>
              </a:rPr>
              <a:t>post('/someUrl', {</a:t>
            </a:r>
            <a:r>
              <a:rPr lang="en-IN" sz="2000" dirty="0" err="1">
                <a:solidFill>
                  <a:schemeClr val="tx2">
                    <a:lumMod val="60000"/>
                    <a:lumOff val="40000"/>
                  </a:schemeClr>
                </a:solidFill>
              </a:rPr>
              <a:t>msg:'hello</a:t>
            </a:r>
            <a:r>
              <a:rPr lang="en-IN" sz="2000" dirty="0">
                <a:solidFill>
                  <a:schemeClr val="tx2">
                    <a:lumMod val="60000"/>
                    <a:lumOff val="40000"/>
                  </a:schemeClr>
                </a:solidFill>
              </a:rPr>
              <a:t> word</a:t>
            </a:r>
            <a:r>
              <a:rPr lang="en-IN" sz="2000" dirty="0" smtClean="0">
                <a:solidFill>
                  <a:schemeClr val="tx2">
                    <a:lumMod val="60000"/>
                    <a:lumOff val="40000"/>
                  </a:schemeClr>
                </a:solidFill>
              </a:rPr>
              <a:t>!'}).</a:t>
            </a:r>
            <a:endParaRPr lang="en-IN" sz="2000" dirty="0">
              <a:solidFill>
                <a:schemeClr val="tx2">
                  <a:lumMod val="60000"/>
                  <a:lumOff val="40000"/>
                </a:schemeClr>
              </a:solidFill>
            </a:endParaRPr>
          </a:p>
          <a:p>
            <a:pPr marL="0" indent="0">
              <a:buNone/>
            </a:pPr>
            <a:r>
              <a:rPr lang="en-IN" sz="2000" dirty="0">
                <a:solidFill>
                  <a:schemeClr val="tx2">
                    <a:lumMod val="60000"/>
                    <a:lumOff val="40000"/>
                  </a:schemeClr>
                </a:solidFill>
              </a:rPr>
              <a:t>        success(function(data, status, headers, config) { </a:t>
            </a:r>
          </a:p>
          <a:p>
            <a:pPr marL="0" indent="0">
              <a:buNone/>
            </a:pPr>
            <a:r>
              <a:rPr lang="en-IN" sz="2000" dirty="0">
                <a:solidFill>
                  <a:schemeClr val="tx2">
                    <a:lumMod val="60000"/>
                    <a:lumOff val="40000"/>
                  </a:schemeClr>
                </a:solidFill>
              </a:rPr>
              <a:t>          // this callback will be called asynchronously                                                 	// when the response is available }). </a:t>
            </a:r>
          </a:p>
          <a:p>
            <a:pPr marL="0" indent="0">
              <a:buNone/>
            </a:pPr>
            <a:r>
              <a:rPr lang="en-IN" sz="2000" dirty="0">
                <a:solidFill>
                  <a:schemeClr val="tx2">
                    <a:lumMod val="60000"/>
                    <a:lumOff val="40000"/>
                  </a:schemeClr>
                </a:solidFill>
              </a:rPr>
              <a:t>        error(function(data, status, headers, config) {                                             	// called asynchronously if an error occurs                                             	// or server returns response with an error status</a:t>
            </a:r>
            <a:r>
              <a:rPr lang="en-IN" sz="2000" dirty="0" smtClean="0">
                <a:solidFill>
                  <a:schemeClr val="tx2">
                    <a:lumMod val="60000"/>
                    <a:lumOff val="40000"/>
                  </a:schemeClr>
                </a:solidFill>
              </a:rPr>
              <a:t>.  });</a:t>
            </a:r>
          </a:p>
          <a:p>
            <a:endParaRPr lang="en-IN" sz="2000" dirty="0" smtClean="0"/>
          </a:p>
          <a:p>
            <a:r>
              <a:rPr lang="en-IN" sz="1800" dirty="0" smtClean="0"/>
              <a:t>If </a:t>
            </a:r>
            <a:r>
              <a:rPr lang="en-IN" sz="1800" dirty="0"/>
              <a:t>the AJAX call succeeds (the server sends back an HTTP code between 200 and 209), the function passed to the success() function is executed</a:t>
            </a:r>
            <a:r>
              <a:rPr lang="en-IN" sz="1800" dirty="0" smtClean="0"/>
              <a:t>.</a:t>
            </a:r>
          </a:p>
          <a:p>
            <a:pPr marL="0" indent="0">
              <a:buNone/>
            </a:pPr>
            <a:endParaRPr lang="en-IN" sz="1800" dirty="0"/>
          </a:p>
          <a:p>
            <a:r>
              <a:rPr lang="en-IN" sz="1800" dirty="0"/>
              <a:t>If the AJAX call fails (all other codes except for redirects), the function passed to the error() method is executed. </a:t>
            </a:r>
          </a:p>
          <a:p>
            <a:pPr marL="0" indent="0">
              <a:buNone/>
            </a:pPr>
            <a:endParaRPr lang="en-IN" sz="2000" dirty="0" smtClean="0">
              <a:solidFill>
                <a:schemeClr val="tx2">
                  <a:lumMod val="60000"/>
                  <a:lumOff val="40000"/>
                </a:schemeClr>
              </a:solidFill>
            </a:endParaRPr>
          </a:p>
          <a:p>
            <a:endParaRPr lang="en-IN" dirty="0"/>
          </a:p>
        </p:txBody>
      </p:sp>
    </p:spTree>
    <p:extLst>
      <p:ext uri="{BB962C8B-B14F-4D97-AF65-F5344CB8AC3E}">
        <p14:creationId xmlns:p14="http://schemas.microsoft.com/office/powerpoint/2010/main" val="1553475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a:t>
            </a:r>
            <a:r>
              <a:rPr lang="en-IN" dirty="0" smtClean="0"/>
              <a:t>Service   (3/4)</a:t>
            </a:r>
            <a:endParaRPr lang="en-IN" dirty="0"/>
          </a:p>
        </p:txBody>
      </p:sp>
      <p:sp>
        <p:nvSpPr>
          <p:cNvPr id="3" name="Text Placeholder 2"/>
          <p:cNvSpPr>
            <a:spLocks noGrp="1"/>
          </p:cNvSpPr>
          <p:nvPr>
            <p:ph type="body" sz="quarter" idx="10"/>
          </p:nvPr>
        </p:nvSpPr>
        <p:spPr/>
        <p:txBody>
          <a:bodyPr>
            <a:normAutofit/>
          </a:bodyPr>
          <a:lstStyle/>
          <a:p>
            <a:r>
              <a:rPr lang="en-IN" sz="1800" dirty="0" smtClean="0"/>
              <a:t>$http success and error callback functions take </a:t>
            </a:r>
            <a:r>
              <a:rPr lang="en-IN" sz="1800" dirty="0" smtClean="0">
                <a:solidFill>
                  <a:srgbClr val="0070C0"/>
                </a:solidFill>
              </a:rPr>
              <a:t>four parameters</a:t>
            </a:r>
            <a:r>
              <a:rPr lang="en-IN" sz="1800" dirty="0" smtClean="0"/>
              <a:t>: </a:t>
            </a:r>
            <a:endParaRPr lang="en-IN" sz="1800" dirty="0"/>
          </a:p>
          <a:p>
            <a:pPr lvl="1">
              <a:buFont typeface="Courier New" panose="02070309020205020404" pitchFamily="49" charset="0"/>
              <a:buChar char="o"/>
            </a:pPr>
            <a:r>
              <a:rPr lang="en-IN" sz="1800" dirty="0"/>
              <a:t>data</a:t>
            </a:r>
          </a:p>
          <a:p>
            <a:pPr lvl="1">
              <a:buFont typeface="Courier New" panose="02070309020205020404" pitchFamily="49" charset="0"/>
              <a:buChar char="o"/>
            </a:pPr>
            <a:r>
              <a:rPr lang="en-IN" sz="1800" dirty="0"/>
              <a:t>status</a:t>
            </a:r>
          </a:p>
          <a:p>
            <a:pPr lvl="1">
              <a:buFont typeface="Courier New" panose="02070309020205020404" pitchFamily="49" charset="0"/>
              <a:buChar char="o"/>
            </a:pPr>
            <a:r>
              <a:rPr lang="en-IN" sz="1800" dirty="0"/>
              <a:t>headers</a:t>
            </a:r>
          </a:p>
          <a:p>
            <a:pPr lvl="1">
              <a:buFont typeface="Courier New" panose="02070309020205020404" pitchFamily="49" charset="0"/>
              <a:buChar char="o"/>
            </a:pPr>
            <a:r>
              <a:rPr lang="en-IN" sz="1800" dirty="0"/>
              <a:t>config</a:t>
            </a:r>
          </a:p>
          <a:p>
            <a:r>
              <a:rPr lang="en-IN" sz="1800" dirty="0" smtClean="0">
                <a:solidFill>
                  <a:srgbClr val="0070C0"/>
                </a:solidFill>
              </a:rPr>
              <a:t>data</a:t>
            </a:r>
            <a:r>
              <a:rPr lang="en-IN" sz="1800" dirty="0" smtClean="0"/>
              <a:t> - It is </a:t>
            </a:r>
            <a:r>
              <a:rPr lang="en-IN" sz="1800" dirty="0"/>
              <a:t>the JSON object returned by the server. The $http service assumes that your server sends back JSON.</a:t>
            </a:r>
            <a:endParaRPr lang="en-IN" sz="1800" dirty="0" smtClean="0"/>
          </a:p>
          <a:p>
            <a:r>
              <a:rPr lang="en-IN" sz="1800" dirty="0" smtClean="0">
                <a:solidFill>
                  <a:srgbClr val="0070C0"/>
                </a:solidFill>
              </a:rPr>
              <a:t>status</a:t>
            </a:r>
            <a:r>
              <a:rPr lang="en-IN" sz="1800" dirty="0" smtClean="0"/>
              <a:t> - It is </a:t>
            </a:r>
            <a:r>
              <a:rPr lang="en-IN" sz="1800" dirty="0"/>
              <a:t>the HTTP status code returned by the server along with the response.</a:t>
            </a:r>
          </a:p>
          <a:p>
            <a:r>
              <a:rPr lang="en-IN" sz="1800" dirty="0" smtClean="0">
                <a:solidFill>
                  <a:srgbClr val="0070C0"/>
                </a:solidFill>
              </a:rPr>
              <a:t>headers</a:t>
            </a:r>
            <a:r>
              <a:rPr lang="en-IN" sz="1800" dirty="0"/>
              <a:t> </a:t>
            </a:r>
            <a:r>
              <a:rPr lang="en-IN" sz="1800" dirty="0" smtClean="0"/>
              <a:t>- It is </a:t>
            </a:r>
            <a:r>
              <a:rPr lang="en-IN" sz="1800" dirty="0"/>
              <a:t>a function that can be used to obtain any HTTP response headers returned along with the response. </a:t>
            </a:r>
            <a:endParaRPr lang="en-IN" sz="1800" dirty="0" smtClean="0"/>
          </a:p>
          <a:p>
            <a:pPr marL="0" indent="0">
              <a:buNone/>
            </a:pPr>
            <a:r>
              <a:rPr lang="en-IN" sz="1800" dirty="0"/>
              <a:t> </a:t>
            </a:r>
            <a:r>
              <a:rPr lang="en-IN" sz="1800" dirty="0" smtClean="0"/>
              <a:t>     You </a:t>
            </a:r>
            <a:r>
              <a:rPr lang="en-IN" sz="1800" dirty="0"/>
              <a:t>get a header by calling headers([headerName]);. </a:t>
            </a:r>
            <a:endParaRPr lang="en-IN" sz="1800" dirty="0" smtClean="0"/>
          </a:p>
          <a:p>
            <a:r>
              <a:rPr lang="en-IN" sz="1800" dirty="0" smtClean="0">
                <a:solidFill>
                  <a:srgbClr val="0070C0"/>
                </a:solidFill>
              </a:rPr>
              <a:t>config</a:t>
            </a:r>
            <a:r>
              <a:rPr lang="en-IN" sz="1800" dirty="0" smtClean="0"/>
              <a:t> - It </a:t>
            </a:r>
            <a:r>
              <a:rPr lang="en-IN" sz="1800" dirty="0"/>
              <a:t>is the configuration </a:t>
            </a:r>
            <a:r>
              <a:rPr lang="en-IN" sz="1800" dirty="0" smtClean="0"/>
              <a:t>object that </a:t>
            </a:r>
            <a:r>
              <a:rPr lang="en-IN" sz="1800" dirty="0"/>
              <a:t>was passed as parameter to the $http </a:t>
            </a:r>
            <a:r>
              <a:rPr lang="en-IN" sz="1800" dirty="0" err="1"/>
              <a:t>ajax</a:t>
            </a:r>
            <a:r>
              <a:rPr lang="en-IN" sz="1800" dirty="0"/>
              <a:t> function </a:t>
            </a:r>
            <a:r>
              <a:rPr lang="en-IN" sz="1800" dirty="0" smtClean="0"/>
              <a:t>call</a:t>
            </a:r>
            <a:endParaRPr lang="en-IN" sz="1800" dirty="0"/>
          </a:p>
          <a:p>
            <a:pPr marL="0" indent="0">
              <a:buNone/>
            </a:pPr>
            <a:endParaRPr lang="en-IN" dirty="0"/>
          </a:p>
        </p:txBody>
      </p:sp>
    </p:spTree>
    <p:extLst>
      <p:ext uri="{BB962C8B-B14F-4D97-AF65-F5344CB8AC3E}">
        <p14:creationId xmlns:p14="http://schemas.microsoft.com/office/powerpoint/2010/main" val="1668986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$http Service   </a:t>
            </a:r>
            <a:r>
              <a:rPr lang="en-IN" dirty="0" smtClean="0"/>
              <a:t>(4/4)</a:t>
            </a:r>
            <a:endParaRPr lang="en-IN" dirty="0"/>
          </a:p>
        </p:txBody>
      </p:sp>
      <p:sp>
        <p:nvSpPr>
          <p:cNvPr id="3" name="Text Placeholder 2"/>
          <p:cNvSpPr>
            <a:spLocks noGrp="1"/>
          </p:cNvSpPr>
          <p:nvPr>
            <p:ph type="body" sz="quarter" idx="10"/>
          </p:nvPr>
        </p:nvSpPr>
        <p:spPr/>
        <p:txBody>
          <a:bodyPr/>
          <a:lstStyle/>
          <a:p>
            <a:r>
              <a:rPr lang="en-IN" sz="1800" dirty="0"/>
              <a:t>The $http service has </a:t>
            </a:r>
            <a:r>
              <a:rPr lang="en-IN" sz="1800" dirty="0" smtClean="0"/>
              <a:t>following </a:t>
            </a:r>
            <a:r>
              <a:rPr lang="en-IN" sz="1800" dirty="0"/>
              <a:t>functions </a:t>
            </a:r>
            <a:r>
              <a:rPr lang="en-IN" sz="1800" dirty="0" smtClean="0"/>
              <a:t>that </a:t>
            </a:r>
            <a:r>
              <a:rPr lang="en-IN" sz="1800" dirty="0"/>
              <a:t>can </a:t>
            </a:r>
            <a:r>
              <a:rPr lang="en-IN" sz="1800" dirty="0" smtClean="0"/>
              <a:t>be used </a:t>
            </a:r>
            <a:r>
              <a:rPr lang="en-IN" sz="1800" dirty="0"/>
              <a:t>to send AJAX </a:t>
            </a:r>
            <a:r>
              <a:rPr lang="en-IN" sz="1800" dirty="0" smtClean="0"/>
              <a:t>requests</a:t>
            </a:r>
            <a:r>
              <a:rPr lang="en-IN" sz="1800" dirty="0"/>
              <a:t>:</a:t>
            </a:r>
          </a:p>
          <a:p>
            <a:pPr lvl="1">
              <a:buFont typeface="Courier New" panose="02070309020205020404" pitchFamily="49" charset="0"/>
              <a:buChar char="o"/>
            </a:pPr>
            <a:r>
              <a:rPr lang="en-IN" sz="1800" dirty="0">
                <a:solidFill>
                  <a:srgbClr val="0070C0"/>
                </a:solidFill>
              </a:rPr>
              <a:t>$http.get(</a:t>
            </a:r>
            <a:r>
              <a:rPr lang="en-IN" sz="1800" dirty="0" err="1">
                <a:solidFill>
                  <a:srgbClr val="0070C0"/>
                </a:solidFill>
              </a:rPr>
              <a:t>url</a:t>
            </a:r>
            <a:r>
              <a:rPr lang="en-IN" sz="1800" dirty="0">
                <a:solidFill>
                  <a:srgbClr val="0070C0"/>
                </a:solidFill>
              </a:rPr>
              <a:t>,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http.post</a:t>
            </a:r>
            <a:r>
              <a:rPr lang="en-IN" sz="1800" dirty="0">
                <a:solidFill>
                  <a:srgbClr val="0070C0"/>
                </a:solidFill>
              </a:rPr>
              <a:t>(</a:t>
            </a:r>
            <a:r>
              <a:rPr lang="en-IN" sz="1800" dirty="0" err="1">
                <a:solidFill>
                  <a:srgbClr val="0070C0"/>
                </a:solidFill>
              </a:rPr>
              <a:t>url</a:t>
            </a:r>
            <a:r>
              <a:rPr lang="en-IN" sz="1800" dirty="0">
                <a:solidFill>
                  <a:srgbClr val="0070C0"/>
                </a:solidFill>
              </a:rPr>
              <a:t>, data,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http.put</a:t>
            </a:r>
            <a:r>
              <a:rPr lang="en-IN" sz="1800" dirty="0">
                <a:solidFill>
                  <a:srgbClr val="0070C0"/>
                </a:solidFill>
              </a:rPr>
              <a:t>(</a:t>
            </a:r>
            <a:r>
              <a:rPr lang="en-IN" sz="1800" dirty="0" err="1">
                <a:solidFill>
                  <a:srgbClr val="0070C0"/>
                </a:solidFill>
              </a:rPr>
              <a:t>url</a:t>
            </a:r>
            <a:r>
              <a:rPr lang="en-IN" sz="1800" dirty="0">
                <a:solidFill>
                  <a:srgbClr val="0070C0"/>
                </a:solidFill>
              </a:rPr>
              <a:t>, data,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http.delete</a:t>
            </a:r>
            <a:r>
              <a:rPr lang="en-IN" sz="1800" dirty="0">
                <a:solidFill>
                  <a:srgbClr val="0070C0"/>
                </a:solidFill>
              </a:rPr>
              <a:t>(</a:t>
            </a:r>
            <a:r>
              <a:rPr lang="en-IN" sz="1800" dirty="0" err="1">
                <a:solidFill>
                  <a:srgbClr val="0070C0"/>
                </a:solidFill>
              </a:rPr>
              <a:t>url</a:t>
            </a:r>
            <a:r>
              <a:rPr lang="en-IN" sz="1800" dirty="0">
                <a:solidFill>
                  <a:srgbClr val="0070C0"/>
                </a:solidFill>
              </a:rPr>
              <a:t>, config)</a:t>
            </a:r>
          </a:p>
          <a:p>
            <a:pPr lvl="1">
              <a:buFont typeface="Courier New" panose="02070309020205020404" pitchFamily="49" charset="0"/>
              <a:buChar char="o"/>
            </a:pPr>
            <a:r>
              <a:rPr lang="en-IN" sz="1800" dirty="0">
                <a:solidFill>
                  <a:srgbClr val="0070C0"/>
                </a:solidFill>
              </a:rPr>
              <a:t>$</a:t>
            </a:r>
            <a:r>
              <a:rPr lang="en-IN" sz="1800" dirty="0" err="1">
                <a:solidFill>
                  <a:srgbClr val="0070C0"/>
                </a:solidFill>
              </a:rPr>
              <a:t>http.head</a:t>
            </a:r>
            <a:r>
              <a:rPr lang="en-IN" sz="1800" dirty="0">
                <a:solidFill>
                  <a:srgbClr val="0070C0"/>
                </a:solidFill>
              </a:rPr>
              <a:t>(</a:t>
            </a:r>
            <a:r>
              <a:rPr lang="en-IN" sz="1800" dirty="0" err="1">
                <a:solidFill>
                  <a:srgbClr val="0070C0"/>
                </a:solidFill>
              </a:rPr>
              <a:t>url</a:t>
            </a:r>
            <a:r>
              <a:rPr lang="en-IN" sz="1800" dirty="0">
                <a:solidFill>
                  <a:srgbClr val="0070C0"/>
                </a:solidFill>
              </a:rPr>
              <a:t>, config)</a:t>
            </a:r>
          </a:p>
          <a:p>
            <a:pPr marL="0" indent="0">
              <a:buNone/>
            </a:pPr>
            <a:endParaRPr lang="en-IN" dirty="0"/>
          </a:p>
        </p:txBody>
      </p:sp>
    </p:spTree>
    <p:extLst>
      <p:ext uri="{BB962C8B-B14F-4D97-AF65-F5344CB8AC3E}">
        <p14:creationId xmlns:p14="http://schemas.microsoft.com/office/powerpoint/2010/main" val="357760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70843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85000"/>
                    <a:lumOff val="15000"/>
                  </a:schemeClr>
                </a:solidFill>
              </a:rPr>
              <a:t>Different Ways To </a:t>
            </a:r>
            <a:r>
              <a:rPr lang="en-US" sz="2000" dirty="0">
                <a:solidFill>
                  <a:schemeClr val="tx1">
                    <a:lumMod val="85000"/>
                    <a:lumOff val="15000"/>
                  </a:schemeClr>
                </a:solidFill>
              </a:rPr>
              <a:t>S</a:t>
            </a:r>
            <a:r>
              <a:rPr lang="en-US" sz="2000" dirty="0" smtClean="0">
                <a:solidFill>
                  <a:schemeClr val="tx1">
                    <a:lumMod val="85000"/>
                    <a:lumOff val="15000"/>
                  </a:schemeClr>
                </a:solidFill>
              </a:rPr>
              <a:t>end Ajax Request</a:t>
            </a:r>
          </a:p>
          <a:p>
            <a:pPr marL="285750" indent="-285750">
              <a:spcAft>
                <a:spcPts val="1200"/>
              </a:spcAft>
              <a:buFont typeface="Arial" pitchFamily="34" charset="0"/>
              <a:buChar char="•"/>
            </a:pPr>
            <a:r>
              <a:rPr lang="en-US" sz="2000" dirty="0" smtClean="0">
                <a:solidFill>
                  <a:schemeClr val="tx1">
                    <a:lumMod val="85000"/>
                    <a:lumOff val="15000"/>
                  </a:schemeClr>
                </a:solidFill>
              </a:rPr>
              <a:t>The $http Service</a:t>
            </a:r>
          </a:p>
          <a:p>
            <a:pPr marL="285750" indent="-285750">
              <a:spcAft>
                <a:spcPts val="1200"/>
              </a:spcAft>
              <a:buFont typeface="Arial" pitchFamily="34" charset="0"/>
              <a:buChar char="•"/>
            </a:pPr>
            <a:r>
              <a:rPr lang="en-US" sz="2000" dirty="0" smtClean="0">
                <a:solidFill>
                  <a:schemeClr val="tx1">
                    <a:lumMod val="85000"/>
                    <a:lumOff val="15000"/>
                  </a:schemeClr>
                </a:solidFill>
              </a:rPr>
              <a:t>The $http Example &amp; Promise object</a:t>
            </a:r>
          </a:p>
          <a:p>
            <a:pPr marL="285750" indent="-285750">
              <a:spcAft>
                <a:spcPts val="1200"/>
              </a:spcAft>
              <a:buFont typeface="Arial" pitchFamily="34" charset="0"/>
              <a:buChar char="•"/>
            </a:pPr>
            <a:r>
              <a:rPr lang="en-US" sz="2000" dirty="0" smtClean="0">
                <a:solidFill>
                  <a:schemeClr val="tx1">
                    <a:lumMod val="85000"/>
                    <a:lumOff val="15000"/>
                  </a:schemeClr>
                </a:solidFill>
              </a:rPr>
              <a:t>Using $http As Function</a:t>
            </a:r>
          </a:p>
          <a:p>
            <a:pPr marL="285750" indent="-285750">
              <a:spcAft>
                <a:spcPts val="1200"/>
              </a:spcAft>
              <a:buFont typeface="Arial" pitchFamily="34" charset="0"/>
              <a:buChar char="•"/>
            </a:pPr>
            <a:r>
              <a:rPr lang="en-IN" sz="2000" dirty="0">
                <a:solidFill>
                  <a:schemeClr val="tx1">
                    <a:lumMod val="85000"/>
                    <a:lumOff val="15000"/>
                  </a:schemeClr>
                </a:solidFill>
              </a:rPr>
              <a:t>$http – Setting </a:t>
            </a:r>
            <a:r>
              <a:rPr lang="en-IN" sz="2000" dirty="0" smtClean="0">
                <a:solidFill>
                  <a:schemeClr val="tx1">
                    <a:lumMod val="85000"/>
                    <a:lumOff val="15000"/>
                  </a:schemeClr>
                </a:solidFill>
              </a:rPr>
              <a:t>Http Headers </a:t>
            </a:r>
            <a:r>
              <a:rPr lang="en-IN" sz="2000" dirty="0">
                <a:solidFill>
                  <a:schemeClr val="tx1">
                    <a:lumMod val="85000"/>
                    <a:lumOff val="15000"/>
                  </a:schemeClr>
                </a:solidFill>
              </a:rPr>
              <a:t>At Global </a:t>
            </a:r>
            <a:r>
              <a:rPr lang="en-IN" sz="2000" dirty="0" smtClean="0">
                <a:solidFill>
                  <a:schemeClr val="tx1">
                    <a:lumMod val="85000"/>
                    <a:lumOff val="15000"/>
                  </a:schemeClr>
                </a:solidFill>
              </a:rPr>
              <a:t>Level</a:t>
            </a:r>
          </a:p>
          <a:p>
            <a:pPr marL="285750" indent="-285750">
              <a:spcAft>
                <a:spcPts val="1200"/>
              </a:spcAft>
              <a:buFont typeface="Arial" pitchFamily="34" charset="0"/>
              <a:buChar char="•"/>
            </a:pPr>
            <a:r>
              <a:rPr lang="en-IN" sz="2000" dirty="0" smtClean="0">
                <a:solidFill>
                  <a:schemeClr val="tx1">
                    <a:lumMod val="85000"/>
                    <a:lumOff val="15000"/>
                  </a:schemeClr>
                </a:solidFill>
              </a:rPr>
              <a:t>$http &amp; JSONP – Cross </a:t>
            </a:r>
            <a:r>
              <a:rPr lang="en-IN" sz="2000" dirty="0">
                <a:solidFill>
                  <a:schemeClr val="tx1">
                    <a:lumMod val="85000"/>
                    <a:lumOff val="15000"/>
                  </a:schemeClr>
                </a:solidFill>
              </a:rPr>
              <a:t>D</a:t>
            </a:r>
            <a:r>
              <a:rPr lang="en-IN" sz="2000" dirty="0" smtClean="0">
                <a:solidFill>
                  <a:schemeClr val="tx1">
                    <a:lumMod val="85000"/>
                    <a:lumOff val="15000"/>
                  </a:schemeClr>
                </a:solidFill>
              </a:rPr>
              <a:t>omain </a:t>
            </a:r>
            <a:r>
              <a:rPr lang="en-IN" sz="2000" dirty="0">
                <a:solidFill>
                  <a:schemeClr val="tx1">
                    <a:lumMod val="85000"/>
                    <a:lumOff val="15000"/>
                  </a:schemeClr>
                </a:solidFill>
              </a:rPr>
              <a:t>A</a:t>
            </a:r>
            <a:r>
              <a:rPr lang="en-IN" sz="2000" dirty="0" smtClean="0">
                <a:solidFill>
                  <a:schemeClr val="tx1">
                    <a:lumMod val="85000"/>
                    <a:lumOff val="15000"/>
                  </a:schemeClr>
                </a:solidFill>
              </a:rPr>
              <a:t>ccess</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105086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schemas.microsoft.com/office/2006/documentManagement/types"/>
    <ds:schemaRef ds:uri="http://purl.org/dc/dcmitype/"/>
    <ds:schemaRef ds:uri="http://schemas.microsoft.com/office/2006/metadata/properties"/>
    <ds:schemaRef ds:uri="http://purl.org/dc/terms/"/>
    <ds:schemaRef ds:uri="http://www.w3.org/XML/1998/namespace"/>
    <ds:schemaRef ds:uri="http://purl.org/dc/elements/1.1/"/>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6280</TotalTime>
  <Words>698</Words>
  <Application>Microsoft Office PowerPoint</Application>
  <PresentationFormat>On-screen Show (4:3)</PresentationFormat>
  <Paragraphs>207</Paragraphs>
  <Slides>20</Slides>
  <Notes>11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1_Office Theme</vt:lpstr>
      <vt:lpstr>8_Office Theme</vt:lpstr>
      <vt:lpstr>PowerPoint Presentation</vt:lpstr>
      <vt:lpstr>Agenda</vt:lpstr>
      <vt:lpstr>Different Ways To Send Ajax Request</vt:lpstr>
      <vt:lpstr>Agenda</vt:lpstr>
      <vt:lpstr>The $http Service   (1/4)</vt:lpstr>
      <vt:lpstr>The $http Service  (2/4)</vt:lpstr>
      <vt:lpstr>The $http Service   (3/4)</vt:lpstr>
      <vt:lpstr>The $http Service   (4/4)</vt:lpstr>
      <vt:lpstr>Agenda</vt:lpstr>
      <vt:lpstr>$http Example &amp; Promise object</vt:lpstr>
      <vt:lpstr>Agenda</vt:lpstr>
      <vt:lpstr> Using $http as a Function  (1/2) </vt:lpstr>
      <vt:lpstr> Using $http as a Function  (2/2) </vt:lpstr>
      <vt:lpstr>Agenda</vt:lpstr>
      <vt:lpstr>$http – Setting  Http headers At Global Level   (1/2)</vt:lpstr>
      <vt:lpstr>$http – Setting  Http headers At Global Level   (2/2)</vt:lpstr>
      <vt:lpstr>Agenda</vt:lpstr>
      <vt:lpstr>$http &amp; JSONP – Cross Domain Access  (1/2)</vt:lpstr>
      <vt:lpstr>$http &amp; JSONP – Cross Domain Access  (2/2)</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237</cp:revision>
  <dcterms:created xsi:type="dcterms:W3CDTF">2013-08-08T14:14:41Z</dcterms:created>
  <dcterms:modified xsi:type="dcterms:W3CDTF">2015-03-10T08:46:04Z</dcterms:modified>
</cp:coreProperties>
</file>