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14"/>
  </p:notesMasterIdLst>
  <p:sldIdLst>
    <p:sldId id="280" r:id="rId6"/>
    <p:sldId id="319" r:id="rId7"/>
    <p:sldId id="320" r:id="rId8"/>
    <p:sldId id="322" r:id="rId9"/>
    <p:sldId id="321" r:id="rId10"/>
    <p:sldId id="323" r:id="rId11"/>
    <p:sldId id="325" r:id="rId12"/>
    <p:sldId id="32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1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10-03-2015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6</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8</a:t>
            </a:fld>
            <a:endParaRPr lang="en-IN">
              <a:solidFill>
                <a:prstClr val="black"/>
              </a:solidFill>
            </a:endParaRPr>
          </a:p>
        </p:txBody>
      </p:sp>
    </p:spTree>
    <p:extLst>
      <p:ext uri="{BB962C8B-B14F-4D97-AF65-F5344CB8AC3E}">
        <p14:creationId xmlns:p14="http://schemas.microsoft.com/office/powerpoint/2010/main" val="3069310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71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jsfiddle.net/4vqgzv8r/1/"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cid:image020.png@01CE6090.1F3B4C20" TargetMode="External"/><Relationship Id="rId13" Type="http://schemas.openxmlformats.org/officeDocument/2006/relationships/hyperlink" Target="http://www.citiustech.com/service-offerings/platform-based-professional-services-case-studies.aspx" TargetMode="External"/><Relationship Id="rId18" Type="http://schemas.openxmlformats.org/officeDocument/2006/relationships/image" Target="../media/image10.jpeg"/><Relationship Id="rId3" Type="http://schemas.openxmlformats.org/officeDocument/2006/relationships/hyperlink" Target="https://www.facebook.com/CitiusTech" TargetMode="External"/><Relationship Id="rId21" Type="http://schemas.openxmlformats.org/officeDocument/2006/relationships/hyperlink" Target="http://www.citiustech.com/service-offerings/platform-based-professional-services.aspx" TargetMode="External"/><Relationship Id="rId7" Type="http://schemas.openxmlformats.org/officeDocument/2006/relationships/image" Target="../media/image8.png"/><Relationship Id="rId12" Type="http://schemas.openxmlformats.org/officeDocument/2006/relationships/hyperlink" Target="http://www.citiustech.com/markets/Default.aspx" TargetMode="External"/><Relationship Id="rId17" Type="http://schemas.openxmlformats.org/officeDocument/2006/relationships/hyperlink" Target="http://www.citiustech.com/service-offerings/Default.aspx" TargetMode="External"/><Relationship Id="rId2" Type="http://schemas.openxmlformats.org/officeDocument/2006/relationships/notesSlide" Target="../notesSlides/notesSlide5.xml"/><Relationship Id="rId16" Type="http://schemas.openxmlformats.org/officeDocument/2006/relationships/hyperlink" Target="http://www.citiustech.com/bi-clinical" TargetMode="External"/><Relationship Id="rId20" Type="http://schemas.openxmlformats.org/officeDocument/2006/relationships/image" Target="../media/image11.jpeg"/><Relationship Id="rId1" Type="http://schemas.openxmlformats.org/officeDocument/2006/relationships/slideLayout" Target="../slideLayouts/slideLayout8.xml"/><Relationship Id="rId6" Type="http://schemas.openxmlformats.org/officeDocument/2006/relationships/hyperlink" Target="https://twitter.com/CitiusTech" TargetMode="External"/><Relationship Id="rId11" Type="http://schemas.openxmlformats.org/officeDocument/2006/relationships/image" Target="cid:image021.png@01CE6090.1F3B4C20" TargetMode="External"/><Relationship Id="rId24" Type="http://schemas.openxmlformats.org/officeDocument/2006/relationships/image" Target="../media/image13.png"/><Relationship Id="rId5" Type="http://schemas.openxmlformats.org/officeDocument/2006/relationships/image" Target="cid:image019.png@01CE6090.1F3B4C20" TargetMode="External"/><Relationship Id="rId15" Type="http://schemas.openxmlformats.org/officeDocument/2006/relationships/hyperlink" Target="http://www.citiustech.com/service-offerings/healthcare-software-engineering-case-studies.aspx" TargetMode="External"/><Relationship Id="rId23" Type="http://schemas.openxmlformats.org/officeDocument/2006/relationships/hyperlink" Target="http://www.citiustech.com/bi-clinical/Default.aspx" TargetMode="External"/><Relationship Id="rId10" Type="http://schemas.openxmlformats.org/officeDocument/2006/relationships/image" Target="../media/image9.png"/><Relationship Id="rId19" Type="http://schemas.openxmlformats.org/officeDocument/2006/relationships/hyperlink" Target="http://www.citiustech.com/service-offerings/healthcare-software-engineering.aspx" TargetMode="External"/><Relationship Id="rId4" Type="http://schemas.openxmlformats.org/officeDocument/2006/relationships/image" Target="../media/image7.png"/><Relationship Id="rId9" Type="http://schemas.openxmlformats.org/officeDocument/2006/relationships/hyperlink" Target="http://www.linkedin.com/company/citiustech" TargetMode="External"/><Relationship Id="rId14" Type="http://schemas.openxmlformats.org/officeDocument/2006/relationships/hyperlink" Target="http://citiustech.com/practice-areas/healthcare-business-intelligence-case-studies.aspx" TargetMode="External"/><Relationship Id="rId2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20" t="13607" b="32006"/>
          <a:stretch/>
        </p:blipFill>
        <p:spPr bwMode="auto">
          <a:xfrm>
            <a:off x="174853" y="1779589"/>
            <a:ext cx="8812987" cy="33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124862" y="5239656"/>
            <a:ext cx="8001001" cy="596286"/>
          </a:xfrm>
        </p:spPr>
        <p:txBody>
          <a:bodyPr/>
          <a:lstStyle/>
          <a:p>
            <a:r>
              <a:rPr lang="en-US" dirty="0" smtClean="0"/>
              <a:t>November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schemeClr val="bg1"/>
                </a:solidFill>
                <a:ea typeface="Segoe UI" pitchFamily="34" charset="0"/>
                <a:cs typeface="Segoe UI" pitchFamily="34" charset="0"/>
              </a:rPr>
              <a:t>Unit Testing</a:t>
            </a: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6192688" cy="132343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How AngularJS makes Unit Testing Easy?</a:t>
            </a:r>
          </a:p>
          <a:p>
            <a:pPr marL="285750" indent="-285750">
              <a:spcAft>
                <a:spcPts val="1200"/>
              </a:spcAft>
              <a:buFont typeface="Arial" pitchFamily="34" charset="0"/>
              <a:buChar char="•"/>
            </a:pPr>
            <a:r>
              <a:rPr lang="en-US" sz="2000" dirty="0" smtClean="0">
                <a:solidFill>
                  <a:schemeClr val="tx1">
                    <a:lumMod val="75000"/>
                    <a:lumOff val="25000"/>
                  </a:schemeClr>
                </a:solidFill>
              </a:rPr>
              <a:t>Intro of Jasmine with Angular</a:t>
            </a:r>
          </a:p>
          <a:p>
            <a:pPr marL="285750" indent="-285750">
              <a:spcAft>
                <a:spcPts val="1200"/>
              </a:spcAft>
              <a:buFont typeface="Arial" pitchFamily="34" charset="0"/>
              <a:buChar char="•"/>
            </a:pPr>
            <a:r>
              <a:rPr lang="en-US" sz="2000" dirty="0" smtClean="0">
                <a:solidFill>
                  <a:schemeClr val="tx1">
                    <a:lumMod val="75000"/>
                    <a:lumOff val="25000"/>
                  </a:schemeClr>
                </a:solidFill>
              </a:rPr>
              <a:t>Basic Example of Testing Controller using Jasmine</a:t>
            </a:r>
          </a:p>
        </p:txBody>
      </p:sp>
    </p:spTree>
    <p:extLst>
      <p:ext uri="{BB962C8B-B14F-4D97-AF65-F5344CB8AC3E}">
        <p14:creationId xmlns:p14="http://schemas.microsoft.com/office/powerpoint/2010/main" val="207379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AngularJS makes unit testing easy?</a:t>
            </a:r>
            <a:endParaRPr lang="en-US" dirty="0"/>
          </a:p>
        </p:txBody>
      </p:sp>
      <p:sp>
        <p:nvSpPr>
          <p:cNvPr id="3" name="Text Placeholder 2"/>
          <p:cNvSpPr txBox="1">
            <a:spLocks/>
          </p:cNvSpPr>
          <p:nvPr/>
        </p:nvSpPr>
        <p:spPr>
          <a:xfrm>
            <a:off x="304800" y="1143000"/>
            <a:ext cx="8534400" cy="5105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6" name="Text Placeholder 2"/>
          <p:cNvSpPr txBox="1">
            <a:spLocks/>
          </p:cNvSpPr>
          <p:nvPr/>
        </p:nvSpPr>
        <p:spPr>
          <a:xfrm>
            <a:off x="457200" y="1295400"/>
            <a:ext cx="8534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Unit testing, as the name implies, is about testing individual units of code</a:t>
            </a:r>
          </a:p>
          <a:p>
            <a:r>
              <a:rPr lang="en-US" sz="2400" dirty="0" smtClean="0"/>
              <a:t>Goals of unit testing:</a:t>
            </a:r>
          </a:p>
          <a:p>
            <a:pPr lvl="1"/>
            <a:r>
              <a:rPr lang="en-US" sz="2000" dirty="0" smtClean="0"/>
              <a:t>Take the smallest piece of testable code</a:t>
            </a:r>
          </a:p>
          <a:p>
            <a:pPr lvl="1"/>
            <a:r>
              <a:rPr lang="en-US" dirty="0" smtClean="0"/>
              <a:t>Isolate it from remainder of the code</a:t>
            </a:r>
          </a:p>
          <a:p>
            <a:pPr lvl="1"/>
            <a:r>
              <a:rPr lang="en-US" dirty="0" smtClean="0"/>
              <a:t>Determine whether it behaves exactly as you expect</a:t>
            </a:r>
            <a:endParaRPr lang="en-US" sz="2000" dirty="0" smtClean="0"/>
          </a:p>
          <a:p>
            <a:r>
              <a:rPr lang="en-US" dirty="0" smtClean="0"/>
              <a:t>What makes unit testing easy in Angular</a:t>
            </a:r>
          </a:p>
          <a:p>
            <a:pPr lvl="1"/>
            <a:r>
              <a:rPr lang="en-US" sz="2000" dirty="0" smtClean="0"/>
              <a:t>Dependency injection</a:t>
            </a:r>
          </a:p>
          <a:p>
            <a:pPr lvl="1"/>
            <a:r>
              <a:rPr lang="en-US" dirty="0" smtClean="0"/>
              <a:t>Loose coupling with the DOM</a:t>
            </a:r>
          </a:p>
          <a:p>
            <a:pPr lvl="1"/>
            <a:r>
              <a:rPr lang="en-US" sz="2000" dirty="0" smtClean="0"/>
              <a:t>Services that would otherwise be hard to test e.g. $timeout, $location, $window</a:t>
            </a:r>
          </a:p>
          <a:p>
            <a:pPr lvl="1"/>
            <a:endParaRPr lang="en-US" sz="2000" dirty="0"/>
          </a:p>
          <a:p>
            <a:endParaRPr lang="en-US" dirty="0"/>
          </a:p>
          <a:p>
            <a:endParaRPr lang="en-US" dirty="0"/>
          </a:p>
        </p:txBody>
      </p:sp>
    </p:spTree>
    <p:extLst>
      <p:ext uri="{BB962C8B-B14F-4D97-AF65-F5344CB8AC3E}">
        <p14:creationId xmlns:p14="http://schemas.microsoft.com/office/powerpoint/2010/main" val="2622229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832648" cy="132343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How AngularJS makes Unit Testing Easy?</a:t>
            </a:r>
          </a:p>
          <a:p>
            <a:pPr marL="285750" indent="-285750">
              <a:spcAft>
                <a:spcPts val="1200"/>
              </a:spcAft>
              <a:buFont typeface="Arial" pitchFamily="34" charset="0"/>
              <a:buChar char="•"/>
            </a:pPr>
            <a:r>
              <a:rPr lang="en-US" sz="2000" dirty="0" smtClean="0">
                <a:solidFill>
                  <a:schemeClr val="tx1">
                    <a:lumMod val="75000"/>
                    <a:lumOff val="25000"/>
                  </a:schemeClr>
                </a:solidFill>
              </a:rPr>
              <a:t>Intro </a:t>
            </a:r>
            <a:r>
              <a:rPr lang="en-US" sz="2000" dirty="0">
                <a:solidFill>
                  <a:schemeClr val="tx1">
                    <a:lumMod val="75000"/>
                    <a:lumOff val="25000"/>
                  </a:schemeClr>
                </a:solidFill>
              </a:rPr>
              <a:t>of Jasmine with Angular</a:t>
            </a:r>
          </a:p>
          <a:p>
            <a:pPr marL="285750" indent="-285750">
              <a:spcAft>
                <a:spcPts val="1200"/>
              </a:spcAft>
              <a:buFont typeface="Arial" pitchFamily="34" charset="0"/>
              <a:buChar char="•"/>
            </a:pPr>
            <a:r>
              <a:rPr lang="en-US" sz="2000" dirty="0">
                <a:solidFill>
                  <a:schemeClr val="tx1">
                    <a:lumMod val="75000"/>
                    <a:lumOff val="25000"/>
                  </a:schemeClr>
                </a:solidFill>
              </a:rPr>
              <a:t>Basic Example of Testing Controller using Jasmine</a:t>
            </a:r>
          </a:p>
        </p:txBody>
      </p:sp>
    </p:spTree>
    <p:extLst>
      <p:ext uri="{BB962C8B-B14F-4D97-AF65-F5344CB8AC3E}">
        <p14:creationId xmlns:p14="http://schemas.microsoft.com/office/powerpoint/2010/main" val="59060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of Jasmine with Angular</a:t>
            </a:r>
            <a:endParaRPr lang="en-US" dirty="0"/>
          </a:p>
        </p:txBody>
      </p:sp>
      <p:sp>
        <p:nvSpPr>
          <p:cNvPr id="3" name="Text Placeholder 2"/>
          <p:cNvSpPr txBox="1">
            <a:spLocks/>
          </p:cNvSpPr>
          <p:nvPr/>
        </p:nvSpPr>
        <p:spPr>
          <a:xfrm>
            <a:off x="304800" y="1143000"/>
            <a:ext cx="8534400" cy="5105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4" name="Text Placeholder 2"/>
          <p:cNvSpPr txBox="1">
            <a:spLocks/>
          </p:cNvSpPr>
          <p:nvPr/>
        </p:nvSpPr>
        <p:spPr>
          <a:xfrm>
            <a:off x="457200" y="1295400"/>
            <a:ext cx="8534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Jasmine </a:t>
            </a:r>
            <a:r>
              <a:rPr lang="en-US" smtClean="0"/>
              <a:t>is a behavior-driven </a:t>
            </a:r>
            <a:r>
              <a:rPr lang="en-US" dirty="0" smtClean="0"/>
              <a:t>development framework for testing JavaScript code</a:t>
            </a:r>
          </a:p>
          <a:p>
            <a:r>
              <a:rPr lang="en-US" dirty="0" smtClean="0"/>
              <a:t>It does not depend on any other framework</a:t>
            </a:r>
          </a:p>
          <a:p>
            <a:r>
              <a:rPr lang="en-US" sz="2400" dirty="0" smtClean="0"/>
              <a:t>It does not require DOM</a:t>
            </a:r>
            <a:endParaRPr lang="en-US" sz="2000" dirty="0" smtClean="0"/>
          </a:p>
          <a:p>
            <a:pPr lvl="1"/>
            <a:endParaRPr lang="en-US" sz="2000" dirty="0"/>
          </a:p>
          <a:p>
            <a:endParaRPr lang="en-US" dirty="0"/>
          </a:p>
          <a:p>
            <a:endParaRPr lang="en-US" dirty="0"/>
          </a:p>
        </p:txBody>
      </p:sp>
    </p:spTree>
    <p:extLst>
      <p:ext uri="{BB962C8B-B14F-4D97-AF65-F5344CB8AC3E}">
        <p14:creationId xmlns:p14="http://schemas.microsoft.com/office/powerpoint/2010/main" val="4191794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888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832648" cy="132343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How AngularJS makes Unit Testing Easy?</a:t>
            </a:r>
          </a:p>
          <a:p>
            <a:pPr marL="285750" indent="-285750">
              <a:spcAft>
                <a:spcPts val="1200"/>
              </a:spcAft>
              <a:buFont typeface="Arial" pitchFamily="34" charset="0"/>
              <a:buChar char="•"/>
            </a:pPr>
            <a:r>
              <a:rPr lang="en-US" sz="2000" dirty="0">
                <a:solidFill>
                  <a:schemeClr val="tx1">
                    <a:lumMod val="75000"/>
                    <a:lumOff val="25000"/>
                  </a:schemeClr>
                </a:solidFill>
              </a:rPr>
              <a:t>Intro of Jasmine with Angular</a:t>
            </a:r>
          </a:p>
          <a:p>
            <a:pPr marL="285750" indent="-285750">
              <a:spcAft>
                <a:spcPts val="1200"/>
              </a:spcAft>
              <a:buFont typeface="Arial" pitchFamily="34" charset="0"/>
              <a:buChar char="•"/>
            </a:pPr>
            <a:r>
              <a:rPr lang="en-US" sz="2000" dirty="0">
                <a:solidFill>
                  <a:schemeClr val="tx1">
                    <a:lumMod val="75000"/>
                    <a:lumOff val="25000"/>
                  </a:schemeClr>
                </a:solidFill>
              </a:rPr>
              <a:t>Basic Example of Testing Controller using Jasmine</a:t>
            </a:r>
          </a:p>
        </p:txBody>
      </p:sp>
    </p:spTree>
    <p:extLst>
      <p:ext uri="{BB962C8B-B14F-4D97-AF65-F5344CB8AC3E}">
        <p14:creationId xmlns:p14="http://schemas.microsoft.com/office/powerpoint/2010/main" val="174431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85750" indent="-285750">
              <a:spcAft>
                <a:spcPts val="1200"/>
              </a:spcAft>
            </a:pPr>
            <a:r>
              <a:rPr lang="en-US" dirty="0"/>
              <a:t>Basic Example of Testing Controller using Jasmine</a:t>
            </a:r>
          </a:p>
        </p:txBody>
      </p:sp>
      <p:sp>
        <p:nvSpPr>
          <p:cNvPr id="3" name="Text Placeholder 2"/>
          <p:cNvSpPr txBox="1">
            <a:spLocks/>
          </p:cNvSpPr>
          <p:nvPr/>
        </p:nvSpPr>
        <p:spPr>
          <a:xfrm>
            <a:off x="304800" y="1143000"/>
            <a:ext cx="8534400" cy="5105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6" name="TextBox 5"/>
          <p:cNvSpPr txBox="1"/>
          <p:nvPr/>
        </p:nvSpPr>
        <p:spPr>
          <a:xfrm>
            <a:off x="395536" y="1052736"/>
            <a:ext cx="5832648" cy="400110"/>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hlinkClick r:id="rId2"/>
              </a:rPr>
              <a:t>Example</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499929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6787861" y="5713200"/>
            <a:ext cx="908339" cy="265290"/>
            <a:chOff x="6416842" y="6103352"/>
            <a:chExt cx="1279358" cy="373648"/>
          </a:xfrm>
        </p:grpSpPr>
        <p:pic>
          <p:nvPicPr>
            <p:cNvPr id="1029" name="Picture 5" descr="Description: Facebook">
              <a:hlinkClick r:id="rId3"/>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336200" y="6103352"/>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ription: Twitter">
              <a:hlinkClick r:id="rId6"/>
            </p:cNvPr>
            <p:cNvPicPr>
              <a:picLocks noChangeAspect="1" noChangeArrowheads="1"/>
            </p:cNvPicPr>
            <p:nvPr/>
          </p:nvPicPr>
          <p:blipFill>
            <a:blip r:embed="rId7" r:link="rId8" cstate="print">
              <a:extLst>
                <a:ext uri="{28A0092B-C50C-407E-A947-70E740481C1C}">
                  <a14:useLocalDpi xmlns:a14="http://schemas.microsoft.com/office/drawing/2010/main" val="0"/>
                </a:ext>
              </a:extLst>
            </a:blip>
            <a:srcRect/>
            <a:stretch>
              <a:fillRect/>
            </a:stretch>
          </p:blipFill>
          <p:spPr bwMode="auto">
            <a:xfrm>
              <a:off x="6879000" y="611700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escription: LinkedIn">
              <a:hlinkClick r:id="rId9"/>
            </p:cNvPr>
            <p:cNvPicPr>
              <a:picLocks noChangeAspect="1" noChangeArrowheads="1"/>
            </p:cNvPicPr>
            <p:nvPr/>
          </p:nvPicPr>
          <p:blipFill>
            <a:blip r:embed="rId10" r:link="rId11" cstate="print">
              <a:extLst>
                <a:ext uri="{28A0092B-C50C-407E-A947-70E740481C1C}">
                  <a14:useLocalDpi xmlns:a14="http://schemas.microsoft.com/office/drawing/2010/main" val="0"/>
                </a:ext>
              </a:extLst>
            </a:blip>
            <a:srcRect/>
            <a:stretch>
              <a:fillRect/>
            </a:stretch>
          </p:blipFill>
          <p:spPr bwMode="auto">
            <a:xfrm>
              <a:off x="6416842" y="611700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9"/>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smtClean="0">
                <a:solidFill>
                  <a:srgbClr val="6B6B6B"/>
                </a:solidFill>
                <a:latin typeface="Segoe UI" pitchFamily="34" charset="0"/>
                <a:ea typeface="Calibri" pitchFamily="34" charset="0"/>
                <a:cs typeface="Segoe UI" pitchFamily="34" charset="0"/>
              </a:rPr>
              <a:t> </a:t>
            </a:r>
            <a:r>
              <a:rPr lang="en-US" sz="900" smtClean="0">
                <a:solidFill>
                  <a:srgbClr val="6B6B6B"/>
                </a:solidFill>
                <a:latin typeface="Segoe UI" pitchFamily="34" charset="0"/>
                <a:ea typeface="Calibri" pitchFamily="34" charset="0"/>
                <a:cs typeface="Segoe UI" pitchFamily="34" charset="0"/>
              </a:rPr>
              <a:t> </a:t>
            </a:r>
            <a:r>
              <a:rPr lang="en-US" sz="1000" smtClean="0">
                <a:solidFill>
                  <a:srgbClr val="6B6B6B"/>
                </a:solidFill>
                <a:latin typeface="Segoe UI" pitchFamily="34" charset="0"/>
                <a:ea typeface="Calibri" pitchFamily="34" charset="0"/>
                <a:cs typeface="Segoe UI" pitchFamily="34" charset="0"/>
              </a:rPr>
              <a:t> </a:t>
            </a:r>
            <a:endParaRPr lang="en-US" smtClean="0">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800" smtClean="0">
                <a:solidFill>
                  <a:prstClr val="black"/>
                </a:solidFill>
                <a:latin typeface="Arial" pitchFamily="34" charset="0"/>
                <a:cs typeface="Arial" pitchFamily="34" charset="0"/>
              </a:rPr>
              <a:t> </a:t>
            </a:r>
            <a:endParaRPr lang="en-US" smtClean="0">
              <a:solidFill>
                <a:prstClr val="black"/>
              </a:solidFill>
              <a:latin typeface="Arial" pitchFamily="34" charset="0"/>
              <a:cs typeface="Arial" pitchFamily="34" charset="0"/>
            </a:endParaRPr>
          </a:p>
        </p:txBody>
      </p:sp>
      <p:cxnSp>
        <p:nvCxnSpPr>
          <p:cNvPr id="15" name="Straight Connector 14"/>
          <p:cNvCxnSpPr/>
          <p:nvPr/>
        </p:nvCxnSpPr>
        <p:spPr>
          <a:xfrm flipH="1">
            <a:off x="6456059" y="457200"/>
            <a:ext cx="20941" cy="609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548992" y="2687828"/>
            <a:ext cx="2630437" cy="804672"/>
          </a:xfrm>
          <a:prstGeom prst="rect">
            <a:avLst/>
          </a:prstGeom>
          <a:noFill/>
          <a:ln>
            <a:noFill/>
          </a:ln>
        </p:spPr>
        <p:txBody>
          <a:bodyPr anchor="ctr"/>
          <a:lstStyle>
            <a:defPPr>
              <a:defRPr lang="en-US"/>
            </a:defPPr>
            <a:lvl1pPr>
              <a:spcBef>
                <a:spcPct val="0"/>
              </a:spcBef>
              <a:buNone/>
              <a:defRPr sz="5400" b="1">
                <a:solidFill>
                  <a:schemeClr val="bg1"/>
                </a:solidFill>
                <a:latin typeface="+mj-lt"/>
                <a:ea typeface="+mj-ea"/>
                <a:cs typeface="+mj-cs"/>
              </a:defRPr>
            </a:lvl1pPr>
          </a:lstStyle>
          <a:p>
            <a:r>
              <a:rPr lang="en-US" sz="4400" dirty="0">
                <a:solidFill>
                  <a:schemeClr val="tx1">
                    <a:lumMod val="75000"/>
                    <a:lumOff val="25000"/>
                  </a:schemeClr>
                </a:solidFill>
              </a:rPr>
              <a:t>Thank You</a:t>
            </a:r>
            <a:endParaRPr lang="en-IN" sz="4400" dirty="0">
              <a:solidFill>
                <a:schemeClr val="tx1">
                  <a:lumMod val="75000"/>
                  <a:lumOff val="25000"/>
                </a:schemeClr>
              </a:solidFill>
            </a:endParaRPr>
          </a:p>
        </p:txBody>
      </p:sp>
      <p:cxnSp>
        <p:nvCxnSpPr>
          <p:cNvPr id="25" name="Straight Connector 24"/>
          <p:cNvCxnSpPr/>
          <p:nvPr/>
        </p:nvCxnSpPr>
        <p:spPr>
          <a:xfrm flipH="1">
            <a:off x="6608462" y="3352800"/>
            <a:ext cx="21065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hlinkClick r:id="rId12"/>
          </p:cNvPr>
          <p:cNvSpPr txBox="1"/>
          <p:nvPr/>
        </p:nvSpPr>
        <p:spPr>
          <a:xfrm>
            <a:off x="7580376" y="692960"/>
            <a:ext cx="1371600"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CitiusTech </a:t>
            </a:r>
          </a:p>
          <a:p>
            <a:r>
              <a:rPr lang="en-US" sz="1100" dirty="0">
                <a:solidFill>
                  <a:prstClr val="white">
                    <a:lumMod val="65000"/>
                  </a:prstClr>
                </a:solidFill>
                <a:latin typeface="Segoe UI" pitchFamily="34" charset="0"/>
                <a:ea typeface="Segoe UI" pitchFamily="34" charset="0"/>
                <a:cs typeface="Segoe UI" pitchFamily="34" charset="0"/>
              </a:rPr>
              <a:t>Offerings</a:t>
            </a:r>
          </a:p>
        </p:txBody>
      </p:sp>
      <p:sp>
        <p:nvSpPr>
          <p:cNvPr id="23" name="TextBox 22">
            <a:hlinkClick r:id="rId13"/>
          </p:cNvPr>
          <p:cNvSpPr txBox="1"/>
          <p:nvPr/>
        </p:nvSpPr>
        <p:spPr>
          <a:xfrm>
            <a:off x="7580376" y="1865543"/>
            <a:ext cx="1305350" cy="600164"/>
          </a:xfrm>
          <a:prstGeom prst="rect">
            <a:avLst/>
          </a:prstGeom>
          <a:noFill/>
        </p:spPr>
        <p:txBody>
          <a:bodyPr wrap="square" rtlCol="0">
            <a:spAutoFit/>
          </a:bodyPr>
          <a:lstStyle/>
          <a:p>
            <a:pPr>
              <a:spcBef>
                <a:spcPts val="600"/>
              </a:spcBef>
            </a:pPr>
            <a:r>
              <a:rPr lang="en-US" sz="1100" dirty="0">
                <a:solidFill>
                  <a:prstClr val="white">
                    <a:lumMod val="65000"/>
                  </a:prstClr>
                </a:solidFill>
                <a:latin typeface="Segoe UI" pitchFamily="34" charset="0"/>
                <a:ea typeface="Segoe UI" pitchFamily="34" charset="0"/>
                <a:cs typeface="Segoe UI" pitchFamily="34" charset="0"/>
              </a:rPr>
              <a:t>Professional Services </a:t>
            </a:r>
            <a:r>
              <a:rPr lang="en-US" sz="1100" dirty="0" smtClean="0">
                <a:solidFill>
                  <a:prstClr val="white">
                    <a:lumMod val="65000"/>
                  </a:prstClr>
                </a:solidFill>
                <a:latin typeface="Segoe UI" pitchFamily="34" charset="0"/>
                <a:ea typeface="Segoe UI" pitchFamily="34" charset="0"/>
                <a:cs typeface="Segoe UI" pitchFamily="34" charset="0"/>
              </a:rPr>
              <a:t>Success </a:t>
            </a:r>
            <a:r>
              <a:rPr lang="en-US" sz="1100" dirty="0">
                <a:solidFill>
                  <a:prstClr val="white">
                    <a:lumMod val="65000"/>
                  </a:prstClr>
                </a:solidFill>
                <a:latin typeface="Segoe UI" pitchFamily="34" charset="0"/>
                <a:ea typeface="Segoe UI" pitchFamily="34" charset="0"/>
                <a:cs typeface="Segoe UI" pitchFamily="34" charset="0"/>
              </a:rPr>
              <a:t>Stories</a:t>
            </a:r>
            <a:endParaRPr lang="en-IN" sz="1100" dirty="0">
              <a:solidFill>
                <a:prstClr val="white">
                  <a:lumMod val="65000"/>
                </a:prstClr>
              </a:solidFill>
              <a:latin typeface="Segoe UI" pitchFamily="34" charset="0"/>
              <a:ea typeface="Segoe UI" pitchFamily="34" charset="0"/>
              <a:cs typeface="Segoe UI" pitchFamily="34" charset="0"/>
            </a:endParaRPr>
          </a:p>
        </p:txBody>
      </p:sp>
      <p:sp>
        <p:nvSpPr>
          <p:cNvPr id="24" name="TextBox 23">
            <a:hlinkClick r:id="rId14"/>
          </p:cNvPr>
          <p:cNvSpPr txBox="1"/>
          <p:nvPr/>
        </p:nvSpPr>
        <p:spPr>
          <a:xfrm>
            <a:off x="7580376" y="2568837"/>
            <a:ext cx="1323571"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BI-Clinical </a:t>
            </a:r>
          </a:p>
          <a:p>
            <a:r>
              <a:rPr lang="en-US" sz="1100" dirty="0">
                <a:solidFill>
                  <a:prstClr val="white">
                    <a:lumMod val="65000"/>
                  </a:prstClr>
                </a:solidFill>
                <a:latin typeface="Segoe UI" pitchFamily="34" charset="0"/>
                <a:ea typeface="Segoe UI" pitchFamily="34" charset="0"/>
                <a:cs typeface="Segoe UI" pitchFamily="34" charset="0"/>
              </a:rPr>
              <a:t>Success Stories </a:t>
            </a:r>
          </a:p>
        </p:txBody>
      </p:sp>
      <p:sp>
        <p:nvSpPr>
          <p:cNvPr id="26" name="TextBox 25">
            <a:hlinkClick r:id="rId15"/>
          </p:cNvPr>
          <p:cNvSpPr txBox="1"/>
          <p:nvPr/>
        </p:nvSpPr>
        <p:spPr>
          <a:xfrm>
            <a:off x="7580376" y="1222248"/>
            <a:ext cx="1399771" cy="600164"/>
          </a:xfrm>
          <a:prstGeom prst="rect">
            <a:avLst/>
          </a:prstGeom>
          <a:noFill/>
        </p:spPr>
        <p:txBody>
          <a:bodyPr wrap="square" rtlCol="0">
            <a:spAutoFit/>
          </a:bodyPr>
          <a:lstStyle/>
          <a:p>
            <a:pPr>
              <a:spcBef>
                <a:spcPts val="600"/>
              </a:spcBef>
              <a:spcAft>
                <a:spcPts val="600"/>
              </a:spcAft>
            </a:pPr>
            <a:r>
              <a:rPr lang="en-US" sz="1100" dirty="0">
                <a:solidFill>
                  <a:prstClr val="white">
                    <a:lumMod val="65000"/>
                  </a:prstClr>
                </a:solidFill>
                <a:latin typeface="Segoe UI" pitchFamily="34" charset="0"/>
                <a:ea typeface="Segoe UI" pitchFamily="34" charset="0"/>
                <a:cs typeface="Segoe UI" pitchFamily="34" charset="0"/>
              </a:rPr>
              <a:t>Software Engineering Success Stories</a:t>
            </a:r>
          </a:p>
        </p:txBody>
      </p:sp>
      <p:sp>
        <p:nvSpPr>
          <p:cNvPr id="32" name="TextBox 31"/>
          <p:cNvSpPr txBox="1"/>
          <p:nvPr/>
        </p:nvSpPr>
        <p:spPr>
          <a:xfrm>
            <a:off x="6629400" y="3505200"/>
            <a:ext cx="2667000" cy="2100575"/>
          </a:xfrm>
          <a:prstGeom prst="rect">
            <a:avLst/>
          </a:prstGeom>
          <a:noFill/>
        </p:spPr>
        <p:txBody>
          <a:bodyPr wrap="square" rtlCol="0">
            <a:spAutoFit/>
          </a:bodyPr>
          <a:lstStyle>
            <a:defPPr>
              <a:defRPr lang="en-US"/>
            </a:defPPr>
            <a:lvl1pPr>
              <a:defRPr sz="1050" b="1">
                <a:solidFill>
                  <a:schemeClr val="tx1">
                    <a:lumMod val="75000"/>
                    <a:lumOff val="25000"/>
                  </a:schemeClr>
                </a:solidFill>
                <a:latin typeface="Segoe UI" pitchFamily="34" charset="0"/>
                <a:ea typeface="Segoe UI" pitchFamily="34" charset="0"/>
                <a:cs typeface="Segoe UI" pitchFamily="34" charset="0"/>
              </a:defRPr>
            </a:lvl1pPr>
          </a:lstStyle>
          <a:p>
            <a:endParaRPr lang="en-US"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a:solidFill>
                <a:prstClr val="black">
                  <a:lumMod val="75000"/>
                  <a:lumOff val="25000"/>
                </a:prstClr>
              </a:solidFill>
            </a:endParaRPr>
          </a:p>
          <a:p>
            <a:r>
              <a:rPr lang="en-US" sz="1000" b="0" dirty="0">
                <a:solidFill>
                  <a:prstClr val="black">
                    <a:lumMod val="75000"/>
                    <a:lumOff val="25000"/>
                  </a:prstClr>
                </a:solidFill>
                <a:hlinkClick r:id="rId16"/>
              </a:rPr>
              <a:t>www.citiustech.com</a:t>
            </a:r>
            <a:r>
              <a:rPr lang="en-US" sz="1000" b="0" dirty="0">
                <a:solidFill>
                  <a:prstClr val="black">
                    <a:lumMod val="75000"/>
                    <a:lumOff val="25000"/>
                  </a:prstClr>
                </a:solidFill>
              </a:rPr>
              <a:t> </a:t>
            </a:r>
          </a:p>
        </p:txBody>
      </p:sp>
      <p:pic>
        <p:nvPicPr>
          <p:cNvPr id="1026" name="Picture 2" descr="C:\Users\mickyc\Desktop\1.jpg">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4076" y="676142"/>
            <a:ext cx="8763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mickyc\Desktop\2.jpg">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94551" y="1297673"/>
            <a:ext cx="8953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11064" y="1941852"/>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hlinkClick r:id="rId23"/>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07478" y="2567424"/>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691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BC4C860A-9D4D-4EB3-88E9-8BA2FA62DD59}">
  <ds:schemaRefs>
    <ds:schemaRef ds:uri="http://schemas.microsoft.com/office/2006/documentManagement/types"/>
    <ds:schemaRef ds:uri="http://schemas.openxmlformats.org/package/2006/metadata/core-properties"/>
    <ds:schemaRef ds:uri="http://www.w3.org/XML/1998/namespace"/>
    <ds:schemaRef ds:uri="http://purl.org/dc/elements/1.1/"/>
    <ds:schemaRef ds:uri="http://purl.org/dc/dcmitype/"/>
    <ds:schemaRef ds:uri="http://purl.org/dc/term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6662</TotalTime>
  <Words>249</Words>
  <Application>Microsoft Office PowerPoint</Application>
  <PresentationFormat>On-screen Show (4:3)</PresentationFormat>
  <Paragraphs>60</Paragraphs>
  <Slides>8</Slides>
  <Notes>5</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1_Office Theme</vt:lpstr>
      <vt:lpstr>8_Office Theme</vt:lpstr>
      <vt:lpstr>PowerPoint Presentation</vt:lpstr>
      <vt:lpstr>Agenda</vt:lpstr>
      <vt:lpstr>How AngularJS makes unit testing easy?</vt:lpstr>
      <vt:lpstr>Agenda</vt:lpstr>
      <vt:lpstr>Intro of Jasmine with Angular</vt:lpstr>
      <vt:lpstr>Agenda</vt:lpstr>
      <vt:lpstr>Basic Example of Testing Controller using Jasmine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Namrata Marathe</cp:lastModifiedBy>
  <cp:revision>122</cp:revision>
  <dcterms:created xsi:type="dcterms:W3CDTF">2013-08-08T14:14:41Z</dcterms:created>
  <dcterms:modified xsi:type="dcterms:W3CDTF">2015-03-10T08:53:33Z</dcterms:modified>
</cp:coreProperties>
</file>