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49"/>
  </p:notesMasterIdLst>
  <p:sldIdLst>
    <p:sldId id="280" r:id="rId6"/>
    <p:sldId id="319" r:id="rId7"/>
    <p:sldId id="370" r:id="rId8"/>
    <p:sldId id="333" r:id="rId9"/>
    <p:sldId id="358" r:id="rId10"/>
    <p:sldId id="347" r:id="rId11"/>
    <p:sldId id="341" r:id="rId12"/>
    <p:sldId id="348" r:id="rId13"/>
    <p:sldId id="359" r:id="rId14"/>
    <p:sldId id="331" r:id="rId15"/>
    <p:sldId id="361" r:id="rId16"/>
    <p:sldId id="324" r:id="rId17"/>
    <p:sldId id="351" r:id="rId18"/>
    <p:sldId id="362" r:id="rId19"/>
    <p:sldId id="360" r:id="rId20"/>
    <p:sldId id="363" r:id="rId21"/>
    <p:sldId id="349" r:id="rId22"/>
    <p:sldId id="352" r:id="rId23"/>
    <p:sldId id="354" r:id="rId24"/>
    <p:sldId id="356" r:id="rId25"/>
    <p:sldId id="355" r:id="rId26"/>
    <p:sldId id="357" r:id="rId27"/>
    <p:sldId id="364" r:id="rId28"/>
    <p:sldId id="365" r:id="rId29"/>
    <p:sldId id="367" r:id="rId30"/>
    <p:sldId id="366"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455" r:id="rId84"/>
    <p:sldId id="456" r:id="rId85"/>
    <p:sldId id="457" r:id="rId86"/>
    <p:sldId id="458" r:id="rId87"/>
    <p:sldId id="459" r:id="rId88"/>
    <p:sldId id="460" r:id="rId89"/>
    <p:sldId id="401" r:id="rId90"/>
    <p:sldId id="402" r:id="rId91"/>
    <p:sldId id="403" r:id="rId92"/>
    <p:sldId id="404" r:id="rId93"/>
    <p:sldId id="405" r:id="rId94"/>
    <p:sldId id="406" r:id="rId95"/>
    <p:sldId id="407" r:id="rId96"/>
    <p:sldId id="408" r:id="rId97"/>
    <p:sldId id="409" r:id="rId98"/>
    <p:sldId id="410" r:id="rId99"/>
    <p:sldId id="411" r:id="rId100"/>
    <p:sldId id="412" r:id="rId101"/>
    <p:sldId id="413" r:id="rId102"/>
    <p:sldId id="414" r:id="rId103"/>
    <p:sldId id="415" r:id="rId104"/>
    <p:sldId id="416" r:id="rId105"/>
    <p:sldId id="487" r:id="rId106"/>
    <p:sldId id="486" r:id="rId107"/>
    <p:sldId id="417" r:id="rId108"/>
    <p:sldId id="418" r:id="rId109"/>
    <p:sldId id="419" r:id="rId110"/>
    <p:sldId id="420" r:id="rId111"/>
    <p:sldId id="421" r:id="rId112"/>
    <p:sldId id="422" r:id="rId113"/>
    <p:sldId id="423" r:id="rId114"/>
    <p:sldId id="424" r:id="rId115"/>
    <p:sldId id="425" r:id="rId116"/>
    <p:sldId id="426" r:id="rId117"/>
    <p:sldId id="427" r:id="rId118"/>
    <p:sldId id="428" r:id="rId119"/>
    <p:sldId id="429" r:id="rId120"/>
    <p:sldId id="430" r:id="rId121"/>
    <p:sldId id="431" r:id="rId122"/>
    <p:sldId id="432"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480" r:id="rId143"/>
    <p:sldId id="481" r:id="rId144"/>
    <p:sldId id="482" r:id="rId145"/>
    <p:sldId id="483" r:id="rId146"/>
    <p:sldId id="484" r:id="rId147"/>
    <p:sldId id="485" r:id="rId1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77" autoAdjust="0"/>
  </p:normalViewPr>
  <p:slideViewPr>
    <p:cSldViewPr>
      <p:cViewPr varScale="1">
        <p:scale>
          <a:sx n="54" d="100"/>
          <a:sy n="54" d="100"/>
        </p:scale>
        <p:origin x="-17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notesMaster" Target="notesMasters/notesMaster1.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slide" Target="slides/slide140.xml"/><Relationship Id="rId15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27-12-2014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ng-book.com/p/Service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http://tutorials.jenkov.com/angularjs/ajax.html</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135</a:t>
            </a:fld>
            <a:endParaRPr lang="en-IN"/>
          </a:p>
        </p:txBody>
      </p:sp>
    </p:spTree>
    <p:extLst>
      <p:ext uri="{BB962C8B-B14F-4D97-AF65-F5344CB8AC3E}">
        <p14:creationId xmlns:p14="http://schemas.microsoft.com/office/powerpoint/2010/main" val="160550969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r>
              <a:rPr lang="en-IN" dirty="0" smtClean="0"/>
              <a:t>http://tutorials.jenkov.com/angularjs/ajax.html</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136</a:t>
            </a:fld>
            <a:endParaRPr lang="en-IN"/>
          </a:p>
        </p:txBody>
      </p:sp>
    </p:spTree>
    <p:extLst>
      <p:ext uri="{BB962C8B-B14F-4D97-AF65-F5344CB8AC3E}">
        <p14:creationId xmlns:p14="http://schemas.microsoft.com/office/powerpoint/2010/main" val="163862571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137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138</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140</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142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16</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http://victorblog.com/2013/03/18/angularjs-separation-of-concerns/</a:t>
            </a:r>
          </a:p>
          <a:p>
            <a:endParaRPr lang="en-IN" dirty="0" smtClean="0"/>
          </a:p>
          <a:p>
            <a:r>
              <a:rPr lang="en-IN" dirty="0" smtClean="0"/>
              <a:t>There is decoupling between view</a:t>
            </a:r>
            <a:r>
              <a:rPr lang="en-IN" baseline="0" dirty="0" smtClean="0"/>
              <a:t> and controller as well as controller and service. Thus we are achieving goal of separation of concern.</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https://docs.angularjs.org/api/ng/directive/ngApp</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21</a:t>
            </a:fld>
            <a:endParaRPr lang="en-IN"/>
          </a:p>
        </p:txBody>
      </p:sp>
    </p:spTree>
    <p:extLst>
      <p:ext uri="{BB962C8B-B14F-4D97-AF65-F5344CB8AC3E}">
        <p14:creationId xmlns:p14="http://schemas.microsoft.com/office/powerpoint/2010/main" val="2220331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https://docs.angularjs.org/api/auto/service/$provide</a:t>
            </a:r>
          </a:p>
          <a:p>
            <a:r>
              <a:rPr lang="en-IN" dirty="0" smtClean="0"/>
              <a:t>https://docs.angularjs.org/api/auto/service/$injector</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22</a:t>
            </a:fld>
            <a:endParaRPr lang="en-IN"/>
          </a:p>
        </p:txBody>
      </p:sp>
    </p:spTree>
    <p:extLst>
      <p:ext uri="{BB962C8B-B14F-4D97-AF65-F5344CB8AC3E}">
        <p14:creationId xmlns:p14="http://schemas.microsoft.com/office/powerpoint/2010/main" val="1356820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23</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26</a:t>
            </a:fld>
            <a:endParaRPr lang="en-IN"/>
          </a:p>
        </p:txBody>
      </p:sp>
    </p:spTree>
    <p:extLst>
      <p:ext uri="{BB962C8B-B14F-4D97-AF65-F5344CB8AC3E}">
        <p14:creationId xmlns:p14="http://schemas.microsoft.com/office/powerpoint/2010/main" val="238516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28</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you have</a:t>
            </a:r>
            <a:r>
              <a:rPr lang="en-US" baseline="0" dirty="0" smtClean="0"/>
              <a:t> included user information retrieval logic in both profile and Dashboard controller &amp; you have to change something than you have to go and change in both controller but if we have user service than there is need to change at one place . Hence its easy to decouple logic.</a:t>
            </a:r>
          </a:p>
          <a:p>
            <a:endParaRPr lang="en-IN" dirty="0" smtClean="0"/>
          </a:p>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29</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31</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33</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http://kirkbushell.me/when-to-use-directives-controllers-or-services-in-angular/</a:t>
            </a:r>
          </a:p>
          <a:p>
            <a:endParaRPr lang="en-IN" dirty="0" smtClean="0"/>
          </a:p>
          <a:p>
            <a:pPr>
              <a:spcBef>
                <a:spcPts val="589"/>
              </a:spcBef>
            </a:pPr>
            <a:r>
              <a:rPr lang="en-IN" dirty="0"/>
              <a:t>Both controllers and view  have reference to the scope, but not to each other.                             This arrangement isolates the controller from the view as well as from DOM.</a:t>
            </a:r>
          </a:p>
          <a:p>
            <a:pPr>
              <a:spcBef>
                <a:spcPts val="589"/>
              </a:spcBef>
            </a:pPr>
            <a:endParaRPr lang="en-IN" dirty="0"/>
          </a:p>
          <a:p>
            <a:pPr>
              <a:spcBef>
                <a:spcPts val="589"/>
              </a:spcBef>
            </a:pPr>
            <a:r>
              <a:rPr lang="en-IN" dirty="0"/>
              <a:t>During the template linking phase the directives set up watch expressions on the scope, that notify directives about any property changes, which allows the directive to render the updated value to the DOM.</a:t>
            </a:r>
          </a:p>
          <a:p>
            <a:pPr>
              <a:spcBef>
                <a:spcPts val="589"/>
              </a:spcBef>
            </a:pPr>
            <a:endParaRPr lang="en-IN" dirty="0"/>
          </a:p>
          <a:p>
            <a:pPr lvl="0"/>
            <a:r>
              <a:rPr lang="en-IN" dirty="0">
                <a:solidFill>
                  <a:srgbClr val="0070C0"/>
                </a:solidFill>
              </a:rPr>
              <a:t>Since, controllers are view agnostic</a:t>
            </a:r>
            <a:r>
              <a:rPr lang="en-IN" dirty="0"/>
              <a:t>, it greatly improves the testability of the applications.</a:t>
            </a:r>
          </a:p>
          <a:p>
            <a:endParaRPr lang="en-IN" dirty="0"/>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34</a:t>
            </a:fld>
            <a:endParaRPr lang="en-IN"/>
          </a:p>
        </p:txBody>
      </p:sp>
    </p:spTree>
    <p:extLst>
      <p:ext uri="{BB962C8B-B14F-4D97-AF65-F5344CB8AC3E}">
        <p14:creationId xmlns:p14="http://schemas.microsoft.com/office/powerpoint/2010/main" val="1981402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35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36</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39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3</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40</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Modules do not attempt to solve the problem of script lazy loading or inter-script dependencies.</a:t>
            </a:r>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41</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43</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45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46</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47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48</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50</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There are existing projects which deal with script loading, which may be used with Angular for e.g.: RequireJS</a:t>
            </a:r>
          </a:p>
          <a:p>
            <a:endParaRPr lang="en-IN" dirty="0" smtClean="0"/>
          </a:p>
          <a:p>
            <a:r>
              <a:rPr lang="en-IN" dirty="0" smtClean="0"/>
              <a:t>http://weblogs.asp.net/dwahlin/dynamically-loading-controllers-and-views-with-angularjs-and-requirejs</a:t>
            </a:r>
          </a:p>
        </p:txBody>
      </p:sp>
      <p:sp>
        <p:nvSpPr>
          <p:cNvPr id="4" name="Slide Number Placeholder 3"/>
          <p:cNvSpPr>
            <a:spLocks noGrp="1"/>
          </p:cNvSpPr>
          <p:nvPr>
            <p:ph type="sldNum" sz="quarter" idx="10"/>
          </p:nvPr>
        </p:nvSpPr>
        <p:spPr/>
        <p:txBody>
          <a:bodyPr/>
          <a:lstStyle/>
          <a:p>
            <a:fld id="{5B1E99D4-EC84-42EC-8D0F-9C0C1B250690}" type="slidenum">
              <a:rPr lang="en-IN" smtClean="0"/>
              <a:t>51</a:t>
            </a:fld>
            <a:endParaRPr lang="en-IN"/>
          </a:p>
        </p:txBody>
      </p:sp>
    </p:spTree>
    <p:extLst>
      <p:ext uri="{BB962C8B-B14F-4D97-AF65-F5344CB8AC3E}">
        <p14:creationId xmlns:p14="http://schemas.microsoft.com/office/powerpoint/2010/main" val="58243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52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Traditional</a:t>
            </a:r>
            <a:r>
              <a:rPr lang="en-IN" b="1" baseline="0" dirty="0" smtClean="0"/>
              <a:t> web application architecture:</a:t>
            </a:r>
          </a:p>
          <a:p>
            <a:r>
              <a:rPr lang="en-IN" baseline="0" dirty="0" smtClean="0"/>
              <a:t>In traditional web applications html was sent in response object from server to client and then rendered by browser.</a:t>
            </a:r>
          </a:p>
          <a:p>
            <a:endParaRPr lang="en-IN" baseline="0" dirty="0" smtClean="0"/>
          </a:p>
          <a:p>
            <a:r>
              <a:rPr lang="en-IN" baseline="0" dirty="0" smtClean="0"/>
              <a:t>For each request sent from client to server, targeted resource was executed at server generating resultant html. This resultant html was added to response object and sent back by server to client browser which then rendered it.</a:t>
            </a:r>
          </a:p>
          <a:p>
            <a:r>
              <a:rPr lang="en-IN" baseline="0" dirty="0" smtClean="0"/>
              <a:t>Thus, All template html was generated and sent from server side to client.</a:t>
            </a:r>
          </a:p>
          <a:p>
            <a:endParaRPr lang="en-IN" baseline="0" dirty="0" smtClean="0"/>
          </a:p>
          <a:p>
            <a:r>
              <a:rPr lang="en-IN" b="1" baseline="0" dirty="0" smtClean="0"/>
              <a:t>Server side frameworks:</a:t>
            </a:r>
          </a:p>
          <a:p>
            <a:r>
              <a:rPr lang="en-IN" baseline="0" dirty="0" smtClean="0"/>
              <a:t>As amount of code on server-side increased it became necessary to manage code efficiently thus different frameworks like Spring, Struts came</a:t>
            </a:r>
          </a:p>
          <a:p>
            <a:r>
              <a:rPr lang="en-IN" baseline="0" dirty="0" smtClean="0"/>
              <a:t>into picture which brought good design principles like MVC etc. along with them resulting in loosely coupled code.</a:t>
            </a:r>
          </a:p>
          <a:p>
            <a:endParaRPr lang="en-IN" baseline="0" dirty="0" smtClean="0"/>
          </a:p>
          <a:p>
            <a:r>
              <a:rPr lang="en-IN" b="1" baseline="0" dirty="0" smtClean="0"/>
              <a:t>JavaScript:</a:t>
            </a:r>
          </a:p>
          <a:p>
            <a:r>
              <a:rPr lang="en-IN" baseline="0" dirty="0" smtClean="0"/>
              <a:t>Html was static (can’t be executed and generate result at runtime) but </a:t>
            </a:r>
            <a:r>
              <a:rPr lang="en-IN" baseline="0" dirty="0" err="1" smtClean="0"/>
              <a:t>javascript</a:t>
            </a:r>
            <a:r>
              <a:rPr lang="en-IN" baseline="0" dirty="0" smtClean="0"/>
              <a:t> supported along with html by browsers made dynamic generation</a:t>
            </a:r>
          </a:p>
          <a:p>
            <a:r>
              <a:rPr lang="en-IN" baseline="0" dirty="0" smtClean="0"/>
              <a:t>Of web page (on client side) possible</a:t>
            </a:r>
          </a:p>
          <a:p>
            <a:endParaRPr lang="en-IN" baseline="0" dirty="0" smtClean="0"/>
          </a:p>
          <a:p>
            <a:r>
              <a:rPr lang="en-IN" baseline="0" dirty="0" smtClean="0"/>
              <a:t>People started using JavaScript along with html on client side initially for basic validation thus avoiding round trip to server </a:t>
            </a:r>
            <a:r>
              <a:rPr lang="en-IN" baseline="0" dirty="0" err="1" smtClean="0"/>
              <a:t>atleast</a:t>
            </a:r>
            <a:r>
              <a:rPr lang="en-IN" baseline="0" dirty="0" smtClean="0"/>
              <a:t> for basic validation.</a:t>
            </a:r>
          </a:p>
          <a:p>
            <a:r>
              <a:rPr lang="en-IN" baseline="0" dirty="0" smtClean="0"/>
              <a:t>Later they started using </a:t>
            </a:r>
            <a:r>
              <a:rPr lang="en-IN" baseline="0" dirty="0" err="1" smtClean="0"/>
              <a:t>javascript</a:t>
            </a:r>
            <a:r>
              <a:rPr lang="en-IN" baseline="0" dirty="0" smtClean="0"/>
              <a:t> for doing DOM manipulation, coding etc. and thus amount of web application code started shifting slowly</a:t>
            </a:r>
          </a:p>
          <a:p>
            <a:r>
              <a:rPr lang="en-IN" baseline="0" dirty="0" smtClean="0"/>
              <a:t>from server slide towards client side </a:t>
            </a:r>
          </a:p>
          <a:p>
            <a:endParaRPr lang="en-IN" dirty="0" smtClean="0"/>
          </a:p>
          <a:p>
            <a:r>
              <a:rPr lang="en-IN" dirty="0" smtClean="0"/>
              <a:t>Still, for</a:t>
            </a:r>
            <a:r>
              <a:rPr lang="en-IN" baseline="0" dirty="0" smtClean="0"/>
              <a:t> every change in state of web page resulted in request- response cycle and thee entire web page needed to be reloaded </a:t>
            </a:r>
          </a:p>
          <a:p>
            <a:r>
              <a:rPr lang="en-IN" baseline="0" dirty="0" smtClean="0"/>
              <a:t>This took time and user UI experience was poor</a:t>
            </a:r>
          </a:p>
          <a:p>
            <a:endParaRPr lang="en-IN" baseline="0" dirty="0" smtClean="0"/>
          </a:p>
          <a:p>
            <a:r>
              <a:rPr lang="en-IN" b="1" baseline="0" dirty="0" smtClean="0"/>
              <a:t>Ajax:</a:t>
            </a:r>
          </a:p>
          <a:p>
            <a:r>
              <a:rPr lang="en-IN" baseline="0" dirty="0" smtClean="0"/>
              <a:t>With introduction of Ajax (asynchronous request), entire web page reload was no longer needed and it became possible to refresh part of the webpage with response</a:t>
            </a:r>
          </a:p>
          <a:p>
            <a:endParaRPr lang="en-IN" baseline="0" dirty="0" smtClean="0"/>
          </a:p>
          <a:p>
            <a:r>
              <a:rPr lang="en-IN" b="1" baseline="0" dirty="0" err="1" smtClean="0"/>
              <a:t>Jquery</a:t>
            </a:r>
            <a:r>
              <a:rPr lang="en-IN" b="1" baseline="0" dirty="0" smtClean="0"/>
              <a:t>:</a:t>
            </a:r>
          </a:p>
          <a:p>
            <a:r>
              <a:rPr lang="en-IN" baseline="0" dirty="0" smtClean="0"/>
              <a:t>Coding with </a:t>
            </a:r>
            <a:r>
              <a:rPr lang="en-IN" baseline="0" dirty="0" err="1" smtClean="0"/>
              <a:t>javascript</a:t>
            </a:r>
            <a:r>
              <a:rPr lang="en-IN" baseline="0" dirty="0" smtClean="0"/>
              <a:t> was still </a:t>
            </a:r>
            <a:r>
              <a:rPr lang="en-IN" baseline="0" dirty="0" err="1" smtClean="0"/>
              <a:t>tiresome.Script</a:t>
            </a:r>
            <a:r>
              <a:rPr lang="en-IN" baseline="0" dirty="0" smtClean="0"/>
              <a:t> had to be checked/tested/debugged in all browsers for overall output </a:t>
            </a:r>
            <a:r>
              <a:rPr lang="en-IN" baseline="0" dirty="0" err="1" smtClean="0"/>
              <a:t>uniformity.Workaround</a:t>
            </a:r>
            <a:r>
              <a:rPr lang="en-IN" baseline="0" dirty="0" smtClean="0"/>
              <a:t> had to be designed wherever specific </a:t>
            </a:r>
            <a:r>
              <a:rPr lang="en-IN" baseline="0" dirty="0" err="1" smtClean="0"/>
              <a:t>javascript</a:t>
            </a:r>
            <a:r>
              <a:rPr lang="en-IN" baseline="0" dirty="0" smtClean="0"/>
              <a:t> feature was not supported by browser.</a:t>
            </a:r>
          </a:p>
          <a:p>
            <a:endParaRPr lang="en-IN" baseline="0" dirty="0" smtClean="0"/>
          </a:p>
          <a:p>
            <a:r>
              <a:rPr lang="en-IN" baseline="0" dirty="0" err="1" smtClean="0"/>
              <a:t>Jquery</a:t>
            </a:r>
            <a:r>
              <a:rPr lang="en-IN" baseline="0" dirty="0" smtClean="0"/>
              <a:t> library came with wrapper around </a:t>
            </a:r>
            <a:r>
              <a:rPr lang="en-IN" baseline="0" dirty="0" err="1" smtClean="0"/>
              <a:t>javascript</a:t>
            </a:r>
            <a:r>
              <a:rPr lang="en-IN" baseline="0" dirty="0" smtClean="0"/>
              <a:t> with easy to use functions and functions that gave uniform output in all browsers.</a:t>
            </a:r>
          </a:p>
          <a:p>
            <a:r>
              <a:rPr lang="en-IN" baseline="0" dirty="0" smtClean="0"/>
              <a:t>It also introduced powerful selector with which DOM Manipulation became </a:t>
            </a:r>
            <a:r>
              <a:rPr lang="en-IN" baseline="0" dirty="0" err="1" smtClean="0"/>
              <a:t>easy.Making</a:t>
            </a:r>
            <a:r>
              <a:rPr lang="en-IN" baseline="0" dirty="0" smtClean="0"/>
              <a:t> Ajax calls became very easy with few lines of code</a:t>
            </a:r>
          </a:p>
          <a:p>
            <a:endParaRPr lang="en-IN" baseline="0" dirty="0" smtClean="0"/>
          </a:p>
          <a:p>
            <a:r>
              <a:rPr lang="en-IN" b="1" baseline="0" dirty="0" smtClean="0">
                <a:solidFill>
                  <a:srgbClr val="FF0000"/>
                </a:solidFill>
              </a:rPr>
              <a:t>SPA (Single Page Application):</a:t>
            </a:r>
          </a:p>
          <a:p>
            <a:r>
              <a:rPr lang="en-IN" baseline="0" dirty="0" smtClean="0"/>
              <a:t>Tradition web application html pages/snippets were generated on server side and sent to client.</a:t>
            </a:r>
          </a:p>
          <a:p>
            <a:r>
              <a:rPr lang="en-IN" baseline="0" dirty="0" smtClean="0"/>
              <a:t>Overall navigation logic of web application was coded on server </a:t>
            </a:r>
            <a:r>
              <a:rPr lang="en-IN" baseline="0" dirty="0" err="1" smtClean="0"/>
              <a:t>side.All</a:t>
            </a:r>
            <a:r>
              <a:rPr lang="en-IN" baseline="0" dirty="0" smtClean="0"/>
              <a:t> hyperlinks on webpages were routed to server side to some resource or</a:t>
            </a:r>
          </a:p>
          <a:p>
            <a:r>
              <a:rPr lang="en-IN" baseline="0" dirty="0" smtClean="0"/>
              <a:t>Html templates. All html templates were generated from server side.</a:t>
            </a:r>
          </a:p>
          <a:p>
            <a:endParaRPr lang="en-IN" baseline="0" dirty="0" smtClean="0"/>
          </a:p>
          <a:p>
            <a:r>
              <a:rPr lang="en-IN" baseline="0" dirty="0" smtClean="0"/>
              <a:t>Every web application link routed to server resulted in new html page being loaded in the browser starting from home page to </a:t>
            </a:r>
            <a:r>
              <a:rPr lang="en-IN" baseline="0" dirty="0" err="1" smtClean="0"/>
              <a:t>sigin,login</a:t>
            </a:r>
            <a:r>
              <a:rPr lang="en-IN" baseline="0" dirty="0" smtClean="0"/>
              <a:t> page etc…</a:t>
            </a:r>
          </a:p>
          <a:p>
            <a:endParaRPr lang="en-IN" baseline="0" dirty="0" smtClean="0"/>
          </a:p>
          <a:p>
            <a:r>
              <a:rPr lang="en-IN" baseline="0" dirty="0" smtClean="0"/>
              <a:t>In Single page application there is only one page for entire </a:t>
            </a:r>
            <a:r>
              <a:rPr lang="en-IN" baseline="0" dirty="0" err="1" smtClean="0"/>
              <a:t>apllication</a:t>
            </a:r>
            <a:r>
              <a:rPr lang="en-IN" baseline="0" dirty="0" smtClean="0"/>
              <a:t>. All hyperlinks like </a:t>
            </a:r>
            <a:r>
              <a:rPr lang="en-IN" baseline="0" dirty="0" err="1" smtClean="0"/>
              <a:t>sigin,login</a:t>
            </a:r>
            <a:r>
              <a:rPr lang="en-IN" baseline="0" dirty="0" smtClean="0"/>
              <a:t> on main page  route to html templates</a:t>
            </a:r>
          </a:p>
          <a:p>
            <a:r>
              <a:rPr lang="en-IN" baseline="0" dirty="0" smtClean="0"/>
              <a:t>kept on client side. Entire navigation flow is coded on client side with pure client side routes and client side resultant html templates.</a:t>
            </a:r>
          </a:p>
          <a:p>
            <a:r>
              <a:rPr lang="en-IN" baseline="0" dirty="0" smtClean="0"/>
              <a:t>Instead of loading entire html template into the browser just the resultant html snippet on that template is loaded onto the main page.</a:t>
            </a:r>
          </a:p>
          <a:p>
            <a:r>
              <a:rPr lang="en-IN" baseline="0" dirty="0" smtClean="0"/>
              <a:t>Thus all hyperlinks on Single Page app result in html snippets being loaded into view part of the same main page.</a:t>
            </a:r>
          </a:p>
          <a:p>
            <a:endParaRPr lang="en-IN" baseline="0" dirty="0" smtClean="0"/>
          </a:p>
          <a:p>
            <a:r>
              <a:rPr lang="en-IN" baseline="0" dirty="0" smtClean="0"/>
              <a:t>Because all html templates are on client side and routing is entirely done on client side. The overall speed of web application is much </a:t>
            </a:r>
            <a:r>
              <a:rPr lang="en-IN" baseline="0" dirty="0" err="1" smtClean="0"/>
              <a:t>much</a:t>
            </a:r>
            <a:r>
              <a:rPr lang="en-IN" baseline="0" dirty="0" smtClean="0"/>
              <a:t> faster</a:t>
            </a:r>
          </a:p>
          <a:p>
            <a:endParaRPr lang="en-IN" baseline="0" dirty="0" smtClean="0"/>
          </a:p>
          <a:p>
            <a:r>
              <a:rPr lang="en-IN" b="1" baseline="0" dirty="0" smtClean="0"/>
              <a:t>Client side frameworks:</a:t>
            </a:r>
          </a:p>
          <a:p>
            <a:endParaRPr lang="en-IN" baseline="0" dirty="0" smtClean="0"/>
          </a:p>
          <a:p>
            <a:r>
              <a:rPr lang="en-IN" baseline="0" dirty="0" smtClean="0"/>
              <a:t>As people started coding lot of code on client side it became necessary to manage client side code efficiently.</a:t>
            </a:r>
          </a:p>
          <a:p>
            <a:r>
              <a:rPr lang="en-IN" baseline="0" dirty="0" smtClean="0"/>
              <a:t>There came a need of loosely coupled code which was easy to change and maintain in </a:t>
            </a:r>
            <a:r>
              <a:rPr lang="en-IN" baseline="0" dirty="0" err="1" smtClean="0"/>
              <a:t>future.Good</a:t>
            </a:r>
            <a:endParaRPr lang="en-IN" baseline="0" dirty="0" smtClean="0"/>
          </a:p>
          <a:p>
            <a:r>
              <a:rPr lang="en-IN" baseline="0" dirty="0" smtClean="0"/>
              <a:t>Design principle like Separation Of Concern became necessity. This resulted in </a:t>
            </a:r>
            <a:r>
              <a:rPr lang="en-IN" baseline="0" dirty="0" err="1" smtClean="0"/>
              <a:t>intorduction</a:t>
            </a:r>
            <a:r>
              <a:rPr lang="en-IN" baseline="0" dirty="0" smtClean="0"/>
              <a:t> of many client</a:t>
            </a:r>
          </a:p>
          <a:p>
            <a:r>
              <a:rPr lang="en-IN" baseline="0" dirty="0" smtClean="0"/>
              <a:t>side </a:t>
            </a:r>
            <a:r>
              <a:rPr lang="en-IN" baseline="0" dirty="0" err="1" smtClean="0"/>
              <a:t>frameworks.One</a:t>
            </a:r>
            <a:r>
              <a:rPr lang="en-IN" baseline="0" dirty="0" smtClean="0"/>
              <a:t> of these client side frameworks is </a:t>
            </a:r>
            <a:r>
              <a:rPr lang="en-IN" baseline="0" dirty="0" err="1" smtClean="0"/>
              <a:t>ANgularJS</a:t>
            </a:r>
            <a:endParaRPr lang="en-IN" baseline="0" dirty="0" smtClean="0"/>
          </a:p>
          <a:p>
            <a:endParaRPr lang="en-IN" baseline="0" dirty="0" smtClean="0"/>
          </a:p>
          <a:p>
            <a:endParaRPr lang="en-IN" baseline="0" dirty="0" smtClean="0"/>
          </a:p>
          <a:p>
            <a:r>
              <a:rPr lang="en-IN" baseline="0" dirty="0" smtClean="0"/>
              <a:t> </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4</a:t>
            </a:fld>
            <a:endParaRPr lang="en-IN"/>
          </a:p>
        </p:txBody>
      </p:sp>
    </p:spTree>
    <p:extLst>
      <p:ext uri="{BB962C8B-B14F-4D97-AF65-F5344CB8AC3E}">
        <p14:creationId xmlns:p14="http://schemas.microsoft.com/office/powerpoint/2010/main" val="3139233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Configuration</a:t>
            </a:r>
          </a:p>
          <a:p>
            <a:r>
              <a:rPr lang="en-US" dirty="0" smtClean="0"/>
              <a:t>In particular, it’s also important to note that Angular runs these functions in the order in which they are written and registered. That is to say that we cannot inject a provider that has not yet been defined.</a:t>
            </a:r>
          </a:p>
          <a:p>
            <a:r>
              <a:rPr lang="en-US" dirty="0" smtClean="0"/>
              <a:t>The </a:t>
            </a:r>
            <a:r>
              <a:rPr lang="en-US" i="1" dirty="0" smtClean="0"/>
              <a:t>only</a:t>
            </a:r>
            <a:r>
              <a:rPr lang="en-US" dirty="0" smtClean="0"/>
              <a:t> exception to the rule of in-order definitions is the constant() method. We always place these at the beginning of all configuration blocks.</a:t>
            </a:r>
          </a:p>
          <a:p>
            <a:r>
              <a:rPr lang="en-US" dirty="0" smtClean="0"/>
              <a:t>When writing configuration for a module, it’s important to note that there are only a few types of objects that we can </a:t>
            </a:r>
            <a:r>
              <a:rPr lang="en-US" i="1" dirty="0" smtClean="0"/>
              <a:t>inject</a:t>
            </a:r>
            <a:r>
              <a:rPr lang="en-US" dirty="0" smtClean="0"/>
              <a:t> into the .config() function: providers and constants. If we inject any old service into a .config() function, then we might </a:t>
            </a:r>
            <a:r>
              <a:rPr lang="en-US" i="1" dirty="0" smtClean="0"/>
              <a:t>accidentally</a:t>
            </a:r>
            <a:r>
              <a:rPr lang="en-US" dirty="0" smtClean="0"/>
              <a:t> instantiate one before we actually configure it.</a:t>
            </a:r>
          </a:p>
          <a:p>
            <a:r>
              <a:rPr lang="en-US" dirty="0" smtClean="0"/>
              <a:t>The by-product of this strict requirement for configurable services is that we can only inject custom services that are built with the provider() syntax and cannot inject other services.</a:t>
            </a:r>
          </a:p>
          <a:p>
            <a:r>
              <a:rPr lang="en-US" dirty="0" smtClean="0"/>
              <a:t>For more information on how to build with the provider syntax, head over to the </a:t>
            </a:r>
            <a:r>
              <a:rPr lang="en-US" dirty="0" smtClean="0">
                <a:hlinkClick r:id="rId3"/>
              </a:rPr>
              <a:t>services</a:t>
            </a:r>
            <a:r>
              <a:rPr lang="en-US" dirty="0" smtClean="0"/>
              <a:t> chapter.</a:t>
            </a:r>
          </a:p>
          <a:p>
            <a:r>
              <a:rPr lang="en-US" dirty="0" smtClean="0"/>
              <a:t>These .config() blocks are how we’ll custom configure our own services, such as setting API keys and custom URLs.</a:t>
            </a:r>
          </a:p>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53</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Let’s say that we want to run a function that validates that we have an authenticated user every time that we change our route. </a:t>
            </a:r>
          </a:p>
          <a:p>
            <a:r>
              <a:rPr lang="en-US" dirty="0" smtClean="0"/>
              <a:t>The only logical place to set this functionality is in the run method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54</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56</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57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58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59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60</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61</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62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63</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64</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65</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66</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67</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69</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70</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71</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72</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73</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74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75</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76</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77</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79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80</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81</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82</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83</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http://www.agilethought.com/blog/articles/how-to-think-angularjs-in-a-jquery-world</a:t>
            </a:r>
          </a:p>
          <a:p>
            <a:r>
              <a:rPr lang="en-IN" dirty="0" err="1" smtClean="0"/>
              <a:t>Jquery</a:t>
            </a:r>
            <a:r>
              <a:rPr lang="en-IN" dirty="0" smtClean="0"/>
              <a:t> </a:t>
            </a:r>
            <a:r>
              <a:rPr lang="en-IN" dirty="0" err="1" smtClean="0"/>
              <a:t>callback</a:t>
            </a:r>
            <a:r>
              <a:rPr lang="en-IN" dirty="0" smtClean="0"/>
              <a:t> explain -</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10</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84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85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you have</a:t>
            </a:r>
            <a:r>
              <a:rPr lang="en-US" baseline="0" dirty="0" smtClean="0"/>
              <a:t> included user information </a:t>
            </a:r>
            <a:r>
              <a:rPr lang="en-US" baseline="0" dirty="0" err="1" smtClean="0"/>
              <a:t>retreival</a:t>
            </a:r>
            <a:r>
              <a:rPr lang="en-US" baseline="0" dirty="0" smtClean="0"/>
              <a:t> logic in both profile and Dashboard controller &amp; you have to change something than you have to go and change in both controller but if we have user service than there is need to change at one place . Hence its easy to decouple logic.</a:t>
            </a:r>
          </a:p>
          <a:p>
            <a:endParaRPr lang="en-IN" dirty="0" smtClean="0"/>
          </a:p>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86</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87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8_value_service_factory_provider.html example in Day2 demos folder</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89</a:t>
            </a:fld>
            <a:endParaRPr lang="en-IN"/>
          </a:p>
        </p:txBody>
      </p:sp>
    </p:spTree>
    <p:extLst>
      <p:ext uri="{BB962C8B-B14F-4D97-AF65-F5344CB8AC3E}">
        <p14:creationId xmlns:p14="http://schemas.microsoft.com/office/powerpoint/2010/main" val="21454462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Refer 8_value_service_factory_provider.html example in Day2 demos folder</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90</a:t>
            </a:fld>
            <a:endParaRPr lang="en-IN"/>
          </a:p>
        </p:txBody>
      </p:sp>
    </p:spTree>
    <p:extLst>
      <p:ext uri="{BB962C8B-B14F-4D97-AF65-F5344CB8AC3E}">
        <p14:creationId xmlns:p14="http://schemas.microsoft.com/office/powerpoint/2010/main" val="25861098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Note: Providers injected during the configuration phase have not been fully instantiated via </a:t>
            </a:r>
            <a:r>
              <a:rPr lang="en-IN" sz="1200" b="0" i="0" kern="1200" dirty="0" err="1" smtClean="0">
                <a:solidFill>
                  <a:schemeClr val="tx1"/>
                </a:solidFill>
                <a:effectLst/>
                <a:latin typeface="+mn-lt"/>
                <a:ea typeface="+mn-ea"/>
                <a:cs typeface="+mn-cs"/>
              </a:rPr>
              <a:t>their</a:t>
            </a:r>
            <a:r>
              <a:rPr lang="en-IN" dirty="0" err="1" smtClean="0"/>
              <a:t>$get</a:t>
            </a:r>
            <a:r>
              <a:rPr lang="en-IN" sz="1200" b="0" i="0" kern="1200" dirty="0" smtClean="0">
                <a:solidFill>
                  <a:schemeClr val="tx1"/>
                </a:solidFill>
                <a:effectLst/>
                <a:latin typeface="+mn-lt"/>
                <a:ea typeface="+mn-ea"/>
                <a:cs typeface="+mn-cs"/>
              </a:rPr>
              <a:t> method yet, only the configuration API is exposed to the config code.</a:t>
            </a:r>
          </a:p>
          <a:p>
            <a:endParaRPr lang="en-I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Refer 8_value_service_factory_provider.html example in Day2 demos folder</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91</a:t>
            </a:fld>
            <a:endParaRPr lang="en-IN"/>
          </a:p>
        </p:txBody>
      </p:sp>
    </p:spTree>
    <p:extLst>
      <p:ext uri="{BB962C8B-B14F-4D97-AF65-F5344CB8AC3E}">
        <p14:creationId xmlns:p14="http://schemas.microsoft.com/office/powerpoint/2010/main" val="23540045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Refer 8_value_service_factory_provider.html example in Day2 demos folder</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92</a:t>
            </a:fld>
            <a:endParaRPr lang="en-IN"/>
          </a:p>
        </p:txBody>
      </p:sp>
    </p:spTree>
    <p:extLst>
      <p:ext uri="{BB962C8B-B14F-4D97-AF65-F5344CB8AC3E}">
        <p14:creationId xmlns:p14="http://schemas.microsoft.com/office/powerpoint/2010/main" val="917211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93</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https://github.com/angular/angular.js/wiki/Understanding-Dependency-Injection</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94</a:t>
            </a:fld>
            <a:endParaRPr lang="en-IN"/>
          </a:p>
        </p:txBody>
      </p:sp>
    </p:spTree>
    <p:extLst>
      <p:ext uri="{BB962C8B-B14F-4D97-AF65-F5344CB8AC3E}">
        <p14:creationId xmlns:p14="http://schemas.microsoft.com/office/powerpoint/2010/main" val="393217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11</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Javascript</a:t>
            </a:r>
            <a:r>
              <a:rPr lang="en-IN" dirty="0" smtClean="0"/>
              <a:t> code </a:t>
            </a:r>
            <a:r>
              <a:rPr lang="en-IN" dirty="0" err="1" smtClean="0"/>
              <a:t>minification</a:t>
            </a:r>
            <a:endParaRPr lang="en-IN" dirty="0" smtClean="0"/>
          </a:p>
          <a:p>
            <a:r>
              <a:rPr lang="en-IN" sz="1200" dirty="0" smtClean="0"/>
              <a:t>In this approach, instead of just providing a controller function, we pass an array whose elements consist of a list of names of the dependencies followed by the function itself. </a:t>
            </a:r>
          </a:p>
          <a:p>
            <a:r>
              <a:rPr lang="en-IN" sz="1200" dirty="0" smtClean="0"/>
              <a:t>This overcomes the issues caused with minified JavaScript.</a:t>
            </a:r>
          </a:p>
          <a:p>
            <a:r>
              <a:rPr lang="en-IN" sz="1200" dirty="0" smtClean="0"/>
              <a:t>Even if </a:t>
            </a:r>
            <a:r>
              <a:rPr lang="en-IN" sz="1200" dirty="0" err="1" smtClean="0"/>
              <a:t>javascript</a:t>
            </a:r>
            <a:r>
              <a:rPr lang="en-IN" sz="1200" dirty="0" smtClean="0"/>
              <a:t> code is minified and the parameter names are shortened angular still  knows what’s to be injected from list of names of dependencies passed in an array.</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95</a:t>
            </a:fld>
            <a:endParaRPr lang="en-IN"/>
          </a:p>
        </p:txBody>
      </p:sp>
    </p:spTree>
    <p:extLst>
      <p:ext uri="{BB962C8B-B14F-4D97-AF65-F5344CB8AC3E}">
        <p14:creationId xmlns:p14="http://schemas.microsoft.com/office/powerpoint/2010/main" val="17912460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https://github.com/angular/angular.js/wiki/Understanding-Dependency-Injection</a:t>
            </a:r>
          </a:p>
          <a:p>
            <a:r>
              <a:rPr lang="en-IN" dirty="0" smtClean="0"/>
              <a:t>http://anandmanisankar.com/posts/angularjs-dependency-injection-demystified/</a:t>
            </a:r>
          </a:p>
          <a:p>
            <a:r>
              <a:rPr lang="en-IN" dirty="0" smtClean="0"/>
              <a:t>http://henriquat.re/basics-of-angular/services-dependency-injection/services-and-dependency-injection-in-angularjs.html</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96</a:t>
            </a:fld>
            <a:endParaRPr lang="en-IN"/>
          </a:p>
        </p:txBody>
      </p:sp>
    </p:spTree>
    <p:extLst>
      <p:ext uri="{BB962C8B-B14F-4D97-AF65-F5344CB8AC3E}">
        <p14:creationId xmlns:p14="http://schemas.microsoft.com/office/powerpoint/2010/main" val="356515138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97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http://tutorials.jenkov.com/angularjs/timeout-interval.html</a:t>
            </a:r>
          </a:p>
          <a:p>
            <a:r>
              <a:rPr lang="en-US" smtClean="0"/>
              <a:t>https://coderwall.com/p/udpmtq/angularjs-use-timeout-not-settimeout</a:t>
            </a:r>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98</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http://www.sitepoint.com/understanding-angulars-apply-digest/</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99</a:t>
            </a:fld>
            <a:endParaRPr lang="en-IN"/>
          </a:p>
        </p:txBody>
      </p:sp>
    </p:spTree>
    <p:extLst>
      <p:ext uri="{BB962C8B-B14F-4D97-AF65-F5344CB8AC3E}">
        <p14:creationId xmlns:p14="http://schemas.microsoft.com/office/powerpoint/2010/main" val="9013517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http://www.sitepoint.com/understanding-angulars-apply-digest/</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100</a:t>
            </a:fld>
            <a:endParaRPr lang="en-IN"/>
          </a:p>
        </p:txBody>
      </p:sp>
    </p:spTree>
    <p:extLst>
      <p:ext uri="{BB962C8B-B14F-4D97-AF65-F5344CB8AC3E}">
        <p14:creationId xmlns:p14="http://schemas.microsoft.com/office/powerpoint/2010/main" val="5600409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101</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102</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103</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104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12</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105</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a:t>
            </a:r>
          </a:p>
          <a:p>
            <a:pPr lvl="1" algn="just"/>
            <a:r>
              <a:rPr lang="en-US" dirty="0" err="1" smtClean="0"/>
              <a:t>caseInsensitiveMatch</a:t>
            </a:r>
            <a:endParaRPr lang="en-US" dirty="0" smtClean="0"/>
          </a:p>
          <a:p>
            <a:pPr marL="914400" lvl="2" indent="0" algn="just">
              <a:buNone/>
            </a:pPr>
            <a:r>
              <a:rPr lang="en-US" dirty="0" smtClean="0"/>
              <a:t>A </a:t>
            </a:r>
            <a:r>
              <a:rPr lang="en-US" dirty="0" err="1" smtClean="0"/>
              <a:t>boolean</a:t>
            </a:r>
            <a:r>
              <a:rPr lang="en-US" dirty="0" smtClean="0"/>
              <a:t> property indicating if routes defined using this provider should be matched using a case sensitive algorithm. </a:t>
            </a:r>
          </a:p>
          <a:p>
            <a:pPr marL="914400" lvl="2" indent="0" algn="just">
              <a:buNone/>
            </a:pPr>
            <a:r>
              <a:rPr lang="en-US" sz="1800" dirty="0" smtClean="0"/>
              <a:t>Defaults to false.</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109</a:t>
            </a:fld>
            <a:endParaRPr lang="en-IN"/>
          </a:p>
        </p:txBody>
      </p:sp>
    </p:spTree>
    <p:extLst>
      <p:ext uri="{BB962C8B-B14F-4D97-AF65-F5344CB8AC3E}">
        <p14:creationId xmlns:p14="http://schemas.microsoft.com/office/powerpoint/2010/main" val="386762159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118</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119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121</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126</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128</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http://www.bennadel.com/blog/2612-using-the-http-service-in-angularjs-to-make-ajax-requests.htm</a:t>
            </a:r>
          </a:p>
          <a:p>
            <a:r>
              <a:rPr lang="en-IN" dirty="0" smtClean="0"/>
              <a:t>http://www.dwmkerr.com/promises-in-angularjs-the-definitive-guide/</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130</a:t>
            </a:fld>
            <a:endParaRPr lang="en-IN"/>
          </a:p>
        </p:txBody>
      </p:sp>
    </p:spTree>
    <p:extLst>
      <p:ext uri="{BB962C8B-B14F-4D97-AF65-F5344CB8AC3E}">
        <p14:creationId xmlns:p14="http://schemas.microsoft.com/office/powerpoint/2010/main" val="27086089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131</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134</a:t>
            </a:fld>
            <a:endParaRPr lang="en-IN"/>
          </a:p>
        </p:txBody>
      </p:sp>
    </p:spTree>
    <p:extLst>
      <p:ext uri="{BB962C8B-B14F-4D97-AF65-F5344CB8AC3E}">
        <p14:creationId xmlns:p14="http://schemas.microsoft.com/office/powerpoint/2010/main" val="2979210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21499273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smtClean="0"/>
              <a:t>Text</a:t>
            </a:r>
          </a:p>
        </p:txBody>
      </p:sp>
    </p:spTree>
    <p:extLst>
      <p:ext uri="{BB962C8B-B14F-4D97-AF65-F5344CB8AC3E}">
        <p14:creationId xmlns:p14="http://schemas.microsoft.com/office/powerpoint/2010/main" val="40740763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1482023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5" r:id="rId5"/>
    <p:sldLayoutId id="2147483676"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3" Type="http://schemas.openxmlformats.org/officeDocument/2006/relationships/hyperlink" Target="http://plnkr.co/edit/bLWJeL?p=preview" TargetMode="Externa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hyperlink" Target="http://server.com/index.html#/Chapter/1" TargetMode="Externa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hyperlink" Target="https://developer.mozilla.org/en/xmlhttprequest" TargetMode="Externa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jsfiddle.net/4vqgzv8r/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angularjs.org/api/ng/directive/ngApp"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plnkr.co/edit/clx4mn?p=preview"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plnkr.co/edit/lH4lw3?p=preview" TargetMode="External"/><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December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err="1" smtClean="0">
                <a:solidFill>
                  <a:schemeClr val="bg1"/>
                </a:solidFill>
                <a:ea typeface="Segoe UI" pitchFamily="34" charset="0"/>
                <a:cs typeface="Segoe UI" pitchFamily="34" charset="0"/>
              </a:rPr>
              <a:t>AngularJS</a:t>
            </a:r>
            <a:endParaRPr lang="en-IN" sz="3200" dirty="0" smtClean="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44624"/>
            <a:ext cx="8410080" cy="579438"/>
          </a:xfrm>
        </p:spPr>
        <p:txBody>
          <a:bodyPr>
            <a:noAutofit/>
          </a:bodyPr>
          <a:lstStyle/>
          <a:p>
            <a:r>
              <a:rPr lang="en-US" sz="2600" dirty="0" smtClean="0"/>
              <a:t/>
            </a:r>
            <a:br>
              <a:rPr lang="en-US" sz="2600" dirty="0" smtClean="0"/>
            </a:br>
            <a:r>
              <a:rPr lang="en-US" sz="2600" dirty="0" smtClean="0"/>
              <a:t>Key Challenges Before AngularJS</a:t>
            </a:r>
            <a:endParaRPr lang="en-IN" sz="2600" dirty="0"/>
          </a:p>
        </p:txBody>
      </p:sp>
      <p:sp>
        <p:nvSpPr>
          <p:cNvPr id="6" name="Text Placeholder 2"/>
          <p:cNvSpPr txBox="1">
            <a:spLocks/>
          </p:cNvSpPr>
          <p:nvPr/>
        </p:nvSpPr>
        <p:spPr>
          <a:xfrm>
            <a:off x="304800" y="908720"/>
            <a:ext cx="8534400" cy="533968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IN" sz="1800" dirty="0"/>
              <a:t>Manipulating Html DOM programmatically - Writing lot of code to fetch data from DOM elements and updating the </a:t>
            </a:r>
            <a:r>
              <a:rPr lang="en-IN" sz="1800" dirty="0" smtClean="0"/>
              <a:t>DOM</a:t>
            </a:r>
          </a:p>
          <a:p>
            <a:pPr marL="0" indent="0">
              <a:buNone/>
            </a:pPr>
            <a:endParaRPr lang="en-IN" sz="1800" dirty="0"/>
          </a:p>
          <a:p>
            <a:pPr marL="285750" indent="-285750">
              <a:buFont typeface="Arial" panose="020B0604020202020204" pitchFamily="34" charset="0"/>
              <a:buChar char="•"/>
            </a:pPr>
            <a:r>
              <a:rPr lang="en-IN" sz="1800" dirty="0"/>
              <a:t>Boilerplate code just to get started (e.g. Ajax</a:t>
            </a:r>
            <a:r>
              <a:rPr lang="en-IN" sz="1800" dirty="0" smtClean="0"/>
              <a:t>)</a:t>
            </a:r>
          </a:p>
          <a:p>
            <a:pPr marL="0" indent="0">
              <a:buNone/>
            </a:pPr>
            <a:endParaRPr lang="en-IN" sz="1800" dirty="0"/>
          </a:p>
          <a:p>
            <a:pPr marL="285750" indent="-285750">
              <a:buFont typeface="Arial" panose="020B0604020202020204" pitchFamily="34" charset="0"/>
              <a:buChar char="•"/>
            </a:pPr>
            <a:r>
              <a:rPr lang="en-IN" sz="1800" dirty="0"/>
              <a:t>Messy Code resulting from nested call-backs and registering call-backs </a:t>
            </a:r>
            <a:endParaRPr lang="en-IN" sz="1800" dirty="0" smtClean="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smtClean="0"/>
              <a:t>No clear cut division of responsibility resulting in tight coupling between:</a:t>
            </a:r>
          </a:p>
          <a:p>
            <a:pPr marL="685800" lvl="1">
              <a:buFont typeface="Courier New" panose="02070309020205020404" pitchFamily="49" charset="0"/>
              <a:buChar char="o"/>
            </a:pPr>
            <a:r>
              <a:rPr lang="en-IN" sz="1400" dirty="0" smtClean="0"/>
              <a:t>View  and </a:t>
            </a:r>
            <a:r>
              <a:rPr lang="en-IN" sz="1400" dirty="0"/>
              <a:t>Presentation logic &amp; Model </a:t>
            </a:r>
            <a:r>
              <a:rPr lang="en-IN" sz="1400" dirty="0" smtClean="0"/>
              <a:t>data</a:t>
            </a:r>
          </a:p>
          <a:p>
            <a:pPr marL="400050" lvl="1" indent="0">
              <a:buNone/>
            </a:pPr>
            <a:endParaRPr lang="en-IN" sz="1400" dirty="0" smtClean="0"/>
          </a:p>
          <a:p>
            <a:pPr marL="285750" indent="-285750">
              <a:buFont typeface="Arial" panose="020B0604020202020204" pitchFamily="34" charset="0"/>
              <a:buChar char="•"/>
            </a:pPr>
            <a:r>
              <a:rPr lang="en-IN" sz="1800" dirty="0" smtClean="0"/>
              <a:t>Hard coding of component dependencies </a:t>
            </a:r>
            <a:r>
              <a:rPr lang="en-IN" sz="1800" dirty="0"/>
              <a:t>resulting in tight coupling </a:t>
            </a:r>
            <a:r>
              <a:rPr lang="en-IN" sz="1800" dirty="0" smtClean="0"/>
              <a:t>between:</a:t>
            </a:r>
            <a:endParaRPr lang="en-IN" sz="1800" dirty="0"/>
          </a:p>
          <a:p>
            <a:pPr marL="685800" lvl="1">
              <a:buFont typeface="Courier New" panose="02070309020205020404" pitchFamily="49" charset="0"/>
              <a:buChar char="o"/>
            </a:pPr>
            <a:r>
              <a:rPr lang="en-IN" sz="1400" dirty="0" smtClean="0"/>
              <a:t>Presentation </a:t>
            </a:r>
            <a:r>
              <a:rPr lang="en-IN" sz="1400" dirty="0"/>
              <a:t>logic </a:t>
            </a:r>
            <a:r>
              <a:rPr lang="en-IN" sz="1400" dirty="0" smtClean="0"/>
              <a:t>and  Service </a:t>
            </a:r>
            <a:r>
              <a:rPr lang="en-IN" sz="1400" dirty="0"/>
              <a:t>layer </a:t>
            </a:r>
            <a:r>
              <a:rPr lang="en-IN" sz="1400" dirty="0" smtClean="0"/>
              <a:t>components</a:t>
            </a:r>
            <a:endParaRPr lang="en-IN" sz="1400" dirty="0"/>
          </a:p>
        </p:txBody>
      </p:sp>
    </p:spTree>
    <p:extLst>
      <p:ext uri="{BB962C8B-B14F-4D97-AF65-F5344CB8AC3E}">
        <p14:creationId xmlns:p14="http://schemas.microsoft.com/office/powerpoint/2010/main" val="3065926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AngularJS Internal Services - </a:t>
            </a:r>
            <a:r>
              <a:rPr lang="en-US" sz="2400" dirty="0" smtClean="0"/>
              <a:t>$digest, $apply</a:t>
            </a:r>
            <a:endParaRPr lang="en-IN" dirty="0"/>
          </a:p>
        </p:txBody>
      </p:sp>
      <p:sp>
        <p:nvSpPr>
          <p:cNvPr id="3" name="Text Placeholder 2"/>
          <p:cNvSpPr>
            <a:spLocks noGrp="1"/>
          </p:cNvSpPr>
          <p:nvPr>
            <p:ph type="body" sz="quarter" idx="10"/>
          </p:nvPr>
        </p:nvSpPr>
        <p:spPr/>
        <p:txBody>
          <a:bodyPr>
            <a:normAutofit/>
          </a:bodyPr>
          <a:lstStyle/>
          <a:p>
            <a:r>
              <a:rPr lang="en-IN" sz="1800" dirty="0"/>
              <a:t>Angular doesn’t directly call $digest</a:t>
            </a:r>
            <a:r>
              <a:rPr lang="en-IN" sz="1800" dirty="0" smtClean="0"/>
              <a:t>(), </a:t>
            </a:r>
            <a:r>
              <a:rPr lang="en-IN" sz="1800" dirty="0"/>
              <a:t>it calls $scope.$apply</a:t>
            </a:r>
            <a:r>
              <a:rPr lang="en-IN" sz="1800" dirty="0" smtClean="0"/>
              <a:t>() which </a:t>
            </a:r>
            <a:r>
              <a:rPr lang="en-IN" sz="1800" dirty="0"/>
              <a:t>in turn calls $rootScope.$digest(). </a:t>
            </a:r>
            <a:endParaRPr lang="en-IN" sz="1800" dirty="0" smtClean="0"/>
          </a:p>
          <a:p>
            <a:endParaRPr lang="en-IN" sz="1800" dirty="0" smtClean="0"/>
          </a:p>
          <a:p>
            <a:r>
              <a:rPr lang="en-IN" sz="1800" dirty="0" smtClean="0"/>
              <a:t>As </a:t>
            </a:r>
            <a:r>
              <a:rPr lang="en-IN" sz="1800" dirty="0"/>
              <a:t>a result of this, a digest cycle starts at the $rootScope, and subsequently visits all the child scopes calling the watchers along the way</a:t>
            </a:r>
            <a:r>
              <a:rPr lang="en-IN" sz="1800" dirty="0" smtClean="0"/>
              <a:t>.</a:t>
            </a:r>
          </a:p>
          <a:p>
            <a:endParaRPr lang="en-US" sz="1800" dirty="0" smtClean="0"/>
          </a:p>
          <a:p>
            <a:r>
              <a:rPr lang="en-US" sz="1800" dirty="0" smtClean="0"/>
              <a:t>When </a:t>
            </a:r>
            <a:r>
              <a:rPr lang="en-US" sz="1800" dirty="0"/>
              <a:t>you </a:t>
            </a:r>
            <a:r>
              <a:rPr lang="en-US" sz="1800" dirty="0" smtClean="0"/>
              <a:t>change model </a:t>
            </a:r>
            <a:r>
              <a:rPr lang="en-US" sz="1800" dirty="0"/>
              <a:t>outside of the Angular context (like </a:t>
            </a:r>
            <a:r>
              <a:rPr lang="en-US" sz="1800" dirty="0" smtClean="0"/>
              <a:t>DOM event listeners, </a:t>
            </a:r>
            <a:r>
              <a:rPr lang="en-US" sz="1800" dirty="0"/>
              <a:t>setTimeout, XHR or third party libraries) then use</a:t>
            </a:r>
            <a:r>
              <a:rPr lang="en-US" sz="1800" dirty="0">
                <a:solidFill>
                  <a:schemeClr val="tx1"/>
                </a:solidFill>
              </a:rPr>
              <a:t> $</a:t>
            </a:r>
            <a:r>
              <a:rPr lang="en-US" sz="1800" dirty="0"/>
              <a:t>apply</a:t>
            </a:r>
            <a:r>
              <a:rPr lang="en-US" sz="1800" dirty="0" smtClean="0">
                <a:solidFill>
                  <a:schemeClr val="tx1"/>
                </a:solidFill>
              </a:rPr>
              <a:t>() </a:t>
            </a:r>
            <a:r>
              <a:rPr lang="en-US" sz="1800" dirty="0"/>
              <a:t>	</a:t>
            </a:r>
            <a:endParaRPr lang="en-US" sz="1800" dirty="0" smtClean="0"/>
          </a:p>
          <a:p>
            <a:pPr marL="0" indent="0">
              <a:buNone/>
            </a:pPr>
            <a:r>
              <a:rPr lang="en-US" sz="2000" dirty="0"/>
              <a:t> </a:t>
            </a:r>
            <a:r>
              <a:rPr lang="en-US" sz="2000" dirty="0" smtClean="0"/>
              <a:t>   	</a:t>
            </a:r>
            <a:r>
              <a:rPr lang="en-US" sz="2000" dirty="0" smtClean="0">
                <a:solidFill>
                  <a:srgbClr val="0070C0"/>
                </a:solidFill>
              </a:rPr>
              <a:t>$</a:t>
            </a:r>
            <a:r>
              <a:rPr lang="en-US" sz="2000" dirty="0">
                <a:solidFill>
                  <a:srgbClr val="0070C0"/>
                </a:solidFill>
              </a:rPr>
              <a:t>scope.$apply</a:t>
            </a:r>
            <a:r>
              <a:rPr lang="en-US" sz="2000" dirty="0" smtClean="0">
                <a:solidFill>
                  <a:srgbClr val="0070C0"/>
                </a:solidFill>
              </a:rPr>
              <a:t>();</a:t>
            </a:r>
          </a:p>
          <a:p>
            <a:pPr marL="0" indent="0">
              <a:buNone/>
            </a:pPr>
            <a:endParaRPr lang="en-US" sz="2000" dirty="0" smtClean="0"/>
          </a:p>
          <a:p>
            <a:r>
              <a:rPr lang="en-IN" sz="1800" dirty="0" smtClean="0"/>
              <a:t>Manually calling $apply() tells </a:t>
            </a:r>
            <a:r>
              <a:rPr lang="en-IN" sz="1800" dirty="0"/>
              <a:t>Angular that </a:t>
            </a:r>
            <a:r>
              <a:rPr lang="en-IN" sz="1800" dirty="0" smtClean="0"/>
              <a:t>model is changed outside the context and </a:t>
            </a:r>
            <a:r>
              <a:rPr lang="en-IN" sz="1800" dirty="0"/>
              <a:t>it should fire the </a:t>
            </a:r>
            <a:r>
              <a:rPr lang="en-IN" sz="1800" dirty="0" smtClean="0"/>
              <a:t>watchers </a:t>
            </a:r>
            <a:r>
              <a:rPr lang="en-IN" sz="1800" dirty="0"/>
              <a:t>so that </a:t>
            </a:r>
            <a:r>
              <a:rPr lang="en-IN" sz="1800" dirty="0" smtClean="0"/>
              <a:t>changes </a:t>
            </a:r>
            <a:r>
              <a:rPr lang="en-IN" sz="1800" dirty="0"/>
              <a:t>propagate properly.</a:t>
            </a:r>
            <a:endParaRPr lang="en-IN" sz="1800" dirty="0">
              <a:solidFill>
                <a:schemeClr val="tx1"/>
              </a:solidFill>
              <a:hlinkClick r:id="rId3"/>
            </a:endParaRPr>
          </a:p>
          <a:p>
            <a:pPr marL="0" indent="0">
              <a:buNone/>
            </a:pPr>
            <a:endParaRPr lang="en-US" dirty="0">
              <a:latin typeface="Courier" pitchFamily="49" charset="0"/>
            </a:endParaRPr>
          </a:p>
          <a:p>
            <a:endParaRPr lang="en-IN" dirty="0"/>
          </a:p>
        </p:txBody>
      </p:sp>
    </p:spTree>
    <p:extLst>
      <p:ext uri="{BB962C8B-B14F-4D97-AF65-F5344CB8AC3E}">
        <p14:creationId xmlns:p14="http://schemas.microsoft.com/office/powerpoint/2010/main" val="2806716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47842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smtClean="0">
                <a:solidFill>
                  <a:schemeClr val="tx1">
                    <a:lumMod val="75000"/>
                    <a:lumOff val="25000"/>
                  </a:schemeClr>
                </a:solidFill>
              </a:rPr>
              <a:t>Directives</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Sending </a:t>
            </a:r>
            <a:r>
              <a:rPr lang="en-US" sz="2000" dirty="0" smtClean="0">
                <a:solidFill>
                  <a:schemeClr val="tx1">
                    <a:lumMod val="75000"/>
                    <a:lumOff val="25000"/>
                  </a:schemeClr>
                </a:solidFill>
              </a:rPr>
              <a:t>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97727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400" dirty="0" smtClean="0"/>
              <a:t>Filters</a:t>
            </a:r>
            <a:endParaRPr lang="en-US" sz="2400" dirty="0"/>
          </a:p>
        </p:txBody>
      </p:sp>
      <p:sp>
        <p:nvSpPr>
          <p:cNvPr id="3" name="Text Placeholder 2"/>
          <p:cNvSpPr>
            <a:spLocks noGrp="1"/>
          </p:cNvSpPr>
          <p:nvPr>
            <p:ph type="body" sz="quarter" idx="10"/>
          </p:nvPr>
        </p:nvSpPr>
        <p:spPr>
          <a:ln>
            <a:noFill/>
          </a:ln>
        </p:spPr>
        <p:txBody>
          <a:bodyPr vert="horz" lIns="91440" tIns="45720" rIns="91440" bIns="45720" rtlCol="0">
            <a:noAutofit/>
          </a:bodyPr>
          <a:lstStyle/>
          <a:p>
            <a:r>
              <a:rPr lang="en-US" sz="1800" dirty="0" err="1" smtClean="0"/>
              <a:t>AngularJS</a:t>
            </a:r>
            <a:r>
              <a:rPr lang="en-US" sz="1800" dirty="0" smtClean="0"/>
              <a:t>  </a:t>
            </a:r>
            <a:r>
              <a:rPr lang="en-US" sz="1800" dirty="0"/>
              <a:t>filter formats the value of an expression for display to the </a:t>
            </a:r>
            <a:r>
              <a:rPr lang="en-US" sz="1800" dirty="0" smtClean="0"/>
              <a:t>user</a:t>
            </a:r>
          </a:p>
          <a:p>
            <a:r>
              <a:rPr lang="en-US" sz="1800" dirty="0" smtClean="0"/>
              <a:t>Filters can </a:t>
            </a:r>
            <a:r>
              <a:rPr lang="en-US" sz="1800" dirty="0"/>
              <a:t>be used in view templates, controllers or services and it is easy to define your own </a:t>
            </a:r>
            <a:r>
              <a:rPr lang="en-US" sz="1800" dirty="0" smtClean="0"/>
              <a:t>filters.</a:t>
            </a:r>
          </a:p>
          <a:p>
            <a:r>
              <a:rPr lang="en-US" sz="1800" dirty="0"/>
              <a:t>Filters can be applied to expressions in view templates using the following syntax</a:t>
            </a:r>
            <a:r>
              <a:rPr lang="en-US" sz="1800" dirty="0" smtClean="0"/>
              <a:t>:  		</a:t>
            </a:r>
            <a:r>
              <a:rPr lang="en-US" sz="1800" b="1" dirty="0" smtClean="0"/>
              <a:t>{{ </a:t>
            </a:r>
            <a:r>
              <a:rPr lang="en-US" sz="1800" b="1" dirty="0"/>
              <a:t>expression | filter </a:t>
            </a:r>
            <a:r>
              <a:rPr lang="en-US" sz="1800" b="1" dirty="0" smtClean="0"/>
              <a:t>}}</a:t>
            </a:r>
          </a:p>
          <a:p>
            <a:r>
              <a:rPr lang="en-US" sz="1800" dirty="0"/>
              <a:t>Filters can be applied to the result of another filter. This is called "chaining" and uses the following syntax</a:t>
            </a:r>
            <a:r>
              <a:rPr lang="en-US" sz="1800" dirty="0" smtClean="0"/>
              <a:t>:</a:t>
            </a:r>
          </a:p>
          <a:p>
            <a:pPr marL="0" indent="0">
              <a:buNone/>
            </a:pPr>
            <a:r>
              <a:rPr lang="en-US" sz="1800" dirty="0"/>
              <a:t>	</a:t>
            </a:r>
            <a:r>
              <a:rPr lang="en-US" sz="1800" b="1" dirty="0"/>
              <a:t>{{ expression | filter1 | filter2 | ... </a:t>
            </a:r>
            <a:r>
              <a:rPr lang="en-US" sz="1800" b="1" dirty="0" smtClean="0"/>
              <a:t>}}</a:t>
            </a:r>
          </a:p>
          <a:p>
            <a:r>
              <a:rPr lang="en-US" sz="1800" dirty="0"/>
              <a:t>Filters </a:t>
            </a:r>
            <a:r>
              <a:rPr lang="en-US" sz="1800" dirty="0" smtClean="0"/>
              <a:t>may </a:t>
            </a:r>
            <a:r>
              <a:rPr lang="en-US" sz="1800" dirty="0"/>
              <a:t>have arguments. The syntax for this </a:t>
            </a:r>
            <a:r>
              <a:rPr lang="en-US" sz="1800" dirty="0" smtClean="0"/>
              <a:t>is</a:t>
            </a:r>
          </a:p>
          <a:p>
            <a:pPr marL="0" indent="0">
              <a:buNone/>
            </a:pPr>
            <a:r>
              <a:rPr lang="en-US" sz="1800" dirty="0"/>
              <a:t>	</a:t>
            </a:r>
            <a:r>
              <a:rPr lang="en-US" sz="1800" b="1" dirty="0" smtClean="0"/>
              <a:t>{{ </a:t>
            </a:r>
            <a:r>
              <a:rPr lang="en-US" sz="1800" b="1" dirty="0"/>
              <a:t>expression | filter:argument1:argument2:... </a:t>
            </a:r>
            <a:r>
              <a:rPr lang="en-US" sz="1800" b="1" dirty="0" smtClean="0"/>
              <a:t>}}</a:t>
            </a:r>
          </a:p>
          <a:p>
            <a:pPr marL="0" indent="0">
              <a:buNone/>
            </a:pPr>
            <a:r>
              <a:rPr lang="en-US" sz="1800" dirty="0" smtClean="0"/>
              <a:t>	E.g</a:t>
            </a:r>
            <a:r>
              <a:rPr lang="en-US" sz="1800" dirty="0"/>
              <a:t>. the markup {{ 1234 | number:2 }} formats the number 1234 with 2 decimal </a:t>
            </a:r>
            <a:r>
              <a:rPr lang="en-US" sz="1800" dirty="0" smtClean="0"/>
              <a:t> 	points using </a:t>
            </a:r>
            <a:r>
              <a:rPr lang="en-US" sz="1800" dirty="0"/>
              <a:t>the number filter. The resulting value is </a:t>
            </a:r>
            <a:r>
              <a:rPr lang="en-US" sz="1800" b="1" dirty="0" smtClean="0"/>
              <a:t>1,234.00</a:t>
            </a:r>
          </a:p>
          <a:p>
            <a:pPr marL="0" indent="0">
              <a:buNone/>
            </a:pPr>
            <a:endParaRPr lang="en-US" sz="1800" b="1" dirty="0" smtClean="0"/>
          </a:p>
          <a:p>
            <a:r>
              <a:rPr lang="en-US" sz="1800" dirty="0"/>
              <a:t>There are other inbuilt filters like </a:t>
            </a:r>
            <a:r>
              <a:rPr lang="en-US" sz="1800" dirty="0" err="1"/>
              <a:t>orderBy</a:t>
            </a:r>
            <a:r>
              <a:rPr lang="en-US" sz="1800" dirty="0"/>
              <a:t>, search, </a:t>
            </a:r>
            <a:r>
              <a:rPr lang="en-US" sz="1800" dirty="0" err="1"/>
              <a:t>dateformat</a:t>
            </a:r>
            <a:r>
              <a:rPr lang="en-US" sz="1800" dirty="0"/>
              <a:t>, currency</a:t>
            </a:r>
          </a:p>
          <a:p>
            <a:r>
              <a:rPr lang="en-US" sz="1800" dirty="0"/>
              <a:t>We can create custom filters also !!! </a:t>
            </a:r>
            <a:r>
              <a:rPr lang="en-US" sz="1800" dirty="0">
                <a:sym typeface="Wingdings" panose="05000000000000000000" pitchFamily="2" charset="2"/>
              </a:rPr>
              <a:t></a:t>
            </a:r>
            <a:endParaRPr lang="en-US" sz="1800" b="1" dirty="0" smtClean="0"/>
          </a:p>
          <a:p>
            <a:pPr marL="0" indent="0">
              <a:buNone/>
            </a:pPr>
            <a:endParaRPr lang="en-US" sz="1600" dirty="0" smtClean="0"/>
          </a:p>
          <a:p>
            <a:endParaRPr lang="en-IN" sz="1600" dirty="0" smtClean="0"/>
          </a:p>
          <a:p>
            <a:pPr marL="0" indent="0">
              <a:buNone/>
            </a:pPr>
            <a:endParaRPr lang="en-US" sz="1600" dirty="0" smtClean="0"/>
          </a:p>
          <a:p>
            <a:pPr marL="0" indent="0">
              <a:buNone/>
            </a:pPr>
            <a:endParaRPr lang="en-US" sz="1600" b="1" dirty="0" smtClean="0"/>
          </a:p>
        </p:txBody>
      </p:sp>
    </p:spTree>
    <p:extLst>
      <p:ext uri="{BB962C8B-B14F-4D97-AF65-F5344CB8AC3E}">
        <p14:creationId xmlns:p14="http://schemas.microsoft.com/office/powerpoint/2010/main" val="3463576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7890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47842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smtClean="0">
                <a:solidFill>
                  <a:schemeClr val="tx1">
                    <a:lumMod val="75000"/>
                    <a:lumOff val="25000"/>
                  </a:schemeClr>
                </a:solidFill>
              </a:rPr>
              <a:t>Directives</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Sending </a:t>
            </a:r>
            <a:r>
              <a:rPr lang="en-US" sz="2000" dirty="0" smtClean="0">
                <a:solidFill>
                  <a:schemeClr val="tx1">
                    <a:lumMod val="75000"/>
                    <a:lumOff val="25000"/>
                  </a:schemeClr>
                </a:solidFill>
              </a:rPr>
              <a:t>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812665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Routing - Agenda</a:t>
            </a:r>
            <a:endParaRPr lang="en-IN" sz="2600" dirty="0"/>
          </a:p>
        </p:txBody>
      </p:sp>
      <p:sp>
        <p:nvSpPr>
          <p:cNvPr id="3" name="TextBox 2"/>
          <p:cNvSpPr txBox="1"/>
          <p:nvPr/>
        </p:nvSpPr>
        <p:spPr>
          <a:xfrm>
            <a:off x="395536" y="1052736"/>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Client Side Routing  </a:t>
            </a:r>
          </a:p>
          <a:p>
            <a:pPr marL="285750" indent="-285750">
              <a:spcAft>
                <a:spcPts val="1200"/>
              </a:spcAft>
              <a:buFont typeface="Arial" pitchFamily="34" charset="0"/>
              <a:buChar char="•"/>
            </a:pPr>
            <a:r>
              <a:rPr lang="en-US" sz="2000" dirty="0" smtClean="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$route, ng-view</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2231291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800" dirty="0" smtClean="0"/>
              <a:t>Client Side Routing  (1/3)</a:t>
            </a:r>
            <a:endParaRPr lang="en-US" sz="2800" dirty="0"/>
          </a:p>
        </p:txBody>
      </p:sp>
      <p:sp>
        <p:nvSpPr>
          <p:cNvPr id="3" name="Text Placeholder 2"/>
          <p:cNvSpPr>
            <a:spLocks noGrp="1"/>
          </p:cNvSpPr>
          <p:nvPr>
            <p:ph type="body" sz="quarter" idx="10"/>
          </p:nvPr>
        </p:nvSpPr>
        <p:spPr>
          <a:ln>
            <a:noFill/>
          </a:ln>
        </p:spPr>
        <p:txBody>
          <a:bodyPr vert="horz" lIns="91440" tIns="45720" rIns="91440" bIns="45720" rtlCol="0">
            <a:noAutofit/>
          </a:bodyPr>
          <a:lstStyle/>
          <a:p>
            <a:pPr marL="0" indent="0">
              <a:buNone/>
            </a:pPr>
            <a:endParaRPr lang="en-IN" sz="2000" dirty="0"/>
          </a:p>
          <a:p>
            <a:endParaRPr lang="en-US" sz="2000" dirty="0" smtClean="0"/>
          </a:p>
          <a:p>
            <a:endParaRPr lang="en-US" sz="2000" dirty="0" smtClean="0"/>
          </a:p>
          <a:p>
            <a:endParaRPr lang="en-US" sz="2000" dirty="0"/>
          </a:p>
        </p:txBody>
      </p:sp>
      <p:sp>
        <p:nvSpPr>
          <p:cNvPr id="4" name="Text Placeholder 2"/>
          <p:cNvSpPr txBox="1">
            <a:spLocks/>
          </p:cNvSpPr>
          <p:nvPr/>
        </p:nvSpPr>
        <p:spPr>
          <a:xfrm>
            <a:off x="179512" y="1059904"/>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Angular SPA uses client side routing as against traditional server side routing</a:t>
            </a:r>
          </a:p>
          <a:p>
            <a:endParaRPr lang="en-US" sz="2000" dirty="0" smtClean="0"/>
          </a:p>
          <a:p>
            <a:r>
              <a:rPr lang="en-US" sz="2000" dirty="0" smtClean="0"/>
              <a:t>With client-side routing, initial request loads the Main/Home page layout from server and css and JavaScript libraries</a:t>
            </a:r>
          </a:p>
          <a:p>
            <a:pPr marL="0" indent="0">
              <a:buNone/>
            </a:pPr>
            <a:endParaRPr lang="en-US" sz="2000" dirty="0" smtClean="0"/>
          </a:p>
          <a:p>
            <a:r>
              <a:rPr lang="en-US" sz="2000" dirty="0" smtClean="0"/>
              <a:t>Main page has the client side URLs which route on client side</a:t>
            </a:r>
          </a:p>
          <a:p>
            <a:pPr marL="0" indent="0">
              <a:buNone/>
            </a:pPr>
            <a:endParaRPr lang="en-US" sz="2000" dirty="0" smtClean="0"/>
          </a:p>
          <a:p>
            <a:r>
              <a:rPr lang="en-US" sz="2000" dirty="0" smtClean="0"/>
              <a:t>Every route is mapped to its associated html template and controller on client side</a:t>
            </a:r>
          </a:p>
          <a:p>
            <a:pPr marL="0" indent="0">
              <a:buNone/>
            </a:pPr>
            <a:endParaRPr lang="en-US" sz="2000" dirty="0" smtClean="0"/>
          </a:p>
          <a:p>
            <a:r>
              <a:rPr lang="en-US" sz="2000" dirty="0" smtClean="0"/>
              <a:t>Client side routes don’t need entire page refresh, only the data changes to be loaded from its associated html template (client side) onto the main page</a:t>
            </a:r>
          </a:p>
          <a:p>
            <a:endParaRPr lang="en-US" sz="2000" dirty="0"/>
          </a:p>
          <a:p>
            <a:endParaRPr lang="en-US" sz="2000" dirty="0"/>
          </a:p>
        </p:txBody>
      </p:sp>
    </p:spTree>
    <p:extLst>
      <p:ext uri="{BB962C8B-B14F-4D97-AF65-F5344CB8AC3E}">
        <p14:creationId xmlns:p14="http://schemas.microsoft.com/office/powerpoint/2010/main" val="1285710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Client </a:t>
            </a:r>
            <a:r>
              <a:rPr lang="en-US" sz="2800" dirty="0" smtClean="0"/>
              <a:t>Side Routing  (2/3)</a:t>
            </a:r>
            <a:endParaRPr lang="en-IN" dirty="0"/>
          </a:p>
        </p:txBody>
      </p:sp>
      <p:pic>
        <p:nvPicPr>
          <p:cNvPr id="1027" name="Picture 3" descr="D:\angular_ctp\clientsidero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42" y="980728"/>
            <a:ext cx="7212013"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p:nvPr>
        </p:nvSpPr>
        <p:spPr/>
        <p:txBody>
          <a:bodyPr>
            <a:normAutofit fontScale="47500" lnSpcReduction="20000"/>
          </a:bodyPr>
          <a:lstStyle/>
          <a:p>
            <a:endParaRPr lang="en-IN" dirty="0" smtClean="0"/>
          </a:p>
          <a:p>
            <a:endParaRPr lang="en-IN" dirty="0"/>
          </a:p>
          <a:p>
            <a:endParaRPr lang="en-IN" dirty="0" smtClean="0"/>
          </a:p>
          <a:p>
            <a:endParaRPr lang="en-IN" dirty="0"/>
          </a:p>
          <a:p>
            <a:endParaRPr lang="en-IN" dirty="0" smtClean="0"/>
          </a:p>
          <a:p>
            <a:endParaRPr lang="en-IN"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2900" dirty="0" smtClean="0"/>
          </a:p>
          <a:p>
            <a:pPr marL="342900" lvl="1" indent="-342900">
              <a:buFont typeface="Wingdings" pitchFamily="2" charset="2"/>
              <a:buChar char="§"/>
            </a:pPr>
            <a:endParaRPr lang="en-US" sz="2900" dirty="0" smtClean="0"/>
          </a:p>
          <a:p>
            <a:pPr marL="0" lvl="1" indent="0">
              <a:buNone/>
            </a:pPr>
            <a:endParaRPr lang="en-US" sz="2900" dirty="0"/>
          </a:p>
          <a:p>
            <a:pPr marL="342900" lvl="1" indent="-342900">
              <a:buFont typeface="Wingdings" pitchFamily="2" charset="2"/>
              <a:buChar char="§"/>
            </a:pPr>
            <a:endParaRPr lang="en-US" sz="4300" dirty="0" smtClean="0"/>
          </a:p>
          <a:p>
            <a:pPr marL="342900" lvl="1" indent="-342900">
              <a:buFont typeface="Wingdings" pitchFamily="2" charset="2"/>
              <a:buChar char="§"/>
            </a:pPr>
            <a:r>
              <a:rPr lang="en-US" sz="4300" dirty="0" smtClean="0"/>
              <a:t>Angular allows to create client side URLs in view using hashtag # as follows:</a:t>
            </a:r>
          </a:p>
          <a:p>
            <a:pPr marL="400050" lvl="2" indent="0">
              <a:buNone/>
            </a:pPr>
            <a:r>
              <a:rPr lang="en-US" sz="4300" dirty="0" smtClean="0">
                <a:solidFill>
                  <a:srgbClr val="0070C0"/>
                </a:solidFill>
              </a:rPr>
              <a:t> </a:t>
            </a:r>
            <a:r>
              <a:rPr lang="en-US" sz="3800" dirty="0" smtClean="0">
                <a:solidFill>
                  <a:srgbClr val="0070C0"/>
                </a:solidFill>
              </a:rPr>
              <a:t>&lt;ul class="</a:t>
            </a:r>
            <a:r>
              <a:rPr lang="en-US" sz="3800" dirty="0" err="1" smtClean="0">
                <a:solidFill>
                  <a:srgbClr val="0070C0"/>
                </a:solidFill>
              </a:rPr>
              <a:t>nav</a:t>
            </a:r>
            <a:r>
              <a:rPr lang="en-US" sz="3800" dirty="0" smtClean="0">
                <a:solidFill>
                  <a:srgbClr val="0070C0"/>
                </a:solidFill>
              </a:rPr>
              <a:t>"&gt;</a:t>
            </a:r>
          </a:p>
          <a:p>
            <a:pPr marL="400050" lvl="2" indent="0">
              <a:buNone/>
            </a:pPr>
            <a:r>
              <a:rPr lang="en-US" sz="3800" dirty="0" smtClean="0">
                <a:solidFill>
                  <a:srgbClr val="0070C0"/>
                </a:solidFill>
              </a:rPr>
              <a:t>           &lt;li&gt;&lt;a </a:t>
            </a:r>
            <a:r>
              <a:rPr lang="en-US" sz="3800" dirty="0" err="1" smtClean="0">
                <a:solidFill>
                  <a:srgbClr val="0070C0"/>
                </a:solidFill>
              </a:rPr>
              <a:t>href</a:t>
            </a:r>
            <a:r>
              <a:rPr lang="en-US" sz="3800" dirty="0" smtClean="0">
                <a:solidFill>
                  <a:srgbClr val="0070C0"/>
                </a:solidFill>
              </a:rPr>
              <a:t>="#CreateDoctor"&gt; Create Doctor&lt;/a&gt;&lt;/li&gt;</a:t>
            </a:r>
          </a:p>
          <a:p>
            <a:pPr marL="400050" lvl="2" indent="0">
              <a:buNone/>
            </a:pPr>
            <a:r>
              <a:rPr lang="en-US" sz="3800" dirty="0" smtClean="0">
                <a:solidFill>
                  <a:srgbClr val="0070C0"/>
                </a:solidFill>
              </a:rPr>
              <a:t>           &lt;li&gt;&lt;a </a:t>
            </a:r>
            <a:r>
              <a:rPr lang="en-US" sz="3800" dirty="0" err="1" smtClean="0">
                <a:solidFill>
                  <a:srgbClr val="0070C0"/>
                </a:solidFill>
              </a:rPr>
              <a:t>href</a:t>
            </a:r>
            <a:r>
              <a:rPr lang="en-US" sz="3800" dirty="0" smtClean="0">
                <a:solidFill>
                  <a:srgbClr val="0070C0"/>
                </a:solidFill>
              </a:rPr>
              <a:t>="#AddPatient"&gt; Add Patient to Doctor &lt;/a&gt;&lt;/li&gt;</a:t>
            </a:r>
          </a:p>
          <a:p>
            <a:pPr marL="400050" lvl="2" indent="0">
              <a:buNone/>
            </a:pPr>
            <a:r>
              <a:rPr lang="en-US" sz="3800" dirty="0">
                <a:solidFill>
                  <a:srgbClr val="0070C0"/>
                </a:solidFill>
              </a:rPr>
              <a:t>  </a:t>
            </a:r>
            <a:r>
              <a:rPr lang="en-US" sz="3800" dirty="0" smtClean="0">
                <a:solidFill>
                  <a:srgbClr val="0070C0"/>
                </a:solidFill>
              </a:rPr>
              <a:t>         &lt;</a:t>
            </a:r>
            <a:r>
              <a:rPr lang="en-US" sz="3800" dirty="0">
                <a:solidFill>
                  <a:srgbClr val="0070C0"/>
                </a:solidFill>
              </a:rPr>
              <a:t>li&gt;&lt;a </a:t>
            </a:r>
            <a:r>
              <a:rPr lang="en-US" sz="3800" dirty="0" err="1">
                <a:solidFill>
                  <a:srgbClr val="0070C0"/>
                </a:solidFill>
              </a:rPr>
              <a:t>href</a:t>
            </a:r>
            <a:r>
              <a:rPr lang="en-US" sz="3800" dirty="0">
                <a:solidFill>
                  <a:srgbClr val="0070C0"/>
                </a:solidFill>
              </a:rPr>
              <a:t>="#</a:t>
            </a:r>
            <a:r>
              <a:rPr lang="en-US" sz="3800" dirty="0" err="1">
                <a:solidFill>
                  <a:srgbClr val="0070C0"/>
                </a:solidFill>
              </a:rPr>
              <a:t>ListDoctorPatient</a:t>
            </a:r>
            <a:r>
              <a:rPr lang="en-US" sz="3800" dirty="0">
                <a:solidFill>
                  <a:srgbClr val="0070C0"/>
                </a:solidFill>
              </a:rPr>
              <a:t>"&gt;List patients based on </a:t>
            </a:r>
            <a:r>
              <a:rPr lang="en-US" sz="3800" dirty="0" err="1">
                <a:solidFill>
                  <a:srgbClr val="0070C0"/>
                </a:solidFill>
              </a:rPr>
              <a:t>doctorname</a:t>
            </a:r>
            <a:r>
              <a:rPr lang="en-US" sz="3800" dirty="0">
                <a:solidFill>
                  <a:srgbClr val="0070C0"/>
                </a:solidFill>
              </a:rPr>
              <a:t> &lt;/a&gt;&lt;/li&gt;</a:t>
            </a:r>
            <a:endParaRPr lang="en-US" sz="3800" dirty="0" smtClean="0">
              <a:solidFill>
                <a:srgbClr val="0070C0"/>
              </a:solidFill>
            </a:endParaRPr>
          </a:p>
          <a:p>
            <a:pPr marL="400050" lvl="2" indent="0">
              <a:buNone/>
            </a:pPr>
            <a:r>
              <a:rPr lang="en-US" sz="3800" dirty="0" smtClean="0">
                <a:solidFill>
                  <a:srgbClr val="0070C0"/>
                </a:solidFill>
              </a:rPr>
              <a:t> &lt;/ul&gt;</a:t>
            </a:r>
          </a:p>
          <a:p>
            <a:pPr marL="0" lvl="1" indent="0">
              <a:buNone/>
            </a:pPr>
            <a:endParaRPr lang="en-IN" sz="4300" dirty="0" smtClean="0"/>
          </a:p>
        </p:txBody>
      </p:sp>
    </p:spTree>
    <p:extLst>
      <p:ext uri="{BB962C8B-B14F-4D97-AF65-F5344CB8AC3E}">
        <p14:creationId xmlns:p14="http://schemas.microsoft.com/office/powerpoint/2010/main" val="2302272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Client </a:t>
            </a:r>
            <a:r>
              <a:rPr lang="en-US" sz="2800" dirty="0" smtClean="0"/>
              <a:t>Side Routing  (3/3)</a:t>
            </a:r>
            <a:endParaRPr lang="en-IN" dirty="0"/>
          </a:p>
        </p:txBody>
      </p:sp>
      <p:pic>
        <p:nvPicPr>
          <p:cNvPr id="1027" name="Picture 3" descr="D:\angular_ctp\clientsidero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42" y="1052736"/>
            <a:ext cx="7212013"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p:nvPr>
        </p:nvSpPr>
        <p:spPr/>
        <p:txBody>
          <a:bodyPr>
            <a:normAutofit fontScale="40000" lnSpcReduction="20000"/>
          </a:bodyPr>
          <a:lstStyle/>
          <a:p>
            <a:endParaRPr lang="en-IN" dirty="0" smtClean="0"/>
          </a:p>
          <a:p>
            <a:endParaRPr lang="en-IN" dirty="0"/>
          </a:p>
          <a:p>
            <a:endParaRPr lang="en-IN" dirty="0" smtClean="0"/>
          </a:p>
          <a:p>
            <a:endParaRPr lang="en-IN" dirty="0"/>
          </a:p>
          <a:p>
            <a:endParaRPr lang="en-IN" dirty="0" smtClean="0"/>
          </a:p>
          <a:p>
            <a:endParaRPr lang="en-IN"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2900" dirty="0" smtClean="0"/>
          </a:p>
          <a:p>
            <a:pPr marL="342900" lvl="1" indent="-342900">
              <a:buFont typeface="Wingdings" pitchFamily="2" charset="2"/>
              <a:buChar char="§"/>
            </a:pPr>
            <a:endParaRPr lang="en-US" sz="2900" dirty="0" smtClean="0"/>
          </a:p>
          <a:p>
            <a:pPr marL="0" lvl="1" indent="0">
              <a:buNone/>
            </a:pPr>
            <a:endParaRPr lang="en-US" sz="2900" dirty="0"/>
          </a:p>
          <a:p>
            <a:pPr marL="342900" lvl="1" indent="-342900">
              <a:buFont typeface="Wingdings" pitchFamily="2" charset="2"/>
              <a:buChar char="§"/>
            </a:pPr>
            <a:endParaRPr lang="en-US" sz="4300" dirty="0" smtClean="0"/>
          </a:p>
          <a:p>
            <a:pPr marL="0" lvl="1" indent="0">
              <a:buNone/>
            </a:pPr>
            <a:endParaRPr lang="en-IN" sz="4300" dirty="0" smtClean="0"/>
          </a:p>
          <a:p>
            <a:pPr marL="342900" lvl="1" indent="-342900">
              <a:buFont typeface="Wingdings" pitchFamily="2" charset="2"/>
              <a:buChar char="§"/>
            </a:pPr>
            <a:r>
              <a:rPr lang="en-IN" sz="4500" dirty="0" smtClean="0"/>
              <a:t>We need to map each route  to html template and controller on client side as follows:</a:t>
            </a:r>
          </a:p>
          <a:p>
            <a:pPr marL="0" lvl="1" indent="0">
              <a:buNone/>
            </a:pPr>
            <a:r>
              <a:rPr lang="en-IN" sz="4500" b="1" dirty="0" smtClean="0">
                <a:solidFill>
                  <a:srgbClr val="0070C0"/>
                </a:solidFill>
              </a:rPr>
              <a:t>            </a:t>
            </a:r>
            <a:r>
              <a:rPr lang="en-IN" sz="4500" dirty="0" smtClean="0">
                <a:solidFill>
                  <a:srgbClr val="0070C0"/>
                </a:solidFill>
              </a:rPr>
              <a:t>$routeProvider.when('/AddPatient', {</a:t>
            </a:r>
          </a:p>
          <a:p>
            <a:pPr marL="0" indent="0">
              <a:buNone/>
            </a:pPr>
            <a:r>
              <a:rPr lang="en-IN" sz="4500" dirty="0" smtClean="0">
                <a:solidFill>
                  <a:srgbClr val="0070C0"/>
                </a:solidFill>
              </a:rPr>
              <a:t>                   templateUrl: 'template/add_patient.html',</a:t>
            </a:r>
          </a:p>
          <a:p>
            <a:pPr marL="0" indent="0">
              <a:buNone/>
            </a:pPr>
            <a:r>
              <a:rPr lang="en-IN" sz="4500" dirty="0" smtClean="0">
                <a:solidFill>
                  <a:srgbClr val="0070C0"/>
                </a:solidFill>
              </a:rPr>
              <a:t>                   controller: '</a:t>
            </a:r>
            <a:r>
              <a:rPr lang="en-IN" sz="4500" dirty="0" err="1" smtClean="0">
                <a:solidFill>
                  <a:srgbClr val="0070C0"/>
                </a:solidFill>
              </a:rPr>
              <a:t>AddPatientController</a:t>
            </a:r>
            <a:r>
              <a:rPr lang="en-IN" sz="4500" dirty="0" smtClean="0">
                <a:solidFill>
                  <a:srgbClr val="0070C0"/>
                </a:solidFill>
              </a:rPr>
              <a:t>‘               }). </a:t>
            </a:r>
          </a:p>
          <a:p>
            <a:pPr marL="0" indent="0">
              <a:buNone/>
            </a:pPr>
            <a:endParaRPr lang="en-IN" sz="4500" dirty="0" smtClean="0">
              <a:solidFill>
                <a:srgbClr val="0070C0"/>
              </a:solidFill>
            </a:endParaRPr>
          </a:p>
          <a:p>
            <a:r>
              <a:rPr lang="en-IN" sz="4500" dirty="0" smtClean="0">
                <a:solidFill>
                  <a:srgbClr val="0070C0"/>
                </a:solidFill>
              </a:rPr>
              <a:t>&lt;</a:t>
            </a:r>
            <a:r>
              <a:rPr lang="en-IN" sz="4500" dirty="0">
                <a:solidFill>
                  <a:srgbClr val="0070C0"/>
                </a:solidFill>
              </a:rPr>
              <a:t>div ng-view&gt;&lt;/div</a:t>
            </a:r>
            <a:r>
              <a:rPr lang="en-IN" sz="4500" dirty="0" smtClean="0">
                <a:solidFill>
                  <a:srgbClr val="0070C0"/>
                </a:solidFill>
              </a:rPr>
              <a:t>&gt; -  ng-view directive  marks place on Main/index page where  html   template gets loaded</a:t>
            </a:r>
            <a:endParaRPr lang="en-IN" sz="4500" dirty="0">
              <a:solidFill>
                <a:srgbClr val="0070C0"/>
              </a:solidFill>
            </a:endParaRPr>
          </a:p>
        </p:txBody>
      </p:sp>
    </p:spTree>
    <p:extLst>
      <p:ext uri="{BB962C8B-B14F-4D97-AF65-F5344CB8AC3E}">
        <p14:creationId xmlns:p14="http://schemas.microsoft.com/office/powerpoint/2010/main" val="2742580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Routing - Agenda</a:t>
            </a:r>
            <a:endParaRPr lang="en-US" dirty="0"/>
          </a:p>
        </p:txBody>
      </p:sp>
      <p:sp>
        <p:nvSpPr>
          <p:cNvPr id="4" name="Rectangle 3"/>
          <p:cNvSpPr/>
          <p:nvPr/>
        </p:nvSpPr>
        <p:spPr>
          <a:xfrm>
            <a:off x="395536" y="1498431"/>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5536" y="1052736"/>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Need for Routing</a:t>
            </a:r>
          </a:p>
          <a:p>
            <a:pPr marL="285750" indent="-285750">
              <a:spcAft>
                <a:spcPts val="1200"/>
              </a:spcAft>
              <a:buFont typeface="Arial" pitchFamily="34" charset="0"/>
              <a:buChar char="•"/>
            </a:pPr>
            <a:r>
              <a:rPr lang="en-US" sz="2000" dirty="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a:solidFill>
                  <a:schemeClr val="tx1">
                    <a:lumMod val="75000"/>
                    <a:lumOff val="25000"/>
                  </a:schemeClr>
                </a:solidFill>
              </a:rPr>
              <a:t>route, ng-view</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321826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Routes </a:t>
            </a:r>
            <a:r>
              <a:rPr lang="en-US" dirty="0"/>
              <a:t>U</a:t>
            </a:r>
            <a:r>
              <a:rPr lang="en-US" dirty="0" smtClean="0"/>
              <a:t>sing $routeProvider</a:t>
            </a:r>
            <a:endParaRPr lang="en-US" dirty="0"/>
          </a:p>
        </p:txBody>
      </p:sp>
      <p:sp>
        <p:nvSpPr>
          <p:cNvPr id="3" name="Text Placeholder 2"/>
          <p:cNvSpPr>
            <a:spLocks noGrp="1"/>
          </p:cNvSpPr>
          <p:nvPr>
            <p:ph type="body" sz="quarter" idx="10"/>
          </p:nvPr>
        </p:nvSpPr>
        <p:spPr/>
        <p:txBody>
          <a:bodyPr>
            <a:normAutofit fontScale="62500" lnSpcReduction="20000"/>
          </a:bodyPr>
          <a:lstStyle/>
          <a:p>
            <a:r>
              <a:rPr lang="en-US" sz="2900" dirty="0" smtClean="0"/>
              <a:t>Used for configuring client side routes</a:t>
            </a:r>
          </a:p>
          <a:p>
            <a:r>
              <a:rPr lang="en-US" sz="2900" dirty="0" smtClean="0"/>
              <a:t>Methods</a:t>
            </a:r>
          </a:p>
          <a:p>
            <a:pPr lvl="1">
              <a:buFont typeface="Courier New" panose="02070309020205020404" pitchFamily="49" charset="0"/>
              <a:buChar char="o"/>
            </a:pPr>
            <a:r>
              <a:rPr lang="en-US" sz="2600" dirty="0" smtClean="0"/>
              <a:t>when(path, route) </a:t>
            </a:r>
          </a:p>
          <a:p>
            <a:pPr marL="914400" lvl="2" indent="0">
              <a:buNone/>
            </a:pPr>
            <a:r>
              <a:rPr lang="en-US" sz="2600" dirty="0" smtClean="0"/>
              <a:t>Adds new route definition to $route service</a:t>
            </a:r>
          </a:p>
          <a:p>
            <a:pPr lvl="1">
              <a:buFont typeface="Courier New" panose="02070309020205020404" pitchFamily="49" charset="0"/>
              <a:buChar char="o"/>
            </a:pPr>
            <a:r>
              <a:rPr lang="en-US" sz="2600" dirty="0"/>
              <a:t>o</a:t>
            </a:r>
            <a:r>
              <a:rPr lang="en-US" sz="2600" dirty="0" smtClean="0"/>
              <a:t>therwise</a:t>
            </a:r>
          </a:p>
          <a:p>
            <a:pPr marL="457200" lvl="1" indent="0">
              <a:buNone/>
            </a:pPr>
            <a:r>
              <a:rPr lang="en-US" sz="2600" dirty="0" smtClean="0"/>
              <a:t>	</a:t>
            </a:r>
            <a:r>
              <a:rPr lang="en-US" sz="2600" dirty="0"/>
              <a:t>Sets route definition that will be used on route </a:t>
            </a:r>
            <a:r>
              <a:rPr lang="en-US" sz="2600" dirty="0" smtClean="0"/>
              <a:t>change </a:t>
            </a:r>
            <a:r>
              <a:rPr lang="en-US" sz="2600" dirty="0"/>
              <a:t>when no other route </a:t>
            </a:r>
            <a:r>
              <a:rPr lang="en-US" sz="2600" dirty="0" smtClean="0"/>
              <a:t> definition </a:t>
            </a:r>
            <a:r>
              <a:rPr lang="en-US" sz="2600" dirty="0"/>
              <a:t>is </a:t>
            </a:r>
            <a:r>
              <a:rPr lang="en-US" sz="2600" dirty="0" smtClean="0"/>
              <a:t>	matched.</a:t>
            </a:r>
          </a:p>
          <a:p>
            <a:pPr marL="457200" lvl="1" indent="0">
              <a:buNone/>
            </a:pPr>
            <a:endParaRPr lang="en-US" sz="1800" dirty="0" smtClean="0"/>
          </a:p>
          <a:p>
            <a:r>
              <a:rPr lang="en-US" sz="2600" dirty="0" err="1">
                <a:solidFill>
                  <a:srgbClr val="0070C0"/>
                </a:solidFill>
                <a:highlight>
                  <a:srgbClr val="FFFFFF"/>
                </a:highlight>
              </a:rPr>
              <a:t>var</a:t>
            </a:r>
            <a:r>
              <a:rPr lang="en-US" sz="2600" dirty="0">
                <a:solidFill>
                  <a:srgbClr val="0070C0"/>
                </a:solidFill>
                <a:highlight>
                  <a:srgbClr val="FFFFFF"/>
                </a:highlight>
              </a:rPr>
              <a:t> </a:t>
            </a:r>
            <a:r>
              <a:rPr lang="en-US" sz="2600" dirty="0" err="1" smtClean="0">
                <a:solidFill>
                  <a:srgbClr val="0070C0"/>
                </a:solidFill>
                <a:highlight>
                  <a:srgbClr val="FFFFFF"/>
                </a:highlight>
              </a:rPr>
              <a:t>sampleApp</a:t>
            </a:r>
            <a:r>
              <a:rPr lang="en-US" sz="2600" dirty="0" smtClean="0">
                <a:solidFill>
                  <a:srgbClr val="0070C0"/>
                </a:solidFill>
                <a:highlight>
                  <a:srgbClr val="FFFFFF"/>
                </a:highlight>
              </a:rPr>
              <a:t> </a:t>
            </a:r>
            <a:r>
              <a:rPr lang="en-US" sz="2600" dirty="0">
                <a:solidFill>
                  <a:srgbClr val="0070C0"/>
                </a:solidFill>
                <a:highlight>
                  <a:srgbClr val="FFFFFF"/>
                </a:highlight>
              </a:rPr>
              <a:t>= </a:t>
            </a:r>
            <a:r>
              <a:rPr lang="en-US" sz="2600" dirty="0" err="1">
                <a:solidFill>
                  <a:srgbClr val="0070C0"/>
                </a:solidFill>
                <a:highlight>
                  <a:srgbClr val="FFFFFF"/>
                </a:highlight>
              </a:rPr>
              <a:t>angular.module</a:t>
            </a:r>
            <a:r>
              <a:rPr lang="en-US" sz="2600" dirty="0" smtClean="0">
                <a:solidFill>
                  <a:srgbClr val="0070C0"/>
                </a:solidFill>
                <a:highlight>
                  <a:srgbClr val="FFFFFF"/>
                </a:highlight>
              </a:rPr>
              <a:t>(‘</a:t>
            </a:r>
            <a:r>
              <a:rPr lang="en-US" sz="2600" dirty="0" err="1" smtClean="0">
                <a:solidFill>
                  <a:srgbClr val="0070C0"/>
                </a:solidFill>
                <a:highlight>
                  <a:srgbClr val="FFFFFF"/>
                </a:highlight>
              </a:rPr>
              <a:t>sampleApp</a:t>
            </a:r>
            <a:r>
              <a:rPr lang="en-US" sz="2600" dirty="0">
                <a:solidFill>
                  <a:srgbClr val="0070C0"/>
                </a:solidFill>
                <a:highlight>
                  <a:srgbClr val="FFFFFF"/>
                </a:highlight>
              </a:rPr>
              <a:t>', ['</a:t>
            </a:r>
            <a:r>
              <a:rPr lang="en-US" sz="2600" dirty="0" err="1">
                <a:solidFill>
                  <a:srgbClr val="0070C0"/>
                </a:solidFill>
                <a:highlight>
                  <a:srgbClr val="FFFFFF"/>
                </a:highlight>
              </a:rPr>
              <a:t>ngRoute</a:t>
            </a:r>
            <a:r>
              <a:rPr lang="en-US" sz="2600" dirty="0" smtClean="0">
                <a:solidFill>
                  <a:srgbClr val="0070C0"/>
                </a:solidFill>
                <a:highlight>
                  <a:srgbClr val="FFFFFF"/>
                </a:highlight>
              </a:rPr>
              <a:t>']);</a:t>
            </a:r>
            <a:endParaRPr lang="en-US" sz="2600" dirty="0">
              <a:solidFill>
                <a:srgbClr val="0070C0"/>
              </a:solidFill>
              <a:highlight>
                <a:srgbClr val="FFFFFF"/>
              </a:highlight>
            </a:endParaRPr>
          </a:p>
          <a:p>
            <a:pPr marL="6350" lvl="1" indent="0">
              <a:buNone/>
            </a:pPr>
            <a:r>
              <a:rPr lang="en-US" sz="2600" dirty="0" smtClean="0">
                <a:solidFill>
                  <a:srgbClr val="0070C0"/>
                </a:solidFill>
              </a:rPr>
              <a:t>         </a:t>
            </a:r>
            <a:r>
              <a:rPr lang="en-US" sz="2600" dirty="0" err="1" smtClean="0">
                <a:solidFill>
                  <a:srgbClr val="0070C0"/>
                </a:solidFill>
              </a:rPr>
              <a:t>sampleApp.config</a:t>
            </a:r>
            <a:r>
              <a:rPr lang="en-US" sz="2600" dirty="0" smtClean="0">
                <a:solidFill>
                  <a:srgbClr val="0070C0"/>
                </a:solidFill>
              </a:rPr>
              <a:t>(function</a:t>
            </a:r>
            <a:r>
              <a:rPr lang="en-US" sz="2600" dirty="0">
                <a:solidFill>
                  <a:srgbClr val="0070C0"/>
                </a:solidFill>
              </a:rPr>
              <a:t>($routeProvider) {</a:t>
            </a:r>
          </a:p>
          <a:p>
            <a:pPr marL="406400" lvl="2" indent="0">
              <a:buNone/>
            </a:pPr>
            <a:r>
              <a:rPr lang="en-US" sz="2600" dirty="0">
                <a:solidFill>
                  <a:srgbClr val="0070C0"/>
                </a:solidFill>
              </a:rPr>
              <a:t>    $routeProvider</a:t>
            </a:r>
            <a:r>
              <a:rPr lang="en-US" sz="2600" dirty="0" smtClean="0">
                <a:solidFill>
                  <a:srgbClr val="0070C0"/>
                </a:solidFill>
              </a:rPr>
              <a:t>.</a:t>
            </a:r>
          </a:p>
          <a:p>
            <a:pPr marL="406400" lvl="2" indent="0">
              <a:buNone/>
            </a:pPr>
            <a:r>
              <a:rPr lang="en-US" sz="2600" dirty="0" smtClean="0">
                <a:solidFill>
                  <a:srgbClr val="0070C0"/>
                </a:solidFill>
              </a:rPr>
              <a:t>        when('/CreateDoctor', {</a:t>
            </a:r>
          </a:p>
          <a:p>
            <a:pPr marL="406400" lvl="2" indent="0">
              <a:buNone/>
            </a:pPr>
            <a:r>
              <a:rPr lang="en-US" sz="2600" dirty="0" smtClean="0">
                <a:solidFill>
                  <a:srgbClr val="0070C0"/>
                </a:solidFill>
              </a:rPr>
              <a:t>            </a:t>
            </a:r>
            <a:r>
              <a:rPr lang="en-US" sz="2600" dirty="0" err="1" smtClean="0">
                <a:solidFill>
                  <a:srgbClr val="0070C0"/>
                </a:solidFill>
              </a:rPr>
              <a:t>templateUrl</a:t>
            </a:r>
            <a:r>
              <a:rPr lang="en-US" sz="2600" dirty="0">
                <a:solidFill>
                  <a:srgbClr val="0070C0"/>
                </a:solidFill>
              </a:rPr>
              <a:t>: 'template/create_doctor.html',</a:t>
            </a:r>
          </a:p>
          <a:p>
            <a:pPr marL="406400" lvl="2" indent="0">
              <a:buNone/>
            </a:pPr>
            <a:r>
              <a:rPr lang="en-US" sz="2600" dirty="0">
                <a:solidFill>
                  <a:srgbClr val="0070C0"/>
                </a:solidFill>
              </a:rPr>
              <a:t>            controller: '</a:t>
            </a:r>
            <a:r>
              <a:rPr lang="en-US" sz="2600" dirty="0" err="1">
                <a:solidFill>
                  <a:srgbClr val="0070C0"/>
                </a:solidFill>
              </a:rPr>
              <a:t>DoctorController</a:t>
            </a:r>
            <a:r>
              <a:rPr lang="en-US" sz="2600" dirty="0">
                <a:solidFill>
                  <a:srgbClr val="0070C0"/>
                </a:solidFill>
              </a:rPr>
              <a:t>'</a:t>
            </a:r>
          </a:p>
          <a:p>
            <a:pPr marL="406400" lvl="2" indent="0">
              <a:buNone/>
            </a:pPr>
            <a:r>
              <a:rPr lang="en-US" sz="2600" dirty="0">
                <a:solidFill>
                  <a:srgbClr val="0070C0"/>
                </a:solidFill>
              </a:rPr>
              <a:t>        }).</a:t>
            </a:r>
          </a:p>
          <a:p>
            <a:pPr marL="406400" lvl="2" indent="0">
              <a:buNone/>
            </a:pPr>
            <a:r>
              <a:rPr lang="en-US" sz="2600" dirty="0">
                <a:solidFill>
                  <a:srgbClr val="0070C0"/>
                </a:solidFill>
              </a:rPr>
              <a:t>        when('/AddPatient', {</a:t>
            </a:r>
          </a:p>
          <a:p>
            <a:pPr marL="406400" lvl="2" indent="0">
              <a:buNone/>
            </a:pPr>
            <a:r>
              <a:rPr lang="en-US" sz="2600" dirty="0">
                <a:solidFill>
                  <a:srgbClr val="0070C0"/>
                </a:solidFill>
              </a:rPr>
              <a:t>            </a:t>
            </a:r>
            <a:r>
              <a:rPr lang="en-US" sz="2600" dirty="0" err="1">
                <a:solidFill>
                  <a:srgbClr val="0070C0"/>
                </a:solidFill>
              </a:rPr>
              <a:t>templateUrl</a:t>
            </a:r>
            <a:r>
              <a:rPr lang="en-US" sz="2600" dirty="0">
                <a:solidFill>
                  <a:srgbClr val="0070C0"/>
                </a:solidFill>
              </a:rPr>
              <a:t>: 'template/add_patient.html',</a:t>
            </a:r>
          </a:p>
          <a:p>
            <a:pPr marL="406400" lvl="2" indent="0">
              <a:buNone/>
            </a:pPr>
            <a:r>
              <a:rPr lang="en-US" sz="2600" dirty="0">
                <a:solidFill>
                  <a:srgbClr val="0070C0"/>
                </a:solidFill>
              </a:rPr>
              <a:t>            controller: '</a:t>
            </a:r>
            <a:r>
              <a:rPr lang="en-US" sz="2600" dirty="0" err="1">
                <a:solidFill>
                  <a:srgbClr val="0070C0"/>
                </a:solidFill>
              </a:rPr>
              <a:t>AddPatientController</a:t>
            </a:r>
            <a:r>
              <a:rPr lang="en-US" sz="2600" dirty="0">
                <a:solidFill>
                  <a:srgbClr val="0070C0"/>
                </a:solidFill>
              </a:rPr>
              <a:t>'</a:t>
            </a:r>
          </a:p>
          <a:p>
            <a:pPr marL="406400" lvl="2" indent="0">
              <a:buNone/>
            </a:pPr>
            <a:r>
              <a:rPr lang="en-US" sz="2600" dirty="0">
                <a:solidFill>
                  <a:srgbClr val="0070C0"/>
                </a:solidFill>
              </a:rPr>
              <a:t>        }).</a:t>
            </a:r>
          </a:p>
          <a:p>
            <a:pPr marL="406400" lvl="2" indent="0">
              <a:buNone/>
            </a:pPr>
            <a:r>
              <a:rPr lang="en-US" sz="2600" dirty="0" smtClean="0">
                <a:solidFill>
                  <a:srgbClr val="0070C0"/>
                </a:solidFill>
              </a:rPr>
              <a:t>     otherwise({ </a:t>
            </a:r>
            <a:r>
              <a:rPr lang="en-US" sz="2600" dirty="0" err="1" smtClean="0">
                <a:solidFill>
                  <a:srgbClr val="0070C0"/>
                </a:solidFill>
              </a:rPr>
              <a:t>redirectTo</a:t>
            </a:r>
            <a:r>
              <a:rPr lang="en-US" sz="2600" dirty="0">
                <a:solidFill>
                  <a:srgbClr val="0070C0"/>
                </a:solidFill>
              </a:rPr>
              <a:t>: '/</a:t>
            </a:r>
            <a:r>
              <a:rPr lang="en-US" sz="2600" dirty="0" smtClean="0">
                <a:solidFill>
                  <a:srgbClr val="0070C0"/>
                </a:solidFill>
              </a:rPr>
              <a:t>CreateDoctor‘   </a:t>
            </a:r>
            <a:r>
              <a:rPr lang="en-US" sz="2600" dirty="0">
                <a:solidFill>
                  <a:srgbClr val="0070C0"/>
                </a:solidFill>
              </a:rPr>
              <a:t>});</a:t>
            </a:r>
          </a:p>
          <a:p>
            <a:pPr marL="406400" lvl="2" indent="0">
              <a:buNone/>
            </a:pPr>
            <a:r>
              <a:rPr lang="en-US" sz="2600" dirty="0">
                <a:solidFill>
                  <a:srgbClr val="0070C0"/>
                </a:solidFill>
              </a:rPr>
              <a:t>    </a:t>
            </a:r>
            <a:r>
              <a:rPr lang="en-US" sz="2600" dirty="0" smtClean="0">
                <a:solidFill>
                  <a:srgbClr val="0070C0"/>
                </a:solidFill>
              </a:rPr>
              <a:t>});</a:t>
            </a:r>
            <a:endParaRPr lang="en-US" sz="2600" dirty="0">
              <a:solidFill>
                <a:srgbClr val="0070C0"/>
              </a:solidFill>
            </a:endParaRPr>
          </a:p>
        </p:txBody>
      </p:sp>
    </p:spTree>
    <p:extLst>
      <p:ext uri="{BB962C8B-B14F-4D97-AF65-F5344CB8AC3E}">
        <p14:creationId xmlns:p14="http://schemas.microsoft.com/office/powerpoint/2010/main" val="302192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400" dirty="0"/>
              <a:t>Agenda - Introduction To AngularJS </a:t>
            </a:r>
            <a:endParaRPr lang="en-IN" sz="2600" dirty="0"/>
          </a:p>
        </p:txBody>
      </p:sp>
      <p:sp>
        <p:nvSpPr>
          <p:cNvPr id="3" name="TextBox 2"/>
          <p:cNvSpPr txBox="1"/>
          <p:nvPr/>
        </p:nvSpPr>
        <p:spPr>
          <a:xfrm>
            <a:off x="395536" y="1052736"/>
            <a:ext cx="5472608" cy="501675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Design 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marL="285750" indent="-285750">
              <a:spcAft>
                <a:spcPts val="1200"/>
              </a:spcAft>
              <a:buFont typeface="Arial" pitchFamily="34" charset="0"/>
              <a:buChar char="•"/>
            </a:pPr>
            <a:endParaRPr lang="en-US" sz="2000" dirty="0" smtClean="0">
              <a:solidFill>
                <a:schemeClr val="tx1">
                  <a:lumMod val="75000"/>
                  <a:lumOff val="25000"/>
                </a:schemeClr>
              </a:solidFill>
            </a:endParaRPr>
          </a:p>
          <a:p>
            <a:pPr marL="285750" indent="-285750">
              <a:spcAft>
                <a:spcPts val="1200"/>
              </a:spcAft>
              <a:buFont typeface="Arial" pitchFamily="34" charset="0"/>
              <a:buChar char="•"/>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25501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Routing - Agenda</a:t>
            </a:r>
            <a:endParaRPr lang="en-US" dirty="0"/>
          </a:p>
        </p:txBody>
      </p:sp>
      <p:sp>
        <p:nvSpPr>
          <p:cNvPr id="4" name="Rectangle 3"/>
          <p:cNvSpPr/>
          <p:nvPr/>
        </p:nvSpPr>
        <p:spPr>
          <a:xfrm>
            <a:off x="395536" y="206084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5536" y="1110223"/>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Need for Routing</a:t>
            </a:r>
          </a:p>
          <a:p>
            <a:pPr marL="285750" indent="-285750">
              <a:spcAft>
                <a:spcPts val="1200"/>
              </a:spcAft>
              <a:buFont typeface="Arial" pitchFamily="34" charset="0"/>
              <a:buChar char="•"/>
            </a:pPr>
            <a:r>
              <a:rPr lang="en-US" sz="2000" dirty="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a:solidFill>
                  <a:schemeClr val="tx1">
                    <a:lumMod val="75000"/>
                    <a:lumOff val="25000"/>
                  </a:schemeClr>
                </a:solidFill>
              </a:rPr>
              <a:t>route, ng-view</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383070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a:t>
            </a:r>
            <a:endParaRPr lang="en-US" dirty="0"/>
          </a:p>
        </p:txBody>
      </p:sp>
      <p:sp>
        <p:nvSpPr>
          <p:cNvPr id="3" name="Text Placeholder 2"/>
          <p:cNvSpPr>
            <a:spLocks noGrp="1"/>
          </p:cNvSpPr>
          <p:nvPr>
            <p:ph type="body" sz="quarter" idx="10"/>
          </p:nvPr>
        </p:nvSpPr>
        <p:spPr/>
        <p:txBody>
          <a:bodyPr>
            <a:normAutofit/>
          </a:bodyPr>
          <a:lstStyle/>
          <a:p>
            <a:r>
              <a:rPr lang="en-US" sz="2000" dirty="0" smtClean="0"/>
              <a:t>Used for deep-linking URLs to controllers and views</a:t>
            </a:r>
          </a:p>
          <a:p>
            <a:pPr marL="0" indent="0">
              <a:buNone/>
            </a:pPr>
            <a:endParaRPr lang="en-US" sz="2000" dirty="0" smtClean="0"/>
          </a:p>
          <a:p>
            <a:r>
              <a:rPr lang="en-US" sz="2000" dirty="0" smtClean="0"/>
              <a:t>It watches $location.url() and tries to map the path to an existing route definition</a:t>
            </a:r>
          </a:p>
          <a:p>
            <a:pPr marL="0" indent="0">
              <a:buNone/>
            </a:pPr>
            <a:endParaRPr lang="en-US" sz="2000" dirty="0" smtClean="0"/>
          </a:p>
          <a:p>
            <a:r>
              <a:rPr lang="en-US" sz="2000" dirty="0" smtClean="0"/>
              <a:t>Requires </a:t>
            </a:r>
            <a:r>
              <a:rPr lang="en-US" sz="2000" dirty="0" err="1" smtClean="0"/>
              <a:t>ngRoute</a:t>
            </a:r>
            <a:r>
              <a:rPr lang="en-US" sz="2000" dirty="0" smtClean="0"/>
              <a:t> module to be installed</a:t>
            </a:r>
          </a:p>
          <a:p>
            <a:pPr marL="0" indent="0">
              <a:buNone/>
            </a:pPr>
            <a:endParaRPr lang="en-US" sz="2000" dirty="0" smtClean="0"/>
          </a:p>
          <a:p>
            <a:r>
              <a:rPr lang="en-US" sz="2000" dirty="0" smtClean="0"/>
              <a:t>This service is used in conjunction with </a:t>
            </a:r>
            <a:r>
              <a:rPr lang="en-US" sz="2000" dirty="0" err="1" smtClean="0"/>
              <a:t>ngView</a:t>
            </a:r>
            <a:r>
              <a:rPr lang="en-US" sz="2000" dirty="0" smtClean="0"/>
              <a:t> directive and $</a:t>
            </a:r>
            <a:r>
              <a:rPr lang="en-US" sz="2000" dirty="0" err="1" smtClean="0"/>
              <a:t>routeParams</a:t>
            </a:r>
            <a:r>
              <a:rPr lang="en-US" sz="2000" dirty="0" smtClean="0"/>
              <a:t> service</a:t>
            </a:r>
          </a:p>
          <a:p>
            <a:endParaRPr lang="en-US" sz="2000" dirty="0"/>
          </a:p>
        </p:txBody>
      </p:sp>
    </p:spTree>
    <p:extLst>
      <p:ext uri="{BB962C8B-B14F-4D97-AF65-F5344CB8AC3E}">
        <p14:creationId xmlns:p14="http://schemas.microsoft.com/office/powerpoint/2010/main" val="353235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ng-view</a:t>
            </a:r>
            <a:endParaRPr lang="en-US" sz="2800" dirty="0"/>
          </a:p>
        </p:txBody>
      </p:sp>
      <p:sp>
        <p:nvSpPr>
          <p:cNvPr id="3" name="Text Placeholder 2"/>
          <p:cNvSpPr>
            <a:spLocks noGrp="1"/>
          </p:cNvSpPr>
          <p:nvPr>
            <p:ph type="body" sz="quarter" idx="10"/>
          </p:nvPr>
        </p:nvSpPr>
        <p:spPr/>
        <p:txBody>
          <a:bodyPr/>
          <a:lstStyle/>
          <a:p>
            <a:r>
              <a:rPr lang="en-US" sz="2000" dirty="0" smtClean="0"/>
              <a:t>A directive in module </a:t>
            </a:r>
            <a:r>
              <a:rPr lang="en-US" sz="2000" dirty="0" err="1" smtClean="0"/>
              <a:t>ngRoute</a:t>
            </a:r>
            <a:endParaRPr lang="en-US" sz="2000" dirty="0" smtClean="0"/>
          </a:p>
          <a:p>
            <a:pPr marL="0" indent="0">
              <a:buNone/>
            </a:pPr>
            <a:endParaRPr lang="en-US" sz="2000" dirty="0" smtClean="0"/>
          </a:p>
          <a:p>
            <a:r>
              <a:rPr lang="en-US" sz="2000" dirty="0" smtClean="0"/>
              <a:t>Complements the $route service by including the rendered template of the current route into the </a:t>
            </a:r>
            <a:r>
              <a:rPr lang="en-US" sz="2000" dirty="0" smtClean="0">
                <a:solidFill>
                  <a:schemeClr val="tx1"/>
                </a:solidFill>
              </a:rPr>
              <a:t>main</a:t>
            </a:r>
            <a:r>
              <a:rPr lang="en-US" sz="2000" dirty="0" smtClean="0"/>
              <a:t> layout (</a:t>
            </a:r>
            <a:r>
              <a:rPr lang="en-US" sz="2000" dirty="0" err="1" smtClean="0"/>
              <a:t>eg</a:t>
            </a:r>
            <a:r>
              <a:rPr lang="en-US" sz="2000" dirty="0" smtClean="0"/>
              <a:t>. Index.html) file</a:t>
            </a:r>
          </a:p>
          <a:p>
            <a:pPr marL="0" indent="0">
              <a:buNone/>
            </a:pPr>
            <a:endParaRPr lang="en-US" sz="2000" dirty="0" smtClean="0"/>
          </a:p>
          <a:p>
            <a:r>
              <a:rPr lang="en-US" sz="2000" dirty="0" smtClean="0"/>
              <a:t>Every time the current route changes, the included view changes</a:t>
            </a:r>
            <a:r>
              <a:rPr lang="en-US" sz="2000" dirty="0"/>
              <a:t> </a:t>
            </a:r>
            <a:r>
              <a:rPr lang="en-US" sz="2000" dirty="0" smtClean="0"/>
              <a:t>with it according to the configuration of $route service</a:t>
            </a:r>
          </a:p>
          <a:p>
            <a:pPr marL="0" indent="0">
              <a:buNone/>
            </a:pPr>
            <a:endParaRPr lang="en-US" sz="2000" dirty="0" smtClean="0"/>
          </a:p>
          <a:p>
            <a:r>
              <a:rPr lang="en-US" sz="2000" dirty="0" smtClean="0"/>
              <a:t>Requires </a:t>
            </a:r>
            <a:r>
              <a:rPr lang="en-US" sz="2000" dirty="0" err="1" smtClean="0"/>
              <a:t>ngRoute</a:t>
            </a:r>
            <a:r>
              <a:rPr lang="en-US" sz="2000" dirty="0" smtClean="0"/>
              <a:t> module to be injected</a:t>
            </a:r>
          </a:p>
          <a:p>
            <a:endParaRPr lang="en-US" sz="2000" dirty="0" smtClean="0"/>
          </a:p>
          <a:p>
            <a:endParaRPr lang="en-US" dirty="0"/>
          </a:p>
        </p:txBody>
      </p:sp>
    </p:spTree>
    <p:extLst>
      <p:ext uri="{BB962C8B-B14F-4D97-AF65-F5344CB8AC3E}">
        <p14:creationId xmlns:p14="http://schemas.microsoft.com/office/powerpoint/2010/main" val="3169125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Routing - Agenda</a:t>
            </a:r>
            <a:endParaRPr lang="en-US" dirty="0"/>
          </a:p>
        </p:txBody>
      </p:sp>
      <p:sp>
        <p:nvSpPr>
          <p:cNvPr id="4" name="Rectangle 3"/>
          <p:cNvSpPr/>
          <p:nvPr/>
        </p:nvSpPr>
        <p:spPr>
          <a:xfrm>
            <a:off x="395536" y="249289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5536" y="1110223"/>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Need for Routing</a:t>
            </a:r>
          </a:p>
          <a:p>
            <a:pPr marL="285750" indent="-285750">
              <a:spcAft>
                <a:spcPts val="1200"/>
              </a:spcAft>
              <a:buFont typeface="Arial" pitchFamily="34" charset="0"/>
              <a:buChar char="•"/>
            </a:pPr>
            <a:r>
              <a:rPr lang="en-US" sz="2000" dirty="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a:solidFill>
                  <a:schemeClr val="tx1">
                    <a:lumMod val="75000"/>
                    <a:lumOff val="25000"/>
                  </a:schemeClr>
                </a:solidFill>
              </a:rPr>
              <a:t>route, ng-view</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373728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t>
            </a:r>
            <a:r>
              <a:rPr lang="en-US" sz="2800" dirty="0" err="1" smtClean="0"/>
              <a:t>routeParams</a:t>
            </a:r>
            <a:r>
              <a:rPr lang="en-US" sz="2800" dirty="0" smtClean="0"/>
              <a:t>    </a:t>
            </a:r>
            <a:r>
              <a:rPr lang="en-US" sz="2600" dirty="0" smtClean="0"/>
              <a:t>(1/2)</a:t>
            </a:r>
            <a:endParaRPr lang="en-US" sz="2600" dirty="0"/>
          </a:p>
        </p:txBody>
      </p:sp>
      <p:sp>
        <p:nvSpPr>
          <p:cNvPr id="3" name="Text Placeholder 2"/>
          <p:cNvSpPr>
            <a:spLocks noGrp="1"/>
          </p:cNvSpPr>
          <p:nvPr>
            <p:ph type="body" sz="quarter" idx="10"/>
          </p:nvPr>
        </p:nvSpPr>
        <p:spPr/>
        <p:txBody>
          <a:bodyPr>
            <a:normAutofit fontScale="85000" lnSpcReduction="20000"/>
          </a:bodyPr>
          <a:lstStyle/>
          <a:p>
            <a:r>
              <a:rPr lang="en-US" sz="2100" dirty="0" smtClean="0"/>
              <a:t>Retrieves current set of route parameters</a:t>
            </a:r>
          </a:p>
          <a:p>
            <a:pPr marL="0" indent="0">
              <a:buNone/>
            </a:pPr>
            <a:endParaRPr lang="en-US" sz="2100" dirty="0" smtClean="0"/>
          </a:p>
          <a:p>
            <a:r>
              <a:rPr lang="en-US" sz="2100" dirty="0" smtClean="0"/>
              <a:t>It is a combination of location’s search() and path()</a:t>
            </a:r>
          </a:p>
          <a:p>
            <a:pPr marL="0" indent="0">
              <a:buNone/>
            </a:pPr>
            <a:endParaRPr lang="en-US" sz="2100" dirty="0" smtClean="0"/>
          </a:p>
          <a:p>
            <a:r>
              <a:rPr lang="en-US" sz="2100" dirty="0" smtClean="0"/>
              <a:t>If the parameter name collides, path </a:t>
            </a:r>
            <a:r>
              <a:rPr lang="en-US" sz="2100" dirty="0" err="1" smtClean="0"/>
              <a:t>params</a:t>
            </a:r>
            <a:r>
              <a:rPr lang="en-US" sz="2100" dirty="0" smtClean="0"/>
              <a:t> take precedence over the search </a:t>
            </a:r>
            <a:r>
              <a:rPr lang="en-US" sz="2100" dirty="0" err="1" smtClean="0"/>
              <a:t>params</a:t>
            </a:r>
            <a:endParaRPr lang="en-US" sz="2100" dirty="0" smtClean="0"/>
          </a:p>
          <a:p>
            <a:endParaRPr lang="en-US" dirty="0" smtClean="0"/>
          </a:p>
          <a:p>
            <a:pPr marL="0" indent="0">
              <a:buNone/>
            </a:pPr>
            <a:r>
              <a:rPr lang="en-US" dirty="0"/>
              <a:t> </a:t>
            </a:r>
            <a:r>
              <a:rPr lang="en-US" dirty="0" smtClean="0"/>
              <a:t>  </a:t>
            </a:r>
            <a:r>
              <a:rPr lang="en-US" sz="2100" dirty="0" err="1" smtClean="0">
                <a:solidFill>
                  <a:srgbClr val="0070C0"/>
                </a:solidFill>
              </a:rPr>
              <a:t>sampleApp.config</a:t>
            </a:r>
            <a:r>
              <a:rPr lang="en-US" sz="2100" dirty="0">
                <a:solidFill>
                  <a:srgbClr val="0070C0"/>
                </a:solidFill>
              </a:rPr>
              <a:t>(['$routeProvider</a:t>
            </a:r>
            <a:r>
              <a:rPr lang="en-US" sz="2100" dirty="0" smtClean="0">
                <a:solidFill>
                  <a:srgbClr val="0070C0"/>
                </a:solidFill>
              </a:rPr>
              <a:t>',  </a:t>
            </a:r>
            <a:r>
              <a:rPr lang="en-US" sz="2100" dirty="0">
                <a:solidFill>
                  <a:srgbClr val="0070C0"/>
                </a:solidFill>
              </a:rPr>
              <a:t>function($routeProvider) {</a:t>
            </a:r>
          </a:p>
          <a:p>
            <a:pPr marL="0" indent="0">
              <a:buNone/>
            </a:pPr>
            <a:r>
              <a:rPr lang="en-US" sz="2100" dirty="0">
                <a:solidFill>
                  <a:srgbClr val="0070C0"/>
                </a:solidFill>
              </a:rPr>
              <a:t>        $routeProvider.</a:t>
            </a:r>
          </a:p>
          <a:p>
            <a:pPr marL="0" indent="0">
              <a:buNone/>
            </a:pPr>
            <a:r>
              <a:rPr lang="en-US" sz="2100" dirty="0">
                <a:solidFill>
                  <a:srgbClr val="0070C0"/>
                </a:solidFill>
              </a:rPr>
              <a:t>          when('/</a:t>
            </a:r>
            <a:r>
              <a:rPr lang="en-US" sz="2100" dirty="0" err="1">
                <a:solidFill>
                  <a:srgbClr val="0070C0"/>
                </a:solidFill>
              </a:rPr>
              <a:t>ShowOrder</a:t>
            </a:r>
            <a:r>
              <a:rPr lang="en-US" sz="2100" dirty="0">
                <a:solidFill>
                  <a:srgbClr val="0070C0"/>
                </a:solidFill>
              </a:rPr>
              <a:t>/</a:t>
            </a:r>
            <a:r>
              <a:rPr lang="en-US" sz="2100" dirty="0">
                <a:solidFill>
                  <a:srgbClr val="FF0000"/>
                </a:solidFill>
              </a:rPr>
              <a:t>:</a:t>
            </a:r>
            <a:r>
              <a:rPr lang="en-US" sz="2100" dirty="0" err="1">
                <a:solidFill>
                  <a:srgbClr val="FF0000"/>
                </a:solidFill>
              </a:rPr>
              <a:t>orderId</a:t>
            </a:r>
            <a:r>
              <a:rPr lang="en-US" sz="2100" dirty="0">
                <a:solidFill>
                  <a:srgbClr val="0070C0"/>
                </a:solidFill>
              </a:rPr>
              <a:t>', {</a:t>
            </a:r>
          </a:p>
          <a:p>
            <a:pPr marL="0" indent="0">
              <a:buNone/>
            </a:pPr>
            <a:r>
              <a:rPr lang="en-US" sz="2100" dirty="0">
                <a:solidFill>
                  <a:srgbClr val="0070C0"/>
                </a:solidFill>
              </a:rPr>
              <a:t>     </a:t>
            </a:r>
            <a:r>
              <a:rPr lang="en-US" sz="2100" dirty="0" smtClean="0">
                <a:solidFill>
                  <a:srgbClr val="0070C0"/>
                </a:solidFill>
              </a:rPr>
              <a:t>         </a:t>
            </a:r>
          </a:p>
          <a:p>
            <a:pPr marL="0" indent="0">
              <a:buNone/>
            </a:pPr>
            <a:r>
              <a:rPr lang="en-US" sz="2100" dirty="0">
                <a:solidFill>
                  <a:srgbClr val="0070C0"/>
                </a:solidFill>
              </a:rPr>
              <a:t> </a:t>
            </a:r>
            <a:r>
              <a:rPr lang="en-US" sz="2100" dirty="0" smtClean="0">
                <a:solidFill>
                  <a:srgbClr val="0070C0"/>
                </a:solidFill>
              </a:rPr>
              <a:t>               </a:t>
            </a:r>
            <a:r>
              <a:rPr lang="en-US" sz="2100" dirty="0" err="1">
                <a:solidFill>
                  <a:srgbClr val="0070C0"/>
                </a:solidFill>
              </a:rPr>
              <a:t>templateUrl</a:t>
            </a:r>
            <a:r>
              <a:rPr lang="en-US" sz="2100" dirty="0">
                <a:solidFill>
                  <a:srgbClr val="0070C0"/>
                </a:solidFill>
              </a:rPr>
              <a:t>: 'template/show_order.html',</a:t>
            </a:r>
          </a:p>
          <a:p>
            <a:pPr marL="0" indent="0">
              <a:buNone/>
            </a:pPr>
            <a:r>
              <a:rPr lang="en-US" sz="2100" dirty="0">
                <a:solidFill>
                  <a:srgbClr val="0070C0"/>
                </a:solidFill>
              </a:rPr>
              <a:t>       </a:t>
            </a:r>
            <a:r>
              <a:rPr lang="en-US" sz="2100" dirty="0" smtClean="0">
                <a:solidFill>
                  <a:srgbClr val="0070C0"/>
                </a:solidFill>
              </a:rPr>
              <a:t>         </a:t>
            </a:r>
            <a:r>
              <a:rPr lang="en-US" sz="2100" dirty="0">
                <a:solidFill>
                  <a:srgbClr val="0070C0"/>
                </a:solidFill>
              </a:rPr>
              <a:t>controller: </a:t>
            </a:r>
            <a:r>
              <a:rPr lang="en-US" sz="2100" dirty="0" smtClean="0">
                <a:solidFill>
                  <a:srgbClr val="0070C0"/>
                </a:solidFill>
              </a:rPr>
              <a:t>'</a:t>
            </a:r>
            <a:r>
              <a:rPr lang="en-US" sz="2100" dirty="0" err="1" smtClean="0">
                <a:solidFill>
                  <a:srgbClr val="0070C0"/>
                </a:solidFill>
              </a:rPr>
              <a:t>ShowOrderController</a:t>
            </a:r>
            <a:r>
              <a:rPr lang="en-US" sz="2100" dirty="0" smtClean="0">
                <a:solidFill>
                  <a:srgbClr val="0070C0"/>
                </a:solidFill>
              </a:rPr>
              <a:t>‘    </a:t>
            </a:r>
            <a:r>
              <a:rPr lang="en-US" sz="2100" dirty="0">
                <a:solidFill>
                  <a:srgbClr val="0070C0"/>
                </a:solidFill>
              </a:rPr>
              <a:t>});</a:t>
            </a:r>
          </a:p>
          <a:p>
            <a:pPr marL="0" indent="0">
              <a:buNone/>
            </a:pPr>
            <a:r>
              <a:rPr lang="en-US" sz="2100" dirty="0">
                <a:solidFill>
                  <a:srgbClr val="0070C0"/>
                </a:solidFill>
              </a:rPr>
              <a:t>  </a:t>
            </a:r>
            <a:r>
              <a:rPr lang="en-US" sz="2100" dirty="0" smtClean="0">
                <a:solidFill>
                  <a:srgbClr val="0070C0"/>
                </a:solidFill>
              </a:rPr>
              <a:t>      </a:t>
            </a:r>
            <a:r>
              <a:rPr lang="en-US" sz="2100" dirty="0">
                <a:solidFill>
                  <a:srgbClr val="0070C0"/>
                </a:solidFill>
              </a:rPr>
              <a:t>}]);</a:t>
            </a:r>
          </a:p>
          <a:p>
            <a:pPr marL="0" indent="0">
              <a:buNone/>
            </a:pPr>
            <a:endParaRPr lang="en-US" sz="2100" dirty="0" smtClean="0">
              <a:solidFill>
                <a:srgbClr val="0070C0"/>
              </a:solidFill>
            </a:endParaRPr>
          </a:p>
          <a:p>
            <a:pPr marL="0" indent="0">
              <a:buNone/>
            </a:pPr>
            <a:r>
              <a:rPr lang="en-US" sz="2100" dirty="0"/>
              <a:t> </a:t>
            </a:r>
            <a:r>
              <a:rPr lang="en-US" sz="2100" dirty="0" smtClean="0"/>
              <a:t>    //how to access $</a:t>
            </a:r>
            <a:r>
              <a:rPr lang="en-US" sz="2100" dirty="0" err="1" smtClean="0"/>
              <a:t>routeParams</a:t>
            </a:r>
            <a:r>
              <a:rPr lang="en-US" sz="2100" dirty="0" smtClean="0"/>
              <a:t> in controller</a:t>
            </a:r>
            <a:endParaRPr lang="en-US" sz="2100" dirty="0"/>
          </a:p>
          <a:p>
            <a:pPr marL="0" indent="0">
              <a:buNone/>
            </a:pPr>
            <a:r>
              <a:rPr lang="en-US" sz="2100" dirty="0">
                <a:solidFill>
                  <a:srgbClr val="0070C0"/>
                </a:solidFill>
              </a:rPr>
              <a:t> </a:t>
            </a:r>
            <a:r>
              <a:rPr lang="en-US" sz="2100" dirty="0" smtClean="0">
                <a:solidFill>
                  <a:srgbClr val="0070C0"/>
                </a:solidFill>
              </a:rPr>
              <a:t>    </a:t>
            </a:r>
            <a:r>
              <a:rPr lang="en-US" sz="2100" dirty="0" err="1" smtClean="0">
                <a:solidFill>
                  <a:srgbClr val="0070C0"/>
                </a:solidFill>
              </a:rPr>
              <a:t>sampleApp.controller</a:t>
            </a:r>
            <a:r>
              <a:rPr lang="en-US" sz="2100" dirty="0">
                <a:solidFill>
                  <a:srgbClr val="0070C0"/>
                </a:solidFill>
              </a:rPr>
              <a:t>('</a:t>
            </a:r>
            <a:r>
              <a:rPr lang="en-US" sz="2100" dirty="0" err="1">
                <a:solidFill>
                  <a:srgbClr val="0070C0"/>
                </a:solidFill>
              </a:rPr>
              <a:t>ShowOrderController</a:t>
            </a:r>
            <a:r>
              <a:rPr lang="en-US" sz="2100" dirty="0">
                <a:solidFill>
                  <a:srgbClr val="0070C0"/>
                </a:solidFill>
              </a:rPr>
              <a:t>', function($scope, $</a:t>
            </a:r>
            <a:r>
              <a:rPr lang="en-US" sz="2100" dirty="0" err="1">
                <a:solidFill>
                  <a:srgbClr val="0070C0"/>
                </a:solidFill>
              </a:rPr>
              <a:t>routeParams</a:t>
            </a:r>
            <a:r>
              <a:rPr lang="en-US" sz="2100" dirty="0">
                <a:solidFill>
                  <a:srgbClr val="0070C0"/>
                </a:solidFill>
              </a:rPr>
              <a:t>) {</a:t>
            </a:r>
          </a:p>
          <a:p>
            <a:pPr marL="0" indent="0">
              <a:buNone/>
            </a:pPr>
            <a:r>
              <a:rPr lang="en-US" sz="2100" dirty="0" smtClean="0">
                <a:solidFill>
                  <a:srgbClr val="0070C0"/>
                </a:solidFill>
              </a:rPr>
              <a:t>        </a:t>
            </a:r>
            <a:r>
              <a:rPr lang="en-US" sz="2100" dirty="0">
                <a:solidFill>
                  <a:srgbClr val="0070C0"/>
                </a:solidFill>
              </a:rPr>
              <a:t>$</a:t>
            </a:r>
            <a:r>
              <a:rPr lang="en-US" sz="2100" dirty="0" err="1">
                <a:solidFill>
                  <a:srgbClr val="0070C0"/>
                </a:solidFill>
              </a:rPr>
              <a:t>scope.order_id</a:t>
            </a:r>
            <a:r>
              <a:rPr lang="en-US" sz="2100" dirty="0">
                <a:solidFill>
                  <a:srgbClr val="0070C0"/>
                </a:solidFill>
              </a:rPr>
              <a:t> = </a:t>
            </a:r>
            <a:r>
              <a:rPr lang="en-US" sz="2100" dirty="0">
                <a:solidFill>
                  <a:srgbClr val="FF0000"/>
                </a:solidFill>
              </a:rPr>
              <a:t>$</a:t>
            </a:r>
            <a:r>
              <a:rPr lang="en-US" sz="2100" dirty="0" err="1">
                <a:solidFill>
                  <a:srgbClr val="FF0000"/>
                </a:solidFill>
              </a:rPr>
              <a:t>routeParams.orderId</a:t>
            </a:r>
            <a:r>
              <a:rPr lang="en-US" sz="2100" dirty="0">
                <a:solidFill>
                  <a:srgbClr val="0070C0"/>
                </a:solidFill>
              </a:rPr>
              <a:t>;</a:t>
            </a:r>
          </a:p>
          <a:p>
            <a:pPr marL="0" indent="0">
              <a:buNone/>
            </a:pPr>
            <a:r>
              <a:rPr lang="en-US" sz="2100" dirty="0" smtClean="0">
                <a:solidFill>
                  <a:srgbClr val="0070C0"/>
                </a:solidFill>
              </a:rPr>
              <a:t>      </a:t>
            </a:r>
            <a:r>
              <a:rPr lang="en-US" sz="2100" dirty="0">
                <a:solidFill>
                  <a:srgbClr val="0070C0"/>
                </a:solidFill>
              </a:rPr>
              <a:t>}); </a:t>
            </a:r>
          </a:p>
        </p:txBody>
      </p:sp>
    </p:spTree>
    <p:extLst>
      <p:ext uri="{BB962C8B-B14F-4D97-AF65-F5344CB8AC3E}">
        <p14:creationId xmlns:p14="http://schemas.microsoft.com/office/powerpoint/2010/main" val="3775303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t>
            </a:r>
            <a:r>
              <a:rPr lang="en-US" sz="2800" dirty="0" err="1" smtClean="0"/>
              <a:t>routeParams</a:t>
            </a:r>
            <a:r>
              <a:rPr lang="en-US" sz="2800" dirty="0" smtClean="0"/>
              <a:t>   (2/2)</a:t>
            </a:r>
            <a:endParaRPr lang="en-US" sz="2800" dirty="0"/>
          </a:p>
        </p:txBody>
      </p:sp>
      <p:sp>
        <p:nvSpPr>
          <p:cNvPr id="4" name="Rectangle 3"/>
          <p:cNvSpPr/>
          <p:nvPr/>
        </p:nvSpPr>
        <p:spPr>
          <a:xfrm>
            <a:off x="467544" y="908720"/>
            <a:ext cx="6552728" cy="3539430"/>
          </a:xfrm>
          <a:prstGeom prst="rect">
            <a:avLst/>
          </a:prstGeom>
          <a:ln>
            <a:noFill/>
          </a:ln>
        </p:spPr>
        <p:txBody>
          <a:bodyPr wrap="square">
            <a:spAutoFit/>
          </a:bodyPr>
          <a:lstStyle/>
          <a:p>
            <a:r>
              <a:rPr lang="en-US" sz="1600" dirty="0" err="1">
                <a:solidFill>
                  <a:srgbClr val="0070C0"/>
                </a:solidFill>
                <a:highlight>
                  <a:srgbClr val="FFFFFF"/>
                </a:highlight>
                <a:latin typeface="Consolas" panose="020B0609020204030204" pitchFamily="49" charset="0"/>
              </a:rPr>
              <a:t>var</a:t>
            </a:r>
            <a:r>
              <a:rPr lang="en-US" sz="1600" dirty="0">
                <a:solidFill>
                  <a:srgbClr val="0070C0"/>
                </a:solidFill>
                <a:highlight>
                  <a:srgbClr val="FFFFFF"/>
                </a:highlight>
                <a:latin typeface="Consolas" panose="020B0609020204030204" pitchFamily="49" charset="0"/>
              </a:rPr>
              <a:t> </a:t>
            </a:r>
            <a:r>
              <a:rPr lang="en-US" sz="1600" dirty="0" err="1" smtClean="0">
                <a:solidFill>
                  <a:srgbClr val="0070C0"/>
                </a:solidFill>
                <a:highlight>
                  <a:srgbClr val="FFFFFF"/>
                </a:highlight>
                <a:latin typeface="Consolas" panose="020B0609020204030204" pitchFamily="49" charset="0"/>
              </a:rPr>
              <a:t>courseApp</a:t>
            </a:r>
            <a:r>
              <a:rPr lang="en-US" sz="1600" dirty="0" smtClean="0">
                <a:solidFill>
                  <a:srgbClr val="0070C0"/>
                </a:solidFill>
                <a:highlight>
                  <a:srgbClr val="FFFFFF"/>
                </a:highlight>
                <a:latin typeface="Consolas" panose="020B0609020204030204" pitchFamily="49" charset="0"/>
              </a:rPr>
              <a:t> </a:t>
            </a:r>
            <a:r>
              <a:rPr lang="en-US" sz="1600" dirty="0">
                <a:solidFill>
                  <a:srgbClr val="0070C0"/>
                </a:solidFill>
                <a:highlight>
                  <a:srgbClr val="FFFFFF"/>
                </a:highlight>
                <a:latin typeface="Consolas" panose="020B0609020204030204" pitchFamily="49" charset="0"/>
              </a:rPr>
              <a:t>= </a:t>
            </a:r>
            <a:r>
              <a:rPr lang="en-US" sz="1600" dirty="0" err="1">
                <a:solidFill>
                  <a:srgbClr val="0070C0"/>
                </a:solidFill>
                <a:highlight>
                  <a:srgbClr val="FFFFFF"/>
                </a:highlight>
                <a:latin typeface="Consolas" panose="020B0609020204030204" pitchFamily="49" charset="0"/>
              </a:rPr>
              <a:t>angular.module</a:t>
            </a:r>
            <a:r>
              <a:rPr lang="en-US" sz="1600" dirty="0" smtClean="0">
                <a:solidFill>
                  <a:srgbClr val="0070C0"/>
                </a:solidFill>
                <a:highlight>
                  <a:srgbClr val="FFFFFF"/>
                </a:highlight>
                <a:latin typeface="Consolas" panose="020B0609020204030204" pitchFamily="49" charset="0"/>
              </a:rPr>
              <a:t>(‘</a:t>
            </a:r>
            <a:r>
              <a:rPr lang="en-US" sz="1600" dirty="0" err="1" smtClean="0">
                <a:solidFill>
                  <a:srgbClr val="0070C0"/>
                </a:solidFill>
                <a:highlight>
                  <a:srgbClr val="FFFFFF"/>
                </a:highlight>
                <a:latin typeface="Consolas" panose="020B0609020204030204" pitchFamily="49" charset="0"/>
              </a:rPr>
              <a:t>courseApp</a:t>
            </a:r>
            <a:r>
              <a:rPr lang="en-US" sz="1600" dirty="0" smtClean="0">
                <a:solidFill>
                  <a:srgbClr val="0070C0"/>
                </a:solidFill>
                <a:highlight>
                  <a:srgbClr val="FFFFFF"/>
                </a:highlight>
                <a:latin typeface="Consolas" panose="020B0609020204030204" pitchFamily="49" charset="0"/>
              </a:rPr>
              <a:t>', </a:t>
            </a:r>
            <a:r>
              <a:rPr lang="en-US" sz="1600" dirty="0">
                <a:solidFill>
                  <a:srgbClr val="0070C0"/>
                </a:solidFill>
                <a:highlight>
                  <a:srgbClr val="FFFFFF"/>
                </a:highlight>
                <a:latin typeface="Consolas" panose="020B0609020204030204" pitchFamily="49" charset="0"/>
              </a:rPr>
              <a:t>['</a:t>
            </a:r>
            <a:r>
              <a:rPr lang="en-US" sz="1600" dirty="0" err="1">
                <a:solidFill>
                  <a:srgbClr val="0070C0"/>
                </a:solidFill>
                <a:highlight>
                  <a:srgbClr val="FFFFFF"/>
                </a:highlight>
                <a:latin typeface="Consolas" panose="020B0609020204030204" pitchFamily="49" charset="0"/>
              </a:rPr>
              <a:t>ngRoute</a:t>
            </a:r>
            <a:r>
              <a:rPr lang="en-US" sz="1600" dirty="0">
                <a:solidFill>
                  <a:srgbClr val="0070C0"/>
                </a:solidFill>
                <a:highlight>
                  <a:srgbClr val="FFFFFF"/>
                </a:highlight>
                <a:latin typeface="Consolas" panose="020B0609020204030204" pitchFamily="49" charset="0"/>
              </a:rPr>
              <a:t>']);</a:t>
            </a:r>
          </a:p>
          <a:p>
            <a:endParaRPr lang="en-US" sz="1600" dirty="0">
              <a:solidFill>
                <a:srgbClr val="0070C0"/>
              </a:solidFill>
              <a:highlight>
                <a:srgbClr val="FFFFFF"/>
              </a:highlight>
              <a:latin typeface="Consolas" panose="020B0609020204030204" pitchFamily="49" charset="0"/>
            </a:endParaRPr>
          </a:p>
          <a:p>
            <a:r>
              <a:rPr lang="en-US" sz="1600" dirty="0" err="1">
                <a:solidFill>
                  <a:srgbClr val="0070C0"/>
                </a:solidFill>
                <a:highlight>
                  <a:srgbClr val="FFFFFF"/>
                </a:highlight>
                <a:latin typeface="Consolas" panose="020B0609020204030204" pitchFamily="49" charset="0"/>
              </a:rPr>
              <a:t>courseApp.config</a:t>
            </a:r>
            <a:r>
              <a:rPr lang="en-US" sz="1600" dirty="0">
                <a:solidFill>
                  <a:srgbClr val="0070C0"/>
                </a:solidFill>
                <a:highlight>
                  <a:srgbClr val="FFFFFF"/>
                </a:highlight>
                <a:latin typeface="Consolas" panose="020B0609020204030204" pitchFamily="49" charset="0"/>
              </a:rPr>
              <a:t>(</a:t>
            </a:r>
            <a:r>
              <a:rPr lang="en-US" sz="1600" dirty="0" smtClean="0">
                <a:solidFill>
                  <a:srgbClr val="0070C0"/>
                </a:solidFill>
                <a:highlight>
                  <a:srgbClr val="FFFFFF"/>
                </a:highlight>
                <a:latin typeface="Consolas" panose="020B0609020204030204" pitchFamily="49" charset="0"/>
              </a:rPr>
              <a:t>function ($</a:t>
            </a:r>
            <a:r>
              <a:rPr lang="en-US" sz="1600" dirty="0">
                <a:solidFill>
                  <a:srgbClr val="0070C0"/>
                </a:solidFill>
                <a:highlight>
                  <a:srgbClr val="FFFFFF"/>
                </a:highlight>
                <a:latin typeface="Consolas" panose="020B0609020204030204" pitchFamily="49" charset="0"/>
              </a:rPr>
              <a:t>routeProvider) {</a:t>
            </a:r>
          </a:p>
          <a:p>
            <a:r>
              <a:rPr lang="en-US" sz="1600" dirty="0">
                <a:solidFill>
                  <a:srgbClr val="0070C0"/>
                </a:solidFill>
                <a:highlight>
                  <a:srgbClr val="FFFFFF"/>
                </a:highlight>
                <a:latin typeface="Consolas" panose="020B0609020204030204" pitchFamily="49" charset="0"/>
              </a:rPr>
              <a:t>    $routeProvider</a:t>
            </a:r>
          </a:p>
          <a:p>
            <a:r>
              <a:rPr lang="en-US" sz="1600" dirty="0">
                <a:solidFill>
                  <a:srgbClr val="0070C0"/>
                </a:solidFill>
                <a:highlight>
                  <a:srgbClr val="FFFFFF"/>
                </a:highlight>
                <a:latin typeface="Consolas" panose="020B0609020204030204" pitchFamily="49" charset="0"/>
              </a:rPr>
              <a:t>        .when</a:t>
            </a:r>
            <a:r>
              <a:rPr lang="en-US" sz="1600" dirty="0" smtClean="0">
                <a:solidFill>
                  <a:srgbClr val="0070C0"/>
                </a:solidFill>
                <a:highlight>
                  <a:srgbClr val="FFFFFF"/>
                </a:highlight>
                <a:latin typeface="Consolas" panose="020B0609020204030204" pitchFamily="49" charset="0"/>
              </a:rPr>
              <a:t>('/', {</a:t>
            </a:r>
            <a:endParaRPr lang="en-US" sz="1600" dirty="0">
              <a:solidFill>
                <a:srgbClr val="0070C0"/>
              </a:solidFill>
              <a:highlight>
                <a:srgbClr val="FFFFFF"/>
              </a:highlight>
              <a:latin typeface="Consolas" panose="020B0609020204030204" pitchFamily="49" charset="0"/>
            </a:endParaRPr>
          </a:p>
          <a:p>
            <a:r>
              <a:rPr lang="en-US" sz="1600" dirty="0">
                <a:solidFill>
                  <a:srgbClr val="0070C0"/>
                </a:solidFill>
                <a:highlight>
                  <a:srgbClr val="FFFFFF"/>
                </a:highlight>
                <a:latin typeface="Consolas" panose="020B0609020204030204" pitchFamily="49" charset="0"/>
              </a:rPr>
              <a:t>                controller</a:t>
            </a:r>
            <a:r>
              <a:rPr lang="en-US" sz="1600" dirty="0" smtClean="0">
                <a:solidFill>
                  <a:srgbClr val="0070C0"/>
                </a:solidFill>
                <a:highlight>
                  <a:srgbClr val="FFFFFF"/>
                </a:highlight>
                <a:latin typeface="Consolas" panose="020B0609020204030204" pitchFamily="49" charset="0"/>
              </a:rPr>
              <a:t>:‘</a:t>
            </a:r>
            <a:r>
              <a:rPr lang="en-US" sz="1600" dirty="0" err="1" smtClean="0">
                <a:solidFill>
                  <a:srgbClr val="0070C0"/>
                </a:solidFill>
                <a:highlight>
                  <a:srgbClr val="FFFFFF"/>
                </a:highlight>
                <a:latin typeface="Consolas" panose="020B0609020204030204" pitchFamily="49" charset="0"/>
              </a:rPr>
              <a:t>TOCController</a:t>
            </a:r>
            <a:r>
              <a:rPr lang="en-US" sz="1600" dirty="0">
                <a:solidFill>
                  <a:srgbClr val="0070C0"/>
                </a:solidFill>
                <a:highlight>
                  <a:srgbClr val="FFFFFF"/>
                </a:highlight>
                <a:latin typeface="Consolas" panose="020B0609020204030204" pitchFamily="49" charset="0"/>
              </a:rPr>
              <a:t>'</a:t>
            </a:r>
          </a:p>
          <a:p>
            <a:r>
              <a:rPr lang="en-US" sz="1600" dirty="0">
                <a:solidFill>
                  <a:srgbClr val="0070C0"/>
                </a:solidFill>
                <a:highlight>
                  <a:srgbClr val="FFFFFF"/>
                </a:highlight>
                <a:latin typeface="Consolas" panose="020B0609020204030204" pitchFamily="49" charset="0"/>
              </a:rPr>
              <a:t>                templateUrl:'View1.html'</a:t>
            </a:r>
          </a:p>
          <a:p>
            <a:r>
              <a:rPr lang="en-US" sz="1600" dirty="0">
                <a:solidFill>
                  <a:srgbClr val="0070C0"/>
                </a:solidFill>
                <a:highlight>
                  <a:srgbClr val="FFFFFF"/>
                </a:highlight>
                <a:latin typeface="Consolas" panose="020B0609020204030204" pitchFamily="49" charset="0"/>
              </a:rPr>
              <a:t>            })</a:t>
            </a:r>
          </a:p>
          <a:p>
            <a:r>
              <a:rPr lang="en-US" sz="1600" dirty="0">
                <a:solidFill>
                  <a:srgbClr val="0070C0"/>
                </a:solidFill>
                <a:highlight>
                  <a:srgbClr val="FFFFFF"/>
                </a:highlight>
                <a:latin typeface="Consolas" panose="020B0609020204030204" pitchFamily="49" charset="0"/>
              </a:rPr>
              <a:t>        .when</a:t>
            </a:r>
            <a:r>
              <a:rPr lang="en-US" sz="1600" dirty="0" smtClean="0">
                <a:solidFill>
                  <a:srgbClr val="0070C0"/>
                </a:solidFill>
                <a:highlight>
                  <a:srgbClr val="FFFFFF"/>
                </a:highlight>
                <a:latin typeface="Consolas" panose="020B0609020204030204" pitchFamily="49" charset="0"/>
              </a:rPr>
              <a:t>('/Chapter/</a:t>
            </a:r>
            <a:r>
              <a:rPr lang="en-US" sz="1600" dirty="0" smtClean="0">
                <a:solidFill>
                  <a:srgbClr val="C00000"/>
                </a:solidFill>
                <a:highlight>
                  <a:srgbClr val="FFFFFF"/>
                </a:highlight>
                <a:latin typeface="Consolas" panose="020B0609020204030204" pitchFamily="49" charset="0"/>
              </a:rPr>
              <a:t>:</a:t>
            </a:r>
            <a:r>
              <a:rPr lang="en-US" sz="1600" dirty="0" err="1" smtClean="0">
                <a:solidFill>
                  <a:srgbClr val="C00000"/>
                </a:solidFill>
                <a:highlight>
                  <a:srgbClr val="FFFFFF"/>
                </a:highlight>
                <a:latin typeface="Consolas" panose="020B0609020204030204" pitchFamily="49" charset="0"/>
              </a:rPr>
              <a:t>chapterId</a:t>
            </a:r>
            <a:r>
              <a:rPr lang="en-US" sz="1600" dirty="0" smtClean="0">
                <a:solidFill>
                  <a:srgbClr val="0070C0"/>
                </a:solidFill>
                <a:highlight>
                  <a:srgbClr val="FFFFFF"/>
                </a:highlight>
                <a:latin typeface="Consolas" panose="020B0609020204030204" pitchFamily="49" charset="0"/>
              </a:rPr>
              <a:t>',</a:t>
            </a:r>
            <a:r>
              <a:rPr lang="en-US" sz="1600" dirty="0">
                <a:solidFill>
                  <a:srgbClr val="0070C0"/>
                </a:solidFill>
                <a:highlight>
                  <a:srgbClr val="FFFFFF"/>
                </a:highlight>
                <a:latin typeface="Consolas" panose="020B0609020204030204" pitchFamily="49" charset="0"/>
              </a:rPr>
              <a:t> </a:t>
            </a:r>
            <a:r>
              <a:rPr lang="en-US" sz="1600" dirty="0" smtClean="0">
                <a:solidFill>
                  <a:srgbClr val="0070C0"/>
                </a:solidFill>
                <a:highlight>
                  <a:srgbClr val="FFFFFF"/>
                </a:highlight>
                <a:latin typeface="Consolas" panose="020B0609020204030204" pitchFamily="49" charset="0"/>
              </a:rPr>
              <a:t>{</a:t>
            </a:r>
            <a:endParaRPr lang="en-US" sz="1600" dirty="0">
              <a:solidFill>
                <a:srgbClr val="0070C0"/>
              </a:solidFill>
              <a:highlight>
                <a:srgbClr val="FFFFFF"/>
              </a:highlight>
              <a:latin typeface="Consolas" panose="020B0609020204030204" pitchFamily="49" charset="0"/>
            </a:endParaRPr>
          </a:p>
          <a:p>
            <a:r>
              <a:rPr lang="en-US" sz="1600" dirty="0">
                <a:solidFill>
                  <a:srgbClr val="0070C0"/>
                </a:solidFill>
                <a:highlight>
                  <a:srgbClr val="FFFFFF"/>
                </a:highlight>
                <a:latin typeface="Consolas" panose="020B0609020204030204" pitchFamily="49" charset="0"/>
              </a:rPr>
              <a:t>                controller: </a:t>
            </a:r>
            <a:r>
              <a:rPr lang="en-US" sz="1600" dirty="0" smtClean="0">
                <a:solidFill>
                  <a:srgbClr val="0070C0"/>
                </a:solidFill>
                <a:highlight>
                  <a:srgbClr val="FFFFFF"/>
                </a:highlight>
                <a:latin typeface="Consolas" panose="020B0609020204030204" pitchFamily="49" charset="0"/>
              </a:rPr>
              <a:t>'</a:t>
            </a:r>
            <a:r>
              <a:rPr lang="en-US" sz="1600" dirty="0" err="1" smtClean="0">
                <a:solidFill>
                  <a:srgbClr val="0070C0"/>
                </a:solidFill>
                <a:highlight>
                  <a:srgbClr val="FFFFFF"/>
                </a:highlight>
                <a:latin typeface="Consolas" panose="020B0609020204030204" pitchFamily="49" charset="0"/>
              </a:rPr>
              <a:t>ChapterController</a:t>
            </a:r>
            <a:r>
              <a:rPr lang="en-US" sz="1600" dirty="0" smtClean="0">
                <a:solidFill>
                  <a:srgbClr val="0070C0"/>
                </a:solidFill>
                <a:highlight>
                  <a:srgbClr val="FFFFFF"/>
                </a:highlight>
                <a:latin typeface="Consolas" panose="020B0609020204030204" pitchFamily="49" charset="0"/>
              </a:rPr>
              <a:t>',</a:t>
            </a:r>
            <a:endParaRPr lang="en-US" sz="1600" dirty="0">
              <a:solidFill>
                <a:srgbClr val="0070C0"/>
              </a:solidFill>
              <a:highlight>
                <a:srgbClr val="FFFFFF"/>
              </a:highlight>
              <a:latin typeface="Consolas" panose="020B0609020204030204" pitchFamily="49" charset="0"/>
            </a:endParaRPr>
          </a:p>
          <a:p>
            <a:r>
              <a:rPr lang="en-US" sz="1600" dirty="0">
                <a:solidFill>
                  <a:srgbClr val="0070C0"/>
                </a:solidFill>
                <a:highlight>
                  <a:srgbClr val="FFFFFF"/>
                </a:highlight>
                <a:latin typeface="Consolas" panose="020B0609020204030204" pitchFamily="49" charset="0"/>
              </a:rPr>
              <a:t>                templateUrl:'View2.html'</a:t>
            </a:r>
          </a:p>
          <a:p>
            <a:r>
              <a:rPr lang="en-US" sz="1600" dirty="0">
                <a:solidFill>
                  <a:srgbClr val="0070C0"/>
                </a:solidFill>
                <a:highlight>
                  <a:srgbClr val="FFFFFF"/>
                </a:highlight>
                <a:latin typeface="Consolas" panose="020B0609020204030204" pitchFamily="49" charset="0"/>
              </a:rPr>
              <a:t>            })</a:t>
            </a:r>
          </a:p>
          <a:p>
            <a:r>
              <a:rPr lang="en-US" sz="1600" dirty="0">
                <a:solidFill>
                  <a:srgbClr val="0070C0"/>
                </a:solidFill>
                <a:highlight>
                  <a:srgbClr val="FFFFFF"/>
                </a:highlight>
                <a:latin typeface="Consolas" panose="020B0609020204030204" pitchFamily="49" charset="0"/>
              </a:rPr>
              <a:t>        .otherwise({ </a:t>
            </a:r>
            <a:r>
              <a:rPr lang="en-US" sz="1600" dirty="0" err="1">
                <a:solidFill>
                  <a:srgbClr val="0070C0"/>
                </a:solidFill>
                <a:highlight>
                  <a:srgbClr val="FFFFFF"/>
                </a:highlight>
                <a:latin typeface="Consolas" panose="020B0609020204030204" pitchFamily="49" charset="0"/>
              </a:rPr>
              <a:t>redirectTo</a:t>
            </a:r>
            <a:r>
              <a:rPr lang="en-US" sz="1600" dirty="0">
                <a:solidFill>
                  <a:srgbClr val="0070C0"/>
                </a:solidFill>
                <a:highlight>
                  <a:srgbClr val="FFFFFF"/>
                </a:highlight>
                <a:latin typeface="Consolas" panose="020B0609020204030204" pitchFamily="49" charset="0"/>
              </a:rPr>
              <a:t>: '/' });</a:t>
            </a:r>
          </a:p>
          <a:p>
            <a:r>
              <a:rPr lang="en-US" sz="1600" dirty="0">
                <a:solidFill>
                  <a:srgbClr val="0070C0"/>
                </a:solidFill>
                <a:highlight>
                  <a:srgbClr val="FFFFFF"/>
                </a:highlight>
                <a:latin typeface="Consolas" panose="020B0609020204030204" pitchFamily="49" charset="0"/>
              </a:rPr>
              <a:t>});</a:t>
            </a:r>
            <a:endParaRPr lang="en-US" sz="1600" dirty="0">
              <a:solidFill>
                <a:srgbClr val="0070C0"/>
              </a:solidFill>
            </a:endParaRPr>
          </a:p>
        </p:txBody>
      </p:sp>
      <p:sp>
        <p:nvSpPr>
          <p:cNvPr id="5" name="TextBox 4"/>
          <p:cNvSpPr txBox="1"/>
          <p:nvPr/>
        </p:nvSpPr>
        <p:spPr>
          <a:xfrm>
            <a:off x="467544" y="5805264"/>
            <a:ext cx="184731" cy="369332"/>
          </a:xfrm>
          <a:prstGeom prst="rect">
            <a:avLst/>
          </a:prstGeom>
          <a:noFill/>
        </p:spPr>
        <p:txBody>
          <a:bodyPr wrap="none" rtlCol="0">
            <a:spAutoFit/>
          </a:bodyPr>
          <a:lstStyle/>
          <a:p>
            <a:endParaRPr lang="en-US" dirty="0"/>
          </a:p>
        </p:txBody>
      </p:sp>
      <p:sp>
        <p:nvSpPr>
          <p:cNvPr id="6" name="TextBox 5"/>
          <p:cNvSpPr txBox="1"/>
          <p:nvPr/>
        </p:nvSpPr>
        <p:spPr>
          <a:xfrm>
            <a:off x="467544" y="4604901"/>
            <a:ext cx="6552728" cy="1569660"/>
          </a:xfrm>
          <a:prstGeom prst="rect">
            <a:avLst/>
          </a:prstGeom>
          <a:noFill/>
          <a:ln>
            <a:solidFill>
              <a:schemeClr val="accent1">
                <a:lumMod val="75000"/>
              </a:schemeClr>
            </a:solidFill>
          </a:ln>
        </p:spPr>
        <p:txBody>
          <a:bodyPr wrap="square" rtlCol="0">
            <a:spAutoFit/>
          </a:bodyPr>
          <a:lstStyle/>
          <a:p>
            <a:r>
              <a:rPr lang="en-US" sz="1600" dirty="0">
                <a:solidFill>
                  <a:srgbClr val="0070C0"/>
                </a:solidFill>
                <a:latin typeface="Consolas" panose="020B0609020204030204" pitchFamily="49" charset="0"/>
                <a:cs typeface="Consolas" panose="020B0609020204030204" pitchFamily="49" charset="0"/>
              </a:rPr>
              <a:t>// Given: </a:t>
            </a:r>
            <a:endParaRPr lang="en-US" sz="1600" dirty="0" smtClean="0">
              <a:solidFill>
                <a:srgbClr val="0070C0"/>
              </a:solidFill>
              <a:latin typeface="Consolas" panose="020B0609020204030204" pitchFamily="49" charset="0"/>
              <a:cs typeface="Consolas" panose="020B0609020204030204" pitchFamily="49" charset="0"/>
            </a:endParaRPr>
          </a:p>
          <a:p>
            <a:r>
              <a:rPr lang="en-US" sz="1600" dirty="0" smtClean="0">
                <a:solidFill>
                  <a:srgbClr val="0070C0"/>
                </a:solidFill>
                <a:latin typeface="Consolas" panose="020B0609020204030204" pitchFamily="49" charset="0"/>
                <a:cs typeface="Consolas" panose="020B0609020204030204" pitchFamily="49" charset="0"/>
              </a:rPr>
              <a:t>// URL: </a:t>
            </a:r>
            <a:r>
              <a:rPr lang="en-US" sz="1600" dirty="0" smtClean="0">
                <a:solidFill>
                  <a:schemeClr val="tx1">
                    <a:lumMod val="75000"/>
                    <a:lumOff val="25000"/>
                  </a:schemeClr>
                </a:solidFill>
                <a:latin typeface="Consolas" panose="020B0609020204030204" pitchFamily="49" charset="0"/>
                <a:cs typeface="Consolas" panose="020B0609020204030204" pitchFamily="49" charset="0"/>
                <a:hlinkClick r:id="rId2"/>
              </a:rPr>
              <a:t>http</a:t>
            </a:r>
            <a:r>
              <a:rPr lang="en-US" sz="1600" dirty="0">
                <a:solidFill>
                  <a:schemeClr val="tx1">
                    <a:lumMod val="75000"/>
                    <a:lumOff val="25000"/>
                  </a:schemeClr>
                </a:solidFill>
                <a:latin typeface="Consolas" panose="020B0609020204030204" pitchFamily="49" charset="0"/>
                <a:cs typeface="Consolas" panose="020B0609020204030204" pitchFamily="49" charset="0"/>
                <a:hlinkClick r:id="rId2"/>
              </a:rPr>
              <a:t>://server.com/index.html</a:t>
            </a:r>
            <a:r>
              <a:rPr lang="en-US" sz="1600" dirty="0" smtClean="0">
                <a:solidFill>
                  <a:schemeClr val="tx1">
                    <a:lumMod val="75000"/>
                    <a:lumOff val="25000"/>
                  </a:schemeClr>
                </a:solidFill>
                <a:latin typeface="Consolas" panose="020B0609020204030204" pitchFamily="49" charset="0"/>
                <a:cs typeface="Consolas" panose="020B0609020204030204" pitchFamily="49" charset="0"/>
                <a:hlinkClick r:id="rId2"/>
              </a:rPr>
              <a:t>#/Chapter/1</a:t>
            </a: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a:p>
            <a:r>
              <a:rPr lang="en-US" sz="1600" dirty="0" smtClean="0">
                <a:solidFill>
                  <a:srgbClr val="0070C0"/>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Route: </a:t>
            </a:r>
            <a:r>
              <a:rPr lang="en-US" sz="1600" dirty="0">
                <a:solidFill>
                  <a:srgbClr val="C00000"/>
                </a:solidFill>
                <a:latin typeface="Consolas" panose="020B0609020204030204" pitchFamily="49" charset="0"/>
                <a:cs typeface="Consolas" panose="020B0609020204030204" pitchFamily="49" charset="0"/>
              </a:rPr>
              <a:t>/Chapter/:</a:t>
            </a:r>
            <a:r>
              <a:rPr lang="en-US" sz="1600" dirty="0" err="1" smtClean="0">
                <a:solidFill>
                  <a:srgbClr val="C00000"/>
                </a:solidFill>
                <a:latin typeface="Consolas" panose="020B0609020204030204" pitchFamily="49" charset="0"/>
                <a:cs typeface="Consolas" panose="020B0609020204030204" pitchFamily="49" charset="0"/>
              </a:rPr>
              <a:t>chapterId</a:t>
            </a:r>
            <a:endParaRPr lang="en-US" sz="1600" dirty="0">
              <a:solidFill>
                <a:srgbClr val="C00000"/>
              </a:solidFill>
              <a:latin typeface="Consolas" panose="020B0609020204030204" pitchFamily="49" charset="0"/>
              <a:cs typeface="Consolas" panose="020B0609020204030204" pitchFamily="49" charset="0"/>
            </a:endParaRPr>
          </a:p>
          <a:p>
            <a:endParaRPr lang="en-US" sz="1600" dirty="0" smtClean="0">
              <a:solidFill>
                <a:srgbClr val="0070C0"/>
              </a:solidFill>
              <a:latin typeface="Consolas" panose="020B0609020204030204" pitchFamily="49" charset="0"/>
              <a:cs typeface="Consolas" panose="020B0609020204030204" pitchFamily="49" charset="0"/>
            </a:endParaRPr>
          </a:p>
          <a:p>
            <a:r>
              <a:rPr lang="en-US" sz="1600" dirty="0" smtClean="0">
                <a:solidFill>
                  <a:srgbClr val="0070C0"/>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Then </a:t>
            </a:r>
            <a:endParaRPr lang="en-US" sz="1600" dirty="0" smtClean="0">
              <a:solidFill>
                <a:srgbClr val="0070C0"/>
              </a:solidFill>
              <a:latin typeface="Consolas" panose="020B0609020204030204" pitchFamily="49" charset="0"/>
              <a:cs typeface="Consolas" panose="020B0609020204030204" pitchFamily="49" charset="0"/>
            </a:endParaRPr>
          </a:p>
          <a:p>
            <a:r>
              <a:rPr lang="en-US" sz="1600" dirty="0" smtClean="0">
                <a:solidFill>
                  <a:srgbClr val="C00000"/>
                </a:solidFill>
                <a:latin typeface="Consolas" panose="020B0609020204030204" pitchFamily="49" charset="0"/>
                <a:cs typeface="Consolas" panose="020B0609020204030204" pitchFamily="49" charset="0"/>
              </a:rPr>
              <a:t>$</a:t>
            </a:r>
            <a:r>
              <a:rPr lang="en-US" sz="1600" dirty="0" err="1">
                <a:solidFill>
                  <a:srgbClr val="C00000"/>
                </a:solidFill>
                <a:latin typeface="Consolas" panose="020B0609020204030204" pitchFamily="49" charset="0"/>
                <a:cs typeface="Consolas" panose="020B0609020204030204" pitchFamily="49" charset="0"/>
              </a:rPr>
              <a:t>routeParams</a:t>
            </a:r>
            <a:r>
              <a:rPr lang="en-US" sz="1600" dirty="0">
                <a:solidFill>
                  <a:srgbClr val="C00000"/>
                </a:solidFill>
                <a:latin typeface="Consolas" panose="020B0609020204030204" pitchFamily="49" charset="0"/>
                <a:cs typeface="Consolas" panose="020B0609020204030204" pitchFamily="49" charset="0"/>
              </a:rPr>
              <a:t> ==&gt; {chapterId:</a:t>
            </a:r>
            <a:r>
              <a:rPr lang="en-US" sz="1600" dirty="0" smtClean="0">
                <a:solidFill>
                  <a:srgbClr val="C00000"/>
                </a:solidFill>
                <a:latin typeface="Consolas" panose="020B0609020204030204" pitchFamily="49" charset="0"/>
                <a:cs typeface="Consolas" panose="020B0609020204030204" pitchFamily="49" charset="0"/>
              </a:rPr>
              <a:t>'1'}</a:t>
            </a:r>
            <a:endParaRPr lang="en-US" sz="16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23826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Routing - Agenda</a:t>
            </a:r>
            <a:endParaRPr lang="en-US" dirty="0"/>
          </a:p>
        </p:txBody>
      </p:sp>
      <p:sp>
        <p:nvSpPr>
          <p:cNvPr id="4" name="Rectangle 3"/>
          <p:cNvSpPr/>
          <p:nvPr/>
        </p:nvSpPr>
        <p:spPr>
          <a:xfrm>
            <a:off x="395536" y="292494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5536" y="1110223"/>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Need for Routing</a:t>
            </a:r>
          </a:p>
          <a:p>
            <a:pPr marL="285750" indent="-285750">
              <a:spcAft>
                <a:spcPts val="1200"/>
              </a:spcAft>
              <a:buFont typeface="Arial" pitchFamily="34" charset="0"/>
              <a:buChar char="•"/>
            </a:pPr>
            <a:r>
              <a:rPr lang="en-US" sz="2000" dirty="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a:solidFill>
                  <a:schemeClr val="tx1">
                    <a:lumMod val="75000"/>
                    <a:lumOff val="25000"/>
                  </a:schemeClr>
                </a:solidFill>
              </a:rPr>
              <a:t>route, ng-view</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234705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Current Route</a:t>
            </a:r>
            <a:endParaRPr lang="en-US" dirty="0"/>
          </a:p>
        </p:txBody>
      </p:sp>
      <p:sp>
        <p:nvSpPr>
          <p:cNvPr id="3" name="Text Placeholder 2"/>
          <p:cNvSpPr>
            <a:spLocks noGrp="1"/>
          </p:cNvSpPr>
          <p:nvPr>
            <p:ph type="body" sz="quarter" idx="10"/>
          </p:nvPr>
        </p:nvSpPr>
        <p:spPr/>
        <p:txBody>
          <a:bodyPr/>
          <a:lstStyle/>
          <a:p>
            <a:r>
              <a:rPr lang="en-US" sz="2000" dirty="0"/>
              <a:t>$</a:t>
            </a:r>
            <a:r>
              <a:rPr lang="en-US" sz="2000" dirty="0" err="1"/>
              <a:t>routeParams</a:t>
            </a:r>
            <a:r>
              <a:rPr lang="en-US" sz="2000" dirty="0"/>
              <a:t> are only updated after a route change completes </a:t>
            </a:r>
            <a:r>
              <a:rPr lang="en-US" sz="2000" dirty="0" smtClean="0"/>
              <a:t>successfully</a:t>
            </a:r>
          </a:p>
          <a:p>
            <a:pPr marL="0" indent="0">
              <a:buNone/>
            </a:pPr>
            <a:endParaRPr lang="en-US" sz="2000" dirty="0"/>
          </a:p>
          <a:p>
            <a:r>
              <a:rPr lang="en-US" sz="2000" dirty="0"/>
              <a:t>$</a:t>
            </a:r>
            <a:r>
              <a:rPr lang="en-US" sz="2000" dirty="0" err="1"/>
              <a:t>route.current.params</a:t>
            </a:r>
            <a:r>
              <a:rPr lang="en-US" sz="2000" dirty="0"/>
              <a:t>  is used to access the new route’s parameter</a:t>
            </a:r>
          </a:p>
          <a:p>
            <a:pPr marL="0" indent="0">
              <a:buNone/>
            </a:pPr>
            <a:endParaRPr lang="en-US" dirty="0"/>
          </a:p>
        </p:txBody>
      </p:sp>
    </p:spTree>
    <p:extLst>
      <p:ext uri="{BB962C8B-B14F-4D97-AF65-F5344CB8AC3E}">
        <p14:creationId xmlns:p14="http://schemas.microsoft.com/office/powerpoint/2010/main" val="47425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2210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47842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smtClean="0">
                <a:solidFill>
                  <a:schemeClr val="tx1">
                    <a:lumMod val="75000"/>
                    <a:lumOff val="25000"/>
                  </a:schemeClr>
                </a:solidFill>
              </a:rPr>
              <a:t>Directives</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Sending 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995337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Sending Ajax Request - 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Http </a:t>
            </a:r>
            <a:r>
              <a:rPr lang="en-IN" sz="2000" dirty="0" smtClean="0">
                <a:solidFill>
                  <a:schemeClr val="tx1">
                    <a:lumMod val="85000"/>
                    <a:lumOff val="15000"/>
                  </a:schemeClr>
                </a:solidFill>
              </a:rPr>
              <a:t>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2246810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600" dirty="0" smtClean="0"/>
              <a:t>What is AngularJS</a:t>
            </a:r>
            <a:endParaRPr lang="en-US" sz="2600" dirty="0"/>
          </a:p>
        </p:txBody>
      </p:sp>
      <p:sp>
        <p:nvSpPr>
          <p:cNvPr id="3" name="Text Placeholder 2"/>
          <p:cNvSpPr>
            <a:spLocks noGrp="1"/>
          </p:cNvSpPr>
          <p:nvPr>
            <p:ph type="body" sz="quarter" idx="10"/>
          </p:nvPr>
        </p:nvSpPr>
        <p:spPr>
          <a:xfrm>
            <a:off x="304800" y="908720"/>
            <a:ext cx="8534400" cy="5339680"/>
          </a:xfrm>
          <a:ln>
            <a:noFill/>
          </a:ln>
        </p:spPr>
        <p:txBody>
          <a:bodyPr vert="horz" lIns="91440" tIns="45720" rIns="91440" bIns="45720" rtlCol="0">
            <a:noAutofit/>
          </a:bodyPr>
          <a:lstStyle/>
          <a:p>
            <a:pPr marL="342900" lvl="1" indent="-342900"/>
            <a:r>
              <a:rPr lang="en-US" sz="1800" dirty="0" smtClean="0"/>
              <a:t>Open source JS </a:t>
            </a:r>
            <a:r>
              <a:rPr lang="en-US" sz="1800" dirty="0"/>
              <a:t>framework by </a:t>
            </a:r>
            <a:r>
              <a:rPr lang="en-US" sz="1800" dirty="0" smtClean="0"/>
              <a:t>Google &amp; community</a:t>
            </a:r>
          </a:p>
          <a:p>
            <a:pPr marL="0" lvl="1" indent="0">
              <a:buNone/>
            </a:pPr>
            <a:endParaRPr lang="en-US" sz="1800" dirty="0"/>
          </a:p>
          <a:p>
            <a:pPr marL="342900" lvl="1" indent="-342900"/>
            <a:r>
              <a:rPr lang="en-US" sz="1800" dirty="0" smtClean="0"/>
              <a:t>AngularJS is one core library</a:t>
            </a:r>
          </a:p>
          <a:p>
            <a:pPr marL="0" lvl="1" indent="0">
              <a:buNone/>
            </a:pPr>
            <a:endParaRPr lang="en-US" sz="1800" dirty="0" smtClean="0"/>
          </a:p>
          <a:p>
            <a:pPr marL="342900" lvl="1" indent="-342900"/>
            <a:r>
              <a:rPr lang="en-US" sz="1800" dirty="0" smtClean="0"/>
              <a:t>Supports creation of SPA</a:t>
            </a:r>
          </a:p>
          <a:p>
            <a:pPr marL="0" lvl="1" indent="0">
              <a:buNone/>
            </a:pPr>
            <a:endParaRPr lang="en-US" sz="1800" dirty="0"/>
          </a:p>
          <a:p>
            <a:pPr marL="342900" lvl="1" indent="-342900"/>
            <a:r>
              <a:rPr lang="en-US" sz="1800" dirty="0" smtClean="0"/>
              <a:t>Gives MV* </a:t>
            </a:r>
            <a:r>
              <a:rPr lang="en-US" sz="1800" dirty="0"/>
              <a:t>capability to browser-based </a:t>
            </a:r>
            <a:r>
              <a:rPr lang="en-US" sz="1800" dirty="0" smtClean="0"/>
              <a:t>single page web application</a:t>
            </a:r>
          </a:p>
          <a:p>
            <a:pPr marL="0" lvl="1" indent="0">
              <a:buNone/>
            </a:pPr>
            <a:endParaRPr lang="en-US" sz="1800" dirty="0"/>
          </a:p>
          <a:p>
            <a:pPr marL="342900" lvl="1" indent="-342900"/>
            <a:r>
              <a:rPr lang="en-US" sz="1800" dirty="0" smtClean="0"/>
              <a:t>Good design principles that makes </a:t>
            </a:r>
            <a:r>
              <a:rPr lang="en-US" sz="1800" dirty="0"/>
              <a:t>development and testing </a:t>
            </a:r>
            <a:r>
              <a:rPr lang="en-US" sz="1800" dirty="0" smtClean="0"/>
              <a:t>easier</a:t>
            </a:r>
          </a:p>
          <a:p>
            <a:pPr marL="0" lvl="1" indent="0">
              <a:buNone/>
            </a:pPr>
            <a:endParaRPr lang="en-US" sz="1800" dirty="0"/>
          </a:p>
          <a:p>
            <a:pPr marL="342900" lvl="1" indent="-342900"/>
            <a:r>
              <a:rPr lang="en-US" sz="1800" dirty="0"/>
              <a:t>C</a:t>
            </a:r>
            <a:r>
              <a:rPr lang="en-US" sz="1800" dirty="0" smtClean="0"/>
              <a:t>an </a:t>
            </a:r>
            <a:r>
              <a:rPr lang="en-US" sz="1800" dirty="0"/>
              <a:t>do mind-boggling things in </a:t>
            </a:r>
            <a:r>
              <a:rPr lang="en-US" sz="1800" dirty="0" smtClean="0"/>
              <a:t>just </a:t>
            </a:r>
            <a:r>
              <a:rPr lang="en-US" sz="1800" dirty="0"/>
              <a:t>few lines of code</a:t>
            </a:r>
          </a:p>
          <a:p>
            <a:pPr marL="0" indent="0">
              <a:buNone/>
            </a:pPr>
            <a:endParaRPr lang="en-US" sz="2000" dirty="0" smtClean="0"/>
          </a:p>
          <a:p>
            <a:endParaRPr lang="en-US" sz="2000" dirty="0"/>
          </a:p>
        </p:txBody>
      </p:sp>
    </p:spTree>
    <p:extLst>
      <p:ext uri="{BB962C8B-B14F-4D97-AF65-F5344CB8AC3E}">
        <p14:creationId xmlns:p14="http://schemas.microsoft.com/office/powerpoint/2010/main" val="292402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Different Ways To Send Ajax Request</a:t>
            </a:r>
            <a:endParaRPr lang="en-IN" dirty="0"/>
          </a:p>
        </p:txBody>
      </p:sp>
      <p:sp>
        <p:nvSpPr>
          <p:cNvPr id="4" name="Text Placeholder 3"/>
          <p:cNvSpPr>
            <a:spLocks noGrp="1"/>
          </p:cNvSpPr>
          <p:nvPr>
            <p:ph type="body" sz="quarter" idx="10"/>
          </p:nvPr>
        </p:nvSpPr>
        <p:spPr/>
        <p:txBody>
          <a:bodyPr/>
          <a:lstStyle/>
          <a:p>
            <a:r>
              <a:rPr lang="en-IN" sz="1800" dirty="0"/>
              <a:t>In AngularJS you can send AJAX requests in several different </a:t>
            </a:r>
            <a:r>
              <a:rPr lang="en-IN" sz="1800" dirty="0" smtClean="0"/>
              <a:t>ways:</a:t>
            </a:r>
            <a:endParaRPr lang="en-IN" sz="1800" dirty="0"/>
          </a:p>
          <a:p>
            <a:pPr lvl="1">
              <a:buFont typeface="Courier New" panose="02070309020205020404" pitchFamily="49" charset="0"/>
              <a:buChar char="o"/>
            </a:pPr>
            <a:r>
              <a:rPr lang="en-IN" sz="1800" dirty="0"/>
              <a:t>AJAX calls via the $http service.</a:t>
            </a:r>
          </a:p>
          <a:p>
            <a:pPr lvl="1">
              <a:buFont typeface="Courier New" panose="02070309020205020404" pitchFamily="49" charset="0"/>
              <a:buChar char="o"/>
            </a:pPr>
            <a:r>
              <a:rPr lang="en-IN" sz="1800" dirty="0"/>
              <a:t>JSONP calls via the $http service.</a:t>
            </a:r>
          </a:p>
          <a:p>
            <a:pPr lvl="1">
              <a:buFont typeface="Courier New" panose="02070309020205020404" pitchFamily="49" charset="0"/>
              <a:buChar char="o"/>
            </a:pPr>
            <a:r>
              <a:rPr lang="en-IN" sz="1800" dirty="0"/>
              <a:t>REST type calls.</a:t>
            </a:r>
          </a:p>
          <a:p>
            <a:endParaRPr lang="en-IN" dirty="0"/>
          </a:p>
        </p:txBody>
      </p:sp>
    </p:spTree>
    <p:extLst>
      <p:ext uri="{BB962C8B-B14F-4D97-AF65-F5344CB8AC3E}">
        <p14:creationId xmlns:p14="http://schemas.microsoft.com/office/powerpoint/2010/main" val="1923934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Sending Ajax Request - 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a:t>
            </a:r>
            <a:r>
              <a:rPr lang="en-IN" sz="2000" dirty="0" smtClean="0">
                <a:solidFill>
                  <a:schemeClr val="tx1">
                    <a:lumMod val="85000"/>
                    <a:lumOff val="15000"/>
                  </a:schemeClr>
                </a:solidFill>
              </a:rPr>
              <a:t>Http 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96014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The $http </a:t>
            </a:r>
            <a:r>
              <a:rPr lang="en-IN" dirty="0" smtClean="0"/>
              <a:t>Service   (1/4)</a:t>
            </a:r>
            <a:endParaRPr lang="en-IN" dirty="0"/>
          </a:p>
        </p:txBody>
      </p:sp>
      <p:sp>
        <p:nvSpPr>
          <p:cNvPr id="4" name="Text Placeholder 3"/>
          <p:cNvSpPr>
            <a:spLocks noGrp="1"/>
          </p:cNvSpPr>
          <p:nvPr>
            <p:ph type="body" sz="quarter" idx="10"/>
          </p:nvPr>
        </p:nvSpPr>
        <p:spPr/>
        <p:txBody>
          <a:bodyPr>
            <a:normAutofit/>
          </a:bodyPr>
          <a:lstStyle/>
          <a:p>
            <a:r>
              <a:rPr lang="en-IN" sz="2000" dirty="0"/>
              <a:t>The $http service is the easiest way to send AJAX calls to your web server</a:t>
            </a:r>
            <a:r>
              <a:rPr lang="en-IN" sz="2000" dirty="0" smtClean="0"/>
              <a:t>.</a:t>
            </a:r>
          </a:p>
          <a:p>
            <a:pPr marL="0" indent="0">
              <a:buNone/>
            </a:pPr>
            <a:endParaRPr lang="en-IN" sz="2000" dirty="0"/>
          </a:p>
          <a:p>
            <a:r>
              <a:rPr lang="en-IN" sz="2000" dirty="0" smtClean="0"/>
              <a:t>It internally uses browser's</a:t>
            </a:r>
            <a:r>
              <a:rPr lang="en-IN" sz="2000" dirty="0"/>
              <a:t> </a:t>
            </a:r>
            <a:r>
              <a:rPr lang="en-IN" sz="2000" dirty="0">
                <a:hlinkClick r:id="rId2"/>
              </a:rPr>
              <a:t>XMLHttpRequest</a:t>
            </a:r>
            <a:r>
              <a:rPr lang="en-IN" sz="2000" dirty="0"/>
              <a:t> object </a:t>
            </a:r>
            <a:r>
              <a:rPr lang="en-IN" sz="2000" dirty="0" smtClean="0"/>
              <a:t>or </a:t>
            </a:r>
            <a:r>
              <a:rPr lang="en-IN" sz="2000" dirty="0" smtClean="0">
                <a:hlinkClick r:id="rId3"/>
              </a:rPr>
              <a:t>JSONP</a:t>
            </a:r>
            <a:r>
              <a:rPr lang="en-IN" sz="2000" dirty="0" smtClean="0"/>
              <a:t>.</a:t>
            </a:r>
          </a:p>
          <a:p>
            <a:endParaRPr lang="en-IN" sz="2000" dirty="0"/>
          </a:p>
          <a:p>
            <a:r>
              <a:rPr lang="en-IN" sz="2000" dirty="0">
                <a:solidFill>
                  <a:schemeClr val="tx2">
                    <a:lumMod val="60000"/>
                    <a:lumOff val="40000"/>
                  </a:schemeClr>
                </a:solidFill>
              </a:rPr>
              <a:t>// Simple GET request example : </a:t>
            </a:r>
            <a:endParaRPr lang="en-IN" sz="2000" dirty="0" smtClean="0">
              <a:solidFill>
                <a:schemeClr val="tx2">
                  <a:lumMod val="60000"/>
                  <a:lumOff val="40000"/>
                </a:schemeClr>
              </a:solidFill>
            </a:endParaRP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a:t>
            </a:r>
            <a:r>
              <a:rPr lang="en-IN" sz="2000" dirty="0">
                <a:solidFill>
                  <a:schemeClr val="tx2">
                    <a:lumMod val="60000"/>
                    <a:lumOff val="40000"/>
                  </a:schemeClr>
                </a:solidFill>
              </a:rPr>
              <a:t>http.get('/someUrl'). </a:t>
            </a:r>
            <a:endParaRPr lang="en-IN" sz="2000" dirty="0" smtClean="0">
              <a:solidFill>
                <a:schemeClr val="tx2">
                  <a:lumMod val="60000"/>
                  <a:lumOff val="40000"/>
                </a:schemeClr>
              </a:solidFill>
            </a:endParaRP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success(function(data</a:t>
            </a:r>
            <a:r>
              <a:rPr lang="en-IN" sz="2000" dirty="0">
                <a:solidFill>
                  <a:schemeClr val="tx2">
                    <a:lumMod val="60000"/>
                    <a:lumOff val="40000"/>
                  </a:schemeClr>
                </a:solidFill>
              </a:rPr>
              <a:t>, status, headers, config) { </a:t>
            </a:r>
            <a:endParaRPr lang="en-IN" sz="2000" dirty="0" smtClean="0">
              <a:solidFill>
                <a:schemeClr val="tx2">
                  <a:lumMod val="60000"/>
                  <a:lumOff val="40000"/>
                </a:schemeClr>
              </a:solidFill>
            </a:endParaRP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 </a:t>
            </a:r>
            <a:r>
              <a:rPr lang="en-IN" sz="2000" dirty="0">
                <a:solidFill>
                  <a:schemeClr val="tx2">
                    <a:lumMod val="60000"/>
                    <a:lumOff val="40000"/>
                  </a:schemeClr>
                </a:solidFill>
              </a:rPr>
              <a:t>this callback will be called asynchronously </a:t>
            </a:r>
            <a:r>
              <a:rPr lang="en-IN" sz="2000" dirty="0" smtClean="0">
                <a:solidFill>
                  <a:schemeClr val="tx2">
                    <a:lumMod val="60000"/>
                    <a:lumOff val="40000"/>
                  </a:schemeClr>
                </a:solidFill>
              </a:rPr>
              <a:t>                                                	// </a:t>
            </a:r>
            <a:r>
              <a:rPr lang="en-IN" sz="2000" dirty="0">
                <a:solidFill>
                  <a:schemeClr val="tx2">
                    <a:lumMod val="60000"/>
                    <a:lumOff val="40000"/>
                  </a:schemeClr>
                </a:solidFill>
              </a:rPr>
              <a:t>when the response is available }). </a:t>
            </a:r>
            <a:endParaRPr lang="en-IN" sz="2000" dirty="0" smtClean="0">
              <a:solidFill>
                <a:schemeClr val="tx2">
                  <a:lumMod val="60000"/>
                  <a:lumOff val="40000"/>
                </a:schemeClr>
              </a:solidFill>
            </a:endParaRP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error(function(data</a:t>
            </a:r>
            <a:r>
              <a:rPr lang="en-IN" sz="2000" dirty="0">
                <a:solidFill>
                  <a:schemeClr val="tx2">
                    <a:lumMod val="60000"/>
                    <a:lumOff val="40000"/>
                  </a:schemeClr>
                </a:solidFill>
              </a:rPr>
              <a:t>, status, headers, config) { </a:t>
            </a:r>
            <a:r>
              <a:rPr lang="en-IN" sz="2000" dirty="0" smtClean="0">
                <a:solidFill>
                  <a:schemeClr val="tx2">
                    <a:lumMod val="60000"/>
                    <a:lumOff val="40000"/>
                  </a:schemeClr>
                </a:solidFill>
              </a:rPr>
              <a:t>                                            	// </a:t>
            </a:r>
            <a:r>
              <a:rPr lang="en-IN" sz="2000" dirty="0">
                <a:solidFill>
                  <a:schemeClr val="tx2">
                    <a:lumMod val="60000"/>
                    <a:lumOff val="40000"/>
                  </a:schemeClr>
                </a:solidFill>
              </a:rPr>
              <a:t>called asynchronously if an error occurs </a:t>
            </a:r>
            <a:r>
              <a:rPr lang="en-IN" sz="2000" dirty="0" smtClean="0">
                <a:solidFill>
                  <a:schemeClr val="tx2">
                    <a:lumMod val="60000"/>
                    <a:lumOff val="40000"/>
                  </a:schemeClr>
                </a:solidFill>
              </a:rPr>
              <a:t>                                            	// </a:t>
            </a:r>
            <a:r>
              <a:rPr lang="en-IN" sz="2000" dirty="0">
                <a:solidFill>
                  <a:schemeClr val="tx2">
                    <a:lumMod val="60000"/>
                    <a:lumOff val="40000"/>
                  </a:schemeClr>
                </a:solidFill>
              </a:rPr>
              <a:t>or server returns response with an error status</a:t>
            </a:r>
            <a:r>
              <a:rPr lang="en-IN" sz="2000" dirty="0" smtClean="0">
                <a:solidFill>
                  <a:schemeClr val="tx2">
                    <a:lumMod val="60000"/>
                    <a:lumOff val="40000"/>
                  </a:schemeClr>
                </a:solidFill>
              </a:rPr>
              <a:t>.</a:t>
            </a: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a:t>
            </a:r>
            <a:r>
              <a:rPr lang="en-IN" sz="2000" dirty="0">
                <a:solidFill>
                  <a:schemeClr val="tx2">
                    <a:lumMod val="60000"/>
                    <a:lumOff val="40000"/>
                  </a:schemeClr>
                </a:solidFill>
              </a:rPr>
              <a:t>});</a:t>
            </a:r>
          </a:p>
        </p:txBody>
      </p:sp>
    </p:spTree>
    <p:extLst>
      <p:ext uri="{BB962C8B-B14F-4D97-AF65-F5344CB8AC3E}">
        <p14:creationId xmlns:p14="http://schemas.microsoft.com/office/powerpoint/2010/main" val="3321180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$http </a:t>
            </a:r>
            <a:r>
              <a:rPr lang="en-IN" dirty="0" smtClean="0"/>
              <a:t>Service  (2/4)</a:t>
            </a:r>
            <a:endParaRPr lang="en-IN" dirty="0"/>
          </a:p>
        </p:txBody>
      </p:sp>
      <p:sp>
        <p:nvSpPr>
          <p:cNvPr id="3" name="Text Placeholder 2"/>
          <p:cNvSpPr>
            <a:spLocks noGrp="1"/>
          </p:cNvSpPr>
          <p:nvPr>
            <p:ph type="body" sz="quarter" idx="10"/>
          </p:nvPr>
        </p:nvSpPr>
        <p:spPr/>
        <p:txBody>
          <a:bodyPr/>
          <a:lstStyle/>
          <a:p>
            <a:r>
              <a:rPr lang="en-IN" sz="2000" dirty="0">
                <a:solidFill>
                  <a:schemeClr val="tx2">
                    <a:lumMod val="60000"/>
                    <a:lumOff val="40000"/>
                  </a:schemeClr>
                </a:solidFill>
              </a:rPr>
              <a:t>// Simple </a:t>
            </a:r>
            <a:r>
              <a:rPr lang="en-IN" sz="2000" dirty="0" smtClean="0">
                <a:solidFill>
                  <a:schemeClr val="tx2">
                    <a:lumMod val="60000"/>
                    <a:lumOff val="40000"/>
                  </a:schemeClr>
                </a:solidFill>
              </a:rPr>
              <a:t>POST </a:t>
            </a:r>
            <a:r>
              <a:rPr lang="en-IN" sz="2000" dirty="0">
                <a:solidFill>
                  <a:schemeClr val="tx2">
                    <a:lumMod val="60000"/>
                    <a:lumOff val="40000"/>
                  </a:schemeClr>
                </a:solidFill>
              </a:rPr>
              <a:t>request example : </a:t>
            </a:r>
          </a:p>
          <a:p>
            <a:pPr marL="0" indent="0">
              <a:buNone/>
            </a:pPr>
            <a:r>
              <a:rPr lang="en-IN" sz="2000" dirty="0">
                <a:solidFill>
                  <a:schemeClr val="tx2">
                    <a:lumMod val="60000"/>
                    <a:lumOff val="40000"/>
                  </a:schemeClr>
                </a:solidFill>
              </a:rPr>
              <a:t>        $http</a:t>
            </a:r>
            <a:r>
              <a:rPr lang="en-IN" sz="2000" dirty="0" smtClean="0">
                <a:solidFill>
                  <a:schemeClr val="tx2">
                    <a:lumMod val="60000"/>
                    <a:lumOff val="40000"/>
                  </a:schemeClr>
                </a:solidFill>
              </a:rPr>
              <a:t>.</a:t>
            </a:r>
            <a:r>
              <a:rPr lang="en-IN" sz="2000" dirty="0"/>
              <a:t> </a:t>
            </a:r>
            <a:r>
              <a:rPr lang="en-IN" sz="2000" dirty="0">
                <a:solidFill>
                  <a:schemeClr val="tx2">
                    <a:lumMod val="60000"/>
                    <a:lumOff val="40000"/>
                  </a:schemeClr>
                </a:solidFill>
              </a:rPr>
              <a:t>post('/someUrl', {</a:t>
            </a:r>
            <a:r>
              <a:rPr lang="en-IN" sz="2000" dirty="0" err="1">
                <a:solidFill>
                  <a:schemeClr val="tx2">
                    <a:lumMod val="60000"/>
                    <a:lumOff val="40000"/>
                  </a:schemeClr>
                </a:solidFill>
              </a:rPr>
              <a:t>msg:'hello</a:t>
            </a:r>
            <a:r>
              <a:rPr lang="en-IN" sz="2000" dirty="0">
                <a:solidFill>
                  <a:schemeClr val="tx2">
                    <a:lumMod val="60000"/>
                    <a:lumOff val="40000"/>
                  </a:schemeClr>
                </a:solidFill>
              </a:rPr>
              <a:t> word</a:t>
            </a:r>
            <a:r>
              <a:rPr lang="en-IN" sz="2000" dirty="0" smtClean="0">
                <a:solidFill>
                  <a:schemeClr val="tx2">
                    <a:lumMod val="60000"/>
                    <a:lumOff val="40000"/>
                  </a:schemeClr>
                </a:solidFill>
              </a:rPr>
              <a:t>!'}).</a:t>
            </a:r>
            <a:endParaRPr lang="en-IN" sz="2000" dirty="0">
              <a:solidFill>
                <a:schemeClr val="tx2">
                  <a:lumMod val="60000"/>
                  <a:lumOff val="40000"/>
                </a:schemeClr>
              </a:solidFill>
            </a:endParaRPr>
          </a:p>
          <a:p>
            <a:pPr marL="0" indent="0">
              <a:buNone/>
            </a:pPr>
            <a:r>
              <a:rPr lang="en-IN" sz="2000" dirty="0">
                <a:solidFill>
                  <a:schemeClr val="tx2">
                    <a:lumMod val="60000"/>
                    <a:lumOff val="40000"/>
                  </a:schemeClr>
                </a:solidFill>
              </a:rPr>
              <a:t>        success(function(data, status, headers, config) { </a:t>
            </a:r>
          </a:p>
          <a:p>
            <a:pPr marL="0" indent="0">
              <a:buNone/>
            </a:pPr>
            <a:r>
              <a:rPr lang="en-IN" sz="2000" dirty="0">
                <a:solidFill>
                  <a:schemeClr val="tx2">
                    <a:lumMod val="60000"/>
                    <a:lumOff val="40000"/>
                  </a:schemeClr>
                </a:solidFill>
              </a:rPr>
              <a:t>          // this callback will be called asynchronously                                                 	// when the response is available }). </a:t>
            </a:r>
          </a:p>
          <a:p>
            <a:pPr marL="0" indent="0">
              <a:buNone/>
            </a:pPr>
            <a:r>
              <a:rPr lang="en-IN" sz="2000" dirty="0">
                <a:solidFill>
                  <a:schemeClr val="tx2">
                    <a:lumMod val="60000"/>
                    <a:lumOff val="40000"/>
                  </a:schemeClr>
                </a:solidFill>
              </a:rPr>
              <a:t>        error(function(data, status, headers, config) {                                             	// called asynchronously if an error occurs                                             	// or server returns response with an error status</a:t>
            </a:r>
            <a:r>
              <a:rPr lang="en-IN" sz="2000" dirty="0" smtClean="0">
                <a:solidFill>
                  <a:schemeClr val="tx2">
                    <a:lumMod val="60000"/>
                    <a:lumOff val="40000"/>
                  </a:schemeClr>
                </a:solidFill>
              </a:rPr>
              <a:t>.  });</a:t>
            </a:r>
          </a:p>
          <a:p>
            <a:endParaRPr lang="en-IN" sz="2000" dirty="0" smtClean="0"/>
          </a:p>
          <a:p>
            <a:r>
              <a:rPr lang="en-IN" sz="1800" dirty="0" smtClean="0"/>
              <a:t>If </a:t>
            </a:r>
            <a:r>
              <a:rPr lang="en-IN" sz="1800" dirty="0"/>
              <a:t>the AJAX call succeeds (the server sends back an HTTP code between 200 and 209), the function passed to the success() function is executed</a:t>
            </a:r>
            <a:r>
              <a:rPr lang="en-IN" sz="1800" dirty="0" smtClean="0"/>
              <a:t>.</a:t>
            </a:r>
          </a:p>
          <a:p>
            <a:pPr marL="0" indent="0">
              <a:buNone/>
            </a:pPr>
            <a:endParaRPr lang="en-IN" sz="1800" dirty="0"/>
          </a:p>
          <a:p>
            <a:r>
              <a:rPr lang="en-IN" sz="1800" dirty="0"/>
              <a:t>If the AJAX call fails (all other codes except for redirects), the function passed to the error() method is executed. </a:t>
            </a:r>
          </a:p>
          <a:p>
            <a:pPr marL="0" indent="0">
              <a:buNone/>
            </a:pPr>
            <a:endParaRPr lang="en-IN" sz="2000" dirty="0" smtClean="0">
              <a:solidFill>
                <a:schemeClr val="tx2">
                  <a:lumMod val="60000"/>
                  <a:lumOff val="40000"/>
                </a:schemeClr>
              </a:solidFill>
            </a:endParaRPr>
          </a:p>
          <a:p>
            <a:endParaRPr lang="en-IN" dirty="0"/>
          </a:p>
        </p:txBody>
      </p:sp>
    </p:spTree>
    <p:extLst>
      <p:ext uri="{BB962C8B-B14F-4D97-AF65-F5344CB8AC3E}">
        <p14:creationId xmlns:p14="http://schemas.microsoft.com/office/powerpoint/2010/main" val="2667121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$http </a:t>
            </a:r>
            <a:r>
              <a:rPr lang="en-IN" dirty="0" smtClean="0"/>
              <a:t>Service   (3/4)</a:t>
            </a:r>
            <a:endParaRPr lang="en-IN" dirty="0"/>
          </a:p>
        </p:txBody>
      </p:sp>
      <p:sp>
        <p:nvSpPr>
          <p:cNvPr id="3" name="Text Placeholder 2"/>
          <p:cNvSpPr>
            <a:spLocks noGrp="1"/>
          </p:cNvSpPr>
          <p:nvPr>
            <p:ph type="body" sz="quarter" idx="10"/>
          </p:nvPr>
        </p:nvSpPr>
        <p:spPr/>
        <p:txBody>
          <a:bodyPr>
            <a:normAutofit/>
          </a:bodyPr>
          <a:lstStyle/>
          <a:p>
            <a:r>
              <a:rPr lang="en-IN" sz="1800" dirty="0" smtClean="0"/>
              <a:t>$http success and error callback functions take </a:t>
            </a:r>
            <a:r>
              <a:rPr lang="en-IN" sz="1800" dirty="0" smtClean="0">
                <a:solidFill>
                  <a:srgbClr val="0070C0"/>
                </a:solidFill>
              </a:rPr>
              <a:t>four parameters</a:t>
            </a:r>
            <a:r>
              <a:rPr lang="en-IN" sz="1800" dirty="0" smtClean="0"/>
              <a:t>: </a:t>
            </a:r>
            <a:endParaRPr lang="en-IN" sz="1800" dirty="0"/>
          </a:p>
          <a:p>
            <a:pPr lvl="1">
              <a:buFont typeface="Courier New" panose="02070309020205020404" pitchFamily="49" charset="0"/>
              <a:buChar char="o"/>
            </a:pPr>
            <a:r>
              <a:rPr lang="en-IN" sz="1800" dirty="0"/>
              <a:t>data</a:t>
            </a:r>
          </a:p>
          <a:p>
            <a:pPr lvl="1">
              <a:buFont typeface="Courier New" panose="02070309020205020404" pitchFamily="49" charset="0"/>
              <a:buChar char="o"/>
            </a:pPr>
            <a:r>
              <a:rPr lang="en-IN" sz="1800" dirty="0"/>
              <a:t>status</a:t>
            </a:r>
          </a:p>
          <a:p>
            <a:pPr lvl="1">
              <a:buFont typeface="Courier New" panose="02070309020205020404" pitchFamily="49" charset="0"/>
              <a:buChar char="o"/>
            </a:pPr>
            <a:r>
              <a:rPr lang="en-IN" sz="1800" dirty="0"/>
              <a:t>headers</a:t>
            </a:r>
          </a:p>
          <a:p>
            <a:pPr lvl="1">
              <a:buFont typeface="Courier New" panose="02070309020205020404" pitchFamily="49" charset="0"/>
              <a:buChar char="o"/>
            </a:pPr>
            <a:r>
              <a:rPr lang="en-IN" sz="1800" dirty="0"/>
              <a:t>config</a:t>
            </a:r>
          </a:p>
          <a:p>
            <a:r>
              <a:rPr lang="en-IN" sz="1800" dirty="0" smtClean="0">
                <a:solidFill>
                  <a:srgbClr val="0070C0"/>
                </a:solidFill>
              </a:rPr>
              <a:t>data</a:t>
            </a:r>
            <a:r>
              <a:rPr lang="en-IN" sz="1800" dirty="0" smtClean="0"/>
              <a:t> - It is </a:t>
            </a:r>
            <a:r>
              <a:rPr lang="en-IN" sz="1800" dirty="0"/>
              <a:t>the JSON object returned by the server. The $http service assumes that your server sends back JSON.</a:t>
            </a:r>
            <a:endParaRPr lang="en-IN" sz="1800" dirty="0" smtClean="0"/>
          </a:p>
          <a:p>
            <a:r>
              <a:rPr lang="en-IN" sz="1800" dirty="0" smtClean="0">
                <a:solidFill>
                  <a:srgbClr val="0070C0"/>
                </a:solidFill>
              </a:rPr>
              <a:t>status</a:t>
            </a:r>
            <a:r>
              <a:rPr lang="en-IN" sz="1800" dirty="0" smtClean="0"/>
              <a:t> - It is </a:t>
            </a:r>
            <a:r>
              <a:rPr lang="en-IN" sz="1800" dirty="0"/>
              <a:t>the HTTP status code returned by the server along with the response.</a:t>
            </a:r>
          </a:p>
          <a:p>
            <a:r>
              <a:rPr lang="en-IN" sz="1800" dirty="0" smtClean="0">
                <a:solidFill>
                  <a:srgbClr val="0070C0"/>
                </a:solidFill>
              </a:rPr>
              <a:t>headers</a:t>
            </a:r>
            <a:r>
              <a:rPr lang="en-IN" sz="1800" dirty="0"/>
              <a:t> </a:t>
            </a:r>
            <a:r>
              <a:rPr lang="en-IN" sz="1800" dirty="0" smtClean="0"/>
              <a:t>- It is </a:t>
            </a:r>
            <a:r>
              <a:rPr lang="en-IN" sz="1800" dirty="0"/>
              <a:t>a function that can be used to obtain any HTTP response headers returned along with the response. </a:t>
            </a:r>
            <a:endParaRPr lang="en-IN" sz="1800" dirty="0" smtClean="0"/>
          </a:p>
          <a:p>
            <a:pPr marL="0" indent="0">
              <a:buNone/>
            </a:pPr>
            <a:r>
              <a:rPr lang="en-IN" sz="1800" dirty="0"/>
              <a:t> </a:t>
            </a:r>
            <a:r>
              <a:rPr lang="en-IN" sz="1800" dirty="0" smtClean="0"/>
              <a:t>     You </a:t>
            </a:r>
            <a:r>
              <a:rPr lang="en-IN" sz="1800" dirty="0"/>
              <a:t>get a header by calling headers([headerName]);. </a:t>
            </a:r>
            <a:endParaRPr lang="en-IN" sz="1800" dirty="0" smtClean="0"/>
          </a:p>
          <a:p>
            <a:r>
              <a:rPr lang="en-IN" sz="1800" dirty="0" smtClean="0">
                <a:solidFill>
                  <a:srgbClr val="0070C0"/>
                </a:solidFill>
              </a:rPr>
              <a:t>config</a:t>
            </a:r>
            <a:r>
              <a:rPr lang="en-IN" sz="1800" dirty="0" smtClean="0"/>
              <a:t> - It </a:t>
            </a:r>
            <a:r>
              <a:rPr lang="en-IN" sz="1800" dirty="0"/>
              <a:t>is the configuration </a:t>
            </a:r>
            <a:r>
              <a:rPr lang="en-IN" sz="1800" dirty="0" smtClean="0"/>
              <a:t>object that </a:t>
            </a:r>
            <a:r>
              <a:rPr lang="en-IN" sz="1800" dirty="0"/>
              <a:t>was passed as parameter to the $http </a:t>
            </a:r>
            <a:r>
              <a:rPr lang="en-IN" sz="1800" dirty="0" err="1"/>
              <a:t>ajax</a:t>
            </a:r>
            <a:r>
              <a:rPr lang="en-IN" sz="1800" dirty="0"/>
              <a:t> function </a:t>
            </a:r>
            <a:r>
              <a:rPr lang="en-IN" sz="1800" dirty="0" smtClean="0"/>
              <a:t>call</a:t>
            </a:r>
            <a:endParaRPr lang="en-IN" sz="1800" dirty="0"/>
          </a:p>
          <a:p>
            <a:pPr marL="0" indent="0">
              <a:buNone/>
            </a:pPr>
            <a:endParaRPr lang="en-IN" dirty="0"/>
          </a:p>
        </p:txBody>
      </p:sp>
    </p:spTree>
    <p:extLst>
      <p:ext uri="{BB962C8B-B14F-4D97-AF65-F5344CB8AC3E}">
        <p14:creationId xmlns:p14="http://schemas.microsoft.com/office/powerpoint/2010/main" val="2687558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$http Service   </a:t>
            </a:r>
            <a:r>
              <a:rPr lang="en-IN" dirty="0" smtClean="0"/>
              <a:t>(4/4)</a:t>
            </a:r>
            <a:endParaRPr lang="en-IN" dirty="0"/>
          </a:p>
        </p:txBody>
      </p:sp>
      <p:sp>
        <p:nvSpPr>
          <p:cNvPr id="3" name="Text Placeholder 2"/>
          <p:cNvSpPr>
            <a:spLocks noGrp="1"/>
          </p:cNvSpPr>
          <p:nvPr>
            <p:ph type="body" sz="quarter" idx="10"/>
          </p:nvPr>
        </p:nvSpPr>
        <p:spPr/>
        <p:txBody>
          <a:bodyPr/>
          <a:lstStyle/>
          <a:p>
            <a:r>
              <a:rPr lang="en-IN" sz="1800" dirty="0"/>
              <a:t>The $http service has </a:t>
            </a:r>
            <a:r>
              <a:rPr lang="en-IN" sz="1800" dirty="0" smtClean="0"/>
              <a:t>following </a:t>
            </a:r>
            <a:r>
              <a:rPr lang="en-IN" sz="1800" dirty="0"/>
              <a:t>functions </a:t>
            </a:r>
            <a:r>
              <a:rPr lang="en-IN" sz="1800" dirty="0" smtClean="0"/>
              <a:t>that </a:t>
            </a:r>
            <a:r>
              <a:rPr lang="en-IN" sz="1800" dirty="0"/>
              <a:t>can </a:t>
            </a:r>
            <a:r>
              <a:rPr lang="en-IN" sz="1800" dirty="0" smtClean="0"/>
              <a:t>be used </a:t>
            </a:r>
            <a:r>
              <a:rPr lang="en-IN" sz="1800" dirty="0"/>
              <a:t>to send AJAX </a:t>
            </a:r>
            <a:r>
              <a:rPr lang="en-IN" sz="1800" dirty="0" smtClean="0"/>
              <a:t>requests</a:t>
            </a:r>
            <a:r>
              <a:rPr lang="en-IN" sz="1800" dirty="0"/>
              <a:t>:</a:t>
            </a:r>
          </a:p>
          <a:p>
            <a:pPr lvl="1">
              <a:buFont typeface="Courier New" panose="02070309020205020404" pitchFamily="49" charset="0"/>
              <a:buChar char="o"/>
            </a:pPr>
            <a:r>
              <a:rPr lang="en-IN" sz="1800" dirty="0">
                <a:solidFill>
                  <a:srgbClr val="0070C0"/>
                </a:solidFill>
              </a:rPr>
              <a:t>$http.get(</a:t>
            </a:r>
            <a:r>
              <a:rPr lang="en-IN" sz="1800" dirty="0" err="1">
                <a:solidFill>
                  <a:srgbClr val="0070C0"/>
                </a:solidFill>
              </a:rPr>
              <a:t>url</a:t>
            </a:r>
            <a:r>
              <a:rPr lang="en-IN" sz="1800" dirty="0">
                <a:solidFill>
                  <a:srgbClr val="0070C0"/>
                </a:solidFill>
              </a:rPr>
              <a:t>, config)</a:t>
            </a:r>
          </a:p>
          <a:p>
            <a:pPr lvl="1">
              <a:buFont typeface="Courier New" panose="02070309020205020404" pitchFamily="49" charset="0"/>
              <a:buChar char="o"/>
            </a:pPr>
            <a:r>
              <a:rPr lang="en-IN" sz="1800" dirty="0">
                <a:solidFill>
                  <a:srgbClr val="0070C0"/>
                </a:solidFill>
              </a:rPr>
              <a:t>$</a:t>
            </a:r>
            <a:r>
              <a:rPr lang="en-IN" sz="1800" dirty="0" err="1">
                <a:solidFill>
                  <a:srgbClr val="0070C0"/>
                </a:solidFill>
              </a:rPr>
              <a:t>http.post</a:t>
            </a:r>
            <a:r>
              <a:rPr lang="en-IN" sz="1800" dirty="0">
                <a:solidFill>
                  <a:srgbClr val="0070C0"/>
                </a:solidFill>
              </a:rPr>
              <a:t>(</a:t>
            </a:r>
            <a:r>
              <a:rPr lang="en-IN" sz="1800" dirty="0" err="1">
                <a:solidFill>
                  <a:srgbClr val="0070C0"/>
                </a:solidFill>
              </a:rPr>
              <a:t>url</a:t>
            </a:r>
            <a:r>
              <a:rPr lang="en-IN" sz="1800" dirty="0">
                <a:solidFill>
                  <a:srgbClr val="0070C0"/>
                </a:solidFill>
              </a:rPr>
              <a:t>, data, config)</a:t>
            </a:r>
          </a:p>
          <a:p>
            <a:pPr lvl="1">
              <a:buFont typeface="Courier New" panose="02070309020205020404" pitchFamily="49" charset="0"/>
              <a:buChar char="o"/>
            </a:pPr>
            <a:r>
              <a:rPr lang="en-IN" sz="1800" dirty="0">
                <a:solidFill>
                  <a:srgbClr val="0070C0"/>
                </a:solidFill>
              </a:rPr>
              <a:t>$</a:t>
            </a:r>
            <a:r>
              <a:rPr lang="en-IN" sz="1800" dirty="0" err="1">
                <a:solidFill>
                  <a:srgbClr val="0070C0"/>
                </a:solidFill>
              </a:rPr>
              <a:t>http.put</a:t>
            </a:r>
            <a:r>
              <a:rPr lang="en-IN" sz="1800" dirty="0">
                <a:solidFill>
                  <a:srgbClr val="0070C0"/>
                </a:solidFill>
              </a:rPr>
              <a:t>(</a:t>
            </a:r>
            <a:r>
              <a:rPr lang="en-IN" sz="1800" dirty="0" err="1">
                <a:solidFill>
                  <a:srgbClr val="0070C0"/>
                </a:solidFill>
              </a:rPr>
              <a:t>url</a:t>
            </a:r>
            <a:r>
              <a:rPr lang="en-IN" sz="1800" dirty="0">
                <a:solidFill>
                  <a:srgbClr val="0070C0"/>
                </a:solidFill>
              </a:rPr>
              <a:t>, data, config)</a:t>
            </a:r>
          </a:p>
          <a:p>
            <a:pPr lvl="1">
              <a:buFont typeface="Courier New" panose="02070309020205020404" pitchFamily="49" charset="0"/>
              <a:buChar char="o"/>
            </a:pPr>
            <a:r>
              <a:rPr lang="en-IN" sz="1800" dirty="0">
                <a:solidFill>
                  <a:srgbClr val="0070C0"/>
                </a:solidFill>
              </a:rPr>
              <a:t>$</a:t>
            </a:r>
            <a:r>
              <a:rPr lang="en-IN" sz="1800" dirty="0" err="1">
                <a:solidFill>
                  <a:srgbClr val="0070C0"/>
                </a:solidFill>
              </a:rPr>
              <a:t>http.delete</a:t>
            </a:r>
            <a:r>
              <a:rPr lang="en-IN" sz="1800" dirty="0">
                <a:solidFill>
                  <a:srgbClr val="0070C0"/>
                </a:solidFill>
              </a:rPr>
              <a:t>(</a:t>
            </a:r>
            <a:r>
              <a:rPr lang="en-IN" sz="1800" dirty="0" err="1">
                <a:solidFill>
                  <a:srgbClr val="0070C0"/>
                </a:solidFill>
              </a:rPr>
              <a:t>url</a:t>
            </a:r>
            <a:r>
              <a:rPr lang="en-IN" sz="1800" dirty="0">
                <a:solidFill>
                  <a:srgbClr val="0070C0"/>
                </a:solidFill>
              </a:rPr>
              <a:t>, config)</a:t>
            </a:r>
          </a:p>
          <a:p>
            <a:pPr lvl="1">
              <a:buFont typeface="Courier New" panose="02070309020205020404" pitchFamily="49" charset="0"/>
              <a:buChar char="o"/>
            </a:pPr>
            <a:r>
              <a:rPr lang="en-IN" sz="1800" dirty="0">
                <a:solidFill>
                  <a:srgbClr val="0070C0"/>
                </a:solidFill>
              </a:rPr>
              <a:t>$</a:t>
            </a:r>
            <a:r>
              <a:rPr lang="en-IN" sz="1800" dirty="0" err="1">
                <a:solidFill>
                  <a:srgbClr val="0070C0"/>
                </a:solidFill>
              </a:rPr>
              <a:t>http.head</a:t>
            </a:r>
            <a:r>
              <a:rPr lang="en-IN" sz="1800" dirty="0">
                <a:solidFill>
                  <a:srgbClr val="0070C0"/>
                </a:solidFill>
              </a:rPr>
              <a:t>(</a:t>
            </a:r>
            <a:r>
              <a:rPr lang="en-IN" sz="1800" dirty="0" err="1">
                <a:solidFill>
                  <a:srgbClr val="0070C0"/>
                </a:solidFill>
              </a:rPr>
              <a:t>url</a:t>
            </a:r>
            <a:r>
              <a:rPr lang="en-IN" sz="1800" dirty="0">
                <a:solidFill>
                  <a:srgbClr val="0070C0"/>
                </a:solidFill>
              </a:rPr>
              <a:t>, config)</a:t>
            </a:r>
          </a:p>
          <a:p>
            <a:pPr marL="0" indent="0">
              <a:buNone/>
            </a:pPr>
            <a:endParaRPr lang="en-IN" dirty="0"/>
          </a:p>
        </p:txBody>
      </p:sp>
    </p:spTree>
    <p:extLst>
      <p:ext uri="{BB962C8B-B14F-4D97-AF65-F5344CB8AC3E}">
        <p14:creationId xmlns:p14="http://schemas.microsoft.com/office/powerpoint/2010/main" val="3206747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888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Sending Ajax Request - 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a:t>
            </a:r>
            <a:r>
              <a:rPr lang="en-IN" sz="2000" dirty="0" smtClean="0">
                <a:solidFill>
                  <a:schemeClr val="tx1">
                    <a:lumMod val="85000"/>
                    <a:lumOff val="15000"/>
                  </a:schemeClr>
                </a:solidFill>
              </a:rPr>
              <a:t>Http 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1612878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Example &amp; Promise object</a:t>
            </a:r>
            <a:endParaRPr lang="en-IN" dirty="0"/>
          </a:p>
        </p:txBody>
      </p:sp>
      <p:sp>
        <p:nvSpPr>
          <p:cNvPr id="3" name="Text Placeholder 2"/>
          <p:cNvSpPr>
            <a:spLocks noGrp="1"/>
          </p:cNvSpPr>
          <p:nvPr>
            <p:ph type="body" sz="quarter" idx="10"/>
          </p:nvPr>
        </p:nvSpPr>
        <p:spPr/>
        <p:txBody>
          <a:bodyPr>
            <a:noAutofit/>
          </a:bodyPr>
          <a:lstStyle/>
          <a:p>
            <a:pPr marL="0" indent="0">
              <a:buNone/>
            </a:pPr>
            <a:r>
              <a:rPr lang="en-IN" sz="1800" dirty="0" smtClean="0">
                <a:solidFill>
                  <a:schemeClr val="tx2">
                    <a:lumMod val="60000"/>
                    <a:lumOff val="40000"/>
                  </a:schemeClr>
                </a:solidFill>
              </a:rPr>
              <a:t>                 var promise = $http.get("/</a:t>
            </a:r>
            <a:r>
              <a:rPr lang="en-IN" sz="1800" dirty="0" err="1" smtClean="0">
                <a:solidFill>
                  <a:schemeClr val="tx2">
                    <a:lumMod val="60000"/>
                    <a:lumOff val="40000"/>
                  </a:schemeClr>
                </a:solidFill>
              </a:rPr>
              <a:t>angularjs</a:t>
            </a:r>
            <a:r>
              <a:rPr lang="en-IN" sz="1800" dirty="0" smtClean="0">
                <a:solidFill>
                  <a:schemeClr val="tx2">
                    <a:lumMod val="60000"/>
                    <a:lumOff val="40000"/>
                  </a:schemeClr>
                </a:solidFill>
              </a:rPr>
              <a:t>-examples/</a:t>
            </a:r>
            <a:r>
              <a:rPr lang="en-IN" sz="1800" dirty="0" err="1" smtClean="0">
                <a:solidFill>
                  <a:schemeClr val="tx2">
                    <a:lumMod val="60000"/>
                    <a:lumOff val="40000"/>
                  </a:schemeClr>
                </a:solidFill>
              </a:rPr>
              <a:t>json</a:t>
            </a:r>
            <a:r>
              <a:rPr lang="en-IN" sz="1800" dirty="0" smtClean="0">
                <a:solidFill>
                  <a:schemeClr val="tx2">
                    <a:lumMod val="60000"/>
                    <a:lumOff val="40000"/>
                  </a:schemeClr>
                </a:solidFill>
              </a:rPr>
              <a:t>-test-</a:t>
            </a:r>
            <a:r>
              <a:rPr lang="en-IN" sz="1800" dirty="0" err="1" smtClean="0">
                <a:solidFill>
                  <a:schemeClr val="tx2">
                    <a:lumMod val="60000"/>
                    <a:lumOff val="40000"/>
                  </a:schemeClr>
                </a:solidFill>
              </a:rPr>
              <a:t>data.jsp</a:t>
            </a:r>
            <a:r>
              <a:rPr lang="en-IN" sz="1800" dirty="0" smtClean="0">
                <a:solidFill>
                  <a:schemeClr val="tx2">
                    <a:lumMod val="60000"/>
                    <a:lumOff val="40000"/>
                  </a:schemeClr>
                </a:solidFill>
              </a:rPr>
              <a:t>");</a:t>
            </a:r>
          </a:p>
          <a:p>
            <a:pPr marL="0" indent="0">
              <a:buNone/>
            </a:pPr>
            <a:r>
              <a:rPr lang="en-IN" sz="1800" dirty="0" smtClean="0">
                <a:solidFill>
                  <a:schemeClr val="tx2">
                    <a:lumMod val="60000"/>
                    <a:lumOff val="40000"/>
                  </a:schemeClr>
                </a:solidFill>
              </a:rPr>
              <a:t>    	promise.success(function(data, status, headers, config)                					{ console.log(</a:t>
            </a:r>
            <a:r>
              <a:rPr lang="en-IN" sz="1800" dirty="0" err="1" smtClean="0">
                <a:solidFill>
                  <a:schemeClr val="tx2">
                    <a:lumMod val="60000"/>
                    <a:lumOff val="40000"/>
                  </a:schemeClr>
                </a:solidFill>
              </a:rPr>
              <a:t>data.title</a:t>
            </a:r>
            <a:r>
              <a:rPr lang="en-IN" sz="1800" dirty="0" smtClean="0">
                <a:solidFill>
                  <a:schemeClr val="tx2">
                    <a:lumMod val="60000"/>
                    <a:lumOff val="40000"/>
                  </a:schemeClr>
                </a:solidFill>
              </a:rPr>
              <a:t>); });                	promise.error(function(data, status, headers, config)                                                     			{ alert("AJAX failed!"); }); } } );</a:t>
            </a:r>
          </a:p>
          <a:p>
            <a:pPr marL="0" indent="0">
              <a:buNone/>
            </a:pPr>
            <a:endParaRPr lang="en-IN" sz="1800" dirty="0" smtClean="0">
              <a:solidFill>
                <a:schemeClr val="tx2">
                  <a:lumMod val="60000"/>
                  <a:lumOff val="40000"/>
                </a:schemeClr>
              </a:solidFill>
            </a:endParaRPr>
          </a:p>
          <a:p>
            <a:r>
              <a:rPr lang="en-IN" sz="1800" dirty="0" smtClean="0"/>
              <a:t>The $</a:t>
            </a:r>
            <a:r>
              <a:rPr lang="en-IN" sz="1800" dirty="0"/>
              <a:t>http.get() function returns a "promise" object. </a:t>
            </a:r>
            <a:endParaRPr lang="en-IN" sz="1800" dirty="0" smtClean="0"/>
          </a:p>
          <a:p>
            <a:pPr marL="0" indent="0">
              <a:buNone/>
            </a:pPr>
            <a:endParaRPr lang="en-IN" sz="1800" dirty="0" smtClean="0"/>
          </a:p>
          <a:p>
            <a:r>
              <a:rPr lang="en-IN" sz="1800" dirty="0"/>
              <a:t>A promise represents the eventual result of an operation. </a:t>
            </a:r>
            <a:endParaRPr lang="en-IN" sz="1800" dirty="0" smtClean="0"/>
          </a:p>
          <a:p>
            <a:pPr marL="0" indent="0">
              <a:buNone/>
            </a:pPr>
            <a:endParaRPr lang="en-IN" sz="1800" dirty="0" smtClean="0"/>
          </a:p>
          <a:p>
            <a:r>
              <a:rPr lang="en-IN" sz="1800" dirty="0" smtClean="0"/>
              <a:t>The </a:t>
            </a:r>
            <a:r>
              <a:rPr lang="en-IN" sz="1800" dirty="0"/>
              <a:t>promise object has a success() and an error</a:t>
            </a:r>
            <a:r>
              <a:rPr lang="en-IN" sz="1800" dirty="0" smtClean="0"/>
              <a:t>() callback function - </a:t>
            </a:r>
            <a:r>
              <a:rPr lang="en-IN" sz="1800" dirty="0"/>
              <a:t>It is used to specify what to do when an operation eventually succeeds or fails.</a:t>
            </a:r>
            <a:endParaRPr lang="en-IN" sz="1800" dirty="0" smtClean="0"/>
          </a:p>
          <a:p>
            <a:pPr marL="0" indent="0">
              <a:buNone/>
            </a:pPr>
            <a:endParaRPr lang="en-IN" sz="1800" dirty="0">
              <a:solidFill>
                <a:schemeClr val="tx2">
                  <a:lumMod val="60000"/>
                  <a:lumOff val="40000"/>
                </a:schemeClr>
              </a:solidFill>
            </a:endParaRPr>
          </a:p>
        </p:txBody>
      </p:sp>
    </p:spTree>
    <p:extLst>
      <p:ext uri="{BB962C8B-B14F-4D97-AF65-F5344CB8AC3E}">
        <p14:creationId xmlns:p14="http://schemas.microsoft.com/office/powerpoint/2010/main" val="149363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Sending Ajax Request - 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Http </a:t>
            </a:r>
            <a:r>
              <a:rPr lang="en-IN" sz="2000" dirty="0" smtClean="0">
                <a:solidFill>
                  <a:schemeClr val="tx1">
                    <a:lumMod val="85000"/>
                    <a:lumOff val="15000"/>
                  </a:schemeClr>
                </a:solidFill>
              </a:rPr>
              <a:t>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152414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Using $http </a:t>
            </a:r>
            <a:r>
              <a:rPr lang="en-IN" dirty="0"/>
              <a:t>as a </a:t>
            </a:r>
            <a:r>
              <a:rPr lang="en-IN" dirty="0" smtClean="0"/>
              <a:t>Function  (1/2)</a:t>
            </a:r>
            <a:r>
              <a:rPr lang="en-IN" dirty="0"/>
              <a:t/>
            </a:r>
            <a:br>
              <a:rPr lang="en-IN" dirty="0"/>
            </a:br>
            <a:endParaRPr lang="en-IN" dirty="0"/>
          </a:p>
        </p:txBody>
      </p:sp>
      <p:sp>
        <p:nvSpPr>
          <p:cNvPr id="3" name="Text Placeholder 2"/>
          <p:cNvSpPr>
            <a:spLocks noGrp="1"/>
          </p:cNvSpPr>
          <p:nvPr>
            <p:ph type="body" sz="quarter" idx="10"/>
          </p:nvPr>
        </p:nvSpPr>
        <p:spPr/>
        <p:txBody>
          <a:bodyPr>
            <a:normAutofit/>
          </a:bodyPr>
          <a:lstStyle/>
          <a:p>
            <a:r>
              <a:rPr lang="en-IN" sz="1800" dirty="0"/>
              <a:t>You can also use the $http service as a function </a:t>
            </a:r>
            <a:r>
              <a:rPr lang="en-IN" sz="1800" dirty="0" smtClean="0"/>
              <a:t>directly:</a:t>
            </a:r>
            <a:endParaRPr lang="en-IN" sz="1800" dirty="0"/>
          </a:p>
          <a:p>
            <a:pPr marL="0" indent="0">
              <a:buNone/>
            </a:pPr>
            <a:r>
              <a:rPr lang="en-IN" sz="1800" dirty="0" smtClean="0"/>
              <a:t>       </a:t>
            </a:r>
            <a:r>
              <a:rPr lang="en-IN" sz="1800" dirty="0" smtClean="0">
                <a:solidFill>
                  <a:schemeClr val="tx2">
                    <a:lumMod val="60000"/>
                    <a:lumOff val="40000"/>
                  </a:schemeClr>
                </a:solidFill>
              </a:rPr>
              <a:t>var </a:t>
            </a:r>
            <a:r>
              <a:rPr lang="en-IN" sz="1800" dirty="0">
                <a:solidFill>
                  <a:schemeClr val="tx2">
                    <a:lumMod val="60000"/>
                    <a:lumOff val="40000"/>
                  </a:schemeClr>
                </a:solidFill>
              </a:rPr>
              <a:t>promise = $http(config); </a:t>
            </a:r>
            <a:endParaRPr lang="en-IN" sz="1800" dirty="0" smtClean="0">
              <a:solidFill>
                <a:schemeClr val="tx2">
                  <a:lumMod val="60000"/>
                  <a:lumOff val="40000"/>
                </a:schemeClr>
              </a:solidFill>
            </a:endParaRPr>
          </a:p>
          <a:p>
            <a:endParaRPr lang="en-IN" sz="1800" dirty="0" smtClean="0"/>
          </a:p>
          <a:p>
            <a:r>
              <a:rPr lang="en-IN" sz="1800" dirty="0" smtClean="0"/>
              <a:t>The</a:t>
            </a:r>
            <a:r>
              <a:rPr lang="en-IN" sz="1800" dirty="0">
                <a:solidFill>
                  <a:srgbClr val="0070C0"/>
                </a:solidFill>
              </a:rPr>
              <a:t> config</a:t>
            </a:r>
            <a:r>
              <a:rPr lang="en-IN" sz="1800" dirty="0"/>
              <a:t> parameter passed to the  $http </a:t>
            </a:r>
            <a:r>
              <a:rPr lang="en-IN" sz="1800" dirty="0" smtClean="0"/>
              <a:t>function </a:t>
            </a:r>
            <a:r>
              <a:rPr lang="en-IN" sz="1800" dirty="0"/>
              <a:t>controls the HTTP request sent to the server</a:t>
            </a:r>
            <a:r>
              <a:rPr lang="en-IN" sz="1800" dirty="0" smtClean="0"/>
              <a:t>.</a:t>
            </a:r>
          </a:p>
          <a:p>
            <a:endParaRPr lang="en-IN" sz="1800" dirty="0" smtClean="0"/>
          </a:p>
          <a:p>
            <a:r>
              <a:rPr lang="en-IN" sz="1800" dirty="0" smtClean="0"/>
              <a:t>The config</a:t>
            </a:r>
            <a:r>
              <a:rPr lang="en-IN" sz="1800" dirty="0"/>
              <a:t> parameter is a JavaScript object which can contain the following properties</a:t>
            </a:r>
            <a:r>
              <a:rPr lang="en-IN" sz="1800" dirty="0" smtClean="0"/>
              <a:t>:</a:t>
            </a:r>
          </a:p>
          <a:p>
            <a:pPr lvl="1">
              <a:buFont typeface="Courier New" panose="02070309020205020404" pitchFamily="49" charset="0"/>
              <a:buChar char="o"/>
            </a:pPr>
            <a:r>
              <a:rPr lang="en-IN" sz="1800" dirty="0" smtClean="0"/>
              <a:t>Method, </a:t>
            </a:r>
            <a:r>
              <a:rPr lang="en-IN" sz="1800" dirty="0" err="1" smtClean="0"/>
              <a:t>url</a:t>
            </a:r>
            <a:r>
              <a:rPr lang="en-IN" sz="1800" dirty="0" smtClean="0"/>
              <a:t>, params, headers, timeout, cache, </a:t>
            </a:r>
            <a:r>
              <a:rPr lang="en-IN" sz="1800" dirty="0" err="1" smtClean="0"/>
              <a:t>transformRequest</a:t>
            </a:r>
            <a:r>
              <a:rPr lang="en-IN" sz="1800" dirty="0" smtClean="0"/>
              <a:t>, </a:t>
            </a:r>
            <a:r>
              <a:rPr lang="en-IN" sz="1800" dirty="0" err="1" smtClean="0"/>
              <a:t>transformResponse</a:t>
            </a:r>
            <a:endParaRPr lang="en-IN" sz="1800" dirty="0"/>
          </a:p>
          <a:p>
            <a:pPr marL="349250" lvl="1" indent="-342900">
              <a:buFont typeface="Wingdings" panose="05000000000000000000" pitchFamily="2" charset="2"/>
              <a:buChar char="§"/>
            </a:pPr>
            <a:endParaRPr lang="en-IN" sz="1800" dirty="0" smtClean="0"/>
          </a:p>
          <a:p>
            <a:pPr marL="349250" lvl="1" indent="-342900">
              <a:buFont typeface="Wingdings" panose="05000000000000000000" pitchFamily="2" charset="2"/>
              <a:buChar char="§"/>
            </a:pPr>
            <a:r>
              <a:rPr lang="en-IN" sz="1800" dirty="0" smtClean="0"/>
              <a:t>Promise can also use </a:t>
            </a:r>
            <a:r>
              <a:rPr lang="en-IN" sz="1800" dirty="0" smtClean="0">
                <a:solidFill>
                  <a:schemeClr val="tx2">
                    <a:lumMod val="60000"/>
                    <a:lumOff val="40000"/>
                  </a:schemeClr>
                </a:solidFill>
              </a:rPr>
              <a:t>‘then’</a:t>
            </a:r>
            <a:r>
              <a:rPr lang="en-IN" sz="1800" dirty="0">
                <a:solidFill>
                  <a:schemeClr val="tx2">
                    <a:lumMod val="60000"/>
                    <a:lumOff val="40000"/>
                  </a:schemeClr>
                </a:solidFill>
              </a:rPr>
              <a:t> </a:t>
            </a:r>
            <a:r>
              <a:rPr lang="en-IN" sz="1800" dirty="0"/>
              <a:t>method to register </a:t>
            </a:r>
            <a:r>
              <a:rPr lang="en-IN" sz="1800" dirty="0" smtClean="0"/>
              <a:t>call-backs that receive response object as an argument</a:t>
            </a:r>
          </a:p>
          <a:p>
            <a:pPr marL="457200" lvl="1" indent="0">
              <a:buNone/>
            </a:pPr>
            <a:endParaRPr lang="en-IN" dirty="0"/>
          </a:p>
          <a:p>
            <a:pPr marL="0" lvl="1" indent="0">
              <a:buNone/>
            </a:pPr>
            <a:endParaRPr lang="en-IN" dirty="0"/>
          </a:p>
          <a:p>
            <a:pPr lvl="1"/>
            <a:endParaRPr lang="en-IN" dirty="0" smtClean="0"/>
          </a:p>
          <a:p>
            <a:endParaRPr lang="en-IN" dirty="0"/>
          </a:p>
          <a:p>
            <a:endParaRPr lang="en-IN" dirty="0"/>
          </a:p>
        </p:txBody>
      </p:sp>
    </p:spTree>
    <p:extLst>
      <p:ext uri="{BB962C8B-B14F-4D97-AF65-F5344CB8AC3E}">
        <p14:creationId xmlns:p14="http://schemas.microsoft.com/office/powerpoint/2010/main" val="2493170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latin typeface="+mn-lt"/>
              </a:rPr>
              <a:t>What is AngularJS</a:t>
            </a:r>
            <a:r>
              <a:rPr lang="en-IN" dirty="0" smtClean="0">
                <a:effectLst/>
                <a:latin typeface="+mn-lt"/>
              </a:rPr>
              <a:t> - MV* Framework</a:t>
            </a:r>
            <a:endParaRPr lang="en-IN" dirty="0">
              <a:effectLst/>
              <a:latin typeface="+mn-lt"/>
            </a:endParaRPr>
          </a:p>
        </p:txBody>
      </p:sp>
      <p:pic>
        <p:nvPicPr>
          <p:cNvPr id="1027" name="Picture 3" descr="D:\angularjs\images\mvstar_framework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340768"/>
            <a:ext cx="5096587" cy="3724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5792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Using $http as a </a:t>
            </a:r>
            <a:r>
              <a:rPr lang="en-IN" dirty="0" smtClean="0"/>
              <a:t>Function  (2/2)</a:t>
            </a:r>
            <a:r>
              <a:rPr lang="en-IN" dirty="0"/>
              <a:t/>
            </a:r>
            <a:br>
              <a:rPr lang="en-IN" dirty="0"/>
            </a:br>
            <a:endParaRPr lang="en-IN" dirty="0"/>
          </a:p>
        </p:txBody>
      </p:sp>
      <p:sp>
        <p:nvSpPr>
          <p:cNvPr id="3" name="Text Placeholder 2"/>
          <p:cNvSpPr>
            <a:spLocks noGrp="1"/>
          </p:cNvSpPr>
          <p:nvPr>
            <p:ph type="body" sz="quarter" idx="10"/>
          </p:nvPr>
        </p:nvSpPr>
        <p:spPr/>
        <p:txBody>
          <a:bodyPr>
            <a:normAutofit/>
          </a:bodyPr>
          <a:lstStyle/>
          <a:p>
            <a:pPr marL="0" indent="0">
              <a:buNone/>
            </a:pPr>
            <a:r>
              <a:rPr lang="en-IN" sz="1800" dirty="0">
                <a:solidFill>
                  <a:srgbClr val="FF0000"/>
                </a:solidFill>
              </a:rPr>
              <a:t>// </a:t>
            </a:r>
            <a:r>
              <a:rPr lang="en-IN" sz="1800" dirty="0" smtClean="0">
                <a:solidFill>
                  <a:srgbClr val="FF0000"/>
                </a:solidFill>
              </a:rPr>
              <a:t>To remove </a:t>
            </a:r>
            <a:r>
              <a:rPr lang="en-IN" sz="1800" dirty="0">
                <a:solidFill>
                  <a:srgbClr val="FF0000"/>
                </a:solidFill>
              </a:rPr>
              <a:t>the friend with the given ID from the remote collection.</a:t>
            </a:r>
          </a:p>
          <a:p>
            <a:pPr marL="0" indent="0">
              <a:buNone/>
            </a:pPr>
            <a:r>
              <a:rPr lang="en-IN" sz="1800" dirty="0" smtClean="0">
                <a:solidFill>
                  <a:schemeClr val="tx2">
                    <a:lumMod val="60000"/>
                    <a:lumOff val="40000"/>
                  </a:schemeClr>
                </a:solidFill>
              </a:rPr>
              <a:t>  function removeFriend(id) {</a:t>
            </a: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a:t>
            </a:r>
            <a:r>
              <a:rPr lang="en-IN" sz="1800" dirty="0" smtClean="0">
                <a:solidFill>
                  <a:srgbClr val="FF0000"/>
                </a:solidFill>
              </a:rPr>
              <a:t>// var request is a ‘promise’ object returned by $http</a:t>
            </a:r>
            <a:endParaRPr lang="en-IN" sz="1800" dirty="0">
              <a:solidFill>
                <a:srgbClr val="FF0000"/>
              </a:solidFill>
            </a:endParaRP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var request </a:t>
            </a:r>
            <a:r>
              <a:rPr lang="en-IN" sz="1800" dirty="0">
                <a:solidFill>
                  <a:schemeClr val="tx2">
                    <a:lumMod val="60000"/>
                    <a:lumOff val="40000"/>
                  </a:schemeClr>
                </a:solidFill>
              </a:rPr>
              <a:t>= $http</a:t>
            </a:r>
            <a:r>
              <a:rPr lang="en-IN" sz="1800" dirty="0" smtClean="0">
                <a:solidFill>
                  <a:schemeClr val="tx2">
                    <a:lumMod val="60000"/>
                    <a:lumOff val="40000"/>
                  </a:schemeClr>
                </a:solidFill>
              </a:rPr>
              <a:t>({ method</a:t>
            </a:r>
            <a:r>
              <a:rPr lang="en-IN" sz="1800" dirty="0">
                <a:solidFill>
                  <a:schemeClr val="tx2">
                    <a:lumMod val="60000"/>
                    <a:lumOff val="40000"/>
                  </a:schemeClr>
                </a:solidFill>
              </a:rPr>
              <a:t>: "delete</a:t>
            </a:r>
            <a:r>
              <a:rPr lang="en-IN" sz="1800" dirty="0" smtClean="0">
                <a:solidFill>
                  <a:schemeClr val="tx2">
                    <a:lumMod val="60000"/>
                    <a:lumOff val="40000"/>
                  </a:schemeClr>
                </a:solidFill>
              </a:rPr>
              <a:t>", url</a:t>
            </a:r>
            <a:r>
              <a:rPr lang="en-IN" sz="1800" dirty="0">
                <a:solidFill>
                  <a:schemeClr val="tx2">
                    <a:lumMod val="60000"/>
                    <a:lumOff val="40000"/>
                  </a:schemeClr>
                </a:solidFill>
              </a:rPr>
              <a:t>: "</a:t>
            </a:r>
            <a:r>
              <a:rPr lang="en-IN" sz="1800" dirty="0" err="1">
                <a:solidFill>
                  <a:schemeClr val="tx2">
                    <a:lumMod val="60000"/>
                    <a:lumOff val="40000"/>
                  </a:schemeClr>
                </a:solidFill>
              </a:rPr>
              <a:t>api</a:t>
            </a:r>
            <a:r>
              <a:rPr lang="en-IN" sz="1800" dirty="0">
                <a:solidFill>
                  <a:schemeClr val="tx2">
                    <a:lumMod val="60000"/>
                    <a:lumOff val="40000"/>
                  </a:schemeClr>
                </a:solidFill>
              </a:rPr>
              <a:t>/</a:t>
            </a:r>
            <a:r>
              <a:rPr lang="en-IN" sz="1800" dirty="0" err="1">
                <a:solidFill>
                  <a:schemeClr val="tx2">
                    <a:lumMod val="60000"/>
                    <a:lumOff val="40000"/>
                  </a:schemeClr>
                </a:solidFill>
              </a:rPr>
              <a:t>index.cfm</a:t>
            </a:r>
            <a:r>
              <a:rPr lang="en-IN" sz="1800" dirty="0">
                <a:solidFill>
                  <a:schemeClr val="tx2">
                    <a:lumMod val="60000"/>
                    <a:lumOff val="40000"/>
                  </a:schemeClr>
                </a:solidFill>
              </a:rPr>
              <a:t>",</a:t>
            </a:r>
          </a:p>
          <a:p>
            <a:pPr marL="0" indent="0">
              <a:buNone/>
            </a:pPr>
            <a:r>
              <a:rPr lang="en-IN" sz="1800" dirty="0" smtClean="0">
                <a:solidFill>
                  <a:schemeClr val="tx2">
                    <a:lumMod val="60000"/>
                    <a:lumOff val="40000"/>
                  </a:schemeClr>
                </a:solidFill>
              </a:rPr>
              <a:t>     			   params</a:t>
            </a:r>
            <a:r>
              <a:rPr lang="en-IN" sz="1800" dirty="0">
                <a:solidFill>
                  <a:schemeClr val="tx2">
                    <a:lumMod val="60000"/>
                    <a:lumOff val="40000"/>
                  </a:schemeClr>
                </a:solidFill>
              </a:rPr>
              <a:t>: </a:t>
            </a:r>
            <a:r>
              <a:rPr lang="en-IN" sz="1800" dirty="0" smtClean="0">
                <a:solidFill>
                  <a:schemeClr val="tx2">
                    <a:lumMod val="60000"/>
                    <a:lumOff val="40000"/>
                  </a:schemeClr>
                </a:solidFill>
              </a:rPr>
              <a:t>{ action</a:t>
            </a:r>
            <a:r>
              <a:rPr lang="en-IN" sz="1800" dirty="0">
                <a:solidFill>
                  <a:schemeClr val="tx2">
                    <a:lumMod val="60000"/>
                    <a:lumOff val="40000"/>
                  </a:schemeClr>
                </a:solidFill>
              </a:rPr>
              <a:t>: "</a:t>
            </a:r>
            <a:r>
              <a:rPr lang="en-IN" sz="1800" dirty="0" smtClean="0">
                <a:solidFill>
                  <a:schemeClr val="tx2">
                    <a:lumMod val="60000"/>
                    <a:lumOff val="40000"/>
                  </a:schemeClr>
                </a:solidFill>
              </a:rPr>
              <a:t>delete"},</a:t>
            </a:r>
          </a:p>
          <a:p>
            <a:pPr marL="0" indent="0">
              <a:buNone/>
            </a:pPr>
            <a:r>
              <a:rPr lang="en-IN" sz="1800" dirty="0" smtClean="0">
                <a:solidFill>
                  <a:schemeClr val="tx2">
                    <a:lumMod val="60000"/>
                    <a:lumOff val="40000"/>
                  </a:schemeClr>
                </a:solidFill>
              </a:rPr>
              <a:t>          			   data</a:t>
            </a:r>
            <a:r>
              <a:rPr lang="en-IN" sz="1800" dirty="0">
                <a:solidFill>
                  <a:schemeClr val="tx2">
                    <a:lumMod val="60000"/>
                    <a:lumOff val="40000"/>
                  </a:schemeClr>
                </a:solidFill>
              </a:rPr>
              <a:t>: </a:t>
            </a:r>
            <a:r>
              <a:rPr lang="en-IN" sz="1800" dirty="0" smtClean="0">
                <a:solidFill>
                  <a:schemeClr val="tx2">
                    <a:lumMod val="60000"/>
                    <a:lumOff val="40000"/>
                  </a:schemeClr>
                </a:solidFill>
              </a:rPr>
              <a:t>{id</a:t>
            </a:r>
            <a:r>
              <a:rPr lang="en-IN" sz="1800" dirty="0">
                <a:solidFill>
                  <a:schemeClr val="tx2">
                    <a:lumMod val="60000"/>
                    <a:lumOff val="40000"/>
                  </a:schemeClr>
                </a:solidFill>
              </a:rPr>
              <a:t>: </a:t>
            </a:r>
            <a:r>
              <a:rPr lang="en-IN" sz="1800" dirty="0" smtClean="0">
                <a:solidFill>
                  <a:schemeClr val="tx2">
                    <a:lumMod val="60000"/>
                    <a:lumOff val="40000"/>
                  </a:schemeClr>
                </a:solidFill>
              </a:rPr>
              <a:t>id}   } );</a:t>
            </a:r>
          </a:p>
          <a:p>
            <a:pPr marL="0" indent="0">
              <a:buNone/>
            </a:pPr>
            <a:r>
              <a:rPr lang="en-IN" sz="1800" dirty="0">
                <a:solidFill>
                  <a:srgbClr val="FF0000"/>
                </a:solidFill>
              </a:rPr>
              <a:t> </a:t>
            </a:r>
            <a:r>
              <a:rPr lang="en-IN" sz="1800" dirty="0" smtClean="0">
                <a:solidFill>
                  <a:srgbClr val="FF0000"/>
                </a:solidFill>
              </a:rPr>
              <a:t>    //see the ‘then’ method used to register the call-backs.</a:t>
            </a:r>
            <a:endParaRPr lang="en-IN" sz="1800" dirty="0">
              <a:solidFill>
                <a:srgbClr val="FF0000"/>
              </a:solidFill>
            </a:endParaRP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return</a:t>
            </a:r>
            <a:r>
              <a:rPr lang="en-IN" sz="1800" dirty="0">
                <a:solidFill>
                  <a:schemeClr val="tx2">
                    <a:lumMod val="60000"/>
                    <a:lumOff val="40000"/>
                  </a:schemeClr>
                </a:solidFill>
              </a:rPr>
              <a:t>( </a:t>
            </a:r>
            <a:r>
              <a:rPr lang="en-IN" sz="1800" dirty="0" err="1">
                <a:solidFill>
                  <a:schemeClr val="tx2">
                    <a:lumMod val="60000"/>
                    <a:lumOff val="40000"/>
                  </a:schemeClr>
                </a:solidFill>
              </a:rPr>
              <a:t>request.</a:t>
            </a:r>
            <a:r>
              <a:rPr lang="en-IN" sz="1800" dirty="0" err="1">
                <a:solidFill>
                  <a:srgbClr val="FF0000"/>
                </a:solidFill>
              </a:rPr>
              <a:t>then</a:t>
            </a:r>
            <a:r>
              <a:rPr lang="en-IN" sz="1800" dirty="0">
                <a:solidFill>
                  <a:schemeClr val="tx2">
                    <a:lumMod val="60000"/>
                    <a:lumOff val="40000"/>
                  </a:schemeClr>
                </a:solidFill>
              </a:rPr>
              <a:t>( </a:t>
            </a:r>
            <a:r>
              <a:rPr lang="en-IN" sz="1800" dirty="0" err="1">
                <a:solidFill>
                  <a:schemeClr val="tx2">
                    <a:lumMod val="60000"/>
                    <a:lumOff val="40000"/>
                  </a:schemeClr>
                </a:solidFill>
              </a:rPr>
              <a:t>handleSuccess</a:t>
            </a:r>
            <a:r>
              <a:rPr lang="en-IN" sz="1800" dirty="0">
                <a:solidFill>
                  <a:schemeClr val="tx2">
                    <a:lumMod val="60000"/>
                    <a:lumOff val="40000"/>
                  </a:schemeClr>
                </a:solidFill>
              </a:rPr>
              <a:t>, </a:t>
            </a:r>
            <a:r>
              <a:rPr lang="en-IN" sz="1800" dirty="0" err="1">
                <a:solidFill>
                  <a:schemeClr val="tx2">
                    <a:lumMod val="60000"/>
                    <a:lumOff val="40000"/>
                  </a:schemeClr>
                </a:solidFill>
              </a:rPr>
              <a:t>handleError</a:t>
            </a:r>
            <a:r>
              <a:rPr lang="en-IN" sz="1800" dirty="0">
                <a:solidFill>
                  <a:schemeClr val="tx2">
                    <a:lumMod val="60000"/>
                    <a:lumOff val="40000"/>
                  </a:schemeClr>
                </a:solidFill>
              </a:rPr>
              <a:t> ) );</a:t>
            </a: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a:t>
            </a:r>
          </a:p>
          <a:p>
            <a:pPr marL="0" indent="0">
              <a:buNone/>
            </a:pPr>
            <a:r>
              <a:rPr lang="en-IN" sz="1800" dirty="0" smtClean="0">
                <a:solidFill>
                  <a:schemeClr val="tx2">
                    <a:lumMod val="60000"/>
                    <a:lumOff val="40000"/>
                  </a:schemeClr>
                </a:solidFill>
              </a:rPr>
              <a:t>  function </a:t>
            </a:r>
            <a:r>
              <a:rPr lang="en-IN" sz="1800" dirty="0" err="1">
                <a:solidFill>
                  <a:schemeClr val="tx2">
                    <a:lumMod val="60000"/>
                    <a:lumOff val="40000"/>
                  </a:schemeClr>
                </a:solidFill>
              </a:rPr>
              <a:t>handleSuccess</a:t>
            </a:r>
            <a:r>
              <a:rPr lang="en-IN" sz="1800" dirty="0">
                <a:solidFill>
                  <a:schemeClr val="tx2">
                    <a:lumMod val="60000"/>
                    <a:lumOff val="40000"/>
                  </a:schemeClr>
                </a:solidFill>
              </a:rPr>
              <a:t>( response ) {</a:t>
            </a:r>
          </a:p>
          <a:p>
            <a:pPr marL="0" indent="0">
              <a:buNone/>
            </a:pPr>
            <a:r>
              <a:rPr lang="en-IN" sz="1800" dirty="0" smtClean="0">
                <a:solidFill>
                  <a:schemeClr val="tx2">
                    <a:lumMod val="60000"/>
                    <a:lumOff val="40000"/>
                  </a:schemeClr>
                </a:solidFill>
              </a:rPr>
              <a:t>     return</a:t>
            </a:r>
            <a:r>
              <a:rPr lang="en-IN" sz="1800" dirty="0">
                <a:solidFill>
                  <a:schemeClr val="tx2">
                    <a:lumMod val="60000"/>
                    <a:lumOff val="40000"/>
                  </a:schemeClr>
                </a:solidFill>
              </a:rPr>
              <a:t>( </a:t>
            </a:r>
            <a:r>
              <a:rPr lang="en-IN" sz="1800" dirty="0" err="1">
                <a:solidFill>
                  <a:schemeClr val="tx2">
                    <a:lumMod val="60000"/>
                    <a:lumOff val="40000"/>
                  </a:schemeClr>
                </a:solidFill>
              </a:rPr>
              <a:t>response.data</a:t>
            </a:r>
            <a:r>
              <a:rPr lang="en-IN" sz="1800" dirty="0">
                <a:solidFill>
                  <a:schemeClr val="tx2">
                    <a:lumMod val="60000"/>
                    <a:lumOff val="40000"/>
                  </a:schemeClr>
                </a:solidFill>
              </a:rPr>
              <a:t> );</a:t>
            </a: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 </a:t>
            </a:r>
          </a:p>
          <a:p>
            <a:pPr marL="0" indent="0">
              <a:buNone/>
            </a:pPr>
            <a:r>
              <a:rPr lang="en-IN" sz="1800" dirty="0" smtClean="0">
                <a:solidFill>
                  <a:schemeClr val="tx2">
                    <a:lumMod val="60000"/>
                    <a:lumOff val="40000"/>
                  </a:schemeClr>
                </a:solidFill>
              </a:rPr>
              <a:t>   function </a:t>
            </a:r>
            <a:r>
              <a:rPr lang="en-IN" sz="1800" dirty="0" err="1" smtClean="0">
                <a:solidFill>
                  <a:schemeClr val="tx2">
                    <a:lumMod val="60000"/>
                    <a:lumOff val="40000"/>
                  </a:schemeClr>
                </a:solidFill>
              </a:rPr>
              <a:t>handle</a:t>
            </a:r>
            <a:r>
              <a:rPr lang="en-IN" sz="1800" dirty="0" err="1">
                <a:solidFill>
                  <a:schemeClr val="tx2">
                    <a:lumMod val="60000"/>
                    <a:lumOff val="40000"/>
                  </a:schemeClr>
                </a:solidFill>
              </a:rPr>
              <a:t>Error</a:t>
            </a:r>
            <a:r>
              <a:rPr lang="en-IN" sz="1800" dirty="0">
                <a:solidFill>
                  <a:schemeClr val="tx2">
                    <a:lumMod val="60000"/>
                    <a:lumOff val="40000"/>
                  </a:schemeClr>
                </a:solidFill>
              </a:rPr>
              <a:t> </a:t>
            </a:r>
            <a:r>
              <a:rPr lang="en-IN" sz="1800" dirty="0" smtClean="0">
                <a:solidFill>
                  <a:schemeClr val="tx2">
                    <a:lumMod val="60000"/>
                    <a:lumOff val="40000"/>
                  </a:schemeClr>
                </a:solidFill>
              </a:rPr>
              <a:t>( </a:t>
            </a:r>
            <a:r>
              <a:rPr lang="en-IN" sz="1800" dirty="0">
                <a:solidFill>
                  <a:schemeClr val="tx2">
                    <a:lumMod val="60000"/>
                    <a:lumOff val="40000"/>
                  </a:schemeClr>
                </a:solidFill>
              </a:rPr>
              <a:t>response ) {</a:t>
            </a: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console.log( </a:t>
            </a:r>
            <a:r>
              <a:rPr lang="en-IN" sz="1800" dirty="0" err="1" smtClean="0">
                <a:solidFill>
                  <a:schemeClr val="tx2">
                    <a:lumMod val="60000"/>
                    <a:lumOff val="40000"/>
                  </a:schemeClr>
                </a:solidFill>
              </a:rPr>
              <a:t>response.data.message</a:t>
            </a:r>
            <a:r>
              <a:rPr lang="en-IN" sz="1800" dirty="0" smtClean="0">
                <a:solidFill>
                  <a:schemeClr val="tx2">
                    <a:lumMod val="60000"/>
                    <a:lumOff val="40000"/>
                  </a:schemeClr>
                </a:solidFill>
              </a:rPr>
              <a:t>);</a:t>
            </a:r>
            <a:endParaRPr lang="en-IN" sz="1800" dirty="0">
              <a:solidFill>
                <a:schemeClr val="tx2">
                  <a:lumMod val="60000"/>
                  <a:lumOff val="40000"/>
                </a:schemeClr>
              </a:solidFill>
            </a:endParaRP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a:t>
            </a:r>
            <a:endParaRPr lang="en-IN" sz="1800" dirty="0">
              <a:solidFill>
                <a:schemeClr val="tx2">
                  <a:lumMod val="60000"/>
                  <a:lumOff val="40000"/>
                </a:schemeClr>
              </a:solidFill>
            </a:endParaRP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98376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Sending Ajax Request - 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a:t>
            </a:r>
            <a:r>
              <a:rPr lang="en-IN" sz="2000" dirty="0" smtClean="0">
                <a:solidFill>
                  <a:schemeClr val="tx1">
                    <a:lumMod val="85000"/>
                    <a:lumOff val="15000"/>
                  </a:schemeClr>
                </a:solidFill>
              </a:rPr>
              <a:t>Http 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a:t>
            </a:r>
            <a:r>
              <a:rPr lang="en-IN" sz="2000" smtClean="0">
                <a:solidFill>
                  <a:schemeClr val="tx1">
                    <a:lumMod val="85000"/>
                    <a:lumOff val="15000"/>
                  </a:schemeClr>
                </a:solidFill>
              </a:rPr>
              <a:t>http &amp; JSONP </a:t>
            </a:r>
            <a:r>
              <a:rPr lang="en-IN" sz="2000" dirty="0" smtClean="0">
                <a:solidFill>
                  <a:schemeClr val="tx1">
                    <a:lumMod val="85000"/>
                    <a:lumOff val="15000"/>
                  </a:schemeClr>
                </a:solidFill>
              </a:rPr>
              <a:t>–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51424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 Setting  Http headers At Global Level   (1/2)</a:t>
            </a:r>
            <a:endParaRPr lang="en-IN" dirty="0"/>
          </a:p>
        </p:txBody>
      </p:sp>
      <p:sp>
        <p:nvSpPr>
          <p:cNvPr id="3" name="Text Placeholder 2"/>
          <p:cNvSpPr>
            <a:spLocks noGrp="1"/>
          </p:cNvSpPr>
          <p:nvPr>
            <p:ph type="body" sz="quarter" idx="10"/>
          </p:nvPr>
        </p:nvSpPr>
        <p:spPr/>
        <p:txBody>
          <a:bodyPr>
            <a:normAutofit/>
          </a:bodyPr>
          <a:lstStyle/>
          <a:p>
            <a:r>
              <a:rPr lang="en-IN" sz="1800" dirty="0"/>
              <a:t>The $http service will automatically add certain HTTP headers to </a:t>
            </a:r>
            <a:r>
              <a:rPr lang="en-IN" sz="1800" dirty="0">
                <a:solidFill>
                  <a:srgbClr val="0070C0"/>
                </a:solidFill>
              </a:rPr>
              <a:t>all requests</a:t>
            </a:r>
            <a:r>
              <a:rPr lang="en-IN" sz="1800" dirty="0" smtClean="0">
                <a:solidFill>
                  <a:srgbClr val="0070C0"/>
                </a:solidFill>
              </a:rPr>
              <a:t>.</a:t>
            </a:r>
          </a:p>
          <a:p>
            <a:endParaRPr lang="en-IN" sz="1800" dirty="0" smtClean="0"/>
          </a:p>
          <a:p>
            <a:r>
              <a:rPr lang="en-IN" sz="1800" dirty="0" smtClean="0"/>
              <a:t>Following is the default configuration for </a:t>
            </a:r>
            <a:r>
              <a:rPr lang="en-IN" sz="1800" dirty="0">
                <a:solidFill>
                  <a:schemeClr val="tx2">
                    <a:lumMod val="60000"/>
                    <a:lumOff val="40000"/>
                  </a:schemeClr>
                </a:solidFill>
              </a:rPr>
              <a:t>$</a:t>
            </a:r>
            <a:r>
              <a:rPr lang="en-IN" sz="1800" dirty="0" smtClean="0">
                <a:solidFill>
                  <a:schemeClr val="tx2">
                    <a:lumMod val="60000"/>
                    <a:lumOff val="40000"/>
                  </a:schemeClr>
                </a:solidFill>
              </a:rPr>
              <a:t>httpProvider.defaults.headers</a:t>
            </a:r>
            <a:r>
              <a:rPr lang="en-IN" sz="1800" dirty="0">
                <a:solidFill>
                  <a:schemeClr val="tx2">
                    <a:lumMod val="60000"/>
                    <a:lumOff val="40000"/>
                  </a:schemeClr>
                </a:solidFill>
              </a:rPr>
              <a:t> </a:t>
            </a:r>
            <a:r>
              <a:rPr lang="en-IN" sz="1800" dirty="0"/>
              <a:t>configuration </a:t>
            </a:r>
            <a:r>
              <a:rPr lang="en-IN" sz="1800" dirty="0" smtClean="0"/>
              <a:t>object.</a:t>
            </a:r>
          </a:p>
          <a:p>
            <a:pPr marL="0" indent="0">
              <a:buNone/>
            </a:pPr>
            <a:endParaRPr lang="en-IN" sz="1800" dirty="0" smtClean="0"/>
          </a:p>
          <a:p>
            <a:pPr lvl="1"/>
            <a:r>
              <a:rPr lang="en-IN" sz="1600" dirty="0"/>
              <a:t>$</a:t>
            </a:r>
            <a:r>
              <a:rPr lang="en-IN" sz="1600" dirty="0" err="1" smtClean="0"/>
              <a:t>httpProvider.defaults.headers.common</a:t>
            </a:r>
            <a:r>
              <a:rPr lang="en-IN" sz="1600" dirty="0" smtClean="0"/>
              <a:t> - headers </a:t>
            </a:r>
            <a:r>
              <a:rPr lang="en-IN" sz="1600" dirty="0"/>
              <a:t>that are common for all </a:t>
            </a:r>
            <a:r>
              <a:rPr lang="en-IN" sz="1600" dirty="0" smtClean="0"/>
              <a:t>requests</a:t>
            </a:r>
            <a:endParaRPr lang="en-IN" sz="1600" dirty="0"/>
          </a:p>
          <a:p>
            <a:pPr lvl="2"/>
            <a:r>
              <a:rPr lang="en-IN" sz="1600" dirty="0"/>
              <a:t>Accept: application/</a:t>
            </a:r>
            <a:r>
              <a:rPr lang="en-IN" sz="1600" dirty="0" err="1"/>
              <a:t>json</a:t>
            </a:r>
            <a:r>
              <a:rPr lang="en-IN" sz="1600" dirty="0"/>
              <a:t>, text/plain, * / *</a:t>
            </a:r>
          </a:p>
          <a:p>
            <a:pPr lvl="1"/>
            <a:r>
              <a:rPr lang="en-IN" sz="1600" dirty="0"/>
              <a:t>$</a:t>
            </a:r>
            <a:r>
              <a:rPr lang="en-IN" sz="1600" dirty="0" err="1" smtClean="0"/>
              <a:t>httpProvider.defaults.headers.post</a:t>
            </a:r>
            <a:r>
              <a:rPr lang="en-IN" sz="1600" dirty="0"/>
              <a:t> </a:t>
            </a:r>
            <a:r>
              <a:rPr lang="en-IN" sz="1600" dirty="0" smtClean="0"/>
              <a:t>- header </a:t>
            </a:r>
            <a:r>
              <a:rPr lang="en-IN" sz="1600" dirty="0"/>
              <a:t>defaults for POST </a:t>
            </a:r>
            <a:r>
              <a:rPr lang="en-IN" sz="1600" dirty="0" smtClean="0"/>
              <a:t>requests</a:t>
            </a:r>
            <a:endParaRPr lang="en-IN" sz="1600" dirty="0"/>
          </a:p>
          <a:p>
            <a:pPr lvl="2"/>
            <a:r>
              <a:rPr lang="en-IN" sz="1600" dirty="0"/>
              <a:t>Content-Type: application/</a:t>
            </a:r>
            <a:r>
              <a:rPr lang="en-IN" sz="1600" dirty="0" err="1"/>
              <a:t>json</a:t>
            </a:r>
            <a:endParaRPr lang="en-IN" sz="1600" dirty="0"/>
          </a:p>
          <a:p>
            <a:pPr lvl="1"/>
            <a:r>
              <a:rPr lang="en-IN" sz="1600" dirty="0"/>
              <a:t>$</a:t>
            </a:r>
            <a:r>
              <a:rPr lang="en-IN" sz="1600" dirty="0" err="1" smtClean="0"/>
              <a:t>httpProvider.defaults.headers.put</a:t>
            </a:r>
            <a:r>
              <a:rPr lang="en-IN" sz="1600" dirty="0" smtClean="0"/>
              <a:t> - header </a:t>
            </a:r>
            <a:r>
              <a:rPr lang="en-IN" sz="1600" dirty="0"/>
              <a:t>defaults for PUT </a:t>
            </a:r>
            <a:r>
              <a:rPr lang="en-IN" sz="1600" dirty="0" smtClean="0"/>
              <a:t>requests</a:t>
            </a:r>
            <a:endParaRPr lang="en-IN" sz="1600" dirty="0"/>
          </a:p>
          <a:p>
            <a:pPr lvl="2"/>
            <a:r>
              <a:rPr lang="en-IN" sz="1600" dirty="0"/>
              <a:t>Content-Type: </a:t>
            </a:r>
            <a:r>
              <a:rPr lang="en-IN" sz="1600" dirty="0" smtClean="0"/>
              <a:t>application/</a:t>
            </a:r>
            <a:r>
              <a:rPr lang="en-IN" sz="1600" dirty="0" err="1" smtClean="0"/>
              <a:t>json</a:t>
            </a:r>
            <a:endParaRPr lang="en-IN" sz="1600" dirty="0" smtClean="0"/>
          </a:p>
          <a:p>
            <a:pPr lvl="2"/>
            <a:endParaRPr lang="en-IN" dirty="0"/>
          </a:p>
        </p:txBody>
      </p:sp>
    </p:spTree>
    <p:extLst>
      <p:ext uri="{BB962C8B-B14F-4D97-AF65-F5344CB8AC3E}">
        <p14:creationId xmlns:p14="http://schemas.microsoft.com/office/powerpoint/2010/main" val="387345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 Setting  Http headers At Global </a:t>
            </a:r>
            <a:r>
              <a:rPr lang="en-IN" dirty="0" smtClean="0"/>
              <a:t>Level   (2/2)</a:t>
            </a:r>
            <a:endParaRPr lang="en-IN" dirty="0"/>
          </a:p>
        </p:txBody>
      </p:sp>
      <p:sp>
        <p:nvSpPr>
          <p:cNvPr id="3" name="Text Placeholder 2"/>
          <p:cNvSpPr>
            <a:spLocks noGrp="1"/>
          </p:cNvSpPr>
          <p:nvPr>
            <p:ph type="body" sz="quarter" idx="10"/>
          </p:nvPr>
        </p:nvSpPr>
        <p:spPr/>
        <p:txBody>
          <a:bodyPr>
            <a:normAutofit/>
          </a:bodyPr>
          <a:lstStyle/>
          <a:p>
            <a:r>
              <a:rPr lang="en-IN" sz="1800" dirty="0" smtClean="0"/>
              <a:t>To </a:t>
            </a:r>
            <a:r>
              <a:rPr lang="en-IN" sz="1800" dirty="0"/>
              <a:t>add or overwrite these </a:t>
            </a:r>
            <a:r>
              <a:rPr lang="en-IN" sz="1800" dirty="0" smtClean="0"/>
              <a:t>defaults for all http messages, </a:t>
            </a:r>
            <a:r>
              <a:rPr lang="en-IN" sz="1800" dirty="0"/>
              <a:t>simply add or remove a property from these configuration </a:t>
            </a:r>
            <a:r>
              <a:rPr lang="en-IN" sz="1800" dirty="0" smtClean="0"/>
              <a:t>objects as follows:</a:t>
            </a:r>
            <a:endParaRPr lang="en-IN" sz="1800" dirty="0"/>
          </a:p>
          <a:p>
            <a:pPr marL="0" indent="0">
              <a:buNone/>
            </a:pPr>
            <a:r>
              <a:rPr lang="en-IN" sz="1600" dirty="0" smtClean="0">
                <a:solidFill>
                  <a:schemeClr val="tx2">
                    <a:lumMod val="60000"/>
                    <a:lumOff val="40000"/>
                  </a:schemeClr>
                </a:solidFill>
              </a:rPr>
              <a:t>       </a:t>
            </a:r>
            <a:r>
              <a:rPr lang="en-IN" sz="1600" dirty="0" err="1" smtClean="0">
                <a:solidFill>
                  <a:schemeClr val="tx2">
                    <a:lumMod val="60000"/>
                    <a:lumOff val="40000"/>
                  </a:schemeClr>
                </a:solidFill>
              </a:rPr>
              <a:t>module.config</a:t>
            </a:r>
            <a:r>
              <a:rPr lang="en-IN" sz="1600" dirty="0" smtClean="0">
                <a:solidFill>
                  <a:schemeClr val="tx2">
                    <a:lumMod val="60000"/>
                    <a:lumOff val="40000"/>
                  </a:schemeClr>
                </a:solidFill>
              </a:rPr>
              <a:t>(function </a:t>
            </a:r>
            <a:r>
              <a:rPr lang="en-IN" sz="1600" dirty="0">
                <a:solidFill>
                  <a:schemeClr val="tx2">
                    <a:lumMod val="60000"/>
                    <a:lumOff val="40000"/>
                  </a:schemeClr>
                </a:solidFill>
              </a:rPr>
              <a:t>($</a:t>
            </a:r>
            <a:r>
              <a:rPr lang="en-IN" sz="1600" dirty="0" err="1">
                <a:solidFill>
                  <a:schemeClr val="tx2">
                    <a:lumMod val="60000"/>
                    <a:lumOff val="40000"/>
                  </a:schemeClr>
                </a:solidFill>
              </a:rPr>
              <a:t>httpProvider</a:t>
            </a:r>
            <a:r>
              <a:rPr lang="en-IN" sz="1600" dirty="0">
                <a:solidFill>
                  <a:schemeClr val="tx2">
                    <a:lumMod val="60000"/>
                    <a:lumOff val="40000"/>
                  </a:schemeClr>
                </a:solidFill>
              </a:rPr>
              <a:t>) </a:t>
            </a:r>
            <a:endParaRPr lang="en-IN" sz="1600" dirty="0" smtClean="0">
              <a:solidFill>
                <a:schemeClr val="tx2">
                  <a:lumMod val="60000"/>
                  <a:lumOff val="40000"/>
                </a:schemeClr>
              </a:solidFill>
            </a:endParaRPr>
          </a:p>
          <a:p>
            <a:pPr marL="0" indent="0">
              <a:buNone/>
            </a:pPr>
            <a:r>
              <a:rPr lang="en-IN" sz="1600" dirty="0">
                <a:solidFill>
                  <a:schemeClr val="tx2">
                    <a:lumMod val="60000"/>
                    <a:lumOff val="40000"/>
                  </a:schemeClr>
                </a:solidFill>
              </a:rPr>
              <a:t> </a:t>
            </a:r>
            <a:r>
              <a:rPr lang="en-IN" sz="1600" dirty="0" smtClean="0">
                <a:solidFill>
                  <a:schemeClr val="tx2">
                    <a:lumMod val="60000"/>
                    <a:lumOff val="40000"/>
                  </a:schemeClr>
                </a:solidFill>
              </a:rPr>
              <a:t>      {    $</a:t>
            </a:r>
            <a:r>
              <a:rPr lang="en-IN" sz="1600" dirty="0" err="1">
                <a:solidFill>
                  <a:schemeClr val="tx2">
                    <a:lumMod val="60000"/>
                    <a:lumOff val="40000"/>
                  </a:schemeClr>
                </a:solidFill>
              </a:rPr>
              <a:t>httpProvider.defaults.headers.post</a:t>
            </a:r>
            <a:r>
              <a:rPr lang="en-IN" sz="1600" dirty="0">
                <a:solidFill>
                  <a:schemeClr val="tx2">
                    <a:lumMod val="60000"/>
                    <a:lumOff val="40000"/>
                  </a:schemeClr>
                </a:solidFill>
              </a:rPr>
              <a:t>['Accept'] = 'application/</a:t>
            </a:r>
            <a:r>
              <a:rPr lang="en-IN" sz="1600" dirty="0" err="1">
                <a:solidFill>
                  <a:schemeClr val="tx2">
                    <a:lumMod val="60000"/>
                    <a:lumOff val="40000"/>
                  </a:schemeClr>
                </a:solidFill>
              </a:rPr>
              <a:t>json</a:t>
            </a:r>
            <a:r>
              <a:rPr lang="en-IN" sz="1600" dirty="0">
                <a:solidFill>
                  <a:schemeClr val="tx2">
                    <a:lumMod val="60000"/>
                    <a:lumOff val="40000"/>
                  </a:schemeClr>
                </a:solidFill>
              </a:rPr>
              <a:t>, text/</a:t>
            </a:r>
            <a:r>
              <a:rPr lang="en-IN" sz="1600" dirty="0" err="1">
                <a:solidFill>
                  <a:schemeClr val="tx2">
                    <a:lumMod val="60000"/>
                    <a:lumOff val="40000"/>
                  </a:schemeClr>
                </a:solidFill>
              </a:rPr>
              <a:t>javascript</a:t>
            </a:r>
            <a:r>
              <a:rPr lang="en-IN" sz="1600" dirty="0">
                <a:solidFill>
                  <a:schemeClr val="tx2">
                    <a:lumMod val="60000"/>
                    <a:lumOff val="40000"/>
                  </a:schemeClr>
                </a:solidFill>
              </a:rPr>
              <a:t>';  </a:t>
            </a:r>
            <a:r>
              <a:rPr lang="en-IN" sz="1600" dirty="0" smtClean="0">
                <a:solidFill>
                  <a:schemeClr val="tx2">
                    <a:lumMod val="60000"/>
                    <a:lumOff val="40000"/>
                  </a:schemeClr>
                </a:solidFill>
              </a:rPr>
              <a:t>     </a:t>
            </a:r>
          </a:p>
          <a:p>
            <a:pPr marL="0" indent="0">
              <a:buNone/>
            </a:pPr>
            <a:r>
              <a:rPr lang="en-IN" sz="1600" dirty="0" smtClean="0">
                <a:solidFill>
                  <a:schemeClr val="tx2">
                    <a:lumMod val="60000"/>
                    <a:lumOff val="40000"/>
                  </a:schemeClr>
                </a:solidFill>
              </a:rPr>
              <a:t>     	$</a:t>
            </a:r>
            <a:r>
              <a:rPr lang="en-IN" sz="1600" dirty="0" err="1">
                <a:solidFill>
                  <a:schemeClr val="tx2">
                    <a:lumMod val="60000"/>
                    <a:lumOff val="40000"/>
                  </a:schemeClr>
                </a:solidFill>
              </a:rPr>
              <a:t>httpProvider.defaults.headers.post</a:t>
            </a:r>
            <a:r>
              <a:rPr lang="en-IN" sz="1600" dirty="0">
                <a:solidFill>
                  <a:schemeClr val="tx2">
                    <a:lumMod val="60000"/>
                    <a:lumOff val="40000"/>
                  </a:schemeClr>
                </a:solidFill>
              </a:rPr>
              <a:t>['Content-Type'] = 'application/</a:t>
            </a:r>
            <a:r>
              <a:rPr lang="en-IN" sz="1600" dirty="0" err="1">
                <a:solidFill>
                  <a:schemeClr val="tx2">
                    <a:lumMod val="60000"/>
                    <a:lumOff val="40000"/>
                  </a:schemeClr>
                </a:solidFill>
              </a:rPr>
              <a:t>json</a:t>
            </a:r>
            <a:r>
              <a:rPr lang="en-IN" sz="1600" dirty="0">
                <a:solidFill>
                  <a:schemeClr val="tx2">
                    <a:lumMod val="60000"/>
                    <a:lumOff val="40000"/>
                  </a:schemeClr>
                </a:solidFill>
              </a:rPr>
              <a:t>; charset=utf-8</a:t>
            </a:r>
            <a:r>
              <a:rPr lang="en-IN" sz="1600" dirty="0" smtClean="0">
                <a:solidFill>
                  <a:schemeClr val="tx2">
                    <a:lumMod val="60000"/>
                    <a:lumOff val="40000"/>
                  </a:schemeClr>
                </a:solidFill>
              </a:rPr>
              <a:t>';</a:t>
            </a:r>
          </a:p>
          <a:p>
            <a:pPr marL="0" indent="0">
              <a:buNone/>
            </a:pPr>
            <a:r>
              <a:rPr lang="en-IN" sz="1600" dirty="0">
                <a:solidFill>
                  <a:schemeClr val="tx2">
                    <a:lumMod val="60000"/>
                    <a:lumOff val="40000"/>
                  </a:schemeClr>
                </a:solidFill>
              </a:rPr>
              <a:t> </a:t>
            </a:r>
            <a:r>
              <a:rPr lang="en-IN" sz="1600" dirty="0" smtClean="0">
                <a:solidFill>
                  <a:schemeClr val="tx2">
                    <a:lumMod val="60000"/>
                    <a:lumOff val="40000"/>
                  </a:schemeClr>
                </a:solidFill>
              </a:rPr>
              <a:t>       });</a:t>
            </a:r>
            <a:endParaRPr lang="en-IN" sz="1600" dirty="0">
              <a:solidFill>
                <a:schemeClr val="tx2">
                  <a:lumMod val="60000"/>
                  <a:lumOff val="40000"/>
                </a:schemeClr>
              </a:solidFill>
            </a:endParaRPr>
          </a:p>
          <a:p>
            <a:endParaRPr lang="en-IN" sz="1800" dirty="0" smtClean="0"/>
          </a:p>
          <a:p>
            <a:r>
              <a:rPr lang="en-IN" sz="1800" dirty="0" smtClean="0"/>
              <a:t>The </a:t>
            </a:r>
            <a:r>
              <a:rPr lang="en-IN" sz="1800" dirty="0"/>
              <a:t>defaults can also be set at runtime via the $</a:t>
            </a:r>
            <a:r>
              <a:rPr lang="en-IN" sz="1800" dirty="0" err="1"/>
              <a:t>http.defaults</a:t>
            </a:r>
            <a:r>
              <a:rPr lang="en-IN" sz="1800" dirty="0"/>
              <a:t> object in the same fashion. For example:</a:t>
            </a:r>
          </a:p>
          <a:p>
            <a:pPr marL="0" indent="0">
              <a:buNone/>
            </a:pPr>
            <a:r>
              <a:rPr lang="en-IN" sz="1600" dirty="0" smtClean="0">
                <a:solidFill>
                  <a:schemeClr val="tx2">
                    <a:lumMod val="60000"/>
                    <a:lumOff val="40000"/>
                  </a:schemeClr>
                </a:solidFill>
              </a:rPr>
              <a:t>        </a:t>
            </a:r>
            <a:r>
              <a:rPr lang="en-IN" sz="1600" dirty="0" err="1" smtClean="0">
                <a:solidFill>
                  <a:schemeClr val="tx2">
                    <a:lumMod val="60000"/>
                    <a:lumOff val="40000"/>
                  </a:schemeClr>
                </a:solidFill>
              </a:rPr>
              <a:t>module.run</a:t>
            </a:r>
            <a:r>
              <a:rPr lang="en-IN" sz="1600" dirty="0" smtClean="0">
                <a:solidFill>
                  <a:schemeClr val="tx2">
                    <a:lumMod val="60000"/>
                    <a:lumOff val="40000"/>
                  </a:schemeClr>
                </a:solidFill>
              </a:rPr>
              <a:t>(function</a:t>
            </a:r>
            <a:r>
              <a:rPr lang="en-IN" sz="1600" dirty="0">
                <a:solidFill>
                  <a:schemeClr val="tx2">
                    <a:lumMod val="60000"/>
                    <a:lumOff val="40000"/>
                  </a:schemeClr>
                </a:solidFill>
              </a:rPr>
              <a:t>($http</a:t>
            </a:r>
            <a:r>
              <a:rPr lang="en-IN" sz="1600" dirty="0" smtClean="0">
                <a:solidFill>
                  <a:schemeClr val="tx2">
                    <a:lumMod val="60000"/>
                    <a:lumOff val="40000"/>
                  </a:schemeClr>
                </a:solidFill>
              </a:rPr>
              <a:t>)</a:t>
            </a:r>
          </a:p>
          <a:p>
            <a:pPr marL="0" indent="0">
              <a:buNone/>
            </a:pPr>
            <a:r>
              <a:rPr lang="en-IN" sz="1600" dirty="0">
                <a:solidFill>
                  <a:schemeClr val="tx2">
                    <a:lumMod val="60000"/>
                    <a:lumOff val="40000"/>
                  </a:schemeClr>
                </a:solidFill>
              </a:rPr>
              <a:t> </a:t>
            </a:r>
            <a:r>
              <a:rPr lang="en-IN" sz="1600" dirty="0" smtClean="0">
                <a:solidFill>
                  <a:schemeClr val="tx2">
                    <a:lumMod val="60000"/>
                    <a:lumOff val="40000"/>
                  </a:schemeClr>
                </a:solidFill>
              </a:rPr>
              <a:t>       { </a:t>
            </a:r>
            <a:r>
              <a:rPr lang="en-IN" sz="1600" dirty="0">
                <a:solidFill>
                  <a:schemeClr val="tx2">
                    <a:lumMod val="60000"/>
                    <a:lumOff val="40000"/>
                  </a:schemeClr>
                </a:solidFill>
              </a:rPr>
              <a:t>$</a:t>
            </a:r>
            <a:r>
              <a:rPr lang="en-IN" sz="1600" dirty="0" err="1">
                <a:solidFill>
                  <a:schemeClr val="tx2">
                    <a:lumMod val="60000"/>
                    <a:lumOff val="40000"/>
                  </a:schemeClr>
                </a:solidFill>
              </a:rPr>
              <a:t>http.defaults.headers.common.Authorization</a:t>
            </a:r>
            <a:r>
              <a:rPr lang="en-IN" sz="1600" dirty="0">
                <a:solidFill>
                  <a:schemeClr val="tx2">
                    <a:lumMod val="60000"/>
                    <a:lumOff val="40000"/>
                  </a:schemeClr>
                </a:solidFill>
              </a:rPr>
              <a:t> = 'Basic YmVlcDpib29w' });</a:t>
            </a:r>
          </a:p>
        </p:txBody>
      </p:sp>
    </p:spTree>
    <p:extLst>
      <p:ext uri="{BB962C8B-B14F-4D97-AF65-F5344CB8AC3E}">
        <p14:creationId xmlns:p14="http://schemas.microsoft.com/office/powerpoint/2010/main" val="4281273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Sending Ajax Request - 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a:t>
            </a:r>
            <a:r>
              <a:rPr lang="en-IN" sz="2000" dirty="0" smtClean="0">
                <a:solidFill>
                  <a:schemeClr val="tx1">
                    <a:lumMod val="85000"/>
                    <a:lumOff val="15000"/>
                  </a:schemeClr>
                </a:solidFill>
              </a:rPr>
              <a:t>Http 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4210798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&amp; JSONP – Cross Domain Access  (1/2)</a:t>
            </a:r>
            <a:endParaRPr lang="en-IN" dirty="0"/>
          </a:p>
        </p:txBody>
      </p:sp>
      <p:sp>
        <p:nvSpPr>
          <p:cNvPr id="3" name="Text Placeholder 2"/>
          <p:cNvSpPr>
            <a:spLocks noGrp="1"/>
          </p:cNvSpPr>
          <p:nvPr>
            <p:ph type="body" sz="quarter" idx="10"/>
          </p:nvPr>
        </p:nvSpPr>
        <p:spPr/>
        <p:txBody>
          <a:bodyPr/>
          <a:lstStyle/>
          <a:p>
            <a:r>
              <a:rPr lang="en-IN" sz="1800" dirty="0" err="1" smtClean="0"/>
              <a:t>Angular's</a:t>
            </a:r>
            <a:r>
              <a:rPr lang="en-IN" sz="1800" dirty="0"/>
              <a:t> $http service is also capable of sending JSONP requests. </a:t>
            </a:r>
            <a:endParaRPr lang="en-IN" sz="1800" dirty="0" smtClean="0"/>
          </a:p>
          <a:p>
            <a:pPr marL="0" indent="0">
              <a:buNone/>
            </a:pPr>
            <a:endParaRPr lang="en-IN" sz="1800" dirty="0" smtClean="0"/>
          </a:p>
          <a:p>
            <a:r>
              <a:rPr lang="en-IN" sz="1800" dirty="0" smtClean="0"/>
              <a:t>We can make cross-domain Ajax calls using JSONP</a:t>
            </a:r>
          </a:p>
          <a:p>
            <a:pPr marL="0" indent="0">
              <a:buNone/>
            </a:pPr>
            <a:endParaRPr lang="en-IN" sz="1800" dirty="0" smtClean="0"/>
          </a:p>
          <a:p>
            <a:r>
              <a:rPr lang="en-IN" sz="1800" dirty="0" smtClean="0"/>
              <a:t>JSONP </a:t>
            </a:r>
            <a:r>
              <a:rPr lang="en-IN" sz="1800" dirty="0"/>
              <a:t>calls </a:t>
            </a:r>
            <a:r>
              <a:rPr lang="en-IN" sz="1800" dirty="0" smtClean="0"/>
              <a:t>can be made via </a:t>
            </a:r>
            <a:r>
              <a:rPr lang="en-IN" sz="1800" dirty="0"/>
              <a:t>the $http service like this:</a:t>
            </a:r>
          </a:p>
          <a:p>
            <a:pPr marL="457200" lvl="1" indent="0">
              <a:buNone/>
            </a:pPr>
            <a:r>
              <a:rPr lang="en-IN" sz="1800" dirty="0">
                <a:solidFill>
                  <a:srgbClr val="0070C0"/>
                </a:solidFill>
              </a:rPr>
              <a:t>$</a:t>
            </a:r>
            <a:r>
              <a:rPr lang="en-IN" sz="1800" dirty="0" err="1">
                <a:solidFill>
                  <a:srgbClr val="0070C0"/>
                </a:solidFill>
              </a:rPr>
              <a:t>http.jsonp</a:t>
            </a:r>
            <a:r>
              <a:rPr lang="en-IN" sz="1800" dirty="0">
                <a:solidFill>
                  <a:srgbClr val="0070C0"/>
                </a:solidFill>
              </a:rPr>
              <a:t>( </a:t>
            </a:r>
            <a:r>
              <a:rPr lang="en-IN" sz="1800" dirty="0" err="1">
                <a:solidFill>
                  <a:srgbClr val="0070C0"/>
                </a:solidFill>
              </a:rPr>
              <a:t>url</a:t>
            </a:r>
            <a:r>
              <a:rPr lang="en-IN" sz="1800" dirty="0">
                <a:solidFill>
                  <a:srgbClr val="0070C0"/>
                </a:solidFill>
              </a:rPr>
              <a:t>, config </a:t>
            </a:r>
            <a:r>
              <a:rPr lang="en-IN" sz="1800" dirty="0" smtClean="0">
                <a:solidFill>
                  <a:srgbClr val="0070C0"/>
                </a:solidFill>
              </a:rPr>
              <a:t>);</a:t>
            </a:r>
          </a:p>
          <a:p>
            <a:pPr marL="457200" lvl="1" indent="0">
              <a:buNone/>
            </a:pPr>
            <a:endParaRPr lang="en-IN" dirty="0" smtClean="0"/>
          </a:p>
          <a:p>
            <a:pPr marL="457200" lvl="1" indent="0">
              <a:buNone/>
            </a:pPr>
            <a:endParaRPr lang="en-IN" dirty="0" smtClean="0">
              <a:solidFill>
                <a:srgbClr val="0070C0"/>
              </a:solidFill>
            </a:endParaRPr>
          </a:p>
          <a:p>
            <a:pPr marL="457200" lvl="1" indent="0">
              <a:buNone/>
            </a:pPr>
            <a:endParaRPr lang="en-IN" dirty="0">
              <a:solidFill>
                <a:srgbClr val="0070C0"/>
              </a:solidFill>
            </a:endParaRPr>
          </a:p>
        </p:txBody>
      </p:sp>
    </p:spTree>
    <p:extLst>
      <p:ext uri="{BB962C8B-B14F-4D97-AF65-F5344CB8AC3E}">
        <p14:creationId xmlns:p14="http://schemas.microsoft.com/office/powerpoint/2010/main" val="3629284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&amp; JSONP – Cross Domain </a:t>
            </a:r>
            <a:r>
              <a:rPr lang="en-IN" dirty="0" smtClean="0"/>
              <a:t>Access  (2/2)</a:t>
            </a:r>
            <a:endParaRPr lang="en-IN" dirty="0"/>
          </a:p>
        </p:txBody>
      </p:sp>
      <p:sp>
        <p:nvSpPr>
          <p:cNvPr id="3" name="Text Placeholder 2"/>
          <p:cNvSpPr>
            <a:spLocks noGrp="1"/>
          </p:cNvSpPr>
          <p:nvPr>
            <p:ph type="body" sz="quarter" idx="10"/>
          </p:nvPr>
        </p:nvSpPr>
        <p:spPr/>
        <p:txBody>
          <a:bodyPr/>
          <a:lstStyle/>
          <a:p>
            <a:pPr marL="457200" lvl="1" indent="0">
              <a:buNone/>
            </a:pPr>
            <a:endParaRPr lang="en-IN" sz="1800" dirty="0" smtClean="0">
              <a:solidFill>
                <a:srgbClr val="0070C0"/>
              </a:solidFill>
            </a:endParaRPr>
          </a:p>
          <a:p>
            <a:pPr marL="457200" lvl="1" indent="0">
              <a:buNone/>
            </a:pPr>
            <a:r>
              <a:rPr lang="en-IN" sz="1800" dirty="0" smtClean="0">
                <a:solidFill>
                  <a:srgbClr val="0070C0"/>
                </a:solidFill>
              </a:rPr>
              <a:t>var </a:t>
            </a:r>
            <a:r>
              <a:rPr lang="en-IN" sz="1800" dirty="0" err="1">
                <a:solidFill>
                  <a:srgbClr val="0070C0"/>
                </a:solidFill>
              </a:rPr>
              <a:t>url</a:t>
            </a:r>
            <a:r>
              <a:rPr lang="en-IN" sz="1800" dirty="0">
                <a:solidFill>
                  <a:srgbClr val="0070C0"/>
                </a:solidFill>
              </a:rPr>
              <a:t> = http://jenkov.com/theService.json?callback=JSON_CALLBACK";        </a:t>
            </a:r>
            <a:r>
              <a:rPr lang="en-IN" sz="1800" dirty="0" smtClean="0">
                <a:solidFill>
                  <a:srgbClr val="0070C0"/>
                </a:solidFill>
              </a:rPr>
              <a:t>          </a:t>
            </a:r>
          </a:p>
          <a:p>
            <a:pPr marL="457200" lvl="1" indent="0">
              <a:buNone/>
            </a:pPr>
            <a:endParaRPr lang="en-IN" sz="1800" dirty="0" smtClean="0">
              <a:solidFill>
                <a:srgbClr val="0070C0"/>
              </a:solidFill>
            </a:endParaRPr>
          </a:p>
          <a:p>
            <a:pPr marL="457200" lvl="1" indent="0">
              <a:buNone/>
            </a:pPr>
            <a:r>
              <a:rPr lang="en-IN" sz="1800" dirty="0" smtClean="0">
                <a:solidFill>
                  <a:srgbClr val="0070C0"/>
                </a:solidFill>
              </a:rPr>
              <a:t>var </a:t>
            </a:r>
            <a:r>
              <a:rPr lang="en-IN" sz="1800" dirty="0" err="1">
                <a:solidFill>
                  <a:srgbClr val="0070C0"/>
                </a:solidFill>
              </a:rPr>
              <a:t>resPromise</a:t>
            </a:r>
            <a:r>
              <a:rPr lang="en-IN" sz="1800" dirty="0">
                <a:solidFill>
                  <a:srgbClr val="0070C0"/>
                </a:solidFill>
              </a:rPr>
              <a:t> = $</a:t>
            </a:r>
            <a:r>
              <a:rPr lang="en-IN" sz="1800" dirty="0" err="1">
                <a:solidFill>
                  <a:srgbClr val="0070C0"/>
                </a:solidFill>
              </a:rPr>
              <a:t>http.jsonp</a:t>
            </a:r>
            <a:r>
              <a:rPr lang="en-IN" sz="1800" dirty="0">
                <a:solidFill>
                  <a:srgbClr val="0070C0"/>
                </a:solidFill>
              </a:rPr>
              <a:t>( </a:t>
            </a:r>
            <a:r>
              <a:rPr lang="en-IN" sz="1800" dirty="0" err="1">
                <a:solidFill>
                  <a:srgbClr val="0070C0"/>
                </a:solidFill>
              </a:rPr>
              <a:t>url</a:t>
            </a:r>
            <a:r>
              <a:rPr lang="en-IN" sz="1800" dirty="0">
                <a:solidFill>
                  <a:srgbClr val="0070C0"/>
                </a:solidFill>
              </a:rPr>
              <a:t>, </a:t>
            </a:r>
            <a:r>
              <a:rPr lang="en-IN" sz="1800" dirty="0" smtClean="0">
                <a:solidFill>
                  <a:srgbClr val="0070C0"/>
                </a:solidFill>
              </a:rPr>
              <a:t> { params :  { p1 </a:t>
            </a:r>
            <a:r>
              <a:rPr lang="en-IN" sz="1800" dirty="0">
                <a:solidFill>
                  <a:srgbClr val="0070C0"/>
                </a:solidFill>
              </a:rPr>
              <a:t>: "v1" </a:t>
            </a:r>
            <a:r>
              <a:rPr lang="en-IN" sz="1800" dirty="0" smtClean="0">
                <a:solidFill>
                  <a:srgbClr val="0070C0"/>
                </a:solidFill>
              </a:rPr>
              <a:t>,</a:t>
            </a:r>
          </a:p>
          <a:p>
            <a:pPr marL="457200" lvl="1" indent="0">
              <a:buNone/>
            </a:pPr>
            <a:r>
              <a:rPr lang="en-IN" sz="1800" dirty="0">
                <a:solidFill>
                  <a:srgbClr val="0070C0"/>
                </a:solidFill>
              </a:rPr>
              <a:t> </a:t>
            </a:r>
            <a:r>
              <a:rPr lang="en-IN" sz="1800" dirty="0" smtClean="0">
                <a:solidFill>
                  <a:srgbClr val="0070C0"/>
                </a:solidFill>
              </a:rPr>
              <a:t>                                                                                  p2 </a:t>
            </a:r>
            <a:r>
              <a:rPr lang="en-IN" sz="1800" dirty="0">
                <a:solidFill>
                  <a:srgbClr val="0070C0"/>
                </a:solidFill>
              </a:rPr>
              <a:t>: "v2" } </a:t>
            </a:r>
            <a:endParaRPr lang="en-IN" sz="1800" dirty="0" smtClean="0">
              <a:solidFill>
                <a:srgbClr val="0070C0"/>
              </a:solidFill>
            </a:endParaRPr>
          </a:p>
          <a:p>
            <a:pPr marL="457200" lvl="1" indent="0">
              <a:buNone/>
            </a:pPr>
            <a:r>
              <a:rPr lang="en-IN" sz="1800" dirty="0">
                <a:solidFill>
                  <a:srgbClr val="0070C0"/>
                </a:solidFill>
              </a:rPr>
              <a:t> </a:t>
            </a:r>
            <a:r>
              <a:rPr lang="en-IN" sz="1800" dirty="0" smtClean="0">
                <a:solidFill>
                  <a:srgbClr val="0070C0"/>
                </a:solidFill>
              </a:rPr>
              <a:t>                                                              } </a:t>
            </a:r>
            <a:r>
              <a:rPr lang="en-IN" sz="1800" dirty="0">
                <a:solidFill>
                  <a:srgbClr val="0070C0"/>
                </a:solidFill>
              </a:rPr>
              <a:t>);</a:t>
            </a:r>
          </a:p>
          <a:p>
            <a:pPr marL="457200" lvl="1" indent="0">
              <a:buNone/>
            </a:pPr>
            <a:r>
              <a:rPr lang="en-IN" sz="1800" dirty="0" err="1" smtClean="0">
                <a:solidFill>
                  <a:srgbClr val="0070C0"/>
                </a:solidFill>
              </a:rPr>
              <a:t>resPromise.success</a:t>
            </a:r>
            <a:r>
              <a:rPr lang="en-IN" sz="1800" dirty="0" smtClean="0">
                <a:solidFill>
                  <a:srgbClr val="0070C0"/>
                </a:solidFill>
              </a:rPr>
              <a:t>(function(data</a:t>
            </a:r>
            <a:r>
              <a:rPr lang="en-IN" sz="1800" dirty="0">
                <a:solidFill>
                  <a:srgbClr val="0070C0"/>
                </a:solidFill>
              </a:rPr>
              <a:t>)</a:t>
            </a:r>
          </a:p>
          <a:p>
            <a:pPr marL="457200" lvl="1" indent="0">
              <a:buNone/>
            </a:pPr>
            <a:r>
              <a:rPr lang="en-IN" sz="1800" dirty="0">
                <a:solidFill>
                  <a:srgbClr val="0070C0"/>
                </a:solidFill>
              </a:rPr>
              <a:t>      { // do something with the returned JavaScript object  </a:t>
            </a:r>
          </a:p>
          <a:p>
            <a:pPr marL="457200" lvl="1" indent="0">
              <a:buNone/>
            </a:pPr>
            <a:r>
              <a:rPr lang="en-IN" sz="1800" dirty="0">
                <a:solidFill>
                  <a:srgbClr val="0070C0"/>
                </a:solidFill>
              </a:rPr>
              <a:t>         // ( in the "data" parameter ). </a:t>
            </a:r>
            <a:r>
              <a:rPr lang="en-IN" sz="1800" dirty="0" smtClean="0">
                <a:solidFill>
                  <a:srgbClr val="0070C0"/>
                </a:solidFill>
              </a:rPr>
              <a:t>});</a:t>
            </a:r>
          </a:p>
          <a:p>
            <a:pPr marL="457200" lvl="1" indent="0">
              <a:buNone/>
            </a:pPr>
            <a:endParaRPr lang="en-IN" sz="1800" dirty="0" smtClean="0">
              <a:solidFill>
                <a:srgbClr val="0070C0"/>
              </a:solidFill>
            </a:endParaRPr>
          </a:p>
          <a:p>
            <a:pPr marL="457200" lvl="1" indent="0">
              <a:buNone/>
            </a:pPr>
            <a:endParaRPr lang="en-IN" dirty="0">
              <a:solidFill>
                <a:srgbClr val="0070C0"/>
              </a:solidFill>
            </a:endParaRPr>
          </a:p>
          <a:p>
            <a:r>
              <a:rPr lang="en-IN" sz="1800" dirty="0" smtClean="0"/>
              <a:t>The JSON_CALLBACK function </a:t>
            </a:r>
            <a:r>
              <a:rPr lang="en-IN" sz="1800" dirty="0"/>
              <a:t>must be present in your HTML page already. Inside this function you process the response sent back from the service.</a:t>
            </a:r>
          </a:p>
        </p:txBody>
      </p:sp>
    </p:spTree>
    <p:extLst>
      <p:ext uri="{BB962C8B-B14F-4D97-AF65-F5344CB8AC3E}">
        <p14:creationId xmlns:p14="http://schemas.microsoft.com/office/powerpoint/2010/main" val="2273969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2514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47842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smtClean="0">
                <a:solidFill>
                  <a:schemeClr val="tx1">
                    <a:lumMod val="75000"/>
                    <a:lumOff val="25000"/>
                  </a:schemeClr>
                </a:solidFill>
              </a:rPr>
              <a:t>Directives</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Sending 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30855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Unit Testing - Agenda</a:t>
            </a:r>
            <a:endParaRPr lang="en-IN" sz="2600" dirty="0"/>
          </a:p>
        </p:txBody>
      </p:sp>
      <p:sp>
        <p:nvSpPr>
          <p:cNvPr id="3" name="TextBox 2"/>
          <p:cNvSpPr txBox="1"/>
          <p:nvPr/>
        </p:nvSpPr>
        <p:spPr>
          <a:xfrm>
            <a:off x="395536" y="1052736"/>
            <a:ext cx="6192688" cy="132343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How </a:t>
            </a:r>
            <a:r>
              <a:rPr lang="en-US" sz="2000" dirty="0" err="1" smtClean="0">
                <a:solidFill>
                  <a:schemeClr val="tx1">
                    <a:lumMod val="75000"/>
                    <a:lumOff val="25000"/>
                  </a:schemeClr>
                </a:solidFill>
              </a:rPr>
              <a:t>AngularJS</a:t>
            </a:r>
            <a:r>
              <a:rPr lang="en-US" sz="2000" dirty="0" smtClean="0">
                <a:solidFill>
                  <a:schemeClr val="tx1">
                    <a:lumMod val="75000"/>
                    <a:lumOff val="25000"/>
                  </a:schemeClr>
                </a:solidFill>
              </a:rPr>
              <a:t> makes Unit Testing Easy?</a:t>
            </a:r>
          </a:p>
          <a:p>
            <a:pPr marL="285750" indent="-285750">
              <a:spcAft>
                <a:spcPts val="1200"/>
              </a:spcAft>
              <a:buFont typeface="Arial" pitchFamily="34" charset="0"/>
              <a:buChar char="•"/>
            </a:pPr>
            <a:r>
              <a:rPr lang="en-US" sz="2000" dirty="0" smtClean="0">
                <a:solidFill>
                  <a:schemeClr val="tx1">
                    <a:lumMod val="75000"/>
                    <a:lumOff val="25000"/>
                  </a:schemeClr>
                </a:solidFill>
              </a:rPr>
              <a:t>Intro of Jasmine with Angular</a:t>
            </a:r>
          </a:p>
          <a:p>
            <a:pPr marL="285750" indent="-285750">
              <a:spcAft>
                <a:spcPts val="1200"/>
              </a:spcAft>
              <a:buFont typeface="Arial" pitchFamily="34" charset="0"/>
              <a:buChar char="•"/>
            </a:pPr>
            <a:r>
              <a:rPr lang="en-US" sz="2000" dirty="0" smtClean="0">
                <a:solidFill>
                  <a:schemeClr val="tx1">
                    <a:lumMod val="75000"/>
                    <a:lumOff val="25000"/>
                  </a:schemeClr>
                </a:solidFill>
              </a:rPr>
              <a:t>Basic Example of Testing Controller using Jasmine</a:t>
            </a:r>
          </a:p>
        </p:txBody>
      </p:sp>
    </p:spTree>
    <p:extLst>
      <p:ext uri="{BB962C8B-B14F-4D97-AF65-F5344CB8AC3E}">
        <p14:creationId xmlns:p14="http://schemas.microsoft.com/office/powerpoint/2010/main" val="1399887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AngularJS</a:t>
            </a:r>
            <a:r>
              <a:rPr lang="en-US" dirty="0" smtClean="0"/>
              <a:t> makes unit testing easy?</a:t>
            </a:r>
            <a:endParaRPr lang="en-US" dirty="0"/>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Text Placeholder 2"/>
          <p:cNvSpPr txBox="1">
            <a:spLocks/>
          </p:cNvSpPr>
          <p:nvPr/>
        </p:nvSpPr>
        <p:spPr>
          <a:xfrm>
            <a:off x="457200" y="1295400"/>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Unit testing, as the name implies, is about testing individual units of code</a:t>
            </a:r>
          </a:p>
          <a:p>
            <a:r>
              <a:rPr lang="en-US" sz="2400" dirty="0" smtClean="0"/>
              <a:t>Goals of unit testing:</a:t>
            </a:r>
          </a:p>
          <a:p>
            <a:pPr lvl="1"/>
            <a:r>
              <a:rPr lang="en-US" sz="2000" dirty="0" smtClean="0"/>
              <a:t>Take the smallest piece of testable code</a:t>
            </a:r>
          </a:p>
          <a:p>
            <a:pPr lvl="1"/>
            <a:r>
              <a:rPr lang="en-US" dirty="0" smtClean="0"/>
              <a:t>Isolate it from remainder of the code</a:t>
            </a:r>
          </a:p>
          <a:p>
            <a:pPr lvl="1"/>
            <a:r>
              <a:rPr lang="en-US" dirty="0" smtClean="0"/>
              <a:t>Determine whether it behaves exactly as you expect</a:t>
            </a:r>
            <a:endParaRPr lang="en-US" sz="2000" dirty="0" smtClean="0"/>
          </a:p>
          <a:p>
            <a:r>
              <a:rPr lang="en-US" dirty="0" smtClean="0"/>
              <a:t>What makes unit testing easy in Angular</a:t>
            </a:r>
          </a:p>
          <a:p>
            <a:pPr lvl="1"/>
            <a:r>
              <a:rPr lang="en-US" sz="2000" dirty="0" smtClean="0"/>
              <a:t>Dependency injection</a:t>
            </a:r>
          </a:p>
          <a:p>
            <a:pPr lvl="1"/>
            <a:r>
              <a:rPr lang="en-US" dirty="0" smtClean="0"/>
              <a:t>Loose coupling with the DOM</a:t>
            </a:r>
          </a:p>
          <a:p>
            <a:pPr lvl="1"/>
            <a:r>
              <a:rPr lang="en-US" sz="2000" dirty="0" smtClean="0"/>
              <a:t>Services that would otherwise be hard to test e.g. $timeout, $location, $window</a:t>
            </a:r>
          </a:p>
          <a:p>
            <a:pPr lvl="1"/>
            <a:endParaRPr lang="en-US" sz="2000" dirty="0"/>
          </a:p>
          <a:p>
            <a:endParaRPr lang="en-US" dirty="0"/>
          </a:p>
          <a:p>
            <a:endParaRPr lang="en-US" dirty="0"/>
          </a:p>
        </p:txBody>
      </p:sp>
    </p:spTree>
    <p:extLst>
      <p:ext uri="{BB962C8B-B14F-4D97-AF65-F5344CB8AC3E}">
        <p14:creationId xmlns:p14="http://schemas.microsoft.com/office/powerpoint/2010/main" val="100293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400" dirty="0"/>
              <a:t>Agenda - Introduction To AngularJS </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Design 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a:t>
            </a:r>
            <a:r>
              <a:rPr lang="en-US" sz="2000" dirty="0" smtClean="0">
                <a:solidFill>
                  <a:schemeClr val="tx1">
                    <a:lumMod val="75000"/>
                    <a:lumOff val="25000"/>
                  </a:schemeClr>
                </a:solidFill>
              </a:rPr>
              <a:t>Example</a:t>
            </a:r>
          </a:p>
          <a:p>
            <a:pPr marL="285750" indent="-285750">
              <a:spcAft>
                <a:spcPts val="1200"/>
              </a:spcAft>
              <a:buFont typeface="Arial" pitchFamily="34" charset="0"/>
              <a:buChar char="•"/>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37675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Unit Testing - Agenda</a:t>
            </a:r>
            <a:endParaRPr lang="en-IN" sz="2600" dirty="0"/>
          </a:p>
        </p:txBody>
      </p:sp>
      <p:sp>
        <p:nvSpPr>
          <p:cNvPr id="3" name="TextBox 2"/>
          <p:cNvSpPr txBox="1"/>
          <p:nvPr/>
        </p:nvSpPr>
        <p:spPr>
          <a:xfrm>
            <a:off x="395536" y="1052736"/>
            <a:ext cx="5832648" cy="132343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How </a:t>
            </a:r>
            <a:r>
              <a:rPr lang="en-US" sz="2000" dirty="0" err="1">
                <a:solidFill>
                  <a:schemeClr val="tx1">
                    <a:lumMod val="75000"/>
                    <a:lumOff val="25000"/>
                  </a:schemeClr>
                </a:solidFill>
              </a:rPr>
              <a:t>AngularJS</a:t>
            </a:r>
            <a:r>
              <a:rPr lang="en-US" sz="2000" dirty="0">
                <a:solidFill>
                  <a:schemeClr val="tx1">
                    <a:lumMod val="75000"/>
                    <a:lumOff val="25000"/>
                  </a:schemeClr>
                </a:solidFill>
              </a:rPr>
              <a:t> makes Unit Testing Easy?</a:t>
            </a:r>
          </a:p>
          <a:p>
            <a:pPr marL="285750" indent="-285750">
              <a:spcAft>
                <a:spcPts val="1200"/>
              </a:spcAft>
              <a:buFont typeface="Arial" pitchFamily="34" charset="0"/>
              <a:buChar char="•"/>
            </a:pPr>
            <a:r>
              <a:rPr lang="en-US" sz="2000" dirty="0" smtClean="0">
                <a:solidFill>
                  <a:schemeClr val="tx1">
                    <a:lumMod val="75000"/>
                    <a:lumOff val="25000"/>
                  </a:schemeClr>
                </a:solidFill>
              </a:rPr>
              <a:t>Intro </a:t>
            </a:r>
            <a:r>
              <a:rPr lang="en-US" sz="2000" dirty="0">
                <a:solidFill>
                  <a:schemeClr val="tx1">
                    <a:lumMod val="75000"/>
                    <a:lumOff val="25000"/>
                  </a:schemeClr>
                </a:solidFill>
              </a:rPr>
              <a:t>of Jasmine with Angular</a:t>
            </a:r>
          </a:p>
          <a:p>
            <a:pPr marL="285750" indent="-285750">
              <a:spcAft>
                <a:spcPts val="1200"/>
              </a:spcAft>
              <a:buFont typeface="Arial" pitchFamily="34" charset="0"/>
              <a:buChar char="•"/>
            </a:pPr>
            <a:r>
              <a:rPr lang="en-US" sz="2000" dirty="0">
                <a:solidFill>
                  <a:schemeClr val="tx1">
                    <a:lumMod val="75000"/>
                    <a:lumOff val="25000"/>
                  </a:schemeClr>
                </a:solidFill>
              </a:rPr>
              <a:t>Basic Example of Testing Controller using Jasmine</a:t>
            </a:r>
          </a:p>
        </p:txBody>
      </p:sp>
    </p:spTree>
    <p:extLst>
      <p:ext uri="{BB962C8B-B14F-4D97-AF65-F5344CB8AC3E}">
        <p14:creationId xmlns:p14="http://schemas.microsoft.com/office/powerpoint/2010/main" val="1849762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of Jasmine with Angular</a:t>
            </a:r>
            <a:endParaRPr lang="en-US" dirty="0"/>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4" name="Text Placeholder 2"/>
          <p:cNvSpPr txBox="1">
            <a:spLocks/>
          </p:cNvSpPr>
          <p:nvPr/>
        </p:nvSpPr>
        <p:spPr>
          <a:xfrm>
            <a:off x="457200" y="1295400"/>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Jasmine </a:t>
            </a:r>
            <a:r>
              <a:rPr lang="en-US" smtClean="0"/>
              <a:t>is a behavior-driven </a:t>
            </a:r>
            <a:r>
              <a:rPr lang="en-US" dirty="0" smtClean="0"/>
              <a:t>development framework for testing JavaScript code</a:t>
            </a:r>
          </a:p>
          <a:p>
            <a:r>
              <a:rPr lang="en-US" dirty="0" smtClean="0"/>
              <a:t>It does not depend on any other framework</a:t>
            </a:r>
          </a:p>
          <a:p>
            <a:r>
              <a:rPr lang="en-US" sz="2400" dirty="0" smtClean="0"/>
              <a:t>It does not require DOM</a:t>
            </a:r>
            <a:endParaRPr lang="en-US" sz="2000" dirty="0" smtClean="0"/>
          </a:p>
          <a:p>
            <a:pPr lvl="1"/>
            <a:endParaRPr lang="en-US" sz="2000" dirty="0"/>
          </a:p>
          <a:p>
            <a:endParaRPr lang="en-US" dirty="0"/>
          </a:p>
          <a:p>
            <a:endParaRPr lang="en-US" dirty="0"/>
          </a:p>
        </p:txBody>
      </p:sp>
    </p:spTree>
    <p:extLst>
      <p:ext uri="{BB962C8B-B14F-4D97-AF65-F5344CB8AC3E}">
        <p14:creationId xmlns:p14="http://schemas.microsoft.com/office/powerpoint/2010/main" val="3537743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888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Unit Testing - Agenda</a:t>
            </a:r>
            <a:endParaRPr lang="en-IN" sz="2600" dirty="0"/>
          </a:p>
        </p:txBody>
      </p:sp>
      <p:sp>
        <p:nvSpPr>
          <p:cNvPr id="3" name="TextBox 2"/>
          <p:cNvSpPr txBox="1"/>
          <p:nvPr/>
        </p:nvSpPr>
        <p:spPr>
          <a:xfrm>
            <a:off x="395536" y="1052736"/>
            <a:ext cx="5832648" cy="132343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How </a:t>
            </a:r>
            <a:r>
              <a:rPr lang="en-US" sz="2000" dirty="0" err="1">
                <a:solidFill>
                  <a:schemeClr val="tx1">
                    <a:lumMod val="75000"/>
                    <a:lumOff val="25000"/>
                  </a:schemeClr>
                </a:solidFill>
              </a:rPr>
              <a:t>AngularJS</a:t>
            </a:r>
            <a:r>
              <a:rPr lang="en-US" sz="2000" dirty="0">
                <a:solidFill>
                  <a:schemeClr val="tx1">
                    <a:lumMod val="75000"/>
                    <a:lumOff val="25000"/>
                  </a:schemeClr>
                </a:solidFill>
              </a:rPr>
              <a:t> makes Unit Testing Easy?</a:t>
            </a:r>
          </a:p>
          <a:p>
            <a:pPr marL="285750" indent="-285750">
              <a:spcAft>
                <a:spcPts val="1200"/>
              </a:spcAft>
              <a:buFont typeface="Arial" pitchFamily="34" charset="0"/>
              <a:buChar char="•"/>
            </a:pPr>
            <a:r>
              <a:rPr lang="en-US" sz="2000" dirty="0">
                <a:solidFill>
                  <a:schemeClr val="tx1">
                    <a:lumMod val="75000"/>
                    <a:lumOff val="25000"/>
                  </a:schemeClr>
                </a:solidFill>
              </a:rPr>
              <a:t>Intro of Jasmine with Angular</a:t>
            </a:r>
          </a:p>
          <a:p>
            <a:pPr marL="285750" indent="-285750">
              <a:spcAft>
                <a:spcPts val="1200"/>
              </a:spcAft>
              <a:buFont typeface="Arial" pitchFamily="34" charset="0"/>
              <a:buChar char="•"/>
            </a:pPr>
            <a:r>
              <a:rPr lang="en-US" sz="2000" dirty="0">
                <a:solidFill>
                  <a:schemeClr val="tx1">
                    <a:lumMod val="75000"/>
                    <a:lumOff val="25000"/>
                  </a:schemeClr>
                </a:solidFill>
              </a:rPr>
              <a:t>Basic Example of Testing Controller using Jasmine</a:t>
            </a:r>
          </a:p>
        </p:txBody>
      </p:sp>
    </p:spTree>
    <p:extLst>
      <p:ext uri="{BB962C8B-B14F-4D97-AF65-F5344CB8AC3E}">
        <p14:creationId xmlns:p14="http://schemas.microsoft.com/office/powerpoint/2010/main" val="3082525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spcAft>
                <a:spcPts val="1200"/>
              </a:spcAft>
            </a:pPr>
            <a:r>
              <a:rPr lang="en-US" dirty="0"/>
              <a:t>Basic Example of Testing Controller using Jasmine</a:t>
            </a:r>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TextBox 5"/>
          <p:cNvSpPr txBox="1"/>
          <p:nvPr/>
        </p:nvSpPr>
        <p:spPr>
          <a:xfrm>
            <a:off x="395536" y="1052736"/>
            <a:ext cx="5832648" cy="400110"/>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hlinkClick r:id="rId2"/>
              </a:rPr>
              <a:t>Example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154112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AngularJS Complete Client Side Solution</a:t>
            </a:r>
            <a:endParaRPr lang="en-US" sz="2600" dirty="0"/>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Before AngularJS, you would have used</a:t>
            </a:r>
          </a:p>
          <a:p>
            <a:endParaRPr lang="en-US" dirty="0" smtClean="0"/>
          </a:p>
          <a:p>
            <a:endParaRPr lang="en-US" dirty="0" smtClean="0"/>
          </a:p>
          <a:p>
            <a:endParaRPr lang="en-US" dirty="0"/>
          </a:p>
          <a:p>
            <a:endParaRPr lang="en-US" dirty="0" smtClean="0"/>
          </a:p>
          <a:p>
            <a:endParaRPr lang="en-US" dirty="0" smtClean="0"/>
          </a:p>
          <a:p>
            <a:r>
              <a:rPr lang="en-US" sz="1800" dirty="0" smtClean="0"/>
              <a:t>With AngularJS, none of these libraries are needed as Angular provides support for all the above features.</a:t>
            </a:r>
          </a:p>
          <a:p>
            <a:r>
              <a:rPr lang="en-US" sz="1800" dirty="0" smtClean="0"/>
              <a:t>Angular comes with a lightweight version of jQuery called jQLite</a:t>
            </a:r>
          </a:p>
          <a:p>
            <a:r>
              <a:rPr lang="en-US" sz="1800" dirty="0" smtClean="0"/>
              <a:t>Clean and easy to use syntax</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417903577"/>
              </p:ext>
            </p:extLst>
          </p:nvPr>
        </p:nvGraphicFramePr>
        <p:xfrm>
          <a:off x="1524000" y="1734696"/>
          <a:ext cx="6096000" cy="1478280"/>
        </p:xfrm>
        <a:graphic>
          <a:graphicData uri="http://schemas.openxmlformats.org/drawingml/2006/table">
            <a:tbl>
              <a:tblPr firstRow="1" bandRow="1">
                <a:tableStyleId>{5C22544A-7EE6-4342-B048-85BDC9FD1C3A}</a:tableStyleId>
              </a:tblPr>
              <a:tblGrid>
                <a:gridCol w="3048000"/>
                <a:gridCol w="3048000"/>
              </a:tblGrid>
              <a:tr h="139040">
                <a:tc>
                  <a:txBody>
                    <a:bodyPr/>
                    <a:lstStyle/>
                    <a:p>
                      <a:r>
                        <a:rPr lang="en-US" dirty="0" smtClean="0"/>
                        <a:t>Feature</a:t>
                      </a:r>
                      <a:endParaRPr lang="en-US" dirty="0"/>
                    </a:p>
                  </a:txBody>
                  <a:tcPr/>
                </a:tc>
                <a:tc>
                  <a:txBody>
                    <a:bodyPr/>
                    <a:lstStyle/>
                    <a:p>
                      <a:r>
                        <a:rPr lang="en-US" dirty="0" smtClean="0"/>
                        <a:t>Library</a:t>
                      </a:r>
                      <a:endParaRPr lang="en-US" dirty="0"/>
                    </a:p>
                  </a:txBody>
                  <a:tcPr/>
                </a:tc>
              </a:tr>
              <a:tr h="370840">
                <a:tc>
                  <a:txBody>
                    <a:bodyPr/>
                    <a:lstStyle/>
                    <a:p>
                      <a:r>
                        <a:rPr lang="en-US" sz="1600" dirty="0" smtClean="0"/>
                        <a:t>Client-based routing</a:t>
                      </a:r>
                      <a:endParaRPr lang="en-US" sz="1600" dirty="0"/>
                    </a:p>
                  </a:txBody>
                  <a:tcPr/>
                </a:tc>
                <a:tc>
                  <a:txBody>
                    <a:bodyPr/>
                    <a:lstStyle/>
                    <a:p>
                      <a:r>
                        <a:rPr lang="en-US" sz="1600" dirty="0" smtClean="0"/>
                        <a:t>BackboneJS,</a:t>
                      </a:r>
                      <a:r>
                        <a:rPr lang="en-US" sz="1600" baseline="0" dirty="0" smtClean="0"/>
                        <a:t> Sammy JS</a:t>
                      </a:r>
                      <a:endParaRPr lang="en-US" sz="1600" dirty="0"/>
                    </a:p>
                  </a:txBody>
                  <a:tcPr/>
                </a:tc>
              </a:tr>
              <a:tr h="370840">
                <a:tc>
                  <a:txBody>
                    <a:bodyPr/>
                    <a:lstStyle/>
                    <a:p>
                      <a:r>
                        <a:rPr lang="en-US" sz="1600" dirty="0" smtClean="0"/>
                        <a:t>DOM</a:t>
                      </a:r>
                      <a:r>
                        <a:rPr lang="en-US" sz="1600" baseline="0" dirty="0" smtClean="0"/>
                        <a:t> Manipulation</a:t>
                      </a:r>
                      <a:endParaRPr lang="en-US" sz="1600" dirty="0"/>
                    </a:p>
                  </a:txBody>
                  <a:tcPr/>
                </a:tc>
                <a:tc>
                  <a:txBody>
                    <a:bodyPr/>
                    <a:lstStyle/>
                    <a:p>
                      <a:r>
                        <a:rPr lang="en-US" sz="1600" dirty="0" smtClean="0"/>
                        <a:t>jQuery</a:t>
                      </a:r>
                      <a:endParaRPr lang="en-US" sz="1600" dirty="0"/>
                    </a:p>
                  </a:txBody>
                  <a:tcPr/>
                </a:tc>
              </a:tr>
              <a:tr h="370840">
                <a:tc>
                  <a:txBody>
                    <a:bodyPr/>
                    <a:lstStyle/>
                    <a:p>
                      <a:r>
                        <a:rPr lang="en-US" sz="1600" dirty="0" smtClean="0"/>
                        <a:t>Two way binding</a:t>
                      </a:r>
                      <a:endParaRPr lang="en-US" sz="1600" dirty="0"/>
                    </a:p>
                  </a:txBody>
                  <a:tcPr/>
                </a:tc>
                <a:tc>
                  <a:txBody>
                    <a:bodyPr/>
                    <a:lstStyle/>
                    <a:p>
                      <a:r>
                        <a:rPr lang="en-US" sz="1600" dirty="0" smtClean="0"/>
                        <a:t>KnockoutJS</a:t>
                      </a:r>
                      <a:endParaRPr lang="en-US" sz="1600" dirty="0"/>
                    </a:p>
                  </a:txBody>
                  <a:tcPr/>
                </a:tc>
              </a:tr>
            </a:tbl>
          </a:graphicData>
        </a:graphic>
      </p:graphicFrame>
    </p:spTree>
    <p:extLst>
      <p:ext uri="{BB962C8B-B14F-4D97-AF65-F5344CB8AC3E}">
        <p14:creationId xmlns:p14="http://schemas.microsoft.com/office/powerpoint/2010/main" val="319298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400" dirty="0"/>
              <a:t>Agenda - Introduction To AngularJS </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Design 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endParaRPr lang="en-US" sz="2000" dirty="0" smtClean="0">
              <a:solidFill>
                <a:schemeClr val="tx1">
                  <a:lumMod val="75000"/>
                  <a:lumOff val="25000"/>
                </a:schemeClr>
              </a:solidFill>
            </a:endParaRPr>
          </a:p>
          <a:p>
            <a:pPr marL="285750" indent="-285750">
              <a:spcAft>
                <a:spcPts val="1200"/>
              </a:spcAft>
              <a:buFont typeface="Arial" pitchFamily="34" charset="0"/>
              <a:buChar char="•"/>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291407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smtClean="0"/>
              <a:t>AngularJS Core Design Principles   (1/6)</a:t>
            </a:r>
            <a:endParaRPr lang="en-IN" sz="2600" dirty="0"/>
          </a:p>
        </p:txBody>
      </p:sp>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IN" sz="1800" dirty="0" smtClean="0"/>
              <a:t>AngularJs works on following core design principles:</a:t>
            </a:r>
            <a:endParaRPr lang="en-IN" sz="1800" dirty="0"/>
          </a:p>
          <a:p>
            <a:pPr marL="1085850" lvl="1" indent="-342900">
              <a:buFont typeface="Courier New" panose="02070309020205020404" pitchFamily="49" charset="0"/>
              <a:buChar char="o"/>
            </a:pPr>
            <a:r>
              <a:rPr lang="en-IN" sz="1600" dirty="0"/>
              <a:t>Two way </a:t>
            </a:r>
            <a:r>
              <a:rPr lang="en-IN" sz="1600" dirty="0" smtClean="0"/>
              <a:t>data-binding</a:t>
            </a:r>
          </a:p>
          <a:p>
            <a:pPr marL="1085850" lvl="1" indent="-342900">
              <a:buFont typeface="Courier New" panose="02070309020205020404" pitchFamily="49" charset="0"/>
              <a:buChar char="o"/>
            </a:pPr>
            <a:r>
              <a:rPr lang="en-IN" sz="1600" dirty="0" smtClean="0"/>
              <a:t>Separation Of Concern</a:t>
            </a:r>
            <a:endParaRPr lang="en-IN" sz="1600" dirty="0"/>
          </a:p>
          <a:p>
            <a:pPr marL="1085850" lvl="1" indent="-342900">
              <a:buFont typeface="Courier New" panose="02070309020205020404" pitchFamily="49" charset="0"/>
              <a:buChar char="o"/>
            </a:pPr>
            <a:r>
              <a:rPr lang="en-IN" sz="1600" dirty="0"/>
              <a:t>Declarative approach – extends Html vocabulary by using directives</a:t>
            </a:r>
          </a:p>
          <a:p>
            <a:pPr marL="1085850" lvl="1" indent="-342900">
              <a:buFont typeface="Courier New" panose="02070309020205020404" pitchFamily="49" charset="0"/>
              <a:buChar char="o"/>
            </a:pPr>
            <a:r>
              <a:rPr lang="en-IN" sz="1600" dirty="0"/>
              <a:t>Dependency Injection (DI) </a:t>
            </a:r>
          </a:p>
          <a:p>
            <a:endParaRPr lang="en-IN" dirty="0"/>
          </a:p>
        </p:txBody>
      </p:sp>
    </p:spTree>
    <p:extLst>
      <p:ext uri="{BB962C8B-B14F-4D97-AF65-F5344CB8AC3E}">
        <p14:creationId xmlns:p14="http://schemas.microsoft.com/office/powerpoint/2010/main" val="105676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
            </a:r>
            <a:br>
              <a:rPr lang="en-IN" sz="2400" dirty="0" smtClean="0"/>
            </a:br>
            <a:r>
              <a:rPr lang="en-IN" sz="2400" dirty="0" smtClean="0"/>
              <a:t>AngularJS </a:t>
            </a:r>
            <a:r>
              <a:rPr lang="en-IN" sz="2400" dirty="0"/>
              <a:t>Core Design </a:t>
            </a:r>
            <a:r>
              <a:rPr lang="en-IN" sz="2400" dirty="0" smtClean="0"/>
              <a:t>Principles  (2/6)</a:t>
            </a:r>
            <a:br>
              <a:rPr lang="en-IN" sz="2400" dirty="0" smtClean="0"/>
            </a:br>
            <a:endParaRPr lang="en-IN" sz="2400" dirty="0"/>
          </a:p>
        </p:txBody>
      </p:sp>
      <p:sp>
        <p:nvSpPr>
          <p:cNvPr id="16" name="Text Placeholder 2"/>
          <p:cNvSpPr>
            <a:spLocks noGrp="1"/>
          </p:cNvSpPr>
          <p:nvPr>
            <p:ph type="body" sz="quarter" idx="10"/>
          </p:nvPr>
        </p:nvSpPr>
        <p:spPr>
          <a:ln>
            <a:noFill/>
          </a:ln>
        </p:spPr>
        <p:txBody>
          <a:bodyPr>
            <a:noAutofit/>
          </a:bodyPr>
          <a:lstStyle/>
          <a:p>
            <a:pPr marL="0" indent="0">
              <a:buNone/>
            </a:pPr>
            <a:r>
              <a:rPr lang="en-US" sz="2000" dirty="0"/>
              <a:t>One-way or Classical data </a:t>
            </a:r>
            <a:r>
              <a:rPr lang="en-US" sz="2000" dirty="0" smtClean="0"/>
              <a:t>binding before AngularJS:</a:t>
            </a:r>
            <a:endParaRPr lang="en-US" sz="20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pPr marL="0" indent="0">
              <a:buNone/>
            </a:pPr>
            <a:endParaRPr lang="en-US" sz="1600" dirty="0" smtClean="0">
              <a:cs typeface="Lucida Sans Unicode" pitchFamily="34" charset="0"/>
            </a:endParaRPr>
          </a:p>
          <a:p>
            <a:r>
              <a:rPr lang="en-US" sz="1600" dirty="0" smtClean="0">
                <a:cs typeface="Lucida Sans Unicode" pitchFamily="34" charset="0"/>
              </a:rPr>
              <a:t>One way </a:t>
            </a:r>
            <a:r>
              <a:rPr lang="en-US" sz="1600" dirty="0">
                <a:cs typeface="Lucida Sans Unicode" pitchFamily="34" charset="0"/>
              </a:rPr>
              <a:t>data binding </a:t>
            </a:r>
            <a:r>
              <a:rPr lang="en-US" sz="1600" dirty="0" smtClean="0"/>
              <a:t>merges the template </a:t>
            </a:r>
            <a:r>
              <a:rPr lang="en-US" sz="1600" dirty="0"/>
              <a:t>and model components together into a </a:t>
            </a:r>
            <a:r>
              <a:rPr lang="en-US" sz="1600" dirty="0" smtClean="0"/>
              <a:t>view.</a:t>
            </a:r>
          </a:p>
          <a:p>
            <a:r>
              <a:rPr lang="en-US" sz="1600" dirty="0" smtClean="0">
                <a:cs typeface="Lucida Sans Unicode" pitchFamily="34" charset="0"/>
              </a:rPr>
              <a:t>View or Model are not </a:t>
            </a:r>
            <a:r>
              <a:rPr lang="en-US" sz="1600" dirty="0">
                <a:cs typeface="Lucida Sans Unicode" pitchFamily="34" charset="0"/>
              </a:rPr>
              <a:t>updated automatically when the </a:t>
            </a:r>
            <a:r>
              <a:rPr lang="en-US" sz="1600" dirty="0" smtClean="0">
                <a:cs typeface="Lucida Sans Unicode" pitchFamily="34" charset="0"/>
              </a:rPr>
              <a:t>View or Model </a:t>
            </a:r>
            <a:r>
              <a:rPr lang="en-US" sz="1600" dirty="0">
                <a:cs typeface="Lucida Sans Unicode" pitchFamily="34" charset="0"/>
              </a:rPr>
              <a:t>is changed</a:t>
            </a:r>
          </a:p>
          <a:p>
            <a:r>
              <a:rPr lang="en-US" sz="1600" dirty="0" smtClean="0">
                <a:cs typeface="Lucida Sans Unicode" pitchFamily="34" charset="0"/>
              </a:rPr>
              <a:t>Developer have to write extra code to sync the View and Model</a:t>
            </a:r>
            <a:endParaRPr lang="en-US" sz="1600" dirty="0">
              <a:cs typeface="Lucida Sans Unicode"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72816"/>
            <a:ext cx="4396071" cy="298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952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
            </a:r>
            <a:br>
              <a:rPr lang="en-IN" sz="2400" dirty="0" smtClean="0"/>
            </a:br>
            <a:r>
              <a:rPr lang="en-IN" sz="2400" dirty="0" smtClean="0"/>
              <a:t>AngularJS </a:t>
            </a:r>
            <a:r>
              <a:rPr lang="en-IN" sz="2400" dirty="0"/>
              <a:t>Core Design </a:t>
            </a:r>
            <a:r>
              <a:rPr lang="en-IN" sz="2400" dirty="0" smtClean="0"/>
              <a:t>Principles   (3/6)</a:t>
            </a:r>
            <a:br>
              <a:rPr lang="en-IN" sz="2400" dirty="0" smtClean="0"/>
            </a:br>
            <a:endParaRPr lang="en-IN" sz="2400" dirty="0"/>
          </a:p>
        </p:txBody>
      </p:sp>
      <p:sp>
        <p:nvSpPr>
          <p:cNvPr id="16" name="Text Placeholder 2"/>
          <p:cNvSpPr>
            <a:spLocks noGrp="1"/>
          </p:cNvSpPr>
          <p:nvPr>
            <p:ph type="body" sz="quarter" idx="10"/>
          </p:nvPr>
        </p:nvSpPr>
        <p:spPr>
          <a:xfrm>
            <a:off x="304800" y="980728"/>
            <a:ext cx="8534400" cy="5267672"/>
          </a:xfrm>
          <a:ln>
            <a:noFill/>
          </a:ln>
        </p:spPr>
        <p:txBody>
          <a:bodyPr>
            <a:noAutofit/>
          </a:bodyPr>
          <a:lstStyle/>
          <a:p>
            <a:pPr marL="0" indent="0">
              <a:buNone/>
            </a:pPr>
            <a:r>
              <a:rPr lang="en-US" sz="2000" dirty="0"/>
              <a:t>Two-way data </a:t>
            </a:r>
            <a:r>
              <a:rPr lang="en-US" sz="2000" dirty="0" smtClean="0"/>
              <a:t>binding:</a:t>
            </a:r>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pPr marL="0" indent="0">
              <a:buNone/>
            </a:pPr>
            <a:endParaRPr lang="en-US" sz="1600" dirty="0" smtClean="0">
              <a:cs typeface="Lucida Sans Unicode" pitchFamily="34" charset="0"/>
            </a:endParaRPr>
          </a:p>
          <a:p>
            <a:pPr marL="0" indent="0">
              <a:buNone/>
            </a:pPr>
            <a:endParaRPr lang="en-US" sz="1600" dirty="0" smtClean="0">
              <a:cs typeface="Lucida Sans Unicode" pitchFamily="34" charset="0"/>
            </a:endParaRPr>
          </a:p>
          <a:p>
            <a:r>
              <a:rPr lang="en-US" sz="1600" dirty="0">
                <a:cs typeface="Lucida Sans Unicode" pitchFamily="34" charset="0"/>
              </a:rPr>
              <a:t>Two way data binding is the core of Angular’s magical spell</a:t>
            </a:r>
          </a:p>
          <a:p>
            <a:r>
              <a:rPr lang="en-US" sz="1600" dirty="0">
                <a:cs typeface="Lucida Sans Unicode" pitchFamily="34" charset="0"/>
              </a:rPr>
              <a:t>View is updated automatically when the Model is </a:t>
            </a:r>
            <a:r>
              <a:rPr lang="en-US" sz="1600" dirty="0" smtClean="0">
                <a:cs typeface="Lucida Sans Unicode" pitchFamily="34" charset="0"/>
              </a:rPr>
              <a:t>changed</a:t>
            </a:r>
          </a:p>
          <a:p>
            <a:r>
              <a:rPr lang="en-US" sz="1600" dirty="0" smtClean="0">
                <a:cs typeface="Lucida Sans Unicode" pitchFamily="34" charset="0"/>
              </a:rPr>
              <a:t>Model is updated automatically when the value in the view has changed</a:t>
            </a:r>
            <a:endParaRPr lang="en-US" sz="1600" dirty="0">
              <a:cs typeface="Lucida Sans Unicode" pitchFamily="34"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19672" y="1558994"/>
            <a:ext cx="4069138" cy="29501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242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47842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a:t>
            </a:r>
          </a:p>
          <a:p>
            <a:pPr marL="285750" indent="-285750">
              <a:spcAft>
                <a:spcPts val="1200"/>
              </a:spcAft>
              <a:buFont typeface="Arial" pitchFamily="34" charset="0"/>
              <a:buChar char="•"/>
            </a:pPr>
            <a:r>
              <a:rPr lang="en-US" sz="2000" dirty="0" smtClean="0">
                <a:solidFill>
                  <a:schemeClr val="tx1">
                    <a:lumMod val="75000"/>
                    <a:lumOff val="25000"/>
                  </a:schemeClr>
                </a:solidFill>
              </a:rPr>
              <a:t>Sending 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20737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94" y="116632"/>
            <a:ext cx="8562480" cy="576000"/>
          </a:xfrm>
        </p:spPr>
        <p:txBody>
          <a:bodyPr/>
          <a:lstStyle/>
          <a:p>
            <a:pPr marL="285750" indent="-285750">
              <a:spcAft>
                <a:spcPts val="1200"/>
              </a:spcAft>
            </a:pPr>
            <a:r>
              <a:rPr lang="en-IN" sz="2400" dirty="0" smtClean="0"/>
              <a:t>AngularJs Core Design Principle  (4/6)</a:t>
            </a:r>
            <a:endParaRPr lang="en-US" sz="2400" dirty="0"/>
          </a:p>
        </p:txBody>
      </p:sp>
      <p:sp>
        <p:nvSpPr>
          <p:cNvPr id="6" name="Text Placeholder 2"/>
          <p:cNvSpPr>
            <a:spLocks noGrp="1"/>
          </p:cNvSpPr>
          <p:nvPr>
            <p:ph type="body" sz="quarter" idx="10"/>
          </p:nvPr>
        </p:nvSpPr>
        <p:spPr>
          <a:xfrm>
            <a:off x="172616" y="961731"/>
            <a:ext cx="8534400" cy="5419597"/>
          </a:xfrm>
          <a:ln>
            <a:noFill/>
          </a:ln>
        </p:spPr>
        <p:txBody>
          <a:bodyPr>
            <a:noAutofit/>
          </a:bodyPr>
          <a:lstStyle/>
          <a:p>
            <a:pPr marL="0" indent="0">
              <a:buNone/>
            </a:pPr>
            <a:r>
              <a:rPr lang="en-US" sz="1800" dirty="0" smtClean="0">
                <a:solidFill>
                  <a:schemeClr val="tx1"/>
                </a:solidFill>
              </a:rPr>
              <a:t>Separation Of Concerns:</a:t>
            </a:r>
          </a:p>
          <a:p>
            <a:pPr marL="0" indent="0">
              <a:buNone/>
            </a:pPr>
            <a:endParaRPr lang="en-US" sz="1600" dirty="0"/>
          </a:p>
          <a:p>
            <a:endParaRPr lang="en-US" sz="1600" dirty="0" smtClean="0"/>
          </a:p>
          <a:p>
            <a:endParaRPr lang="en-US" sz="1600" dirty="0"/>
          </a:p>
          <a:p>
            <a:endParaRPr lang="en-US" sz="1600" dirty="0" smtClean="0"/>
          </a:p>
          <a:p>
            <a:endParaRPr lang="en-US" sz="1600" dirty="0"/>
          </a:p>
          <a:p>
            <a:pPr marL="0" indent="0">
              <a:buNone/>
            </a:pPr>
            <a:endParaRPr lang="en-US" sz="1600" dirty="0" smtClean="0"/>
          </a:p>
          <a:p>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dirty="0"/>
          </a:p>
          <a:p>
            <a:r>
              <a:rPr lang="en-US" sz="1600" dirty="0" smtClean="0"/>
              <a:t>Software </a:t>
            </a:r>
            <a:r>
              <a:rPr lang="en-US" sz="1600" dirty="0"/>
              <a:t>systems must be decomposed into parts such as </a:t>
            </a:r>
            <a:r>
              <a:rPr lang="en-US" sz="1600" dirty="0" smtClean="0"/>
              <a:t>modules as </a:t>
            </a:r>
            <a:r>
              <a:rPr lang="en-US" sz="1600" dirty="0"/>
              <a:t>much as possible.</a:t>
            </a:r>
          </a:p>
          <a:p>
            <a:r>
              <a:rPr lang="en-US" sz="1600" dirty="0" smtClean="0"/>
              <a:t>In AngularJS, the code can be </a:t>
            </a:r>
            <a:r>
              <a:rPr lang="en-US" sz="1600" dirty="0"/>
              <a:t>broken down into components like controllers, views, models, and services</a:t>
            </a:r>
            <a:r>
              <a:rPr lang="en-US" sz="1600" dirty="0" smtClean="0"/>
              <a:t>.</a:t>
            </a:r>
          </a:p>
          <a:p>
            <a:r>
              <a:rPr lang="en-US" sz="1600" dirty="0" smtClean="0"/>
              <a:t>One doesn’t need to write much code for DOM manipulation </a:t>
            </a:r>
          </a:p>
          <a:p>
            <a:r>
              <a:rPr lang="en-US" sz="1600" dirty="0" smtClean="0"/>
              <a:t>AngularJS makes the code more clearer</a:t>
            </a:r>
          </a:p>
          <a:p>
            <a:endParaRPr lang="en-US" sz="1600" dirty="0">
              <a:cs typeface="Lucida Sans Unicode" pitchFamily="34" charset="0"/>
            </a:endParaRPr>
          </a:p>
          <a:p>
            <a:pPr marL="0" indent="0">
              <a:buNone/>
            </a:pPr>
            <a:r>
              <a:rPr lang="en-US" sz="1600" dirty="0" smtClean="0">
                <a:cs typeface="Lucida Sans Unicode" pitchFamily="34" charset="0"/>
              </a:rPr>
              <a:t>			 	</a:t>
            </a:r>
            <a:endParaRPr lang="en-US" sz="1600" dirty="0">
              <a:cs typeface="Lucida Sans Unicode" pitchFamily="34" charset="0"/>
            </a:endParaRPr>
          </a:p>
        </p:txBody>
      </p:sp>
      <p:sp>
        <p:nvSpPr>
          <p:cNvPr id="26" name="TextBox 25"/>
          <p:cNvSpPr txBox="1"/>
          <p:nvPr/>
        </p:nvSpPr>
        <p:spPr>
          <a:xfrm>
            <a:off x="393236" y="1187460"/>
            <a:ext cx="1158779" cy="369332"/>
          </a:xfrm>
          <a:prstGeom prst="rect">
            <a:avLst/>
          </a:prstGeom>
          <a:noFill/>
        </p:spPr>
        <p:txBody>
          <a:bodyPr wrap="none" rtlCol="0">
            <a:spAutoFit/>
          </a:bodyPr>
          <a:lstStyle/>
          <a:p>
            <a:r>
              <a:rPr lang="en-IN" dirty="0" smtClean="0">
                <a:solidFill>
                  <a:schemeClr val="bg1"/>
                </a:solidFill>
              </a:rPr>
              <a:t>Client side</a:t>
            </a:r>
            <a:endParaRPr lang="en-IN" dirty="0">
              <a:solidFill>
                <a:schemeClr val="bg1"/>
              </a:solidFill>
            </a:endParaRPr>
          </a:p>
        </p:txBody>
      </p:sp>
      <p:grpSp>
        <p:nvGrpSpPr>
          <p:cNvPr id="42" name="Group 41"/>
          <p:cNvGrpSpPr/>
          <p:nvPr/>
        </p:nvGrpSpPr>
        <p:grpSpPr>
          <a:xfrm>
            <a:off x="323528" y="1356311"/>
            <a:ext cx="8352928" cy="3224817"/>
            <a:chOff x="323528" y="1212295"/>
            <a:chExt cx="8352928" cy="3224817"/>
          </a:xfrm>
        </p:grpSpPr>
        <p:grpSp>
          <p:nvGrpSpPr>
            <p:cNvPr id="40" name="Group 39"/>
            <p:cNvGrpSpPr/>
            <p:nvPr/>
          </p:nvGrpSpPr>
          <p:grpSpPr>
            <a:xfrm>
              <a:off x="323528" y="1212295"/>
              <a:ext cx="8352928" cy="3224817"/>
              <a:chOff x="323528" y="1140287"/>
              <a:chExt cx="8352928" cy="3224817"/>
            </a:xfrm>
          </p:grpSpPr>
          <p:sp>
            <p:nvSpPr>
              <p:cNvPr id="24" name="Rectangle 23"/>
              <p:cNvSpPr/>
              <p:nvPr/>
            </p:nvSpPr>
            <p:spPr>
              <a:xfrm>
                <a:off x="323528" y="1140287"/>
                <a:ext cx="4896544" cy="32248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3" name="Group 22"/>
              <p:cNvGrpSpPr/>
              <p:nvPr/>
            </p:nvGrpSpPr>
            <p:grpSpPr>
              <a:xfrm>
                <a:off x="467544" y="1603639"/>
                <a:ext cx="4694770" cy="2405464"/>
                <a:chOff x="827584" y="1069070"/>
                <a:chExt cx="5933156" cy="3368042"/>
              </a:xfrm>
            </p:grpSpPr>
            <p:sp>
              <p:nvSpPr>
                <p:cNvPr id="3" name="Rectangle 2"/>
                <p:cNvSpPr/>
                <p:nvPr/>
              </p:nvSpPr>
              <p:spPr>
                <a:xfrm>
                  <a:off x="827584" y="1628800"/>
                  <a:ext cx="1656184" cy="10081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a:t>
                  </a:r>
                  <a:endParaRPr lang="en-IN" dirty="0"/>
                </a:p>
              </p:txBody>
            </p:sp>
            <p:grpSp>
              <p:nvGrpSpPr>
                <p:cNvPr id="11" name="Group 10"/>
                <p:cNvGrpSpPr/>
                <p:nvPr/>
              </p:nvGrpSpPr>
              <p:grpSpPr>
                <a:xfrm>
                  <a:off x="2920636" y="1069070"/>
                  <a:ext cx="3840104" cy="1958325"/>
                  <a:chOff x="3633971" y="997061"/>
                  <a:chExt cx="3840104" cy="1958325"/>
                </a:xfrm>
              </p:grpSpPr>
              <p:sp>
                <p:nvSpPr>
                  <p:cNvPr id="4" name="Oval 3"/>
                  <p:cNvSpPr/>
                  <p:nvPr/>
                </p:nvSpPr>
                <p:spPr>
                  <a:xfrm>
                    <a:off x="3633971" y="997061"/>
                    <a:ext cx="3840104" cy="19583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controller</a:t>
                    </a:r>
                    <a:endParaRPr lang="en-IN" dirty="0"/>
                  </a:p>
                </p:txBody>
              </p:sp>
              <p:sp>
                <p:nvSpPr>
                  <p:cNvPr id="8" name="Rectangle 7"/>
                  <p:cNvSpPr/>
                  <p:nvPr/>
                </p:nvSpPr>
                <p:spPr>
                  <a:xfrm>
                    <a:off x="4651512" y="1545669"/>
                    <a:ext cx="1803529" cy="117437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and presentation logic</a:t>
                    </a:r>
                    <a:endParaRPr lang="en-IN" dirty="0"/>
                  </a:p>
                </p:txBody>
              </p:sp>
              <p:sp>
                <p:nvSpPr>
                  <p:cNvPr id="5" name="TextBox 4"/>
                  <p:cNvSpPr txBox="1"/>
                  <p:nvPr/>
                </p:nvSpPr>
                <p:spPr>
                  <a:xfrm>
                    <a:off x="4372356" y="1157420"/>
                    <a:ext cx="2270809" cy="400715"/>
                  </a:xfrm>
                  <a:prstGeom prst="rect">
                    <a:avLst/>
                  </a:prstGeom>
                  <a:noFill/>
                </p:spPr>
                <p:txBody>
                  <a:bodyPr wrap="none" rtlCol="0">
                    <a:spAutoFit/>
                  </a:bodyPr>
                  <a:lstStyle/>
                  <a:p>
                    <a:r>
                      <a:rPr lang="en-IN" sz="1600" dirty="0" smtClean="0"/>
                      <a:t>Controller Function</a:t>
                    </a:r>
                    <a:endParaRPr lang="en-IN" sz="1600" dirty="0"/>
                  </a:p>
                </p:txBody>
              </p:sp>
            </p:grpSp>
            <p:sp>
              <p:nvSpPr>
                <p:cNvPr id="12" name="Rectangle 11"/>
                <p:cNvSpPr/>
                <p:nvPr/>
              </p:nvSpPr>
              <p:spPr>
                <a:xfrm>
                  <a:off x="3563888" y="3262739"/>
                  <a:ext cx="1584177" cy="117437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 </a:t>
                  </a:r>
                  <a:endParaRPr lang="en-IN" dirty="0"/>
                </a:p>
              </p:txBody>
            </p:sp>
            <p:cxnSp>
              <p:nvCxnSpPr>
                <p:cNvPr id="16" name="Straight Arrow Connector 15"/>
                <p:cNvCxnSpPr/>
                <p:nvPr/>
              </p:nvCxnSpPr>
              <p:spPr>
                <a:xfrm>
                  <a:off x="2483768" y="2132856"/>
                  <a:ext cx="1454409" cy="0"/>
                </a:xfrm>
                <a:prstGeom prst="straightConnector1">
                  <a:avLst/>
                </a:prstGeom>
                <a:ln w="3810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5976" y="2792051"/>
                  <a:ext cx="216024" cy="4706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886241" y="1495036"/>
                <a:ext cx="4790215" cy="2726052"/>
                <a:chOff x="3886241" y="996271"/>
                <a:chExt cx="4790215" cy="3224817"/>
              </a:xfrm>
            </p:grpSpPr>
            <p:grpSp>
              <p:nvGrpSpPr>
                <p:cNvPr id="37" name="Group 36"/>
                <p:cNvGrpSpPr/>
                <p:nvPr/>
              </p:nvGrpSpPr>
              <p:grpSpPr>
                <a:xfrm>
                  <a:off x="3886241" y="996271"/>
                  <a:ext cx="4790215" cy="3224817"/>
                  <a:chOff x="3886241" y="996271"/>
                  <a:chExt cx="4790215" cy="3224817"/>
                </a:xfrm>
              </p:grpSpPr>
              <p:grpSp>
                <p:nvGrpSpPr>
                  <p:cNvPr id="32" name="Group 31"/>
                  <p:cNvGrpSpPr/>
                  <p:nvPr/>
                </p:nvGrpSpPr>
                <p:grpSpPr>
                  <a:xfrm>
                    <a:off x="6012160" y="996271"/>
                    <a:ext cx="2664296" cy="3224817"/>
                    <a:chOff x="6012160" y="996271"/>
                    <a:chExt cx="2664296" cy="3224817"/>
                  </a:xfrm>
                </p:grpSpPr>
                <p:grpSp>
                  <p:nvGrpSpPr>
                    <p:cNvPr id="31" name="Group 30"/>
                    <p:cNvGrpSpPr/>
                    <p:nvPr/>
                  </p:nvGrpSpPr>
                  <p:grpSpPr>
                    <a:xfrm>
                      <a:off x="6012160" y="996271"/>
                      <a:ext cx="2664296" cy="3224817"/>
                      <a:chOff x="6012160" y="996271"/>
                      <a:chExt cx="2664296" cy="3224817"/>
                    </a:xfrm>
                  </p:grpSpPr>
                  <p:sp>
                    <p:nvSpPr>
                      <p:cNvPr id="28" name="Rectangle 27"/>
                      <p:cNvSpPr/>
                      <p:nvPr/>
                    </p:nvSpPr>
                    <p:spPr>
                      <a:xfrm>
                        <a:off x="6012160" y="996271"/>
                        <a:ext cx="2664296" cy="32248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p:cNvSpPr txBox="1"/>
                      <p:nvPr/>
                    </p:nvSpPr>
                    <p:spPr>
                      <a:xfrm>
                        <a:off x="6123002" y="1060172"/>
                        <a:ext cx="1218475" cy="369332"/>
                      </a:xfrm>
                      <a:prstGeom prst="rect">
                        <a:avLst/>
                      </a:prstGeom>
                      <a:noFill/>
                    </p:spPr>
                    <p:txBody>
                      <a:bodyPr wrap="none" rtlCol="0">
                        <a:spAutoFit/>
                      </a:bodyPr>
                      <a:lstStyle/>
                      <a:p>
                        <a:r>
                          <a:rPr lang="en-IN" dirty="0" smtClean="0">
                            <a:solidFill>
                              <a:schemeClr val="bg1"/>
                            </a:solidFill>
                          </a:rPr>
                          <a:t>Server side</a:t>
                        </a:r>
                        <a:endParaRPr lang="en-IN" dirty="0">
                          <a:solidFill>
                            <a:schemeClr val="bg1"/>
                          </a:solidFill>
                        </a:endParaRPr>
                      </a:p>
                    </p:txBody>
                  </p:sp>
                </p:grpSp>
                <p:sp>
                  <p:nvSpPr>
                    <p:cNvPr id="27" name="Rectangle 26"/>
                    <p:cNvSpPr/>
                    <p:nvPr/>
                  </p:nvSpPr>
                  <p:spPr>
                    <a:xfrm>
                      <a:off x="6732240" y="1700808"/>
                      <a:ext cx="1656184" cy="10784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Web service</a:t>
                      </a:r>
                      <a:endParaRPr lang="en-IN" dirty="0"/>
                    </a:p>
                  </p:txBody>
                </p:sp>
              </p:grpSp>
              <p:cxnSp>
                <p:nvCxnSpPr>
                  <p:cNvPr id="34" name="Straight Arrow Connector 33"/>
                  <p:cNvCxnSpPr>
                    <a:stCxn id="12" idx="3"/>
                    <a:endCxn id="27" idx="1"/>
                  </p:cNvCxnSpPr>
                  <p:nvPr/>
                </p:nvCxnSpPr>
                <p:spPr>
                  <a:xfrm flipV="1">
                    <a:off x="3886241" y="2240046"/>
                    <a:ext cx="2845999" cy="12341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rot="20390650">
                  <a:off x="4240053" y="2619889"/>
                  <a:ext cx="1905565" cy="302786"/>
                </a:xfrm>
                <a:prstGeom prst="rect">
                  <a:avLst/>
                </a:prstGeom>
                <a:solidFill>
                  <a:schemeClr val="accent1">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Angular ajax call</a:t>
                  </a:r>
                  <a:endParaRPr lang="en-IN" dirty="0">
                    <a:solidFill>
                      <a:schemeClr val="bg1"/>
                    </a:solidFill>
                  </a:endParaRPr>
                </a:p>
              </p:txBody>
            </p:sp>
          </p:grpSp>
        </p:grpSp>
        <p:sp>
          <p:nvSpPr>
            <p:cNvPr id="41" name="TextBox 40"/>
            <p:cNvSpPr txBox="1"/>
            <p:nvPr/>
          </p:nvSpPr>
          <p:spPr>
            <a:xfrm>
              <a:off x="377206" y="1267425"/>
              <a:ext cx="1174809" cy="369332"/>
            </a:xfrm>
            <a:prstGeom prst="rect">
              <a:avLst/>
            </a:prstGeom>
            <a:noFill/>
          </p:spPr>
          <p:txBody>
            <a:bodyPr wrap="none" rtlCol="0">
              <a:spAutoFit/>
            </a:bodyPr>
            <a:lstStyle/>
            <a:p>
              <a:r>
                <a:rPr lang="en-IN" dirty="0" smtClean="0">
                  <a:solidFill>
                    <a:schemeClr val="bg1"/>
                  </a:solidFill>
                </a:rPr>
                <a:t>Client Side</a:t>
              </a:r>
              <a:endParaRPr lang="en-IN" dirty="0">
                <a:solidFill>
                  <a:schemeClr val="bg1"/>
                </a:solidFill>
              </a:endParaRPr>
            </a:p>
          </p:txBody>
        </p:sp>
      </p:grpSp>
    </p:spTree>
    <p:extLst>
      <p:ext uri="{BB962C8B-B14F-4D97-AF65-F5344CB8AC3E}">
        <p14:creationId xmlns:p14="http://schemas.microsoft.com/office/powerpoint/2010/main" val="48505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AngularJs Core Design </a:t>
            </a:r>
            <a:r>
              <a:rPr lang="en-IN" sz="2600" dirty="0" smtClean="0"/>
              <a:t>Principle  (5/6)</a:t>
            </a:r>
            <a:endParaRPr lang="en-IN" sz="2600" dirty="0"/>
          </a:p>
        </p:txBody>
      </p:sp>
      <p:sp>
        <p:nvSpPr>
          <p:cNvPr id="3" name="Text Placeholder 2"/>
          <p:cNvSpPr>
            <a:spLocks noGrp="1"/>
          </p:cNvSpPr>
          <p:nvPr>
            <p:ph type="body" sz="quarter" idx="10"/>
          </p:nvPr>
        </p:nvSpPr>
        <p:spPr/>
        <p:txBody>
          <a:bodyPr>
            <a:normAutofit fontScale="92500" lnSpcReduction="20000"/>
          </a:bodyPr>
          <a:lstStyle/>
          <a:p>
            <a:pPr marL="0" lvl="1" indent="0">
              <a:buNone/>
            </a:pPr>
            <a:r>
              <a:rPr lang="en-IN" sz="2200" dirty="0">
                <a:solidFill>
                  <a:schemeClr val="tx1"/>
                </a:solidFill>
              </a:rPr>
              <a:t>Declarative </a:t>
            </a:r>
            <a:r>
              <a:rPr lang="en-IN" sz="2200" dirty="0" smtClean="0">
                <a:solidFill>
                  <a:schemeClr val="tx1"/>
                </a:solidFill>
              </a:rPr>
              <a:t>Approach </a:t>
            </a:r>
            <a:r>
              <a:rPr lang="en-IN" sz="2200" dirty="0">
                <a:solidFill>
                  <a:schemeClr val="tx1"/>
                </a:solidFill>
              </a:rPr>
              <a:t>– extends Html vocabulary by using </a:t>
            </a:r>
            <a:r>
              <a:rPr lang="en-IN" sz="2200" dirty="0" smtClean="0">
                <a:solidFill>
                  <a:schemeClr val="tx1"/>
                </a:solidFill>
              </a:rPr>
              <a:t>directives:</a:t>
            </a:r>
            <a:endParaRPr lang="en-IN" sz="2200" dirty="0">
              <a:solidFill>
                <a:schemeClr val="tx1"/>
              </a:solidFill>
            </a:endParaRPr>
          </a:p>
          <a:p>
            <a:endParaRPr lang="en-US" sz="1800" dirty="0" smtClean="0"/>
          </a:p>
          <a:p>
            <a:r>
              <a:rPr lang="en-US" sz="1800" dirty="0" smtClean="0"/>
              <a:t>Declarative approach directs Angular what should be done on our behalf instead of we explicitly coding for it.</a:t>
            </a:r>
            <a:endParaRPr lang="en-US" sz="1800" dirty="0"/>
          </a:p>
          <a:p>
            <a:endParaRPr lang="en-US" sz="1800" dirty="0"/>
          </a:p>
          <a:p>
            <a:r>
              <a:rPr lang="en-US" sz="1800" dirty="0" smtClean="0"/>
              <a:t>We use Angular directives to tell Angular what has to be done</a:t>
            </a:r>
          </a:p>
          <a:p>
            <a:pPr marL="0" indent="0">
              <a:buNone/>
            </a:pPr>
            <a:endParaRPr lang="en-US" sz="1800" dirty="0" smtClean="0"/>
          </a:p>
          <a:p>
            <a:r>
              <a:rPr lang="en-US" sz="1800" dirty="0" smtClean="0"/>
              <a:t>Directives are used as attributes of html element inside html page </a:t>
            </a:r>
          </a:p>
          <a:p>
            <a:endParaRPr lang="en-US" sz="1800" dirty="0" smtClean="0"/>
          </a:p>
          <a:p>
            <a:r>
              <a:rPr lang="en-US" sz="1800" dirty="0" smtClean="0"/>
              <a:t> </a:t>
            </a:r>
            <a:r>
              <a:rPr lang="en-US" sz="1800" dirty="0"/>
              <a:t>&lt;div id=“</a:t>
            </a:r>
            <a:r>
              <a:rPr lang="en-US" sz="1800" dirty="0" err="1"/>
              <a:t>myid</a:t>
            </a:r>
            <a:r>
              <a:rPr lang="en-US" sz="1800" dirty="0"/>
              <a:t>” </a:t>
            </a:r>
            <a:r>
              <a:rPr lang="en-US" sz="1800" dirty="0" smtClean="0">
                <a:solidFill>
                  <a:srgbClr val="FF0000"/>
                </a:solidFill>
              </a:rPr>
              <a:t>ng-controller</a:t>
            </a:r>
            <a:r>
              <a:rPr lang="en-US" sz="1800" dirty="0" smtClean="0"/>
              <a:t>=“</a:t>
            </a:r>
            <a:r>
              <a:rPr lang="en-US" sz="1800" dirty="0" err="1" smtClean="0"/>
              <a:t>DemoController</a:t>
            </a:r>
            <a:r>
              <a:rPr lang="en-US" sz="1800" dirty="0" smtClean="0"/>
              <a:t>”&gt;&lt;/</a:t>
            </a:r>
            <a:r>
              <a:rPr lang="en-US" sz="1800" dirty="0"/>
              <a:t>div&gt; </a:t>
            </a:r>
            <a:endParaRPr lang="en-US" sz="1800" dirty="0" smtClean="0"/>
          </a:p>
          <a:p>
            <a:endParaRPr lang="en-US" sz="1800" dirty="0"/>
          </a:p>
          <a:p>
            <a:r>
              <a:rPr lang="en-US" sz="1800" dirty="0" smtClean="0"/>
              <a:t>ng-controller – is angular directive that tells </a:t>
            </a:r>
            <a:r>
              <a:rPr lang="en-US" sz="1800" dirty="0" err="1" smtClean="0"/>
              <a:t>angualr</a:t>
            </a:r>
            <a:r>
              <a:rPr lang="en-US" sz="1800" dirty="0" smtClean="0"/>
              <a:t> to instantiate the Controller function and inject dependencies to it.</a:t>
            </a:r>
          </a:p>
          <a:p>
            <a:endParaRPr lang="en-US" sz="1800" dirty="0"/>
          </a:p>
          <a:p>
            <a:r>
              <a:rPr lang="en-US" sz="1800" dirty="0" smtClean="0"/>
              <a:t>&lt;body </a:t>
            </a:r>
            <a:r>
              <a:rPr lang="en-US" sz="1800" dirty="0" smtClean="0">
                <a:solidFill>
                  <a:srgbClr val="FF0000"/>
                </a:solidFill>
              </a:rPr>
              <a:t>ng-app</a:t>
            </a:r>
            <a:r>
              <a:rPr lang="en-US" sz="1800" dirty="0" smtClean="0"/>
              <a:t>&gt;</a:t>
            </a:r>
            <a:endParaRPr lang="en-US" sz="1800" dirty="0"/>
          </a:p>
          <a:p>
            <a:pPr marL="400050" lvl="1" indent="0">
              <a:buNone/>
            </a:pPr>
            <a:endParaRPr lang="en-US" sz="1800" dirty="0" smtClean="0"/>
          </a:p>
          <a:p>
            <a:r>
              <a:rPr lang="en-IN" sz="1800" dirty="0" smtClean="0"/>
              <a:t>ng-app – This directive auto-bootstraps </a:t>
            </a:r>
            <a:r>
              <a:rPr lang="en-IN" sz="1800" dirty="0" err="1" smtClean="0"/>
              <a:t>angularjs</a:t>
            </a:r>
            <a:r>
              <a:rPr lang="en-IN" sz="1800" dirty="0" smtClean="0"/>
              <a:t> application at body element</a:t>
            </a:r>
          </a:p>
          <a:p>
            <a:endParaRPr lang="en-IN" sz="1800" dirty="0"/>
          </a:p>
          <a:p>
            <a:r>
              <a:rPr lang="en-IN" sz="1800" dirty="0" smtClean="0"/>
              <a:t>Directives handle everything automatically in the background, we need not code anything explicitly to get it done</a:t>
            </a:r>
            <a:endParaRPr lang="en-IN" sz="1800" dirty="0"/>
          </a:p>
        </p:txBody>
      </p:sp>
    </p:spTree>
    <p:extLst>
      <p:ext uri="{BB962C8B-B14F-4D97-AF65-F5344CB8AC3E}">
        <p14:creationId xmlns:p14="http://schemas.microsoft.com/office/powerpoint/2010/main" val="141123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AngularJs Core Design </a:t>
            </a:r>
            <a:r>
              <a:rPr lang="en-IN" sz="2600" dirty="0" smtClean="0"/>
              <a:t>Principle  (6/6)</a:t>
            </a:r>
            <a:endParaRPr lang="en-IN" sz="2600" dirty="0"/>
          </a:p>
        </p:txBody>
      </p:sp>
      <p:sp>
        <p:nvSpPr>
          <p:cNvPr id="3" name="Text Placeholder 2"/>
          <p:cNvSpPr>
            <a:spLocks noGrp="1"/>
          </p:cNvSpPr>
          <p:nvPr>
            <p:ph type="body" sz="quarter" idx="10"/>
          </p:nvPr>
        </p:nvSpPr>
        <p:spPr/>
        <p:txBody>
          <a:bodyPr>
            <a:normAutofit fontScale="55000" lnSpcReduction="20000"/>
          </a:bodyPr>
          <a:lstStyle/>
          <a:p>
            <a:pPr marL="0" indent="0">
              <a:buNone/>
            </a:pPr>
            <a:r>
              <a:rPr lang="en-IN" sz="3600" dirty="0" smtClean="0"/>
              <a:t>Dependency Injection:</a:t>
            </a:r>
          </a:p>
          <a:p>
            <a:r>
              <a:rPr lang="en-IN" sz="2900" dirty="0" smtClean="0"/>
              <a:t>DI </a:t>
            </a:r>
            <a:r>
              <a:rPr lang="en-IN" sz="2900" dirty="0"/>
              <a:t>- object is given its dependencies, rather than the object creating them itself. </a:t>
            </a:r>
          </a:p>
          <a:p>
            <a:endParaRPr lang="en-IN" sz="2900" dirty="0" smtClean="0"/>
          </a:p>
          <a:p>
            <a:r>
              <a:rPr lang="en-IN" sz="2900" dirty="0" smtClean="0"/>
              <a:t>Avoids tight coupling with dependency creation logic by creating dependencies outside the application</a:t>
            </a:r>
          </a:p>
          <a:p>
            <a:endParaRPr lang="en-IN" sz="2900" dirty="0"/>
          </a:p>
          <a:p>
            <a:r>
              <a:rPr lang="en-IN" sz="2900" dirty="0" smtClean="0"/>
              <a:t>Dependency is instantiated and injected by Angular when dependency name is mentioned as function argument inside controller or service function.</a:t>
            </a:r>
          </a:p>
          <a:p>
            <a:pPr marL="357188" indent="-357188">
              <a:buNone/>
            </a:pPr>
            <a:r>
              <a:rPr lang="en-IN" sz="2900" dirty="0" smtClean="0">
                <a:solidFill>
                  <a:srgbClr val="0070C0"/>
                </a:solidFill>
              </a:rPr>
              <a:t>      </a:t>
            </a:r>
          </a:p>
          <a:p>
            <a:pPr marL="357188" indent="-357188">
              <a:buNone/>
            </a:pPr>
            <a:r>
              <a:rPr lang="en-IN" sz="2900" dirty="0">
                <a:solidFill>
                  <a:srgbClr val="0070C0"/>
                </a:solidFill>
              </a:rPr>
              <a:t> </a:t>
            </a:r>
            <a:r>
              <a:rPr lang="en-IN" sz="2900" dirty="0" smtClean="0">
                <a:solidFill>
                  <a:srgbClr val="0070C0"/>
                </a:solidFill>
              </a:rPr>
              <a:t>          //  ’</a:t>
            </a:r>
            <a:r>
              <a:rPr lang="en-IN" sz="2900" dirty="0" err="1" smtClean="0">
                <a:solidFill>
                  <a:srgbClr val="0070C0"/>
                </a:solidFill>
              </a:rPr>
              <a:t>calcService</a:t>
            </a:r>
            <a:r>
              <a:rPr lang="en-IN" sz="2900" dirty="0" smtClean="0">
                <a:solidFill>
                  <a:srgbClr val="0070C0"/>
                </a:solidFill>
              </a:rPr>
              <a:t>’ is dependency      </a:t>
            </a:r>
          </a:p>
          <a:p>
            <a:pPr marL="357188" indent="-357188">
              <a:buNone/>
            </a:pPr>
            <a:r>
              <a:rPr lang="en-IN" sz="2900" dirty="0">
                <a:solidFill>
                  <a:srgbClr val="0070C0"/>
                </a:solidFill>
              </a:rPr>
              <a:t> </a:t>
            </a:r>
            <a:r>
              <a:rPr lang="en-IN" sz="2900" dirty="0" smtClean="0">
                <a:solidFill>
                  <a:srgbClr val="0070C0"/>
                </a:solidFill>
              </a:rPr>
              <a:t>         module.controllerFunction(</a:t>
            </a:r>
            <a:r>
              <a:rPr lang="en-IN" sz="2900" dirty="0" err="1" smtClean="0">
                <a:solidFill>
                  <a:srgbClr val="0070C0"/>
                </a:solidFill>
              </a:rPr>
              <a:t>calcService</a:t>
            </a:r>
            <a:r>
              <a:rPr lang="en-IN" sz="2900" dirty="0" smtClean="0">
                <a:solidFill>
                  <a:srgbClr val="0070C0"/>
                </a:solidFill>
              </a:rPr>
              <a:t>) {  </a:t>
            </a:r>
          </a:p>
          <a:p>
            <a:pPr marL="0" indent="0">
              <a:buNone/>
            </a:pPr>
            <a:r>
              <a:rPr lang="en-IN" sz="2900" dirty="0" smtClean="0">
                <a:solidFill>
                  <a:srgbClr val="0070C0"/>
                </a:solidFill>
              </a:rPr>
              <a:t>          // once injected we can use it normal way invoking functions on it         </a:t>
            </a:r>
          </a:p>
          <a:p>
            <a:pPr marL="0" indent="0">
              <a:buNone/>
            </a:pPr>
            <a:r>
              <a:rPr lang="en-IN" sz="2900" dirty="0" smtClean="0">
                <a:solidFill>
                  <a:srgbClr val="0070C0"/>
                </a:solidFill>
              </a:rPr>
              <a:t>	</a:t>
            </a:r>
            <a:r>
              <a:rPr lang="en-IN" sz="2900" dirty="0" err="1" smtClean="0">
                <a:solidFill>
                  <a:srgbClr val="0070C0"/>
                </a:solidFill>
              </a:rPr>
              <a:t>calcService.add</a:t>
            </a:r>
            <a:r>
              <a:rPr lang="en-IN" sz="2900" dirty="0" smtClean="0">
                <a:solidFill>
                  <a:srgbClr val="0070C0"/>
                </a:solidFill>
              </a:rPr>
              <a:t>(3,5);</a:t>
            </a:r>
          </a:p>
          <a:p>
            <a:pPr marL="0" indent="0">
              <a:buNone/>
            </a:pPr>
            <a:r>
              <a:rPr lang="en-IN" sz="2900" dirty="0">
                <a:solidFill>
                  <a:srgbClr val="0070C0"/>
                </a:solidFill>
              </a:rPr>
              <a:t> </a:t>
            </a:r>
            <a:r>
              <a:rPr lang="en-IN" sz="2900" dirty="0" smtClean="0">
                <a:solidFill>
                  <a:srgbClr val="0070C0"/>
                </a:solidFill>
              </a:rPr>
              <a:t>                       … }</a:t>
            </a:r>
          </a:p>
          <a:p>
            <a:r>
              <a:rPr lang="en-IN" sz="2900" dirty="0" smtClean="0">
                <a:solidFill>
                  <a:schemeClr val="tx1">
                    <a:lumMod val="85000"/>
                    <a:lumOff val="15000"/>
                  </a:schemeClr>
                </a:solidFill>
              </a:rPr>
              <a:t>It is possible to change dependency without breaking code that uses that dependency.</a:t>
            </a:r>
          </a:p>
          <a:p>
            <a:endParaRPr lang="en-IN" sz="2900" dirty="0" smtClean="0"/>
          </a:p>
          <a:p>
            <a:r>
              <a:rPr lang="en-IN" sz="2900" dirty="0" smtClean="0"/>
              <a:t>Allows  </a:t>
            </a:r>
            <a:r>
              <a:rPr lang="en-IN" sz="2900" dirty="0"/>
              <a:t>injecting mock objects as dependencies </a:t>
            </a:r>
            <a:r>
              <a:rPr lang="en-IN" sz="2900" dirty="0" smtClean="0"/>
              <a:t>in absence of actual dependency making unit testing easy</a:t>
            </a:r>
            <a:endParaRPr lang="en-IN" sz="2900" dirty="0"/>
          </a:p>
          <a:p>
            <a:endParaRPr lang="en-US" sz="2900" dirty="0" smtClean="0"/>
          </a:p>
          <a:p>
            <a:r>
              <a:rPr lang="en-US" sz="2900" dirty="0" smtClean="0"/>
              <a:t>Angular </a:t>
            </a:r>
            <a:r>
              <a:rPr lang="en-US" sz="2900" dirty="0"/>
              <a:t>has two important services which makes DI possible - </a:t>
            </a:r>
            <a:r>
              <a:rPr lang="en-US" sz="2900" b="1" dirty="0"/>
              <a:t>$injector</a:t>
            </a:r>
            <a:r>
              <a:rPr lang="en-US" sz="2900" dirty="0"/>
              <a:t> and </a:t>
            </a:r>
            <a:r>
              <a:rPr lang="en-US" sz="2900" b="1" dirty="0"/>
              <a:t>$provide</a:t>
            </a:r>
            <a:r>
              <a:rPr lang="en-US" sz="2900" dirty="0"/>
              <a:t> which we will see later.</a:t>
            </a:r>
          </a:p>
          <a:p>
            <a:endParaRPr lang="en-US" b="1" dirty="0"/>
          </a:p>
          <a:p>
            <a:endParaRPr lang="en-US" b="1" dirty="0"/>
          </a:p>
          <a:p>
            <a:endParaRPr lang="en-IN" dirty="0"/>
          </a:p>
        </p:txBody>
      </p:sp>
    </p:spTree>
    <p:extLst>
      <p:ext uri="{BB962C8B-B14F-4D97-AF65-F5344CB8AC3E}">
        <p14:creationId xmlns:p14="http://schemas.microsoft.com/office/powerpoint/2010/main" val="174320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7890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400" dirty="0"/>
              <a:t>Agenda - Introduction To AngularJS </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a:spcAft>
                <a:spcPts val="1200"/>
              </a:spcAft>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55043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800" dirty="0" smtClean="0">
                <a:effectLst/>
              </a:rPr>
              <a:t/>
            </a:r>
            <a:br>
              <a:rPr lang="en-US" sz="2800" dirty="0" smtClean="0">
                <a:effectLst/>
              </a:rPr>
            </a:br>
            <a:r>
              <a:rPr lang="en-US" sz="2800" dirty="0" smtClean="0">
                <a:effectLst/>
              </a:rPr>
              <a:t>AngularJS </a:t>
            </a:r>
            <a:r>
              <a:rPr lang="en-US" sz="2800" dirty="0">
                <a:effectLst/>
              </a:rPr>
              <a:t>Core Building Blocks</a:t>
            </a:r>
            <a:br>
              <a:rPr lang="en-US" sz="2800" dirty="0">
                <a:effectLst/>
              </a:rPr>
            </a:br>
            <a:endParaRPr lang="en-IN" dirty="0">
              <a:effectLst/>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08720"/>
            <a:ext cx="8376630" cy="32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2"/>
          <p:cNvSpPr txBox="1">
            <a:spLocks/>
          </p:cNvSpPr>
          <p:nvPr/>
        </p:nvSpPr>
        <p:spPr>
          <a:xfrm>
            <a:off x="172616" y="961731"/>
            <a:ext cx="8534400" cy="5419597"/>
          </a:xfrm>
          <a:prstGeom prst="rect">
            <a:avLst/>
          </a:prstGeom>
          <a:ln>
            <a:noFill/>
          </a:ln>
        </p:spPr>
        <p:txBody>
          <a:bodyPr>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US" sz="1600" dirty="0" smtClean="0"/>
          </a:p>
          <a:p>
            <a:pPr marL="0" indent="0">
              <a:buFont typeface="Wingdings" pitchFamily="2" charset="2"/>
              <a:buNone/>
            </a:pPr>
            <a:endParaRPr lang="en-US" sz="1600" dirty="0" smtClean="0"/>
          </a:p>
          <a:p>
            <a:endParaRPr lang="en-US" sz="1600" dirty="0" smtClean="0"/>
          </a:p>
          <a:p>
            <a:endParaRPr lang="en-US" sz="1600" dirty="0" smtClean="0"/>
          </a:p>
          <a:p>
            <a:endParaRPr lang="en-US" sz="1600" dirty="0" smtClean="0"/>
          </a:p>
          <a:p>
            <a:endParaRPr lang="en-US" sz="1600" dirty="0" smtClean="0"/>
          </a:p>
          <a:p>
            <a:pPr marL="0" indent="0">
              <a:buFont typeface="Wingdings" pitchFamily="2" charset="2"/>
              <a:buNone/>
            </a:pPr>
            <a:endParaRPr lang="en-US" sz="1600" dirty="0" smtClean="0"/>
          </a:p>
          <a:p>
            <a:endParaRPr lang="en-US" sz="1600" dirty="0" smtClean="0"/>
          </a:p>
          <a:p>
            <a:pPr marL="0" indent="0">
              <a:buFont typeface="Wingdings" pitchFamily="2" charset="2"/>
              <a:buNone/>
            </a:pPr>
            <a:endParaRPr lang="en-US" sz="1600" dirty="0" smtClean="0"/>
          </a:p>
          <a:p>
            <a:pPr marL="0" indent="0">
              <a:buFont typeface="Wingdings" pitchFamily="2" charset="2"/>
              <a:buNone/>
            </a:pPr>
            <a:endParaRPr lang="en-US" sz="1600" dirty="0" smtClean="0"/>
          </a:p>
          <a:p>
            <a:pPr marL="0" indent="0">
              <a:buFont typeface="Wingdings" pitchFamily="2" charset="2"/>
              <a:buNone/>
            </a:pPr>
            <a:endParaRPr lang="en-US" sz="1600" dirty="0" smtClean="0"/>
          </a:p>
          <a:p>
            <a:pPr marL="0" indent="0">
              <a:buFont typeface="Wingdings" pitchFamily="2" charset="2"/>
              <a:buNone/>
            </a:pPr>
            <a:endParaRPr lang="en-US" sz="1600" dirty="0" smtClean="0"/>
          </a:p>
          <a:p>
            <a:r>
              <a:rPr lang="en-US" sz="1600" dirty="0"/>
              <a:t>Model</a:t>
            </a:r>
          </a:p>
          <a:p>
            <a:r>
              <a:rPr lang="en-US" sz="1600" dirty="0" smtClean="0"/>
              <a:t>View</a:t>
            </a:r>
            <a:endParaRPr lang="en-US" sz="1600" dirty="0"/>
          </a:p>
          <a:p>
            <a:r>
              <a:rPr lang="en-US" sz="1600" dirty="0" smtClean="0"/>
              <a:t>Controller</a:t>
            </a:r>
          </a:p>
          <a:p>
            <a:r>
              <a:rPr lang="en-US" sz="1600" dirty="0" smtClean="0"/>
              <a:t>Services</a:t>
            </a:r>
          </a:p>
          <a:p>
            <a:r>
              <a:rPr lang="en-US" sz="1600" dirty="0" smtClean="0"/>
              <a:t>Modules</a:t>
            </a:r>
          </a:p>
          <a:p>
            <a:r>
              <a:rPr lang="en-US" sz="1600" dirty="0" smtClean="0"/>
              <a:t>Filters</a:t>
            </a:r>
            <a:endParaRPr lang="en-US" sz="1600" dirty="0" smtClean="0"/>
          </a:p>
          <a:p>
            <a:endParaRPr lang="en-US" sz="1600" dirty="0" smtClean="0">
              <a:cs typeface="Lucida Sans Unicode" pitchFamily="34" charset="0"/>
            </a:endParaRPr>
          </a:p>
          <a:p>
            <a:pPr marL="0" indent="0">
              <a:buFont typeface="Wingdings" pitchFamily="2" charset="2"/>
              <a:buNone/>
            </a:pPr>
            <a:r>
              <a:rPr lang="en-US" sz="1600" dirty="0" smtClean="0">
                <a:cs typeface="Lucida Sans Unicode" pitchFamily="34" charset="0"/>
              </a:rPr>
              <a:t>			 	</a:t>
            </a:r>
            <a:endParaRPr lang="en-US" sz="1600" dirty="0">
              <a:cs typeface="Lucida Sans Unicode" pitchFamily="34" charset="0"/>
            </a:endParaRPr>
          </a:p>
        </p:txBody>
      </p:sp>
    </p:spTree>
    <p:extLst>
      <p:ext uri="{BB962C8B-B14F-4D97-AF65-F5344CB8AC3E}">
        <p14:creationId xmlns:p14="http://schemas.microsoft.com/office/powerpoint/2010/main" val="96125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29309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400" dirty="0"/>
              <a:t>Agenda - Introduction To AngularJS </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a:spcAft>
                <a:spcPts val="1200"/>
              </a:spcAft>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3633465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42900" lvl="1" indent="-342900">
              <a:buFont typeface="Wingdings" panose="05000000000000000000" pitchFamily="2" charset="2"/>
              <a:buChar char="§"/>
            </a:pPr>
            <a:r>
              <a:rPr lang="en-US" dirty="0" smtClean="0"/>
              <a:t>ng-app</a:t>
            </a:r>
          </a:p>
          <a:p>
            <a:pPr marL="342900" lvl="1" indent="-342900">
              <a:buFont typeface="Wingdings" panose="05000000000000000000" pitchFamily="2" charset="2"/>
              <a:buChar char="§"/>
            </a:pPr>
            <a:r>
              <a:rPr lang="en-US" dirty="0" smtClean="0"/>
              <a:t>Declarative way – function calls not needed like JQuery</a:t>
            </a:r>
          </a:p>
          <a:p>
            <a:pPr marL="342900" lvl="1" indent="-342900">
              <a:buFont typeface="Wingdings" panose="05000000000000000000" pitchFamily="2" charset="2"/>
              <a:buChar char="§"/>
            </a:pPr>
            <a:r>
              <a:rPr lang="en-US" dirty="0" smtClean="0"/>
              <a:t>Directives</a:t>
            </a:r>
          </a:p>
          <a:p>
            <a:pPr marL="342900" lvl="1" indent="-342900">
              <a:buFont typeface="Wingdings" panose="05000000000000000000" pitchFamily="2" charset="2"/>
              <a:buChar char="§"/>
            </a:pPr>
            <a:r>
              <a:rPr lang="en-US" dirty="0" smtClean="0"/>
              <a:t>ng-model</a:t>
            </a:r>
          </a:p>
          <a:p>
            <a:pPr marL="0" lvl="1" indent="0">
              <a:buNone/>
            </a:pPr>
            <a:endParaRPr lang="en-US" dirty="0" smtClean="0"/>
          </a:p>
          <a:p>
            <a:pPr marL="342900" lvl="1" indent="-342900">
              <a:buFont typeface="Wingdings" panose="05000000000000000000" pitchFamily="2" charset="2"/>
              <a:buChar char="§"/>
            </a:pPr>
            <a:r>
              <a:rPr lang="en-US" dirty="0" smtClean="0"/>
              <a:t>AngularJS API… </a:t>
            </a:r>
            <a:r>
              <a:rPr lang="en-US" dirty="0" err="1" smtClean="0"/>
              <a:t>Eg</a:t>
            </a:r>
            <a:r>
              <a:rPr lang="en-US" dirty="0" smtClean="0"/>
              <a:t> </a:t>
            </a:r>
            <a:r>
              <a:rPr lang="en-US" dirty="0"/>
              <a:t>- </a:t>
            </a:r>
            <a:r>
              <a:rPr lang="en-US" dirty="0" smtClean="0"/>
              <a:t>ng-app: </a:t>
            </a:r>
            <a:r>
              <a:rPr lang="en-US" dirty="0">
                <a:hlinkClick r:id="rId3"/>
              </a:rPr>
              <a:t>https://</a:t>
            </a:r>
            <a:r>
              <a:rPr lang="en-US" dirty="0" smtClean="0">
                <a:hlinkClick r:id="rId3"/>
              </a:rPr>
              <a:t>docs.angularjs.org/api/ng/directive/ngApp</a:t>
            </a:r>
            <a:endParaRPr lang="en-US" dirty="0" smtClean="0"/>
          </a:p>
          <a:p>
            <a:pPr marL="0" lvl="1" indent="0">
              <a:buNone/>
            </a:pPr>
            <a:endParaRPr lang="en-US" dirty="0" smtClean="0"/>
          </a:p>
          <a:p>
            <a:pPr marL="0" lvl="1" indent="0">
              <a:buNone/>
            </a:pPr>
            <a:endParaRPr lang="en-US" dirty="0" smtClean="0"/>
          </a:p>
          <a:p>
            <a:pPr marL="342900" lvl="1" indent="-342900">
              <a:buFont typeface="Wingdings" panose="05000000000000000000" pitchFamily="2" charset="2"/>
              <a:buChar char="§"/>
            </a:pPr>
            <a:endParaRPr lang="en-US" dirty="0" smtClean="0"/>
          </a:p>
          <a:p>
            <a:endParaRPr lang="en-US" sz="1600" dirty="0" smtClean="0"/>
          </a:p>
          <a:p>
            <a:pPr lvl="1">
              <a:buFont typeface="Wingdings" panose="05000000000000000000" pitchFamily="2" charset="2"/>
              <a:buChar char="§"/>
            </a:pPr>
            <a:endParaRPr lang="en-US" dirty="0"/>
          </a:p>
        </p:txBody>
      </p:sp>
      <p:sp>
        <p:nvSpPr>
          <p:cNvPr id="4" name="Title 3"/>
          <p:cNvSpPr>
            <a:spLocks noGrp="1"/>
          </p:cNvSpPr>
          <p:nvPr>
            <p:ph type="title"/>
          </p:nvPr>
        </p:nvSpPr>
        <p:spPr/>
        <p:txBody>
          <a:bodyPr>
            <a:normAutofit/>
          </a:bodyPr>
          <a:lstStyle/>
          <a:p>
            <a:r>
              <a:rPr lang="en-US" dirty="0">
                <a:effectLst/>
              </a:rPr>
              <a:t>Simple </a:t>
            </a:r>
            <a:r>
              <a:rPr lang="en-US" dirty="0" err="1">
                <a:effectLst/>
              </a:rPr>
              <a:t>HelloWorld</a:t>
            </a:r>
            <a:r>
              <a:rPr lang="en-US" dirty="0"/>
              <a:t> </a:t>
            </a:r>
            <a:r>
              <a:rPr lang="en-US" dirty="0">
                <a:effectLst/>
              </a:rPr>
              <a:t>Example</a:t>
            </a:r>
          </a:p>
        </p:txBody>
      </p:sp>
    </p:spTree>
    <p:extLst>
      <p:ext uri="{BB962C8B-B14F-4D97-AF65-F5344CB8AC3E}">
        <p14:creationId xmlns:p14="http://schemas.microsoft.com/office/powerpoint/2010/main" val="2501212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47842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a:t>
            </a:r>
          </a:p>
          <a:p>
            <a:pPr marL="285750" indent="-285750">
              <a:spcAft>
                <a:spcPts val="1200"/>
              </a:spcAft>
              <a:buFont typeface="Arial" pitchFamily="34" charset="0"/>
              <a:buChar char="•"/>
            </a:pPr>
            <a:r>
              <a:rPr lang="en-US" sz="2000" dirty="0" smtClean="0">
                <a:solidFill>
                  <a:schemeClr val="tx1">
                    <a:lumMod val="75000"/>
                    <a:lumOff val="25000"/>
                  </a:schemeClr>
                </a:solidFill>
              </a:rPr>
              <a:t>Sending 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4511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Controllers - Agenda</a:t>
            </a:r>
            <a:endParaRPr lang="en-IN" sz="2600" dirty="0"/>
          </a:p>
        </p:txBody>
      </p:sp>
      <p:sp>
        <p:nvSpPr>
          <p:cNvPr id="3" name="TextBox 2"/>
          <p:cNvSpPr txBox="1"/>
          <p:nvPr/>
        </p:nvSpPr>
        <p:spPr>
          <a:xfrm>
            <a:off x="395536" y="1052736"/>
            <a:ext cx="5472608" cy="178510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Controller Introduction</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&amp; $scope</a:t>
            </a:r>
          </a:p>
          <a:p>
            <a:pPr marL="285750" indent="-285750">
              <a:spcAft>
                <a:spcPts val="1200"/>
              </a:spcAft>
              <a:buFont typeface="Arial" pitchFamily="34" charset="0"/>
              <a:buChar char="•"/>
            </a:pPr>
            <a:r>
              <a:rPr lang="en-US" sz="2000" dirty="0" smtClean="0">
                <a:solidFill>
                  <a:schemeClr val="tx1">
                    <a:lumMod val="75000"/>
                    <a:lumOff val="25000"/>
                  </a:schemeClr>
                </a:solidFill>
              </a:rPr>
              <a:t>Correct usage of controller</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Inheritance</a:t>
            </a:r>
          </a:p>
        </p:txBody>
      </p:sp>
    </p:spTree>
    <p:extLst>
      <p:ext uri="{BB962C8B-B14F-4D97-AF65-F5344CB8AC3E}">
        <p14:creationId xmlns:p14="http://schemas.microsoft.com/office/powerpoint/2010/main" val="3935543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400" dirty="0" smtClean="0"/>
              <a:t>Controller Introduction</a:t>
            </a:r>
            <a:endParaRPr lang="en-US" sz="2400" dirty="0"/>
          </a:p>
        </p:txBody>
      </p:sp>
      <p:sp>
        <p:nvSpPr>
          <p:cNvPr id="3" name="Text Placeholder 2"/>
          <p:cNvSpPr>
            <a:spLocks noGrp="1"/>
          </p:cNvSpPr>
          <p:nvPr>
            <p:ph type="body" sz="quarter" idx="10"/>
          </p:nvPr>
        </p:nvSpPr>
        <p:spPr>
          <a:xfrm>
            <a:off x="304800" y="836712"/>
            <a:ext cx="8515672" cy="5472608"/>
          </a:xfrm>
          <a:ln>
            <a:noFill/>
          </a:ln>
        </p:spPr>
        <p:txBody>
          <a:bodyPr vert="horz" lIns="91440" tIns="45720" rIns="91440" bIns="45720" rtlCol="0">
            <a:noAutofit/>
          </a:bodyPr>
          <a:lstStyle/>
          <a:p>
            <a:r>
              <a:rPr lang="en-US" sz="1600" dirty="0">
                <a:solidFill>
                  <a:schemeClr val="tx1">
                    <a:lumMod val="85000"/>
                    <a:lumOff val="15000"/>
                  </a:schemeClr>
                </a:solidFill>
              </a:rPr>
              <a:t>Controller is a </a:t>
            </a:r>
            <a:r>
              <a:rPr lang="en-US" sz="1600" b="1" dirty="0">
                <a:solidFill>
                  <a:schemeClr val="tx1">
                    <a:lumMod val="85000"/>
                    <a:lumOff val="15000"/>
                  </a:schemeClr>
                </a:solidFill>
              </a:rPr>
              <a:t>JavaScript</a:t>
            </a:r>
            <a:r>
              <a:rPr lang="en-US" sz="1600" dirty="0">
                <a:solidFill>
                  <a:schemeClr val="tx1">
                    <a:lumMod val="85000"/>
                    <a:lumOff val="15000"/>
                  </a:schemeClr>
                </a:solidFill>
              </a:rPr>
              <a:t> constructor</a:t>
            </a:r>
            <a:r>
              <a:rPr lang="en-US" sz="1600" b="1" dirty="0">
                <a:solidFill>
                  <a:schemeClr val="tx1">
                    <a:lumMod val="85000"/>
                    <a:lumOff val="15000"/>
                  </a:schemeClr>
                </a:solidFill>
              </a:rPr>
              <a:t> function</a:t>
            </a:r>
            <a:r>
              <a:rPr lang="en-US" sz="1600" dirty="0">
                <a:solidFill>
                  <a:schemeClr val="tx1">
                    <a:lumMod val="85000"/>
                    <a:lumOff val="15000"/>
                  </a:schemeClr>
                </a:solidFill>
              </a:rPr>
              <a:t> </a:t>
            </a:r>
            <a:r>
              <a:rPr lang="en-IN" sz="1600" dirty="0"/>
              <a:t>used to wire up services, </a:t>
            </a:r>
            <a:r>
              <a:rPr lang="en-IN" sz="1600" dirty="0" smtClean="0"/>
              <a:t>dependencies, etc. &amp; </a:t>
            </a:r>
            <a:r>
              <a:rPr lang="en-IN" sz="1600" dirty="0"/>
              <a:t>assign them to the view via </a:t>
            </a:r>
            <a:r>
              <a:rPr lang="en-IN" sz="1600" dirty="0" smtClean="0"/>
              <a:t>scope.</a:t>
            </a:r>
          </a:p>
          <a:p>
            <a:r>
              <a:rPr lang="en-IN" sz="1600" dirty="0">
                <a:solidFill>
                  <a:schemeClr val="tx1">
                    <a:lumMod val="85000"/>
                    <a:lumOff val="15000"/>
                  </a:schemeClr>
                </a:solidFill>
              </a:rPr>
              <a:t>Use controllers to place </a:t>
            </a:r>
            <a:r>
              <a:rPr lang="en-IN" sz="1600" dirty="0" smtClean="0">
                <a:solidFill>
                  <a:schemeClr val="tx1">
                    <a:lumMod val="85000"/>
                    <a:lumOff val="15000"/>
                  </a:schemeClr>
                </a:solidFill>
              </a:rPr>
              <a:t>the model data &amp; business </a:t>
            </a:r>
            <a:r>
              <a:rPr lang="en-IN" sz="1600" dirty="0">
                <a:solidFill>
                  <a:schemeClr val="tx1">
                    <a:lumMod val="85000"/>
                    <a:lumOff val="15000"/>
                  </a:schemeClr>
                </a:solidFill>
              </a:rPr>
              <a:t>logic related </a:t>
            </a:r>
            <a:r>
              <a:rPr lang="en-IN" sz="1600" dirty="0" smtClean="0">
                <a:solidFill>
                  <a:schemeClr val="tx1">
                    <a:lumMod val="85000"/>
                    <a:lumOff val="15000"/>
                  </a:schemeClr>
                </a:solidFill>
              </a:rPr>
              <a:t>to view</a:t>
            </a:r>
            <a:endParaRPr lang="en-US" sz="1600" dirty="0">
              <a:solidFill>
                <a:schemeClr val="tx1">
                  <a:lumMod val="85000"/>
                  <a:lumOff val="15000"/>
                </a:schemeClr>
              </a:solidFill>
            </a:endParaRPr>
          </a:p>
          <a:p>
            <a:endParaRPr lang="en-IN" sz="1600" dirty="0" smtClean="0"/>
          </a:p>
          <a:p>
            <a:endParaRPr lang="en-IN" sz="1600" dirty="0" smtClean="0"/>
          </a:p>
          <a:p>
            <a:endParaRPr lang="en-IN" sz="1600" dirty="0"/>
          </a:p>
          <a:p>
            <a:pPr marL="285750" lvl="1">
              <a:buFont typeface="Wingdings" panose="05000000000000000000" pitchFamily="2" charset="2"/>
              <a:buChar char="§"/>
            </a:pPr>
            <a:endParaRPr lang="en-IN" sz="1600" dirty="0" smtClean="0">
              <a:solidFill>
                <a:schemeClr val="tx1">
                  <a:lumMod val="85000"/>
                  <a:lumOff val="15000"/>
                </a:schemeClr>
              </a:solidFill>
            </a:endParaRPr>
          </a:p>
          <a:p>
            <a:pPr marL="285750" lvl="1">
              <a:buFont typeface="Wingdings" panose="05000000000000000000" pitchFamily="2" charset="2"/>
              <a:buChar char="§"/>
            </a:pPr>
            <a:endParaRPr lang="en-IN" sz="1600" dirty="0">
              <a:solidFill>
                <a:schemeClr val="tx1">
                  <a:lumMod val="85000"/>
                  <a:lumOff val="15000"/>
                </a:schemeClr>
              </a:solidFill>
            </a:endParaRPr>
          </a:p>
          <a:p>
            <a:pPr marL="285750" lvl="1">
              <a:buFont typeface="Wingdings" panose="05000000000000000000" pitchFamily="2" charset="2"/>
              <a:buChar char="§"/>
            </a:pPr>
            <a:endParaRPr lang="en-IN" sz="1600" dirty="0" smtClean="0">
              <a:solidFill>
                <a:schemeClr val="tx1">
                  <a:lumMod val="85000"/>
                  <a:lumOff val="15000"/>
                </a:schemeClr>
              </a:solidFill>
            </a:endParaRPr>
          </a:p>
          <a:p>
            <a:pPr>
              <a:buFont typeface="Arial" panose="020B0604020202020204" pitchFamily="34" charset="0"/>
              <a:buChar char="•"/>
            </a:pPr>
            <a:r>
              <a:rPr lang="en-US" sz="1600" dirty="0"/>
              <a:t>$scope is nothing but an object that glues </a:t>
            </a:r>
            <a:r>
              <a:rPr lang="en-US" sz="1600" dirty="0" smtClean="0"/>
              <a:t>the View </a:t>
            </a:r>
            <a:r>
              <a:rPr lang="en-US" sz="1600" dirty="0"/>
              <a:t>with </a:t>
            </a:r>
            <a:r>
              <a:rPr lang="en-US" sz="1600" dirty="0" smtClean="0"/>
              <a:t>the Controller</a:t>
            </a:r>
          </a:p>
          <a:p>
            <a:pPr marL="0" indent="0">
              <a:buNone/>
            </a:pPr>
            <a:endParaRPr lang="en-US" sz="1600" dirty="0"/>
          </a:p>
          <a:p>
            <a:pPr>
              <a:buFont typeface="Arial" panose="020B0604020202020204" pitchFamily="34" charset="0"/>
              <a:buChar char="•"/>
            </a:pPr>
            <a:r>
              <a:rPr lang="en-US" sz="1600" dirty="0" smtClean="0"/>
              <a:t>$scope is a container </a:t>
            </a:r>
            <a:r>
              <a:rPr lang="en-US" sz="1600" dirty="0"/>
              <a:t>for business data </a:t>
            </a:r>
            <a:r>
              <a:rPr lang="en-US" sz="1600" dirty="0" smtClean="0"/>
              <a:t>(i.e. </a:t>
            </a:r>
            <a:r>
              <a:rPr lang="en-US" sz="1600" dirty="0"/>
              <a:t>all model </a:t>
            </a:r>
            <a:r>
              <a:rPr lang="en-US" sz="1600" dirty="0" smtClean="0"/>
              <a:t>data)</a:t>
            </a:r>
          </a:p>
          <a:p>
            <a:pPr marL="0" indent="0">
              <a:buNone/>
            </a:pPr>
            <a:endParaRPr lang="en-US" sz="1600" dirty="0" smtClean="0"/>
          </a:p>
          <a:p>
            <a:pPr>
              <a:buFont typeface="Arial" panose="020B0604020202020204" pitchFamily="34" charset="0"/>
              <a:buChar char="•"/>
            </a:pPr>
            <a:r>
              <a:rPr lang="en-US" sz="1600" dirty="0" smtClean="0"/>
              <a:t>$scope can </a:t>
            </a:r>
            <a:r>
              <a:rPr lang="en-US" sz="1600" dirty="0"/>
              <a:t>hold variables, functions, arrays, </a:t>
            </a:r>
            <a:r>
              <a:rPr lang="en-US" sz="1600" dirty="0" err="1"/>
              <a:t>json</a:t>
            </a:r>
            <a:r>
              <a:rPr lang="en-US" sz="1600" dirty="0"/>
              <a:t>, any form of </a:t>
            </a:r>
            <a:r>
              <a:rPr lang="en-US" sz="1600" dirty="0" smtClean="0"/>
              <a:t>business data</a:t>
            </a:r>
            <a:endParaRPr lang="en-US" sz="1600" dirty="0"/>
          </a:p>
          <a:p>
            <a:endParaRPr lang="en-IN" sz="1600" dirty="0" smtClean="0">
              <a:solidFill>
                <a:schemeClr val="tx1">
                  <a:lumMod val="85000"/>
                  <a:lumOff val="15000"/>
                </a:schemeClr>
              </a:solidFill>
            </a:endParaRPr>
          </a:p>
          <a:p>
            <a:pPr marL="285750" lvl="1">
              <a:buFont typeface="Wingdings" panose="05000000000000000000" pitchFamily="2" charset="2"/>
              <a:buChar char="§"/>
            </a:pPr>
            <a:endParaRPr lang="en-IN" sz="1600" dirty="0" smtClean="0">
              <a:solidFill>
                <a:schemeClr val="tx1">
                  <a:lumMod val="85000"/>
                  <a:lumOff val="15000"/>
                </a:schemeClr>
              </a:solidFill>
            </a:endParaRPr>
          </a:p>
        </p:txBody>
      </p:sp>
      <p:grpSp>
        <p:nvGrpSpPr>
          <p:cNvPr id="4" name="Group 3"/>
          <p:cNvGrpSpPr/>
          <p:nvPr/>
        </p:nvGrpSpPr>
        <p:grpSpPr>
          <a:xfrm>
            <a:off x="683568" y="2060848"/>
            <a:ext cx="7776864" cy="944117"/>
            <a:chOff x="683568" y="1548779"/>
            <a:chExt cx="7776864" cy="944117"/>
          </a:xfrm>
        </p:grpSpPr>
        <p:sp>
          <p:nvSpPr>
            <p:cNvPr id="5" name="Rectangle 4"/>
            <p:cNvSpPr/>
            <p:nvPr/>
          </p:nvSpPr>
          <p:spPr bwMode="auto">
            <a:xfrm>
              <a:off x="683568" y="1629260"/>
              <a:ext cx="2069926" cy="783155"/>
            </a:xfrm>
            <a:prstGeom prst="rect">
              <a:avLst/>
            </a:prstGeom>
            <a:solidFill>
              <a:schemeClr val="accent4">
                <a:lumMod val="40000"/>
                <a:lumOff val="60000"/>
              </a:schemeClr>
            </a:solidFill>
            <a:ln>
              <a:solidFill>
                <a:schemeClr val="accent1">
                  <a:lumMod val="40000"/>
                  <a:lumOff val="60000"/>
                </a:schemeClr>
              </a:solidFill>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View</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6" name="Rectangle 5"/>
            <p:cNvSpPr/>
            <p:nvPr/>
          </p:nvSpPr>
          <p:spPr bwMode="auto">
            <a:xfrm>
              <a:off x="6435080" y="1629262"/>
              <a:ext cx="2025352" cy="783152"/>
            </a:xfrm>
            <a:prstGeom prst="rect">
              <a:avLst/>
            </a:prstGeom>
            <a:solidFill>
              <a:schemeClr val="accent3"/>
            </a:solidFill>
            <a:ln>
              <a:solidFill>
                <a:schemeClr val="bg2">
                  <a:lumMod val="75000"/>
                </a:schemeClr>
              </a:solidFill>
              <a:headEnd/>
              <a:tailEnd/>
            </a:ln>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Controller</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7" name="Straight Arrow Connector 6"/>
            <p:cNvCxnSpPr>
              <a:stCxn id="6" idx="1"/>
              <a:endCxn id="5" idx="3"/>
            </p:cNvCxnSpPr>
            <p:nvPr/>
          </p:nvCxnSpPr>
          <p:spPr bwMode="auto">
            <a:xfrm flipH="1">
              <a:off x="2753494" y="2020838"/>
              <a:ext cx="3681586" cy="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triangle" w="med" len="med"/>
              <a:tailEnd type="triangle"/>
            </a:ln>
            <a:effectLst/>
          </p:spPr>
        </p:cxnSp>
        <p:sp>
          <p:nvSpPr>
            <p:cNvPr id="8" name="Oval 7"/>
            <p:cNvSpPr/>
            <p:nvPr/>
          </p:nvSpPr>
          <p:spPr bwMode="auto">
            <a:xfrm>
              <a:off x="3923928" y="1548779"/>
              <a:ext cx="1441374" cy="944117"/>
            </a:xfrm>
            <a:prstGeom prst="ellipse">
              <a:avLst/>
            </a:prstGeom>
            <a:solidFill>
              <a:schemeClr val="accent2">
                <a:lumMod val="40000"/>
                <a:lumOff val="60000"/>
              </a:schemeClr>
            </a:solidFill>
            <a:ln>
              <a:solidFill>
                <a:schemeClr val="accent2">
                  <a:lumMod val="40000"/>
                  <a:lumOff val="60000"/>
                </a:schemeClr>
              </a:solidFill>
              <a:headEnd/>
              <a:tailEn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400" b="1" dirty="0">
                  <a:latin typeface="News Gothic Com Thin" panose="020B0204030503020204" pitchFamily="34" charset="0"/>
                  <a:ea typeface="Tahoma" panose="020B0604030504040204" pitchFamily="34" charset="0"/>
                  <a:cs typeface="Tahoma" panose="020B0604030504040204" pitchFamily="34" charset="0"/>
                </a:rPr>
                <a:t>$scope</a:t>
              </a:r>
            </a:p>
          </p:txBody>
        </p:sp>
      </p:grpSp>
    </p:spTree>
    <p:extLst>
      <p:ext uri="{BB962C8B-B14F-4D97-AF65-F5344CB8AC3E}">
        <p14:creationId xmlns:p14="http://schemas.microsoft.com/office/powerpoint/2010/main" val="235472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800" dirty="0" smtClean="0"/>
              <a:t>Agenda - Introduction </a:t>
            </a:r>
            <a:r>
              <a:rPr lang="en-US" sz="2800" dirty="0"/>
              <a:t>To </a:t>
            </a:r>
            <a:r>
              <a:rPr lang="en-US" sz="2800" dirty="0" smtClean="0"/>
              <a:t>AngularJS </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3411124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692696"/>
            <a:ext cx="8534400" cy="5616624"/>
          </a:xfrm>
        </p:spPr>
        <p:txBody>
          <a:bodyPr>
            <a:normAutofit/>
          </a:bodyPr>
          <a:lstStyle/>
          <a:p>
            <a:pPr marL="285750" lvl="1">
              <a:buFont typeface="Wingdings" panose="05000000000000000000" pitchFamily="2" charset="2"/>
              <a:buChar char="§"/>
            </a:pPr>
            <a:r>
              <a:rPr lang="en-IN" sz="1600" dirty="0" smtClean="0">
                <a:solidFill>
                  <a:schemeClr val="tx1">
                    <a:lumMod val="85000"/>
                    <a:lumOff val="15000"/>
                  </a:schemeClr>
                </a:solidFill>
              </a:rPr>
              <a:t>$scope has the model data &amp; its behaviour(functions)</a:t>
            </a:r>
          </a:p>
          <a:p>
            <a:r>
              <a:rPr lang="en-IN" sz="1600" dirty="0" err="1"/>
              <a:t>Eg</a:t>
            </a:r>
            <a:r>
              <a:rPr lang="en-IN" sz="1600" dirty="0"/>
              <a:t> - </a:t>
            </a:r>
            <a:r>
              <a:rPr lang="en-IN" sz="1600" dirty="0">
                <a:solidFill>
                  <a:srgbClr val="0070C0"/>
                </a:solidFill>
              </a:rPr>
              <a:t>function </a:t>
            </a:r>
            <a:r>
              <a:rPr lang="en-IN" sz="1600" dirty="0" err="1">
                <a:solidFill>
                  <a:srgbClr val="0070C0"/>
                </a:solidFill>
              </a:rPr>
              <a:t>ContactController</a:t>
            </a:r>
            <a:r>
              <a:rPr lang="en-IN" sz="1600" dirty="0">
                <a:solidFill>
                  <a:srgbClr val="0070C0"/>
                </a:solidFill>
              </a:rPr>
              <a:t>($scope) {</a:t>
            </a:r>
          </a:p>
          <a:p>
            <a:pPr marL="400050" lvl="1" indent="0">
              <a:buNone/>
            </a:pPr>
            <a:r>
              <a:rPr lang="en-IN" sz="1600" dirty="0">
                <a:solidFill>
                  <a:srgbClr val="0070C0"/>
                </a:solidFill>
              </a:rPr>
              <a:t>           $</a:t>
            </a:r>
            <a:r>
              <a:rPr lang="en-IN" sz="1600" dirty="0" err="1">
                <a:solidFill>
                  <a:srgbClr val="0070C0"/>
                </a:solidFill>
              </a:rPr>
              <a:t>scope.greet</a:t>
            </a:r>
            <a:r>
              <a:rPr lang="en-IN" sz="1600" dirty="0">
                <a:solidFill>
                  <a:srgbClr val="0070C0"/>
                </a:solidFill>
              </a:rPr>
              <a:t> = function() {      $</a:t>
            </a:r>
            <a:r>
              <a:rPr lang="en-IN" sz="1600" dirty="0" smtClean="0">
                <a:solidFill>
                  <a:srgbClr val="0070C0"/>
                </a:solidFill>
              </a:rPr>
              <a:t>scope.myname1 </a:t>
            </a:r>
            <a:r>
              <a:rPr lang="en-IN" sz="1600" dirty="0">
                <a:solidFill>
                  <a:srgbClr val="0070C0"/>
                </a:solidFill>
              </a:rPr>
              <a:t>= "hi"+$</a:t>
            </a:r>
            <a:r>
              <a:rPr lang="en-IN" sz="1600" dirty="0" err="1">
                <a:solidFill>
                  <a:srgbClr val="0070C0"/>
                </a:solidFill>
              </a:rPr>
              <a:t>scope.myname</a:t>
            </a:r>
            <a:r>
              <a:rPr lang="en-IN" sz="1600" dirty="0">
                <a:solidFill>
                  <a:srgbClr val="0070C0"/>
                </a:solidFill>
              </a:rPr>
              <a:t>;  } </a:t>
            </a:r>
          </a:p>
          <a:p>
            <a:pPr marL="400050" lvl="1" indent="0">
              <a:buNone/>
            </a:pPr>
            <a:r>
              <a:rPr lang="en-IN" sz="1600" dirty="0">
                <a:solidFill>
                  <a:srgbClr val="0070C0"/>
                </a:solidFill>
              </a:rPr>
              <a:t>       </a:t>
            </a:r>
            <a:r>
              <a:rPr lang="en-IN" sz="1600" dirty="0" smtClean="0">
                <a:solidFill>
                  <a:srgbClr val="0070C0"/>
                </a:solidFill>
              </a:rPr>
              <a:t>}</a:t>
            </a:r>
          </a:p>
          <a:p>
            <a:pPr marL="400050" lvl="1" indent="0">
              <a:buNone/>
            </a:pPr>
            <a:endParaRPr lang="en-US" sz="1600" dirty="0"/>
          </a:p>
          <a:p>
            <a:pPr marL="285750" lvl="1">
              <a:buFont typeface="Wingdings" panose="05000000000000000000" pitchFamily="2" charset="2"/>
              <a:buChar char="§"/>
            </a:pPr>
            <a:r>
              <a:rPr lang="en-US" sz="1600" b="1" dirty="0"/>
              <a:t>ng-model</a:t>
            </a:r>
            <a:r>
              <a:rPr lang="en-US" sz="1600" dirty="0"/>
              <a:t> – directive to indicate a </a:t>
            </a:r>
            <a:r>
              <a:rPr lang="en-US" sz="1600" dirty="0" smtClean="0"/>
              <a:t>model, </a:t>
            </a:r>
            <a:r>
              <a:rPr lang="en-US" sz="1600" dirty="0"/>
              <a:t>available automatically in $scope </a:t>
            </a:r>
            <a:endParaRPr lang="en-US" sz="1600" dirty="0" smtClean="0"/>
          </a:p>
          <a:p>
            <a:pPr marL="285750" lvl="1">
              <a:buFont typeface="Wingdings" panose="05000000000000000000" pitchFamily="2" charset="2"/>
              <a:buChar char="§"/>
            </a:pPr>
            <a:r>
              <a:rPr lang="en-US" sz="1600" b="1" dirty="0" smtClean="0"/>
              <a:t>ng-controller – </a:t>
            </a:r>
            <a:r>
              <a:rPr lang="en-US" sz="1600" dirty="0" smtClean="0">
                <a:solidFill>
                  <a:schemeClr val="tx1">
                    <a:lumMod val="85000"/>
                    <a:lumOff val="15000"/>
                  </a:schemeClr>
                </a:solidFill>
              </a:rPr>
              <a:t>directive </a:t>
            </a:r>
            <a:r>
              <a:rPr lang="en-US" sz="1600" dirty="0">
                <a:solidFill>
                  <a:schemeClr val="tx1">
                    <a:lumMod val="85000"/>
                    <a:lumOff val="15000"/>
                  </a:schemeClr>
                </a:solidFill>
              </a:rPr>
              <a:t>is used to define controller </a:t>
            </a:r>
            <a:r>
              <a:rPr lang="en-IN" sz="1600" dirty="0">
                <a:solidFill>
                  <a:schemeClr val="tx1">
                    <a:lumMod val="85000"/>
                    <a:lumOff val="15000"/>
                  </a:schemeClr>
                </a:solidFill>
              </a:rPr>
              <a:t>to be bound with the view</a:t>
            </a:r>
            <a:endParaRPr lang="en-US" sz="1600" dirty="0">
              <a:solidFill>
                <a:schemeClr val="tx1">
                  <a:lumMod val="85000"/>
                  <a:lumOff val="15000"/>
                </a:schemeClr>
              </a:solidFill>
            </a:endParaRPr>
          </a:p>
          <a:p>
            <a:pPr marL="0" indent="0">
              <a:buNone/>
            </a:pPr>
            <a:r>
              <a:rPr lang="en-IN" sz="1600" dirty="0"/>
              <a:t>           &lt;div </a:t>
            </a:r>
            <a:r>
              <a:rPr lang="en-IN" sz="1600" dirty="0">
                <a:solidFill>
                  <a:srgbClr val="0070C0"/>
                </a:solidFill>
              </a:rPr>
              <a:t>ng-controller</a:t>
            </a:r>
            <a:r>
              <a:rPr lang="en-IN" sz="1600" dirty="0"/>
              <a:t>="</a:t>
            </a:r>
            <a:r>
              <a:rPr lang="en-IN" sz="1600" dirty="0" err="1"/>
              <a:t>ContactController</a:t>
            </a:r>
            <a:r>
              <a:rPr lang="en-IN" sz="1600" dirty="0"/>
              <a:t>"&gt;</a:t>
            </a:r>
          </a:p>
          <a:p>
            <a:pPr marL="0" indent="0">
              <a:buNone/>
            </a:pPr>
            <a:r>
              <a:rPr lang="en-IN" sz="1600" dirty="0"/>
              <a:t>              Greet: &lt;input type="text" </a:t>
            </a:r>
            <a:r>
              <a:rPr lang="en-IN" sz="1600" dirty="0">
                <a:solidFill>
                  <a:srgbClr val="0070C0"/>
                </a:solidFill>
              </a:rPr>
              <a:t>ng-model</a:t>
            </a:r>
            <a:r>
              <a:rPr lang="en-IN" sz="1600" dirty="0"/>
              <a:t>=</a:t>
            </a:r>
            <a:r>
              <a:rPr lang="en-IN" sz="1600" dirty="0">
                <a:solidFill>
                  <a:schemeClr val="tx1"/>
                </a:solidFill>
              </a:rPr>
              <a:t>"</a:t>
            </a:r>
            <a:r>
              <a:rPr lang="en-IN" sz="1600" dirty="0" err="1">
                <a:solidFill>
                  <a:schemeClr val="tx1">
                    <a:lumMod val="95000"/>
                    <a:lumOff val="5000"/>
                  </a:schemeClr>
                </a:solidFill>
              </a:rPr>
              <a:t>myname</a:t>
            </a:r>
            <a:r>
              <a:rPr lang="en-IN" sz="1600" dirty="0">
                <a:solidFill>
                  <a:schemeClr val="tx1"/>
                </a:solidFill>
              </a:rPr>
              <a:t>"</a:t>
            </a:r>
            <a:r>
              <a:rPr lang="en-IN" sz="1600" dirty="0"/>
              <a:t>/&gt;</a:t>
            </a:r>
          </a:p>
          <a:p>
            <a:pPr marL="0" indent="0">
              <a:buNone/>
            </a:pPr>
            <a:r>
              <a:rPr lang="en-IN" sz="1600" dirty="0"/>
              <a:t>              &lt;button ng-click="</a:t>
            </a:r>
            <a:r>
              <a:rPr lang="en-IN" sz="1600" dirty="0">
                <a:solidFill>
                  <a:srgbClr val="0070C0"/>
                </a:solidFill>
              </a:rPr>
              <a:t>greet()</a:t>
            </a:r>
            <a:r>
              <a:rPr lang="en-IN" sz="1600" dirty="0"/>
              <a:t>"&gt;Greet&lt;/button&gt;</a:t>
            </a:r>
          </a:p>
          <a:p>
            <a:pPr marL="0" indent="0">
              <a:buNone/>
            </a:pPr>
            <a:r>
              <a:rPr lang="en-IN" sz="1600" dirty="0"/>
              <a:t>               &lt;</a:t>
            </a:r>
            <a:r>
              <a:rPr lang="en-IN" sz="1600" dirty="0" smtClean="0"/>
              <a:t>h2&gt;  </a:t>
            </a:r>
            <a:r>
              <a:rPr lang="en-IN" sz="1600" dirty="0">
                <a:solidFill>
                  <a:srgbClr val="0070C0"/>
                </a:solidFill>
              </a:rPr>
              <a:t>{{ </a:t>
            </a:r>
            <a:r>
              <a:rPr lang="en-IN" sz="1600" dirty="0" smtClean="0">
                <a:solidFill>
                  <a:srgbClr val="0070C0"/>
                </a:solidFill>
              </a:rPr>
              <a:t>myname1 </a:t>
            </a:r>
            <a:r>
              <a:rPr lang="en-IN" sz="1600" dirty="0">
                <a:solidFill>
                  <a:srgbClr val="0070C0"/>
                </a:solidFill>
              </a:rPr>
              <a:t>}}   </a:t>
            </a:r>
            <a:r>
              <a:rPr lang="en-IN" sz="1600" dirty="0"/>
              <a:t>&lt;/h2&gt;</a:t>
            </a:r>
          </a:p>
          <a:p>
            <a:pPr marL="0" indent="0">
              <a:buNone/>
            </a:pPr>
            <a:r>
              <a:rPr lang="en-IN" sz="1600" dirty="0"/>
              <a:t>            &lt;/div&gt;</a:t>
            </a:r>
            <a:endParaRPr lang="en-US" sz="1400" dirty="0">
              <a:latin typeface="Courier" pitchFamily="49" charset="0"/>
            </a:endParaRPr>
          </a:p>
          <a:p>
            <a:endParaRPr lang="en-US" sz="1900" dirty="0" smtClean="0"/>
          </a:p>
          <a:p>
            <a:r>
              <a:rPr lang="en-US" sz="1600" dirty="0">
                <a:solidFill>
                  <a:schemeClr val="tx1">
                    <a:lumMod val="85000"/>
                    <a:lumOff val="15000"/>
                  </a:schemeClr>
                </a:solidFill>
              </a:rPr>
              <a:t>When controller is attached to </a:t>
            </a:r>
            <a:r>
              <a:rPr lang="en-US" sz="1600" dirty="0" smtClean="0">
                <a:solidFill>
                  <a:schemeClr val="tx1">
                    <a:lumMod val="85000"/>
                    <a:lumOff val="15000"/>
                  </a:schemeClr>
                </a:solidFill>
              </a:rPr>
              <a:t>a DOM </a:t>
            </a:r>
            <a:r>
              <a:rPr lang="en-US" sz="1600" dirty="0">
                <a:solidFill>
                  <a:schemeClr val="tx1">
                    <a:lumMod val="85000"/>
                    <a:lumOff val="15000"/>
                  </a:schemeClr>
                </a:solidFill>
              </a:rPr>
              <a:t>element using ng-controller directive, </a:t>
            </a:r>
            <a:r>
              <a:rPr lang="en-US" sz="1600" dirty="0" err="1" smtClean="0">
                <a:solidFill>
                  <a:schemeClr val="tx1">
                    <a:lumMod val="85000"/>
                    <a:lumOff val="15000"/>
                  </a:schemeClr>
                </a:solidFill>
              </a:rPr>
              <a:t>AngularJS</a:t>
            </a:r>
            <a:r>
              <a:rPr lang="en-US" sz="1600" dirty="0" smtClean="0">
                <a:solidFill>
                  <a:schemeClr val="tx1">
                    <a:lumMod val="85000"/>
                    <a:lumOff val="15000"/>
                  </a:schemeClr>
                </a:solidFill>
              </a:rPr>
              <a:t> will do the following:</a:t>
            </a:r>
          </a:p>
          <a:p>
            <a:pPr lvl="1">
              <a:buFont typeface="Courier New" panose="02070309020205020404" pitchFamily="49" charset="0"/>
              <a:buChar char="o"/>
            </a:pPr>
            <a:r>
              <a:rPr lang="en-US" sz="1600" dirty="0">
                <a:solidFill>
                  <a:schemeClr val="tx1">
                    <a:lumMod val="85000"/>
                    <a:lumOff val="15000"/>
                  </a:schemeClr>
                </a:solidFill>
              </a:rPr>
              <a:t>Instantiate a new controller object using the controller’s constructor function</a:t>
            </a:r>
          </a:p>
          <a:p>
            <a:pPr lvl="1">
              <a:buFont typeface="Courier New" panose="02070309020205020404" pitchFamily="49" charset="0"/>
              <a:buChar char="o"/>
            </a:pPr>
            <a:r>
              <a:rPr lang="en-US" sz="1600" dirty="0">
                <a:solidFill>
                  <a:schemeClr val="tx1">
                    <a:lumMod val="85000"/>
                    <a:lumOff val="15000"/>
                  </a:schemeClr>
                </a:solidFill>
              </a:rPr>
              <a:t>Instantiate and inject the $scope object inside the controller</a:t>
            </a:r>
          </a:p>
          <a:p>
            <a:pPr lvl="1">
              <a:buFont typeface="Courier New" panose="02070309020205020404" pitchFamily="49" charset="0"/>
              <a:buChar char="o"/>
            </a:pPr>
            <a:r>
              <a:rPr lang="en-US" sz="1600" dirty="0">
                <a:solidFill>
                  <a:schemeClr val="tx1">
                    <a:lumMod val="85000"/>
                    <a:lumOff val="15000"/>
                  </a:schemeClr>
                </a:solidFill>
              </a:rPr>
              <a:t>Invoke the </a:t>
            </a:r>
            <a:r>
              <a:rPr lang="en-US" sz="1600" dirty="0" smtClean="0">
                <a:solidFill>
                  <a:schemeClr val="tx1">
                    <a:lumMod val="85000"/>
                    <a:lumOff val="15000"/>
                  </a:schemeClr>
                </a:solidFill>
              </a:rPr>
              <a:t>controller</a:t>
            </a:r>
          </a:p>
          <a:p>
            <a:pPr lvl="1">
              <a:buFont typeface="Courier New" panose="02070309020205020404" pitchFamily="49" charset="0"/>
              <a:buChar char="o"/>
            </a:pPr>
            <a:endParaRPr lang="en-US" sz="1600" dirty="0">
              <a:solidFill>
                <a:schemeClr val="tx1">
                  <a:lumMod val="85000"/>
                  <a:lumOff val="15000"/>
                </a:schemeClr>
              </a:solidFill>
            </a:endParaRPr>
          </a:p>
          <a:p>
            <a:pPr marL="0" indent="0">
              <a:buNone/>
            </a:pPr>
            <a:endParaRPr lang="en-IN" sz="1600" dirty="0">
              <a:solidFill>
                <a:schemeClr val="tx1">
                  <a:lumMod val="85000"/>
                  <a:lumOff val="15000"/>
                </a:schemeClr>
              </a:solidFill>
            </a:endParaRPr>
          </a:p>
        </p:txBody>
      </p:sp>
      <p:sp>
        <p:nvSpPr>
          <p:cNvPr id="5" name="Title 1"/>
          <p:cNvSpPr>
            <a:spLocks noGrp="1"/>
          </p:cNvSpPr>
          <p:nvPr>
            <p:ph type="title"/>
          </p:nvPr>
        </p:nvSpPr>
        <p:spPr>
          <a:xfrm>
            <a:off x="276720" y="152400"/>
            <a:ext cx="8562480" cy="576000"/>
          </a:xfrm>
        </p:spPr>
        <p:txBody>
          <a:bodyPr vert="horz" lIns="91440" tIns="45720" rIns="91440" bIns="45720" rtlCol="0" anchor="ctr">
            <a:noAutofit/>
          </a:bodyPr>
          <a:lstStyle/>
          <a:p>
            <a:r>
              <a:rPr lang="en-US" sz="2400" dirty="0" smtClean="0"/>
              <a:t>Controller Introduction</a:t>
            </a:r>
            <a:endParaRPr lang="en-US" sz="2400" dirty="0"/>
          </a:p>
        </p:txBody>
      </p:sp>
    </p:spTree>
    <p:extLst>
      <p:ext uri="{BB962C8B-B14F-4D97-AF65-F5344CB8AC3E}">
        <p14:creationId xmlns:p14="http://schemas.microsoft.com/office/powerpoint/2010/main" val="1243008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Controllers - Agenda</a:t>
            </a:r>
            <a:endParaRPr lang="en-IN" sz="2600" dirty="0"/>
          </a:p>
        </p:txBody>
      </p:sp>
      <p:sp>
        <p:nvSpPr>
          <p:cNvPr id="3" name="TextBox 2"/>
          <p:cNvSpPr txBox="1"/>
          <p:nvPr/>
        </p:nvSpPr>
        <p:spPr>
          <a:xfrm>
            <a:off x="395536" y="1052736"/>
            <a:ext cx="5472608" cy="178510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Controller Introduction</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&amp; $scope</a:t>
            </a:r>
          </a:p>
          <a:p>
            <a:pPr marL="285750" indent="-285750">
              <a:spcAft>
                <a:spcPts val="1200"/>
              </a:spcAft>
              <a:buFont typeface="Arial" pitchFamily="34" charset="0"/>
              <a:buChar char="•"/>
            </a:pPr>
            <a:r>
              <a:rPr lang="en-US" sz="2000" dirty="0" smtClean="0">
                <a:solidFill>
                  <a:schemeClr val="tx1">
                    <a:lumMod val="75000"/>
                    <a:lumOff val="25000"/>
                  </a:schemeClr>
                </a:solidFill>
              </a:rPr>
              <a:t>Correct usage of controller</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Inheritance</a:t>
            </a:r>
          </a:p>
        </p:txBody>
      </p:sp>
    </p:spTree>
    <p:extLst>
      <p:ext uri="{BB962C8B-B14F-4D97-AF65-F5344CB8AC3E}">
        <p14:creationId xmlns:p14="http://schemas.microsoft.com/office/powerpoint/2010/main" val="1128165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Controller &amp; $scope – adding initial state &amp; behavior</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IN" sz="1600" dirty="0"/>
              <a:t>The scope is used to expose the model to the view, but the scope is not the model. The model is the data that is put into the scope. </a:t>
            </a:r>
          </a:p>
          <a:p>
            <a:pPr marL="0" indent="0">
              <a:buNone/>
            </a:pPr>
            <a:endParaRPr lang="en-US" sz="1600" b="1" dirty="0" smtClean="0">
              <a:solidFill>
                <a:srgbClr val="0070C0"/>
              </a:solidFill>
            </a:endParaRPr>
          </a:p>
          <a:p>
            <a:r>
              <a:rPr lang="en-US" sz="1600" b="1" dirty="0" smtClean="0">
                <a:solidFill>
                  <a:srgbClr val="0070C0"/>
                </a:solidFill>
              </a:rPr>
              <a:t>{{ .. }} </a:t>
            </a:r>
            <a:r>
              <a:rPr lang="en-US" sz="1600" dirty="0" smtClean="0">
                <a:solidFill>
                  <a:srgbClr val="0070C0"/>
                </a:solidFill>
              </a:rPr>
              <a:t>expression is used to access the model value</a:t>
            </a:r>
          </a:p>
          <a:p>
            <a:endParaRPr lang="en-US" sz="1600" dirty="0" smtClean="0"/>
          </a:p>
          <a:p>
            <a:r>
              <a:rPr lang="en-US" sz="1600" dirty="0" smtClean="0"/>
              <a:t>Set </a:t>
            </a:r>
            <a:r>
              <a:rPr lang="en-US" sz="1600" dirty="0"/>
              <a:t>up the initial state of a scope by attaching properties to the $scope </a:t>
            </a:r>
            <a:r>
              <a:rPr lang="en-US" sz="1600" dirty="0" smtClean="0"/>
              <a:t>object.</a:t>
            </a:r>
          </a:p>
          <a:p>
            <a:pPr marL="0" indent="0">
              <a:buNone/>
            </a:pPr>
            <a:r>
              <a:rPr lang="en-US" sz="1600" dirty="0"/>
              <a:t>	</a:t>
            </a:r>
            <a:r>
              <a:rPr lang="en-US" sz="1600" dirty="0" smtClean="0"/>
              <a:t>i.e.  </a:t>
            </a:r>
            <a:r>
              <a:rPr lang="en-US" sz="1600" dirty="0">
                <a:solidFill>
                  <a:srgbClr val="0070C0"/>
                </a:solidFill>
              </a:rPr>
              <a:t>$</a:t>
            </a:r>
            <a:r>
              <a:rPr lang="en-US" sz="1600" dirty="0" smtClean="0">
                <a:solidFill>
                  <a:srgbClr val="0070C0"/>
                </a:solidFill>
              </a:rPr>
              <a:t>scope.patientFirstName </a:t>
            </a:r>
            <a:r>
              <a:rPr lang="en-US" sz="1600" dirty="0">
                <a:solidFill>
                  <a:srgbClr val="0070C0"/>
                </a:solidFill>
              </a:rPr>
              <a:t>= "Test, Patient</a:t>
            </a:r>
            <a:r>
              <a:rPr lang="en-US" sz="1600" dirty="0" smtClean="0">
                <a:solidFill>
                  <a:srgbClr val="0070C0"/>
                </a:solidFill>
              </a:rPr>
              <a:t>";</a:t>
            </a:r>
          </a:p>
          <a:p>
            <a:pPr marL="0" indent="0">
              <a:buNone/>
            </a:pPr>
            <a:endParaRPr lang="en-US" sz="1600" dirty="0" smtClean="0"/>
          </a:p>
          <a:p>
            <a:r>
              <a:rPr lang="en-US" sz="1600" dirty="0" smtClean="0"/>
              <a:t>Add behavior to $scope by attaching method to it.</a:t>
            </a:r>
          </a:p>
          <a:p>
            <a:pPr marL="0" indent="0">
              <a:buNone/>
            </a:pPr>
            <a:r>
              <a:rPr lang="en-US" sz="1600" dirty="0"/>
              <a:t>        </a:t>
            </a:r>
            <a:r>
              <a:rPr lang="en-US" sz="1600" dirty="0">
                <a:solidFill>
                  <a:srgbClr val="0070C0"/>
                </a:solidFill>
              </a:rPr>
              <a:t>$scope.getFullName = function() </a:t>
            </a:r>
            <a:r>
              <a:rPr lang="en-US" sz="1600" dirty="0" smtClean="0">
                <a:solidFill>
                  <a:srgbClr val="0070C0"/>
                </a:solidFill>
              </a:rPr>
              <a:t>{ $</a:t>
            </a:r>
            <a:r>
              <a:rPr lang="en-US" sz="1600" dirty="0">
                <a:solidFill>
                  <a:srgbClr val="0070C0"/>
                </a:solidFill>
              </a:rPr>
              <a:t>scope.patient =  $scope.patientFirstName +", "+ </a:t>
            </a:r>
            <a:r>
              <a:rPr lang="en-US" sz="1600" dirty="0" smtClean="0">
                <a:solidFill>
                  <a:srgbClr val="0070C0"/>
                </a:solidFill>
              </a:rPr>
              <a:t>						$</a:t>
            </a:r>
            <a:r>
              <a:rPr lang="en-US" sz="1600" dirty="0">
                <a:solidFill>
                  <a:srgbClr val="0070C0"/>
                </a:solidFill>
              </a:rPr>
              <a:t>scope.patientLastName</a:t>
            </a:r>
            <a:r>
              <a:rPr lang="en-US" sz="1600" dirty="0" smtClean="0">
                <a:solidFill>
                  <a:srgbClr val="0070C0"/>
                </a:solidFill>
              </a:rPr>
              <a:t>; };</a:t>
            </a:r>
          </a:p>
          <a:p>
            <a:r>
              <a:rPr lang="en-US" sz="1600" dirty="0" smtClean="0"/>
              <a:t>Execute controller method with angular directive like ng-click or by directly placing in angular bracket. i.e</a:t>
            </a:r>
            <a:r>
              <a:rPr lang="en-US" sz="1600" dirty="0"/>
              <a:t>. </a:t>
            </a:r>
            <a:r>
              <a:rPr lang="en-US" sz="1600" dirty="0" smtClean="0">
                <a:solidFill>
                  <a:srgbClr val="0070C0"/>
                </a:solidFill>
              </a:rPr>
              <a:t>{{ getFullName() </a:t>
            </a:r>
            <a:r>
              <a:rPr lang="en-US" sz="1600" dirty="0">
                <a:solidFill>
                  <a:srgbClr val="0070C0"/>
                </a:solidFill>
              </a:rPr>
              <a:t>}}</a:t>
            </a:r>
          </a:p>
          <a:p>
            <a:pPr marL="0" indent="0">
              <a:buNone/>
            </a:pPr>
            <a:endParaRPr lang="en-US" sz="1600" dirty="0" smtClean="0"/>
          </a:p>
        </p:txBody>
      </p:sp>
    </p:spTree>
    <p:extLst>
      <p:ext uri="{BB962C8B-B14F-4D97-AF65-F5344CB8AC3E}">
        <p14:creationId xmlns:p14="http://schemas.microsoft.com/office/powerpoint/2010/main" val="4092342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888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Controllers - Agenda</a:t>
            </a:r>
            <a:endParaRPr lang="en-IN" sz="2600" dirty="0"/>
          </a:p>
        </p:txBody>
      </p:sp>
      <p:sp>
        <p:nvSpPr>
          <p:cNvPr id="3" name="TextBox 2"/>
          <p:cNvSpPr txBox="1"/>
          <p:nvPr/>
        </p:nvSpPr>
        <p:spPr>
          <a:xfrm>
            <a:off x="395536" y="1052736"/>
            <a:ext cx="5472608" cy="178510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Controller Introduction</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&amp; $scope</a:t>
            </a:r>
          </a:p>
          <a:p>
            <a:pPr marL="285750" indent="-285750">
              <a:spcAft>
                <a:spcPts val="1200"/>
              </a:spcAft>
              <a:buFont typeface="Arial" pitchFamily="34" charset="0"/>
              <a:buChar char="•"/>
            </a:pPr>
            <a:r>
              <a:rPr lang="en-US" sz="2000" dirty="0" smtClean="0">
                <a:solidFill>
                  <a:schemeClr val="tx1">
                    <a:lumMod val="75000"/>
                    <a:lumOff val="25000"/>
                  </a:schemeClr>
                </a:solidFill>
              </a:rPr>
              <a:t>Correct Usage of 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Inheritance</a:t>
            </a:r>
          </a:p>
        </p:txBody>
      </p:sp>
    </p:spTree>
    <p:extLst>
      <p:ext uri="{BB962C8B-B14F-4D97-AF65-F5344CB8AC3E}">
        <p14:creationId xmlns:p14="http://schemas.microsoft.com/office/powerpoint/2010/main" val="198475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Correct Usage of Controllers</a:t>
            </a:r>
            <a:endParaRPr lang="en-IN" sz="2400" dirty="0"/>
          </a:p>
        </p:txBody>
      </p:sp>
      <p:sp>
        <p:nvSpPr>
          <p:cNvPr id="3" name="Text Placeholder 2"/>
          <p:cNvSpPr>
            <a:spLocks noGrp="1"/>
          </p:cNvSpPr>
          <p:nvPr>
            <p:ph type="body" sz="quarter" idx="10"/>
          </p:nvPr>
        </p:nvSpPr>
        <p:spPr>
          <a:xfrm>
            <a:off x="304800" y="836712"/>
            <a:ext cx="8534400" cy="5328592"/>
          </a:xfrm>
        </p:spPr>
        <p:txBody>
          <a:bodyPr>
            <a:normAutofit/>
          </a:bodyPr>
          <a:lstStyle/>
          <a:p>
            <a:r>
              <a:rPr lang="en-IN" sz="2000" dirty="0" smtClean="0"/>
              <a:t>Use controllers </a:t>
            </a:r>
            <a:r>
              <a:rPr lang="en-IN" sz="2000" dirty="0"/>
              <a:t>to:</a:t>
            </a:r>
          </a:p>
          <a:p>
            <a:pPr lvl="1">
              <a:buFont typeface="Courier New" panose="02070309020205020404" pitchFamily="49" charset="0"/>
              <a:buChar char="o"/>
            </a:pPr>
            <a:r>
              <a:rPr lang="en-US" sz="1600" dirty="0" smtClean="0"/>
              <a:t>Controller </a:t>
            </a:r>
            <a:r>
              <a:rPr lang="en-US" sz="1600" dirty="0"/>
              <a:t>should not do too much, it should only contain the business logic used to represent single view.</a:t>
            </a:r>
          </a:p>
          <a:p>
            <a:pPr lvl="1">
              <a:buFont typeface="Courier New" panose="02070309020205020404" pitchFamily="49" charset="0"/>
              <a:buChar char="o"/>
            </a:pPr>
            <a:r>
              <a:rPr lang="en-US" sz="1600" dirty="0"/>
              <a:t>Need to keep controller code as small as possible. </a:t>
            </a:r>
          </a:p>
          <a:p>
            <a:pPr lvl="1">
              <a:buFont typeface="Courier New" panose="02070309020205020404" pitchFamily="49" charset="0"/>
              <a:buChar char="o"/>
            </a:pPr>
            <a:r>
              <a:rPr lang="en-US" sz="1600" dirty="0"/>
              <a:t>Refactor business logic into service instead of writing into controller &amp; inject that service into the controller via dependency injection.</a:t>
            </a:r>
          </a:p>
          <a:p>
            <a:endParaRPr lang="en-IN" sz="1900" dirty="0" smtClean="0"/>
          </a:p>
          <a:p>
            <a:r>
              <a:rPr lang="en-IN" sz="1900" dirty="0" smtClean="0"/>
              <a:t>Do </a:t>
            </a:r>
            <a:r>
              <a:rPr lang="en-IN" sz="1900" dirty="0"/>
              <a:t>not use controllers to:</a:t>
            </a:r>
          </a:p>
          <a:p>
            <a:pPr lvl="1">
              <a:buFont typeface="Courier New" panose="02070309020205020404" pitchFamily="49" charset="0"/>
              <a:buChar char="o"/>
            </a:pPr>
            <a:r>
              <a:rPr lang="en-IN" sz="1700" dirty="0"/>
              <a:t>Manipulate DOM — Controllers should contain only business logic. </a:t>
            </a:r>
            <a:endParaRPr lang="en-IN" sz="1700" dirty="0" smtClean="0"/>
          </a:p>
          <a:p>
            <a:pPr marL="857250" lvl="2" indent="0">
              <a:buNone/>
            </a:pPr>
            <a:r>
              <a:rPr lang="en-IN" sz="1500" dirty="0" smtClean="0"/>
              <a:t>Putting </a:t>
            </a:r>
            <a:r>
              <a:rPr lang="en-IN" sz="1500" dirty="0"/>
              <a:t>any presentation logic into Controllers significantly affects its testability. </a:t>
            </a:r>
            <a:r>
              <a:rPr lang="en-IN" sz="1500" dirty="0" smtClean="0"/>
              <a:t>                                          Angular </a:t>
            </a:r>
            <a:r>
              <a:rPr lang="en-IN" sz="1500" dirty="0"/>
              <a:t>has </a:t>
            </a:r>
            <a:r>
              <a:rPr lang="en-IN" sz="1500" dirty="0" smtClean="0"/>
              <a:t>data binding</a:t>
            </a:r>
            <a:r>
              <a:rPr lang="en-IN" sz="1500" dirty="0"/>
              <a:t> for most cases and directives to encapsulate manual DOM manipulation.</a:t>
            </a:r>
          </a:p>
          <a:p>
            <a:pPr lvl="1">
              <a:buFont typeface="Courier New" panose="02070309020205020404" pitchFamily="49" charset="0"/>
              <a:buChar char="o"/>
            </a:pPr>
            <a:r>
              <a:rPr lang="en-IN" sz="1700" dirty="0"/>
              <a:t>Format input — Use angular form controls instead.</a:t>
            </a:r>
          </a:p>
          <a:p>
            <a:pPr lvl="1">
              <a:buFont typeface="Courier New" panose="02070309020205020404" pitchFamily="49" charset="0"/>
              <a:buChar char="o"/>
            </a:pPr>
            <a:r>
              <a:rPr lang="en-IN" sz="1700" dirty="0"/>
              <a:t>Filter output — Use angular filters instead.</a:t>
            </a:r>
          </a:p>
          <a:p>
            <a:pPr lvl="1">
              <a:buFont typeface="Courier New" panose="02070309020205020404" pitchFamily="49" charset="0"/>
              <a:buChar char="o"/>
            </a:pPr>
            <a:r>
              <a:rPr lang="en-IN" sz="1700" dirty="0"/>
              <a:t>Share code or state across controllers — Use angular services instead.</a:t>
            </a:r>
          </a:p>
          <a:p>
            <a:pPr lvl="1">
              <a:buFont typeface="Courier New" panose="02070309020205020404" pitchFamily="49" charset="0"/>
              <a:buChar char="o"/>
            </a:pPr>
            <a:r>
              <a:rPr lang="en-IN" sz="1700" dirty="0"/>
              <a:t>Manage the life-cycle of other </a:t>
            </a:r>
            <a:r>
              <a:rPr lang="en-IN" sz="1700" dirty="0" smtClean="0"/>
              <a:t>components</a:t>
            </a:r>
          </a:p>
          <a:p>
            <a:pPr marL="457200" lvl="1" indent="0">
              <a:buNone/>
            </a:pPr>
            <a:endParaRPr lang="en-IN" sz="1700" dirty="0" smtClean="0"/>
          </a:p>
          <a:p>
            <a:pPr marL="777875" lvl="2" indent="-285750"/>
            <a:endParaRPr lang="en-US" sz="1400" dirty="0">
              <a:solidFill>
                <a:schemeClr val="tx1">
                  <a:lumMod val="85000"/>
                  <a:lumOff val="15000"/>
                </a:schemeClr>
              </a:solidFill>
            </a:endParaRPr>
          </a:p>
          <a:p>
            <a:pPr lvl="1">
              <a:buFont typeface="Courier New" panose="02070309020205020404" pitchFamily="49" charset="0"/>
              <a:buChar char="o"/>
            </a:pPr>
            <a:endParaRPr lang="en-IN" dirty="0"/>
          </a:p>
        </p:txBody>
      </p:sp>
    </p:spTree>
    <p:extLst>
      <p:ext uri="{BB962C8B-B14F-4D97-AF65-F5344CB8AC3E}">
        <p14:creationId xmlns:p14="http://schemas.microsoft.com/office/powerpoint/2010/main" val="1878276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Controllers - Agenda</a:t>
            </a:r>
            <a:endParaRPr lang="en-IN" sz="2600" dirty="0"/>
          </a:p>
        </p:txBody>
      </p:sp>
      <p:sp>
        <p:nvSpPr>
          <p:cNvPr id="3" name="TextBox 2"/>
          <p:cNvSpPr txBox="1"/>
          <p:nvPr/>
        </p:nvSpPr>
        <p:spPr>
          <a:xfrm>
            <a:off x="395536" y="1052736"/>
            <a:ext cx="5472608" cy="178510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Controller Introduction</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&amp; $scope</a:t>
            </a:r>
          </a:p>
          <a:p>
            <a:pPr marL="285750" indent="-285750">
              <a:spcAft>
                <a:spcPts val="1200"/>
              </a:spcAft>
              <a:buFont typeface="Arial" pitchFamily="34" charset="0"/>
              <a:buChar char="•"/>
            </a:pPr>
            <a:r>
              <a:rPr lang="en-US" sz="2000" dirty="0" smtClean="0">
                <a:solidFill>
                  <a:schemeClr val="tx1">
                    <a:lumMod val="75000"/>
                    <a:lumOff val="25000"/>
                  </a:schemeClr>
                </a:solidFill>
              </a:rPr>
              <a:t>Correct Usage of 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Inheritance</a:t>
            </a:r>
          </a:p>
        </p:txBody>
      </p:sp>
    </p:spTree>
    <p:extLst>
      <p:ext uri="{BB962C8B-B14F-4D97-AF65-F5344CB8AC3E}">
        <p14:creationId xmlns:p14="http://schemas.microsoft.com/office/powerpoint/2010/main" val="75366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Controller Inheritance</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pPr marL="0" indent="0">
              <a:buNone/>
            </a:pPr>
            <a:r>
              <a:rPr lang="en-IN" sz="1800" b="1" dirty="0" smtClean="0"/>
              <a:t>Reusability in </a:t>
            </a:r>
            <a:r>
              <a:rPr lang="en-IN" sz="1800" b="1" dirty="0"/>
              <a:t>AngularJS</a:t>
            </a:r>
          </a:p>
          <a:p>
            <a:r>
              <a:rPr lang="en-IN" sz="1800" dirty="0" smtClean="0"/>
              <a:t>Reusability: Need to share common functionality across different parts of the application</a:t>
            </a:r>
          </a:p>
          <a:p>
            <a:r>
              <a:rPr lang="en-IN" sz="1800" dirty="0" smtClean="0"/>
              <a:t>There </a:t>
            </a:r>
            <a:r>
              <a:rPr lang="en-IN" sz="1800" dirty="0"/>
              <a:t>are </a:t>
            </a:r>
            <a:r>
              <a:rPr lang="en-IN" sz="1800" dirty="0" smtClean="0"/>
              <a:t>different approaches to </a:t>
            </a:r>
            <a:r>
              <a:rPr lang="en-IN" sz="1800" dirty="0"/>
              <a:t>maximize code reuse and </a:t>
            </a:r>
            <a:r>
              <a:rPr lang="en-IN" sz="1800" dirty="0" smtClean="0"/>
              <a:t>clarity:</a:t>
            </a:r>
            <a:endParaRPr lang="en-IN" sz="1800" dirty="0"/>
          </a:p>
          <a:p>
            <a:pPr lvl="1">
              <a:buFont typeface="Courier New" panose="02070309020205020404" pitchFamily="49" charset="0"/>
              <a:buChar char="o"/>
            </a:pPr>
            <a:r>
              <a:rPr lang="en-IN" sz="1600" b="1" dirty="0" smtClean="0"/>
              <a:t>Services</a:t>
            </a:r>
            <a:r>
              <a:rPr lang="en-IN" sz="1600" dirty="0" smtClean="0"/>
              <a:t>: Move </a:t>
            </a:r>
            <a:r>
              <a:rPr lang="en-IN" sz="1600" dirty="0"/>
              <a:t>functionality into services, where it can be </a:t>
            </a:r>
            <a:r>
              <a:rPr lang="en-IN" sz="1600" dirty="0" smtClean="0"/>
              <a:t>appropriately </a:t>
            </a:r>
            <a:r>
              <a:rPr lang="en-IN" sz="1600" dirty="0"/>
              <a:t>factored.</a:t>
            </a:r>
          </a:p>
          <a:p>
            <a:pPr lvl="1">
              <a:buFont typeface="Courier New" panose="02070309020205020404" pitchFamily="49" charset="0"/>
              <a:buChar char="o"/>
            </a:pPr>
            <a:r>
              <a:rPr lang="en-IN" sz="1600" b="1" dirty="0" smtClean="0"/>
              <a:t>Custom Directives</a:t>
            </a:r>
            <a:r>
              <a:rPr lang="en-IN" sz="1600" dirty="0" smtClean="0"/>
              <a:t>: Refactor repeated functionality into </a:t>
            </a:r>
            <a:r>
              <a:rPr lang="en-IN" sz="1600" dirty="0"/>
              <a:t>directives and aim for directive reuse.</a:t>
            </a:r>
          </a:p>
          <a:p>
            <a:pPr lvl="1">
              <a:buFont typeface="Courier New" panose="02070309020205020404" pitchFamily="49" charset="0"/>
              <a:buChar char="o"/>
            </a:pPr>
            <a:r>
              <a:rPr lang="en-IN" sz="1600" b="1" dirty="0" smtClean="0"/>
              <a:t>Controller Inheritance</a:t>
            </a:r>
            <a:r>
              <a:rPr lang="en-IN" sz="1600" dirty="0" smtClean="0"/>
              <a:t>: Create </a:t>
            </a:r>
            <a:r>
              <a:rPr lang="en-IN" sz="1600" dirty="0"/>
              <a:t>an inheritance hierarchy of page controllers and place common functionality in ancestor </a:t>
            </a:r>
            <a:r>
              <a:rPr lang="en-IN" sz="1600" dirty="0" smtClean="0"/>
              <a:t>controllers.</a:t>
            </a:r>
          </a:p>
          <a:p>
            <a:pPr marL="285750" lvl="1">
              <a:buFont typeface="Wingdings" panose="05000000000000000000" pitchFamily="2" charset="2"/>
              <a:buChar char="§"/>
            </a:pPr>
            <a:endParaRPr lang="en-IN" sz="1800" dirty="0" smtClean="0"/>
          </a:p>
          <a:p>
            <a:pPr marL="285750" lvl="1">
              <a:buFont typeface="Wingdings" panose="05000000000000000000" pitchFamily="2" charset="2"/>
              <a:buChar char="§"/>
            </a:pPr>
            <a:r>
              <a:rPr lang="en-IN" sz="1800" dirty="0" smtClean="0"/>
              <a:t>All of these are valid approaches and can be mixed and matched to suit the scenario.</a:t>
            </a:r>
          </a:p>
          <a:p>
            <a:endParaRPr lang="en-IN" sz="1800" b="1" dirty="0" smtClean="0"/>
          </a:p>
          <a:p>
            <a:r>
              <a:rPr lang="en-IN" sz="1800" b="1" dirty="0" smtClean="0"/>
              <a:t>Two </a:t>
            </a:r>
            <a:r>
              <a:rPr lang="en-IN" sz="1800" b="1" dirty="0"/>
              <a:t>Approaches to AngularJS Controller Inheritance</a:t>
            </a:r>
          </a:p>
          <a:p>
            <a:pPr lvl="1">
              <a:buFont typeface="Courier New" panose="02070309020205020404" pitchFamily="49" charset="0"/>
              <a:buChar char="o"/>
            </a:pPr>
            <a:r>
              <a:rPr lang="en-IN" sz="1600" dirty="0" smtClean="0"/>
              <a:t>Controller Inheritance by nesting of scopes</a:t>
            </a:r>
          </a:p>
          <a:p>
            <a:pPr lvl="1">
              <a:buFont typeface="Courier New" panose="02070309020205020404" pitchFamily="49" charset="0"/>
              <a:buChar char="o"/>
            </a:pPr>
            <a:r>
              <a:rPr lang="en-IN" sz="1600" dirty="0"/>
              <a:t>Controller Inheritance via $injector</a:t>
            </a:r>
          </a:p>
          <a:p>
            <a:pPr lvl="1">
              <a:buFont typeface="Courier New" panose="02070309020205020404" pitchFamily="49" charset="0"/>
              <a:buChar char="o"/>
            </a:pPr>
            <a:endParaRPr lang="en-IN" sz="1200" b="1" dirty="0" smtClean="0"/>
          </a:p>
          <a:p>
            <a:pPr marL="171450" lvl="1" indent="-171450">
              <a:buFont typeface="Wingdings" panose="05000000000000000000" pitchFamily="2" charset="2"/>
              <a:buChar char="§"/>
            </a:pPr>
            <a:endParaRPr lang="en-US" sz="1400" dirty="0" smtClean="0"/>
          </a:p>
        </p:txBody>
      </p:sp>
    </p:spTree>
    <p:extLst>
      <p:ext uri="{BB962C8B-B14F-4D97-AF65-F5344CB8AC3E}">
        <p14:creationId xmlns:p14="http://schemas.microsoft.com/office/powerpoint/2010/main" val="1754988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Controller </a:t>
            </a:r>
            <a:r>
              <a:rPr lang="en-IN" sz="2400" dirty="0"/>
              <a:t>Inheritance by </a:t>
            </a:r>
            <a:r>
              <a:rPr lang="en-IN" sz="2400" dirty="0" smtClean="0"/>
              <a:t>Nesting </a:t>
            </a:r>
            <a:r>
              <a:rPr lang="en-IN" sz="2400" dirty="0"/>
              <a:t>of </a:t>
            </a:r>
            <a:r>
              <a:rPr lang="en-IN" sz="2400" dirty="0" smtClean="0"/>
              <a:t>Scopes</a:t>
            </a:r>
            <a:endParaRPr lang="en-IN" sz="2400" dirty="0"/>
          </a:p>
        </p:txBody>
      </p:sp>
      <p:sp>
        <p:nvSpPr>
          <p:cNvPr id="3" name="Text Placeholder 2"/>
          <p:cNvSpPr>
            <a:spLocks noGrp="1"/>
          </p:cNvSpPr>
          <p:nvPr>
            <p:ph type="body" sz="quarter" idx="10"/>
          </p:nvPr>
        </p:nvSpPr>
        <p:spPr>
          <a:xfrm>
            <a:off x="304800" y="692696"/>
            <a:ext cx="8534400" cy="5832648"/>
          </a:xfrm>
        </p:spPr>
        <p:txBody>
          <a:bodyPr>
            <a:normAutofit fontScale="85000" lnSpcReduction="20000"/>
          </a:bodyPr>
          <a:lstStyle/>
          <a:p>
            <a:pPr marL="0" lvl="1" indent="0">
              <a:buNone/>
            </a:pPr>
            <a:r>
              <a:rPr lang="en-IN" dirty="0" smtClean="0">
                <a:solidFill>
                  <a:schemeClr val="tx1">
                    <a:lumMod val="50000"/>
                    <a:lumOff val="50000"/>
                  </a:schemeClr>
                </a:solidFill>
              </a:rPr>
              <a:t>&lt;body ng-app&gt;</a:t>
            </a:r>
          </a:p>
          <a:p>
            <a:pPr marL="0" lvl="1" indent="0">
              <a:buNone/>
            </a:pPr>
            <a:r>
              <a:rPr lang="en-IN" dirty="0" smtClean="0">
                <a:solidFill>
                  <a:schemeClr val="tx1">
                    <a:lumMod val="50000"/>
                    <a:lumOff val="50000"/>
                  </a:schemeClr>
                </a:solidFill>
              </a:rPr>
              <a:t>&lt;div </a:t>
            </a:r>
            <a:r>
              <a:rPr lang="en-IN" dirty="0">
                <a:solidFill>
                  <a:srgbClr val="0070C0"/>
                </a:solidFill>
              </a:rPr>
              <a:t>ng-controller</a:t>
            </a:r>
            <a:r>
              <a:rPr lang="en-IN" dirty="0" smtClean="0">
                <a:solidFill>
                  <a:schemeClr val="tx1">
                    <a:lumMod val="50000"/>
                    <a:lumOff val="50000"/>
                  </a:schemeClr>
                </a:solidFill>
              </a:rPr>
              <a:t>=“</a:t>
            </a:r>
            <a:r>
              <a:rPr lang="en-IN" dirty="0" err="1" smtClean="0">
                <a:solidFill>
                  <a:schemeClr val="tx1">
                    <a:lumMod val="50000"/>
                    <a:lumOff val="50000"/>
                  </a:schemeClr>
                </a:solidFill>
              </a:rPr>
              <a:t>GenralDoctorController</a:t>
            </a:r>
            <a:r>
              <a:rPr lang="en-IN" dirty="0">
                <a:solidFill>
                  <a:schemeClr val="tx1">
                    <a:lumMod val="50000"/>
                    <a:lumOff val="50000"/>
                  </a:schemeClr>
                </a:solidFill>
              </a:rPr>
              <a:t>"&gt;</a:t>
            </a:r>
          </a:p>
          <a:p>
            <a:pPr marL="0" lvl="1" indent="0">
              <a:buNone/>
            </a:pPr>
            <a:r>
              <a:rPr lang="en-IN" dirty="0">
                <a:solidFill>
                  <a:schemeClr val="tx1">
                    <a:lumMod val="50000"/>
                    <a:lumOff val="50000"/>
                  </a:schemeClr>
                </a:solidFill>
              </a:rPr>
              <a:t>    My name is {{ name }} and I am a {{ type }}</a:t>
            </a:r>
          </a:p>
          <a:p>
            <a:pPr marL="0" lvl="1" indent="0">
              <a:buNone/>
            </a:pPr>
            <a:r>
              <a:rPr lang="en-IN" dirty="0">
                <a:solidFill>
                  <a:schemeClr val="tx1">
                    <a:lumMod val="50000"/>
                    <a:lumOff val="50000"/>
                  </a:schemeClr>
                </a:solidFill>
              </a:rPr>
              <a:t>       &lt;div </a:t>
            </a:r>
            <a:r>
              <a:rPr lang="en-IN" dirty="0">
                <a:solidFill>
                  <a:srgbClr val="0070C0"/>
                </a:solidFill>
              </a:rPr>
              <a:t>ng-controller</a:t>
            </a:r>
            <a:r>
              <a:rPr lang="en-IN" dirty="0" smtClean="0">
                <a:solidFill>
                  <a:schemeClr val="tx1">
                    <a:lumMod val="50000"/>
                    <a:lumOff val="50000"/>
                  </a:schemeClr>
                </a:solidFill>
              </a:rPr>
              <a:t>=“SpecialistDoctorController</a:t>
            </a:r>
            <a:r>
              <a:rPr lang="en-IN" dirty="0">
                <a:solidFill>
                  <a:schemeClr val="tx1">
                    <a:lumMod val="50000"/>
                    <a:lumOff val="50000"/>
                  </a:schemeClr>
                </a:solidFill>
              </a:rPr>
              <a:t>"&gt;</a:t>
            </a:r>
          </a:p>
          <a:p>
            <a:pPr marL="0" lvl="1" indent="0">
              <a:buNone/>
            </a:pPr>
            <a:r>
              <a:rPr lang="en-IN" dirty="0">
                <a:solidFill>
                  <a:schemeClr val="tx1">
                    <a:lumMod val="50000"/>
                    <a:lumOff val="50000"/>
                  </a:schemeClr>
                </a:solidFill>
              </a:rPr>
              <a:t>        My name is {{ name }} and I am a {{ type </a:t>
            </a:r>
            <a:r>
              <a:rPr lang="en-IN" dirty="0" smtClean="0">
                <a:solidFill>
                  <a:schemeClr val="tx1">
                    <a:lumMod val="50000"/>
                    <a:lumOff val="50000"/>
                  </a:schemeClr>
                </a:solidFill>
              </a:rPr>
              <a:t>}}   </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&lt;div </a:t>
            </a:r>
            <a:r>
              <a:rPr lang="en-IN" dirty="0">
                <a:solidFill>
                  <a:srgbClr val="0070C0"/>
                </a:solidFill>
              </a:rPr>
              <a:t>ng-controller</a:t>
            </a:r>
            <a:r>
              <a:rPr lang="en-IN" dirty="0" smtClean="0">
                <a:solidFill>
                  <a:schemeClr val="tx1">
                    <a:lumMod val="50000"/>
                    <a:lumOff val="50000"/>
                  </a:schemeClr>
                </a:solidFill>
              </a:rPr>
              <a:t>=“</a:t>
            </a:r>
            <a:r>
              <a:rPr lang="en-IN" dirty="0" err="1" smtClean="0">
                <a:solidFill>
                  <a:schemeClr val="tx1">
                    <a:lumMod val="50000"/>
                    <a:lumOff val="50000"/>
                  </a:schemeClr>
                </a:solidFill>
              </a:rPr>
              <a:t>TraineeDoctorController</a:t>
            </a:r>
            <a:r>
              <a:rPr lang="en-IN" dirty="0">
                <a:solidFill>
                  <a:schemeClr val="tx1">
                    <a:lumMod val="50000"/>
                    <a:lumOff val="50000"/>
                  </a:schemeClr>
                </a:solidFill>
              </a:rPr>
              <a:t>"&gt;</a:t>
            </a:r>
          </a:p>
          <a:p>
            <a:pPr marL="0" lvl="1" indent="0">
              <a:buNone/>
            </a:pPr>
            <a:r>
              <a:rPr lang="en-IN" dirty="0">
                <a:solidFill>
                  <a:schemeClr val="tx1">
                    <a:lumMod val="50000"/>
                    <a:lumOff val="50000"/>
                  </a:schemeClr>
                </a:solidFill>
              </a:rPr>
              <a:t>            My name is {{ name }} and I am a {{ type }}</a:t>
            </a:r>
          </a:p>
          <a:p>
            <a:pPr marL="0" lvl="1" indent="0">
              <a:buNone/>
            </a:pPr>
            <a:r>
              <a:rPr lang="en-IN" dirty="0">
                <a:solidFill>
                  <a:schemeClr val="tx1">
                    <a:lumMod val="50000"/>
                    <a:lumOff val="50000"/>
                  </a:schemeClr>
                </a:solidFill>
              </a:rPr>
              <a:t>         &lt;/div&gt;    &lt;/div</a:t>
            </a:r>
            <a:r>
              <a:rPr lang="en-IN" dirty="0" smtClean="0">
                <a:solidFill>
                  <a:schemeClr val="tx1">
                    <a:lumMod val="50000"/>
                    <a:lumOff val="50000"/>
                  </a:schemeClr>
                </a:solidFill>
              </a:rPr>
              <a:t>&gt;  </a:t>
            </a:r>
            <a:r>
              <a:rPr lang="en-IN" dirty="0">
                <a:solidFill>
                  <a:schemeClr val="tx1">
                    <a:lumMod val="50000"/>
                    <a:lumOff val="50000"/>
                  </a:schemeClr>
                </a:solidFill>
              </a:rPr>
              <a:t>&lt;/div&gt; </a:t>
            </a:r>
            <a:endParaRPr lang="en-IN" dirty="0" smtClean="0">
              <a:solidFill>
                <a:schemeClr val="tx1">
                  <a:lumMod val="50000"/>
                  <a:lumOff val="50000"/>
                </a:schemeClr>
              </a:solidFill>
            </a:endParaRPr>
          </a:p>
          <a:p>
            <a:pPr marL="0" lvl="1" indent="0">
              <a:buNone/>
            </a:pPr>
            <a:r>
              <a:rPr lang="en-IN" dirty="0">
                <a:solidFill>
                  <a:schemeClr val="tx1">
                    <a:lumMod val="50000"/>
                    <a:lumOff val="50000"/>
                  </a:schemeClr>
                </a:solidFill>
              </a:rPr>
              <a:t> &lt;script</a:t>
            </a:r>
            <a:r>
              <a:rPr lang="en-IN" dirty="0" smtClean="0">
                <a:solidFill>
                  <a:schemeClr val="tx1">
                    <a:lumMod val="50000"/>
                    <a:lumOff val="50000"/>
                  </a:schemeClr>
                </a:solidFill>
              </a:rPr>
              <a:t>&gt;</a:t>
            </a:r>
          </a:p>
          <a:p>
            <a:pPr marL="0" lvl="1" indent="0">
              <a:buNone/>
            </a:pP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function </a:t>
            </a:r>
            <a:r>
              <a:rPr lang="en-IN" dirty="0" err="1" smtClean="0">
                <a:solidFill>
                  <a:schemeClr val="tx1">
                    <a:lumMod val="50000"/>
                    <a:lumOff val="50000"/>
                  </a:schemeClr>
                </a:solidFill>
              </a:rPr>
              <a:t>GenralDoctorController</a:t>
            </a:r>
            <a:r>
              <a:rPr lang="en-IN" dirty="0">
                <a:solidFill>
                  <a:schemeClr val="tx1">
                    <a:lumMod val="50000"/>
                    <a:lumOff val="50000"/>
                  </a:schemeClr>
                </a:solidFill>
              </a:rPr>
              <a:t>($scope) {</a:t>
            </a:r>
          </a:p>
          <a:p>
            <a:pPr marL="0" lvl="1" indent="0">
              <a:buNone/>
            </a:pPr>
            <a:r>
              <a:rPr lang="en-IN" dirty="0">
                <a:solidFill>
                  <a:schemeClr val="tx1">
                    <a:lumMod val="50000"/>
                    <a:lumOff val="50000"/>
                  </a:schemeClr>
                </a:solidFill>
              </a:rPr>
              <a:t>      $scope.name = </a:t>
            </a:r>
            <a:r>
              <a:rPr lang="en-IN" dirty="0" smtClean="0">
                <a:solidFill>
                  <a:schemeClr val="tx1">
                    <a:lumMod val="50000"/>
                    <a:lumOff val="50000"/>
                  </a:schemeClr>
                </a:solidFill>
              </a:rPr>
              <a:t>‘Rahul';</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a:t>
            </a:r>
            <a:r>
              <a:rPr lang="en-IN" dirty="0" err="1">
                <a:solidFill>
                  <a:schemeClr val="tx1">
                    <a:lumMod val="50000"/>
                    <a:lumOff val="50000"/>
                  </a:schemeClr>
                </a:solidFill>
              </a:rPr>
              <a:t>scope.type</a:t>
            </a:r>
            <a:r>
              <a:rPr lang="en-IN" dirty="0">
                <a:solidFill>
                  <a:schemeClr val="tx1">
                    <a:lumMod val="50000"/>
                    <a:lumOff val="50000"/>
                  </a:schemeClr>
                </a:solidFill>
              </a:rPr>
              <a:t> = </a:t>
            </a:r>
            <a:r>
              <a:rPr lang="en-IN" dirty="0" smtClean="0">
                <a:solidFill>
                  <a:schemeClr val="tx1">
                    <a:lumMod val="50000"/>
                    <a:lumOff val="50000"/>
                  </a:schemeClr>
                </a:solidFill>
              </a:rPr>
              <a:t>‘General Doctor'; </a:t>
            </a:r>
            <a:r>
              <a:rPr lang="en-IN" dirty="0">
                <a:solidFill>
                  <a:schemeClr val="tx1">
                    <a:lumMod val="50000"/>
                    <a:lumOff val="50000"/>
                  </a:schemeClr>
                </a:solidFill>
              </a:rPr>
              <a:t>}</a:t>
            </a:r>
          </a:p>
          <a:p>
            <a:pPr marL="0" lvl="1" indent="0">
              <a:buNone/>
            </a:pPr>
            <a:r>
              <a:rPr lang="en-IN" dirty="0">
                <a:solidFill>
                  <a:schemeClr val="tx1">
                    <a:lumMod val="50000"/>
                    <a:lumOff val="50000"/>
                  </a:schemeClr>
                </a:solidFill>
              </a:rPr>
              <a:t> function </a:t>
            </a:r>
            <a:r>
              <a:rPr lang="en-IN" dirty="0" smtClean="0">
                <a:solidFill>
                  <a:schemeClr val="tx1">
                    <a:lumMod val="50000"/>
                    <a:lumOff val="50000"/>
                  </a:schemeClr>
                </a:solidFill>
              </a:rPr>
              <a:t>SpecialistDoctorController</a:t>
            </a:r>
            <a:r>
              <a:rPr lang="en-IN" dirty="0">
                <a:solidFill>
                  <a:schemeClr val="tx1">
                    <a:lumMod val="50000"/>
                    <a:lumOff val="50000"/>
                  </a:schemeClr>
                </a:solidFill>
              </a:rPr>
              <a:t>($scope) {</a:t>
            </a:r>
          </a:p>
          <a:p>
            <a:pPr marL="0" lvl="1" indent="0">
              <a:buNone/>
            </a:pPr>
            <a:r>
              <a:rPr lang="en-IN" dirty="0">
                <a:solidFill>
                  <a:schemeClr val="tx1">
                    <a:lumMod val="50000"/>
                    <a:lumOff val="50000"/>
                  </a:schemeClr>
                </a:solidFill>
              </a:rPr>
              <a:t>     $</a:t>
            </a:r>
            <a:r>
              <a:rPr lang="en-IN" dirty="0" err="1" smtClean="0">
                <a:solidFill>
                  <a:schemeClr val="tx1">
                    <a:lumMod val="50000"/>
                    <a:lumOff val="50000"/>
                  </a:schemeClr>
                </a:solidFill>
              </a:rPr>
              <a:t>scope.type</a:t>
            </a:r>
            <a:r>
              <a:rPr lang="en-IN" dirty="0" smtClean="0">
                <a:solidFill>
                  <a:schemeClr val="tx1">
                    <a:lumMod val="50000"/>
                    <a:lumOff val="50000"/>
                  </a:schemeClr>
                </a:solidFill>
              </a:rPr>
              <a:t> </a:t>
            </a:r>
            <a:r>
              <a:rPr lang="en-IN" dirty="0">
                <a:solidFill>
                  <a:schemeClr val="tx1">
                    <a:lumMod val="50000"/>
                    <a:lumOff val="50000"/>
                  </a:schemeClr>
                </a:solidFill>
              </a:rPr>
              <a:t>= </a:t>
            </a:r>
            <a:r>
              <a:rPr lang="en-IN" dirty="0" smtClean="0">
                <a:solidFill>
                  <a:schemeClr val="tx1">
                    <a:lumMod val="50000"/>
                    <a:lumOff val="50000"/>
                  </a:schemeClr>
                </a:solidFill>
              </a:rPr>
              <a:t>‘Specialist Doctor';</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a:t>
            </a:r>
          </a:p>
          <a:p>
            <a:pPr marL="0" lvl="1" indent="0">
              <a:buNone/>
            </a:pPr>
            <a:r>
              <a:rPr lang="en-IN" dirty="0">
                <a:solidFill>
                  <a:schemeClr val="tx1">
                    <a:lumMod val="50000"/>
                    <a:lumOff val="50000"/>
                  </a:schemeClr>
                </a:solidFill>
              </a:rPr>
              <a:t> function </a:t>
            </a:r>
            <a:r>
              <a:rPr lang="en-IN" dirty="0" err="1" smtClean="0">
                <a:solidFill>
                  <a:schemeClr val="tx1">
                    <a:lumMod val="50000"/>
                    <a:lumOff val="50000"/>
                  </a:schemeClr>
                </a:solidFill>
              </a:rPr>
              <a:t>TraineeDoctorController</a:t>
            </a:r>
            <a:r>
              <a:rPr lang="en-IN" dirty="0">
                <a:solidFill>
                  <a:schemeClr val="tx1">
                    <a:lumMod val="50000"/>
                    <a:lumOff val="50000"/>
                  </a:schemeClr>
                </a:solidFill>
              </a:rPr>
              <a:t>($scope) {</a:t>
            </a:r>
          </a:p>
          <a:p>
            <a:pPr marL="0" lvl="1" indent="0">
              <a:buNone/>
            </a:pPr>
            <a:r>
              <a:rPr lang="en-IN" dirty="0">
                <a:solidFill>
                  <a:schemeClr val="tx1">
                    <a:lumMod val="50000"/>
                    <a:lumOff val="50000"/>
                  </a:schemeClr>
                </a:solidFill>
              </a:rPr>
              <a:t>    $scope.name = </a:t>
            </a:r>
            <a:r>
              <a:rPr lang="en-IN" dirty="0" smtClean="0">
                <a:solidFill>
                  <a:schemeClr val="tx1">
                    <a:lumMod val="50000"/>
                    <a:lumOff val="50000"/>
                  </a:schemeClr>
                </a:solidFill>
              </a:rPr>
              <a:t>‘Hemant';</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a:t>
            </a:r>
            <a:r>
              <a:rPr lang="en-IN" dirty="0" err="1">
                <a:solidFill>
                  <a:schemeClr val="tx1">
                    <a:lumMod val="50000"/>
                    <a:lumOff val="50000"/>
                  </a:schemeClr>
                </a:solidFill>
              </a:rPr>
              <a:t>scope.type</a:t>
            </a:r>
            <a:r>
              <a:rPr lang="en-IN" dirty="0">
                <a:solidFill>
                  <a:schemeClr val="tx1">
                    <a:lumMod val="50000"/>
                    <a:lumOff val="50000"/>
                  </a:schemeClr>
                </a:solidFill>
              </a:rPr>
              <a:t> = </a:t>
            </a:r>
            <a:r>
              <a:rPr lang="en-IN" dirty="0" smtClean="0">
                <a:solidFill>
                  <a:schemeClr val="tx1">
                    <a:lumMod val="50000"/>
                    <a:lumOff val="50000"/>
                  </a:schemeClr>
                </a:solidFill>
              </a:rPr>
              <a:t>‘</a:t>
            </a:r>
            <a:r>
              <a:rPr lang="en-IN" dirty="0" err="1" smtClean="0">
                <a:solidFill>
                  <a:schemeClr val="tx1">
                    <a:lumMod val="50000"/>
                    <a:lumOff val="50000"/>
                  </a:schemeClr>
                </a:solidFill>
              </a:rPr>
              <a:t>TraineeDoctor</a:t>
            </a:r>
            <a:r>
              <a:rPr lang="en-IN" dirty="0" smtClean="0">
                <a:solidFill>
                  <a:schemeClr val="tx1">
                    <a:lumMod val="50000"/>
                    <a:lumOff val="50000"/>
                  </a:schemeClr>
                </a:solidFill>
              </a:rPr>
              <a:t>';</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a:t>
            </a:r>
          </a:p>
          <a:p>
            <a:pPr marL="0" lvl="1" indent="0">
              <a:buNone/>
            </a:pPr>
            <a:r>
              <a:rPr lang="en-IN" dirty="0">
                <a:solidFill>
                  <a:schemeClr val="tx1">
                    <a:lumMod val="50000"/>
                    <a:lumOff val="50000"/>
                  </a:schemeClr>
                </a:solidFill>
              </a:rPr>
              <a:t>&lt;/script</a:t>
            </a:r>
            <a:r>
              <a:rPr lang="en-IN" dirty="0" smtClean="0">
                <a:solidFill>
                  <a:schemeClr val="tx1">
                    <a:lumMod val="50000"/>
                    <a:lumOff val="50000"/>
                  </a:schemeClr>
                </a:solidFill>
              </a:rPr>
              <a:t>&gt;</a:t>
            </a:r>
          </a:p>
          <a:p>
            <a:pPr marL="0" lvl="1" indent="0">
              <a:buNone/>
            </a:pPr>
            <a:r>
              <a:rPr lang="en-IN" dirty="0" smtClean="0">
                <a:solidFill>
                  <a:schemeClr val="tx1">
                    <a:lumMod val="50000"/>
                    <a:lumOff val="50000"/>
                  </a:schemeClr>
                </a:solidFill>
              </a:rPr>
              <a:t>&lt;/body&gt;</a:t>
            </a:r>
            <a:endParaRPr lang="en-IN" dirty="0">
              <a:solidFill>
                <a:schemeClr val="tx1">
                  <a:lumMod val="50000"/>
                  <a:lumOff val="50000"/>
                </a:schemeClr>
              </a:solidFill>
            </a:endParaRPr>
          </a:p>
          <a:p>
            <a:pPr marL="0" lvl="1" indent="0">
              <a:buNone/>
            </a:pPr>
            <a:endParaRPr lang="en-IN" dirty="0">
              <a:solidFill>
                <a:schemeClr val="tx1">
                  <a:lumMod val="50000"/>
                  <a:lumOff val="50000"/>
                </a:schemeClr>
              </a:solidFill>
            </a:endParaRPr>
          </a:p>
          <a:p>
            <a:pPr marL="0" lvl="1" indent="0">
              <a:buNone/>
            </a:pPr>
            <a:endParaRPr lang="en-IN" dirty="0">
              <a:solidFill>
                <a:schemeClr val="tx1">
                  <a:lumMod val="50000"/>
                  <a:lumOff val="50000"/>
                </a:schemeClr>
              </a:solidFill>
            </a:endParaRPr>
          </a:p>
          <a:p>
            <a:pPr marL="0" lvl="1" indent="0">
              <a:buNone/>
            </a:pPr>
            <a:endParaRPr lang="en-IN" dirty="0">
              <a:solidFill>
                <a:schemeClr val="tx1">
                  <a:lumMod val="50000"/>
                  <a:lumOff val="50000"/>
                </a:schemeClr>
              </a:solidFill>
            </a:endParaRPr>
          </a:p>
          <a:p>
            <a:pPr marL="0" indent="0"/>
            <a:endParaRPr lang="en-IN" dirty="0">
              <a:solidFill>
                <a:schemeClr val="tx1">
                  <a:lumMod val="50000"/>
                  <a:lumOff val="50000"/>
                </a:schemeClr>
              </a:solidFill>
            </a:endParaRPr>
          </a:p>
        </p:txBody>
      </p:sp>
    </p:spTree>
    <p:extLst>
      <p:ext uri="{BB962C8B-B14F-4D97-AF65-F5344CB8AC3E}">
        <p14:creationId xmlns:p14="http://schemas.microsoft.com/office/powerpoint/2010/main" val="2284982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IN" sz="2400" b="1" dirty="0" smtClean="0">
                <a:latin typeface="+mj-lt"/>
              </a:rPr>
              <a:t>Controller Inheritance via $injector</a:t>
            </a:r>
            <a:endParaRPr lang="en-IN" sz="2400" b="1" dirty="0"/>
          </a:p>
        </p:txBody>
      </p:sp>
      <p:sp>
        <p:nvSpPr>
          <p:cNvPr id="3" name="Text Placeholder 2"/>
          <p:cNvSpPr>
            <a:spLocks noGrp="1"/>
          </p:cNvSpPr>
          <p:nvPr>
            <p:ph type="body" sz="quarter" idx="10"/>
          </p:nvPr>
        </p:nvSpPr>
        <p:spPr>
          <a:xfrm>
            <a:off x="304800" y="764704"/>
            <a:ext cx="8534400" cy="5483696"/>
          </a:xfrm>
        </p:spPr>
        <p:txBody>
          <a:bodyPr>
            <a:normAutofit lnSpcReduction="10000"/>
          </a:bodyPr>
          <a:lstStyle/>
          <a:p>
            <a:pPr marL="0" indent="0">
              <a:buNone/>
            </a:pPr>
            <a:r>
              <a:rPr lang="en-IN" sz="1700" dirty="0" smtClean="0">
                <a:solidFill>
                  <a:schemeClr val="tx1">
                    <a:lumMod val="50000"/>
                    <a:lumOff val="50000"/>
                  </a:schemeClr>
                </a:solidFill>
              </a:rPr>
              <a:t>&lt;body ng-app&gt;</a:t>
            </a:r>
          </a:p>
          <a:p>
            <a:pPr marL="0" indent="0">
              <a:buNone/>
            </a:pPr>
            <a:r>
              <a:rPr lang="en-IN" sz="1700" dirty="0" smtClean="0">
                <a:solidFill>
                  <a:schemeClr val="tx1">
                    <a:lumMod val="50000"/>
                    <a:lumOff val="50000"/>
                  </a:schemeClr>
                </a:solidFill>
              </a:rPr>
              <a:t>&lt;</a:t>
            </a:r>
            <a:r>
              <a:rPr lang="en-IN" sz="1700" dirty="0">
                <a:solidFill>
                  <a:schemeClr val="tx1">
                    <a:lumMod val="50000"/>
                    <a:lumOff val="50000"/>
                  </a:schemeClr>
                </a:solidFill>
              </a:rPr>
              <a:t>div ng-controller</a:t>
            </a:r>
            <a:r>
              <a:rPr lang="en-IN" sz="1700" dirty="0" smtClean="0">
                <a:solidFill>
                  <a:schemeClr val="tx1">
                    <a:lumMod val="50000"/>
                    <a:lumOff val="50000"/>
                  </a:schemeClr>
                </a:solidFill>
              </a:rPr>
              <a:t>=“SpecialistDoctorController</a:t>
            </a:r>
            <a:r>
              <a:rPr lang="en-IN" sz="1700" dirty="0">
                <a:solidFill>
                  <a:schemeClr val="tx1">
                    <a:lumMod val="50000"/>
                    <a:lumOff val="50000"/>
                  </a:schemeClr>
                </a:solidFill>
              </a:rPr>
              <a:t>"&gt;</a:t>
            </a:r>
          </a:p>
          <a:p>
            <a:pPr marL="0" indent="0">
              <a:buNone/>
            </a:pPr>
            <a:r>
              <a:rPr lang="en-IN" sz="1700" dirty="0">
                <a:solidFill>
                  <a:schemeClr val="tx1">
                    <a:lumMod val="50000"/>
                    <a:lumOff val="50000"/>
                  </a:schemeClr>
                </a:solidFill>
              </a:rPr>
              <a:t>    My name is {{ name }} and I am a {{ type }}</a:t>
            </a:r>
          </a:p>
          <a:p>
            <a:pPr marL="0" indent="0">
              <a:buNone/>
            </a:pPr>
            <a:r>
              <a:rPr lang="en-IN" sz="1700" dirty="0">
                <a:solidFill>
                  <a:schemeClr val="tx1">
                    <a:lumMod val="50000"/>
                    <a:lumOff val="50000"/>
                  </a:schemeClr>
                </a:solidFill>
              </a:rPr>
              <a:t>    &lt;button ng-click="</a:t>
            </a:r>
            <a:r>
              <a:rPr lang="en-IN" sz="1700" dirty="0" err="1">
                <a:solidFill>
                  <a:schemeClr val="tx1">
                    <a:lumMod val="50000"/>
                    <a:lumOff val="50000"/>
                  </a:schemeClr>
                </a:solidFill>
              </a:rPr>
              <a:t>clickme</a:t>
            </a:r>
            <a:r>
              <a:rPr lang="en-IN" sz="1700" dirty="0">
                <a:solidFill>
                  <a:schemeClr val="tx1">
                    <a:lumMod val="50000"/>
                    <a:lumOff val="50000"/>
                  </a:schemeClr>
                </a:solidFill>
              </a:rPr>
              <a:t>()"&gt;Click Me&lt;/button&gt; </a:t>
            </a:r>
          </a:p>
          <a:p>
            <a:pPr marL="0" indent="0">
              <a:buNone/>
            </a:pPr>
            <a:r>
              <a:rPr lang="en-IN" sz="1700" dirty="0">
                <a:solidFill>
                  <a:schemeClr val="tx1">
                    <a:lumMod val="50000"/>
                    <a:lumOff val="50000"/>
                  </a:schemeClr>
                </a:solidFill>
              </a:rPr>
              <a:t> &lt;/div</a:t>
            </a:r>
            <a:r>
              <a:rPr lang="en-IN" sz="1700" dirty="0" smtClean="0">
                <a:solidFill>
                  <a:schemeClr val="tx1">
                    <a:lumMod val="50000"/>
                    <a:lumOff val="50000"/>
                  </a:schemeClr>
                </a:solidFill>
              </a:rPr>
              <a:t>&gt;</a:t>
            </a:r>
          </a:p>
          <a:p>
            <a:pPr marL="0" indent="0">
              <a:buNone/>
            </a:pPr>
            <a:r>
              <a:rPr lang="en-IN" sz="1700" dirty="0">
                <a:solidFill>
                  <a:schemeClr val="tx1">
                    <a:lumMod val="50000"/>
                    <a:lumOff val="50000"/>
                  </a:schemeClr>
                </a:solidFill>
              </a:rPr>
              <a:t> &lt;script&gt;</a:t>
            </a:r>
          </a:p>
          <a:p>
            <a:pPr marL="0" indent="0">
              <a:buNone/>
            </a:pPr>
            <a:r>
              <a:rPr lang="en-IN" sz="1700" dirty="0">
                <a:solidFill>
                  <a:schemeClr val="tx1">
                    <a:lumMod val="50000"/>
                    <a:lumOff val="50000"/>
                  </a:schemeClr>
                </a:solidFill>
              </a:rPr>
              <a:t>function </a:t>
            </a:r>
            <a:r>
              <a:rPr lang="en-IN" sz="1700" dirty="0" smtClean="0">
                <a:solidFill>
                  <a:schemeClr val="tx1">
                    <a:lumMod val="50000"/>
                    <a:lumOff val="50000"/>
                  </a:schemeClr>
                </a:solidFill>
              </a:rPr>
              <a:t>GeneralDoctorController</a:t>
            </a:r>
            <a:r>
              <a:rPr lang="en-IN" sz="1700" dirty="0">
                <a:solidFill>
                  <a:schemeClr val="tx1">
                    <a:lumMod val="50000"/>
                    <a:lumOff val="50000"/>
                  </a:schemeClr>
                </a:solidFill>
              </a:rPr>
              <a:t>($scope) {</a:t>
            </a:r>
          </a:p>
          <a:p>
            <a:pPr marL="0" indent="0">
              <a:buNone/>
            </a:pPr>
            <a:r>
              <a:rPr lang="en-IN" sz="1700" dirty="0">
                <a:solidFill>
                  <a:schemeClr val="tx1">
                    <a:lumMod val="50000"/>
                    <a:lumOff val="50000"/>
                  </a:schemeClr>
                </a:solidFill>
              </a:rPr>
              <a:t>    $scope.name = </a:t>
            </a:r>
            <a:r>
              <a:rPr lang="en-IN" sz="1700" dirty="0" smtClean="0">
                <a:solidFill>
                  <a:schemeClr val="tx1">
                    <a:lumMod val="50000"/>
                    <a:lumOff val="50000"/>
                  </a:schemeClr>
                </a:solidFill>
              </a:rPr>
              <a:t>‘Namrata';</a:t>
            </a:r>
            <a:endParaRPr lang="en-IN" sz="1700" dirty="0">
              <a:solidFill>
                <a:schemeClr val="tx1">
                  <a:lumMod val="50000"/>
                  <a:lumOff val="50000"/>
                </a:schemeClr>
              </a:solidFill>
            </a:endParaRPr>
          </a:p>
          <a:p>
            <a:pPr marL="0" indent="0">
              <a:buNone/>
            </a:pPr>
            <a:r>
              <a:rPr lang="en-IN" sz="1700" dirty="0">
                <a:solidFill>
                  <a:schemeClr val="tx1">
                    <a:lumMod val="50000"/>
                    <a:lumOff val="50000"/>
                  </a:schemeClr>
                </a:solidFill>
              </a:rPr>
              <a:t>    $</a:t>
            </a:r>
            <a:r>
              <a:rPr lang="en-IN" sz="1700" dirty="0" err="1">
                <a:solidFill>
                  <a:schemeClr val="tx1">
                    <a:lumMod val="50000"/>
                    <a:lumOff val="50000"/>
                  </a:schemeClr>
                </a:solidFill>
              </a:rPr>
              <a:t>scope.type</a:t>
            </a:r>
            <a:r>
              <a:rPr lang="en-IN" sz="1700" dirty="0">
                <a:solidFill>
                  <a:schemeClr val="tx1">
                    <a:lumMod val="50000"/>
                    <a:lumOff val="50000"/>
                  </a:schemeClr>
                </a:solidFill>
              </a:rPr>
              <a:t> = </a:t>
            </a:r>
            <a:r>
              <a:rPr lang="en-IN" sz="1700" dirty="0" smtClean="0">
                <a:solidFill>
                  <a:schemeClr val="tx1">
                    <a:lumMod val="50000"/>
                    <a:lumOff val="50000"/>
                  </a:schemeClr>
                </a:solidFill>
              </a:rPr>
              <a:t>‘</a:t>
            </a:r>
            <a:r>
              <a:rPr lang="en-IN" sz="1700" dirty="0" err="1" smtClean="0">
                <a:solidFill>
                  <a:schemeClr val="tx1">
                    <a:lumMod val="50000"/>
                    <a:lumOff val="50000"/>
                  </a:schemeClr>
                </a:solidFill>
              </a:rPr>
              <a:t>Genral</a:t>
            </a:r>
            <a:r>
              <a:rPr lang="en-IN" sz="1700" dirty="0" smtClean="0">
                <a:solidFill>
                  <a:schemeClr val="tx1">
                    <a:lumMod val="50000"/>
                    <a:lumOff val="50000"/>
                  </a:schemeClr>
                </a:solidFill>
              </a:rPr>
              <a:t> </a:t>
            </a:r>
            <a:r>
              <a:rPr lang="en-IN" sz="1700" dirty="0" err="1" smtClean="0">
                <a:solidFill>
                  <a:schemeClr val="tx1">
                    <a:lumMod val="50000"/>
                    <a:lumOff val="50000"/>
                  </a:schemeClr>
                </a:solidFill>
              </a:rPr>
              <a:t>Docotor</a:t>
            </a:r>
            <a:r>
              <a:rPr lang="en-IN" sz="1700" dirty="0" smtClean="0">
                <a:solidFill>
                  <a:schemeClr val="tx1">
                    <a:lumMod val="50000"/>
                    <a:lumOff val="50000"/>
                  </a:schemeClr>
                </a:solidFill>
              </a:rPr>
              <a:t>';</a:t>
            </a:r>
            <a:endParaRPr lang="en-IN" sz="1700" dirty="0">
              <a:solidFill>
                <a:schemeClr val="tx1">
                  <a:lumMod val="50000"/>
                  <a:lumOff val="50000"/>
                </a:schemeClr>
              </a:solidFill>
            </a:endParaRPr>
          </a:p>
          <a:p>
            <a:pPr marL="0" indent="0">
              <a:buNone/>
            </a:pPr>
            <a:r>
              <a:rPr lang="en-IN" sz="1700" dirty="0">
                <a:solidFill>
                  <a:schemeClr val="tx1">
                    <a:lumMod val="50000"/>
                    <a:lumOff val="50000"/>
                  </a:schemeClr>
                </a:solidFill>
              </a:rPr>
              <a:t>    $</a:t>
            </a:r>
            <a:r>
              <a:rPr lang="en-IN" sz="1700" dirty="0" err="1">
                <a:solidFill>
                  <a:schemeClr val="tx1">
                    <a:lumMod val="50000"/>
                    <a:lumOff val="50000"/>
                  </a:schemeClr>
                </a:solidFill>
              </a:rPr>
              <a:t>scope.clickme</a:t>
            </a:r>
            <a:r>
              <a:rPr lang="en-IN" sz="1700" dirty="0">
                <a:solidFill>
                  <a:schemeClr val="tx1">
                    <a:lumMod val="50000"/>
                    <a:lumOff val="50000"/>
                  </a:schemeClr>
                </a:solidFill>
              </a:rPr>
              <a:t> = function</a:t>
            </a:r>
            <a:r>
              <a:rPr lang="en-IN" sz="1700" dirty="0" smtClean="0">
                <a:solidFill>
                  <a:schemeClr val="tx1">
                    <a:lumMod val="50000"/>
                    <a:lumOff val="50000"/>
                  </a:schemeClr>
                </a:solidFill>
              </a:rPr>
              <a:t>()  {                                                                                                          	alert('This </a:t>
            </a:r>
            <a:r>
              <a:rPr lang="en-IN" sz="1700" dirty="0">
                <a:solidFill>
                  <a:schemeClr val="tx1">
                    <a:lumMod val="50000"/>
                    <a:lumOff val="50000"/>
                  </a:schemeClr>
                </a:solidFill>
              </a:rPr>
              <a:t>is parent controller </a:t>
            </a:r>
            <a:r>
              <a:rPr lang="en-IN" sz="1700" dirty="0" smtClean="0">
                <a:solidFill>
                  <a:schemeClr val="tx1">
                    <a:lumMod val="50000"/>
                    <a:lumOff val="50000"/>
                  </a:schemeClr>
                </a:solidFill>
              </a:rPr>
              <a:t>“GeneralDoctorController</a:t>
            </a:r>
            <a:r>
              <a:rPr lang="en-IN" sz="1700" dirty="0">
                <a:solidFill>
                  <a:schemeClr val="tx1">
                    <a:lumMod val="50000"/>
                    <a:lumOff val="50000"/>
                  </a:schemeClr>
                </a:solidFill>
              </a:rPr>
              <a:t>" calling');     }</a:t>
            </a:r>
          </a:p>
          <a:p>
            <a:pPr marL="0" indent="0">
              <a:buNone/>
            </a:pPr>
            <a:r>
              <a:rPr lang="en-IN" sz="1700" dirty="0">
                <a:solidFill>
                  <a:schemeClr val="tx1">
                    <a:lumMod val="50000"/>
                    <a:lumOff val="50000"/>
                  </a:schemeClr>
                </a:solidFill>
              </a:rPr>
              <a:t>}                                                                                                                                             </a:t>
            </a:r>
            <a:r>
              <a:rPr lang="en-IN" sz="1700" dirty="0" smtClean="0">
                <a:solidFill>
                  <a:schemeClr val="tx1">
                    <a:lumMod val="50000"/>
                    <a:lumOff val="50000"/>
                  </a:schemeClr>
                </a:solidFill>
              </a:rPr>
              <a:t>                                </a:t>
            </a:r>
            <a:r>
              <a:rPr lang="en-IN" sz="1700" dirty="0">
                <a:solidFill>
                  <a:schemeClr val="tx1">
                    <a:lumMod val="50000"/>
                    <a:lumOff val="50000"/>
                  </a:schemeClr>
                </a:solidFill>
              </a:rPr>
              <a:t>function </a:t>
            </a:r>
            <a:r>
              <a:rPr lang="en-IN" sz="1700" dirty="0" smtClean="0">
                <a:solidFill>
                  <a:schemeClr val="tx1">
                    <a:lumMod val="50000"/>
                    <a:lumOff val="50000"/>
                  </a:schemeClr>
                </a:solidFill>
              </a:rPr>
              <a:t>SpecialistDoctorController</a:t>
            </a:r>
            <a:r>
              <a:rPr lang="en-IN" sz="1700" dirty="0">
                <a:solidFill>
                  <a:schemeClr val="tx1">
                    <a:lumMod val="50000"/>
                    <a:lumOff val="50000"/>
                  </a:schemeClr>
                </a:solidFill>
              </a:rPr>
              <a:t>($scope, $injector) {</a:t>
            </a:r>
          </a:p>
          <a:p>
            <a:pPr marL="0" indent="0">
              <a:buNone/>
            </a:pPr>
            <a:r>
              <a:rPr lang="en-IN" sz="1700" dirty="0">
                <a:solidFill>
                  <a:schemeClr val="tx1">
                    <a:lumMod val="50000"/>
                    <a:lumOff val="50000"/>
                  </a:schemeClr>
                </a:solidFill>
              </a:rPr>
              <a:t>    </a:t>
            </a:r>
            <a:r>
              <a:rPr lang="en-IN" sz="1700" dirty="0">
                <a:solidFill>
                  <a:srgbClr val="0070C0"/>
                </a:solidFill>
              </a:rPr>
              <a:t> $</a:t>
            </a:r>
            <a:r>
              <a:rPr lang="en-IN" sz="1700" dirty="0" err="1" smtClean="0">
                <a:solidFill>
                  <a:srgbClr val="0070C0"/>
                </a:solidFill>
              </a:rPr>
              <a:t>injector.invoke</a:t>
            </a:r>
            <a:r>
              <a:rPr lang="en-IN" sz="1700" dirty="0" smtClean="0">
                <a:solidFill>
                  <a:schemeClr val="tx1">
                    <a:lumMod val="50000"/>
                    <a:lumOff val="50000"/>
                  </a:schemeClr>
                </a:solidFill>
              </a:rPr>
              <a:t>(</a:t>
            </a:r>
            <a:r>
              <a:rPr lang="en-IN" sz="1700" dirty="0" err="1" smtClean="0">
                <a:solidFill>
                  <a:schemeClr val="tx1">
                    <a:lumMod val="50000"/>
                    <a:lumOff val="50000"/>
                  </a:schemeClr>
                </a:solidFill>
              </a:rPr>
              <a:t>GeneralDoctorController</a:t>
            </a:r>
            <a:r>
              <a:rPr lang="en-IN" sz="1700" dirty="0">
                <a:solidFill>
                  <a:schemeClr val="tx1">
                    <a:lumMod val="50000"/>
                    <a:lumOff val="50000"/>
                  </a:schemeClr>
                </a:solidFill>
              </a:rPr>
              <a:t>, this, {$scope: $scope});</a:t>
            </a:r>
          </a:p>
          <a:p>
            <a:pPr marL="0" indent="0">
              <a:buNone/>
            </a:pPr>
            <a:r>
              <a:rPr lang="en-IN" sz="1700" dirty="0">
                <a:solidFill>
                  <a:schemeClr val="tx1">
                    <a:lumMod val="50000"/>
                    <a:lumOff val="50000"/>
                  </a:schemeClr>
                </a:solidFill>
              </a:rPr>
              <a:t>     $</a:t>
            </a:r>
            <a:r>
              <a:rPr lang="en-IN" sz="1700" dirty="0" err="1" smtClean="0">
                <a:solidFill>
                  <a:schemeClr val="tx1">
                    <a:lumMod val="50000"/>
                    <a:lumOff val="50000"/>
                  </a:schemeClr>
                </a:solidFill>
              </a:rPr>
              <a:t>scope.type</a:t>
            </a:r>
            <a:r>
              <a:rPr lang="en-IN" sz="1700" dirty="0" smtClean="0">
                <a:solidFill>
                  <a:schemeClr val="tx1">
                    <a:lumMod val="50000"/>
                    <a:lumOff val="50000"/>
                  </a:schemeClr>
                </a:solidFill>
              </a:rPr>
              <a:t> </a:t>
            </a:r>
            <a:r>
              <a:rPr lang="en-IN" sz="1700" dirty="0">
                <a:solidFill>
                  <a:schemeClr val="tx1">
                    <a:lumMod val="50000"/>
                    <a:lumOff val="50000"/>
                  </a:schemeClr>
                </a:solidFill>
              </a:rPr>
              <a:t>= </a:t>
            </a:r>
            <a:r>
              <a:rPr lang="en-IN" sz="1700" dirty="0" smtClean="0">
                <a:solidFill>
                  <a:schemeClr val="tx1">
                    <a:lumMod val="50000"/>
                    <a:lumOff val="50000"/>
                  </a:schemeClr>
                </a:solidFill>
              </a:rPr>
              <a:t>‘Specialist Doctor’;</a:t>
            </a:r>
            <a:r>
              <a:rPr lang="en-IN" sz="1700" dirty="0">
                <a:solidFill>
                  <a:schemeClr val="tx1">
                    <a:lumMod val="50000"/>
                    <a:lumOff val="50000"/>
                  </a:schemeClr>
                </a:solidFill>
              </a:rPr>
              <a:t> </a:t>
            </a:r>
          </a:p>
          <a:p>
            <a:pPr marL="0" indent="0">
              <a:buNone/>
            </a:pPr>
            <a:r>
              <a:rPr lang="en-IN" sz="1700" dirty="0" smtClean="0">
                <a:solidFill>
                  <a:schemeClr val="tx1">
                    <a:lumMod val="50000"/>
                    <a:lumOff val="50000"/>
                  </a:schemeClr>
                </a:solidFill>
              </a:rPr>
              <a:t>} </a:t>
            </a:r>
          </a:p>
          <a:p>
            <a:pPr marL="0" indent="0">
              <a:buNone/>
            </a:pPr>
            <a:r>
              <a:rPr lang="en-IN" sz="1700" dirty="0" smtClean="0">
                <a:solidFill>
                  <a:schemeClr val="tx1">
                    <a:lumMod val="50000"/>
                    <a:lumOff val="50000"/>
                  </a:schemeClr>
                </a:solidFill>
              </a:rPr>
              <a:t>&lt;/script&gt; </a:t>
            </a:r>
          </a:p>
          <a:p>
            <a:pPr marL="0" indent="0">
              <a:buNone/>
            </a:pPr>
            <a:r>
              <a:rPr lang="en-IN" sz="1700" dirty="0" smtClean="0">
                <a:solidFill>
                  <a:schemeClr val="tx1">
                    <a:lumMod val="50000"/>
                    <a:lumOff val="50000"/>
                  </a:schemeClr>
                </a:solidFill>
              </a:rPr>
              <a:t>&lt;/body&gt;</a:t>
            </a:r>
          </a:p>
        </p:txBody>
      </p:sp>
    </p:spTree>
    <p:extLst>
      <p:ext uri="{BB962C8B-B14F-4D97-AF65-F5344CB8AC3E}">
        <p14:creationId xmlns:p14="http://schemas.microsoft.com/office/powerpoint/2010/main" val="3100178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1683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47842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a:t>
            </a:r>
          </a:p>
          <a:p>
            <a:pPr marL="285750" indent="-285750">
              <a:spcAft>
                <a:spcPts val="1200"/>
              </a:spcAft>
              <a:buFont typeface="Arial" pitchFamily="34" charset="0"/>
              <a:buChar char="•"/>
            </a:pPr>
            <a:r>
              <a:rPr lang="en-US" sz="2000" dirty="0" smtClean="0">
                <a:solidFill>
                  <a:schemeClr val="tx1">
                    <a:lumMod val="75000"/>
                    <a:lumOff val="25000"/>
                  </a:schemeClr>
                </a:solidFill>
              </a:rPr>
              <a:t>Sending 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842585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History</a:t>
            </a:r>
            <a:r>
              <a:rPr lang="en-US" dirty="0" smtClean="0"/>
              <a:t>	</a:t>
            </a:r>
            <a:endParaRPr lang="en-US" dirty="0"/>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tx1"/>
                </a:solidFill>
              </a:rPr>
              <a:t>This slide depicts overall journey of web applications - from server-side frameworks to client-side frameworks:</a:t>
            </a:r>
          </a:p>
          <a:p>
            <a:pPr marL="0" indent="0">
              <a:buNone/>
            </a:pPr>
            <a:endParaRPr lang="en-US" sz="2000" dirty="0" smtClean="0">
              <a:solidFill>
                <a:schemeClr val="tx1"/>
              </a:solidFill>
            </a:endParaRPr>
          </a:p>
          <a:p>
            <a:r>
              <a:rPr lang="en-US" sz="2000" dirty="0" smtClean="0">
                <a:solidFill>
                  <a:schemeClr val="tx1"/>
                </a:solidFill>
              </a:rPr>
              <a:t>Traditional web application architecture using ASP.net , JSP</a:t>
            </a:r>
          </a:p>
          <a:p>
            <a:pPr marL="342900" lvl="1" indent="-342900">
              <a:buFont typeface="Wingdings" pitchFamily="2" charset="2"/>
              <a:buChar char="§"/>
            </a:pPr>
            <a:r>
              <a:rPr lang="en-US" dirty="0" smtClean="0">
                <a:solidFill>
                  <a:schemeClr val="tx1"/>
                </a:solidFill>
              </a:rPr>
              <a:t>Wide use of server side frameworks </a:t>
            </a:r>
          </a:p>
          <a:p>
            <a:pPr marL="342900" lvl="1" indent="-342900">
              <a:buFont typeface="Wingdings" pitchFamily="2" charset="2"/>
              <a:buChar char="§"/>
            </a:pPr>
            <a:r>
              <a:rPr lang="en-US" dirty="0" smtClean="0">
                <a:solidFill>
                  <a:schemeClr val="tx1"/>
                </a:solidFill>
              </a:rPr>
              <a:t>Focus shifted from server to client -  JavaScript</a:t>
            </a:r>
          </a:p>
          <a:p>
            <a:pPr marL="342900" lvl="1" indent="-342900">
              <a:buFont typeface="Wingdings" pitchFamily="2" charset="2"/>
              <a:buChar char="§"/>
            </a:pPr>
            <a:r>
              <a:rPr lang="en-US" dirty="0">
                <a:solidFill>
                  <a:schemeClr val="tx1"/>
                </a:solidFill>
              </a:rPr>
              <a:t>Need for rich Application UI</a:t>
            </a:r>
          </a:p>
          <a:p>
            <a:pPr marL="342900" lvl="1" indent="-342900">
              <a:buFont typeface="Wingdings" pitchFamily="2" charset="2"/>
              <a:buChar char="§"/>
            </a:pPr>
            <a:r>
              <a:rPr lang="en-US" dirty="0" smtClean="0">
                <a:solidFill>
                  <a:schemeClr val="tx1"/>
                </a:solidFill>
              </a:rPr>
              <a:t>Use of AJAX</a:t>
            </a:r>
          </a:p>
          <a:p>
            <a:pPr marL="342900" lvl="1" indent="-342900">
              <a:buFont typeface="Wingdings" pitchFamily="2" charset="2"/>
              <a:buChar char="§"/>
            </a:pPr>
            <a:r>
              <a:rPr lang="en-US" dirty="0">
                <a:solidFill>
                  <a:schemeClr val="tx1"/>
                </a:solidFill>
              </a:rPr>
              <a:t>Jquery - Scripts which can run on all </a:t>
            </a:r>
            <a:r>
              <a:rPr lang="en-US" dirty="0" smtClean="0">
                <a:solidFill>
                  <a:schemeClr val="tx1"/>
                </a:solidFill>
              </a:rPr>
              <a:t>browsers </a:t>
            </a:r>
            <a:r>
              <a:rPr lang="en-US" dirty="0" err="1" smtClean="0">
                <a:solidFill>
                  <a:schemeClr val="tx1"/>
                </a:solidFill>
              </a:rPr>
              <a:t>unifomly</a:t>
            </a:r>
            <a:endParaRPr lang="en-US" dirty="0">
              <a:solidFill>
                <a:schemeClr val="tx1"/>
              </a:solidFill>
            </a:endParaRPr>
          </a:p>
          <a:p>
            <a:pPr marL="342900" lvl="1" indent="-342900">
              <a:buFont typeface="Wingdings" pitchFamily="2" charset="2"/>
              <a:buChar char="§"/>
            </a:pPr>
            <a:r>
              <a:rPr lang="en-US" dirty="0" smtClean="0">
                <a:solidFill>
                  <a:schemeClr val="tx1"/>
                </a:solidFill>
              </a:rPr>
              <a:t>Introduction to SPA</a:t>
            </a:r>
          </a:p>
          <a:p>
            <a:pPr marL="342900" lvl="1" indent="-342900">
              <a:buFont typeface="Wingdings" pitchFamily="2" charset="2"/>
              <a:buChar char="§"/>
            </a:pPr>
            <a:r>
              <a:rPr lang="en-US" dirty="0" smtClean="0">
                <a:solidFill>
                  <a:schemeClr val="tx1"/>
                </a:solidFill>
              </a:rPr>
              <a:t>Client side frameworks - </a:t>
            </a:r>
            <a:r>
              <a:rPr lang="en-US" dirty="0" err="1" smtClean="0">
                <a:solidFill>
                  <a:schemeClr val="tx1"/>
                </a:solidFill>
              </a:rPr>
              <a:t>AngularJs</a:t>
            </a:r>
            <a:endParaRPr lang="en-US" dirty="0" smtClean="0">
              <a:solidFill>
                <a:schemeClr val="tx1"/>
              </a:solidFill>
            </a:endParaRPr>
          </a:p>
          <a:p>
            <a:endParaRPr lang="en-US" dirty="0"/>
          </a:p>
        </p:txBody>
      </p:sp>
    </p:spTree>
    <p:extLst>
      <p:ext uri="{BB962C8B-B14F-4D97-AF65-F5344CB8AC3E}">
        <p14:creationId xmlns:p14="http://schemas.microsoft.com/office/powerpoint/2010/main" val="116506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Modules - 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US" sz="2000" dirty="0"/>
          </a:p>
          <a:p>
            <a:pPr marL="285750" indent="-285750">
              <a:spcAft>
                <a:spcPts val="1200"/>
              </a:spcAft>
              <a:buFont typeface="Arial" pitchFamily="34" charset="0"/>
              <a:buChar char="•"/>
            </a:pPr>
            <a:r>
              <a:rPr lang="en-IN" sz="2000" dirty="0" smtClean="0"/>
              <a:t>Module 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p>
        </p:txBody>
      </p:sp>
    </p:spTree>
    <p:extLst>
      <p:ext uri="{BB962C8B-B14F-4D97-AF65-F5344CB8AC3E}">
        <p14:creationId xmlns:p14="http://schemas.microsoft.com/office/powerpoint/2010/main" val="1856288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400" dirty="0" smtClean="0"/>
              <a:t>Modules Introduction</a:t>
            </a:r>
            <a:endParaRPr lang="en-US" sz="2400" dirty="0"/>
          </a:p>
        </p:txBody>
      </p:sp>
      <p:sp>
        <p:nvSpPr>
          <p:cNvPr id="3" name="Text Placeholder 2"/>
          <p:cNvSpPr>
            <a:spLocks noGrp="1"/>
          </p:cNvSpPr>
          <p:nvPr>
            <p:ph type="body" sz="quarter" idx="10"/>
          </p:nvPr>
        </p:nvSpPr>
        <p:spPr>
          <a:xfrm>
            <a:off x="251520" y="836712"/>
            <a:ext cx="5150690" cy="5100262"/>
          </a:xfrm>
          <a:ln>
            <a:noFill/>
          </a:ln>
        </p:spPr>
        <p:txBody>
          <a:bodyPr vert="horz" lIns="91440" tIns="45720" rIns="91440" bIns="45720" rtlCol="0">
            <a:noAutofit/>
          </a:bodyPr>
          <a:lstStyle/>
          <a:p>
            <a:pPr marL="0" indent="0">
              <a:buNone/>
            </a:pPr>
            <a:r>
              <a:rPr lang="en-IN" sz="1800" b="1" dirty="0">
                <a:solidFill>
                  <a:schemeClr val="tx1"/>
                </a:solidFill>
              </a:rPr>
              <a:t>What is </a:t>
            </a:r>
            <a:r>
              <a:rPr lang="en-IN" sz="1800" b="1" dirty="0" smtClean="0">
                <a:solidFill>
                  <a:schemeClr val="tx1"/>
                </a:solidFill>
              </a:rPr>
              <a:t>a Module </a:t>
            </a:r>
            <a:r>
              <a:rPr lang="en-IN" sz="1800" b="1" dirty="0">
                <a:solidFill>
                  <a:schemeClr val="tx1"/>
                </a:solidFill>
              </a:rPr>
              <a:t>in AngularJS?</a:t>
            </a:r>
            <a:endParaRPr lang="en-US" sz="1800" b="1" dirty="0">
              <a:solidFill>
                <a:schemeClr val="tx1"/>
              </a:solidFill>
            </a:endParaRPr>
          </a:p>
          <a:p>
            <a:r>
              <a:rPr lang="en-IN" sz="1600" dirty="0" smtClean="0"/>
              <a:t>A </a:t>
            </a:r>
            <a:r>
              <a:rPr lang="en-IN" sz="1600" dirty="0"/>
              <a:t>Module is a </a:t>
            </a:r>
            <a:r>
              <a:rPr lang="en-IN" sz="1600" dirty="0" smtClean="0"/>
              <a:t>logical collection of application components like </a:t>
            </a:r>
            <a:r>
              <a:rPr lang="en-IN" sz="1600" dirty="0"/>
              <a:t>– controllers, services, filters, directives </a:t>
            </a:r>
            <a:r>
              <a:rPr lang="en-IN" sz="1600" dirty="0" smtClean="0"/>
              <a:t>and configuration information.</a:t>
            </a:r>
          </a:p>
          <a:p>
            <a:pPr marL="0" indent="0">
              <a:buNone/>
            </a:pPr>
            <a:endParaRPr lang="en-IN" sz="1600" dirty="0"/>
          </a:p>
          <a:p>
            <a:r>
              <a:rPr lang="en-IN" sz="1600" dirty="0"/>
              <a:t>Angular apps don't have a main method. </a:t>
            </a:r>
            <a:endParaRPr lang="en-IN" sz="1600" dirty="0" smtClean="0"/>
          </a:p>
          <a:p>
            <a:pPr marL="0" indent="0">
              <a:buNone/>
            </a:pPr>
            <a:endParaRPr lang="en-IN" sz="1600" dirty="0"/>
          </a:p>
          <a:p>
            <a:r>
              <a:rPr lang="en-IN" sz="1600" dirty="0" smtClean="0"/>
              <a:t>Instead of main method, Modules </a:t>
            </a:r>
            <a:r>
              <a:rPr lang="en-IN" sz="1600" dirty="0"/>
              <a:t>provide a mechanism for declaring how groups of app components should be configured and then bootstrapped </a:t>
            </a:r>
            <a:endParaRPr lang="en-IN" sz="1600" dirty="0" smtClean="0"/>
          </a:p>
          <a:p>
            <a:pPr marL="0" indent="0">
              <a:buNone/>
            </a:pPr>
            <a:endParaRPr lang="en-IN" sz="1600" dirty="0" smtClean="0"/>
          </a:p>
          <a:p>
            <a:r>
              <a:rPr lang="en-IN" sz="1600" dirty="0" smtClean="0"/>
              <a:t>The </a:t>
            </a:r>
            <a:r>
              <a:rPr lang="en-IN" sz="1600" dirty="0"/>
              <a:t>reference to myApp module in &lt;div </a:t>
            </a:r>
            <a:r>
              <a:rPr lang="en-IN" sz="1600" dirty="0">
                <a:solidFill>
                  <a:srgbClr val="0070C0"/>
                </a:solidFill>
              </a:rPr>
              <a:t>ng-app="myApp"</a:t>
            </a:r>
            <a:r>
              <a:rPr lang="en-IN" sz="1600" dirty="0">
                <a:solidFill>
                  <a:schemeClr val="tx1"/>
                </a:solidFill>
              </a:rPr>
              <a:t>&gt;</a:t>
            </a:r>
            <a:r>
              <a:rPr lang="en-IN" sz="1600" dirty="0">
                <a:solidFill>
                  <a:srgbClr val="0070C0"/>
                </a:solidFill>
              </a:rPr>
              <a:t> </a:t>
            </a:r>
            <a:r>
              <a:rPr lang="en-IN" sz="1600" dirty="0"/>
              <a:t>bootstraps the app using your module</a:t>
            </a:r>
            <a:r>
              <a:rPr lang="en-IN" sz="1600" dirty="0" smtClean="0"/>
              <a:t>.</a:t>
            </a:r>
          </a:p>
          <a:p>
            <a:pPr marL="0" indent="0">
              <a:buNone/>
            </a:pPr>
            <a:endParaRPr lang="en-IN" sz="1600" dirty="0" smtClean="0"/>
          </a:p>
          <a:p>
            <a:r>
              <a:rPr lang="en-IN" sz="1600" dirty="0" smtClean="0"/>
              <a:t>They </a:t>
            </a:r>
            <a:r>
              <a:rPr lang="en-IN" sz="1600" dirty="0"/>
              <a:t>also provide a way for modules to declare dependencies on other modules.</a:t>
            </a:r>
          </a:p>
          <a:p>
            <a:endParaRPr lang="en-IN" sz="1600" dirty="0" smtClean="0"/>
          </a:p>
          <a:p>
            <a:endParaRPr lang="en-IN" sz="1600" dirty="0"/>
          </a:p>
          <a:p>
            <a:pPr marL="0" indent="0">
              <a:buNone/>
            </a:pPr>
            <a:r>
              <a:rPr lang="en-US" sz="1600" b="1" dirty="0" smtClean="0">
                <a:solidFill>
                  <a:srgbClr val="7F0055"/>
                </a:solidFill>
              </a:rPr>
              <a:t>	</a:t>
            </a:r>
          </a:p>
          <a:p>
            <a:pPr marL="0" indent="0">
              <a:buNone/>
            </a:pPr>
            <a:endParaRPr lang="en-US" sz="1600" b="1" dirty="0">
              <a:solidFill>
                <a:srgbClr val="7F0055"/>
              </a:solidFill>
            </a:endParaRPr>
          </a:p>
          <a:p>
            <a:pPr marL="0" indent="0">
              <a:buNone/>
            </a:pPr>
            <a:r>
              <a:rPr lang="en-US" sz="1600" dirty="0"/>
              <a:t>	</a:t>
            </a:r>
            <a:r>
              <a:rPr lang="en-US" sz="1600" dirty="0" smtClean="0"/>
              <a:t> </a:t>
            </a:r>
          </a:p>
          <a:p>
            <a:pPr marL="0" indent="0">
              <a:buNone/>
            </a:pPr>
            <a:endParaRPr lang="en-US" sz="1600" dirty="0"/>
          </a:p>
          <a:p>
            <a:pPr marL="0" indent="0">
              <a:buNone/>
            </a:pPr>
            <a:r>
              <a:rPr lang="en-US" sz="1600" dirty="0" smtClean="0"/>
              <a:t>   </a:t>
            </a:r>
          </a:p>
          <a:p>
            <a:pPr marL="0" indent="0">
              <a:buNone/>
            </a:pPr>
            <a:r>
              <a:rPr lang="en-US" sz="1600" dirty="0" smtClean="0"/>
              <a:t> </a:t>
            </a:r>
          </a:p>
          <a:p>
            <a:pPr marL="457200" lvl="1" indent="0">
              <a:buNone/>
            </a:pPr>
            <a:endParaRPr lang="en-US" sz="1400" dirty="0" smtClean="0">
              <a:latin typeface="Courier" pitchFamily="49"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2210" y="1052736"/>
            <a:ext cx="3562278" cy="4176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1994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noGrp="1"/>
          </p:cNvSpPr>
          <p:nvPr>
            <p:ph type="body" sz="quarter" idx="10"/>
          </p:nvPr>
        </p:nvSpPr>
        <p:spPr>
          <a:xfrm>
            <a:off x="179512" y="1143000"/>
            <a:ext cx="8534400" cy="5105400"/>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IN" sz="1800" b="1" dirty="0" smtClean="0">
                <a:solidFill>
                  <a:schemeClr val="tx1"/>
                </a:solidFill>
              </a:rPr>
              <a:t>Why Modules?</a:t>
            </a:r>
          </a:p>
          <a:p>
            <a:pPr marL="0" indent="0">
              <a:buFont typeface="Wingdings" pitchFamily="2" charset="2"/>
              <a:buNone/>
            </a:pPr>
            <a:endParaRPr lang="en-US" sz="1800" b="1" dirty="0" smtClean="0">
              <a:solidFill>
                <a:schemeClr val="tx1"/>
              </a:solidFill>
            </a:endParaRPr>
          </a:p>
          <a:p>
            <a:r>
              <a:rPr lang="en-US" sz="1600" dirty="0" smtClean="0"/>
              <a:t>Modules help to modularize large applications</a:t>
            </a:r>
          </a:p>
          <a:p>
            <a:pPr marL="0" indent="0">
              <a:buNone/>
            </a:pPr>
            <a:endParaRPr lang="en-US" sz="1600" dirty="0" smtClean="0"/>
          </a:p>
          <a:p>
            <a:r>
              <a:rPr lang="en-US" sz="1600" dirty="0" smtClean="0"/>
              <a:t>Modules makes application more readable, maintainable</a:t>
            </a:r>
          </a:p>
          <a:p>
            <a:pPr marL="0" indent="0">
              <a:buNone/>
            </a:pPr>
            <a:endParaRPr lang="en-US" sz="1600" dirty="0" smtClean="0"/>
          </a:p>
          <a:p>
            <a:r>
              <a:rPr lang="en-US" sz="1600" dirty="0" smtClean="0"/>
              <a:t>Modules </a:t>
            </a:r>
            <a:r>
              <a:rPr lang="en-IN" sz="1600" dirty="0" smtClean="0"/>
              <a:t>keep </a:t>
            </a:r>
            <a:r>
              <a:rPr lang="en-IN" sz="1600" dirty="0"/>
              <a:t>the global namespace clean</a:t>
            </a:r>
            <a:r>
              <a:rPr lang="en-IN" sz="1600" dirty="0" smtClean="0"/>
              <a:t>.</a:t>
            </a:r>
          </a:p>
          <a:p>
            <a:pPr marL="0" indent="0">
              <a:buNone/>
            </a:pPr>
            <a:endParaRPr lang="en-US" sz="1600" dirty="0" smtClean="0"/>
          </a:p>
          <a:p>
            <a:r>
              <a:rPr lang="en-US" sz="1600" dirty="0" smtClean="0"/>
              <a:t>Modules </a:t>
            </a:r>
            <a:r>
              <a:rPr lang="en-US" sz="1600" dirty="0"/>
              <a:t>helps to package code as reusable modules </a:t>
            </a:r>
            <a:endParaRPr lang="en-US" sz="1600" dirty="0" smtClean="0"/>
          </a:p>
          <a:p>
            <a:endParaRPr lang="en-US" sz="1600" dirty="0" smtClean="0"/>
          </a:p>
          <a:p>
            <a:pPr marL="457200" lvl="1" indent="0">
              <a:buFont typeface="Arial" pitchFamily="34" charset="0"/>
              <a:buNone/>
            </a:pPr>
            <a:endParaRPr lang="en-US" sz="1400" dirty="0" smtClean="0">
              <a:latin typeface="Courier" pitchFamily="49"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4088" y="1052736"/>
            <a:ext cx="3562278" cy="4176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276720" y="152400"/>
            <a:ext cx="8562480" cy="576000"/>
          </a:xfrm>
        </p:spPr>
        <p:txBody>
          <a:bodyPr vert="horz" lIns="91440" tIns="45720" rIns="91440" bIns="45720" rtlCol="0" anchor="ctr">
            <a:noAutofit/>
          </a:bodyPr>
          <a:lstStyle/>
          <a:p>
            <a:r>
              <a:rPr lang="en-US" sz="2400" dirty="0" smtClean="0"/>
              <a:t>Modules Introduction</a:t>
            </a:r>
            <a:endParaRPr lang="en-US" sz="2400" dirty="0"/>
          </a:p>
        </p:txBody>
      </p:sp>
    </p:spTree>
    <p:extLst>
      <p:ext uri="{BB962C8B-B14F-4D97-AF65-F5344CB8AC3E}">
        <p14:creationId xmlns:p14="http://schemas.microsoft.com/office/powerpoint/2010/main" val="89139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normAutofit/>
          </a:bodyPr>
          <a:lstStyle/>
          <a:p>
            <a:r>
              <a:rPr lang="en-US" sz="2600" dirty="0"/>
              <a:t>Modules - 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Modules</a:t>
            </a:r>
          </a:p>
          <a:p>
            <a:pPr marL="285750" indent="-285750">
              <a:spcAft>
                <a:spcPts val="1200"/>
              </a:spcAft>
              <a:buFont typeface="Arial" pitchFamily="34" charset="0"/>
              <a:buChar char="•"/>
            </a:pPr>
            <a:r>
              <a:rPr lang="en-IN" sz="2000" dirty="0" smtClean="0"/>
              <a:t>Module 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p>
          <a:p>
            <a:pPr marL="285750" indent="-285750">
              <a:spcAft>
                <a:spcPts val="1200"/>
              </a:spcAft>
              <a:buFont typeface="Arial" pitchFamily="34" charset="0"/>
              <a:buChar char="•"/>
            </a:pPr>
            <a:r>
              <a:rPr lang="en-IN" sz="2000" dirty="0" smtClean="0"/>
              <a:t>Creating component in a module</a:t>
            </a:r>
            <a:endParaRPr lang="en-IN" sz="2000" dirty="0"/>
          </a:p>
          <a:p>
            <a:pPr marL="285750" indent="-285750">
              <a:spcAft>
                <a:spcPts val="1200"/>
              </a:spcAft>
              <a:buFont typeface="Arial" pitchFamily="34" charset="0"/>
              <a:buChar char="•"/>
            </a:pPr>
            <a:r>
              <a:rPr lang="en-IN" sz="2000" dirty="0" smtClean="0"/>
              <a:t>Inter-Module </a:t>
            </a:r>
            <a:r>
              <a:rPr lang="en-IN" sz="2000" dirty="0"/>
              <a:t>code access</a:t>
            </a:r>
            <a:endParaRPr lang="en-US" sz="2000" dirty="0"/>
          </a:p>
        </p:txBody>
      </p:sp>
    </p:spTree>
    <p:extLst>
      <p:ext uri="{BB962C8B-B14F-4D97-AF65-F5344CB8AC3E}">
        <p14:creationId xmlns:p14="http://schemas.microsoft.com/office/powerpoint/2010/main" val="1853387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Creating Modules</a:t>
            </a:r>
            <a:endParaRPr lang="en-IN" sz="2400" dirty="0"/>
          </a:p>
        </p:txBody>
      </p:sp>
      <p:sp>
        <p:nvSpPr>
          <p:cNvPr id="3" name="Text Placeholder 2"/>
          <p:cNvSpPr>
            <a:spLocks noGrp="1"/>
          </p:cNvSpPr>
          <p:nvPr>
            <p:ph type="body" sz="quarter" idx="10"/>
          </p:nvPr>
        </p:nvSpPr>
        <p:spPr>
          <a:xfrm>
            <a:off x="304800" y="836712"/>
            <a:ext cx="8534400" cy="5105400"/>
          </a:xfrm>
        </p:spPr>
        <p:txBody>
          <a:bodyPr>
            <a:noAutofit/>
          </a:bodyPr>
          <a:lstStyle/>
          <a:p>
            <a:r>
              <a:rPr lang="en-IN" sz="1600" dirty="0"/>
              <a:t>The </a:t>
            </a:r>
            <a:r>
              <a:rPr lang="en-IN" sz="1600" dirty="0" err="1">
                <a:solidFill>
                  <a:srgbClr val="0070C0"/>
                </a:solidFill>
              </a:rPr>
              <a:t>angular.module</a:t>
            </a:r>
            <a:r>
              <a:rPr lang="en-IN" sz="1600" dirty="0"/>
              <a:t> is a global place for creating, registering and retrieving Angular modules. </a:t>
            </a:r>
          </a:p>
          <a:p>
            <a:endParaRPr lang="en-IN" sz="1600" dirty="0" smtClean="0"/>
          </a:p>
          <a:p>
            <a:r>
              <a:rPr lang="en-IN" sz="1600" dirty="0" smtClean="0"/>
              <a:t>Modules </a:t>
            </a:r>
            <a:r>
              <a:rPr lang="en-IN" sz="1600" dirty="0"/>
              <a:t>are created by defining the module name and an array of dependencies on other modules</a:t>
            </a:r>
            <a:r>
              <a:rPr lang="en-IN" sz="1600" dirty="0" smtClean="0"/>
              <a:t>:</a:t>
            </a:r>
          </a:p>
          <a:p>
            <a:pPr marL="457200" lvl="1" indent="0">
              <a:buNone/>
            </a:pPr>
            <a:r>
              <a:rPr lang="en-IN" sz="1600" dirty="0"/>
              <a:t> </a:t>
            </a:r>
            <a:r>
              <a:rPr lang="en-IN" sz="1600" dirty="0" smtClean="0">
                <a:solidFill>
                  <a:srgbClr val="0070C0"/>
                </a:solidFill>
              </a:rPr>
              <a:t>//</a:t>
            </a:r>
            <a:r>
              <a:rPr lang="en-IN" sz="1600" dirty="0">
                <a:solidFill>
                  <a:srgbClr val="0070C0"/>
                </a:solidFill>
              </a:rPr>
              <a:t>create a ‘</a:t>
            </a:r>
            <a:r>
              <a:rPr lang="en-IN" sz="1600" dirty="0" err="1">
                <a:solidFill>
                  <a:srgbClr val="0070C0"/>
                </a:solidFill>
              </a:rPr>
              <a:t>sampleApp</a:t>
            </a:r>
            <a:r>
              <a:rPr lang="en-IN" sz="1600" dirty="0">
                <a:solidFill>
                  <a:srgbClr val="0070C0"/>
                </a:solidFill>
              </a:rPr>
              <a:t>’ module with dependant modules</a:t>
            </a:r>
          </a:p>
          <a:p>
            <a:pPr marL="800100" lvl="2" indent="0">
              <a:buNone/>
            </a:pPr>
            <a:r>
              <a:rPr lang="en-IN" sz="1600" dirty="0">
                <a:solidFill>
                  <a:srgbClr val="0070C0"/>
                </a:solidFill>
              </a:rPr>
              <a:t>var </a:t>
            </a:r>
            <a:r>
              <a:rPr lang="en-IN" sz="1600" dirty="0" err="1">
                <a:solidFill>
                  <a:srgbClr val="0070C0"/>
                </a:solidFill>
              </a:rPr>
              <a:t>sampleApp</a:t>
            </a:r>
            <a:r>
              <a:rPr lang="en-IN" sz="1600" dirty="0">
                <a:solidFill>
                  <a:srgbClr val="0070C0"/>
                </a:solidFill>
              </a:rPr>
              <a:t> = angular.module('</a:t>
            </a:r>
            <a:r>
              <a:rPr lang="en-IN" sz="1600" dirty="0" err="1">
                <a:solidFill>
                  <a:srgbClr val="0070C0"/>
                </a:solidFill>
              </a:rPr>
              <a:t>sampleApp</a:t>
            </a:r>
            <a:r>
              <a:rPr lang="en-IN" sz="1600" dirty="0" smtClean="0">
                <a:solidFill>
                  <a:srgbClr val="0070C0"/>
                </a:solidFill>
              </a:rPr>
              <a:t>',[ </a:t>
            </a:r>
            <a:r>
              <a:rPr lang="en-IN" sz="1600" dirty="0">
                <a:solidFill>
                  <a:srgbClr val="0070C0"/>
                </a:solidFill>
              </a:rPr>
              <a:t>'</a:t>
            </a:r>
            <a:r>
              <a:rPr lang="en-IN" sz="1600" dirty="0" err="1">
                <a:solidFill>
                  <a:srgbClr val="0070C0"/>
                </a:solidFill>
              </a:rPr>
              <a:t>appControllers</a:t>
            </a:r>
            <a:r>
              <a:rPr lang="en-IN" sz="1600" dirty="0" smtClean="0">
                <a:solidFill>
                  <a:srgbClr val="0070C0"/>
                </a:solidFill>
              </a:rPr>
              <a:t>',  </a:t>
            </a:r>
            <a:r>
              <a:rPr lang="en-IN" sz="1600" dirty="0">
                <a:solidFill>
                  <a:srgbClr val="0070C0"/>
                </a:solidFill>
              </a:rPr>
              <a:t>'</a:t>
            </a:r>
            <a:r>
              <a:rPr lang="en-IN" sz="1600" dirty="0" err="1">
                <a:solidFill>
                  <a:srgbClr val="0070C0"/>
                </a:solidFill>
              </a:rPr>
              <a:t>appServices</a:t>
            </a:r>
            <a:r>
              <a:rPr lang="en-IN" sz="1600" dirty="0">
                <a:solidFill>
                  <a:srgbClr val="0070C0"/>
                </a:solidFill>
              </a:rPr>
              <a:t>‘ </a:t>
            </a:r>
            <a:r>
              <a:rPr lang="en-IN" sz="1600" dirty="0" smtClean="0">
                <a:solidFill>
                  <a:srgbClr val="0070C0"/>
                </a:solidFill>
              </a:rPr>
              <a:t> ]);</a:t>
            </a:r>
          </a:p>
          <a:p>
            <a:pPr marL="1257300" lvl="3" indent="0">
              <a:buNone/>
            </a:pPr>
            <a:endParaRPr lang="en-IN" dirty="0">
              <a:solidFill>
                <a:srgbClr val="0070C0"/>
              </a:solidFill>
            </a:endParaRPr>
          </a:p>
          <a:p>
            <a:r>
              <a:rPr lang="en-IN" sz="1600" dirty="0"/>
              <a:t>1</a:t>
            </a:r>
            <a:r>
              <a:rPr lang="en-IN" sz="1600" baseline="30000" dirty="0"/>
              <a:t>st</a:t>
            </a:r>
            <a:r>
              <a:rPr lang="en-IN" sz="1600" dirty="0"/>
              <a:t> argument specify name of the module to be created and 2</a:t>
            </a:r>
            <a:r>
              <a:rPr lang="en-IN" sz="1600" baseline="30000" dirty="0"/>
              <a:t>nd</a:t>
            </a:r>
            <a:r>
              <a:rPr lang="en-IN" sz="1600" dirty="0"/>
              <a:t> argument specify name of the dependant modules to be injected.</a:t>
            </a:r>
          </a:p>
          <a:p>
            <a:pPr marL="0" indent="0">
              <a:buNone/>
            </a:pPr>
            <a:endParaRPr lang="en-IN" sz="1600" dirty="0" smtClean="0"/>
          </a:p>
          <a:p>
            <a:r>
              <a:rPr lang="en-IN" sz="1600" dirty="0" smtClean="0"/>
              <a:t>All </a:t>
            </a:r>
            <a:r>
              <a:rPr lang="en-IN" sz="1600" dirty="0"/>
              <a:t>modules (angular core or 3rd party) that should be available to an application must be registered using this mechanism</a:t>
            </a:r>
            <a:r>
              <a:rPr lang="en-IN" sz="1600" dirty="0" smtClean="0"/>
              <a:t>.</a:t>
            </a:r>
          </a:p>
          <a:p>
            <a:pPr marL="0" indent="0">
              <a:buNone/>
            </a:pPr>
            <a:r>
              <a:rPr lang="en-IN" sz="1600" dirty="0" smtClean="0">
                <a:solidFill>
                  <a:srgbClr val="0070C0"/>
                </a:solidFill>
              </a:rPr>
              <a:t>        // create </a:t>
            </a:r>
            <a:r>
              <a:rPr lang="en-IN" sz="1600" dirty="0">
                <a:solidFill>
                  <a:srgbClr val="0070C0"/>
                </a:solidFill>
              </a:rPr>
              <a:t>a new module </a:t>
            </a:r>
            <a:r>
              <a:rPr lang="en-IN" sz="1600" dirty="0" smtClean="0">
                <a:solidFill>
                  <a:srgbClr val="0070C0"/>
                </a:solidFill>
              </a:rPr>
              <a:t>without dependant modules</a:t>
            </a:r>
          </a:p>
          <a:p>
            <a:pPr marL="0" indent="0">
              <a:buNone/>
            </a:pPr>
            <a:r>
              <a:rPr lang="en-IN" sz="1600" dirty="0">
                <a:solidFill>
                  <a:srgbClr val="0070C0"/>
                </a:solidFill>
              </a:rPr>
              <a:t> </a:t>
            </a:r>
            <a:r>
              <a:rPr lang="en-IN" sz="1600" dirty="0" smtClean="0">
                <a:solidFill>
                  <a:srgbClr val="0070C0"/>
                </a:solidFill>
              </a:rPr>
              <a:t>       var </a:t>
            </a:r>
            <a:r>
              <a:rPr lang="en-IN" sz="1600" dirty="0">
                <a:solidFill>
                  <a:srgbClr val="0070C0"/>
                </a:solidFill>
              </a:rPr>
              <a:t>myModule = angular.module('myModule', []); </a:t>
            </a:r>
            <a:endParaRPr lang="en-IN" sz="1600" dirty="0" smtClean="0">
              <a:solidFill>
                <a:srgbClr val="0070C0"/>
              </a:solidFill>
            </a:endParaRPr>
          </a:p>
          <a:p>
            <a:endParaRPr lang="en-IN" sz="1600" dirty="0" smtClean="0"/>
          </a:p>
          <a:p>
            <a:r>
              <a:rPr lang="en-IN" sz="1600" dirty="0" smtClean="0"/>
              <a:t>Once </a:t>
            </a:r>
            <a:r>
              <a:rPr lang="en-IN" sz="1600" dirty="0"/>
              <a:t>created, modules can be retrieved later on by just passing in a single parameter, the module name:</a:t>
            </a:r>
          </a:p>
          <a:p>
            <a:pPr marL="0" indent="0">
              <a:buNone/>
            </a:pPr>
            <a:r>
              <a:rPr lang="en-IN" sz="1600" dirty="0" smtClean="0"/>
              <a:t>         </a:t>
            </a:r>
            <a:r>
              <a:rPr lang="en-IN" sz="1600" dirty="0" smtClean="0">
                <a:solidFill>
                  <a:srgbClr val="0070C0"/>
                </a:solidFill>
              </a:rPr>
              <a:t>var </a:t>
            </a:r>
            <a:r>
              <a:rPr lang="en-IN" sz="1600" dirty="0">
                <a:solidFill>
                  <a:srgbClr val="0070C0"/>
                </a:solidFill>
              </a:rPr>
              <a:t>mod = angular.module("products");</a:t>
            </a:r>
          </a:p>
          <a:p>
            <a:pPr marL="0" indent="0">
              <a:buNone/>
            </a:pPr>
            <a:r>
              <a:rPr lang="en-IN" sz="1600" dirty="0">
                <a:solidFill>
                  <a:srgbClr val="0070C0"/>
                </a:solidFill>
              </a:rPr>
              <a:t/>
            </a:r>
            <a:br>
              <a:rPr lang="en-IN" sz="1600" dirty="0">
                <a:solidFill>
                  <a:srgbClr val="0070C0"/>
                </a:solidFill>
              </a:rPr>
            </a:br>
            <a:endParaRPr lang="en-IN" sz="1600" dirty="0" smtClean="0">
              <a:solidFill>
                <a:srgbClr val="0070C0"/>
              </a:solidFill>
            </a:endParaRPr>
          </a:p>
        </p:txBody>
      </p:sp>
    </p:spTree>
    <p:extLst>
      <p:ext uri="{BB962C8B-B14F-4D97-AF65-F5344CB8AC3E}">
        <p14:creationId xmlns:p14="http://schemas.microsoft.com/office/powerpoint/2010/main" val="141560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Modules - 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US" sz="2000" dirty="0"/>
          </a:p>
          <a:p>
            <a:pPr marL="285750" indent="-285750">
              <a:spcAft>
                <a:spcPts val="1200"/>
              </a:spcAft>
              <a:buFont typeface="Arial" pitchFamily="34" charset="0"/>
              <a:buChar char="•"/>
            </a:pPr>
            <a:r>
              <a:rPr lang="en-IN" sz="2000" dirty="0" smtClean="0"/>
              <a:t>Module 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p>
        </p:txBody>
      </p:sp>
    </p:spTree>
    <p:extLst>
      <p:ext uri="{BB962C8B-B14F-4D97-AF65-F5344CB8AC3E}">
        <p14:creationId xmlns:p14="http://schemas.microsoft.com/office/powerpoint/2010/main" val="324170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Creating a component in a module</a:t>
            </a:r>
            <a:endParaRPr lang="en-IN" sz="2400" dirty="0"/>
          </a:p>
        </p:txBody>
      </p:sp>
      <p:sp>
        <p:nvSpPr>
          <p:cNvPr id="7" name="Text Placeholder 2"/>
          <p:cNvSpPr>
            <a:spLocks noGrp="1"/>
          </p:cNvSpPr>
          <p:nvPr>
            <p:ph type="body" sz="quarter" idx="10"/>
          </p:nvPr>
        </p:nvSpPr>
        <p:spPr>
          <a:xfrm>
            <a:off x="179512" y="908720"/>
            <a:ext cx="8640960" cy="5544616"/>
          </a:xfrm>
          <a:ln>
            <a:noFill/>
          </a:ln>
        </p:spPr>
        <p:txBody>
          <a:bodyPr vert="horz" lIns="91440" tIns="45720" rIns="91440" bIns="45720" rtlCol="0">
            <a:noAutofit/>
          </a:bodyPr>
          <a:lstStyle/>
          <a:p>
            <a:pPr marL="400050" lvl="1" indent="0">
              <a:spcBef>
                <a:spcPts val="0"/>
              </a:spcBef>
              <a:buNone/>
            </a:pPr>
            <a:endParaRPr lang="en-US" sz="1600" dirty="0" smtClean="0">
              <a:solidFill>
                <a:srgbClr val="0000FF"/>
              </a:solidFill>
              <a:highlight>
                <a:srgbClr val="FFFFFF"/>
              </a:highlight>
            </a:endParaRPr>
          </a:p>
          <a:p>
            <a:pPr marL="400050" lvl="1" indent="0">
              <a:spcBef>
                <a:spcPts val="0"/>
              </a:spcBef>
              <a:buNone/>
            </a:pPr>
            <a:endParaRPr lang="en-US" sz="1600" dirty="0">
              <a:solidFill>
                <a:srgbClr val="0000FF"/>
              </a:solidFill>
              <a:highlight>
                <a:srgbClr val="FFFFFF"/>
              </a:highlight>
            </a:endParaRPr>
          </a:p>
          <a:p>
            <a:pPr marL="400050" lvl="1" indent="0">
              <a:spcBef>
                <a:spcPts val="0"/>
              </a:spcBef>
              <a:buNone/>
            </a:pPr>
            <a:r>
              <a:rPr lang="en-US" sz="1600" dirty="0">
                <a:solidFill>
                  <a:srgbClr val="0000FF"/>
                </a:solidFill>
                <a:highlight>
                  <a:srgbClr val="FFFFFF"/>
                </a:highlight>
              </a:rPr>
              <a:t>//create a new module ‘</a:t>
            </a:r>
            <a:r>
              <a:rPr lang="en-US" sz="1600" dirty="0" err="1">
                <a:solidFill>
                  <a:srgbClr val="0000FF"/>
                </a:solidFill>
                <a:highlight>
                  <a:srgbClr val="FFFFFF"/>
                </a:highlight>
              </a:rPr>
              <a:t>demoApp</a:t>
            </a:r>
            <a:r>
              <a:rPr lang="en-US" sz="1600" dirty="0">
                <a:solidFill>
                  <a:srgbClr val="0000FF"/>
                </a:solidFill>
                <a:highlight>
                  <a:srgbClr val="FFFFFF"/>
                </a:highlight>
              </a:rPr>
              <a:t>’</a:t>
            </a:r>
          </a:p>
          <a:p>
            <a:pPr marL="400050" lvl="1" indent="0">
              <a:spcBef>
                <a:spcPts val="0"/>
              </a:spcBef>
              <a:buNone/>
            </a:pPr>
            <a:r>
              <a:rPr lang="en-US" sz="1600" dirty="0" err="1">
                <a:highlight>
                  <a:srgbClr val="FFFFFF"/>
                </a:highlight>
              </a:rPr>
              <a:t>var</a:t>
            </a:r>
            <a:r>
              <a:rPr lang="en-US" sz="1600" dirty="0">
                <a:solidFill>
                  <a:srgbClr val="000000"/>
                </a:solidFill>
                <a:highlight>
                  <a:srgbClr val="FFFFFF"/>
                </a:highlight>
              </a:rPr>
              <a:t> demoApp = </a:t>
            </a:r>
            <a:r>
              <a:rPr lang="en-US" sz="1600" dirty="0" err="1">
                <a:solidFill>
                  <a:srgbClr val="000000"/>
                </a:solidFill>
                <a:highlight>
                  <a:srgbClr val="FFFFFF"/>
                </a:highlight>
              </a:rPr>
              <a:t>angular.module</a:t>
            </a:r>
            <a:r>
              <a:rPr lang="en-US" sz="1600" dirty="0">
                <a:solidFill>
                  <a:srgbClr val="000000"/>
                </a:solidFill>
                <a:highlight>
                  <a:srgbClr val="FFFFFF"/>
                </a:highlight>
              </a:rPr>
              <a:t>(</a:t>
            </a:r>
            <a:r>
              <a:rPr lang="en-US" sz="1600" dirty="0">
                <a:solidFill>
                  <a:srgbClr val="A31515"/>
                </a:solidFill>
                <a:highlight>
                  <a:srgbClr val="FFFFFF"/>
                </a:highlight>
              </a:rPr>
              <a:t>'demoApp'</a:t>
            </a:r>
            <a:r>
              <a:rPr lang="en-US" sz="1600" dirty="0">
                <a:solidFill>
                  <a:srgbClr val="000000"/>
                </a:solidFill>
                <a:highlight>
                  <a:srgbClr val="FFFFFF"/>
                </a:highlight>
              </a:rPr>
              <a:t>, []);</a:t>
            </a:r>
            <a:br>
              <a:rPr lang="en-US" sz="1600" dirty="0">
                <a:solidFill>
                  <a:srgbClr val="000000"/>
                </a:solidFill>
                <a:highlight>
                  <a:srgbClr val="FFFFFF"/>
                </a:highlight>
              </a:rPr>
            </a:br>
            <a:endParaRPr lang="en-US" sz="1600" dirty="0">
              <a:solidFill>
                <a:srgbClr val="000000"/>
              </a:solidFill>
              <a:highlight>
                <a:srgbClr val="FFFFFF"/>
              </a:highlight>
            </a:endParaRPr>
          </a:p>
          <a:p>
            <a:pPr marL="400050" lvl="1" indent="0">
              <a:spcBef>
                <a:spcPts val="0"/>
              </a:spcBef>
              <a:buNone/>
            </a:pPr>
            <a:r>
              <a:rPr lang="en-US" sz="1600" dirty="0">
                <a:solidFill>
                  <a:srgbClr val="000000"/>
                </a:solidFill>
                <a:highlight>
                  <a:srgbClr val="FFFFFF"/>
                </a:highlight>
              </a:rPr>
              <a:t/>
            </a:r>
            <a:br>
              <a:rPr lang="en-US" sz="1600" dirty="0">
                <a:solidFill>
                  <a:srgbClr val="000000"/>
                </a:solidFill>
                <a:highlight>
                  <a:srgbClr val="FFFFFF"/>
                </a:highlight>
              </a:rPr>
            </a:br>
            <a:r>
              <a:rPr lang="en-US" sz="1600" dirty="0">
                <a:solidFill>
                  <a:srgbClr val="0000FF"/>
                </a:solidFill>
                <a:highlight>
                  <a:srgbClr val="FFFFFF"/>
                </a:highlight>
              </a:rPr>
              <a:t>//create a controller in ‘</a:t>
            </a:r>
            <a:r>
              <a:rPr lang="en-US" sz="1600" dirty="0" err="1">
                <a:solidFill>
                  <a:srgbClr val="0000FF"/>
                </a:solidFill>
                <a:highlight>
                  <a:srgbClr val="FFFFFF"/>
                </a:highlight>
              </a:rPr>
              <a:t>demoApp</a:t>
            </a:r>
            <a:r>
              <a:rPr lang="en-US" sz="1600" dirty="0">
                <a:solidFill>
                  <a:srgbClr val="0000FF"/>
                </a:solidFill>
                <a:highlight>
                  <a:srgbClr val="FFFFFF"/>
                </a:highlight>
              </a:rPr>
              <a:t>’</a:t>
            </a:r>
          </a:p>
          <a:p>
            <a:pPr marL="400050" lvl="1" indent="0">
              <a:spcBef>
                <a:spcPts val="0"/>
              </a:spcBef>
              <a:buNone/>
            </a:pPr>
            <a:r>
              <a:rPr lang="en-US" sz="1600" dirty="0" err="1">
                <a:solidFill>
                  <a:srgbClr val="000000"/>
                </a:solidFill>
                <a:highlight>
                  <a:srgbClr val="FFFFFF"/>
                </a:highlight>
              </a:rPr>
              <a:t>demoApp.controller</a:t>
            </a:r>
            <a:r>
              <a:rPr lang="en-US" sz="1600" dirty="0">
                <a:solidFill>
                  <a:srgbClr val="000000"/>
                </a:solidFill>
                <a:highlight>
                  <a:srgbClr val="FFFFFF"/>
                </a:highlight>
              </a:rPr>
              <a:t>(</a:t>
            </a:r>
            <a:r>
              <a:rPr lang="en-US" sz="1600" dirty="0">
                <a:solidFill>
                  <a:srgbClr val="A31515"/>
                </a:solidFill>
                <a:highlight>
                  <a:srgbClr val="FFFFFF"/>
                </a:highlight>
              </a:rPr>
              <a:t>'</a:t>
            </a:r>
            <a:r>
              <a:rPr lang="en-US" sz="1600" dirty="0" err="1">
                <a:solidFill>
                  <a:srgbClr val="A31515"/>
                </a:solidFill>
                <a:highlight>
                  <a:srgbClr val="FFFFFF"/>
                </a:highlight>
              </a:rPr>
              <a:t>SimpleController</a:t>
            </a:r>
            <a:r>
              <a:rPr lang="en-US" sz="1600" dirty="0">
                <a:solidFill>
                  <a:srgbClr val="A31515"/>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function</a:t>
            </a:r>
            <a:r>
              <a:rPr lang="en-US" sz="1600" dirty="0">
                <a:solidFill>
                  <a:srgbClr val="000000"/>
                </a:solidFill>
                <a:highlight>
                  <a:srgbClr val="FFFFFF"/>
                </a:highlight>
              </a:rPr>
              <a:t> ($scope) {</a:t>
            </a:r>
          </a:p>
          <a:p>
            <a:pPr marL="400050" lvl="1" indent="0">
              <a:spcBef>
                <a:spcPts val="0"/>
              </a:spcBef>
              <a:buNone/>
            </a:pPr>
            <a:r>
              <a:rPr lang="en-US" sz="1600" dirty="0">
                <a:solidFill>
                  <a:srgbClr val="000000"/>
                </a:solidFill>
                <a:highlight>
                  <a:srgbClr val="FFFFFF"/>
                </a:highlight>
              </a:rPr>
              <a:t>    $</a:t>
            </a:r>
            <a:r>
              <a:rPr lang="en-US" sz="1600" dirty="0" err="1">
                <a:solidFill>
                  <a:srgbClr val="000000"/>
                </a:solidFill>
                <a:highlight>
                  <a:srgbClr val="FFFFFF"/>
                </a:highlight>
              </a:rPr>
              <a:t>scope.customers</a:t>
            </a:r>
            <a:r>
              <a:rPr lang="en-US" sz="1600" dirty="0">
                <a:solidFill>
                  <a:srgbClr val="000000"/>
                </a:solidFill>
                <a:highlight>
                  <a:srgbClr val="FFFFFF"/>
                </a:highlight>
              </a:rPr>
              <a:t> = [</a:t>
            </a:r>
          </a:p>
          <a:p>
            <a:pPr marL="400050" lvl="1" indent="0">
              <a:spcBef>
                <a:spcPts val="0"/>
              </a:spcBef>
              <a:buNone/>
            </a:pPr>
            <a:r>
              <a:rPr lang="en-US" sz="1600" dirty="0">
                <a:solidFill>
                  <a:srgbClr val="000000"/>
                </a:solidFill>
                <a:highlight>
                  <a:srgbClr val="FFFFFF"/>
                </a:highlight>
              </a:rPr>
              <a:t>       { name: </a:t>
            </a:r>
            <a:r>
              <a:rPr lang="en-US" sz="1600" dirty="0">
                <a:solidFill>
                  <a:srgbClr val="A31515"/>
                </a:solidFill>
                <a:highlight>
                  <a:srgbClr val="FFFFFF"/>
                </a:highlight>
              </a:rPr>
              <a:t>'Dave Jones'</a:t>
            </a:r>
            <a:r>
              <a:rPr lang="en-US" sz="1600" dirty="0">
                <a:solidFill>
                  <a:srgbClr val="000000"/>
                </a:solidFill>
                <a:highlight>
                  <a:srgbClr val="FFFFFF"/>
                </a:highlight>
              </a:rPr>
              <a:t>, city: </a:t>
            </a:r>
            <a:r>
              <a:rPr lang="en-US" sz="1600" dirty="0">
                <a:solidFill>
                  <a:srgbClr val="A31515"/>
                </a:solidFill>
                <a:highlight>
                  <a:srgbClr val="FFFFFF"/>
                </a:highlight>
              </a:rPr>
              <a:t>'Phoenix'</a:t>
            </a:r>
            <a:r>
              <a:rPr lang="en-US" sz="1600" dirty="0">
                <a:solidFill>
                  <a:srgbClr val="000000"/>
                </a:solidFill>
                <a:highlight>
                  <a:srgbClr val="FFFFFF"/>
                </a:highlight>
              </a:rPr>
              <a:t> },</a:t>
            </a:r>
          </a:p>
          <a:p>
            <a:pPr marL="400050" lvl="1" indent="0">
              <a:spcBef>
                <a:spcPts val="0"/>
              </a:spcBef>
              <a:buNone/>
            </a:pPr>
            <a:r>
              <a:rPr lang="en-US" sz="1600" dirty="0">
                <a:solidFill>
                  <a:srgbClr val="000000"/>
                </a:solidFill>
                <a:highlight>
                  <a:srgbClr val="FFFFFF"/>
                </a:highlight>
              </a:rPr>
              <a:t>       { name: </a:t>
            </a:r>
            <a:r>
              <a:rPr lang="en-US" sz="1600" dirty="0">
                <a:solidFill>
                  <a:srgbClr val="A31515"/>
                </a:solidFill>
                <a:highlight>
                  <a:srgbClr val="FFFFFF"/>
                </a:highlight>
              </a:rPr>
              <a:t>'Jamie Riley'</a:t>
            </a:r>
            <a:r>
              <a:rPr lang="en-US" sz="1600" dirty="0">
                <a:solidFill>
                  <a:srgbClr val="000000"/>
                </a:solidFill>
                <a:highlight>
                  <a:srgbClr val="FFFFFF"/>
                </a:highlight>
              </a:rPr>
              <a:t>, city: </a:t>
            </a:r>
            <a:r>
              <a:rPr lang="en-US" sz="1600" dirty="0">
                <a:solidFill>
                  <a:srgbClr val="A31515"/>
                </a:solidFill>
                <a:highlight>
                  <a:srgbClr val="FFFFFF"/>
                </a:highlight>
              </a:rPr>
              <a:t>'Atlanta'</a:t>
            </a:r>
            <a:r>
              <a:rPr lang="en-US" sz="1600" dirty="0">
                <a:solidFill>
                  <a:srgbClr val="000000"/>
                </a:solidFill>
                <a:highlight>
                  <a:srgbClr val="FFFFFF"/>
                </a:highlight>
              </a:rPr>
              <a:t> },</a:t>
            </a:r>
          </a:p>
          <a:p>
            <a:pPr marL="400050" lvl="1" indent="0">
              <a:spcBef>
                <a:spcPts val="0"/>
              </a:spcBef>
              <a:buNone/>
            </a:pPr>
            <a:r>
              <a:rPr lang="en-US" sz="1600" dirty="0">
                <a:solidFill>
                  <a:srgbClr val="000000"/>
                </a:solidFill>
                <a:highlight>
                  <a:srgbClr val="FFFFFF"/>
                </a:highlight>
              </a:rPr>
              <a:t>       { name: </a:t>
            </a:r>
            <a:r>
              <a:rPr lang="en-US" sz="1600" dirty="0">
                <a:solidFill>
                  <a:srgbClr val="A31515"/>
                </a:solidFill>
                <a:highlight>
                  <a:srgbClr val="FFFFFF"/>
                </a:highlight>
              </a:rPr>
              <a:t>'</a:t>
            </a:r>
            <a:r>
              <a:rPr lang="en-US" sz="1600" dirty="0" err="1">
                <a:solidFill>
                  <a:srgbClr val="A31515"/>
                </a:solidFill>
                <a:highlight>
                  <a:srgbClr val="FFFFFF"/>
                </a:highlight>
              </a:rPr>
              <a:t>Heedy</a:t>
            </a:r>
            <a:r>
              <a:rPr lang="en-US" sz="1600" dirty="0">
                <a:solidFill>
                  <a:srgbClr val="A31515"/>
                </a:solidFill>
                <a:highlight>
                  <a:srgbClr val="FFFFFF"/>
                </a:highlight>
              </a:rPr>
              <a:t> </a:t>
            </a:r>
            <a:r>
              <a:rPr lang="en-US" sz="1600" dirty="0" err="1">
                <a:solidFill>
                  <a:srgbClr val="A31515"/>
                </a:solidFill>
                <a:highlight>
                  <a:srgbClr val="FFFFFF"/>
                </a:highlight>
              </a:rPr>
              <a:t>Wahlin</a:t>
            </a:r>
            <a:r>
              <a:rPr lang="en-US" sz="1600" dirty="0">
                <a:solidFill>
                  <a:srgbClr val="A31515"/>
                </a:solidFill>
                <a:highlight>
                  <a:srgbClr val="FFFFFF"/>
                </a:highlight>
              </a:rPr>
              <a:t>'</a:t>
            </a:r>
            <a:r>
              <a:rPr lang="en-US" sz="1600" dirty="0">
                <a:solidFill>
                  <a:srgbClr val="000000"/>
                </a:solidFill>
                <a:highlight>
                  <a:srgbClr val="FFFFFF"/>
                </a:highlight>
              </a:rPr>
              <a:t>, city: </a:t>
            </a:r>
            <a:r>
              <a:rPr lang="en-US" sz="1600" dirty="0">
                <a:solidFill>
                  <a:srgbClr val="A31515"/>
                </a:solidFill>
                <a:highlight>
                  <a:srgbClr val="FFFFFF"/>
                </a:highlight>
              </a:rPr>
              <a:t>'Chandler'</a:t>
            </a:r>
            <a:r>
              <a:rPr lang="en-US" sz="1600" dirty="0">
                <a:solidFill>
                  <a:srgbClr val="000000"/>
                </a:solidFill>
                <a:highlight>
                  <a:srgbClr val="FFFFFF"/>
                </a:highlight>
              </a:rPr>
              <a:t> },</a:t>
            </a:r>
          </a:p>
          <a:p>
            <a:pPr marL="400050" lvl="1" indent="0">
              <a:spcBef>
                <a:spcPts val="0"/>
              </a:spcBef>
              <a:buNone/>
            </a:pPr>
            <a:r>
              <a:rPr lang="en-US" sz="1600" dirty="0">
                <a:solidFill>
                  <a:srgbClr val="000000"/>
                </a:solidFill>
                <a:highlight>
                  <a:srgbClr val="FFFFFF"/>
                </a:highlight>
              </a:rPr>
              <a:t>       { name: </a:t>
            </a:r>
            <a:r>
              <a:rPr lang="en-US" sz="1600" dirty="0">
                <a:solidFill>
                  <a:srgbClr val="A31515"/>
                </a:solidFill>
                <a:highlight>
                  <a:srgbClr val="FFFFFF"/>
                </a:highlight>
              </a:rPr>
              <a:t>'Thomas Winter'</a:t>
            </a:r>
            <a:r>
              <a:rPr lang="en-US" sz="1600" dirty="0">
                <a:solidFill>
                  <a:srgbClr val="000000"/>
                </a:solidFill>
                <a:highlight>
                  <a:srgbClr val="FFFFFF"/>
                </a:highlight>
              </a:rPr>
              <a:t>, city: </a:t>
            </a:r>
            <a:r>
              <a:rPr lang="en-US" sz="1600" dirty="0">
                <a:solidFill>
                  <a:srgbClr val="A31515"/>
                </a:solidFill>
                <a:highlight>
                  <a:srgbClr val="FFFFFF"/>
                </a:highlight>
              </a:rPr>
              <a:t>'Seattle'</a:t>
            </a:r>
            <a:r>
              <a:rPr lang="en-US" sz="1600" dirty="0">
                <a:solidFill>
                  <a:srgbClr val="000000"/>
                </a:solidFill>
                <a:highlight>
                  <a:srgbClr val="FFFFFF"/>
                </a:highlight>
              </a:rPr>
              <a:t> }</a:t>
            </a:r>
          </a:p>
          <a:p>
            <a:pPr marL="400050" lvl="1" indent="0">
              <a:spcBef>
                <a:spcPts val="0"/>
              </a:spcBef>
              <a:buNone/>
            </a:pPr>
            <a:r>
              <a:rPr lang="en-US" sz="1600" dirty="0">
                <a:solidFill>
                  <a:srgbClr val="000000"/>
                </a:solidFill>
                <a:highlight>
                  <a:srgbClr val="FFFFFF"/>
                </a:highlight>
              </a:rPr>
              <a:t>    ];</a:t>
            </a:r>
          </a:p>
          <a:p>
            <a:pPr marL="400050" lvl="1" indent="0">
              <a:spcBef>
                <a:spcPts val="0"/>
              </a:spcBef>
              <a:buNone/>
            </a:pPr>
            <a:endParaRPr lang="en-US" sz="1600" dirty="0">
              <a:solidFill>
                <a:srgbClr val="000000"/>
              </a:solidFill>
              <a:highlight>
                <a:srgbClr val="FFFFFF"/>
              </a:highlight>
            </a:endParaRPr>
          </a:p>
          <a:p>
            <a:pPr marL="400050" lvl="1" indent="0">
              <a:spcBef>
                <a:spcPts val="0"/>
              </a:spcBef>
              <a:buNone/>
            </a:pPr>
            <a:r>
              <a:rPr lang="en-US" sz="1600" dirty="0">
                <a:solidFill>
                  <a:srgbClr val="000000"/>
                </a:solidFill>
                <a:highlight>
                  <a:srgbClr val="FFFFFF"/>
                </a:highlight>
              </a:rPr>
              <a:t>});</a:t>
            </a:r>
            <a:endParaRPr lang="en-US" sz="1600" dirty="0">
              <a:solidFill>
                <a:srgbClr val="0000FF"/>
              </a:solidFill>
              <a:highlight>
                <a:srgbClr val="FFFFFF"/>
              </a:highlight>
            </a:endParaRPr>
          </a:p>
          <a:p>
            <a:pPr marL="400050" lvl="1" indent="0">
              <a:spcBef>
                <a:spcPts val="0"/>
              </a:spcBef>
              <a:buNone/>
            </a:pPr>
            <a:endParaRPr lang="en-US" sz="1200" dirty="0">
              <a:solidFill>
                <a:srgbClr val="0000FF"/>
              </a:solidFill>
              <a:highlight>
                <a:srgbClr val="FFFFFF"/>
              </a:highlight>
            </a:endParaRPr>
          </a:p>
        </p:txBody>
      </p:sp>
      <p:sp>
        <p:nvSpPr>
          <p:cNvPr id="3" name="Rectangle 2"/>
          <p:cNvSpPr/>
          <p:nvPr/>
        </p:nvSpPr>
        <p:spPr>
          <a:xfrm>
            <a:off x="323528" y="1340768"/>
            <a:ext cx="5760640"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2159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Modules - 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US" sz="2000" dirty="0"/>
          </a:p>
          <a:p>
            <a:pPr marL="285750" indent="-285750">
              <a:spcAft>
                <a:spcPts val="1200"/>
              </a:spcAft>
              <a:buFont typeface="Arial" pitchFamily="34" charset="0"/>
              <a:buChar char="•"/>
            </a:pPr>
            <a:r>
              <a:rPr lang="en-IN" sz="2000" dirty="0" smtClean="0"/>
              <a:t>Module 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p>
        </p:txBody>
      </p:sp>
    </p:spTree>
    <p:extLst>
      <p:ext uri="{BB962C8B-B14F-4D97-AF65-F5344CB8AC3E}">
        <p14:creationId xmlns:p14="http://schemas.microsoft.com/office/powerpoint/2010/main" val="89118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lvl="0"/>
            <a:r>
              <a:rPr lang="en-IN" sz="2400" dirty="0"/>
              <a:t>Inter-Module code access</a:t>
            </a:r>
          </a:p>
        </p:txBody>
      </p:sp>
      <p:sp>
        <p:nvSpPr>
          <p:cNvPr id="3" name="Text Placeholder 2"/>
          <p:cNvSpPr>
            <a:spLocks noGrp="1"/>
          </p:cNvSpPr>
          <p:nvPr>
            <p:ph type="body" sz="quarter" idx="10"/>
          </p:nvPr>
        </p:nvSpPr>
        <p:spPr>
          <a:xfrm>
            <a:off x="304800" y="1131912"/>
            <a:ext cx="8659688" cy="5105400"/>
          </a:xfrm>
          <a:ln>
            <a:noFill/>
          </a:ln>
        </p:spPr>
        <p:txBody>
          <a:bodyPr vert="horz" lIns="91440" tIns="45720" rIns="91440" bIns="45720" rtlCol="0">
            <a:noAutofit/>
          </a:bodyPr>
          <a:lstStyle/>
          <a:p>
            <a:pPr marL="0" indent="0">
              <a:buNone/>
            </a:pPr>
            <a:r>
              <a:rPr lang="en-US" sz="1600" b="1" dirty="0" smtClean="0"/>
              <a:t>Module Dependencies </a:t>
            </a:r>
            <a:endParaRPr lang="en-US" sz="1600" dirty="0"/>
          </a:p>
          <a:p>
            <a:r>
              <a:rPr lang="en-US" sz="1600" dirty="0"/>
              <a:t>Modules can list other modules as their </a:t>
            </a:r>
            <a:r>
              <a:rPr lang="en-US" sz="1600" dirty="0" smtClean="0"/>
              <a:t>dependencies</a:t>
            </a:r>
          </a:p>
          <a:p>
            <a:pPr marL="0" indent="0">
              <a:buNone/>
            </a:pPr>
            <a:r>
              <a:rPr lang="en-US" sz="1600" dirty="0" smtClean="0">
                <a:solidFill>
                  <a:srgbClr val="0000FF"/>
                </a:solidFill>
                <a:latin typeface="Consolas"/>
              </a:rPr>
              <a:t>	</a:t>
            </a:r>
          </a:p>
          <a:p>
            <a:pPr marL="0" indent="0">
              <a:buNone/>
            </a:pPr>
            <a:r>
              <a:rPr lang="en-US" sz="1600" dirty="0">
                <a:solidFill>
                  <a:srgbClr val="0000FF"/>
                </a:solidFill>
                <a:latin typeface="Consolas"/>
              </a:rPr>
              <a:t> </a:t>
            </a:r>
            <a:r>
              <a:rPr lang="en-US" sz="1600" dirty="0" smtClean="0">
                <a:solidFill>
                  <a:srgbClr val="0000FF"/>
                </a:solidFill>
                <a:latin typeface="Consolas"/>
              </a:rPr>
              <a:t>       </a:t>
            </a:r>
            <a:r>
              <a:rPr lang="en-US" sz="1600" dirty="0" err="1" smtClean="0">
                <a:solidFill>
                  <a:srgbClr val="0000FF"/>
                </a:solidFill>
              </a:rPr>
              <a:t>var</a:t>
            </a:r>
            <a:r>
              <a:rPr lang="en-US" sz="1600" dirty="0" smtClean="0">
                <a:solidFill>
                  <a:prstClr val="black"/>
                </a:solidFill>
              </a:rPr>
              <a:t> </a:t>
            </a:r>
            <a:r>
              <a:rPr lang="en-US" sz="1600" dirty="0">
                <a:solidFill>
                  <a:prstClr val="black"/>
                </a:solidFill>
              </a:rPr>
              <a:t>app = </a:t>
            </a:r>
            <a:r>
              <a:rPr lang="en-US" sz="1600" dirty="0" smtClean="0">
                <a:solidFill>
                  <a:prstClr val="black"/>
                </a:solidFill>
              </a:rPr>
              <a:t>angular.module</a:t>
            </a:r>
            <a:r>
              <a:rPr lang="en-US" sz="1600" dirty="0">
                <a:solidFill>
                  <a:prstClr val="black"/>
                </a:solidFill>
              </a:rPr>
              <a:t>(</a:t>
            </a:r>
            <a:r>
              <a:rPr lang="en-US" sz="1600" dirty="0">
                <a:solidFill>
                  <a:srgbClr val="800000"/>
                </a:solidFill>
              </a:rPr>
              <a:t>'</a:t>
            </a:r>
            <a:r>
              <a:rPr lang="en-US" sz="1600" dirty="0" err="1">
                <a:solidFill>
                  <a:srgbClr val="800000"/>
                </a:solidFill>
              </a:rPr>
              <a:t>myApp</a:t>
            </a:r>
            <a:r>
              <a:rPr lang="en-US" sz="1600" dirty="0">
                <a:solidFill>
                  <a:srgbClr val="800000"/>
                </a:solidFill>
              </a:rPr>
              <a:t>'</a:t>
            </a:r>
            <a:r>
              <a:rPr lang="en-US" sz="1600" dirty="0">
                <a:solidFill>
                  <a:prstClr val="black"/>
                </a:solidFill>
              </a:rPr>
              <a:t>, [</a:t>
            </a:r>
            <a:r>
              <a:rPr lang="en-US" sz="1600" dirty="0">
                <a:solidFill>
                  <a:srgbClr val="800000"/>
                </a:solidFill>
              </a:rPr>
              <a:t>'</a:t>
            </a:r>
            <a:r>
              <a:rPr lang="en-US" sz="1600" dirty="0" err="1">
                <a:solidFill>
                  <a:srgbClr val="800000"/>
                </a:solidFill>
              </a:rPr>
              <a:t>ngRoute</a:t>
            </a:r>
            <a:r>
              <a:rPr lang="en-US" sz="1600" dirty="0">
                <a:solidFill>
                  <a:srgbClr val="800000"/>
                </a:solidFill>
              </a:rPr>
              <a:t>'</a:t>
            </a:r>
            <a:r>
              <a:rPr lang="en-US" sz="1600" dirty="0">
                <a:solidFill>
                  <a:prstClr val="black"/>
                </a:solidFill>
              </a:rPr>
              <a:t>]);</a:t>
            </a:r>
          </a:p>
          <a:p>
            <a:endParaRPr lang="en-US" sz="1600" dirty="0" smtClean="0"/>
          </a:p>
          <a:p>
            <a:r>
              <a:rPr lang="en-US" sz="1600" dirty="0" smtClean="0"/>
              <a:t>In above declaration ‘</a:t>
            </a:r>
            <a:r>
              <a:rPr lang="en-US" sz="1600" dirty="0" err="1" smtClean="0"/>
              <a:t>myApp</a:t>
            </a:r>
            <a:r>
              <a:rPr lang="en-US" sz="1600" dirty="0" smtClean="0"/>
              <a:t>’ has dependent ‘</a:t>
            </a:r>
            <a:r>
              <a:rPr lang="en-US" sz="1600" dirty="0" err="1" smtClean="0"/>
              <a:t>ngRoute</a:t>
            </a:r>
            <a:r>
              <a:rPr lang="en-US" sz="1600" dirty="0" smtClean="0"/>
              <a:t>’ module  </a:t>
            </a:r>
          </a:p>
          <a:p>
            <a:pPr marL="0" indent="0">
              <a:buNone/>
            </a:pPr>
            <a:r>
              <a:rPr lang="en-US" sz="1600" dirty="0" smtClean="0"/>
              <a:t>	</a:t>
            </a:r>
          </a:p>
          <a:p>
            <a:r>
              <a:rPr lang="en-US" sz="1600" dirty="0" smtClean="0"/>
              <a:t>Config Blocks &amp; Run blocks of dependent are loaded first hence ‘</a:t>
            </a:r>
            <a:r>
              <a:rPr lang="en-US" sz="1600" dirty="0" err="1" smtClean="0"/>
              <a:t>ngRoute</a:t>
            </a:r>
            <a:r>
              <a:rPr lang="en-US" sz="1600" dirty="0" smtClean="0"/>
              <a:t>’ will be loaded before ‘</a:t>
            </a:r>
            <a:r>
              <a:rPr lang="en-US" sz="1600" dirty="0" err="1" smtClean="0"/>
              <a:t>myApp</a:t>
            </a:r>
            <a:r>
              <a:rPr lang="en-US" sz="1600" dirty="0" smtClean="0"/>
              <a:t>’. </a:t>
            </a:r>
          </a:p>
          <a:p>
            <a:pPr marL="0" indent="0">
              <a:buNone/>
            </a:pPr>
            <a:endParaRPr lang="en-US" sz="1600" dirty="0" smtClean="0"/>
          </a:p>
          <a:p>
            <a:pPr marL="0" indent="0">
              <a:buNone/>
            </a:pPr>
            <a:r>
              <a:rPr lang="en-US" sz="1600" dirty="0" smtClean="0">
                <a:solidFill>
                  <a:srgbClr val="0000FF"/>
                </a:solidFill>
                <a:latin typeface="Consolas"/>
              </a:rPr>
              <a:t>	</a:t>
            </a:r>
            <a:r>
              <a:rPr lang="en-US" sz="1600" dirty="0" err="1" smtClean="0">
                <a:solidFill>
                  <a:srgbClr val="0000FF"/>
                </a:solidFill>
              </a:rPr>
              <a:t>var</a:t>
            </a:r>
            <a:r>
              <a:rPr lang="en-US" sz="1600" dirty="0" smtClean="0">
                <a:solidFill>
                  <a:prstClr val="black"/>
                </a:solidFill>
              </a:rPr>
              <a:t> app = </a:t>
            </a:r>
            <a:r>
              <a:rPr lang="en-US" sz="1600" dirty="0" err="1" smtClean="0">
                <a:solidFill>
                  <a:prstClr val="black"/>
                </a:solidFill>
              </a:rPr>
              <a:t>angular.module</a:t>
            </a:r>
            <a:r>
              <a:rPr lang="en-US" sz="1600" dirty="0" smtClean="0">
                <a:solidFill>
                  <a:prstClr val="black"/>
                </a:solidFill>
              </a:rPr>
              <a:t>(</a:t>
            </a:r>
            <a:r>
              <a:rPr lang="en-US" sz="1600" dirty="0" smtClean="0">
                <a:solidFill>
                  <a:srgbClr val="800000"/>
                </a:solidFill>
              </a:rPr>
              <a:t>'myApp1'</a:t>
            </a:r>
            <a:r>
              <a:rPr lang="en-US" sz="1600" dirty="0" smtClean="0">
                <a:solidFill>
                  <a:prstClr val="black"/>
                </a:solidFill>
              </a:rPr>
              <a:t>, [</a:t>
            </a:r>
            <a:r>
              <a:rPr lang="en-US" sz="1600" dirty="0" smtClean="0">
                <a:solidFill>
                  <a:srgbClr val="800000"/>
                </a:solidFill>
              </a:rPr>
              <a:t>‘myApp2'</a:t>
            </a:r>
            <a:r>
              <a:rPr lang="en-US" sz="1600" dirty="0" smtClean="0">
                <a:solidFill>
                  <a:prstClr val="black"/>
                </a:solidFill>
              </a:rPr>
              <a:t>]);</a:t>
            </a:r>
          </a:p>
          <a:p>
            <a:endParaRPr lang="en-US" sz="1600" dirty="0" smtClean="0"/>
          </a:p>
          <a:p>
            <a:r>
              <a:rPr lang="en-US" sz="1600" dirty="0" smtClean="0"/>
              <a:t>In </a:t>
            </a:r>
            <a:r>
              <a:rPr lang="en-US" sz="1600" dirty="0"/>
              <a:t>above </a:t>
            </a:r>
            <a:r>
              <a:rPr lang="en-US" sz="1600" dirty="0" smtClean="0"/>
              <a:t>declaration ‘myApp1’ module has dependency of myApp2 and myApp1 can access data and method of myApp2. This is called inter </a:t>
            </a:r>
            <a:r>
              <a:rPr lang="en-US" sz="1600" dirty="0"/>
              <a:t>module data access</a:t>
            </a:r>
            <a:r>
              <a:rPr lang="en-US" sz="1600" dirty="0" smtClean="0"/>
              <a:t>.</a:t>
            </a:r>
          </a:p>
          <a:p>
            <a:pPr marL="0" indent="0">
              <a:buNone/>
            </a:pPr>
            <a:endParaRPr lang="en-US" sz="1600" dirty="0" smtClean="0">
              <a:hlinkClick r:id="rId3"/>
            </a:endParaRPr>
          </a:p>
        </p:txBody>
      </p:sp>
      <p:sp>
        <p:nvSpPr>
          <p:cNvPr id="4" name="Rectangle 3"/>
          <p:cNvSpPr/>
          <p:nvPr/>
        </p:nvSpPr>
        <p:spPr>
          <a:xfrm>
            <a:off x="1187624" y="1988840"/>
            <a:ext cx="432048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187624" y="3933056"/>
            <a:ext cx="44644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5012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Inter-Module code access</a:t>
            </a:r>
          </a:p>
        </p:txBody>
      </p:sp>
      <p:sp>
        <p:nvSpPr>
          <p:cNvPr id="3" name="Text Placeholder 2"/>
          <p:cNvSpPr>
            <a:spLocks noGrp="1"/>
          </p:cNvSpPr>
          <p:nvPr>
            <p:ph type="body" sz="quarter" idx="10"/>
          </p:nvPr>
        </p:nvSpPr>
        <p:spPr>
          <a:xfrm>
            <a:off x="4499992" y="1196752"/>
            <a:ext cx="4536504" cy="5105400"/>
          </a:xfrm>
        </p:spPr>
        <p:txBody>
          <a:bodyPr>
            <a:normAutofit/>
          </a:bodyPr>
          <a:lstStyle/>
          <a:p>
            <a:pPr marL="0" indent="0">
              <a:buNone/>
            </a:pPr>
            <a:r>
              <a:rPr lang="en-IN" sz="1700" dirty="0"/>
              <a:t>&lt;div </a:t>
            </a:r>
            <a:r>
              <a:rPr lang="en-IN" sz="1700" dirty="0">
                <a:solidFill>
                  <a:schemeClr val="tx1"/>
                </a:solidFill>
              </a:rPr>
              <a:t>ng-app</a:t>
            </a:r>
            <a:r>
              <a:rPr lang="en-IN" sz="1700" dirty="0"/>
              <a:t>=</a:t>
            </a:r>
            <a:r>
              <a:rPr lang="en-IN" sz="1700" dirty="0">
                <a:solidFill>
                  <a:srgbClr val="0070C0"/>
                </a:solidFill>
              </a:rPr>
              <a:t>"app2"</a:t>
            </a:r>
            <a:r>
              <a:rPr lang="en-IN" sz="1700" dirty="0"/>
              <a:t>&gt;</a:t>
            </a:r>
          </a:p>
          <a:p>
            <a:pPr marL="0" indent="0">
              <a:buNone/>
            </a:pPr>
            <a:r>
              <a:rPr lang="en-IN" sz="1700" dirty="0" smtClean="0"/>
              <a:t>&lt;</a:t>
            </a:r>
            <a:r>
              <a:rPr lang="en-IN" sz="1700" dirty="0"/>
              <a:t>div </a:t>
            </a:r>
            <a:r>
              <a:rPr lang="en-IN" sz="1700" dirty="0">
                <a:solidFill>
                  <a:schemeClr val="tx1"/>
                </a:solidFill>
              </a:rPr>
              <a:t>ng-controller</a:t>
            </a:r>
            <a:r>
              <a:rPr lang="en-IN" sz="1700" dirty="0"/>
              <a:t>="</a:t>
            </a:r>
            <a:r>
              <a:rPr lang="en-IN" sz="1700" dirty="0" err="1"/>
              <a:t>CalculatorController</a:t>
            </a:r>
            <a:r>
              <a:rPr lang="en-IN" sz="1700" dirty="0"/>
              <a:t>"&gt;</a:t>
            </a:r>
          </a:p>
          <a:p>
            <a:pPr marL="0" indent="0">
              <a:buNone/>
            </a:pPr>
            <a:r>
              <a:rPr lang="en-IN" sz="1700" dirty="0"/>
              <a:t>  </a:t>
            </a:r>
            <a:r>
              <a:rPr lang="en-IN" sz="1700" dirty="0" smtClean="0"/>
              <a:t>Enter </a:t>
            </a:r>
            <a:r>
              <a:rPr lang="en-IN" sz="1700" dirty="0"/>
              <a:t>a number:</a:t>
            </a:r>
          </a:p>
          <a:p>
            <a:pPr marL="0" indent="0">
              <a:buNone/>
            </a:pPr>
            <a:r>
              <a:rPr lang="en-IN" sz="1700" dirty="0" smtClean="0"/>
              <a:t>&lt;</a:t>
            </a:r>
            <a:r>
              <a:rPr lang="en-IN" sz="1700" dirty="0"/>
              <a:t>input type="number" </a:t>
            </a:r>
            <a:r>
              <a:rPr lang="en-IN" sz="1700" dirty="0" smtClean="0">
                <a:solidFill>
                  <a:schemeClr val="tx1"/>
                </a:solidFill>
              </a:rPr>
              <a:t>ng-model</a:t>
            </a:r>
            <a:r>
              <a:rPr lang="en-IN" sz="1700" dirty="0"/>
              <a:t>="number1" /&gt;</a:t>
            </a:r>
          </a:p>
          <a:p>
            <a:pPr marL="0" indent="0">
              <a:buNone/>
            </a:pPr>
            <a:r>
              <a:rPr lang="en-IN" sz="1700" dirty="0"/>
              <a:t> </a:t>
            </a:r>
            <a:r>
              <a:rPr lang="en-IN" sz="1700" dirty="0" smtClean="0"/>
              <a:t>&lt;</a:t>
            </a:r>
            <a:r>
              <a:rPr lang="en-IN" sz="1700" dirty="0"/>
              <a:t>button </a:t>
            </a:r>
            <a:r>
              <a:rPr lang="en-IN" sz="1700" dirty="0" smtClean="0"/>
              <a:t>ng-click="</a:t>
            </a:r>
            <a:r>
              <a:rPr lang="en-IN" sz="1700" dirty="0" err="1"/>
              <a:t>doSquare</a:t>
            </a:r>
            <a:r>
              <a:rPr lang="en-IN" sz="1700" dirty="0"/>
              <a:t>()"&gt;X&lt;sup&gt;2&lt;/sup&gt;</a:t>
            </a:r>
            <a:endParaRPr lang="en-IN" sz="1700" dirty="0" smtClean="0"/>
          </a:p>
          <a:p>
            <a:pPr marL="0" indent="0">
              <a:buNone/>
            </a:pPr>
            <a:r>
              <a:rPr lang="en-IN" sz="1700" dirty="0"/>
              <a:t> </a:t>
            </a:r>
            <a:r>
              <a:rPr lang="en-IN" sz="1700" dirty="0" smtClean="0"/>
              <a:t>      &lt;/</a:t>
            </a:r>
            <a:r>
              <a:rPr lang="en-IN" sz="1700" dirty="0"/>
              <a:t>button&gt;</a:t>
            </a:r>
          </a:p>
          <a:p>
            <a:pPr marL="0" indent="0">
              <a:buNone/>
            </a:pPr>
            <a:r>
              <a:rPr lang="en-IN" sz="1700" dirty="0"/>
              <a:t>        &lt;div&gt;Answer: {{answer}}&lt;/div&gt;</a:t>
            </a:r>
          </a:p>
          <a:p>
            <a:pPr marL="0" indent="0">
              <a:buNone/>
            </a:pPr>
            <a:r>
              <a:rPr lang="en-IN" sz="1700" dirty="0"/>
              <a:t>    &lt;/div&gt;</a:t>
            </a:r>
          </a:p>
          <a:p>
            <a:pPr marL="0" indent="0">
              <a:buNone/>
            </a:pPr>
            <a:r>
              <a:rPr lang="en-IN" sz="1700" dirty="0"/>
              <a:t>&lt;/div&gt;</a:t>
            </a:r>
          </a:p>
          <a:p>
            <a:pPr marL="0" indent="0">
              <a:buNone/>
            </a:pPr>
            <a:endParaRPr lang="en-IN" dirty="0"/>
          </a:p>
        </p:txBody>
      </p:sp>
      <p:sp>
        <p:nvSpPr>
          <p:cNvPr id="4" name="Text Placeholder 2"/>
          <p:cNvSpPr txBox="1">
            <a:spLocks/>
          </p:cNvSpPr>
          <p:nvPr/>
        </p:nvSpPr>
        <p:spPr>
          <a:xfrm>
            <a:off x="4788024" y="1196752"/>
            <a:ext cx="4051176" cy="518748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IN" dirty="0"/>
          </a:p>
        </p:txBody>
      </p:sp>
      <p:sp>
        <p:nvSpPr>
          <p:cNvPr id="5" name="Text Placeholder 2"/>
          <p:cNvSpPr txBox="1">
            <a:spLocks/>
          </p:cNvSpPr>
          <p:nvPr/>
        </p:nvSpPr>
        <p:spPr>
          <a:xfrm>
            <a:off x="313184" y="1295400"/>
            <a:ext cx="4042792" cy="51054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IN" dirty="0" smtClean="0"/>
              <a:t>var app = angular.module('</a:t>
            </a:r>
            <a:r>
              <a:rPr lang="en-IN" dirty="0" smtClean="0">
                <a:solidFill>
                  <a:srgbClr val="0070C0"/>
                </a:solidFill>
              </a:rPr>
              <a:t>app1</a:t>
            </a:r>
            <a:r>
              <a:rPr lang="en-IN" dirty="0" smtClean="0"/>
              <a:t>', []);</a:t>
            </a:r>
          </a:p>
          <a:p>
            <a:pPr marL="0" indent="0">
              <a:buFont typeface="Wingdings" pitchFamily="2" charset="2"/>
              <a:buNone/>
            </a:pPr>
            <a:r>
              <a:rPr lang="en-IN" dirty="0" smtClean="0"/>
              <a:t> </a:t>
            </a:r>
            <a:r>
              <a:rPr lang="en-IN" dirty="0" err="1" smtClean="0"/>
              <a:t>app.service</a:t>
            </a:r>
            <a:r>
              <a:rPr lang="en-IN" dirty="0" smtClean="0"/>
              <a:t>(</a:t>
            </a:r>
            <a:r>
              <a:rPr lang="en-IN" dirty="0" smtClean="0">
                <a:solidFill>
                  <a:srgbClr val="0070C0"/>
                </a:solidFill>
              </a:rPr>
              <a:t>'</a:t>
            </a:r>
            <a:r>
              <a:rPr lang="en-IN" dirty="0" err="1" smtClean="0">
                <a:solidFill>
                  <a:srgbClr val="0070C0"/>
                </a:solidFill>
              </a:rPr>
              <a:t>MathService</a:t>
            </a:r>
            <a:r>
              <a:rPr lang="en-IN" dirty="0" smtClean="0">
                <a:solidFill>
                  <a:srgbClr val="0070C0"/>
                </a:solidFill>
              </a:rPr>
              <a:t>'</a:t>
            </a:r>
            <a:r>
              <a:rPr lang="en-IN" dirty="0" smtClean="0"/>
              <a:t>, function() {</a:t>
            </a:r>
          </a:p>
          <a:p>
            <a:pPr marL="0" indent="0">
              <a:buFont typeface="Wingdings" pitchFamily="2" charset="2"/>
              <a:buNone/>
            </a:pPr>
            <a:r>
              <a:rPr lang="en-IN" dirty="0" err="1" smtClean="0"/>
              <a:t>this.add</a:t>
            </a:r>
            <a:r>
              <a:rPr lang="en-IN" dirty="0" smtClean="0"/>
              <a:t> = function(a, b) { return a + b };</a:t>
            </a:r>
          </a:p>
          <a:p>
            <a:pPr marL="0" indent="0">
              <a:buFont typeface="Wingdings" pitchFamily="2" charset="2"/>
              <a:buNone/>
            </a:pPr>
            <a:r>
              <a:rPr lang="en-IN" dirty="0" smtClean="0"/>
              <a:t>     </a:t>
            </a:r>
          </a:p>
          <a:p>
            <a:pPr marL="0" indent="0">
              <a:buFont typeface="Wingdings" pitchFamily="2" charset="2"/>
              <a:buNone/>
            </a:pPr>
            <a:r>
              <a:rPr lang="en-IN" dirty="0" err="1" smtClean="0"/>
              <a:t>this.multiply</a:t>
            </a:r>
            <a:r>
              <a:rPr lang="en-IN" dirty="0" smtClean="0"/>
              <a:t> = function(a, b) { return a * b};	     </a:t>
            </a:r>
          </a:p>
          <a:p>
            <a:pPr marL="0" indent="0">
              <a:buFont typeface="Wingdings" pitchFamily="2" charset="2"/>
              <a:buNone/>
            </a:pPr>
            <a:r>
              <a:rPr lang="en-IN" dirty="0" smtClean="0"/>
              <a:t>    });</a:t>
            </a:r>
          </a:p>
          <a:p>
            <a:pPr marL="0" indent="0">
              <a:buFont typeface="Wingdings" pitchFamily="2" charset="2"/>
              <a:buNone/>
            </a:pPr>
            <a:r>
              <a:rPr lang="en-IN" dirty="0" smtClean="0">
                <a:solidFill>
                  <a:srgbClr val="0070C0"/>
                </a:solidFill>
              </a:rPr>
              <a:t> </a:t>
            </a:r>
          </a:p>
          <a:p>
            <a:pPr marL="0" indent="0">
              <a:buFont typeface="Wingdings" pitchFamily="2" charset="2"/>
              <a:buNone/>
            </a:pPr>
            <a:r>
              <a:rPr lang="en-IN" dirty="0" smtClean="0">
                <a:solidFill>
                  <a:srgbClr val="0070C0"/>
                </a:solidFill>
              </a:rPr>
              <a:t>//’app1’ module injected as dependency</a:t>
            </a:r>
          </a:p>
          <a:p>
            <a:pPr marL="0" indent="0">
              <a:buFont typeface="Wingdings" pitchFamily="2" charset="2"/>
              <a:buNone/>
            </a:pPr>
            <a:r>
              <a:rPr lang="en-IN" dirty="0" smtClean="0"/>
              <a:t>var a =angular.module('app2',</a:t>
            </a:r>
            <a:r>
              <a:rPr lang="en-IN" dirty="0" smtClean="0">
                <a:solidFill>
                  <a:srgbClr val="0070C0"/>
                </a:solidFill>
              </a:rPr>
              <a:t>['app1']);</a:t>
            </a:r>
          </a:p>
          <a:p>
            <a:pPr marL="0" indent="0">
              <a:buFont typeface="Wingdings" pitchFamily="2" charset="2"/>
              <a:buNone/>
            </a:pPr>
            <a:r>
              <a:rPr lang="en-IN" dirty="0" smtClean="0"/>
              <a:t>a.controller('</a:t>
            </a:r>
            <a:r>
              <a:rPr lang="en-IN" dirty="0" err="1" smtClean="0"/>
              <a:t>CalculatorController</a:t>
            </a:r>
            <a:r>
              <a:rPr lang="en-IN" dirty="0" smtClean="0"/>
              <a:t>', function($scope, </a:t>
            </a:r>
            <a:r>
              <a:rPr lang="en-IN" dirty="0" err="1" smtClean="0">
                <a:solidFill>
                  <a:srgbClr val="0070C0"/>
                </a:solidFill>
              </a:rPr>
              <a:t>MathService</a:t>
            </a:r>
            <a:r>
              <a:rPr lang="en-IN" dirty="0" smtClean="0"/>
              <a:t>) {</a:t>
            </a:r>
          </a:p>
          <a:p>
            <a:pPr marL="0" indent="0">
              <a:buFont typeface="Wingdings" pitchFamily="2" charset="2"/>
              <a:buNone/>
            </a:pPr>
            <a:r>
              <a:rPr lang="en-IN" dirty="0" smtClean="0"/>
              <a:t> $scope.doSquare = function() {</a:t>
            </a:r>
          </a:p>
          <a:p>
            <a:pPr marL="0" indent="0">
              <a:buFont typeface="Wingdings" pitchFamily="2" charset="2"/>
              <a:buNone/>
            </a:pPr>
            <a:r>
              <a:rPr lang="en-IN" dirty="0" smtClean="0"/>
              <a:t>      </a:t>
            </a:r>
          </a:p>
          <a:p>
            <a:pPr marL="0" indent="0">
              <a:buFont typeface="Wingdings" pitchFamily="2" charset="2"/>
              <a:buNone/>
            </a:pPr>
            <a:r>
              <a:rPr lang="en-IN" dirty="0" smtClean="0"/>
              <a:t> $scope.answer = </a:t>
            </a:r>
            <a:r>
              <a:rPr lang="en-IN" dirty="0" smtClean="0">
                <a:solidFill>
                  <a:srgbClr val="0070C0"/>
                </a:solidFill>
              </a:rPr>
              <a:t>MathService.multiply</a:t>
            </a:r>
            <a:r>
              <a:rPr lang="en-IN" dirty="0" smtClean="0"/>
              <a:t>($scope.number1,$scope.number1);</a:t>
            </a:r>
          </a:p>
          <a:p>
            <a:pPr marL="0" indent="0">
              <a:buFont typeface="Wingdings" pitchFamily="2" charset="2"/>
              <a:buNone/>
            </a:pPr>
            <a:r>
              <a:rPr lang="en-IN" dirty="0" smtClean="0"/>
              <a:t>    }</a:t>
            </a:r>
          </a:p>
          <a:p>
            <a:pPr marL="0" indent="0">
              <a:buFont typeface="Wingdings" pitchFamily="2" charset="2"/>
              <a:buNone/>
            </a:pPr>
            <a:r>
              <a:rPr lang="en-IN" dirty="0" smtClean="0"/>
              <a:t> });</a:t>
            </a:r>
            <a:endParaRPr lang="en-IN" dirty="0"/>
          </a:p>
        </p:txBody>
      </p:sp>
      <p:sp>
        <p:nvSpPr>
          <p:cNvPr id="7" name="Rectangle 6"/>
          <p:cNvSpPr/>
          <p:nvPr/>
        </p:nvSpPr>
        <p:spPr>
          <a:xfrm>
            <a:off x="313184" y="1196752"/>
            <a:ext cx="4042792" cy="5187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99992" y="1196751"/>
            <a:ext cx="4339208" cy="5187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5723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400" dirty="0"/>
              <a:t>Agenda - Introduction To AngularJS </a:t>
            </a:r>
            <a:endParaRPr lang="en-IN" sz="2600" dirty="0"/>
          </a:p>
        </p:txBody>
      </p:sp>
      <p:sp>
        <p:nvSpPr>
          <p:cNvPr id="3" name="TextBox 2"/>
          <p:cNvSpPr txBox="1"/>
          <p:nvPr/>
        </p:nvSpPr>
        <p:spPr>
          <a:xfrm>
            <a:off x="395536" y="1052736"/>
            <a:ext cx="5472608" cy="501675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09372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7890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Modules - Agenda</a:t>
            </a:r>
            <a:endParaRPr lang="en-IN" sz="2600" dirty="0"/>
          </a:p>
        </p:txBody>
      </p:sp>
      <p:sp>
        <p:nvSpPr>
          <p:cNvPr id="3" name="TextBox 2"/>
          <p:cNvSpPr txBox="1"/>
          <p:nvPr/>
        </p:nvSpPr>
        <p:spPr>
          <a:xfrm>
            <a:off x="395536" y="1052736"/>
            <a:ext cx="5472608" cy="4093428"/>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IN" sz="2000" dirty="0" smtClean="0"/>
          </a:p>
          <a:p>
            <a:pPr marL="285750" indent="-285750">
              <a:spcAft>
                <a:spcPts val="1200"/>
              </a:spcAft>
              <a:buFont typeface="Arial" pitchFamily="34" charset="0"/>
              <a:buChar char="•"/>
            </a:pPr>
            <a:r>
              <a:rPr lang="en-IN" sz="2000" dirty="0" smtClean="0"/>
              <a:t>Module 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p>
          <a:p>
            <a:pPr marL="285750" indent="-285750">
              <a:spcAft>
                <a:spcPts val="1200"/>
              </a:spcAft>
              <a:buFont typeface="Arial" pitchFamily="34" charset="0"/>
              <a:buChar char="•"/>
            </a:pPr>
            <a:endParaRPr lang="en-US" sz="2000" dirty="0"/>
          </a:p>
        </p:txBody>
      </p:sp>
    </p:spTree>
    <p:extLst>
      <p:ext uri="{BB962C8B-B14F-4D97-AF65-F5344CB8AC3E}">
        <p14:creationId xmlns:p14="http://schemas.microsoft.com/office/powerpoint/2010/main" val="1301505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Lifecycle</a:t>
            </a:r>
            <a:endParaRPr lang="en-IN" dirty="0"/>
          </a:p>
        </p:txBody>
      </p:sp>
      <p:sp>
        <p:nvSpPr>
          <p:cNvPr id="3" name="Text Placeholder 2"/>
          <p:cNvSpPr>
            <a:spLocks noGrp="1"/>
          </p:cNvSpPr>
          <p:nvPr>
            <p:ph type="body" sz="quarter" idx="10"/>
          </p:nvPr>
        </p:nvSpPr>
        <p:spPr/>
        <p:txBody>
          <a:bodyPr>
            <a:normAutofit/>
          </a:bodyPr>
          <a:lstStyle/>
          <a:p>
            <a:r>
              <a:rPr lang="en-IN" sz="1800" dirty="0" smtClean="0"/>
              <a:t>Modules </a:t>
            </a:r>
            <a:r>
              <a:rPr lang="en-IN" sz="1800" dirty="0"/>
              <a:t>have two distinct phases in their lifecycle:</a:t>
            </a:r>
          </a:p>
          <a:p>
            <a:pPr lvl="1">
              <a:buFont typeface="Courier New" panose="02070309020205020404" pitchFamily="49" charset="0"/>
              <a:buChar char="o"/>
            </a:pPr>
            <a:r>
              <a:rPr lang="en-IN" sz="1600" dirty="0"/>
              <a:t>The configuration </a:t>
            </a:r>
            <a:r>
              <a:rPr lang="en-IN" sz="1600" dirty="0" smtClean="0"/>
              <a:t>phase - Constants </a:t>
            </a:r>
            <a:r>
              <a:rPr lang="en-IN" sz="1600" dirty="0"/>
              <a:t>are set and module components are registered and </a:t>
            </a:r>
            <a:r>
              <a:rPr lang="en-IN" sz="1600" dirty="0" smtClean="0"/>
              <a:t>configured. Components can be registered in any order.</a:t>
            </a:r>
            <a:endParaRPr lang="en-IN" sz="1600" dirty="0"/>
          </a:p>
          <a:p>
            <a:pPr lvl="1">
              <a:buFont typeface="Courier New" panose="02070309020205020404" pitchFamily="49" charset="0"/>
              <a:buChar char="o"/>
            </a:pPr>
            <a:r>
              <a:rPr lang="en-IN" sz="1600" dirty="0"/>
              <a:t>The run </a:t>
            </a:r>
            <a:r>
              <a:rPr lang="en-IN" sz="1600" dirty="0" smtClean="0"/>
              <a:t>phase - </a:t>
            </a:r>
            <a:r>
              <a:rPr lang="en-IN" sz="1600" dirty="0"/>
              <a:t>Module components are instantiated and injected with dependencies as needed</a:t>
            </a:r>
            <a:r>
              <a:rPr lang="en-IN" sz="1600" dirty="0" smtClean="0"/>
              <a:t>.</a:t>
            </a:r>
          </a:p>
          <a:p>
            <a:pPr marL="0" lvl="1" indent="0">
              <a:buNone/>
            </a:pPr>
            <a:endParaRPr lang="en-IN" sz="1600" dirty="0"/>
          </a:p>
          <a:p>
            <a:pPr marL="342900" lvl="1" indent="-342900">
              <a:buFont typeface="Wingdings" panose="05000000000000000000" pitchFamily="2" charset="2"/>
              <a:buChar char="§"/>
            </a:pPr>
            <a:r>
              <a:rPr lang="en-IN" sz="1800" dirty="0"/>
              <a:t>As you can see a reference to a constructor function for the component is attached to the module but it is not invoked.</a:t>
            </a:r>
          </a:p>
          <a:p>
            <a:pPr marL="400050" lvl="2" indent="0">
              <a:buNone/>
            </a:pPr>
            <a:r>
              <a:rPr lang="en-IN" sz="1600" dirty="0" smtClean="0">
                <a:solidFill>
                  <a:srgbClr val="0070C0"/>
                </a:solidFill>
              </a:rPr>
              <a:t>angular.module</a:t>
            </a:r>
            <a:r>
              <a:rPr lang="en-IN" sz="1600" dirty="0">
                <a:solidFill>
                  <a:srgbClr val="0070C0"/>
                </a:solidFill>
              </a:rPr>
              <a:t>("</a:t>
            </a:r>
            <a:r>
              <a:rPr lang="en-IN" sz="1600" dirty="0" smtClean="0">
                <a:solidFill>
                  <a:srgbClr val="0070C0"/>
                </a:solidFill>
              </a:rPr>
              <a:t>header“).</a:t>
            </a:r>
            <a:r>
              <a:rPr lang="en-IN" sz="1600" dirty="0">
                <a:solidFill>
                  <a:srgbClr val="0070C0"/>
                </a:solidFill>
              </a:rPr>
              <a:t>service("</a:t>
            </a:r>
            <a:r>
              <a:rPr lang="en-IN" sz="1600" dirty="0" err="1">
                <a:solidFill>
                  <a:srgbClr val="0070C0"/>
                </a:solidFill>
              </a:rPr>
              <a:t>navService</a:t>
            </a:r>
            <a:r>
              <a:rPr lang="en-IN" sz="1600" dirty="0">
                <a:solidFill>
                  <a:srgbClr val="0070C0"/>
                </a:solidFill>
              </a:rPr>
              <a:t>",</a:t>
            </a:r>
            <a:r>
              <a:rPr lang="en-IN" sz="1600" dirty="0" err="1">
                <a:solidFill>
                  <a:srgbClr val="0070C0"/>
                </a:solidFill>
              </a:rPr>
              <a:t>ConstructorFunction</a:t>
            </a:r>
            <a:r>
              <a:rPr lang="en-IN" sz="1600" dirty="0">
                <a:solidFill>
                  <a:srgbClr val="0070C0"/>
                </a:solidFill>
              </a:rPr>
              <a:t>) .controller("</a:t>
            </a:r>
            <a:r>
              <a:rPr lang="en-IN" sz="1600" dirty="0" err="1">
                <a:solidFill>
                  <a:srgbClr val="0070C0"/>
                </a:solidFill>
              </a:rPr>
              <a:t>HeaderCtrl</a:t>
            </a:r>
            <a:r>
              <a:rPr lang="en-IN" sz="1600" dirty="0">
                <a:solidFill>
                  <a:srgbClr val="0070C0"/>
                </a:solidFill>
              </a:rPr>
              <a:t>",</a:t>
            </a:r>
            <a:r>
              <a:rPr lang="en-IN" sz="1600" dirty="0" err="1">
                <a:solidFill>
                  <a:srgbClr val="0070C0"/>
                </a:solidFill>
              </a:rPr>
              <a:t>ConstructorFunction</a:t>
            </a:r>
            <a:r>
              <a:rPr lang="en-IN" sz="1600" dirty="0" smtClean="0">
                <a:solidFill>
                  <a:srgbClr val="0070C0"/>
                </a:solidFill>
              </a:rPr>
              <a:t>);</a:t>
            </a:r>
          </a:p>
          <a:p>
            <a:pPr marL="342900" lvl="1" indent="-342900">
              <a:buFont typeface="Wingdings" panose="05000000000000000000" pitchFamily="2" charset="2"/>
              <a:buChar char="§"/>
            </a:pPr>
            <a:endParaRPr lang="en-IN" dirty="0" smtClean="0"/>
          </a:p>
          <a:p>
            <a:r>
              <a:rPr lang="en-IN" sz="1800" dirty="0" smtClean="0"/>
              <a:t>Modules </a:t>
            </a:r>
            <a:r>
              <a:rPr lang="en-IN" sz="1800" dirty="0"/>
              <a:t>are a way of managing $injector configuration, and have nothing to do with loading of scripts into a VM. </a:t>
            </a:r>
            <a:endParaRPr lang="en-IN" sz="1800" dirty="0" smtClean="0"/>
          </a:p>
          <a:p>
            <a:r>
              <a:rPr lang="en-IN" sz="1800" dirty="0" smtClean="0"/>
              <a:t>As modules </a:t>
            </a:r>
            <a:r>
              <a:rPr lang="en-IN" sz="1800" dirty="0"/>
              <a:t>do nothing at load time they can be loaded into the VM in any order and thus script loaders can take advantage of this property and parallelize the loading process.</a:t>
            </a:r>
          </a:p>
          <a:p>
            <a:pPr marL="342900" lvl="1"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3312343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2210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Modules - 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US" sz="2000" dirty="0"/>
          </a:p>
          <a:p>
            <a:pPr marL="285750" indent="-285750">
              <a:spcAft>
                <a:spcPts val="1200"/>
              </a:spcAft>
              <a:buFont typeface="Arial" pitchFamily="34" charset="0"/>
              <a:buChar char="•"/>
            </a:pPr>
            <a:r>
              <a:rPr lang="en-IN" sz="2000" dirty="0" smtClean="0"/>
              <a:t>Module 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p>
        </p:txBody>
      </p:sp>
    </p:spTree>
    <p:extLst>
      <p:ext uri="{BB962C8B-B14F-4D97-AF65-F5344CB8AC3E}">
        <p14:creationId xmlns:p14="http://schemas.microsoft.com/office/powerpoint/2010/main" val="69939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marL="285750" indent="-285750">
              <a:spcAft>
                <a:spcPts val="1200"/>
              </a:spcAft>
            </a:pPr>
            <a:r>
              <a:rPr lang="en-IN" sz="2400" dirty="0"/>
              <a:t>Module Loading &amp; </a:t>
            </a:r>
            <a:r>
              <a:rPr lang="en-IN" sz="2400" dirty="0" smtClean="0"/>
              <a:t>Dependencies (1/3)</a:t>
            </a:r>
            <a:endParaRPr lang="en-IN" sz="2400" dirty="0"/>
          </a:p>
        </p:txBody>
      </p:sp>
      <p:sp>
        <p:nvSpPr>
          <p:cNvPr id="3" name="Text Placeholder 2"/>
          <p:cNvSpPr>
            <a:spLocks noGrp="1"/>
          </p:cNvSpPr>
          <p:nvPr>
            <p:ph type="body" sz="quarter" idx="10"/>
          </p:nvPr>
        </p:nvSpPr>
        <p:spPr>
          <a:xfrm>
            <a:off x="304800" y="1131912"/>
            <a:ext cx="4267200" cy="4889376"/>
          </a:xfrm>
          <a:ln>
            <a:noFill/>
          </a:ln>
        </p:spPr>
        <p:txBody>
          <a:bodyPr vert="horz" lIns="91440" tIns="45720" rIns="91440" bIns="45720" rtlCol="0">
            <a:noAutofit/>
          </a:bodyPr>
          <a:lstStyle/>
          <a:p>
            <a:pPr marL="0" indent="0">
              <a:buNone/>
            </a:pPr>
            <a:r>
              <a:rPr lang="en-US" sz="1600" b="1" dirty="0" smtClean="0"/>
              <a:t>Configuration blocks</a:t>
            </a:r>
            <a:r>
              <a:rPr lang="en-US" sz="1600" dirty="0" smtClean="0"/>
              <a:t> </a:t>
            </a:r>
          </a:p>
          <a:p>
            <a:r>
              <a:rPr lang="en-US" sz="1600" dirty="0"/>
              <a:t>Angular executes blocks of configuration during the provider registration and configuration phases in the bootstrapping of the module</a:t>
            </a:r>
            <a:r>
              <a:rPr lang="en-US" sz="1600" dirty="0" smtClean="0"/>
              <a:t>.</a:t>
            </a:r>
          </a:p>
          <a:p>
            <a:pPr marL="0" indent="0">
              <a:buNone/>
            </a:pPr>
            <a:endParaRPr lang="en-US" sz="1600" dirty="0"/>
          </a:p>
          <a:p>
            <a:r>
              <a:rPr lang="en-IN" sz="1600" dirty="0" smtClean="0"/>
              <a:t>It contains </a:t>
            </a:r>
            <a:r>
              <a:rPr lang="en-IN" sz="1600" dirty="0"/>
              <a:t>code to be run only during the configuration phase. </a:t>
            </a:r>
            <a:endParaRPr lang="en-IN" sz="1600" dirty="0" smtClean="0"/>
          </a:p>
          <a:p>
            <a:pPr marL="0" indent="0">
              <a:buNone/>
            </a:pPr>
            <a:endParaRPr lang="en-IN" sz="1600" dirty="0" smtClean="0"/>
          </a:p>
          <a:p>
            <a:r>
              <a:rPr lang="en-US" sz="1600" dirty="0"/>
              <a:t>We can </a:t>
            </a:r>
            <a:r>
              <a:rPr lang="en-US" sz="1600" i="1" dirty="0"/>
              <a:t>only inject </a:t>
            </a:r>
            <a:r>
              <a:rPr lang="en-US" sz="1600" i="1" dirty="0" smtClean="0"/>
              <a:t>and configure </a:t>
            </a:r>
            <a:r>
              <a:rPr lang="en-US" sz="1600" dirty="0" smtClean="0"/>
              <a:t>providers </a:t>
            </a:r>
            <a:r>
              <a:rPr lang="en-US" sz="1600" dirty="0"/>
              <a:t>and </a:t>
            </a:r>
            <a:r>
              <a:rPr lang="en-US" sz="1600" dirty="0" smtClean="0"/>
              <a:t>constants into config block. </a:t>
            </a:r>
            <a:endParaRPr lang="en-IN" sz="1600" dirty="0" smtClean="0"/>
          </a:p>
          <a:p>
            <a:pPr marL="0" indent="0">
              <a:buNone/>
            </a:pPr>
            <a:endParaRPr lang="en-US" sz="1600" dirty="0" smtClean="0"/>
          </a:p>
          <a:p>
            <a:r>
              <a:rPr lang="en-US" sz="1600" dirty="0" smtClean="0"/>
              <a:t>We can define multiple configuration block for a module</a:t>
            </a:r>
          </a:p>
          <a:p>
            <a:pPr marL="0" indent="0">
              <a:buNone/>
            </a:pPr>
            <a:endParaRPr lang="en-US" sz="1600" dirty="0" smtClean="0"/>
          </a:p>
          <a:p>
            <a:r>
              <a:rPr lang="en-US" sz="1600" dirty="0"/>
              <a:t>Angular runs functions in the order in which they are written and registered</a:t>
            </a:r>
          </a:p>
          <a:p>
            <a:pPr marL="0" indent="0">
              <a:buNone/>
            </a:pPr>
            <a:endParaRPr lang="en-US" sz="1600" dirty="0"/>
          </a:p>
        </p:txBody>
      </p:sp>
      <p:sp>
        <p:nvSpPr>
          <p:cNvPr id="6" name="Rectangle 5"/>
          <p:cNvSpPr/>
          <p:nvPr/>
        </p:nvSpPr>
        <p:spPr>
          <a:xfrm>
            <a:off x="4499992" y="3232135"/>
            <a:ext cx="4567200" cy="3539430"/>
          </a:xfrm>
          <a:prstGeom prst="rect">
            <a:avLst/>
          </a:prstGeom>
          <a:ln>
            <a:solidFill>
              <a:schemeClr val="tx1"/>
            </a:solidFill>
          </a:ln>
        </p:spPr>
        <p:txBody>
          <a:bodyPr wrap="square">
            <a:spAutoFit/>
          </a:bodyPr>
          <a:lstStyle/>
          <a:p>
            <a:r>
              <a:rPr lang="en-US" sz="1600" b="1" dirty="0" smtClean="0"/>
              <a:t>Example:</a:t>
            </a:r>
          </a:p>
          <a:p>
            <a:r>
              <a:rPr lang="en-US" sz="1600" dirty="0" smtClean="0"/>
              <a:t>angular.module</a:t>
            </a:r>
            <a:r>
              <a:rPr lang="en-US" sz="1600" dirty="0"/>
              <a:t>(</a:t>
            </a:r>
            <a:r>
              <a:rPr lang="en-US" sz="1600" dirty="0">
                <a:solidFill>
                  <a:srgbClr val="800000"/>
                </a:solidFill>
              </a:rPr>
              <a:t>'</a:t>
            </a:r>
            <a:r>
              <a:rPr lang="en-US" sz="1600" dirty="0" err="1">
                <a:solidFill>
                  <a:srgbClr val="800000"/>
                </a:solidFill>
              </a:rPr>
              <a:t>myApp</a:t>
            </a:r>
            <a:r>
              <a:rPr lang="en-US" sz="1600" dirty="0">
                <a:solidFill>
                  <a:srgbClr val="800000"/>
                </a:solidFill>
              </a:rPr>
              <a:t>'</a:t>
            </a:r>
            <a:r>
              <a:rPr lang="en-US" sz="1600" dirty="0">
                <a:solidFill>
                  <a:prstClr val="black"/>
                </a:solidFill>
              </a:rPr>
              <a:t>, [])</a:t>
            </a:r>
          </a:p>
          <a:p>
            <a:r>
              <a:rPr lang="en-US" sz="1600" dirty="0">
                <a:solidFill>
                  <a:prstClr val="black"/>
                </a:solidFill>
              </a:rPr>
              <a:t>.</a:t>
            </a:r>
            <a:r>
              <a:rPr lang="en-US" sz="1600" dirty="0" err="1">
                <a:solidFill>
                  <a:prstClr val="black"/>
                </a:solidFill>
              </a:rPr>
              <a:t>config</a:t>
            </a:r>
            <a:r>
              <a:rPr lang="en-US" sz="1600" dirty="0">
                <a:solidFill>
                  <a:prstClr val="black"/>
                </a:solidFill>
              </a:rPr>
              <a:t>(</a:t>
            </a:r>
            <a:r>
              <a:rPr lang="en-US" sz="1600" dirty="0">
                <a:solidFill>
                  <a:srgbClr val="0000FF"/>
                </a:solidFill>
              </a:rPr>
              <a:t>function</a:t>
            </a:r>
            <a:r>
              <a:rPr lang="en-US" sz="1600" dirty="0">
                <a:solidFill>
                  <a:prstClr val="black"/>
                </a:solidFill>
              </a:rPr>
              <a:t> ($provide, $</a:t>
            </a:r>
            <a:r>
              <a:rPr lang="en-US" sz="1600" dirty="0" err="1">
                <a:solidFill>
                  <a:prstClr val="black"/>
                </a:solidFill>
              </a:rPr>
              <a:t>compileProvider</a:t>
            </a:r>
            <a:r>
              <a:rPr lang="en-US" sz="1600" dirty="0">
                <a:solidFill>
                  <a:prstClr val="black"/>
                </a:solidFill>
              </a:rPr>
              <a:t>) {</a:t>
            </a:r>
          </a:p>
          <a:p>
            <a:r>
              <a:rPr lang="en-US" sz="1600" dirty="0">
                <a:solidFill>
                  <a:prstClr val="black"/>
                </a:solidFill>
              </a:rPr>
              <a:t>    </a:t>
            </a:r>
            <a:endParaRPr lang="en-US" sz="1600" dirty="0" smtClean="0">
              <a:solidFill>
                <a:prstClr val="black"/>
              </a:solidFill>
            </a:endParaRPr>
          </a:p>
          <a:p>
            <a:r>
              <a:rPr lang="en-US" sz="1600" dirty="0">
                <a:solidFill>
                  <a:prstClr val="black"/>
                </a:solidFill>
              </a:rPr>
              <a:t> </a:t>
            </a:r>
            <a:r>
              <a:rPr lang="en-US" sz="1600" dirty="0" smtClean="0">
                <a:solidFill>
                  <a:prstClr val="black"/>
                </a:solidFill>
              </a:rPr>
              <a:t>  $</a:t>
            </a:r>
            <a:r>
              <a:rPr lang="en-US" sz="1600" dirty="0" err="1">
                <a:solidFill>
                  <a:prstClr val="black"/>
                </a:solidFill>
              </a:rPr>
              <a:t>provide.factory</a:t>
            </a:r>
            <a:r>
              <a:rPr lang="en-US" sz="1600" dirty="0">
                <a:solidFill>
                  <a:prstClr val="black"/>
                </a:solidFill>
              </a:rPr>
              <a:t>(</a:t>
            </a:r>
            <a:r>
              <a:rPr lang="en-US" sz="1600" dirty="0">
                <a:solidFill>
                  <a:srgbClr val="800000"/>
                </a:solidFill>
              </a:rPr>
              <a:t>'</a:t>
            </a:r>
            <a:r>
              <a:rPr lang="en-US" sz="1600" dirty="0" err="1">
                <a:solidFill>
                  <a:srgbClr val="800000"/>
                </a:solidFill>
              </a:rPr>
              <a:t>myFactory</a:t>
            </a:r>
            <a:r>
              <a:rPr lang="en-US" sz="1600" dirty="0">
                <a:solidFill>
                  <a:srgbClr val="800000"/>
                </a:solidFill>
              </a:rPr>
              <a:t>'</a:t>
            </a:r>
            <a:r>
              <a:rPr lang="en-US" sz="1600" dirty="0">
                <a:solidFill>
                  <a:prstClr val="black"/>
                </a:solidFill>
              </a:rPr>
              <a:t>, </a:t>
            </a:r>
            <a:r>
              <a:rPr lang="en-US" sz="1600" dirty="0">
                <a:solidFill>
                  <a:srgbClr val="0000FF"/>
                </a:solidFill>
              </a:rPr>
              <a:t>function</a:t>
            </a:r>
            <a:r>
              <a:rPr lang="en-US" sz="1600" dirty="0">
                <a:solidFill>
                  <a:prstClr val="black"/>
                </a:solidFill>
              </a:rPr>
              <a:t> () {</a:t>
            </a:r>
          </a:p>
          <a:p>
            <a:r>
              <a:rPr lang="en-US" sz="1600" dirty="0">
                <a:solidFill>
                  <a:prstClr val="black"/>
                </a:solidFill>
              </a:rPr>
              <a:t>        </a:t>
            </a:r>
            <a:r>
              <a:rPr lang="en-US" sz="1600" dirty="0">
                <a:solidFill>
                  <a:srgbClr val="0000FF"/>
                </a:solidFill>
              </a:rPr>
              <a:t>var</a:t>
            </a:r>
            <a:r>
              <a:rPr lang="en-US" sz="1600" dirty="0">
                <a:solidFill>
                  <a:prstClr val="black"/>
                </a:solidFill>
              </a:rPr>
              <a:t> service = {};</a:t>
            </a:r>
          </a:p>
          <a:p>
            <a:r>
              <a:rPr lang="en-US" sz="1600" dirty="0">
                <a:solidFill>
                  <a:prstClr val="black"/>
                </a:solidFill>
              </a:rPr>
              <a:t>        </a:t>
            </a:r>
            <a:r>
              <a:rPr lang="en-US" sz="1600" dirty="0">
                <a:solidFill>
                  <a:srgbClr val="0000FF"/>
                </a:solidFill>
              </a:rPr>
              <a:t>return</a:t>
            </a:r>
            <a:r>
              <a:rPr lang="en-US" sz="1600" dirty="0">
                <a:solidFill>
                  <a:prstClr val="black"/>
                </a:solidFill>
              </a:rPr>
              <a:t> service;</a:t>
            </a:r>
          </a:p>
          <a:p>
            <a:r>
              <a:rPr lang="en-US" sz="1600" dirty="0">
                <a:solidFill>
                  <a:prstClr val="black"/>
                </a:solidFill>
              </a:rPr>
              <a:t>    });</a:t>
            </a:r>
          </a:p>
          <a:p>
            <a:r>
              <a:rPr lang="en-US" sz="1600" dirty="0">
                <a:solidFill>
                  <a:prstClr val="black"/>
                </a:solidFill>
              </a:rPr>
              <a:t>    $</a:t>
            </a:r>
            <a:r>
              <a:rPr lang="en-US" sz="1600" dirty="0" err="1">
                <a:solidFill>
                  <a:prstClr val="black"/>
                </a:solidFill>
              </a:rPr>
              <a:t>compileProvider.directive</a:t>
            </a:r>
            <a:r>
              <a:rPr lang="en-US" sz="1600" dirty="0">
                <a:solidFill>
                  <a:prstClr val="black"/>
                </a:solidFill>
              </a:rPr>
              <a:t>(</a:t>
            </a:r>
            <a:r>
              <a:rPr lang="en-US" sz="1600" dirty="0">
                <a:solidFill>
                  <a:srgbClr val="800000"/>
                </a:solidFill>
              </a:rPr>
              <a:t>'</a:t>
            </a:r>
            <a:r>
              <a:rPr lang="en-US" sz="1600" dirty="0" err="1">
                <a:solidFill>
                  <a:srgbClr val="800000"/>
                </a:solidFill>
              </a:rPr>
              <a:t>myDirective</a:t>
            </a:r>
            <a:r>
              <a:rPr lang="en-US" sz="1600" dirty="0">
                <a:solidFill>
                  <a:srgbClr val="800000"/>
                </a:solidFill>
              </a:rPr>
              <a:t>'</a:t>
            </a:r>
            <a:r>
              <a:rPr lang="en-US" sz="1600" dirty="0">
                <a:solidFill>
                  <a:prstClr val="black"/>
                </a:solidFill>
              </a:rPr>
              <a:t>,</a:t>
            </a:r>
          </a:p>
          <a:p>
            <a:r>
              <a:rPr lang="en-US" sz="1600" dirty="0">
                <a:solidFill>
                  <a:prstClr val="black"/>
                </a:solidFill>
              </a:rPr>
              <a:t>    </a:t>
            </a:r>
            <a:r>
              <a:rPr lang="en-US" sz="1600" dirty="0">
                <a:solidFill>
                  <a:srgbClr val="0000FF"/>
                </a:solidFill>
              </a:rPr>
              <a:t>function</a:t>
            </a:r>
            <a:r>
              <a:rPr lang="en-US" sz="1600" dirty="0">
                <a:solidFill>
                  <a:prstClr val="black"/>
                </a:solidFill>
              </a:rPr>
              <a:t> () {</a:t>
            </a:r>
          </a:p>
          <a:p>
            <a:r>
              <a:rPr lang="en-US" sz="1600" dirty="0">
                <a:solidFill>
                  <a:prstClr val="black"/>
                </a:solidFill>
              </a:rPr>
              <a:t>        </a:t>
            </a:r>
            <a:r>
              <a:rPr lang="en-US" sz="1600" dirty="0">
                <a:solidFill>
                  <a:srgbClr val="0000FF"/>
                </a:solidFill>
              </a:rPr>
              <a:t>return</a:t>
            </a:r>
            <a:r>
              <a:rPr lang="en-US" sz="1600" dirty="0">
                <a:solidFill>
                  <a:prstClr val="black"/>
                </a:solidFill>
              </a:rPr>
              <a:t> { template: </a:t>
            </a:r>
            <a:r>
              <a:rPr lang="en-US" sz="1600" dirty="0">
                <a:solidFill>
                  <a:srgbClr val="800000"/>
                </a:solidFill>
              </a:rPr>
              <a:t>'&lt;button&gt;Click me&lt;/button&gt;'</a:t>
            </a:r>
            <a:endParaRPr lang="en-US" sz="1600" dirty="0">
              <a:solidFill>
                <a:prstClr val="black"/>
              </a:solidFill>
            </a:endParaRPr>
          </a:p>
          <a:p>
            <a:r>
              <a:rPr lang="en-US" sz="1600" dirty="0">
                <a:solidFill>
                  <a:prstClr val="black"/>
                </a:solidFill>
              </a:rPr>
              <a:t>        }</a:t>
            </a:r>
          </a:p>
          <a:p>
            <a:r>
              <a:rPr lang="en-US" sz="1600" dirty="0">
                <a:solidFill>
                  <a:prstClr val="black"/>
                </a:solidFill>
              </a:rPr>
              <a:t>    })</a:t>
            </a:r>
          </a:p>
          <a:p>
            <a:r>
              <a:rPr lang="en-US" sz="1600" dirty="0" smtClean="0">
                <a:solidFill>
                  <a:prstClr val="black"/>
                </a:solidFill>
              </a:rPr>
              <a:t>});</a:t>
            </a:r>
            <a:endParaRPr lang="en-US" sz="1600" dirty="0">
              <a:solidFill>
                <a:prstClr val="black"/>
              </a:solidFill>
            </a:endParaRPr>
          </a:p>
        </p:txBody>
      </p:sp>
      <p:sp>
        <p:nvSpPr>
          <p:cNvPr id="4" name="Rectangle 3"/>
          <p:cNvSpPr/>
          <p:nvPr/>
        </p:nvSpPr>
        <p:spPr>
          <a:xfrm>
            <a:off x="4495192" y="1109062"/>
            <a:ext cx="4572000" cy="2062103"/>
          </a:xfrm>
          <a:prstGeom prst="rect">
            <a:avLst/>
          </a:prstGeom>
          <a:ln>
            <a:solidFill>
              <a:schemeClr val="tx1"/>
            </a:solidFill>
          </a:ln>
        </p:spPr>
        <p:txBody>
          <a:bodyPr>
            <a:spAutoFit/>
          </a:bodyPr>
          <a:lstStyle/>
          <a:p>
            <a:r>
              <a:rPr lang="en-US" sz="1600" b="1" dirty="0" smtClean="0"/>
              <a:t>Config block:</a:t>
            </a:r>
          </a:p>
          <a:p>
            <a:r>
              <a:rPr lang="en-US" sz="1600" dirty="0" smtClean="0"/>
              <a:t>angular.module</a:t>
            </a:r>
            <a:r>
              <a:rPr lang="en-US" sz="1600" dirty="0"/>
              <a:t>(</a:t>
            </a:r>
            <a:r>
              <a:rPr lang="en-US" sz="1600" dirty="0">
                <a:solidFill>
                  <a:srgbClr val="800000"/>
                </a:solidFill>
              </a:rPr>
              <a:t>'</a:t>
            </a:r>
            <a:r>
              <a:rPr lang="en-US" sz="1600" dirty="0" err="1">
                <a:solidFill>
                  <a:srgbClr val="800000"/>
                </a:solidFill>
              </a:rPr>
              <a:t>myModule</a:t>
            </a:r>
            <a:r>
              <a:rPr lang="en-US" sz="1600" dirty="0">
                <a:solidFill>
                  <a:srgbClr val="800000"/>
                </a:solidFill>
              </a:rPr>
              <a:t>'</a:t>
            </a:r>
            <a:r>
              <a:rPr lang="en-US" sz="1600" dirty="0">
                <a:solidFill>
                  <a:prstClr val="black"/>
                </a:solidFill>
              </a:rPr>
              <a:t>, []).</a:t>
            </a:r>
          </a:p>
          <a:p>
            <a:r>
              <a:rPr lang="en-US" sz="1600" dirty="0" err="1">
                <a:solidFill>
                  <a:prstClr val="black"/>
                </a:solidFill>
              </a:rPr>
              <a:t>config</a:t>
            </a:r>
            <a:r>
              <a:rPr lang="en-US" sz="1600" dirty="0">
                <a:solidFill>
                  <a:prstClr val="black"/>
                </a:solidFill>
              </a:rPr>
              <a:t>(</a:t>
            </a:r>
            <a:r>
              <a:rPr lang="en-US" sz="1600" dirty="0">
                <a:solidFill>
                  <a:srgbClr val="0000FF"/>
                </a:solidFill>
              </a:rPr>
              <a:t>function</a:t>
            </a:r>
            <a:r>
              <a:rPr lang="en-US" sz="1600" dirty="0">
                <a:solidFill>
                  <a:prstClr val="black"/>
                </a:solidFill>
              </a:rPr>
              <a:t> (</a:t>
            </a:r>
            <a:r>
              <a:rPr lang="en-US" sz="1600" dirty="0" err="1">
                <a:solidFill>
                  <a:prstClr val="black"/>
                </a:solidFill>
              </a:rPr>
              <a:t>injectables</a:t>
            </a:r>
            <a:r>
              <a:rPr lang="en-US" sz="1600" dirty="0">
                <a:solidFill>
                  <a:prstClr val="black"/>
                </a:solidFill>
              </a:rPr>
              <a:t>) { </a:t>
            </a:r>
            <a:r>
              <a:rPr lang="en-US" sz="1600" dirty="0">
                <a:solidFill>
                  <a:srgbClr val="006400"/>
                </a:solidFill>
              </a:rPr>
              <a:t>// provider-injector</a:t>
            </a:r>
            <a:endParaRPr lang="en-US" sz="1600" dirty="0">
              <a:solidFill>
                <a:prstClr val="black"/>
              </a:solidFill>
            </a:endParaRPr>
          </a:p>
          <a:p>
            <a:r>
              <a:rPr lang="en-US" sz="1600" dirty="0">
                <a:solidFill>
                  <a:prstClr val="black"/>
                </a:solidFill>
              </a:rPr>
              <a:t>    </a:t>
            </a:r>
            <a:r>
              <a:rPr lang="en-US" sz="1600" dirty="0">
                <a:solidFill>
                  <a:srgbClr val="006400"/>
                </a:solidFill>
              </a:rPr>
              <a:t>// This is an example of config block.</a:t>
            </a:r>
            <a:endParaRPr lang="en-US" sz="1600" dirty="0">
              <a:solidFill>
                <a:prstClr val="black"/>
              </a:solidFill>
            </a:endParaRPr>
          </a:p>
          <a:p>
            <a:r>
              <a:rPr lang="en-US" sz="1600" dirty="0">
                <a:solidFill>
                  <a:prstClr val="black"/>
                </a:solidFill>
              </a:rPr>
              <a:t>    </a:t>
            </a:r>
            <a:r>
              <a:rPr lang="en-US" sz="1600" dirty="0">
                <a:solidFill>
                  <a:srgbClr val="006400"/>
                </a:solidFill>
              </a:rPr>
              <a:t>// You can have as many of these as you want.</a:t>
            </a:r>
            <a:endParaRPr lang="en-US" sz="1600" dirty="0">
              <a:solidFill>
                <a:prstClr val="black"/>
              </a:solidFill>
            </a:endParaRPr>
          </a:p>
          <a:p>
            <a:r>
              <a:rPr lang="en-US" sz="1600" dirty="0">
                <a:solidFill>
                  <a:prstClr val="black"/>
                </a:solidFill>
              </a:rPr>
              <a:t>    </a:t>
            </a:r>
            <a:r>
              <a:rPr lang="en-US" sz="1600" dirty="0">
                <a:solidFill>
                  <a:srgbClr val="006400"/>
                </a:solidFill>
              </a:rPr>
              <a:t>// You can only inject Providers (not instances)</a:t>
            </a:r>
            <a:endParaRPr lang="en-US" sz="1600" dirty="0">
              <a:solidFill>
                <a:prstClr val="black"/>
              </a:solidFill>
            </a:endParaRPr>
          </a:p>
          <a:p>
            <a:r>
              <a:rPr lang="en-US" sz="1600" dirty="0">
                <a:solidFill>
                  <a:prstClr val="black"/>
                </a:solidFill>
              </a:rPr>
              <a:t>    </a:t>
            </a:r>
            <a:r>
              <a:rPr lang="en-US" sz="1600" dirty="0">
                <a:solidFill>
                  <a:srgbClr val="006400"/>
                </a:solidFill>
              </a:rPr>
              <a:t>// into config blocks.</a:t>
            </a:r>
            <a:endParaRPr lang="en-US" sz="1600" dirty="0">
              <a:solidFill>
                <a:prstClr val="black"/>
              </a:solidFill>
            </a:endParaRPr>
          </a:p>
          <a:p>
            <a:r>
              <a:rPr lang="en-US" sz="1600" dirty="0">
                <a:solidFill>
                  <a:prstClr val="black"/>
                </a:solidFill>
              </a:rPr>
              <a:t>})</a:t>
            </a:r>
            <a:endParaRPr lang="en-US" sz="1600" dirty="0"/>
          </a:p>
        </p:txBody>
      </p:sp>
    </p:spTree>
    <p:extLst>
      <p:ext uri="{BB962C8B-B14F-4D97-AF65-F5344CB8AC3E}">
        <p14:creationId xmlns:p14="http://schemas.microsoft.com/office/powerpoint/2010/main" val="563188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marL="285750" indent="-285750">
              <a:spcAft>
                <a:spcPts val="1200"/>
              </a:spcAft>
            </a:pPr>
            <a:r>
              <a:rPr lang="en-IN" sz="2400" dirty="0" smtClean="0"/>
              <a:t>Module Loading &amp; Dependencies (2/3)</a:t>
            </a:r>
            <a:endParaRPr lang="en-IN" sz="2400" dirty="0"/>
          </a:p>
        </p:txBody>
      </p:sp>
      <p:sp>
        <p:nvSpPr>
          <p:cNvPr id="3" name="Text Placeholder 2"/>
          <p:cNvSpPr>
            <a:spLocks noGrp="1"/>
          </p:cNvSpPr>
          <p:nvPr>
            <p:ph type="body" sz="quarter" idx="10"/>
          </p:nvPr>
        </p:nvSpPr>
        <p:spPr>
          <a:xfrm>
            <a:off x="304800" y="764704"/>
            <a:ext cx="4267200" cy="5472608"/>
          </a:xfrm>
          <a:ln>
            <a:noFill/>
          </a:ln>
        </p:spPr>
        <p:txBody>
          <a:bodyPr vert="horz" lIns="91440" tIns="45720" rIns="91440" bIns="45720" rtlCol="0">
            <a:noAutofit/>
          </a:bodyPr>
          <a:lstStyle/>
          <a:p>
            <a:pPr marL="0" indent="0">
              <a:buNone/>
            </a:pPr>
            <a:r>
              <a:rPr lang="en-US" sz="1600" b="1" dirty="0" smtClean="0"/>
              <a:t>Run </a:t>
            </a:r>
            <a:r>
              <a:rPr lang="en-US" sz="1600" b="1" dirty="0"/>
              <a:t>blocks</a:t>
            </a:r>
            <a:r>
              <a:rPr lang="en-US" sz="1600" dirty="0"/>
              <a:t> </a:t>
            </a:r>
          </a:p>
          <a:p>
            <a:r>
              <a:rPr lang="en-IN" sz="1600" dirty="0" smtClean="0"/>
              <a:t>It contains code </a:t>
            </a:r>
            <a:r>
              <a:rPr lang="en-IN" sz="1600" dirty="0"/>
              <a:t>to be run after the configuration phase but before the module at large kicks into gear. </a:t>
            </a:r>
            <a:endParaRPr lang="en-IN" sz="1600" dirty="0" smtClean="0"/>
          </a:p>
          <a:p>
            <a:endParaRPr lang="en-IN" sz="1600" dirty="0" smtClean="0"/>
          </a:p>
          <a:p>
            <a:r>
              <a:rPr lang="en-IN" sz="1600" dirty="0" smtClean="0"/>
              <a:t>This </a:t>
            </a:r>
            <a:r>
              <a:rPr lang="en-IN" sz="1600" dirty="0"/>
              <a:t>is where you can bootstrap your app if required.</a:t>
            </a:r>
            <a:endParaRPr lang="en-US" sz="1600" dirty="0" smtClean="0"/>
          </a:p>
          <a:p>
            <a:endParaRPr lang="en-US" sz="1600" dirty="0" smtClean="0"/>
          </a:p>
          <a:p>
            <a:r>
              <a:rPr lang="en-US" sz="1600" dirty="0" smtClean="0"/>
              <a:t>Run </a:t>
            </a:r>
            <a:r>
              <a:rPr lang="en-US" sz="1600" dirty="0"/>
              <a:t>blocks are the </a:t>
            </a:r>
            <a:r>
              <a:rPr lang="en-US" sz="1600" i="1" dirty="0"/>
              <a:t>closest thing in Angular to the main method</a:t>
            </a:r>
            <a:r>
              <a:rPr lang="en-US" sz="1600" dirty="0"/>
              <a:t>. </a:t>
            </a:r>
            <a:endParaRPr lang="en-US" sz="1600" dirty="0" smtClean="0"/>
          </a:p>
          <a:p>
            <a:endParaRPr lang="en-US" sz="1600" dirty="0" smtClean="0"/>
          </a:p>
          <a:p>
            <a:r>
              <a:rPr lang="en-US" sz="1600" dirty="0" smtClean="0"/>
              <a:t>The </a:t>
            </a:r>
            <a:r>
              <a:rPr lang="en-US" sz="1600" dirty="0"/>
              <a:t>run block is code that is typically hard to unit test and is related to the general app</a:t>
            </a:r>
            <a:r>
              <a:rPr lang="en-US" sz="1600" dirty="0" smtClean="0"/>
              <a:t>.</a:t>
            </a:r>
          </a:p>
          <a:p>
            <a:pPr marL="0" indent="0">
              <a:buNone/>
            </a:pPr>
            <a:endParaRPr lang="en-US" sz="1600" dirty="0" smtClean="0"/>
          </a:p>
          <a:p>
            <a:r>
              <a:rPr lang="en-US" sz="1600" dirty="0" smtClean="0"/>
              <a:t>Run </a:t>
            </a:r>
            <a:r>
              <a:rPr lang="en-US" sz="1600" dirty="0"/>
              <a:t>blocks are places where we’ll set up event listeners that should happen at the global scale of the app</a:t>
            </a:r>
            <a:r>
              <a:rPr lang="en-US" sz="1600" dirty="0" smtClean="0"/>
              <a:t>.</a:t>
            </a:r>
          </a:p>
          <a:p>
            <a:pPr marL="0" indent="0">
              <a:buNone/>
            </a:pPr>
            <a:endParaRPr lang="en-US" sz="1600" dirty="0" smtClean="0"/>
          </a:p>
          <a:p>
            <a:r>
              <a:rPr lang="en-US" sz="1600" dirty="0"/>
              <a:t>For example, we’ll use the .run() block to set up listeners for routing events or unauthenticated requests.</a:t>
            </a:r>
          </a:p>
        </p:txBody>
      </p:sp>
      <p:sp>
        <p:nvSpPr>
          <p:cNvPr id="6" name="Rectangle 5"/>
          <p:cNvSpPr/>
          <p:nvPr/>
        </p:nvSpPr>
        <p:spPr>
          <a:xfrm>
            <a:off x="4572000" y="1124744"/>
            <a:ext cx="4464496" cy="2062103"/>
          </a:xfrm>
          <a:prstGeom prst="rect">
            <a:avLst/>
          </a:prstGeom>
          <a:ln>
            <a:solidFill>
              <a:schemeClr val="tx1"/>
            </a:solidFill>
          </a:ln>
        </p:spPr>
        <p:txBody>
          <a:bodyPr wrap="square">
            <a:spAutoFit/>
          </a:bodyPr>
          <a:lstStyle/>
          <a:p>
            <a:r>
              <a:rPr lang="en-US" sz="1600" b="1" dirty="0" smtClean="0"/>
              <a:t>Run block:</a:t>
            </a:r>
          </a:p>
          <a:p>
            <a:r>
              <a:rPr lang="en-US" sz="1600" dirty="0"/>
              <a:t>angular.module(</a:t>
            </a:r>
            <a:r>
              <a:rPr lang="en-US" sz="1600" dirty="0">
                <a:solidFill>
                  <a:srgbClr val="800000"/>
                </a:solidFill>
              </a:rPr>
              <a:t>'</a:t>
            </a:r>
            <a:r>
              <a:rPr lang="en-US" sz="1600" dirty="0" err="1">
                <a:solidFill>
                  <a:srgbClr val="800000"/>
                </a:solidFill>
              </a:rPr>
              <a:t>myModule</a:t>
            </a:r>
            <a:r>
              <a:rPr lang="en-US" sz="1600" dirty="0">
                <a:solidFill>
                  <a:srgbClr val="800000"/>
                </a:solidFill>
              </a:rPr>
              <a:t>'</a:t>
            </a:r>
            <a:r>
              <a:rPr lang="en-US" sz="1600" dirty="0">
                <a:solidFill>
                  <a:prstClr val="black"/>
                </a:solidFill>
              </a:rPr>
              <a:t>, </a:t>
            </a:r>
            <a:r>
              <a:rPr lang="en-US" sz="1600" dirty="0" smtClean="0">
                <a:solidFill>
                  <a:prstClr val="black"/>
                </a:solidFill>
              </a:rPr>
              <a:t>[])</a:t>
            </a:r>
            <a:endParaRPr lang="en-US" sz="1600" dirty="0">
              <a:solidFill>
                <a:prstClr val="black"/>
              </a:solidFill>
            </a:endParaRPr>
          </a:p>
          <a:p>
            <a:r>
              <a:rPr lang="en-US" sz="1600" dirty="0" smtClean="0">
                <a:solidFill>
                  <a:prstClr val="black"/>
                </a:solidFill>
              </a:rPr>
              <a:t>.run(</a:t>
            </a:r>
            <a:r>
              <a:rPr lang="en-US" sz="1600" dirty="0" smtClean="0">
                <a:solidFill>
                  <a:srgbClr val="0000FF"/>
                </a:solidFill>
              </a:rPr>
              <a:t>function</a:t>
            </a:r>
            <a:r>
              <a:rPr lang="en-US" sz="1600" dirty="0" smtClean="0">
                <a:solidFill>
                  <a:prstClr val="black"/>
                </a:solidFill>
              </a:rPr>
              <a:t> </a:t>
            </a:r>
            <a:r>
              <a:rPr lang="en-US" sz="1600" dirty="0">
                <a:solidFill>
                  <a:prstClr val="black"/>
                </a:solidFill>
              </a:rPr>
              <a:t>(</a:t>
            </a:r>
            <a:r>
              <a:rPr lang="en-US" sz="1600" dirty="0" err="1">
                <a:solidFill>
                  <a:prstClr val="black"/>
                </a:solidFill>
              </a:rPr>
              <a:t>injectables</a:t>
            </a:r>
            <a:r>
              <a:rPr lang="en-US" sz="1600" dirty="0">
                <a:solidFill>
                  <a:prstClr val="black"/>
                </a:solidFill>
              </a:rPr>
              <a:t>) { </a:t>
            </a:r>
            <a:r>
              <a:rPr lang="en-US" sz="1600" dirty="0">
                <a:solidFill>
                  <a:srgbClr val="006400"/>
                </a:solidFill>
              </a:rPr>
              <a:t>// instance-injector</a:t>
            </a:r>
            <a:endParaRPr lang="en-US" sz="1600" dirty="0">
              <a:solidFill>
                <a:prstClr val="black"/>
              </a:solidFill>
            </a:endParaRPr>
          </a:p>
          <a:p>
            <a:r>
              <a:rPr lang="en-US" sz="1600" dirty="0">
                <a:solidFill>
                  <a:prstClr val="black"/>
                </a:solidFill>
              </a:rPr>
              <a:t>    </a:t>
            </a:r>
            <a:r>
              <a:rPr lang="en-US" sz="1600" dirty="0">
                <a:solidFill>
                  <a:srgbClr val="006400"/>
                </a:solidFill>
              </a:rPr>
              <a:t>// This is an example of a run block.</a:t>
            </a:r>
            <a:endParaRPr lang="en-US" sz="1600" dirty="0">
              <a:solidFill>
                <a:prstClr val="black"/>
              </a:solidFill>
            </a:endParaRPr>
          </a:p>
          <a:p>
            <a:r>
              <a:rPr lang="en-US" sz="1600" dirty="0">
                <a:solidFill>
                  <a:prstClr val="black"/>
                </a:solidFill>
              </a:rPr>
              <a:t>    </a:t>
            </a:r>
            <a:r>
              <a:rPr lang="en-US" sz="1600" dirty="0">
                <a:solidFill>
                  <a:srgbClr val="006400"/>
                </a:solidFill>
              </a:rPr>
              <a:t>// You can have as many of these as you want.</a:t>
            </a:r>
            <a:endParaRPr lang="en-US" sz="1600" dirty="0">
              <a:solidFill>
                <a:prstClr val="black"/>
              </a:solidFill>
            </a:endParaRPr>
          </a:p>
          <a:p>
            <a:r>
              <a:rPr lang="en-US" sz="1600" dirty="0">
                <a:solidFill>
                  <a:prstClr val="black"/>
                </a:solidFill>
              </a:rPr>
              <a:t>    </a:t>
            </a:r>
            <a:r>
              <a:rPr lang="en-US" sz="1600" dirty="0">
                <a:solidFill>
                  <a:srgbClr val="006400"/>
                </a:solidFill>
              </a:rPr>
              <a:t>// You can only inject instances (not Providers)</a:t>
            </a:r>
            <a:endParaRPr lang="en-US" sz="1600" dirty="0">
              <a:solidFill>
                <a:prstClr val="black"/>
              </a:solidFill>
            </a:endParaRPr>
          </a:p>
          <a:p>
            <a:r>
              <a:rPr lang="en-US" sz="1600" dirty="0">
                <a:solidFill>
                  <a:prstClr val="black"/>
                </a:solidFill>
              </a:rPr>
              <a:t>    </a:t>
            </a:r>
            <a:r>
              <a:rPr lang="en-US" sz="1600" dirty="0">
                <a:solidFill>
                  <a:srgbClr val="006400"/>
                </a:solidFill>
              </a:rPr>
              <a:t>// into run blocks</a:t>
            </a:r>
            <a:endParaRPr lang="en-US" sz="1600" dirty="0">
              <a:solidFill>
                <a:prstClr val="black"/>
              </a:solidFill>
            </a:endParaRPr>
          </a:p>
          <a:p>
            <a:r>
              <a:rPr lang="en-US" sz="1600" dirty="0">
                <a:solidFill>
                  <a:prstClr val="black"/>
                </a:solidFill>
              </a:rPr>
              <a:t>});</a:t>
            </a:r>
          </a:p>
        </p:txBody>
      </p:sp>
      <p:sp>
        <p:nvSpPr>
          <p:cNvPr id="8" name="Rectangle 7"/>
          <p:cNvSpPr/>
          <p:nvPr/>
        </p:nvSpPr>
        <p:spPr>
          <a:xfrm>
            <a:off x="4572000" y="3186846"/>
            <a:ext cx="4464496" cy="3539430"/>
          </a:xfrm>
          <a:prstGeom prst="rect">
            <a:avLst/>
          </a:prstGeom>
          <a:ln>
            <a:solidFill>
              <a:schemeClr val="tx1"/>
            </a:solidFill>
          </a:ln>
        </p:spPr>
        <p:txBody>
          <a:bodyPr wrap="square">
            <a:spAutoFit/>
          </a:bodyPr>
          <a:lstStyle/>
          <a:p>
            <a:r>
              <a:rPr lang="en-US" sz="1600" b="1" dirty="0" smtClean="0"/>
              <a:t>Example:</a:t>
            </a:r>
            <a:endParaRPr lang="en-US" sz="1600" b="1" dirty="0"/>
          </a:p>
          <a:p>
            <a:r>
              <a:rPr lang="en-US" sz="1600" dirty="0"/>
              <a:t>angular.module(</a:t>
            </a:r>
            <a:r>
              <a:rPr lang="en-US" sz="1600" dirty="0">
                <a:solidFill>
                  <a:srgbClr val="800000"/>
                </a:solidFill>
              </a:rPr>
              <a:t>'</a:t>
            </a:r>
            <a:r>
              <a:rPr lang="en-US" sz="1600" dirty="0" err="1">
                <a:solidFill>
                  <a:srgbClr val="800000"/>
                </a:solidFill>
              </a:rPr>
              <a:t>myApp</a:t>
            </a:r>
            <a:r>
              <a:rPr lang="en-US" sz="1600" dirty="0">
                <a:solidFill>
                  <a:srgbClr val="800000"/>
                </a:solidFill>
              </a:rPr>
              <a:t>'</a:t>
            </a:r>
            <a:r>
              <a:rPr lang="en-US" sz="1600" dirty="0">
                <a:solidFill>
                  <a:prstClr val="black"/>
                </a:solidFill>
              </a:rPr>
              <a:t>, [</a:t>
            </a:r>
            <a:r>
              <a:rPr lang="en-US" sz="1600" dirty="0">
                <a:solidFill>
                  <a:srgbClr val="800000"/>
                </a:solidFill>
              </a:rPr>
              <a:t>'</a:t>
            </a:r>
            <a:r>
              <a:rPr lang="en-US" sz="1600" dirty="0" err="1">
                <a:solidFill>
                  <a:srgbClr val="800000"/>
                </a:solidFill>
              </a:rPr>
              <a:t>ngRoute</a:t>
            </a:r>
            <a:r>
              <a:rPr lang="en-US" sz="1600" dirty="0">
                <a:solidFill>
                  <a:srgbClr val="800000"/>
                </a:solidFill>
              </a:rPr>
              <a:t>'</a:t>
            </a:r>
            <a:r>
              <a:rPr lang="en-US" sz="1600" dirty="0">
                <a:solidFill>
                  <a:prstClr val="black"/>
                </a:solidFill>
              </a:rPr>
              <a:t>])</a:t>
            </a:r>
          </a:p>
          <a:p>
            <a:r>
              <a:rPr lang="en-US" sz="1600" dirty="0">
                <a:solidFill>
                  <a:prstClr val="black"/>
                </a:solidFill>
              </a:rPr>
              <a:t>.run(</a:t>
            </a:r>
            <a:r>
              <a:rPr lang="en-US" sz="1600" dirty="0">
                <a:solidFill>
                  <a:srgbClr val="0000FF"/>
                </a:solidFill>
              </a:rPr>
              <a:t>function</a:t>
            </a:r>
            <a:r>
              <a:rPr lang="en-US" sz="1600" dirty="0">
                <a:solidFill>
                  <a:prstClr val="black"/>
                </a:solidFill>
              </a:rPr>
              <a:t> ($</a:t>
            </a:r>
            <a:r>
              <a:rPr lang="en-US" sz="1600" dirty="0" err="1">
                <a:solidFill>
                  <a:prstClr val="black"/>
                </a:solidFill>
              </a:rPr>
              <a:t>rootScope</a:t>
            </a:r>
            <a:r>
              <a:rPr lang="en-US" sz="1600" dirty="0">
                <a:solidFill>
                  <a:prstClr val="black"/>
                </a:solidFill>
              </a:rPr>
              <a:t>, </a:t>
            </a:r>
            <a:r>
              <a:rPr lang="en-US" sz="1600" dirty="0" err="1">
                <a:solidFill>
                  <a:prstClr val="black"/>
                </a:solidFill>
              </a:rPr>
              <a:t>AuthService</a:t>
            </a:r>
            <a:r>
              <a:rPr lang="en-US" sz="1600" dirty="0">
                <a:solidFill>
                  <a:prstClr val="black"/>
                </a:solidFill>
              </a:rPr>
              <a:t>) {</a:t>
            </a:r>
          </a:p>
          <a:p>
            <a:r>
              <a:rPr lang="en-US" sz="1600" dirty="0">
                <a:solidFill>
                  <a:prstClr val="black"/>
                </a:solidFill>
              </a:rPr>
              <a:t>    $</a:t>
            </a:r>
            <a:r>
              <a:rPr lang="en-US" sz="1600" dirty="0" err="1">
                <a:solidFill>
                  <a:prstClr val="black"/>
                </a:solidFill>
              </a:rPr>
              <a:t>rootScope</a:t>
            </a:r>
            <a:r>
              <a:rPr lang="en-US" sz="1600" dirty="0">
                <a:solidFill>
                  <a:prstClr val="black"/>
                </a:solidFill>
              </a:rPr>
              <a:t>.$on(</a:t>
            </a:r>
            <a:r>
              <a:rPr lang="en-US" sz="1600" dirty="0">
                <a:solidFill>
                  <a:srgbClr val="800000"/>
                </a:solidFill>
              </a:rPr>
              <a:t>'$</a:t>
            </a:r>
            <a:r>
              <a:rPr lang="en-US" sz="1600" dirty="0" err="1">
                <a:solidFill>
                  <a:srgbClr val="800000"/>
                </a:solidFill>
              </a:rPr>
              <a:t>routeChangeStart</a:t>
            </a:r>
            <a:r>
              <a:rPr lang="en-US" sz="1600" dirty="0">
                <a:solidFill>
                  <a:srgbClr val="800000"/>
                </a:solidFill>
              </a:rPr>
              <a:t>'</a:t>
            </a:r>
            <a:r>
              <a:rPr lang="en-US" sz="1600" dirty="0">
                <a:solidFill>
                  <a:prstClr val="black"/>
                </a:solidFill>
              </a:rPr>
              <a:t>,</a:t>
            </a:r>
          </a:p>
          <a:p>
            <a:r>
              <a:rPr lang="en-US" sz="1600" dirty="0">
                <a:solidFill>
                  <a:prstClr val="black"/>
                </a:solidFill>
              </a:rPr>
              <a:t>  </a:t>
            </a:r>
            <a:r>
              <a:rPr lang="en-US" sz="1600" dirty="0">
                <a:solidFill>
                  <a:srgbClr val="0000FF"/>
                </a:solidFill>
              </a:rPr>
              <a:t>function</a:t>
            </a:r>
            <a:r>
              <a:rPr lang="en-US" sz="1600" dirty="0">
                <a:solidFill>
                  <a:prstClr val="black"/>
                </a:solidFill>
              </a:rPr>
              <a:t> (</a:t>
            </a:r>
            <a:r>
              <a:rPr lang="en-US" sz="1600" dirty="0" err="1">
                <a:solidFill>
                  <a:prstClr val="black"/>
                </a:solidFill>
              </a:rPr>
              <a:t>evt</a:t>
            </a:r>
            <a:r>
              <a:rPr lang="en-US" sz="1600" dirty="0">
                <a:solidFill>
                  <a:prstClr val="black"/>
                </a:solidFill>
              </a:rPr>
              <a:t>, next, current) {</a:t>
            </a:r>
          </a:p>
          <a:p>
            <a:r>
              <a:rPr lang="en-US" sz="1600" dirty="0">
                <a:solidFill>
                  <a:prstClr val="black"/>
                </a:solidFill>
              </a:rPr>
              <a:t>      </a:t>
            </a:r>
            <a:r>
              <a:rPr lang="en-US" sz="1600" dirty="0">
                <a:solidFill>
                  <a:srgbClr val="006400"/>
                </a:solidFill>
              </a:rPr>
              <a:t>// If the user is NOT logged in</a:t>
            </a:r>
            <a:endParaRPr lang="en-US" sz="1600" dirty="0">
              <a:solidFill>
                <a:prstClr val="black"/>
              </a:solidFill>
            </a:endParaRPr>
          </a:p>
          <a:p>
            <a:r>
              <a:rPr lang="en-US" sz="1600" dirty="0">
                <a:solidFill>
                  <a:prstClr val="black"/>
                </a:solidFill>
              </a:rPr>
              <a:t>      </a:t>
            </a:r>
            <a:r>
              <a:rPr lang="en-US" sz="1600" dirty="0">
                <a:solidFill>
                  <a:srgbClr val="0000FF"/>
                </a:solidFill>
              </a:rPr>
              <a:t>if</a:t>
            </a:r>
            <a:r>
              <a:rPr lang="en-US" sz="1600" dirty="0">
                <a:solidFill>
                  <a:prstClr val="black"/>
                </a:solidFill>
              </a:rPr>
              <a:t> (!</a:t>
            </a:r>
            <a:r>
              <a:rPr lang="en-US" sz="1600" dirty="0" err="1">
                <a:solidFill>
                  <a:prstClr val="black"/>
                </a:solidFill>
              </a:rPr>
              <a:t>AuthService.userLoggedIn</a:t>
            </a:r>
            <a:r>
              <a:rPr lang="en-US" sz="1600" dirty="0">
                <a:solidFill>
                  <a:prstClr val="black"/>
                </a:solidFill>
              </a:rPr>
              <a:t>()) {</a:t>
            </a:r>
          </a:p>
          <a:p>
            <a:r>
              <a:rPr lang="en-US" sz="1600" dirty="0">
                <a:solidFill>
                  <a:prstClr val="black"/>
                </a:solidFill>
              </a:rPr>
              <a:t>          </a:t>
            </a:r>
            <a:r>
              <a:rPr lang="en-US" sz="1600" dirty="0">
                <a:solidFill>
                  <a:srgbClr val="0000FF"/>
                </a:solidFill>
              </a:rPr>
              <a:t>if</a:t>
            </a:r>
            <a:r>
              <a:rPr lang="en-US" sz="1600" dirty="0">
                <a:solidFill>
                  <a:prstClr val="black"/>
                </a:solidFill>
              </a:rPr>
              <a:t> (</a:t>
            </a:r>
            <a:r>
              <a:rPr lang="en-US" sz="1600" dirty="0" err="1">
                <a:solidFill>
                  <a:prstClr val="black"/>
                </a:solidFill>
              </a:rPr>
              <a:t>next.templateUrl</a:t>
            </a:r>
            <a:r>
              <a:rPr lang="en-US" sz="1600" dirty="0">
                <a:solidFill>
                  <a:prstClr val="black"/>
                </a:solidFill>
              </a:rPr>
              <a:t> === </a:t>
            </a:r>
            <a:r>
              <a:rPr lang="en-US" sz="1600" dirty="0">
                <a:solidFill>
                  <a:srgbClr val="800000"/>
                </a:solidFill>
              </a:rPr>
              <a:t>"login.html"</a:t>
            </a:r>
            <a:r>
              <a:rPr lang="en-US" sz="1600" dirty="0">
                <a:solidFill>
                  <a:prstClr val="black"/>
                </a:solidFill>
              </a:rPr>
              <a:t>) {</a:t>
            </a:r>
          </a:p>
          <a:p>
            <a:r>
              <a:rPr lang="en-US" sz="1600" dirty="0">
                <a:solidFill>
                  <a:prstClr val="black"/>
                </a:solidFill>
              </a:rPr>
              <a:t>    </a:t>
            </a:r>
            <a:r>
              <a:rPr lang="en-US" sz="1600" dirty="0" smtClean="0">
                <a:solidFill>
                  <a:srgbClr val="006400"/>
                </a:solidFill>
              </a:rPr>
              <a:t>// </a:t>
            </a:r>
            <a:r>
              <a:rPr lang="en-US" sz="1600" dirty="0">
                <a:solidFill>
                  <a:srgbClr val="006400"/>
                </a:solidFill>
              </a:rPr>
              <a:t>Already heading to the login route so no need to redirect</a:t>
            </a:r>
            <a:endParaRPr lang="en-US" sz="1600" dirty="0">
              <a:solidFill>
                <a:prstClr val="black"/>
              </a:solidFill>
            </a:endParaRPr>
          </a:p>
          <a:p>
            <a:r>
              <a:rPr lang="en-US" sz="1600" dirty="0">
                <a:solidFill>
                  <a:prstClr val="black"/>
                </a:solidFill>
              </a:rPr>
              <a:t>          } </a:t>
            </a:r>
            <a:r>
              <a:rPr lang="en-US" sz="1600" dirty="0">
                <a:solidFill>
                  <a:srgbClr val="0000FF"/>
                </a:solidFill>
              </a:rPr>
              <a:t>else</a:t>
            </a:r>
            <a:r>
              <a:rPr lang="en-US" sz="1600" dirty="0">
                <a:solidFill>
                  <a:prstClr val="black"/>
                </a:solidFill>
              </a:rPr>
              <a:t> {</a:t>
            </a:r>
          </a:p>
          <a:p>
            <a:r>
              <a:rPr lang="en-US" sz="1600" dirty="0">
                <a:solidFill>
                  <a:prstClr val="black"/>
                </a:solidFill>
              </a:rPr>
              <a:t>              $</a:t>
            </a:r>
            <a:r>
              <a:rPr lang="en-US" sz="1600" dirty="0" err="1">
                <a:solidFill>
                  <a:prstClr val="black"/>
                </a:solidFill>
              </a:rPr>
              <a:t>location.path</a:t>
            </a:r>
            <a:r>
              <a:rPr lang="en-US" sz="1600" dirty="0">
                <a:solidFill>
                  <a:prstClr val="black"/>
                </a:solidFill>
              </a:rPr>
              <a:t>(</a:t>
            </a:r>
            <a:r>
              <a:rPr lang="en-US" sz="1600" dirty="0">
                <a:solidFill>
                  <a:srgbClr val="800000"/>
                </a:solidFill>
              </a:rPr>
              <a:t>'/login'</a:t>
            </a:r>
            <a:r>
              <a:rPr lang="en-US" sz="1600" dirty="0">
                <a:solidFill>
                  <a:prstClr val="black"/>
                </a:solidFill>
              </a:rPr>
              <a:t>);</a:t>
            </a:r>
          </a:p>
          <a:p>
            <a:r>
              <a:rPr lang="en-US" sz="1600" dirty="0">
                <a:solidFill>
                  <a:prstClr val="black"/>
                </a:solidFill>
              </a:rPr>
              <a:t>          }</a:t>
            </a:r>
          </a:p>
          <a:p>
            <a:r>
              <a:rPr lang="en-US" sz="1600" dirty="0">
                <a:solidFill>
                  <a:prstClr val="black"/>
                </a:solidFill>
              </a:rPr>
              <a:t>      </a:t>
            </a:r>
            <a:r>
              <a:rPr lang="en-US" sz="1600" dirty="0" smtClean="0">
                <a:solidFill>
                  <a:prstClr val="black"/>
                </a:solidFill>
              </a:rPr>
              <a:t>}  }); });</a:t>
            </a:r>
            <a:endParaRPr lang="en-US" sz="1600" dirty="0">
              <a:solidFill>
                <a:prstClr val="black"/>
              </a:solidFill>
            </a:endParaRPr>
          </a:p>
        </p:txBody>
      </p:sp>
    </p:spTree>
    <p:extLst>
      <p:ext uri="{BB962C8B-B14F-4D97-AF65-F5344CB8AC3E}">
        <p14:creationId xmlns:p14="http://schemas.microsoft.com/office/powerpoint/2010/main" val="3443268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Module Loading &amp; </a:t>
            </a:r>
            <a:r>
              <a:rPr lang="en-IN" sz="2400" dirty="0" smtClean="0"/>
              <a:t>Dependencies (3/3)</a:t>
            </a:r>
            <a:endParaRPr lang="en-IN" sz="2400" dirty="0"/>
          </a:p>
        </p:txBody>
      </p:sp>
      <p:sp>
        <p:nvSpPr>
          <p:cNvPr id="3" name="Text Placeholder 2"/>
          <p:cNvSpPr>
            <a:spLocks noGrp="1"/>
          </p:cNvSpPr>
          <p:nvPr>
            <p:ph type="body" sz="quarter" idx="10"/>
          </p:nvPr>
        </p:nvSpPr>
        <p:spPr>
          <a:xfrm>
            <a:off x="304800" y="908720"/>
            <a:ext cx="8534400" cy="5105400"/>
          </a:xfrm>
        </p:spPr>
        <p:txBody>
          <a:bodyPr>
            <a:normAutofit/>
          </a:bodyPr>
          <a:lstStyle/>
          <a:p>
            <a:r>
              <a:rPr lang="en-IN" sz="1600" dirty="0" smtClean="0"/>
              <a:t>There </a:t>
            </a:r>
            <a:r>
              <a:rPr lang="en-IN" sz="1600" dirty="0"/>
              <a:t>are some convenience methods on the module which are equivalent to the config block. </a:t>
            </a:r>
            <a:endParaRPr lang="en-IN" sz="1600" dirty="0" smtClean="0"/>
          </a:p>
          <a:p>
            <a:r>
              <a:rPr lang="en-IN" sz="1600" dirty="0" smtClean="0"/>
              <a:t>For </a:t>
            </a:r>
            <a:r>
              <a:rPr lang="en-IN" sz="1600" dirty="0"/>
              <a:t>example</a:t>
            </a:r>
            <a:r>
              <a:rPr lang="en-IN" sz="1600" dirty="0" smtClean="0"/>
              <a:t>:</a:t>
            </a:r>
          </a:p>
          <a:p>
            <a:pPr marL="0" indent="0">
              <a:buNone/>
            </a:pPr>
            <a:endParaRPr lang="en-IN" sz="1600" dirty="0"/>
          </a:p>
          <a:p>
            <a:pPr marL="0" indent="0">
              <a:buNone/>
            </a:pPr>
            <a:r>
              <a:rPr lang="en-IN" sz="1600" dirty="0" smtClean="0"/>
              <a:t>	angular.module</a:t>
            </a:r>
            <a:r>
              <a:rPr lang="en-IN" sz="1600" dirty="0"/>
              <a:t>('</a:t>
            </a:r>
            <a:r>
              <a:rPr lang="en-IN" sz="1600" dirty="0" err="1"/>
              <a:t>myModule</a:t>
            </a:r>
            <a:r>
              <a:rPr lang="en-IN" sz="1600" dirty="0"/>
              <a:t>', []). value('a', 123</a:t>
            </a:r>
            <a:r>
              <a:rPr lang="en-IN" sz="1600" dirty="0" smtClean="0"/>
              <a:t>)</a:t>
            </a:r>
          </a:p>
          <a:p>
            <a:pPr marL="0" indent="0">
              <a:buNone/>
            </a:pPr>
            <a:r>
              <a:rPr lang="en-IN" sz="1600" dirty="0"/>
              <a:t> </a:t>
            </a:r>
            <a:r>
              <a:rPr lang="en-IN" sz="1600" dirty="0" smtClean="0"/>
              <a:t>                   .factory</a:t>
            </a:r>
            <a:r>
              <a:rPr lang="en-IN" sz="1600" dirty="0"/>
              <a:t>('a', function() { return 123; </a:t>
            </a:r>
            <a:r>
              <a:rPr lang="en-IN" sz="1600" dirty="0" smtClean="0"/>
              <a:t>})</a:t>
            </a:r>
          </a:p>
          <a:p>
            <a:pPr marL="0" indent="0">
              <a:buNone/>
            </a:pPr>
            <a:r>
              <a:rPr lang="en-IN" sz="1600" dirty="0"/>
              <a:t> </a:t>
            </a:r>
            <a:r>
              <a:rPr lang="en-IN" sz="1600" dirty="0" smtClean="0"/>
              <a:t>                  . </a:t>
            </a:r>
            <a:r>
              <a:rPr lang="en-IN" sz="1600" dirty="0"/>
              <a:t>directive('</a:t>
            </a:r>
            <a:r>
              <a:rPr lang="en-IN" sz="1600" dirty="0" err="1"/>
              <a:t>directiveName</a:t>
            </a:r>
            <a:r>
              <a:rPr lang="en-IN" sz="1600" dirty="0"/>
              <a:t>', </a:t>
            </a:r>
            <a:r>
              <a:rPr lang="en-IN" sz="1600" dirty="0" smtClean="0"/>
              <a:t>...)</a:t>
            </a:r>
          </a:p>
          <a:p>
            <a:pPr marL="0" indent="0">
              <a:buNone/>
            </a:pPr>
            <a:r>
              <a:rPr lang="en-IN" sz="1600" dirty="0"/>
              <a:t> </a:t>
            </a:r>
            <a:r>
              <a:rPr lang="en-IN" sz="1600" dirty="0" smtClean="0"/>
              <a:t>                  . </a:t>
            </a:r>
            <a:r>
              <a:rPr lang="en-IN" sz="1600" dirty="0"/>
              <a:t>filter('</a:t>
            </a:r>
            <a:r>
              <a:rPr lang="en-IN" sz="1600" dirty="0" err="1"/>
              <a:t>filterName</a:t>
            </a:r>
            <a:r>
              <a:rPr lang="en-IN" sz="1600" dirty="0"/>
              <a:t>', ...); </a:t>
            </a:r>
            <a:endParaRPr lang="en-IN" sz="1600" dirty="0" smtClean="0"/>
          </a:p>
          <a:p>
            <a:pPr marL="0" indent="0">
              <a:buNone/>
            </a:pPr>
            <a:r>
              <a:rPr lang="en-IN" sz="1600" dirty="0"/>
              <a:t> </a:t>
            </a:r>
            <a:r>
              <a:rPr lang="en-IN" sz="1600" dirty="0" smtClean="0"/>
              <a:t>                 </a:t>
            </a:r>
          </a:p>
          <a:p>
            <a:pPr marL="0" indent="0">
              <a:buNone/>
            </a:pPr>
            <a:r>
              <a:rPr lang="en-IN" sz="1600" dirty="0">
                <a:solidFill>
                  <a:srgbClr val="0070C0"/>
                </a:solidFill>
              </a:rPr>
              <a:t> </a:t>
            </a:r>
            <a:r>
              <a:rPr lang="en-IN" sz="1600" dirty="0" smtClean="0">
                <a:solidFill>
                  <a:srgbClr val="0070C0"/>
                </a:solidFill>
              </a:rPr>
              <a:t>                 // </a:t>
            </a:r>
            <a:r>
              <a:rPr lang="en-IN" sz="1600" dirty="0">
                <a:solidFill>
                  <a:srgbClr val="0070C0"/>
                </a:solidFill>
              </a:rPr>
              <a:t>is same as </a:t>
            </a:r>
            <a:endParaRPr lang="en-IN" sz="1600" dirty="0" smtClean="0">
              <a:solidFill>
                <a:srgbClr val="0070C0"/>
              </a:solidFill>
            </a:endParaRPr>
          </a:p>
          <a:p>
            <a:pPr marL="0" indent="0">
              <a:buNone/>
            </a:pPr>
            <a:r>
              <a:rPr lang="en-IN" sz="1600" dirty="0"/>
              <a:t> </a:t>
            </a:r>
            <a:r>
              <a:rPr lang="en-IN" sz="1600" dirty="0" smtClean="0"/>
              <a:t>                 angular.module</a:t>
            </a:r>
            <a:r>
              <a:rPr lang="en-IN" sz="1600" dirty="0"/>
              <a:t>('</a:t>
            </a:r>
            <a:r>
              <a:rPr lang="en-IN" sz="1600" dirty="0" err="1"/>
              <a:t>myModule</a:t>
            </a:r>
            <a:r>
              <a:rPr lang="en-IN" sz="1600" dirty="0"/>
              <a:t>', </a:t>
            </a:r>
            <a:r>
              <a:rPr lang="en-IN" sz="1600" dirty="0" smtClean="0"/>
              <a:t>[])</a:t>
            </a:r>
          </a:p>
          <a:p>
            <a:pPr marL="0" indent="0">
              <a:buNone/>
            </a:pPr>
            <a:r>
              <a:rPr lang="en-IN" sz="1600" dirty="0"/>
              <a:t> </a:t>
            </a:r>
            <a:r>
              <a:rPr lang="en-IN" sz="1600" dirty="0" smtClean="0"/>
              <a:t>                 . </a:t>
            </a:r>
            <a:r>
              <a:rPr lang="en-IN" sz="1600" dirty="0" err="1"/>
              <a:t>config</a:t>
            </a:r>
            <a:r>
              <a:rPr lang="en-IN" sz="1600" dirty="0"/>
              <a:t>(function($provide, $</a:t>
            </a:r>
            <a:r>
              <a:rPr lang="en-IN" sz="1600" dirty="0" err="1"/>
              <a:t>compileProvider</a:t>
            </a:r>
            <a:r>
              <a:rPr lang="en-IN" sz="1600" dirty="0"/>
              <a:t>, $</a:t>
            </a:r>
            <a:r>
              <a:rPr lang="en-IN" sz="1600" dirty="0" err="1"/>
              <a:t>filterProvider</a:t>
            </a:r>
            <a:r>
              <a:rPr lang="en-IN" sz="1600" dirty="0"/>
              <a:t>) </a:t>
            </a:r>
            <a:endParaRPr lang="en-IN" sz="1600" dirty="0" smtClean="0"/>
          </a:p>
          <a:p>
            <a:pPr marL="0" indent="0">
              <a:buNone/>
            </a:pPr>
            <a:r>
              <a:rPr lang="en-IN" sz="1600" dirty="0"/>
              <a:t> </a:t>
            </a:r>
            <a:r>
              <a:rPr lang="en-IN" sz="1600" dirty="0" smtClean="0"/>
              <a:t>                  { </a:t>
            </a:r>
          </a:p>
          <a:p>
            <a:pPr marL="0" indent="0">
              <a:buNone/>
            </a:pPr>
            <a:r>
              <a:rPr lang="en-IN" sz="1600" dirty="0"/>
              <a:t> </a:t>
            </a:r>
            <a:r>
              <a:rPr lang="en-IN" sz="1600" dirty="0" smtClean="0"/>
              <a:t>                       $</a:t>
            </a:r>
            <a:r>
              <a:rPr lang="en-IN" sz="1600" dirty="0" err="1"/>
              <a:t>provide.value</a:t>
            </a:r>
            <a:r>
              <a:rPr lang="en-IN" sz="1600" dirty="0"/>
              <a:t>('a', 123); </a:t>
            </a:r>
            <a:endParaRPr lang="en-IN" sz="1600" dirty="0" smtClean="0"/>
          </a:p>
          <a:p>
            <a:pPr marL="0" indent="0">
              <a:buNone/>
            </a:pPr>
            <a:r>
              <a:rPr lang="en-IN" sz="1600" dirty="0"/>
              <a:t> </a:t>
            </a:r>
            <a:r>
              <a:rPr lang="en-IN" sz="1600" dirty="0" smtClean="0"/>
              <a:t>                       $</a:t>
            </a:r>
            <a:r>
              <a:rPr lang="en-IN" sz="1600" dirty="0" err="1"/>
              <a:t>provide.factory</a:t>
            </a:r>
            <a:r>
              <a:rPr lang="en-IN" sz="1600" dirty="0"/>
              <a:t>('a', function() { return 123; }); </a:t>
            </a:r>
            <a:r>
              <a:rPr lang="en-IN" sz="1600" dirty="0" smtClean="0"/>
              <a:t>				  	    $</a:t>
            </a:r>
            <a:r>
              <a:rPr lang="en-IN" sz="1600" dirty="0" err="1"/>
              <a:t>compileProvider.directive</a:t>
            </a:r>
            <a:r>
              <a:rPr lang="en-IN" sz="1600" dirty="0"/>
              <a:t>('</a:t>
            </a:r>
            <a:r>
              <a:rPr lang="en-IN" sz="1600" dirty="0" err="1"/>
              <a:t>directiveName</a:t>
            </a:r>
            <a:r>
              <a:rPr lang="en-IN" sz="1600" dirty="0"/>
              <a:t>', ...); </a:t>
            </a:r>
            <a:endParaRPr lang="en-IN" sz="1600" dirty="0" smtClean="0"/>
          </a:p>
          <a:p>
            <a:pPr marL="0" indent="0">
              <a:buNone/>
            </a:pPr>
            <a:r>
              <a:rPr lang="en-IN" sz="1600" dirty="0"/>
              <a:t> </a:t>
            </a:r>
            <a:r>
              <a:rPr lang="en-IN" sz="1600" dirty="0" smtClean="0"/>
              <a:t>                       $</a:t>
            </a:r>
            <a:r>
              <a:rPr lang="en-IN" sz="1600" dirty="0" err="1"/>
              <a:t>filterProvider.register</a:t>
            </a:r>
            <a:r>
              <a:rPr lang="en-IN" sz="1600" dirty="0"/>
              <a:t>('</a:t>
            </a:r>
            <a:r>
              <a:rPr lang="en-IN" sz="1600" dirty="0" err="1"/>
              <a:t>filterName</a:t>
            </a:r>
            <a:r>
              <a:rPr lang="en-IN" sz="1600" dirty="0"/>
              <a:t>', ...); </a:t>
            </a:r>
            <a:r>
              <a:rPr lang="en-IN" sz="1600" dirty="0" smtClean="0"/>
              <a:t>  </a:t>
            </a:r>
          </a:p>
          <a:p>
            <a:pPr marL="0" indent="0">
              <a:buNone/>
            </a:pPr>
            <a:r>
              <a:rPr lang="en-IN" sz="1600" dirty="0" smtClean="0"/>
              <a:t> 	});</a:t>
            </a:r>
            <a:endParaRPr lang="en-IN" sz="1600" dirty="0"/>
          </a:p>
        </p:txBody>
      </p:sp>
      <p:sp>
        <p:nvSpPr>
          <p:cNvPr id="4" name="Rectangle 3"/>
          <p:cNvSpPr/>
          <p:nvPr/>
        </p:nvSpPr>
        <p:spPr>
          <a:xfrm>
            <a:off x="1115616" y="1700808"/>
            <a:ext cx="5472608" cy="4320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6427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94008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a:solidFill>
                  <a:schemeClr val="tx1">
                    <a:lumMod val="75000"/>
                    <a:lumOff val="25000"/>
                  </a:schemeClr>
                </a:solidFill>
              </a:rPr>
              <a:t>Directive</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Directive</a:t>
            </a:r>
          </a:p>
          <a:p>
            <a:pPr marL="285750" indent="-285750">
              <a:spcAft>
                <a:spcPts val="1200"/>
              </a:spcAft>
              <a:buFont typeface="Arial" pitchFamily="34" charset="0"/>
              <a:buChar char="•"/>
            </a:pPr>
            <a:r>
              <a:rPr lang="en-US" sz="2000" dirty="0" smtClean="0">
                <a:solidFill>
                  <a:schemeClr val="tx1">
                    <a:lumMod val="75000"/>
                    <a:lumOff val="25000"/>
                  </a:schemeClr>
                </a:solidFill>
              </a:rPr>
              <a:t>Sending 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2288053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Directive - 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2416725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What are directives?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Directives are nothing but HTML DOM elements, attributes or CSS class names that inform </a:t>
            </a:r>
            <a:r>
              <a:rPr lang="en-US" sz="1600" dirty="0" err="1" smtClean="0"/>
              <a:t>Angular’s</a:t>
            </a:r>
            <a:r>
              <a:rPr lang="en-US" sz="1600" dirty="0" smtClean="0"/>
              <a:t> HTML compiler to attach a specified behavior to that DOM element</a:t>
            </a:r>
          </a:p>
          <a:p>
            <a:r>
              <a:rPr lang="en-US" sz="1600" dirty="0"/>
              <a:t>Directives have the ability to execute methods, define behavior, attach controllers and $scope objects, manipulate the </a:t>
            </a:r>
            <a:r>
              <a:rPr lang="en-US" sz="1600" dirty="0" smtClean="0"/>
              <a:t>DOM </a:t>
            </a:r>
            <a:r>
              <a:rPr lang="en-US" sz="1600" dirty="0"/>
              <a:t>and more</a:t>
            </a:r>
            <a:endParaRPr lang="en-US" sz="1600" dirty="0" smtClean="0"/>
          </a:p>
          <a:p>
            <a:r>
              <a:rPr lang="en-US" sz="1600" dirty="0" err="1" smtClean="0"/>
              <a:t>AngularJS</a:t>
            </a:r>
            <a:r>
              <a:rPr lang="en-US" sz="1600" dirty="0" smtClean="0"/>
              <a:t> has predefined in-built </a:t>
            </a:r>
            <a:r>
              <a:rPr lang="en-US" sz="1600" dirty="0"/>
              <a:t>directives for </a:t>
            </a:r>
            <a:r>
              <a:rPr lang="en-US" sz="1600" dirty="0" smtClean="0"/>
              <a:t>use.</a:t>
            </a:r>
          </a:p>
          <a:p>
            <a:pPr marL="0" indent="0">
              <a:buNone/>
            </a:pPr>
            <a:r>
              <a:rPr lang="en-US" sz="1600" dirty="0"/>
              <a:t>	</a:t>
            </a:r>
            <a:r>
              <a:rPr lang="en-US" sz="1600" dirty="0" smtClean="0"/>
              <a:t>i.e. ng-bind, ng-model, ng-class</a:t>
            </a:r>
          </a:p>
          <a:p>
            <a:r>
              <a:rPr lang="en-US" sz="1600" dirty="0" err="1" smtClean="0"/>
              <a:t>AngularJS</a:t>
            </a:r>
            <a:r>
              <a:rPr lang="en-US" sz="1600" dirty="0" smtClean="0"/>
              <a:t> also have provision to create custom directives also.</a:t>
            </a:r>
          </a:p>
          <a:p>
            <a:r>
              <a:rPr lang="en-US" sz="1600" dirty="0" smtClean="0"/>
              <a:t>When </a:t>
            </a:r>
            <a:r>
              <a:rPr lang="en-US" sz="1600" dirty="0" err="1" smtClean="0"/>
              <a:t>AngularJS</a:t>
            </a:r>
            <a:r>
              <a:rPr lang="en-US" sz="1600" dirty="0" smtClean="0"/>
              <a:t> bootstraps your application, the HTML compiler traverses the DOM matching directives against the DOM elements.</a:t>
            </a:r>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99553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Directive </a:t>
            </a:r>
            <a:r>
              <a:rPr lang="en-US" sz="2600" dirty="0"/>
              <a:t>- 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306415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smtClean="0">
                <a:effectLst/>
              </a:rPr>
              <a:t/>
            </a:r>
            <a:br>
              <a:rPr lang="en-US" dirty="0" smtClean="0">
                <a:effectLst/>
              </a:rPr>
            </a:br>
            <a:r>
              <a:rPr lang="en-US" dirty="0">
                <a:effectLst/>
              </a:rPr>
              <a:t/>
            </a:r>
            <a:br>
              <a:rPr lang="en-US" dirty="0">
                <a:effectLst/>
              </a:rPr>
            </a:br>
            <a:r>
              <a:rPr lang="en-US" dirty="0" smtClean="0">
                <a:effectLst/>
              </a:rPr>
              <a:t>Single </a:t>
            </a:r>
            <a:r>
              <a:rPr lang="en-US" dirty="0">
                <a:effectLst/>
              </a:rPr>
              <a:t>Page </a:t>
            </a:r>
            <a:r>
              <a:rPr lang="en-US" dirty="0" smtClean="0">
                <a:effectLst/>
              </a:rPr>
              <a:t>Applications (SPA) – Before SPA</a:t>
            </a:r>
            <a:br>
              <a:rPr lang="en-US" dirty="0" smtClean="0">
                <a:effectLst/>
              </a:rPr>
            </a:br>
            <a:r>
              <a:rPr lang="en-US" dirty="0">
                <a:effectLst/>
              </a:rPr>
              <a:t/>
            </a:r>
            <a:br>
              <a:rPr lang="en-US" dirty="0">
                <a:effectLst/>
              </a:rPr>
            </a:br>
            <a:endParaRPr lang="en-US" dirty="0">
              <a:effectLst/>
            </a:endParaRPr>
          </a:p>
        </p:txBody>
      </p:sp>
      <p:sp>
        <p:nvSpPr>
          <p:cNvPr id="5" name="Content Placeholder 4"/>
          <p:cNvSpPr>
            <a:spLocks noGrp="1"/>
          </p:cNvSpPr>
          <p:nvPr>
            <p:ph type="body" sz="quarter" idx="10"/>
          </p:nvPr>
        </p:nvSpPr>
        <p:spPr/>
        <p:txBody>
          <a:bodyPr>
            <a:normAutofit/>
          </a:bodyPr>
          <a:lstStyle/>
          <a:p>
            <a:pPr marL="342900" lvl="1" indent="-342900">
              <a:buFont typeface="Wingdings" panose="05000000000000000000" pitchFamily="2" charset="2"/>
              <a:buChar char="§"/>
            </a:pPr>
            <a:r>
              <a:rPr lang="en-US" sz="1800" dirty="0" smtClean="0"/>
              <a:t>Traditional client - server application </a:t>
            </a:r>
          </a:p>
          <a:p>
            <a:pPr marL="0" lvl="1" indent="0">
              <a:buNone/>
            </a:pPr>
            <a:endParaRPr lang="en-US" sz="1800" dirty="0" smtClean="0"/>
          </a:p>
          <a:p>
            <a:pPr marL="342900" lvl="1" indent="-342900">
              <a:buFont typeface="Wingdings" panose="05000000000000000000" pitchFamily="2" charset="2"/>
              <a:buChar char="§"/>
            </a:pPr>
            <a:r>
              <a:rPr lang="en-US" sz="1800" dirty="0"/>
              <a:t>Full page refresh cycle with GET/POST request to </a:t>
            </a:r>
            <a:r>
              <a:rPr lang="en-US" sz="1800" dirty="0" smtClean="0"/>
              <a:t>server</a:t>
            </a:r>
          </a:p>
          <a:p>
            <a:pPr marL="0" lvl="1" indent="0">
              <a:buNone/>
            </a:pPr>
            <a:endParaRPr lang="en-US" sz="1800" dirty="0" smtClean="0"/>
          </a:p>
          <a:p>
            <a:pPr marL="342900" lvl="1" indent="-342900">
              <a:buFont typeface="Wingdings" panose="05000000000000000000" pitchFamily="2" charset="2"/>
              <a:buChar char="§"/>
            </a:pPr>
            <a:r>
              <a:rPr lang="en-US" sz="1800" dirty="0" smtClean="0"/>
              <a:t>Uses server side routing with navigation between pages via server (servlet controller)</a:t>
            </a:r>
          </a:p>
          <a:p>
            <a:pPr marL="342900" lvl="1" indent="-342900">
              <a:buFont typeface="Wingdings" panose="05000000000000000000" pitchFamily="2" charset="2"/>
              <a:buChar char="§"/>
            </a:pPr>
            <a:endParaRPr lang="en-US" sz="1800" dirty="0"/>
          </a:p>
          <a:p>
            <a:pPr marL="342900" lvl="1" indent="-342900">
              <a:buFont typeface="Wingdings" panose="05000000000000000000" pitchFamily="2" charset="2"/>
              <a:buChar char="§"/>
            </a:pPr>
            <a:r>
              <a:rPr lang="en-US" sz="1800" dirty="0" smtClean="0"/>
              <a:t>All resultant html snippets/templates generated from server side</a:t>
            </a:r>
          </a:p>
          <a:p>
            <a:pPr marL="342900" lvl="1" indent="-342900">
              <a:buFont typeface="Wingdings" panose="05000000000000000000" pitchFamily="2" charset="2"/>
              <a:buChar char="§"/>
            </a:pPr>
            <a:endParaRPr lang="en-US" sz="1800" dirty="0"/>
          </a:p>
          <a:p>
            <a:pPr marL="342900" lvl="1" indent="-342900">
              <a:buFont typeface="Wingdings" panose="05000000000000000000" pitchFamily="2" charset="2"/>
              <a:buChar char="§"/>
            </a:pPr>
            <a:r>
              <a:rPr lang="en-US" sz="1800" dirty="0" smtClean="0"/>
              <a:t>Traditional web applications had many web pages, every hyperlink on home page loaded new web page in the browser </a:t>
            </a:r>
          </a:p>
          <a:p>
            <a:pPr marL="0" lvl="1" indent="0">
              <a:buNone/>
            </a:pPr>
            <a:endParaRPr lang="en-US" sz="1800" dirty="0" smtClean="0"/>
          </a:p>
          <a:p>
            <a:r>
              <a:rPr lang="en-US" sz="1800" dirty="0" smtClean="0"/>
              <a:t>Redundant loading of libraries on every new page load</a:t>
            </a:r>
          </a:p>
          <a:p>
            <a:pPr marL="0" indent="0">
              <a:buNone/>
            </a:pPr>
            <a:endParaRPr lang="en-US" sz="1800" dirty="0" smtClean="0"/>
          </a:p>
          <a:p>
            <a:r>
              <a:rPr lang="en-US" sz="1800" dirty="0" smtClean="0"/>
              <a:t>High amount of network traffic(data flow between UI &amp; server)</a:t>
            </a:r>
          </a:p>
          <a:p>
            <a:pPr lvl="1"/>
            <a:endParaRPr lang="en-US" sz="2400" dirty="0"/>
          </a:p>
        </p:txBody>
      </p:sp>
    </p:spTree>
    <p:extLst>
      <p:ext uri="{BB962C8B-B14F-4D97-AF65-F5344CB8AC3E}">
        <p14:creationId xmlns:p14="http://schemas.microsoft.com/office/powerpoint/2010/main" val="15951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Matching Directives</a:t>
            </a:r>
            <a:endParaRPr lang="en-IN" sz="2400" dirty="0"/>
          </a:p>
        </p:txBody>
      </p:sp>
      <p:sp>
        <p:nvSpPr>
          <p:cNvPr id="16" name="Text Placeholder 2"/>
          <p:cNvSpPr>
            <a:spLocks noGrp="1"/>
          </p:cNvSpPr>
          <p:nvPr>
            <p:ph type="body" sz="quarter" idx="10"/>
          </p:nvPr>
        </p:nvSpPr>
        <p:spPr>
          <a:xfrm>
            <a:off x="395536" y="836712"/>
            <a:ext cx="8598191" cy="5688632"/>
          </a:xfrm>
          <a:ln>
            <a:noFill/>
          </a:ln>
        </p:spPr>
        <p:txBody>
          <a:bodyPr>
            <a:noAutofit/>
          </a:bodyPr>
          <a:lstStyle/>
          <a:p>
            <a:r>
              <a:rPr lang="en-US" sz="1600" dirty="0" err="1" smtClean="0"/>
              <a:t>AngularJS</a:t>
            </a:r>
            <a:r>
              <a:rPr lang="en-US" sz="1600" dirty="0" smtClean="0"/>
              <a:t> </a:t>
            </a:r>
            <a:r>
              <a:rPr lang="en-US" sz="1600" dirty="0"/>
              <a:t>normalizes an element's tag and attribute name to determine which elements match which directives. </a:t>
            </a:r>
            <a:endParaRPr lang="en-US" sz="1600" dirty="0" smtClean="0"/>
          </a:p>
          <a:p>
            <a:r>
              <a:rPr lang="en-US" sz="1600" dirty="0" err="1" smtClean="0"/>
              <a:t>AngularJS</a:t>
            </a:r>
            <a:r>
              <a:rPr lang="en-US" sz="1600" dirty="0" smtClean="0"/>
              <a:t> refers the directive by their case sensitive </a:t>
            </a:r>
            <a:r>
              <a:rPr lang="en-US" sz="1600" dirty="0" err="1" smtClean="0"/>
              <a:t>camelCase</a:t>
            </a:r>
            <a:r>
              <a:rPr lang="en-US" sz="1600" dirty="0" smtClean="0"/>
              <a:t> name.</a:t>
            </a:r>
          </a:p>
          <a:p>
            <a:pPr marL="0" indent="0">
              <a:buNone/>
            </a:pPr>
            <a:r>
              <a:rPr lang="en-US" sz="1600" dirty="0" smtClean="0"/>
              <a:t>	i.e. </a:t>
            </a:r>
            <a:r>
              <a:rPr lang="en-US" sz="1600" dirty="0" err="1" smtClean="0"/>
              <a:t>ngModel</a:t>
            </a:r>
            <a:endParaRPr lang="en-US" sz="1600" dirty="0" smtClean="0"/>
          </a:p>
          <a:p>
            <a:r>
              <a:rPr lang="en-US" sz="1600" dirty="0" smtClean="0"/>
              <a:t>As HTML is not case sensitive , Angular refers the directives in the DOM by lower-case forms, by using dash-delimited attributes on DOM</a:t>
            </a:r>
          </a:p>
          <a:p>
            <a:pPr marL="0" indent="0">
              <a:buNone/>
            </a:pPr>
            <a:r>
              <a:rPr lang="en-US" sz="1600" dirty="0"/>
              <a:t>	</a:t>
            </a:r>
            <a:r>
              <a:rPr lang="en-US" sz="1600" dirty="0" smtClean="0"/>
              <a:t>i.e. ng-model</a:t>
            </a:r>
          </a:p>
          <a:p>
            <a:r>
              <a:rPr lang="en-US" sz="1600" dirty="0" smtClean="0"/>
              <a:t>Below forms are all equivalent and match the </a:t>
            </a:r>
            <a:r>
              <a:rPr lang="en-US" sz="1600" b="1" dirty="0" err="1" smtClean="0"/>
              <a:t>ngBind</a:t>
            </a:r>
            <a:r>
              <a:rPr lang="en-US" sz="1600" dirty="0" smtClean="0"/>
              <a:t> directive</a:t>
            </a:r>
          </a:p>
          <a:p>
            <a:pPr marL="0" indent="0">
              <a:buNone/>
            </a:pPr>
            <a:r>
              <a:rPr lang="en-US" sz="1600" dirty="0"/>
              <a:t>	&lt;span </a:t>
            </a:r>
            <a:r>
              <a:rPr lang="en-US" sz="1600" b="1" dirty="0"/>
              <a:t>ng-bind</a:t>
            </a:r>
            <a:r>
              <a:rPr lang="en-US" sz="1600" dirty="0" smtClean="0"/>
              <a:t>=“</a:t>
            </a:r>
            <a:r>
              <a:rPr lang="en-US" sz="1600" dirty="0" err="1" smtClean="0"/>
              <a:t>patientName</a:t>
            </a:r>
            <a:r>
              <a:rPr lang="en-US" sz="1600" dirty="0"/>
              <a:t>"&gt;&lt;/span&gt; </a:t>
            </a:r>
            <a:r>
              <a:rPr lang="en-US" sz="1600" dirty="0" smtClean="0"/>
              <a:t>(</a:t>
            </a:r>
            <a:r>
              <a:rPr lang="en-US" sz="1600" b="1" dirty="0" smtClean="0"/>
              <a:t>Prefer to use</a:t>
            </a:r>
            <a:r>
              <a:rPr lang="en-US" sz="1600" dirty="0" smtClean="0"/>
              <a:t>)</a:t>
            </a:r>
            <a:endParaRPr lang="en-US" sz="1600" dirty="0"/>
          </a:p>
          <a:p>
            <a:pPr marL="0" indent="0">
              <a:buNone/>
            </a:pPr>
            <a:r>
              <a:rPr lang="en-US" sz="1600" dirty="0"/>
              <a:t>  </a:t>
            </a:r>
            <a:r>
              <a:rPr lang="en-US" sz="1600" dirty="0" smtClean="0"/>
              <a:t>	&lt;</a:t>
            </a:r>
            <a:r>
              <a:rPr lang="en-US" sz="1600" dirty="0"/>
              <a:t>span </a:t>
            </a:r>
            <a:r>
              <a:rPr lang="en-US" sz="1600" b="1" dirty="0" err="1"/>
              <a:t>ng:bind</a:t>
            </a:r>
            <a:r>
              <a:rPr lang="en-US" sz="1600" dirty="0" smtClean="0"/>
              <a:t>="</a:t>
            </a:r>
            <a:r>
              <a:rPr lang="en-US" sz="1600" dirty="0" err="1" smtClean="0"/>
              <a:t>patientName</a:t>
            </a:r>
            <a:r>
              <a:rPr lang="en-US" sz="1600" dirty="0" smtClean="0"/>
              <a:t>”&gt;&lt;/</a:t>
            </a:r>
            <a:r>
              <a:rPr lang="en-US" sz="1600" dirty="0"/>
              <a:t>span&gt; </a:t>
            </a:r>
          </a:p>
          <a:p>
            <a:pPr marL="0" indent="0">
              <a:buNone/>
            </a:pPr>
            <a:r>
              <a:rPr lang="en-US" sz="1600" dirty="0" smtClean="0"/>
              <a:t>	 </a:t>
            </a:r>
            <a:r>
              <a:rPr lang="en-US" sz="1600" dirty="0"/>
              <a:t>&lt;span </a:t>
            </a:r>
            <a:r>
              <a:rPr lang="en-US" sz="1600" b="1" dirty="0" err="1"/>
              <a:t>ng_bind</a:t>
            </a:r>
            <a:r>
              <a:rPr lang="en-US" sz="1600" dirty="0" smtClean="0"/>
              <a:t>="</a:t>
            </a:r>
            <a:r>
              <a:rPr lang="en-US" sz="1600" dirty="0" err="1" smtClean="0"/>
              <a:t>patientName</a:t>
            </a:r>
            <a:r>
              <a:rPr lang="en-US" sz="1600" dirty="0" smtClean="0"/>
              <a:t>"&gt;&lt;/span&gt;</a:t>
            </a:r>
            <a:endParaRPr lang="en-US" sz="1600" dirty="0"/>
          </a:p>
          <a:p>
            <a:pPr marL="0" indent="0">
              <a:buNone/>
            </a:pPr>
            <a:r>
              <a:rPr lang="en-US" sz="1600" dirty="0" smtClean="0"/>
              <a:t>	 </a:t>
            </a:r>
            <a:r>
              <a:rPr lang="en-US" sz="1600" dirty="0"/>
              <a:t>&lt;span </a:t>
            </a:r>
            <a:r>
              <a:rPr lang="en-US" sz="1600" b="1" dirty="0"/>
              <a:t>data-ng-bind</a:t>
            </a:r>
            <a:r>
              <a:rPr lang="en-US" sz="1600" dirty="0" smtClean="0"/>
              <a:t>="</a:t>
            </a:r>
            <a:r>
              <a:rPr lang="en-US" sz="1600" dirty="0" err="1" smtClean="0"/>
              <a:t>patientName</a:t>
            </a:r>
            <a:r>
              <a:rPr lang="en-US" sz="1600" dirty="0" smtClean="0"/>
              <a:t>"&gt;&lt;/</a:t>
            </a:r>
            <a:r>
              <a:rPr lang="en-US" sz="1600" dirty="0"/>
              <a:t>span</a:t>
            </a:r>
            <a:r>
              <a:rPr lang="en-US" sz="1600" dirty="0" smtClean="0"/>
              <a:t>&gt; (</a:t>
            </a:r>
            <a:r>
              <a:rPr lang="en-US" sz="1600" b="1" dirty="0" smtClean="0"/>
              <a:t>Prefer to use for HTML validating tool</a:t>
            </a:r>
            <a:r>
              <a:rPr lang="en-US" sz="1600" dirty="0" smtClean="0"/>
              <a:t>)</a:t>
            </a:r>
            <a:endParaRPr lang="en-US" sz="1600" dirty="0"/>
          </a:p>
          <a:p>
            <a:pPr marL="0" indent="0">
              <a:buNone/>
            </a:pPr>
            <a:r>
              <a:rPr lang="en-US" sz="1600" dirty="0" smtClean="0"/>
              <a:t>	 </a:t>
            </a:r>
            <a:r>
              <a:rPr lang="en-US" sz="1600" dirty="0"/>
              <a:t>&lt;span </a:t>
            </a:r>
            <a:r>
              <a:rPr lang="en-US" sz="1600" b="1" dirty="0"/>
              <a:t>x-ng-bind</a:t>
            </a:r>
            <a:r>
              <a:rPr lang="en-US" sz="1600" dirty="0" smtClean="0"/>
              <a:t>="</a:t>
            </a:r>
            <a:r>
              <a:rPr lang="en-US" sz="1600" dirty="0" err="1" smtClean="0"/>
              <a:t>patientName</a:t>
            </a:r>
            <a:r>
              <a:rPr lang="en-US" sz="1600" dirty="0" smtClean="0"/>
              <a:t>"&gt;&lt;/</a:t>
            </a:r>
            <a:r>
              <a:rPr lang="en-US" sz="1600" dirty="0"/>
              <a:t>span</a:t>
            </a:r>
            <a:r>
              <a:rPr lang="en-US" sz="1600" dirty="0" smtClean="0"/>
              <a:t>&gt;</a:t>
            </a:r>
          </a:p>
          <a:p>
            <a:pPr marL="0" indent="0">
              <a:buNone/>
            </a:pPr>
            <a:endParaRPr lang="en-US" sz="1600" dirty="0"/>
          </a:p>
          <a:p>
            <a:pPr marL="0" indent="0">
              <a:buNone/>
            </a:pPr>
            <a:r>
              <a:rPr lang="en-US" sz="1600" b="1" dirty="0" smtClean="0"/>
              <a:t>Normalization Process</a:t>
            </a:r>
          </a:p>
          <a:p>
            <a:r>
              <a:rPr lang="en-US" sz="1600" dirty="0"/>
              <a:t>Strip x- and </a:t>
            </a:r>
            <a:r>
              <a:rPr lang="en-US" sz="1600" dirty="0" smtClean="0"/>
              <a:t>data- from attribute or element</a:t>
            </a:r>
          </a:p>
          <a:p>
            <a:r>
              <a:rPr lang="en-US" sz="1600" dirty="0" smtClean="0"/>
              <a:t>Convert : , - or _ delimited name to </a:t>
            </a:r>
            <a:r>
              <a:rPr lang="en-US" sz="1600" dirty="0" err="1" smtClean="0"/>
              <a:t>camelCase</a:t>
            </a:r>
            <a:endParaRPr lang="en-US" sz="1600" dirty="0" smtClean="0"/>
          </a:p>
          <a:p>
            <a:pPr marL="0" indent="0">
              <a:buNone/>
            </a:pPr>
            <a:endParaRPr lang="en-US" sz="1600" dirty="0"/>
          </a:p>
        </p:txBody>
      </p:sp>
    </p:spTree>
    <p:extLst>
      <p:ext uri="{BB962C8B-B14F-4D97-AF65-F5344CB8AC3E}">
        <p14:creationId xmlns:p14="http://schemas.microsoft.com/office/powerpoint/2010/main" val="324600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Compiler can match the directives based on element name, DOM attribute, class name as well as comments.</a:t>
            </a:r>
          </a:p>
          <a:p>
            <a:r>
              <a:rPr lang="en-US" sz="1600" dirty="0"/>
              <a:t>Below forms are all equivalent </a:t>
            </a:r>
            <a:r>
              <a:rPr lang="en-US" sz="1600" dirty="0" smtClean="0"/>
              <a:t>to match the directive</a:t>
            </a:r>
          </a:p>
          <a:p>
            <a:pPr marL="0" indent="0">
              <a:buNone/>
            </a:pPr>
            <a:r>
              <a:rPr lang="en-US" sz="1600" dirty="0" smtClean="0"/>
              <a:t>	&lt;patient-Tagline&gt;&lt;/patient-Tagline &gt;	(Prefer to use)</a:t>
            </a:r>
            <a:endParaRPr lang="en-US" sz="1600" dirty="0"/>
          </a:p>
          <a:p>
            <a:pPr marL="0" indent="0">
              <a:buNone/>
            </a:pPr>
            <a:r>
              <a:rPr lang="en-US" sz="1600" dirty="0" smtClean="0"/>
              <a:t>	&lt;</a:t>
            </a:r>
            <a:r>
              <a:rPr lang="en-US" sz="1600" dirty="0"/>
              <a:t>span patient-Tagline </a:t>
            </a:r>
            <a:r>
              <a:rPr lang="en-US" sz="1600" dirty="0" smtClean="0"/>
              <a:t>="</a:t>
            </a:r>
            <a:r>
              <a:rPr lang="en-US" sz="1600" dirty="0" err="1"/>
              <a:t>exp</a:t>
            </a:r>
            <a:r>
              <a:rPr lang="en-US" sz="1600" dirty="0"/>
              <a:t>"&gt;&lt;/span</a:t>
            </a:r>
            <a:r>
              <a:rPr lang="en-US" sz="1600" dirty="0" smtClean="0"/>
              <a:t>&gt; 	(Prefer to use)</a:t>
            </a:r>
            <a:endParaRPr lang="en-US" sz="1600" dirty="0"/>
          </a:p>
          <a:p>
            <a:pPr marL="0" indent="0">
              <a:buNone/>
            </a:pPr>
            <a:r>
              <a:rPr lang="en-US" sz="1600" dirty="0" smtClean="0"/>
              <a:t>	&lt;!-- </a:t>
            </a:r>
            <a:r>
              <a:rPr lang="en-US" sz="1600" dirty="0"/>
              <a:t>directive: patient-Tagline </a:t>
            </a:r>
            <a:r>
              <a:rPr lang="en-US" sz="1600" dirty="0" smtClean="0"/>
              <a:t> </a:t>
            </a:r>
            <a:r>
              <a:rPr lang="en-US" sz="1600" dirty="0" err="1" smtClean="0"/>
              <a:t>exp</a:t>
            </a:r>
            <a:r>
              <a:rPr lang="en-US" sz="1600" dirty="0" smtClean="0"/>
              <a:t> --&gt;	</a:t>
            </a:r>
            <a:endParaRPr lang="en-US" sz="1600" dirty="0"/>
          </a:p>
          <a:p>
            <a:pPr marL="0" indent="0">
              <a:buNone/>
            </a:pPr>
            <a:r>
              <a:rPr lang="en-US" sz="1600" dirty="0" smtClean="0"/>
              <a:t>	&lt;</a:t>
            </a:r>
            <a:r>
              <a:rPr lang="en-US" sz="1600" dirty="0"/>
              <a:t>span class</a:t>
            </a:r>
            <a:r>
              <a:rPr lang="en-US" sz="1600" dirty="0" smtClean="0"/>
              <a:t>="</a:t>
            </a:r>
            <a:r>
              <a:rPr lang="en-US" sz="1600" dirty="0"/>
              <a:t> patient-Tagline </a:t>
            </a:r>
            <a:r>
              <a:rPr lang="en-US" sz="1600" dirty="0" smtClean="0"/>
              <a:t>: </a:t>
            </a:r>
            <a:r>
              <a:rPr lang="en-US" sz="1600" dirty="0" err="1"/>
              <a:t>exp</a:t>
            </a:r>
            <a:r>
              <a:rPr lang="en-US" sz="1600" dirty="0"/>
              <a:t>;"&gt;&lt;/span&gt;</a:t>
            </a:r>
          </a:p>
          <a:p>
            <a:pPr marL="0" indent="0">
              <a:buNone/>
            </a:pPr>
            <a:endParaRPr lang="en-US" sz="1600" dirty="0" smtClean="0"/>
          </a:p>
        </p:txBody>
      </p:sp>
      <p:sp>
        <p:nvSpPr>
          <p:cNvPr id="3" name="Title 1"/>
          <p:cNvSpPr>
            <a:spLocks noGrp="1"/>
          </p:cNvSpPr>
          <p:nvPr>
            <p:ph type="title"/>
          </p:nvPr>
        </p:nvSpPr>
        <p:spPr>
          <a:xfrm>
            <a:off x="260678" y="104274"/>
            <a:ext cx="8562480" cy="576000"/>
          </a:xfrm>
        </p:spPr>
        <p:txBody>
          <a:bodyPr/>
          <a:lstStyle/>
          <a:p>
            <a:r>
              <a:rPr lang="en-US" sz="2400" dirty="0" smtClean="0"/>
              <a:t>Matching Directives</a:t>
            </a:r>
            <a:endParaRPr lang="en-IN" sz="2400" dirty="0"/>
          </a:p>
        </p:txBody>
      </p:sp>
    </p:spTree>
    <p:extLst>
      <p:ext uri="{BB962C8B-B14F-4D97-AF65-F5344CB8AC3E}">
        <p14:creationId xmlns:p14="http://schemas.microsoft.com/office/powerpoint/2010/main" val="771646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1683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Directive </a:t>
            </a:r>
            <a:r>
              <a:rPr lang="en-US" sz="2600" dirty="0"/>
              <a:t>- 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144987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Inbuilt Directives</a:t>
            </a:r>
            <a:endParaRPr lang="en-IN" sz="2400" dirty="0"/>
          </a:p>
        </p:txBody>
      </p:sp>
      <p:sp>
        <p:nvSpPr>
          <p:cNvPr id="16" name="Text Placeholder 2"/>
          <p:cNvSpPr>
            <a:spLocks noGrp="1"/>
          </p:cNvSpPr>
          <p:nvPr>
            <p:ph type="body" sz="quarter" idx="10"/>
          </p:nvPr>
        </p:nvSpPr>
        <p:spPr>
          <a:xfrm>
            <a:off x="395536" y="692696"/>
            <a:ext cx="8598191" cy="5688632"/>
          </a:xfrm>
          <a:ln>
            <a:noFill/>
          </a:ln>
        </p:spPr>
        <p:txBody>
          <a:bodyPr>
            <a:noAutofit/>
          </a:bodyPr>
          <a:lstStyle/>
          <a:p>
            <a:r>
              <a:rPr lang="en-US" sz="1600" dirty="0" err="1" smtClean="0"/>
              <a:t>AngularJS</a:t>
            </a:r>
            <a:r>
              <a:rPr lang="en-US" sz="1600" dirty="0" smtClean="0"/>
              <a:t> came with lots of inbuilt directives which makes your life easy.</a:t>
            </a:r>
          </a:p>
          <a:p>
            <a:pPr marL="0" indent="0">
              <a:buNone/>
            </a:pPr>
            <a:endParaRPr lang="en-US" sz="1600" dirty="0"/>
          </a:p>
          <a:p>
            <a:pPr marL="0" indent="0">
              <a:buNone/>
            </a:pPr>
            <a:r>
              <a:rPr lang="en-US" sz="1600" b="1" dirty="0"/>
              <a:t>ng-model</a:t>
            </a:r>
          </a:p>
          <a:p>
            <a:r>
              <a:rPr lang="en-US" sz="1600" dirty="0" smtClean="0"/>
              <a:t>This </a:t>
            </a:r>
            <a:r>
              <a:rPr lang="en-US" sz="1600" dirty="0"/>
              <a:t>directive </a:t>
            </a:r>
            <a:r>
              <a:rPr lang="en-US" sz="1600" dirty="0" smtClean="0"/>
              <a:t>is used to bind </a:t>
            </a:r>
            <a:r>
              <a:rPr lang="en-US" sz="1600" dirty="0"/>
              <a:t>the value of the input DOM element to the $scope model in the </a:t>
            </a:r>
            <a:r>
              <a:rPr lang="en-US" sz="1600" dirty="0" smtClean="0"/>
              <a:t>controller.</a:t>
            </a:r>
          </a:p>
          <a:p>
            <a:pPr marL="0" indent="0">
              <a:buNone/>
            </a:pPr>
            <a:r>
              <a:rPr lang="en-US" sz="1600" dirty="0" smtClean="0"/>
              <a:t>&lt;</a:t>
            </a:r>
            <a:r>
              <a:rPr lang="en-US" sz="1600" dirty="0"/>
              <a:t>input ng-model</a:t>
            </a:r>
            <a:r>
              <a:rPr lang="en-US" sz="1600" dirty="0" smtClean="0"/>
              <a:t>=“</a:t>
            </a:r>
            <a:r>
              <a:rPr lang="en-US" sz="1600" dirty="0" err="1" smtClean="0"/>
              <a:t>patientName</a:t>
            </a:r>
            <a:r>
              <a:rPr lang="en-US" sz="1600" dirty="0" smtClean="0"/>
              <a:t>" placeholder</a:t>
            </a:r>
            <a:r>
              <a:rPr lang="en-US" sz="1600" dirty="0"/>
              <a:t>="Enter your name</a:t>
            </a:r>
            <a:r>
              <a:rPr lang="en-US" sz="1600" dirty="0" smtClean="0"/>
              <a:t>"/&gt;</a:t>
            </a:r>
          </a:p>
          <a:p>
            <a:pPr marL="0" indent="0">
              <a:buNone/>
            </a:pPr>
            <a:endParaRPr lang="en-US" sz="1600" dirty="0"/>
          </a:p>
          <a:p>
            <a:pPr marL="0" indent="0">
              <a:buNone/>
            </a:pPr>
            <a:r>
              <a:rPr lang="en-US" sz="1600" b="1" dirty="0"/>
              <a:t>ng-</a:t>
            </a:r>
            <a:r>
              <a:rPr lang="en-US" sz="1600" b="1" dirty="0" err="1"/>
              <a:t>init</a:t>
            </a:r>
            <a:endParaRPr lang="en-US" sz="1600" b="1" dirty="0"/>
          </a:p>
          <a:p>
            <a:r>
              <a:rPr lang="en-US" sz="1600" dirty="0" smtClean="0"/>
              <a:t>This </a:t>
            </a:r>
            <a:r>
              <a:rPr lang="en-US" sz="1600" dirty="0"/>
              <a:t>directive is a function that runs at bootstrap </a:t>
            </a:r>
            <a:r>
              <a:rPr lang="en-US" sz="1600" dirty="0" smtClean="0"/>
              <a:t>time. </a:t>
            </a:r>
          </a:p>
          <a:p>
            <a:r>
              <a:rPr lang="en-US" sz="1600" dirty="0" smtClean="0"/>
              <a:t>It </a:t>
            </a:r>
            <a:r>
              <a:rPr lang="en-US" sz="1600" dirty="0"/>
              <a:t>allows </a:t>
            </a:r>
            <a:r>
              <a:rPr lang="en-US" sz="1600" dirty="0" smtClean="0"/>
              <a:t>too </a:t>
            </a:r>
            <a:r>
              <a:rPr lang="en-US" sz="1600" dirty="0"/>
              <a:t>set default variables prior to running any other functions during </a:t>
            </a:r>
            <a:r>
              <a:rPr lang="en-US" sz="1600" dirty="0" smtClean="0"/>
              <a:t>runtime</a:t>
            </a:r>
          </a:p>
          <a:p>
            <a:pPr marL="0" indent="0">
              <a:buNone/>
            </a:pPr>
            <a:r>
              <a:rPr lang="en-US" sz="1600" dirty="0"/>
              <a:t>&lt;b ng-</a:t>
            </a:r>
            <a:r>
              <a:rPr lang="en-US" sz="1600" dirty="0" err="1"/>
              <a:t>init</a:t>
            </a:r>
            <a:r>
              <a:rPr lang="en-US" sz="1600" dirty="0" smtClean="0"/>
              <a:t>=‘</a:t>
            </a:r>
            <a:r>
              <a:rPr lang="en-US" sz="1600" dirty="0" err="1" smtClean="0"/>
              <a:t>patientName</a:t>
            </a:r>
            <a:r>
              <a:rPr lang="en-US" sz="1600" dirty="0" smtClean="0"/>
              <a:t> </a:t>
            </a:r>
            <a:r>
              <a:rPr lang="en-US" sz="1600" dirty="0"/>
              <a:t>= </a:t>
            </a:r>
            <a:r>
              <a:rPr lang="en-US" sz="1600" dirty="0" smtClean="0"/>
              <a:t>“Test, Patient"'&gt;</a:t>
            </a:r>
          </a:p>
          <a:p>
            <a:pPr marL="0" indent="0">
              <a:buNone/>
            </a:pPr>
            <a:r>
              <a:rPr lang="en-US" sz="1600" dirty="0"/>
              <a:t>	</a:t>
            </a:r>
            <a:r>
              <a:rPr lang="en-US" sz="1600" dirty="0" smtClean="0"/>
              <a:t>{{</a:t>
            </a:r>
            <a:r>
              <a:rPr lang="en-US" sz="1600" dirty="0" err="1" smtClean="0"/>
              <a:t>patientName</a:t>
            </a:r>
            <a:r>
              <a:rPr lang="en-US" sz="1600" dirty="0" smtClean="0"/>
              <a:t>}}</a:t>
            </a:r>
          </a:p>
          <a:p>
            <a:pPr marL="0" indent="0">
              <a:buNone/>
            </a:pPr>
            <a:r>
              <a:rPr lang="en-US" sz="1600" dirty="0" smtClean="0"/>
              <a:t>&lt;/b&gt;</a:t>
            </a:r>
          </a:p>
          <a:p>
            <a:pPr marL="0" indent="0">
              <a:buNone/>
            </a:pPr>
            <a:endParaRPr lang="en-US" sz="1600" dirty="0" smtClean="0"/>
          </a:p>
          <a:p>
            <a:pPr marL="0" indent="0">
              <a:buNone/>
            </a:pPr>
            <a:r>
              <a:rPr lang="en-US" sz="1600" b="1" dirty="0"/>
              <a:t>ng-click</a:t>
            </a:r>
          </a:p>
          <a:p>
            <a:r>
              <a:rPr lang="en-US" sz="1600" dirty="0" smtClean="0"/>
              <a:t>This directive </a:t>
            </a:r>
            <a:r>
              <a:rPr lang="en-US" sz="1600" dirty="0"/>
              <a:t>registers a listener with the DOM element. </a:t>
            </a:r>
            <a:endParaRPr lang="en-US" sz="1600" dirty="0" smtClean="0"/>
          </a:p>
          <a:p>
            <a:r>
              <a:rPr lang="en-US" sz="1600" dirty="0" smtClean="0"/>
              <a:t>When </a:t>
            </a:r>
            <a:r>
              <a:rPr lang="en-US" sz="1600" dirty="0"/>
              <a:t>the DOM listener </a:t>
            </a:r>
            <a:r>
              <a:rPr lang="en-US" sz="1600" dirty="0" smtClean="0"/>
              <a:t>fires, Angular </a:t>
            </a:r>
            <a:r>
              <a:rPr lang="en-US" sz="1600" dirty="0"/>
              <a:t>executes the expression and updates the view as </a:t>
            </a:r>
            <a:r>
              <a:rPr lang="en-US" sz="1600" dirty="0" smtClean="0"/>
              <a:t>normal</a:t>
            </a:r>
          </a:p>
          <a:p>
            <a:pPr marL="0" indent="0">
              <a:buNone/>
            </a:pPr>
            <a:r>
              <a:rPr lang="en-US" sz="1600" dirty="0"/>
              <a:t>&lt;button ng-click</a:t>
            </a:r>
            <a:r>
              <a:rPr lang="en-US" sz="1600" dirty="0" smtClean="0"/>
              <a:t>=“submit"&gt;Submit Form&lt;/</a:t>
            </a:r>
            <a:r>
              <a:rPr lang="en-US" sz="1600" dirty="0"/>
              <a:t>button&gt;</a:t>
            </a:r>
            <a:endParaRPr lang="en-US" sz="1600" dirty="0" smtClean="0"/>
          </a:p>
        </p:txBody>
      </p:sp>
    </p:spTree>
    <p:extLst>
      <p:ext uri="{BB962C8B-B14F-4D97-AF65-F5344CB8AC3E}">
        <p14:creationId xmlns:p14="http://schemas.microsoft.com/office/powerpoint/2010/main" val="1327130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endParaRPr lang="en-US" sz="1600" b="1" dirty="0" smtClean="0"/>
          </a:p>
          <a:p>
            <a:pPr marL="0" indent="0">
              <a:buNone/>
            </a:pPr>
            <a:r>
              <a:rPr lang="en-US" sz="1600" b="1" dirty="0" smtClean="0"/>
              <a:t>ng-show </a:t>
            </a:r>
            <a:r>
              <a:rPr lang="en-US" sz="1600" b="1" dirty="0"/>
              <a:t>/ </a:t>
            </a:r>
            <a:r>
              <a:rPr lang="en-US" sz="1600" b="1" dirty="0" smtClean="0"/>
              <a:t>ng-hide</a:t>
            </a:r>
            <a:endParaRPr lang="en-US" sz="1600" b="1" dirty="0"/>
          </a:p>
          <a:p>
            <a:r>
              <a:rPr lang="en-US" sz="1600" dirty="0" smtClean="0"/>
              <a:t>These directives </a:t>
            </a:r>
            <a:r>
              <a:rPr lang="en-US" sz="1600" dirty="0"/>
              <a:t>show or hide a portion of the DOM depending on whether the expression is </a:t>
            </a:r>
            <a:r>
              <a:rPr lang="en-US" sz="1600" dirty="0" smtClean="0"/>
              <a:t>true or false.</a:t>
            </a:r>
          </a:p>
          <a:p>
            <a:pPr marL="0" indent="0">
              <a:buNone/>
            </a:pPr>
            <a:endParaRPr lang="en-US" sz="1600" dirty="0" smtClean="0"/>
          </a:p>
          <a:p>
            <a:pPr marL="0" indent="0">
              <a:buNone/>
            </a:pPr>
            <a:r>
              <a:rPr lang="en-US" sz="1600" dirty="0"/>
              <a:t>&lt;div ng-show="</a:t>
            </a:r>
            <a:r>
              <a:rPr lang="en-US" sz="1600" dirty="0" err="1"/>
              <a:t>shouldShow</a:t>
            </a:r>
            <a:r>
              <a:rPr lang="en-US" sz="1600" dirty="0" smtClean="0"/>
              <a:t>"&gt;</a:t>
            </a:r>
          </a:p>
          <a:p>
            <a:pPr marL="0" indent="0">
              <a:buNone/>
            </a:pPr>
            <a:r>
              <a:rPr lang="en-US" sz="1600" dirty="0"/>
              <a:t>	</a:t>
            </a:r>
            <a:r>
              <a:rPr lang="en-US" sz="1600" dirty="0" smtClean="0"/>
              <a:t> </a:t>
            </a:r>
            <a:r>
              <a:rPr lang="en-US" sz="1600" dirty="0"/>
              <a:t>&lt;</a:t>
            </a:r>
            <a:r>
              <a:rPr lang="en-US" sz="1600" dirty="0" smtClean="0"/>
              <a:t>h3&gt;{{ </a:t>
            </a:r>
            <a:r>
              <a:rPr lang="en-US" sz="1600" dirty="0" err="1" smtClean="0"/>
              <a:t>patientName</a:t>
            </a:r>
            <a:r>
              <a:rPr lang="en-US" sz="1600" dirty="0" smtClean="0"/>
              <a:t>}}&lt;/</a:t>
            </a:r>
            <a:r>
              <a:rPr lang="en-US" sz="1600" dirty="0"/>
              <a:t>h3</a:t>
            </a:r>
            <a:r>
              <a:rPr lang="en-US" sz="1600" dirty="0" smtClean="0"/>
              <a:t>&gt;</a:t>
            </a:r>
          </a:p>
          <a:p>
            <a:pPr marL="0" indent="0">
              <a:buNone/>
            </a:pPr>
            <a:r>
              <a:rPr lang="en-US" sz="1600" dirty="0" smtClean="0"/>
              <a:t> </a:t>
            </a:r>
            <a:r>
              <a:rPr lang="en-US" sz="1600" dirty="0"/>
              <a:t>&lt;/div&gt; </a:t>
            </a:r>
            <a:endParaRPr lang="en-US" sz="1600" dirty="0" smtClean="0"/>
          </a:p>
          <a:p>
            <a:pPr marL="0" indent="0">
              <a:buNone/>
            </a:pPr>
            <a:r>
              <a:rPr lang="en-US" sz="1600" dirty="0" smtClean="0"/>
              <a:t>&lt;</a:t>
            </a:r>
            <a:r>
              <a:rPr lang="en-US" sz="1600" dirty="0"/>
              <a:t>div ng-hide="</a:t>
            </a:r>
            <a:r>
              <a:rPr lang="en-US" sz="1600" dirty="0" err="1"/>
              <a:t>shouldShow</a:t>
            </a:r>
            <a:r>
              <a:rPr lang="en-US" sz="1600" dirty="0" smtClean="0"/>
              <a:t>"&gt;</a:t>
            </a:r>
          </a:p>
          <a:p>
            <a:pPr marL="0" indent="0">
              <a:buNone/>
            </a:pPr>
            <a:r>
              <a:rPr lang="en-US" sz="1600" dirty="0"/>
              <a:t>	</a:t>
            </a:r>
            <a:r>
              <a:rPr lang="en-US" sz="1600" dirty="0" smtClean="0"/>
              <a:t> </a:t>
            </a:r>
            <a:r>
              <a:rPr lang="en-US" sz="1600" dirty="0"/>
              <a:t>&lt;</a:t>
            </a:r>
            <a:r>
              <a:rPr lang="en-US" sz="1600" dirty="0" smtClean="0"/>
              <a:t>h3&gt;{{ </a:t>
            </a:r>
            <a:r>
              <a:rPr lang="en-US" sz="1600" dirty="0" err="1" smtClean="0"/>
              <a:t>patientName</a:t>
            </a:r>
            <a:r>
              <a:rPr lang="en-US" sz="1600" dirty="0" smtClean="0"/>
              <a:t>}}&lt;/</a:t>
            </a:r>
            <a:r>
              <a:rPr lang="en-US" sz="1600" dirty="0"/>
              <a:t>h3&gt; </a:t>
            </a:r>
            <a:endParaRPr lang="en-US" sz="1600" dirty="0" smtClean="0"/>
          </a:p>
          <a:p>
            <a:pPr marL="0" indent="0">
              <a:buNone/>
            </a:pPr>
            <a:r>
              <a:rPr lang="en-US" sz="1600" dirty="0" smtClean="0"/>
              <a:t>&lt;/</a:t>
            </a:r>
            <a:r>
              <a:rPr lang="en-US" sz="1600" dirty="0"/>
              <a:t>div</a:t>
            </a:r>
            <a:r>
              <a:rPr lang="en-US" sz="1600" dirty="0" smtClean="0"/>
              <a:t>&gt;</a:t>
            </a:r>
          </a:p>
          <a:p>
            <a:pPr marL="0" indent="0">
              <a:buNone/>
            </a:pPr>
            <a:endParaRPr lang="en-US" sz="1600" dirty="0"/>
          </a:p>
          <a:p>
            <a:pPr marL="0" indent="0">
              <a:buNone/>
            </a:pPr>
            <a:r>
              <a:rPr lang="en-US" sz="1600" b="1" dirty="0"/>
              <a:t>ng-repeat</a:t>
            </a:r>
          </a:p>
          <a:p>
            <a:r>
              <a:rPr lang="en-US" sz="1600" dirty="0" smtClean="0"/>
              <a:t>This directive </a:t>
            </a:r>
            <a:r>
              <a:rPr lang="en-US" sz="1600" dirty="0"/>
              <a:t>loads a template for each item in a collection. </a:t>
            </a:r>
            <a:endParaRPr lang="en-US" sz="1600" dirty="0" smtClean="0"/>
          </a:p>
          <a:p>
            <a:r>
              <a:rPr lang="en-US" sz="1600" dirty="0" smtClean="0"/>
              <a:t>Each </a:t>
            </a:r>
            <a:r>
              <a:rPr lang="en-US" sz="1600" dirty="0"/>
              <a:t>copy of the template gets its own scope</a:t>
            </a:r>
            <a:r>
              <a:rPr lang="en-US" sz="1600" dirty="0" smtClean="0"/>
              <a:t>.</a:t>
            </a:r>
          </a:p>
          <a:p>
            <a:pPr marL="0" indent="0">
              <a:buNone/>
            </a:pPr>
            <a:r>
              <a:rPr lang="en-US" sz="1600" dirty="0"/>
              <a:t>&lt;</a:t>
            </a:r>
            <a:r>
              <a:rPr lang="en-US" sz="1600" dirty="0" err="1"/>
              <a:t>ul</a:t>
            </a:r>
            <a:r>
              <a:rPr lang="en-US" sz="1600" dirty="0"/>
              <a:t>&gt;</a:t>
            </a:r>
          </a:p>
          <a:p>
            <a:pPr marL="0" indent="0">
              <a:buNone/>
            </a:pPr>
            <a:r>
              <a:rPr lang="en-US" sz="1600" dirty="0"/>
              <a:t>	 &lt;li ng-repeat="patient in </a:t>
            </a:r>
            <a:r>
              <a:rPr lang="en-US" sz="1600" dirty="0" err="1"/>
              <a:t>listOfPatients</a:t>
            </a:r>
            <a:r>
              <a:rPr lang="en-US" sz="1600" dirty="0"/>
              <a:t>"&gt;</a:t>
            </a:r>
          </a:p>
          <a:p>
            <a:pPr marL="0" indent="0">
              <a:buNone/>
            </a:pPr>
            <a:r>
              <a:rPr lang="en-US" sz="1600" dirty="0"/>
              <a:t>		{{patient.name}}</a:t>
            </a:r>
          </a:p>
          <a:p>
            <a:pPr marL="0" indent="0">
              <a:buNone/>
            </a:pPr>
            <a:r>
              <a:rPr lang="en-US" sz="1600" dirty="0"/>
              <a:t>	&lt;/li&gt; </a:t>
            </a:r>
          </a:p>
          <a:p>
            <a:pPr marL="0" indent="0">
              <a:buNone/>
            </a:pPr>
            <a:r>
              <a:rPr lang="en-US" sz="1600" dirty="0"/>
              <a:t>&lt;/</a:t>
            </a:r>
            <a:r>
              <a:rPr lang="en-US" sz="1600" dirty="0" err="1"/>
              <a:t>ul</a:t>
            </a:r>
            <a:r>
              <a:rPr lang="en-US" sz="1600" dirty="0"/>
              <a:t>&gt;</a:t>
            </a:r>
          </a:p>
          <a:p>
            <a:endParaRPr lang="en-US" sz="1600" dirty="0"/>
          </a:p>
        </p:txBody>
      </p:sp>
      <p:sp>
        <p:nvSpPr>
          <p:cNvPr id="3" name="Title 1"/>
          <p:cNvSpPr>
            <a:spLocks noGrp="1"/>
          </p:cNvSpPr>
          <p:nvPr>
            <p:ph type="title"/>
          </p:nvPr>
        </p:nvSpPr>
        <p:spPr>
          <a:xfrm>
            <a:off x="260678" y="104274"/>
            <a:ext cx="8562480" cy="576000"/>
          </a:xfrm>
        </p:spPr>
        <p:txBody>
          <a:bodyPr/>
          <a:lstStyle/>
          <a:p>
            <a:r>
              <a:rPr lang="en-US" sz="2400" dirty="0" smtClean="0"/>
              <a:t>Inbuilt Directives</a:t>
            </a:r>
            <a:endParaRPr lang="en-IN" sz="2400" dirty="0"/>
          </a:p>
        </p:txBody>
      </p:sp>
    </p:spTree>
    <p:extLst>
      <p:ext uri="{BB962C8B-B14F-4D97-AF65-F5344CB8AC3E}">
        <p14:creationId xmlns:p14="http://schemas.microsoft.com/office/powerpoint/2010/main" val="321403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checkbox</a:t>
            </a:r>
          </a:p>
          <a:p>
            <a:pPr marL="0" indent="0">
              <a:buNone/>
            </a:pPr>
            <a:endParaRPr lang="en-US" sz="1600" b="1" dirty="0" smtClean="0"/>
          </a:p>
          <a:p>
            <a:pPr marL="0" indent="0">
              <a:buNone/>
            </a:pPr>
            <a:r>
              <a:rPr lang="en-US" sz="1600" dirty="0" smtClean="0"/>
              <a:t>Example</a:t>
            </a:r>
            <a:r>
              <a:rPr lang="en-US" sz="1600" b="1" dirty="0"/>
              <a:t> </a:t>
            </a:r>
            <a:r>
              <a:rPr lang="en-US" sz="1600" b="1" dirty="0" smtClean="0"/>
              <a:t>- </a:t>
            </a:r>
            <a:r>
              <a:rPr lang="en-US" sz="1600" dirty="0" smtClean="0"/>
              <a:t>Checkbox_Directive.html</a:t>
            </a:r>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70897535"/>
              </p:ext>
            </p:extLst>
          </p:nvPr>
        </p:nvGraphicFramePr>
        <p:xfrm>
          <a:off x="490942" y="1844824"/>
          <a:ext cx="8185514" cy="3484052"/>
        </p:xfrm>
        <a:graphic>
          <a:graphicData uri="http://schemas.openxmlformats.org/drawingml/2006/table">
            <a:tbl>
              <a:tblPr/>
              <a:tblGrid>
                <a:gridCol w="2208850"/>
                <a:gridCol w="5976664"/>
              </a:tblGrid>
              <a:tr h="441202">
                <a:tc>
                  <a:txBody>
                    <a:bodyPr/>
                    <a:lstStyle/>
                    <a:p>
                      <a:pPr algn="l"/>
                      <a:r>
                        <a:rPr lang="en-US" sz="1700" dirty="0" smtClean="0">
                          <a:effectLst/>
                        </a:rPr>
                        <a:t>Parameter</a:t>
                      </a:r>
                      <a:endParaRPr lang="en-US" sz="1700" dirty="0">
                        <a:effectLst/>
                      </a:endParaRPr>
                    </a:p>
                  </a:txBody>
                  <a:tcPr marL="90410" marR="90410" marT="90410" marB="90410" anchor="ctr">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c>
                  <a:txBody>
                    <a:bodyPr/>
                    <a:lstStyle/>
                    <a:p>
                      <a:pPr algn="l"/>
                      <a:r>
                        <a:rPr lang="en-US" sz="1700" dirty="0">
                          <a:effectLst/>
                        </a:rPr>
                        <a:t>Details</a:t>
                      </a:r>
                    </a:p>
                  </a:txBody>
                  <a:tcPr marL="90410" marR="90410" marT="90410" marB="90410" anchor="ctr">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r>
              <a:tr h="608570">
                <a:tc>
                  <a:txBody>
                    <a:bodyPr/>
                    <a:lstStyle/>
                    <a:p>
                      <a:pPr fontAlgn="t"/>
                      <a:r>
                        <a:rPr lang="en-US" sz="1700">
                          <a:effectLst/>
                        </a:rPr>
                        <a:t>ngModel</a:t>
                      </a: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700" dirty="0">
                          <a:effectLst/>
                        </a:rPr>
                        <a:t>Assignable angular expression to data-bind </a:t>
                      </a:r>
                      <a:r>
                        <a:rPr lang="en-US" sz="1700" dirty="0" smtClean="0">
                          <a:effectLst/>
                        </a:rPr>
                        <a:t>to</a:t>
                      </a:r>
                      <a:endParaRPr lang="en-US" sz="1700" dirty="0">
                        <a:effectLst/>
                      </a:endParaRP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08570">
                <a:tc>
                  <a:txBody>
                    <a:bodyPr/>
                    <a:lstStyle/>
                    <a:p>
                      <a:pPr fontAlgn="t"/>
                      <a:r>
                        <a:rPr lang="en-US" sz="1700" dirty="0">
                          <a:effectLst/>
                        </a:rPr>
                        <a:t>name</a:t>
                      </a:r>
                      <a:r>
                        <a:rPr lang="en-US" sz="1700" i="1" dirty="0">
                          <a:effectLst/>
                        </a:rPr>
                        <a:t>(optional)</a:t>
                      </a:r>
                      <a:endParaRPr lang="en-US" sz="1700" dirty="0">
                        <a:effectLst/>
                      </a:endParaRP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700" dirty="0">
                          <a:effectLst/>
                        </a:rPr>
                        <a:t>Property name of the form under which the control is published.</a:t>
                      </a: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608570">
                <a:tc>
                  <a:txBody>
                    <a:bodyPr/>
                    <a:lstStyle/>
                    <a:p>
                      <a:pPr fontAlgn="t"/>
                      <a:r>
                        <a:rPr lang="en-US" sz="1700" dirty="0" err="1">
                          <a:effectLst/>
                        </a:rPr>
                        <a:t>ngTrueValue</a:t>
                      </a:r>
                      <a:r>
                        <a:rPr lang="en-US" sz="1700" i="1" dirty="0">
                          <a:effectLst/>
                        </a:rPr>
                        <a:t>(optional)</a:t>
                      </a:r>
                      <a:endParaRPr lang="en-US" sz="1700" dirty="0">
                        <a:effectLst/>
                      </a:endParaRP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700" dirty="0">
                          <a:effectLst/>
                        </a:rPr>
                        <a:t>The value to which the expression should be set when selected.</a:t>
                      </a: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08570">
                <a:tc>
                  <a:txBody>
                    <a:bodyPr/>
                    <a:lstStyle/>
                    <a:p>
                      <a:pPr fontAlgn="t"/>
                      <a:r>
                        <a:rPr lang="en-US" sz="1700">
                          <a:effectLst/>
                        </a:rPr>
                        <a:t>ngFalseValue</a:t>
                      </a:r>
                      <a:r>
                        <a:rPr lang="en-US" sz="1700" i="1">
                          <a:effectLst/>
                        </a:rPr>
                        <a:t>(optional)</a:t>
                      </a:r>
                      <a:endParaRPr lang="en-US" sz="1700">
                        <a:effectLst/>
                      </a:endParaRP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700" dirty="0">
                          <a:effectLst/>
                        </a:rPr>
                        <a:t>The value to which the expression should be set when not selected.</a:t>
                      </a: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608570">
                <a:tc>
                  <a:txBody>
                    <a:bodyPr/>
                    <a:lstStyle/>
                    <a:p>
                      <a:pPr fontAlgn="t"/>
                      <a:r>
                        <a:rPr lang="en-US" sz="1700">
                          <a:effectLst/>
                        </a:rPr>
                        <a:t>ngChange</a:t>
                      </a:r>
                      <a:r>
                        <a:rPr lang="en-US" sz="1700" i="1">
                          <a:effectLst/>
                        </a:rPr>
                        <a:t>(optional)</a:t>
                      </a:r>
                      <a:endParaRPr lang="en-US" sz="1700">
                        <a:effectLst/>
                      </a:endParaRP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700" dirty="0">
                          <a:effectLst/>
                        </a:rPr>
                        <a:t>Angular expression to be executed when input changes due to user interaction with the input element.</a:t>
                      </a: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0500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a:t>
            </a:r>
            <a:r>
              <a:rPr lang="en-US" sz="1600" b="1" dirty="0" err="1" smtClean="0"/>
              <a:t>Radiobutton</a:t>
            </a:r>
            <a:endParaRPr lang="en-US" sz="1600" b="1" dirty="0" smtClean="0"/>
          </a:p>
          <a:p>
            <a:pPr marL="0" indent="0">
              <a:buNone/>
            </a:pPr>
            <a:endParaRPr lang="en-US" sz="1600" b="1" dirty="0" smtClean="0"/>
          </a:p>
          <a:p>
            <a:pPr marL="0" indent="0">
              <a:buNone/>
            </a:pPr>
            <a:r>
              <a:rPr lang="en-US" sz="1600" dirty="0" smtClean="0"/>
              <a:t>Example - RadioButton_Directive.html</a:t>
            </a:r>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3746975261"/>
              </p:ext>
            </p:extLst>
          </p:nvPr>
        </p:nvGraphicFramePr>
        <p:xfrm>
          <a:off x="467544" y="1844824"/>
          <a:ext cx="7993016" cy="3441996"/>
        </p:xfrm>
        <a:graphic>
          <a:graphicData uri="http://schemas.openxmlformats.org/drawingml/2006/table">
            <a:tbl>
              <a:tblPr/>
              <a:tblGrid>
                <a:gridCol w="1800200"/>
                <a:gridCol w="6192816"/>
              </a:tblGrid>
              <a:tr h="573666">
                <a:tc>
                  <a:txBody>
                    <a:bodyPr/>
                    <a:lstStyle/>
                    <a:p>
                      <a:pPr algn="l"/>
                      <a:r>
                        <a:rPr lang="en-US" sz="1600" dirty="0" err="1">
                          <a:effectLst/>
                        </a:rPr>
                        <a:t>Param</a:t>
                      </a:r>
                      <a:endParaRPr lang="en-US" sz="1600" dirty="0">
                        <a:effectLst/>
                      </a:endParaRPr>
                    </a:p>
                  </a:txBody>
                  <a:tcPr marL="85985" marR="85985" marT="85985" marB="85985" anchor="ctr">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c>
                  <a:txBody>
                    <a:bodyPr/>
                    <a:lstStyle/>
                    <a:p>
                      <a:pPr algn="l"/>
                      <a:r>
                        <a:rPr lang="en-US" sz="1600" dirty="0">
                          <a:effectLst/>
                        </a:rPr>
                        <a:t>Details</a:t>
                      </a:r>
                    </a:p>
                  </a:txBody>
                  <a:tcPr marL="85985" marR="85985" marT="85985" marB="85985" anchor="ctr">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r>
              <a:tr h="573666">
                <a:tc>
                  <a:txBody>
                    <a:bodyPr/>
                    <a:lstStyle/>
                    <a:p>
                      <a:pPr fontAlgn="t"/>
                      <a:r>
                        <a:rPr lang="en-US" sz="1600" dirty="0" err="1">
                          <a:effectLst/>
                        </a:rPr>
                        <a:t>ngModel</a:t>
                      </a:r>
                      <a:endParaRPr lang="en-US" sz="1600" dirty="0">
                        <a:effectLst/>
                      </a:endParaRP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Assignable angular expression to data-bind to.</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73666">
                <a:tc>
                  <a:txBody>
                    <a:bodyPr/>
                    <a:lstStyle/>
                    <a:p>
                      <a:pPr fontAlgn="t"/>
                      <a:r>
                        <a:rPr lang="en-US" sz="1600">
                          <a:effectLst/>
                        </a:rPr>
                        <a:t>value</a:t>
                      </a: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a:effectLst/>
                        </a:rPr>
                        <a:t>The value to which the expression should be set when selected.</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573666">
                <a:tc>
                  <a:txBody>
                    <a:bodyPr/>
                    <a:lstStyle/>
                    <a:p>
                      <a:pPr fontAlgn="t"/>
                      <a:r>
                        <a:rPr lang="en-US" sz="1600" dirty="0">
                          <a:effectLst/>
                        </a:rPr>
                        <a:t>name</a:t>
                      </a:r>
                      <a:r>
                        <a:rPr lang="en-US" sz="1600" i="1" dirty="0">
                          <a:effectLst/>
                        </a:rPr>
                        <a:t>(optional)</a:t>
                      </a:r>
                      <a:endParaRPr lang="en-US" sz="1600" dirty="0">
                        <a:effectLst/>
                      </a:endParaRP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Property name of the form under which the control is published.</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73666">
                <a:tc>
                  <a:txBody>
                    <a:bodyPr/>
                    <a:lstStyle/>
                    <a:p>
                      <a:pPr fontAlgn="t"/>
                      <a:r>
                        <a:rPr lang="en-US" sz="1600">
                          <a:effectLst/>
                        </a:rPr>
                        <a:t>ngChange</a:t>
                      </a:r>
                      <a:r>
                        <a:rPr lang="en-US" sz="1600" i="1">
                          <a:effectLst/>
                        </a:rPr>
                        <a:t>(optional)</a:t>
                      </a:r>
                      <a:endParaRPr lang="en-US" sz="1600">
                        <a:effectLst/>
                      </a:endParaRP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dirty="0">
                          <a:effectLst/>
                        </a:rPr>
                        <a:t>Angular expression to be executed when input changes due to user interaction with the input element.</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573666">
                <a:tc>
                  <a:txBody>
                    <a:bodyPr/>
                    <a:lstStyle/>
                    <a:p>
                      <a:pPr fontAlgn="t"/>
                      <a:r>
                        <a:rPr lang="en-US" sz="1600">
                          <a:effectLst/>
                        </a:rPr>
                        <a:t>ngValue</a:t>
                      </a: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Angular expression which sets the value to which the expression should be set when selected.</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9929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Textbox</a:t>
            </a:r>
          </a:p>
          <a:p>
            <a:pPr marL="0" indent="0">
              <a:buNone/>
            </a:pPr>
            <a:endParaRPr lang="en-US" sz="1600" dirty="0" smtClean="0"/>
          </a:p>
          <a:p>
            <a:pPr marL="0" indent="0">
              <a:buNone/>
            </a:pPr>
            <a:r>
              <a:rPr lang="en-US" sz="1600" dirty="0" smtClean="0"/>
              <a:t>Example</a:t>
            </a:r>
            <a:r>
              <a:rPr lang="en-US" sz="1600" b="1" dirty="0"/>
              <a:t> </a:t>
            </a:r>
            <a:r>
              <a:rPr lang="en-US" sz="1600" b="1" dirty="0" smtClean="0"/>
              <a:t>- </a:t>
            </a:r>
            <a:r>
              <a:rPr lang="en-US" sz="1600" dirty="0" smtClean="0"/>
              <a:t>Text_Directive.html</a:t>
            </a: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3071066172"/>
              </p:ext>
            </p:extLst>
          </p:nvPr>
        </p:nvGraphicFramePr>
        <p:xfrm>
          <a:off x="467544" y="1556792"/>
          <a:ext cx="8280920" cy="3924908"/>
        </p:xfrm>
        <a:graphic>
          <a:graphicData uri="http://schemas.openxmlformats.org/drawingml/2006/table">
            <a:tbl>
              <a:tblPr/>
              <a:tblGrid>
                <a:gridCol w="1728192"/>
                <a:gridCol w="6552728"/>
              </a:tblGrid>
              <a:tr h="576064">
                <a:tc>
                  <a:txBody>
                    <a:bodyPr/>
                    <a:lstStyle/>
                    <a:p>
                      <a:pPr fontAlgn="t"/>
                      <a:r>
                        <a:rPr lang="en-US" sz="1600" kern="1200" dirty="0" smtClean="0">
                          <a:solidFill>
                            <a:schemeClr val="tx1"/>
                          </a:solidFill>
                          <a:effectLst/>
                          <a:latin typeface="+mn-lt"/>
                          <a:ea typeface="+mn-ea"/>
                          <a:cs typeface="+mn-cs"/>
                        </a:rPr>
                        <a:t>Required</a:t>
                      </a: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Adds required validation error key if the value is not entered.</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56556">
                <a:tc>
                  <a:txBody>
                    <a:bodyPr/>
                    <a:lstStyle/>
                    <a:p>
                      <a:pPr fontAlgn="t"/>
                      <a:r>
                        <a:rPr lang="en-US" sz="1600" kern="1200" dirty="0" err="1" smtClean="0">
                          <a:solidFill>
                            <a:schemeClr val="tx1"/>
                          </a:solidFill>
                          <a:effectLst/>
                          <a:latin typeface="+mn-lt"/>
                          <a:ea typeface="+mn-ea"/>
                          <a:cs typeface="+mn-cs"/>
                        </a:rPr>
                        <a:t>ngRequired</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Adds required attribute and required validation constraint to the element when the </a:t>
                      </a:r>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 expression evaluates to true. Use </a:t>
                      </a:r>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 instead of required when you want to data-bind to </a:t>
                      </a:r>
                      <a:r>
                        <a:rPr lang="en-US" sz="1600" kern="1200" dirty="0" err="1">
                          <a:solidFill>
                            <a:schemeClr val="tx1"/>
                          </a:solidFill>
                          <a:effectLst/>
                          <a:latin typeface="+mn-lt"/>
                          <a:ea typeface="+mn-ea"/>
                          <a:cs typeface="+mn-cs"/>
                        </a:rPr>
                        <a:t>therequired</a:t>
                      </a:r>
                      <a:r>
                        <a:rPr lang="en-US" sz="1600" kern="1200" dirty="0">
                          <a:solidFill>
                            <a:schemeClr val="tx1"/>
                          </a:solidFill>
                          <a:effectLst/>
                          <a:latin typeface="+mn-lt"/>
                          <a:ea typeface="+mn-ea"/>
                          <a:cs typeface="+mn-cs"/>
                        </a:rPr>
                        <a:t> attribute.</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539588">
                <a:tc>
                  <a:txBody>
                    <a:bodyPr/>
                    <a:lstStyle/>
                    <a:p>
                      <a:pPr fontAlgn="t"/>
                      <a:r>
                        <a:rPr lang="en-US" sz="1600" kern="1200" dirty="0" err="1" smtClean="0">
                          <a:solidFill>
                            <a:schemeClr val="tx1"/>
                          </a:solidFill>
                          <a:effectLst/>
                          <a:latin typeface="+mn-lt"/>
                          <a:ea typeface="+mn-ea"/>
                          <a:cs typeface="+mn-cs"/>
                        </a:rPr>
                        <a:t>ngMinlength</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Sets </a:t>
                      </a:r>
                      <a:r>
                        <a:rPr lang="en-US" sz="1600" kern="1200" dirty="0" err="1">
                          <a:solidFill>
                            <a:schemeClr val="tx1"/>
                          </a:solidFill>
                          <a:effectLst/>
                          <a:latin typeface="+mn-lt"/>
                          <a:ea typeface="+mn-ea"/>
                          <a:cs typeface="+mn-cs"/>
                        </a:rPr>
                        <a:t>minlength</a:t>
                      </a:r>
                      <a:r>
                        <a:rPr lang="en-US" sz="1600" kern="1200" dirty="0">
                          <a:solidFill>
                            <a:schemeClr val="tx1"/>
                          </a:solidFill>
                          <a:effectLst/>
                          <a:latin typeface="+mn-lt"/>
                          <a:ea typeface="+mn-ea"/>
                          <a:cs typeface="+mn-cs"/>
                        </a:rPr>
                        <a:t> validation error key if the value is shorter than </a:t>
                      </a:r>
                      <a:r>
                        <a:rPr lang="en-US" sz="1600" kern="1200" dirty="0" err="1">
                          <a:solidFill>
                            <a:schemeClr val="tx1"/>
                          </a:solidFill>
                          <a:effectLst/>
                          <a:latin typeface="+mn-lt"/>
                          <a:ea typeface="+mn-ea"/>
                          <a:cs typeface="+mn-cs"/>
                        </a:rPr>
                        <a:t>minlength</a:t>
                      </a:r>
                      <a:r>
                        <a:rPr lang="en-US" sz="1600" kern="1200" dirty="0">
                          <a:solidFill>
                            <a:schemeClr val="tx1"/>
                          </a:solidFill>
                          <a:effectLst/>
                          <a:latin typeface="+mn-lt"/>
                          <a:ea typeface="+mn-ea"/>
                          <a:cs typeface="+mn-cs"/>
                        </a:rPr>
                        <a:t>.</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56556">
                <a:tc>
                  <a:txBody>
                    <a:bodyPr/>
                    <a:lstStyle/>
                    <a:p>
                      <a:pPr fontAlgn="t"/>
                      <a:r>
                        <a:rPr lang="en-US" sz="1600" kern="1200" dirty="0" err="1" smtClean="0">
                          <a:solidFill>
                            <a:schemeClr val="tx1"/>
                          </a:solidFill>
                          <a:effectLst/>
                          <a:latin typeface="+mn-lt"/>
                          <a:ea typeface="+mn-ea"/>
                          <a:cs typeface="+mn-cs"/>
                        </a:rPr>
                        <a:t>ngMaxlength</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Sets </a:t>
                      </a:r>
                      <a:r>
                        <a:rPr lang="en-US" sz="1600" kern="1200" dirty="0" err="1">
                          <a:solidFill>
                            <a:schemeClr val="tx1"/>
                          </a:solidFill>
                          <a:effectLst/>
                          <a:latin typeface="+mn-lt"/>
                          <a:ea typeface="+mn-ea"/>
                          <a:cs typeface="+mn-cs"/>
                        </a:rPr>
                        <a:t>maxlength</a:t>
                      </a:r>
                      <a:r>
                        <a:rPr lang="en-US" sz="1600" kern="1200" dirty="0">
                          <a:solidFill>
                            <a:schemeClr val="tx1"/>
                          </a:solidFill>
                          <a:effectLst/>
                          <a:latin typeface="+mn-lt"/>
                          <a:ea typeface="+mn-ea"/>
                          <a:cs typeface="+mn-cs"/>
                        </a:rPr>
                        <a:t> validation error key if the value is longer than </a:t>
                      </a:r>
                      <a:r>
                        <a:rPr lang="en-US" sz="1600" kern="1200" dirty="0" err="1">
                          <a:solidFill>
                            <a:schemeClr val="tx1"/>
                          </a:solidFill>
                          <a:effectLst/>
                          <a:latin typeface="+mn-lt"/>
                          <a:ea typeface="+mn-ea"/>
                          <a:cs typeface="+mn-cs"/>
                        </a:rPr>
                        <a:t>maxlength</a:t>
                      </a:r>
                      <a:r>
                        <a:rPr lang="en-US" sz="1600" kern="1200" dirty="0">
                          <a:solidFill>
                            <a:schemeClr val="tx1"/>
                          </a:solidFill>
                          <a:effectLst/>
                          <a:latin typeface="+mn-lt"/>
                          <a:ea typeface="+mn-ea"/>
                          <a:cs typeface="+mn-cs"/>
                        </a:rPr>
                        <a:t>. Setting the attribute to a negative or non-numeric value, allows view values of any length.</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539588">
                <a:tc>
                  <a:txBody>
                    <a:bodyPr/>
                    <a:lstStyle/>
                    <a:p>
                      <a:pPr fontAlgn="t"/>
                      <a:r>
                        <a:rPr lang="en-US" sz="1600" kern="1200" dirty="0" err="1" smtClean="0">
                          <a:solidFill>
                            <a:schemeClr val="tx1"/>
                          </a:solidFill>
                          <a:effectLst/>
                          <a:latin typeface="+mn-lt"/>
                          <a:ea typeface="+mn-ea"/>
                          <a:cs typeface="+mn-cs"/>
                        </a:rPr>
                        <a:t>ngChange</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Angular expression to be executed when input changes due to user interaction with the input element.</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56556">
                <a:tc>
                  <a:txBody>
                    <a:bodyPr/>
                    <a:lstStyle/>
                    <a:p>
                      <a:pPr fontAlgn="t"/>
                      <a:r>
                        <a:rPr lang="en-US" sz="1600" kern="1200" dirty="0" err="1" smtClean="0">
                          <a:solidFill>
                            <a:schemeClr val="tx1"/>
                          </a:solidFill>
                          <a:effectLst/>
                          <a:latin typeface="+mn-lt"/>
                          <a:ea typeface="+mn-ea"/>
                          <a:cs typeface="+mn-cs"/>
                        </a:rPr>
                        <a:t>ngTrim</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If set to false Angular will not automatically trim the input. This parameter is ignored for input[type=password] controls, which will never trim the input.</a:t>
                      </a:r>
                    </a:p>
                    <a:p>
                      <a:pPr fontAlgn="t"/>
                      <a:r>
                        <a:rPr lang="en-US" sz="1600" kern="1200" dirty="0">
                          <a:solidFill>
                            <a:schemeClr val="tx1"/>
                          </a:solidFill>
                          <a:effectLst/>
                          <a:latin typeface="+mn-lt"/>
                          <a:ea typeface="+mn-ea"/>
                          <a:cs typeface="+mn-cs"/>
                        </a:rPr>
                        <a:t>(default: true)</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3909492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Number</a:t>
            </a:r>
          </a:p>
          <a:p>
            <a:pPr marL="0" indent="0">
              <a:buNone/>
            </a:pPr>
            <a:endParaRPr lang="en-US" sz="1600" dirty="0" smtClean="0"/>
          </a:p>
          <a:p>
            <a:pPr marL="0" indent="0">
              <a:buNone/>
            </a:pPr>
            <a:r>
              <a:rPr lang="en-US" sz="1600" dirty="0" smtClean="0"/>
              <a:t>Example</a:t>
            </a:r>
            <a:r>
              <a:rPr lang="en-US" sz="1600" b="1" dirty="0"/>
              <a:t> </a:t>
            </a:r>
            <a:r>
              <a:rPr lang="en-US" sz="1600" b="1" dirty="0" smtClean="0"/>
              <a:t>- </a:t>
            </a:r>
            <a:r>
              <a:rPr lang="en-US" sz="1600" dirty="0" smtClean="0"/>
              <a:t>number_Directive.html</a:t>
            </a:r>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1869198796"/>
              </p:ext>
            </p:extLst>
          </p:nvPr>
        </p:nvGraphicFramePr>
        <p:xfrm>
          <a:off x="467544" y="1556792"/>
          <a:ext cx="8136902" cy="3595063"/>
        </p:xfrm>
        <a:graphic>
          <a:graphicData uri="http://schemas.openxmlformats.org/drawingml/2006/table">
            <a:tbl>
              <a:tblPr/>
              <a:tblGrid>
                <a:gridCol w="1872207"/>
                <a:gridCol w="6264695"/>
              </a:tblGrid>
              <a:tr h="460463">
                <a:tc>
                  <a:txBody>
                    <a:bodyPr/>
                    <a:lstStyle/>
                    <a:p>
                      <a:pPr fontAlgn="t"/>
                      <a:r>
                        <a:rPr lang="en-US" sz="1600" kern="1200" dirty="0">
                          <a:solidFill>
                            <a:schemeClr val="tx1"/>
                          </a:solidFill>
                          <a:effectLst/>
                          <a:latin typeface="+mn-lt"/>
                          <a:ea typeface="+mn-ea"/>
                          <a:cs typeface="+mn-cs"/>
                        </a:rPr>
                        <a:t>min(optional)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a:solidFill>
                            <a:schemeClr val="tx1"/>
                          </a:solidFill>
                          <a:effectLst/>
                          <a:latin typeface="+mn-lt"/>
                          <a:ea typeface="+mn-ea"/>
                          <a:cs typeface="+mn-cs"/>
                        </a:rPr>
                        <a:t>Sets the min validation error key if the value entered is less than min.</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60463">
                <a:tc>
                  <a:txBody>
                    <a:bodyPr/>
                    <a:lstStyle/>
                    <a:p>
                      <a:pPr fontAlgn="t"/>
                      <a:r>
                        <a:rPr lang="en-US" sz="1600" kern="1200" dirty="0">
                          <a:solidFill>
                            <a:schemeClr val="tx1"/>
                          </a:solidFill>
                          <a:effectLst/>
                          <a:latin typeface="+mn-lt"/>
                          <a:ea typeface="+mn-ea"/>
                          <a:cs typeface="+mn-cs"/>
                        </a:rPr>
                        <a:t>max(optional)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a:solidFill>
                            <a:schemeClr val="tx1"/>
                          </a:solidFill>
                          <a:effectLst/>
                          <a:latin typeface="+mn-lt"/>
                          <a:ea typeface="+mn-ea"/>
                          <a:cs typeface="+mn-cs"/>
                        </a:rPr>
                        <a:t>Sets the max validation error key if the value entered is greater than max.</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460463">
                <a:tc>
                  <a:txBody>
                    <a:bodyPr/>
                    <a:lstStyle/>
                    <a:p>
                      <a:pPr fontAlgn="t"/>
                      <a:r>
                        <a:rPr lang="en-US" sz="1600" kern="1200">
                          <a:solidFill>
                            <a:schemeClr val="tx1"/>
                          </a:solidFill>
                          <a:effectLst/>
                          <a:latin typeface="+mn-lt"/>
                          <a:ea typeface="+mn-ea"/>
                          <a:cs typeface="+mn-cs"/>
                        </a:rPr>
                        <a:t>required(optional)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Sets required validation error key if the value is not entered.</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845522">
                <a:tc>
                  <a:txBody>
                    <a:bodyPr/>
                    <a:lstStyle/>
                    <a:p>
                      <a:pPr fontAlgn="t"/>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Adds required attribute and required validation constraint to the element when the </a:t>
                      </a:r>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 expression evaluates to true. Use </a:t>
                      </a:r>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 instead of required when you want to data-bind to </a:t>
                      </a:r>
                      <a:r>
                        <a:rPr lang="en-US" sz="1600" kern="1200" dirty="0" err="1">
                          <a:solidFill>
                            <a:schemeClr val="tx1"/>
                          </a:solidFill>
                          <a:effectLst/>
                          <a:latin typeface="+mn-lt"/>
                          <a:ea typeface="+mn-ea"/>
                          <a:cs typeface="+mn-cs"/>
                        </a:rPr>
                        <a:t>therequired</a:t>
                      </a:r>
                      <a:r>
                        <a:rPr lang="en-US" sz="1600" kern="1200" dirty="0">
                          <a:solidFill>
                            <a:schemeClr val="tx1"/>
                          </a:solidFill>
                          <a:effectLst/>
                          <a:latin typeface="+mn-lt"/>
                          <a:ea typeface="+mn-ea"/>
                          <a:cs typeface="+mn-cs"/>
                        </a:rPr>
                        <a:t> attribute.</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460463">
                <a:tc>
                  <a:txBody>
                    <a:bodyPr/>
                    <a:lstStyle/>
                    <a:p>
                      <a:pPr fontAlgn="t"/>
                      <a:r>
                        <a:rPr lang="en-US" sz="1600" kern="1200" dirty="0" err="1" smtClean="0">
                          <a:solidFill>
                            <a:schemeClr val="tx1"/>
                          </a:solidFill>
                          <a:effectLst/>
                          <a:latin typeface="+mn-lt"/>
                          <a:ea typeface="+mn-ea"/>
                          <a:cs typeface="+mn-cs"/>
                        </a:rPr>
                        <a:t>ngMinlength</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Sets </a:t>
                      </a:r>
                      <a:r>
                        <a:rPr lang="en-US" sz="1600" kern="1200" dirty="0" err="1">
                          <a:solidFill>
                            <a:schemeClr val="tx1"/>
                          </a:solidFill>
                          <a:effectLst/>
                          <a:latin typeface="+mn-lt"/>
                          <a:ea typeface="+mn-ea"/>
                          <a:cs typeface="+mn-cs"/>
                        </a:rPr>
                        <a:t>minlength</a:t>
                      </a:r>
                      <a:r>
                        <a:rPr lang="en-US" sz="1600" kern="1200" dirty="0">
                          <a:solidFill>
                            <a:schemeClr val="tx1"/>
                          </a:solidFill>
                          <a:effectLst/>
                          <a:latin typeface="+mn-lt"/>
                          <a:ea typeface="+mn-ea"/>
                          <a:cs typeface="+mn-cs"/>
                        </a:rPr>
                        <a:t> validation error key if the value is shorter than </a:t>
                      </a:r>
                      <a:r>
                        <a:rPr lang="en-US" sz="1600" kern="1200" dirty="0" err="1">
                          <a:solidFill>
                            <a:schemeClr val="tx1"/>
                          </a:solidFill>
                          <a:effectLst/>
                          <a:latin typeface="+mn-lt"/>
                          <a:ea typeface="+mn-ea"/>
                          <a:cs typeface="+mn-cs"/>
                        </a:rPr>
                        <a:t>minlength</a:t>
                      </a:r>
                      <a:r>
                        <a:rPr lang="en-US" sz="1600" kern="1200" dirty="0">
                          <a:solidFill>
                            <a:schemeClr val="tx1"/>
                          </a:solidFill>
                          <a:effectLst/>
                          <a:latin typeface="+mn-lt"/>
                          <a:ea typeface="+mn-ea"/>
                          <a:cs typeface="+mn-cs"/>
                        </a:rPr>
                        <a:t>.</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832706">
                <a:tc>
                  <a:txBody>
                    <a:bodyPr/>
                    <a:lstStyle/>
                    <a:p>
                      <a:pPr fontAlgn="t"/>
                      <a:r>
                        <a:rPr lang="en-US" sz="1600" kern="1200" dirty="0" err="1" smtClean="0">
                          <a:solidFill>
                            <a:schemeClr val="tx1"/>
                          </a:solidFill>
                          <a:effectLst/>
                          <a:latin typeface="+mn-lt"/>
                          <a:ea typeface="+mn-ea"/>
                          <a:cs typeface="+mn-cs"/>
                        </a:rPr>
                        <a:t>ngMaxlength</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Sets </a:t>
                      </a:r>
                      <a:r>
                        <a:rPr lang="en-US" sz="1600" kern="1200" dirty="0" err="1">
                          <a:solidFill>
                            <a:schemeClr val="tx1"/>
                          </a:solidFill>
                          <a:effectLst/>
                          <a:latin typeface="+mn-lt"/>
                          <a:ea typeface="+mn-ea"/>
                          <a:cs typeface="+mn-cs"/>
                        </a:rPr>
                        <a:t>maxlength</a:t>
                      </a:r>
                      <a:r>
                        <a:rPr lang="en-US" sz="1600" kern="1200" dirty="0">
                          <a:solidFill>
                            <a:schemeClr val="tx1"/>
                          </a:solidFill>
                          <a:effectLst/>
                          <a:latin typeface="+mn-lt"/>
                          <a:ea typeface="+mn-ea"/>
                          <a:cs typeface="+mn-cs"/>
                        </a:rPr>
                        <a:t> validation error key if the value is longer than </a:t>
                      </a:r>
                      <a:r>
                        <a:rPr lang="en-US" sz="1600" kern="1200" dirty="0" err="1">
                          <a:solidFill>
                            <a:schemeClr val="tx1"/>
                          </a:solidFill>
                          <a:effectLst/>
                          <a:latin typeface="+mn-lt"/>
                          <a:ea typeface="+mn-ea"/>
                          <a:cs typeface="+mn-cs"/>
                        </a:rPr>
                        <a:t>maxlength</a:t>
                      </a:r>
                      <a:r>
                        <a:rPr lang="en-US" sz="1600" kern="1200" dirty="0">
                          <a:solidFill>
                            <a:schemeClr val="tx1"/>
                          </a:solidFill>
                          <a:effectLst/>
                          <a:latin typeface="+mn-lt"/>
                          <a:ea typeface="+mn-ea"/>
                          <a:cs typeface="+mn-cs"/>
                        </a:rPr>
                        <a:t>. Setting the attribute to a negative or non-numeric value, allows view values of any length.</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994491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Email</a:t>
            </a:r>
          </a:p>
          <a:p>
            <a:pPr marL="0" indent="0">
              <a:buNone/>
            </a:pPr>
            <a:endParaRPr lang="en-US" sz="1600" dirty="0" smtClean="0"/>
          </a:p>
          <a:p>
            <a:pPr marL="0" indent="0">
              <a:buNone/>
            </a:pPr>
            <a:r>
              <a:rPr lang="en-US" sz="1600" dirty="0" smtClean="0"/>
              <a:t>Example</a:t>
            </a:r>
            <a:r>
              <a:rPr lang="en-US" sz="1600" b="1" dirty="0"/>
              <a:t> </a:t>
            </a:r>
            <a:r>
              <a:rPr lang="en-US" sz="1600" b="1" dirty="0" smtClean="0"/>
              <a:t>- </a:t>
            </a:r>
            <a:r>
              <a:rPr lang="en-US" sz="1600" dirty="0" smtClean="0"/>
              <a:t>Email_Directive.html</a:t>
            </a:r>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1554772050"/>
              </p:ext>
            </p:extLst>
          </p:nvPr>
        </p:nvGraphicFramePr>
        <p:xfrm>
          <a:off x="539552" y="1628800"/>
          <a:ext cx="8136904" cy="2857668"/>
        </p:xfrm>
        <a:graphic>
          <a:graphicData uri="http://schemas.openxmlformats.org/drawingml/2006/table">
            <a:tbl>
              <a:tblPr/>
              <a:tblGrid>
                <a:gridCol w="1584177"/>
                <a:gridCol w="6552727"/>
              </a:tblGrid>
              <a:tr h="489992">
                <a:tc>
                  <a:txBody>
                    <a:bodyPr/>
                    <a:lstStyle/>
                    <a:p>
                      <a:pPr fontAlgn="t"/>
                      <a:r>
                        <a:rPr lang="en-US" sz="1600" kern="1200" dirty="0" smtClean="0">
                          <a:solidFill>
                            <a:schemeClr val="tx1"/>
                          </a:solidFill>
                          <a:effectLst/>
                          <a:latin typeface="+mn-lt"/>
                          <a:ea typeface="+mn-ea"/>
                          <a:cs typeface="+mn-cs"/>
                        </a:rPr>
                        <a:t>Pattern</a:t>
                      </a: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9238" marR="29238" marT="29238" marB="2923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Similar to </a:t>
                      </a:r>
                      <a:r>
                        <a:rPr lang="en-US" sz="1600" kern="1200" dirty="0" err="1">
                          <a:solidFill>
                            <a:schemeClr val="tx1"/>
                          </a:solidFill>
                          <a:effectLst/>
                          <a:latin typeface="+mn-lt"/>
                          <a:ea typeface="+mn-ea"/>
                          <a:cs typeface="+mn-cs"/>
                        </a:rPr>
                        <a:t>ngPattern</a:t>
                      </a:r>
                      <a:r>
                        <a:rPr lang="en-US" sz="1600" kern="1200" dirty="0">
                          <a:solidFill>
                            <a:schemeClr val="tx1"/>
                          </a:solidFill>
                          <a:effectLst/>
                          <a:latin typeface="+mn-lt"/>
                          <a:ea typeface="+mn-ea"/>
                          <a:cs typeface="+mn-cs"/>
                        </a:rPr>
                        <a:t> except that the attribute value is the actual string that contains the regular expression body that will be converted to a regular expression as in the </a:t>
                      </a:r>
                      <a:r>
                        <a:rPr lang="en-US" sz="1600" kern="1200" dirty="0" err="1">
                          <a:solidFill>
                            <a:schemeClr val="tx1"/>
                          </a:solidFill>
                          <a:effectLst/>
                          <a:latin typeface="+mn-lt"/>
                          <a:ea typeface="+mn-ea"/>
                          <a:cs typeface="+mn-cs"/>
                        </a:rPr>
                        <a:t>ngPattern</a:t>
                      </a:r>
                      <a:r>
                        <a:rPr lang="en-US" sz="1600" kern="1200" dirty="0">
                          <a:solidFill>
                            <a:schemeClr val="tx1"/>
                          </a:solidFill>
                          <a:effectLst/>
                          <a:latin typeface="+mn-lt"/>
                          <a:ea typeface="+mn-ea"/>
                          <a:cs typeface="+mn-cs"/>
                        </a:rPr>
                        <a:t> directive.</a:t>
                      </a:r>
                    </a:p>
                  </a:txBody>
                  <a:tcPr marL="29238" marR="29238" marT="29238" marB="2923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92088">
                <a:tc>
                  <a:txBody>
                    <a:bodyPr/>
                    <a:lstStyle/>
                    <a:p>
                      <a:pPr fontAlgn="t"/>
                      <a:r>
                        <a:rPr lang="en-US" sz="1600" kern="1200" dirty="0" err="1" smtClean="0">
                          <a:solidFill>
                            <a:schemeClr val="tx1"/>
                          </a:solidFill>
                          <a:effectLst/>
                          <a:latin typeface="+mn-lt"/>
                          <a:ea typeface="+mn-ea"/>
                          <a:cs typeface="+mn-cs"/>
                        </a:rPr>
                        <a:t>ngPattern</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9238" marR="29238" marT="29238" marB="2923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Sets pattern validation error key if the </a:t>
                      </a:r>
                      <a:r>
                        <a:rPr lang="en-US" sz="1600" kern="1200" dirty="0" err="1">
                          <a:solidFill>
                            <a:schemeClr val="tx1"/>
                          </a:solidFill>
                          <a:effectLst/>
                          <a:latin typeface="+mn-lt"/>
                          <a:ea typeface="+mn-ea"/>
                          <a:cs typeface="+mn-cs"/>
                        </a:rPr>
                        <a:t>ngModel</a:t>
                      </a:r>
                      <a:r>
                        <a:rPr lang="en-US" sz="1600" kern="1200" dirty="0">
                          <a:solidFill>
                            <a:schemeClr val="tx1"/>
                          </a:solidFill>
                          <a:effectLst/>
                          <a:latin typeface="+mn-lt"/>
                          <a:ea typeface="+mn-ea"/>
                          <a:cs typeface="+mn-cs"/>
                        </a:rPr>
                        <a:t> value does not match a </a:t>
                      </a:r>
                      <a:r>
                        <a:rPr lang="en-US" sz="1600" kern="1200" dirty="0" err="1">
                          <a:solidFill>
                            <a:schemeClr val="tx1"/>
                          </a:solidFill>
                          <a:effectLst/>
                          <a:latin typeface="+mn-lt"/>
                          <a:ea typeface="+mn-ea"/>
                          <a:cs typeface="+mn-cs"/>
                        </a:rPr>
                        <a:t>RegExp</a:t>
                      </a:r>
                      <a:r>
                        <a:rPr lang="en-US" sz="1600" kern="1200" dirty="0">
                          <a:solidFill>
                            <a:schemeClr val="tx1"/>
                          </a:solidFill>
                          <a:effectLst/>
                          <a:latin typeface="+mn-lt"/>
                          <a:ea typeface="+mn-ea"/>
                          <a:cs typeface="+mn-cs"/>
                        </a:rPr>
                        <a:t> found by evaluating the Angular expression given in the attribute value. If the expression evaluates to a </a:t>
                      </a:r>
                      <a:r>
                        <a:rPr lang="en-US" sz="1600" kern="1200" dirty="0" err="1">
                          <a:solidFill>
                            <a:schemeClr val="tx1"/>
                          </a:solidFill>
                          <a:effectLst/>
                          <a:latin typeface="+mn-lt"/>
                          <a:ea typeface="+mn-ea"/>
                          <a:cs typeface="+mn-cs"/>
                        </a:rPr>
                        <a:t>RegExp</a:t>
                      </a:r>
                      <a:r>
                        <a:rPr lang="en-US" sz="1600" kern="1200" dirty="0">
                          <a:solidFill>
                            <a:schemeClr val="tx1"/>
                          </a:solidFill>
                          <a:effectLst/>
                          <a:latin typeface="+mn-lt"/>
                          <a:ea typeface="+mn-ea"/>
                          <a:cs typeface="+mn-cs"/>
                        </a:rPr>
                        <a:t> object then this is used directly. If the expression is a string then it will be converted to a </a:t>
                      </a:r>
                      <a:r>
                        <a:rPr lang="en-US" sz="1600" kern="1200" dirty="0" err="1">
                          <a:solidFill>
                            <a:schemeClr val="tx1"/>
                          </a:solidFill>
                          <a:effectLst/>
                          <a:latin typeface="+mn-lt"/>
                          <a:ea typeface="+mn-ea"/>
                          <a:cs typeface="+mn-cs"/>
                        </a:rPr>
                        <a:t>RegExp</a:t>
                      </a:r>
                      <a:r>
                        <a:rPr lang="en-US" sz="1600" kern="1200" dirty="0">
                          <a:solidFill>
                            <a:schemeClr val="tx1"/>
                          </a:solidFill>
                          <a:effectLst/>
                          <a:latin typeface="+mn-lt"/>
                          <a:ea typeface="+mn-ea"/>
                          <a:cs typeface="+mn-cs"/>
                        </a:rPr>
                        <a:t> after wrapping it in ^ and $characters. For instance, "</a:t>
                      </a:r>
                      <a:r>
                        <a:rPr lang="en-US" sz="1600" kern="1200" dirty="0" err="1">
                          <a:solidFill>
                            <a:schemeClr val="tx1"/>
                          </a:solidFill>
                          <a:effectLst/>
                          <a:latin typeface="+mn-lt"/>
                          <a:ea typeface="+mn-ea"/>
                          <a:cs typeface="+mn-cs"/>
                        </a:rPr>
                        <a:t>abc</a:t>
                      </a:r>
                      <a:r>
                        <a:rPr lang="en-US" sz="1600" kern="1200" dirty="0">
                          <a:solidFill>
                            <a:schemeClr val="tx1"/>
                          </a:solidFill>
                          <a:effectLst/>
                          <a:latin typeface="+mn-lt"/>
                          <a:ea typeface="+mn-ea"/>
                          <a:cs typeface="+mn-cs"/>
                        </a:rPr>
                        <a:t>" will be converted to new </a:t>
                      </a:r>
                      <a:r>
                        <a:rPr lang="en-US" sz="1600" kern="1200" dirty="0" err="1">
                          <a:solidFill>
                            <a:schemeClr val="tx1"/>
                          </a:solidFill>
                          <a:effectLst/>
                          <a:latin typeface="+mn-lt"/>
                          <a:ea typeface="+mn-ea"/>
                          <a:cs typeface="+mn-cs"/>
                        </a:rPr>
                        <a:t>RegExp</a:t>
                      </a:r>
                      <a:r>
                        <a:rPr lang="en-US" sz="1600" kern="1200" dirty="0">
                          <a:solidFill>
                            <a:schemeClr val="tx1"/>
                          </a:solidFill>
                          <a:effectLst/>
                          <a:latin typeface="+mn-lt"/>
                          <a:ea typeface="+mn-ea"/>
                          <a:cs typeface="+mn-cs"/>
                        </a:rPr>
                        <a:t>('^</a:t>
                      </a:r>
                      <a:r>
                        <a:rPr lang="en-US" sz="1600" kern="1200" dirty="0" err="1">
                          <a:solidFill>
                            <a:schemeClr val="tx1"/>
                          </a:solidFill>
                          <a:effectLst/>
                          <a:latin typeface="+mn-lt"/>
                          <a:ea typeface="+mn-ea"/>
                          <a:cs typeface="+mn-cs"/>
                        </a:rPr>
                        <a:t>abc</a:t>
                      </a:r>
                      <a:r>
                        <a:rPr lang="en-US" sz="1600" kern="1200" dirty="0">
                          <a:solidFill>
                            <a:schemeClr val="tx1"/>
                          </a:solidFill>
                          <a:effectLst/>
                          <a:latin typeface="+mn-lt"/>
                          <a:ea typeface="+mn-ea"/>
                          <a:cs typeface="+mn-cs"/>
                        </a:rPr>
                        <a:t>$').</a:t>
                      </a:r>
                    </a:p>
                  </a:txBody>
                  <a:tcPr marL="29238" marR="29238" marT="29238" marB="2923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86072">
                <a:tc>
                  <a:txBody>
                    <a:bodyPr/>
                    <a:lstStyle/>
                    <a:p>
                      <a:pPr fontAlgn="t"/>
                      <a:r>
                        <a:rPr lang="en-US" sz="1600" kern="1200" dirty="0" err="1" smtClean="0">
                          <a:solidFill>
                            <a:schemeClr val="tx1"/>
                          </a:solidFill>
                          <a:effectLst/>
                          <a:latin typeface="+mn-lt"/>
                          <a:ea typeface="+mn-ea"/>
                          <a:cs typeface="+mn-cs"/>
                        </a:rPr>
                        <a:t>ngChange</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9238" marR="29238" marT="29238" marB="2923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Angular expression to be executed when input changes due to user interaction with the input element.</a:t>
                      </a:r>
                    </a:p>
                  </a:txBody>
                  <a:tcPr marL="29238" marR="29238" marT="29238" marB="2923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906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Page Refresh – Before SPA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948"/>
            <a:ext cx="9144000" cy="5067356"/>
          </a:xfrm>
          <a:prstGeom prst="rect">
            <a:avLst/>
          </a:prstGeom>
        </p:spPr>
      </p:pic>
    </p:spTree>
    <p:extLst>
      <p:ext uri="{BB962C8B-B14F-4D97-AF65-F5344CB8AC3E}">
        <p14:creationId xmlns:p14="http://schemas.microsoft.com/office/powerpoint/2010/main" val="160924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Directive </a:t>
            </a:r>
            <a:r>
              <a:rPr lang="en-US" sz="2600" dirty="0"/>
              <a:t>- 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1304966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Custom Directives</a:t>
            </a:r>
            <a:endParaRPr lang="en-IN" sz="2400" dirty="0"/>
          </a:p>
        </p:txBody>
      </p:sp>
      <p:sp>
        <p:nvSpPr>
          <p:cNvPr id="16" name="Text Placeholder 2"/>
          <p:cNvSpPr>
            <a:spLocks noGrp="1"/>
          </p:cNvSpPr>
          <p:nvPr>
            <p:ph type="body" sz="quarter" idx="10"/>
          </p:nvPr>
        </p:nvSpPr>
        <p:spPr>
          <a:xfrm>
            <a:off x="395536" y="692696"/>
            <a:ext cx="8598191" cy="5688632"/>
          </a:xfrm>
          <a:ln>
            <a:noFill/>
          </a:ln>
        </p:spPr>
        <p:txBody>
          <a:bodyPr>
            <a:noAutofit/>
          </a:bodyPr>
          <a:lstStyle/>
          <a:p>
            <a:pPr marL="0" indent="0">
              <a:buNone/>
            </a:pPr>
            <a:r>
              <a:rPr lang="en-US" sz="1600" b="1" dirty="0" smtClean="0"/>
              <a:t>How to register custom directives?</a:t>
            </a:r>
          </a:p>
          <a:p>
            <a:r>
              <a:rPr lang="en-US" sz="1600" dirty="0" smtClean="0"/>
              <a:t>Directives are registered on modules.</a:t>
            </a:r>
          </a:p>
          <a:p>
            <a:r>
              <a:rPr lang="en-US" sz="1600" dirty="0" err="1" smtClean="0"/>
              <a:t>Module.directive</a:t>
            </a:r>
            <a:r>
              <a:rPr lang="en-US" sz="1600" dirty="0" smtClean="0"/>
              <a:t> API is used to register directive.</a:t>
            </a:r>
            <a:endParaRPr lang="en-US" sz="1600" dirty="0"/>
          </a:p>
          <a:p>
            <a:pPr marL="0" indent="0">
              <a:buNone/>
            </a:pPr>
            <a:r>
              <a:rPr lang="en-US" sz="1600" dirty="0" smtClean="0"/>
              <a:t>	</a:t>
            </a:r>
            <a:r>
              <a:rPr lang="en-US" sz="1600" dirty="0" err="1" smtClean="0"/>
              <a:t>var</a:t>
            </a:r>
            <a:r>
              <a:rPr lang="en-US" sz="1600" dirty="0" smtClean="0"/>
              <a:t> module = </a:t>
            </a:r>
            <a:r>
              <a:rPr lang="en-US" sz="1600" dirty="0" err="1"/>
              <a:t>angular.module</a:t>
            </a:r>
            <a:r>
              <a:rPr lang="en-US" sz="1600" dirty="0" smtClean="0"/>
              <a:t>(‘</a:t>
            </a:r>
            <a:r>
              <a:rPr lang="en-US" sz="1600" dirty="0" err="1"/>
              <a:t>s</a:t>
            </a:r>
            <a:r>
              <a:rPr lang="en-US" sz="1600" dirty="0" err="1" smtClean="0"/>
              <a:t>impleDirective</a:t>
            </a:r>
            <a:r>
              <a:rPr lang="en-US" sz="1600" dirty="0" smtClean="0"/>
              <a:t>', []);</a:t>
            </a:r>
          </a:p>
          <a:p>
            <a:pPr marL="0" indent="0">
              <a:buNone/>
            </a:pPr>
            <a:r>
              <a:rPr lang="en-US" sz="1600" dirty="0"/>
              <a:t>	</a:t>
            </a:r>
            <a:r>
              <a:rPr lang="en-US" sz="1600" dirty="0" err="1" smtClean="0"/>
              <a:t>module.directive</a:t>
            </a:r>
            <a:r>
              <a:rPr lang="en-US" sz="1600" dirty="0"/>
              <a:t> </a:t>
            </a:r>
            <a:r>
              <a:rPr lang="en-US" sz="1600" dirty="0" smtClean="0"/>
              <a:t>(‘</a:t>
            </a:r>
            <a:r>
              <a:rPr lang="en-US" sz="1600" dirty="0" err="1" smtClean="0"/>
              <a:t>patientTagline</a:t>
            </a:r>
            <a:r>
              <a:rPr lang="en-US" sz="1600" dirty="0" smtClean="0"/>
              <a:t>', </a:t>
            </a:r>
            <a:r>
              <a:rPr lang="en-US" sz="1600" dirty="0"/>
              <a:t>function() </a:t>
            </a:r>
            <a:r>
              <a:rPr lang="en-US" sz="1600" dirty="0" smtClean="0"/>
              <a:t>{</a:t>
            </a:r>
          </a:p>
          <a:p>
            <a:pPr marL="0" indent="0">
              <a:buNone/>
            </a:pPr>
            <a:r>
              <a:rPr lang="en-US" sz="1600" dirty="0"/>
              <a:t>	</a:t>
            </a:r>
            <a:r>
              <a:rPr lang="en-US" sz="1600" dirty="0" smtClean="0"/>
              <a:t>	 </a:t>
            </a:r>
            <a:r>
              <a:rPr lang="en-US" sz="1600" dirty="0"/>
              <a:t>return { </a:t>
            </a:r>
            <a:endParaRPr lang="en-US" sz="1600" dirty="0" smtClean="0"/>
          </a:p>
          <a:p>
            <a:pPr marL="0" indent="0">
              <a:buNone/>
            </a:pPr>
            <a:r>
              <a:rPr lang="en-US" sz="1600" dirty="0"/>
              <a:t>	</a:t>
            </a:r>
            <a:r>
              <a:rPr lang="en-US" sz="1600" dirty="0" smtClean="0"/>
              <a:t>		….</a:t>
            </a:r>
          </a:p>
          <a:p>
            <a:pPr marL="0" indent="0">
              <a:buNone/>
            </a:pPr>
            <a:r>
              <a:rPr lang="en-US" sz="1600" dirty="0" smtClean="0"/>
              <a:t>		};</a:t>
            </a:r>
          </a:p>
          <a:p>
            <a:pPr marL="0" indent="0">
              <a:buNone/>
            </a:pPr>
            <a:r>
              <a:rPr lang="en-US" sz="1600" dirty="0"/>
              <a:t>	</a:t>
            </a:r>
            <a:r>
              <a:rPr lang="en-US" sz="1600" dirty="0" smtClean="0"/>
              <a:t> });</a:t>
            </a:r>
          </a:p>
          <a:p>
            <a:r>
              <a:rPr lang="en-US" sz="1600" dirty="0" err="1" smtClean="0"/>
              <a:t>Module.directive</a:t>
            </a:r>
            <a:r>
              <a:rPr lang="en-US" sz="1600" dirty="0" smtClean="0"/>
              <a:t> takes the directive name followed by a factory function, which in turn returns an object with different options to tell compiler how directive should behave when DOM matches.</a:t>
            </a:r>
          </a:p>
          <a:p>
            <a:r>
              <a:rPr lang="en-US" sz="1600" dirty="0" smtClean="0"/>
              <a:t>Factory function is invoked when the compiler matches the directive first time.</a:t>
            </a:r>
          </a:p>
          <a:p>
            <a:r>
              <a:rPr lang="en-US" sz="1600" dirty="0" smtClean="0"/>
              <a:t>Basically used to perform any initialization work.</a:t>
            </a:r>
          </a:p>
          <a:p>
            <a:endParaRPr lang="en-US" sz="1600" dirty="0"/>
          </a:p>
          <a:p>
            <a:pPr marL="0" indent="0">
              <a:buNone/>
            </a:pPr>
            <a:r>
              <a:rPr lang="en-US" sz="1600" b="1" dirty="0" smtClean="0"/>
              <a:t>Best practice for directive name</a:t>
            </a:r>
          </a:p>
          <a:p>
            <a:r>
              <a:rPr lang="en-US" sz="1600" dirty="0" smtClean="0"/>
              <a:t>Prefer to use your own prefix with directive name to avoid collision with some standard feature of HTML</a:t>
            </a:r>
          </a:p>
          <a:p>
            <a:r>
              <a:rPr lang="en-US" sz="1600" dirty="0" smtClean="0"/>
              <a:t>Do not prefix directive with “ng” to avoid conflict with existing or future directives.</a:t>
            </a:r>
          </a:p>
          <a:p>
            <a:endParaRPr lang="en-US" sz="1600" dirty="0" smtClean="0"/>
          </a:p>
        </p:txBody>
      </p:sp>
    </p:spTree>
    <p:extLst>
      <p:ext uri="{BB962C8B-B14F-4D97-AF65-F5344CB8AC3E}">
        <p14:creationId xmlns:p14="http://schemas.microsoft.com/office/powerpoint/2010/main" val="210077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Template Expanding directives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Assume if you have a piece of code that display patient information &amp; it is repeated many times in your code &amp; when you change in one place you have to change it in several places</a:t>
            </a:r>
          </a:p>
          <a:p>
            <a:r>
              <a:rPr lang="en-US" sz="1600" dirty="0" smtClean="0"/>
              <a:t>In above case, use a directive to simplify your template.</a:t>
            </a:r>
          </a:p>
          <a:p>
            <a:pPr marL="0" indent="0">
              <a:buNone/>
            </a:pPr>
            <a:endParaRPr lang="en-US" sz="1600" dirty="0"/>
          </a:p>
          <a:p>
            <a:pPr marL="0" indent="0">
              <a:buNone/>
            </a:pPr>
            <a:r>
              <a:rPr lang="en-US" sz="1600" b="1" dirty="0" smtClean="0"/>
              <a:t>Example</a:t>
            </a:r>
            <a:r>
              <a:rPr lang="en-US" sz="1600" dirty="0"/>
              <a:t> </a:t>
            </a:r>
            <a:r>
              <a:rPr lang="en-US" sz="1600" dirty="0" smtClean="0"/>
              <a:t>- CD_Basic.html</a:t>
            </a:r>
          </a:p>
          <a:p>
            <a:pPr marL="0" indent="0">
              <a:buNone/>
              <a:tabLst>
                <a:tab pos="517525" algn="l"/>
              </a:tabLst>
            </a:pPr>
            <a:endParaRPr lang="en-US" sz="1600" dirty="0" smtClean="0"/>
          </a:p>
          <a:p>
            <a:pPr>
              <a:tabLst>
                <a:tab pos="517525" algn="l"/>
              </a:tabLst>
            </a:pPr>
            <a:r>
              <a:rPr lang="en-US" sz="1600" dirty="0" smtClean="0"/>
              <a:t>In the above example, we in-lined the value of template option, this will become useless when size of template grows.</a:t>
            </a:r>
          </a:p>
          <a:p>
            <a:pPr>
              <a:tabLst>
                <a:tab pos="517525" algn="l"/>
              </a:tabLst>
            </a:pPr>
            <a:r>
              <a:rPr lang="en-US" sz="1600" dirty="0" smtClean="0"/>
              <a:t>In this case, it’s better to use template in external HTML file &amp; load it with the “</a:t>
            </a:r>
            <a:r>
              <a:rPr lang="en-US" sz="1600" b="1" dirty="0" err="1" smtClean="0"/>
              <a:t>templateUrl</a:t>
            </a:r>
            <a:r>
              <a:rPr lang="en-US" sz="1600" dirty="0" smtClean="0"/>
              <a:t>” option.</a:t>
            </a:r>
          </a:p>
          <a:p>
            <a:pPr marL="0" indent="0">
              <a:buNone/>
              <a:tabLst>
                <a:tab pos="517525" algn="l"/>
              </a:tabLst>
            </a:pPr>
            <a:endParaRPr lang="en-US" sz="1600" dirty="0"/>
          </a:p>
          <a:p>
            <a:pPr marL="0" indent="0">
              <a:buNone/>
              <a:tabLst>
                <a:tab pos="517525" algn="l"/>
              </a:tabLst>
            </a:pPr>
            <a:r>
              <a:rPr lang="en-US" sz="1600" b="1" dirty="0" smtClean="0"/>
              <a:t>Example</a:t>
            </a:r>
            <a:r>
              <a:rPr lang="en-US" sz="1600" dirty="0"/>
              <a:t> </a:t>
            </a:r>
            <a:r>
              <a:rPr lang="en-US" sz="1600" dirty="0" smtClean="0"/>
              <a:t>- CD_Template.html, CD_Template2.html</a:t>
            </a:r>
            <a:endParaRPr lang="en-US" sz="1600" dirty="0"/>
          </a:p>
          <a:p>
            <a:pPr marL="0" indent="0">
              <a:buNone/>
              <a:tabLst>
                <a:tab pos="517525" algn="l"/>
              </a:tabLst>
            </a:pPr>
            <a:endParaRPr lang="en-US" sz="1600" dirty="0" smtClean="0"/>
          </a:p>
          <a:p>
            <a:pPr marL="0" indent="0">
              <a:buNone/>
              <a:tabLst>
                <a:tab pos="517525" algn="l"/>
              </a:tabLst>
            </a:pPr>
            <a:endParaRPr lang="en-US" sz="1600" dirty="0" smtClean="0"/>
          </a:p>
        </p:txBody>
      </p:sp>
    </p:spTree>
    <p:extLst>
      <p:ext uri="{BB962C8B-B14F-4D97-AF65-F5344CB8AC3E}">
        <p14:creationId xmlns:p14="http://schemas.microsoft.com/office/powerpoint/2010/main" val="393985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a:t>
            </a:r>
            <a:r>
              <a:rPr lang="en-US" sz="1600" dirty="0" err="1" smtClean="0"/>
              <a:t>templateUrl</a:t>
            </a:r>
            <a:r>
              <a:rPr lang="en-US" sz="1600" dirty="0" smtClean="0"/>
              <a:t>” can also be written as function</a:t>
            </a:r>
          </a:p>
          <a:p>
            <a:r>
              <a:rPr lang="en-US" sz="1600" dirty="0" smtClean="0"/>
              <a:t>Angular will call “</a:t>
            </a:r>
            <a:r>
              <a:rPr lang="en-US" sz="1600" dirty="0" err="1" smtClean="0"/>
              <a:t>templateUrl</a:t>
            </a:r>
            <a:r>
              <a:rPr lang="en-US" sz="1600" dirty="0" smtClean="0"/>
              <a:t>” function with two parameters</a:t>
            </a:r>
          </a:p>
          <a:p>
            <a:pPr marL="0" indent="0">
              <a:buNone/>
            </a:pPr>
            <a:r>
              <a:rPr lang="en-US" sz="1600" dirty="0"/>
              <a:t>	</a:t>
            </a:r>
            <a:r>
              <a:rPr lang="en-US" sz="1600" dirty="0" smtClean="0"/>
              <a:t>1. The element that directive was called on</a:t>
            </a:r>
          </a:p>
          <a:p>
            <a:pPr marL="0" indent="0">
              <a:buNone/>
            </a:pPr>
            <a:r>
              <a:rPr lang="en-US" sz="1600" dirty="0"/>
              <a:t>	</a:t>
            </a:r>
            <a:r>
              <a:rPr lang="en-US" sz="1600" dirty="0" smtClean="0"/>
              <a:t>2. Attribute object associated with that element.</a:t>
            </a:r>
          </a:p>
          <a:p>
            <a:r>
              <a:rPr lang="en-US" sz="1600" dirty="0" smtClean="0"/>
              <a:t>This function will finally return an URL of the HTML template to be loaded.</a:t>
            </a:r>
          </a:p>
          <a:p>
            <a:pPr marL="0" indent="0">
              <a:buNone/>
            </a:pPr>
            <a:endParaRPr lang="en-US" sz="1600" dirty="0"/>
          </a:p>
          <a:p>
            <a:pPr marL="0" indent="0">
              <a:buNone/>
            </a:pPr>
            <a:r>
              <a:rPr lang="en-US" sz="1600" dirty="0" smtClean="0"/>
              <a:t>Example - CD_TemplateUrlAsFunction.html</a:t>
            </a:r>
          </a:p>
        </p:txBody>
      </p:sp>
      <p:sp>
        <p:nvSpPr>
          <p:cNvPr id="3" name="Title 1"/>
          <p:cNvSpPr>
            <a:spLocks noGrp="1"/>
          </p:cNvSpPr>
          <p:nvPr>
            <p:ph type="title"/>
          </p:nvPr>
        </p:nvSpPr>
        <p:spPr>
          <a:xfrm>
            <a:off x="260678" y="104274"/>
            <a:ext cx="8562480" cy="576000"/>
          </a:xfrm>
        </p:spPr>
        <p:txBody>
          <a:bodyPr/>
          <a:lstStyle/>
          <a:p>
            <a:r>
              <a:rPr lang="en-US" sz="2400" dirty="0" smtClean="0"/>
              <a:t>Template Expanding directives</a:t>
            </a:r>
            <a:endParaRPr lang="en-IN" sz="2400" dirty="0"/>
          </a:p>
        </p:txBody>
      </p:sp>
    </p:spTree>
    <p:extLst>
      <p:ext uri="{BB962C8B-B14F-4D97-AF65-F5344CB8AC3E}">
        <p14:creationId xmlns:p14="http://schemas.microsoft.com/office/powerpoint/2010/main" val="2420104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Directive </a:t>
            </a:r>
            <a:r>
              <a:rPr lang="en-US" sz="2600" dirty="0"/>
              <a:t>- 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1215930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Use of restrict function in directives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By default directives are restricted to attribute and elements only.</a:t>
            </a:r>
          </a:p>
          <a:p>
            <a:r>
              <a:rPr lang="en-US" sz="1600" dirty="0" smtClean="0"/>
              <a:t>To trigger directives by class name, the “restrict” options are used.</a:t>
            </a:r>
          </a:p>
          <a:p>
            <a:endParaRPr lang="en-US" sz="1600" dirty="0"/>
          </a:p>
          <a:p>
            <a:pPr marL="0" indent="0">
              <a:buNone/>
            </a:pPr>
            <a:r>
              <a:rPr lang="en-US" sz="1600" b="1" dirty="0" smtClean="0"/>
              <a:t>Example - </a:t>
            </a:r>
            <a:r>
              <a:rPr lang="en-US" sz="1600" dirty="0" smtClean="0"/>
              <a:t>CD_UseOfRestrict.html</a:t>
            </a:r>
          </a:p>
          <a:p>
            <a:pPr marL="0" indent="0">
              <a:buNone/>
            </a:pPr>
            <a:endParaRPr lang="en-US" sz="1600" dirty="0"/>
          </a:p>
          <a:p>
            <a:pPr marL="0" indent="0">
              <a:buNone/>
            </a:pPr>
            <a:r>
              <a:rPr lang="en-US" sz="1600" dirty="0" smtClean="0"/>
              <a:t>Restrict Options</a:t>
            </a:r>
          </a:p>
          <a:p>
            <a:r>
              <a:rPr lang="en-US" sz="1600" dirty="0" smtClean="0"/>
              <a:t>'A</a:t>
            </a:r>
            <a:r>
              <a:rPr lang="en-US" sz="1600" dirty="0"/>
              <a:t>' - only matches attribute name</a:t>
            </a:r>
          </a:p>
          <a:p>
            <a:r>
              <a:rPr lang="en-US" sz="1600" dirty="0"/>
              <a:t>'E' - only matches element name</a:t>
            </a:r>
          </a:p>
          <a:p>
            <a:r>
              <a:rPr lang="en-US" sz="1600" dirty="0"/>
              <a:t>'C' - only matches class </a:t>
            </a:r>
            <a:r>
              <a:rPr lang="en-US" sz="1600" dirty="0" smtClean="0"/>
              <a:t>name</a:t>
            </a:r>
          </a:p>
          <a:p>
            <a:pPr marL="0" indent="0">
              <a:buNone/>
            </a:pPr>
            <a:endParaRPr lang="en-US" sz="1600" dirty="0"/>
          </a:p>
          <a:p>
            <a:pPr marL="0" indent="0">
              <a:buNone/>
            </a:pPr>
            <a:r>
              <a:rPr lang="en-US" sz="1600" dirty="0" smtClean="0"/>
              <a:t>Above restriction can all be combined as needed.</a:t>
            </a:r>
          </a:p>
          <a:p>
            <a:r>
              <a:rPr lang="en-US" sz="1600" dirty="0"/>
              <a:t>'AEC' - matches either attribute or element or class name</a:t>
            </a:r>
            <a:endParaRPr lang="en-US" sz="1600" dirty="0" smtClean="0"/>
          </a:p>
        </p:txBody>
      </p:sp>
    </p:spTree>
    <p:extLst>
      <p:ext uri="{BB962C8B-B14F-4D97-AF65-F5344CB8AC3E}">
        <p14:creationId xmlns:p14="http://schemas.microsoft.com/office/powerpoint/2010/main" val="380578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Directive </a:t>
            </a:r>
            <a:r>
              <a:rPr lang="en-US" sz="2600" dirty="0"/>
              <a:t>- 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109106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Isolating scope of the directive</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Limitation in above examples are we can only use it once within the given scope.</a:t>
            </a:r>
          </a:p>
          <a:p>
            <a:r>
              <a:rPr lang="en-US" sz="1600" dirty="0" smtClean="0"/>
              <a:t>To re-use we need to create a different controller each time to re-use the directive which is not a good practice</a:t>
            </a:r>
          </a:p>
          <a:p>
            <a:r>
              <a:rPr lang="en-US" sz="1600" dirty="0" smtClean="0"/>
              <a:t>To overcome this limitation we need to use isolate scope</a:t>
            </a:r>
          </a:p>
          <a:p>
            <a:pPr marL="0" indent="0">
              <a:buNone/>
            </a:pPr>
            <a:endParaRPr lang="en-US" sz="1600" dirty="0"/>
          </a:p>
          <a:p>
            <a:pPr marL="0" indent="0">
              <a:buNone/>
            </a:pPr>
            <a:r>
              <a:rPr lang="en-US" sz="1600" dirty="0" smtClean="0"/>
              <a:t>Example - CD_IsolateScope.html</a:t>
            </a:r>
          </a:p>
          <a:p>
            <a:pPr marL="0" indent="0">
              <a:buNone/>
            </a:pPr>
            <a:endParaRPr lang="en-US" sz="1600" dirty="0"/>
          </a:p>
          <a:p>
            <a:r>
              <a:rPr lang="en-US" sz="1600" dirty="0" smtClean="0"/>
              <a:t>Separate the scope inside the directive from outside scope</a:t>
            </a:r>
          </a:p>
          <a:p>
            <a:r>
              <a:rPr lang="en-US" sz="1600" dirty="0" smtClean="0"/>
              <a:t>Do mapping of the outer scope to directive’s inner scope</a:t>
            </a:r>
          </a:p>
          <a:p>
            <a:r>
              <a:rPr lang="en-US" sz="1600" dirty="0" smtClean="0"/>
              <a:t>Directive’s “scope” option is used to achieve this.</a:t>
            </a:r>
          </a:p>
          <a:p>
            <a:pPr marL="0" indent="0">
              <a:buNone/>
            </a:pPr>
            <a:endParaRPr lang="en-US" sz="1600" dirty="0"/>
          </a:p>
          <a:p>
            <a:pPr marL="0" indent="0">
              <a:buNone/>
            </a:pPr>
            <a:r>
              <a:rPr lang="en-US" sz="1600" dirty="0" smtClean="0"/>
              <a:t>First &lt;patient-Tagline&gt; element binds the “info” attribute to “patient1”, which is exposed in scope of controller.</a:t>
            </a:r>
          </a:p>
        </p:txBody>
      </p:sp>
    </p:spTree>
    <p:extLst>
      <p:ext uri="{BB962C8B-B14F-4D97-AF65-F5344CB8AC3E}">
        <p14:creationId xmlns:p14="http://schemas.microsoft.com/office/powerpoint/2010/main" val="243486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23528" y="692696"/>
            <a:ext cx="8598191" cy="5400600"/>
          </a:xfrm>
          <a:ln>
            <a:noFill/>
          </a:ln>
        </p:spPr>
        <p:txBody>
          <a:bodyPr>
            <a:noAutofit/>
          </a:bodyPr>
          <a:lstStyle/>
          <a:p>
            <a:pPr marL="0" indent="0">
              <a:buNone/>
            </a:pPr>
            <a:r>
              <a:rPr lang="en-US" sz="1600" b="1" dirty="0" smtClean="0"/>
              <a:t>Understanding Scope option of directive</a:t>
            </a:r>
            <a:endParaRPr lang="en-US" sz="1600" dirty="0" smtClean="0"/>
          </a:p>
          <a:p>
            <a:pPr marL="0" indent="0">
              <a:buNone/>
            </a:pPr>
            <a:r>
              <a:rPr lang="en-US" sz="1600" dirty="0" smtClean="0"/>
              <a:t>// …</a:t>
            </a:r>
            <a:endParaRPr lang="en-US" sz="1600" dirty="0"/>
          </a:p>
          <a:p>
            <a:pPr marL="0" indent="0">
              <a:buNone/>
            </a:pPr>
            <a:r>
              <a:rPr lang="en-US" sz="1600" dirty="0"/>
              <a:t>scope: {</a:t>
            </a:r>
          </a:p>
          <a:p>
            <a:pPr marL="0" indent="0">
              <a:buNone/>
            </a:pPr>
            <a:r>
              <a:rPr lang="en-US" sz="1600" dirty="0" smtClean="0"/>
              <a:t>	</a:t>
            </a:r>
            <a:r>
              <a:rPr lang="en-US" sz="1600" dirty="0" err="1" smtClean="0"/>
              <a:t>patientInfo</a:t>
            </a:r>
            <a:r>
              <a:rPr lang="en-US" sz="1600" dirty="0"/>
              <a:t>: '=info'</a:t>
            </a:r>
          </a:p>
          <a:p>
            <a:pPr marL="0" indent="0">
              <a:buNone/>
            </a:pPr>
            <a:r>
              <a:rPr lang="en-US" sz="1600" dirty="0" smtClean="0"/>
              <a:t>};</a:t>
            </a:r>
          </a:p>
          <a:p>
            <a:pPr marL="0" indent="0">
              <a:buNone/>
            </a:pPr>
            <a:r>
              <a:rPr lang="en-US" sz="1600" dirty="0" smtClean="0"/>
              <a:t>// …</a:t>
            </a:r>
          </a:p>
          <a:p>
            <a:r>
              <a:rPr lang="en-US" sz="1600" dirty="0" smtClean="0"/>
              <a:t>Scope is an object, that contains property for each isolate scope, here it has just one property called “</a:t>
            </a:r>
            <a:r>
              <a:rPr lang="en-US" sz="1600" dirty="0" err="1" smtClean="0"/>
              <a:t>patientInfo</a:t>
            </a:r>
            <a:r>
              <a:rPr lang="en-US" sz="1600" dirty="0" smtClean="0"/>
              <a:t>”</a:t>
            </a:r>
          </a:p>
          <a:p>
            <a:r>
              <a:rPr lang="en-US" sz="1600" dirty="0" smtClean="0"/>
              <a:t>Name corresponds to the directive’s isolate scope property </a:t>
            </a:r>
          </a:p>
          <a:p>
            <a:r>
              <a:rPr lang="en-US" sz="1600" dirty="0" smtClean="0"/>
              <a:t>Value tells the compiler to bind to the given attribute.</a:t>
            </a:r>
          </a:p>
          <a:p>
            <a:r>
              <a:rPr lang="en-US" sz="1600" dirty="0" smtClean="0"/>
              <a:t>If attribute name is same as value, below shorthand expression is used</a:t>
            </a:r>
            <a:endParaRPr lang="en-US" sz="1600" dirty="0"/>
          </a:p>
          <a:p>
            <a:pPr marL="0" indent="0">
              <a:buNone/>
            </a:pPr>
            <a:r>
              <a:rPr lang="en-US" sz="1600" dirty="0" smtClean="0"/>
              <a:t>	scope</a:t>
            </a:r>
            <a:r>
              <a:rPr lang="en-US" sz="1600" dirty="0"/>
              <a:t>: {</a:t>
            </a:r>
          </a:p>
          <a:p>
            <a:pPr marL="0" indent="0">
              <a:buNone/>
            </a:pPr>
            <a:r>
              <a:rPr lang="en-US" sz="1600" dirty="0"/>
              <a:t>	</a:t>
            </a:r>
            <a:r>
              <a:rPr lang="en-US" sz="1600" dirty="0" smtClean="0"/>
              <a:t>	</a:t>
            </a:r>
            <a:r>
              <a:rPr lang="en-US" sz="1600" dirty="0" err="1" smtClean="0"/>
              <a:t>patientInfo</a:t>
            </a:r>
            <a:r>
              <a:rPr lang="en-US" sz="1600" dirty="0"/>
              <a:t>: </a:t>
            </a:r>
            <a:r>
              <a:rPr lang="en-US" sz="1600" dirty="0" smtClean="0"/>
              <a:t>'='</a:t>
            </a:r>
            <a:endParaRPr lang="en-US" sz="1600" dirty="0"/>
          </a:p>
          <a:p>
            <a:pPr marL="0" indent="0">
              <a:buNone/>
            </a:pPr>
            <a:r>
              <a:rPr lang="en-US" sz="1600" dirty="0" smtClean="0"/>
              <a:t>	};</a:t>
            </a:r>
          </a:p>
          <a:p>
            <a:r>
              <a:rPr lang="en-US" sz="1600" dirty="0" smtClean="0"/>
              <a:t>Isolate scope of the directive isolates everything except models that you have explicitly added to the scope hash object. This behavior is helpful when building  reusable components from changing model state except for the model that you explicitly pass in.</a:t>
            </a:r>
          </a:p>
          <a:p>
            <a:r>
              <a:rPr lang="en-US" sz="1600" dirty="0" smtClean="0"/>
              <a:t>Isolate scope prototypically does not inherit from it’s parent.</a:t>
            </a:r>
            <a:endParaRPr lang="en-US" sz="1600" dirty="0"/>
          </a:p>
          <a:p>
            <a:pPr marL="0" indent="0">
              <a:buNone/>
            </a:pPr>
            <a:endParaRPr lang="en-US" sz="1600" dirty="0" smtClean="0"/>
          </a:p>
        </p:txBody>
      </p:sp>
      <p:sp>
        <p:nvSpPr>
          <p:cNvPr id="3" name="Title 1"/>
          <p:cNvSpPr>
            <a:spLocks noGrp="1"/>
          </p:cNvSpPr>
          <p:nvPr>
            <p:ph type="title"/>
          </p:nvPr>
        </p:nvSpPr>
        <p:spPr>
          <a:xfrm>
            <a:off x="260678" y="104274"/>
            <a:ext cx="8562480" cy="576000"/>
          </a:xfrm>
        </p:spPr>
        <p:txBody>
          <a:bodyPr/>
          <a:lstStyle/>
          <a:p>
            <a:r>
              <a:rPr lang="en-US" sz="2400" dirty="0" smtClean="0"/>
              <a:t>Isolating scope of the directive</a:t>
            </a:r>
            <a:endParaRPr lang="en-IN" sz="2400" dirty="0"/>
          </a:p>
        </p:txBody>
      </p:sp>
    </p:spTree>
    <p:extLst>
      <p:ext uri="{BB962C8B-B14F-4D97-AF65-F5344CB8AC3E}">
        <p14:creationId xmlns:p14="http://schemas.microsoft.com/office/powerpoint/2010/main" val="839016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7890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Directive </a:t>
            </a:r>
            <a:r>
              <a:rPr lang="en-US" sz="2600" dirty="0"/>
              <a:t>- 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1064983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42900" lvl="1" indent="-342900">
              <a:buFont typeface="Wingdings" panose="05000000000000000000" pitchFamily="2" charset="2"/>
              <a:buChar char="§"/>
            </a:pPr>
            <a:r>
              <a:rPr lang="en-IN" sz="1800" dirty="0" smtClean="0"/>
              <a:t>A</a:t>
            </a:r>
            <a:r>
              <a:rPr lang="en-IN" sz="1800" dirty="0"/>
              <a:t> </a:t>
            </a:r>
            <a:r>
              <a:rPr lang="en-IN" sz="1800" b="1" dirty="0"/>
              <a:t>single</a:t>
            </a:r>
            <a:r>
              <a:rPr lang="en-IN" sz="1800" dirty="0"/>
              <a:t>-</a:t>
            </a:r>
            <a:r>
              <a:rPr lang="en-IN" sz="1800" b="1" dirty="0"/>
              <a:t>page application</a:t>
            </a:r>
            <a:r>
              <a:rPr lang="en-IN" sz="1800" dirty="0"/>
              <a:t> (SPA), is a web application </a:t>
            </a:r>
            <a:r>
              <a:rPr lang="en-IN" sz="1800" dirty="0" smtClean="0"/>
              <a:t>that </a:t>
            </a:r>
            <a:r>
              <a:rPr lang="en-IN" sz="1800" dirty="0"/>
              <a:t>fits on a </a:t>
            </a:r>
            <a:r>
              <a:rPr lang="en-IN" sz="1800" b="1" dirty="0"/>
              <a:t>single</a:t>
            </a:r>
            <a:r>
              <a:rPr lang="en-IN" sz="1800" dirty="0"/>
              <a:t> web </a:t>
            </a:r>
            <a:r>
              <a:rPr lang="en-IN" sz="1800" b="1" dirty="0" smtClean="0"/>
              <a:t>page</a:t>
            </a:r>
            <a:r>
              <a:rPr lang="en-IN" sz="1800" dirty="0" smtClean="0"/>
              <a:t>.</a:t>
            </a:r>
          </a:p>
          <a:p>
            <a:pPr marL="0" lvl="1" indent="0">
              <a:buNone/>
            </a:pPr>
            <a:endParaRPr lang="en-IN" sz="1800" dirty="0" smtClean="0"/>
          </a:p>
          <a:p>
            <a:pPr marL="342900" lvl="1" indent="-342900">
              <a:buFont typeface="Wingdings" panose="05000000000000000000" pitchFamily="2" charset="2"/>
              <a:buChar char="§"/>
            </a:pPr>
            <a:r>
              <a:rPr lang="en-IN" sz="1800" dirty="0" smtClean="0"/>
              <a:t>It provides a </a:t>
            </a:r>
            <a:r>
              <a:rPr lang="en-IN" sz="1800" dirty="0"/>
              <a:t>more fluid user experience akin to a desktop </a:t>
            </a:r>
            <a:r>
              <a:rPr lang="en-IN" sz="1800" dirty="0" smtClean="0"/>
              <a:t>application</a:t>
            </a:r>
          </a:p>
          <a:p>
            <a:pPr marL="0" lvl="1" indent="0">
              <a:buNone/>
            </a:pPr>
            <a:endParaRPr lang="en-US" sz="1800" dirty="0" smtClean="0"/>
          </a:p>
          <a:p>
            <a:pPr marL="342900" lvl="1" indent="-342900">
              <a:buFont typeface="Wingdings" panose="05000000000000000000" pitchFamily="2" charset="2"/>
              <a:buChar char="§"/>
            </a:pPr>
            <a:r>
              <a:rPr lang="en-US" sz="1800" dirty="0" smtClean="0"/>
              <a:t>Uses client side routing with navigation logic coded on client side</a:t>
            </a:r>
          </a:p>
          <a:p>
            <a:pPr marL="0" lvl="1" indent="0">
              <a:buNone/>
            </a:pPr>
            <a:endParaRPr lang="en-US" sz="1800" dirty="0"/>
          </a:p>
          <a:p>
            <a:pPr marL="342900" lvl="1" indent="-342900">
              <a:buFont typeface="Wingdings" panose="05000000000000000000" pitchFamily="2" charset="2"/>
              <a:buChar char="§"/>
            </a:pPr>
            <a:r>
              <a:rPr lang="en-US" sz="1800" dirty="0" smtClean="0"/>
              <a:t>Round </a:t>
            </a:r>
            <a:r>
              <a:rPr lang="en-US" sz="1800" dirty="0"/>
              <a:t>trip to the server for every request is </a:t>
            </a:r>
            <a:r>
              <a:rPr lang="en-US" sz="1800" dirty="0" smtClean="0"/>
              <a:t>avoided, as all view </a:t>
            </a:r>
            <a:r>
              <a:rPr lang="en-US" sz="1800" dirty="0"/>
              <a:t>related logic and html templates are present at client side </a:t>
            </a:r>
            <a:r>
              <a:rPr lang="en-US" sz="1800" dirty="0" smtClean="0"/>
              <a:t>only</a:t>
            </a:r>
            <a:r>
              <a:rPr lang="en-US" sz="1800" dirty="0"/>
              <a:t>.</a:t>
            </a:r>
          </a:p>
          <a:p>
            <a:pPr marL="0" lvl="1" indent="0">
              <a:buNone/>
            </a:pPr>
            <a:endParaRPr lang="en-US" sz="1800" dirty="0"/>
          </a:p>
          <a:p>
            <a:pPr marL="342900" lvl="1" indent="-342900">
              <a:buFont typeface="Wingdings" panose="05000000000000000000" pitchFamily="2" charset="2"/>
              <a:buChar char="§"/>
            </a:pPr>
            <a:r>
              <a:rPr lang="en-US" sz="1800" dirty="0" smtClean="0"/>
              <a:t>Every hyperlink on home/main page of SPA  just loads new html template onto the main page</a:t>
            </a:r>
          </a:p>
          <a:p>
            <a:pPr marL="0" lvl="1" indent="0">
              <a:buNone/>
            </a:pPr>
            <a:endParaRPr lang="en-US" sz="1800" dirty="0" smtClean="0"/>
          </a:p>
          <a:p>
            <a:r>
              <a:rPr lang="en-US" dirty="0" smtClean="0"/>
              <a:t>All libraries on main page are loaded only once at the start.</a:t>
            </a:r>
          </a:p>
          <a:p>
            <a:pPr marL="0" indent="0">
              <a:buNone/>
            </a:pPr>
            <a:endParaRPr lang="en-US" dirty="0" smtClean="0"/>
          </a:p>
          <a:p>
            <a:r>
              <a:rPr lang="en-US" dirty="0" smtClean="0"/>
              <a:t>Less amount of network traffic (data flow to &amp; from </a:t>
            </a:r>
            <a:r>
              <a:rPr lang="en-US" dirty="0" err="1" smtClean="0"/>
              <a:t>Clientside</a:t>
            </a:r>
            <a:r>
              <a:rPr lang="en-US" dirty="0" smtClean="0"/>
              <a:t> UI-components)</a:t>
            </a:r>
          </a:p>
          <a:p>
            <a:pPr lvl="1"/>
            <a:endParaRPr lang="en-US" sz="2400" dirty="0"/>
          </a:p>
        </p:txBody>
      </p:sp>
      <p:sp>
        <p:nvSpPr>
          <p:cNvPr id="4" name="Title 3"/>
          <p:cNvSpPr>
            <a:spLocks noGrp="1"/>
          </p:cNvSpPr>
          <p:nvPr>
            <p:ph type="title"/>
          </p:nvPr>
        </p:nvSpPr>
        <p:spPr/>
        <p:txBody>
          <a:bodyPr>
            <a:normAutofit/>
          </a:bodyPr>
          <a:lstStyle/>
          <a:p>
            <a:r>
              <a:rPr lang="en-US" dirty="0" smtClean="0">
                <a:effectLst/>
              </a:rPr>
              <a:t>Single Page Application (SPA) – What is SPA?</a:t>
            </a:r>
            <a:endParaRPr lang="en-US" dirty="0">
              <a:effectLst/>
            </a:endParaRPr>
          </a:p>
        </p:txBody>
      </p:sp>
    </p:spTree>
    <p:extLst>
      <p:ext uri="{BB962C8B-B14F-4D97-AF65-F5344CB8AC3E}">
        <p14:creationId xmlns:p14="http://schemas.microsoft.com/office/powerpoint/2010/main" val="2043683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IN" sz="2400" dirty="0" smtClean="0"/>
              <a:t>Create Directives that manipulate the DOM</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To modify the DOM via directive “link” function is used</a:t>
            </a:r>
          </a:p>
          <a:p>
            <a:r>
              <a:rPr lang="en-US" sz="1600" dirty="0" smtClean="0"/>
              <a:t>It takes a function with the following signature</a:t>
            </a:r>
            <a:endParaRPr lang="en-US" sz="1600" dirty="0"/>
          </a:p>
          <a:p>
            <a:pPr marL="0" indent="0">
              <a:buNone/>
            </a:pPr>
            <a:r>
              <a:rPr lang="en-US" sz="1600" dirty="0" smtClean="0"/>
              <a:t>	function</a:t>
            </a:r>
            <a:r>
              <a:rPr lang="en-US" sz="1600" dirty="0"/>
              <a:t> link(scope, element, </a:t>
            </a:r>
            <a:r>
              <a:rPr lang="en-US" sz="1600" dirty="0" err="1"/>
              <a:t>attrs</a:t>
            </a:r>
            <a:r>
              <a:rPr lang="en-US" sz="1600" dirty="0" smtClean="0"/>
              <a:t>){</a:t>
            </a:r>
          </a:p>
          <a:p>
            <a:pPr marL="0" indent="0">
              <a:buNone/>
            </a:pPr>
            <a:r>
              <a:rPr lang="en-US" sz="1600" dirty="0" smtClean="0"/>
              <a:t>		…</a:t>
            </a:r>
            <a:endParaRPr lang="en-US" sz="1600" dirty="0"/>
          </a:p>
          <a:p>
            <a:pPr marL="0" indent="0">
              <a:buNone/>
            </a:pPr>
            <a:r>
              <a:rPr lang="en-US" sz="1600" dirty="0" smtClean="0"/>
              <a:t>	}</a:t>
            </a:r>
          </a:p>
          <a:p>
            <a:r>
              <a:rPr lang="en-US" sz="1600" b="1" dirty="0" smtClean="0"/>
              <a:t>scope</a:t>
            </a:r>
            <a:r>
              <a:rPr lang="en-US" sz="1600" dirty="0" smtClean="0"/>
              <a:t> </a:t>
            </a:r>
            <a:r>
              <a:rPr lang="en-US" sz="1600" dirty="0"/>
              <a:t>is an Angular scope object.</a:t>
            </a:r>
          </a:p>
          <a:p>
            <a:r>
              <a:rPr lang="en-US" sz="1600" b="1" dirty="0"/>
              <a:t>element</a:t>
            </a:r>
            <a:r>
              <a:rPr lang="en-US" sz="1600" dirty="0"/>
              <a:t> is the element that this directive matches.</a:t>
            </a:r>
          </a:p>
          <a:p>
            <a:r>
              <a:rPr lang="en-US" sz="1600" b="1" dirty="0" err="1"/>
              <a:t>attrs</a:t>
            </a:r>
            <a:r>
              <a:rPr lang="en-US" sz="1600" dirty="0"/>
              <a:t> is a hash object with key-value pairs of normalized attribute names and their corresponding attribute values.	</a:t>
            </a:r>
            <a:endParaRPr lang="en-US" sz="1600" dirty="0" smtClean="0"/>
          </a:p>
          <a:p>
            <a:pPr marL="0" indent="0">
              <a:buNone/>
            </a:pPr>
            <a:endParaRPr lang="en-US" sz="1600" dirty="0"/>
          </a:p>
          <a:p>
            <a:pPr marL="0" indent="0">
              <a:buNone/>
            </a:pPr>
            <a:r>
              <a:rPr lang="en-US" sz="1600" dirty="0" smtClean="0"/>
              <a:t>Example - CD_ManipulateDOM.html</a:t>
            </a:r>
          </a:p>
          <a:p>
            <a:pPr marL="0" indent="0">
              <a:buNone/>
            </a:pPr>
            <a:endParaRPr lang="en-US" sz="1600" dirty="0" smtClean="0"/>
          </a:p>
          <a:p>
            <a:pPr marL="0" indent="0">
              <a:buNone/>
            </a:pPr>
            <a:endParaRPr lang="en-US" sz="1600" dirty="0" smtClean="0"/>
          </a:p>
        </p:txBody>
      </p:sp>
    </p:spTree>
    <p:extLst>
      <p:ext uri="{BB962C8B-B14F-4D97-AF65-F5344CB8AC3E}">
        <p14:creationId xmlns:p14="http://schemas.microsoft.com/office/powerpoint/2010/main" val="3747476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548680"/>
            <a:ext cx="8598191" cy="5400600"/>
          </a:xfrm>
          <a:ln>
            <a:noFill/>
          </a:ln>
        </p:spPr>
        <p:txBody>
          <a:bodyPr>
            <a:noAutofit/>
          </a:bodyPr>
          <a:lstStyle/>
          <a:p>
            <a:pPr marL="0" indent="0">
              <a:buNone/>
            </a:pPr>
            <a:r>
              <a:rPr lang="en-US" sz="1600" b="1" dirty="0" smtClean="0"/>
              <a:t>Understanding the Example</a:t>
            </a:r>
          </a:p>
          <a:p>
            <a:pPr marL="0" indent="0">
              <a:buNone/>
            </a:pPr>
            <a:endParaRPr lang="en-US" sz="1600" b="1" dirty="0"/>
          </a:p>
          <a:p>
            <a:r>
              <a:rPr lang="en-US" sz="1600" dirty="0" smtClean="0"/>
              <a:t>Function arguments (‘$interval’ &amp; ‘</a:t>
            </a:r>
            <a:r>
              <a:rPr lang="en-US" sz="1600" dirty="0" err="1" smtClean="0"/>
              <a:t>dateFilter</a:t>
            </a:r>
            <a:r>
              <a:rPr lang="en-US" sz="1600" dirty="0" smtClean="0"/>
              <a:t>’) in </a:t>
            </a:r>
            <a:r>
              <a:rPr lang="en-US" sz="1600" dirty="0" err="1" smtClean="0"/>
              <a:t>module.directive</a:t>
            </a:r>
            <a:r>
              <a:rPr lang="en-US" sz="1600" dirty="0" smtClean="0"/>
              <a:t> is dependency injected which in turn are used inside the directive link function.</a:t>
            </a:r>
          </a:p>
          <a:p>
            <a:r>
              <a:rPr lang="en-US" sz="1600" dirty="0" smtClean="0"/>
              <a:t>When DOM node that was complied with </a:t>
            </a:r>
            <a:r>
              <a:rPr lang="en-US" sz="1600" dirty="0" err="1" smtClean="0"/>
              <a:t>Angular’s</a:t>
            </a:r>
            <a:r>
              <a:rPr lang="en-US" sz="1600" dirty="0" smtClean="0"/>
              <a:t> complier is destroyed, it executes $destroy event, similarly when Angular scope is destroyed it broadcasts $destroy event to it’s listening scope.</a:t>
            </a:r>
          </a:p>
          <a:p>
            <a:r>
              <a:rPr lang="en-US" sz="1600" dirty="0" smtClean="0"/>
              <a:t>By listening to this event, we can remove event listener that might cause memory leaks.</a:t>
            </a:r>
          </a:p>
          <a:p>
            <a:r>
              <a:rPr lang="en-US" sz="1600" dirty="0"/>
              <a:t>Listeners registered to scopes and elements are automatically cleaned up when they are </a:t>
            </a:r>
            <a:r>
              <a:rPr lang="en-US" sz="1600" dirty="0" smtClean="0"/>
              <a:t>destroyed.</a:t>
            </a:r>
          </a:p>
          <a:p>
            <a:r>
              <a:rPr lang="en-US" sz="1600" dirty="0" smtClean="0"/>
              <a:t>If </a:t>
            </a:r>
            <a:r>
              <a:rPr lang="en-US" sz="1600" dirty="0"/>
              <a:t>w</a:t>
            </a:r>
            <a:r>
              <a:rPr lang="en-US" sz="1600" dirty="0" smtClean="0"/>
              <a:t>e register </a:t>
            </a:r>
            <a:r>
              <a:rPr lang="en-US" sz="1600" dirty="0"/>
              <a:t>a listener on a </a:t>
            </a:r>
            <a:r>
              <a:rPr lang="en-US" sz="1600" dirty="0" smtClean="0"/>
              <a:t>service, </a:t>
            </a:r>
            <a:r>
              <a:rPr lang="en-US" sz="1600" dirty="0"/>
              <a:t>or </a:t>
            </a:r>
            <a:r>
              <a:rPr lang="en-US" sz="1600" dirty="0" smtClean="0"/>
              <a:t>on </a:t>
            </a:r>
            <a:r>
              <a:rPr lang="en-US" sz="1600" dirty="0"/>
              <a:t>a DOM node that </a:t>
            </a:r>
            <a:r>
              <a:rPr lang="en-US" sz="1600" dirty="0" smtClean="0"/>
              <a:t>is not </a:t>
            </a:r>
            <a:r>
              <a:rPr lang="en-US" sz="1600" dirty="0"/>
              <a:t>being </a:t>
            </a:r>
            <a:r>
              <a:rPr lang="en-US" sz="1600" dirty="0" smtClean="0"/>
              <a:t>deleted by default, we need to do clean up ourselves to avoid memory leak issues.</a:t>
            </a:r>
          </a:p>
          <a:p>
            <a:r>
              <a:rPr lang="en-US" sz="1600" dirty="0" smtClean="0"/>
              <a:t>As per the example, it updates </a:t>
            </a:r>
            <a:r>
              <a:rPr lang="en-US" sz="1600" dirty="0"/>
              <a:t>the displayed time once a second, or whenever a user changes the time formatting string that our directive binds to. </a:t>
            </a:r>
            <a:r>
              <a:rPr lang="en-US" sz="1600" dirty="0" smtClean="0"/>
              <a:t>$</a:t>
            </a:r>
            <a:r>
              <a:rPr lang="en-US" sz="1600" dirty="0"/>
              <a:t>interval </a:t>
            </a:r>
            <a:r>
              <a:rPr lang="en-US" sz="1600" dirty="0" smtClean="0"/>
              <a:t>service is used to </a:t>
            </a:r>
            <a:r>
              <a:rPr lang="en-US" sz="1600" dirty="0"/>
              <a:t>call a handler on a regular basis</a:t>
            </a:r>
            <a:endParaRPr lang="en-US" sz="1600" dirty="0" smtClean="0"/>
          </a:p>
          <a:p>
            <a:pPr marL="0" indent="0">
              <a:buNone/>
            </a:pPr>
            <a:endParaRPr lang="en-US" sz="1600" dirty="0"/>
          </a:p>
        </p:txBody>
      </p:sp>
    </p:spTree>
    <p:extLst>
      <p:ext uri="{BB962C8B-B14F-4D97-AF65-F5344CB8AC3E}">
        <p14:creationId xmlns:p14="http://schemas.microsoft.com/office/powerpoint/2010/main" val="28825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IN" sz="2400" dirty="0" smtClean="0"/>
              <a:t>Create Directives that wraps other elements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In Isolating scope example, we can pass the model to the directive.</a:t>
            </a:r>
          </a:p>
          <a:p>
            <a:r>
              <a:rPr lang="en-US" sz="1600" dirty="0" smtClean="0"/>
              <a:t>Sometimes it requires to pass the entire template rather than string or object &amp; that should wrap any arbitrary content.</a:t>
            </a:r>
          </a:p>
          <a:p>
            <a:r>
              <a:rPr lang="en-US" sz="1600" dirty="0" smtClean="0"/>
              <a:t>To achieve the above functionality “</a:t>
            </a:r>
            <a:r>
              <a:rPr lang="en-US" sz="1600" dirty="0" err="1" smtClean="0"/>
              <a:t>transclude</a:t>
            </a:r>
            <a:r>
              <a:rPr lang="en-US" sz="1600" dirty="0" smtClean="0"/>
              <a:t>” option is used.</a:t>
            </a:r>
          </a:p>
          <a:p>
            <a:pPr marL="0" indent="0">
              <a:buNone/>
            </a:pPr>
            <a:endParaRPr lang="en-US" sz="1600" dirty="0"/>
          </a:p>
          <a:p>
            <a:pPr marL="0" indent="0">
              <a:buNone/>
            </a:pPr>
            <a:r>
              <a:rPr lang="en-US" sz="1600" dirty="0" smtClean="0"/>
              <a:t>Example - CD_WrapElements.html</a:t>
            </a:r>
          </a:p>
          <a:p>
            <a:pPr marL="0" indent="0">
              <a:buNone/>
            </a:pPr>
            <a:endParaRPr lang="en-US" sz="1600" dirty="0"/>
          </a:p>
          <a:p>
            <a:r>
              <a:rPr lang="en-US" sz="1600" dirty="0" smtClean="0"/>
              <a:t>“</a:t>
            </a:r>
            <a:r>
              <a:rPr lang="en-US" sz="1600" dirty="0" err="1" smtClean="0"/>
              <a:t>transclude</a:t>
            </a:r>
            <a:r>
              <a:rPr lang="en-US" sz="1600" dirty="0" smtClean="0"/>
              <a:t>” is used to make the content of the directive with this option have access to the scope outside of the directive rather than inside.</a:t>
            </a:r>
          </a:p>
          <a:p>
            <a:r>
              <a:rPr lang="en-US" sz="1600" dirty="0"/>
              <a:t>The </a:t>
            </a:r>
            <a:r>
              <a:rPr lang="en-US" sz="1600" dirty="0" smtClean="0"/>
              <a:t>“</a:t>
            </a:r>
            <a:r>
              <a:rPr lang="en-US" sz="1600" dirty="0" err="1" smtClean="0"/>
              <a:t>transclude</a:t>
            </a:r>
            <a:r>
              <a:rPr lang="en-US" sz="1600" dirty="0" smtClean="0"/>
              <a:t>” </a:t>
            </a:r>
            <a:r>
              <a:rPr lang="en-US" sz="1600" dirty="0"/>
              <a:t>option changes the way scopes are nested</a:t>
            </a:r>
            <a:r>
              <a:rPr lang="en-US" sz="1600" dirty="0" smtClean="0"/>
              <a:t>.</a:t>
            </a:r>
          </a:p>
          <a:p>
            <a:r>
              <a:rPr lang="en-US" sz="1600" dirty="0"/>
              <a:t>C</a:t>
            </a:r>
            <a:r>
              <a:rPr lang="en-US" sz="1600" dirty="0" smtClean="0"/>
              <a:t>ontents </a:t>
            </a:r>
            <a:r>
              <a:rPr lang="en-US" sz="1600" dirty="0"/>
              <a:t>of a </a:t>
            </a:r>
            <a:r>
              <a:rPr lang="en-US" sz="1600" dirty="0" err="1"/>
              <a:t>transcluded</a:t>
            </a:r>
            <a:r>
              <a:rPr lang="en-US" sz="1600" dirty="0"/>
              <a:t> directive </a:t>
            </a:r>
            <a:r>
              <a:rPr lang="en-US" sz="1600" dirty="0" smtClean="0"/>
              <a:t>refers to the outside scope of </a:t>
            </a:r>
            <a:r>
              <a:rPr lang="en-US" sz="1600" dirty="0"/>
              <a:t>the directive, rather than whatever scope is on the inside. In doing so, it gives the contents access to the outside scope.</a:t>
            </a:r>
            <a:endParaRPr lang="en-US" sz="1600" dirty="0" smtClean="0"/>
          </a:p>
          <a:p>
            <a:pPr marL="0" indent="0">
              <a:buNone/>
            </a:pPr>
            <a:endParaRPr lang="en-US" sz="1600" dirty="0" smtClean="0"/>
          </a:p>
        </p:txBody>
      </p:sp>
    </p:spTree>
    <p:extLst>
      <p:ext uri="{BB962C8B-B14F-4D97-AF65-F5344CB8AC3E}">
        <p14:creationId xmlns:p14="http://schemas.microsoft.com/office/powerpoint/2010/main" val="336658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IN" sz="2400" dirty="0" smtClean="0"/>
              <a:t>Create Directives to Add event listeners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Angular provides capabilities to create directives that react to events on its elements</a:t>
            </a:r>
          </a:p>
          <a:p>
            <a:pPr marL="0" indent="0">
              <a:buNone/>
            </a:pPr>
            <a:r>
              <a:rPr lang="en-US" sz="1600" dirty="0"/>
              <a:t>	</a:t>
            </a:r>
            <a:r>
              <a:rPr lang="en-US" sz="1600" dirty="0" smtClean="0"/>
              <a:t>i.e. </a:t>
            </a:r>
            <a:r>
              <a:rPr lang="en-US" sz="1600" dirty="0" err="1" smtClean="0"/>
              <a:t>mouseOver</a:t>
            </a:r>
            <a:r>
              <a:rPr lang="en-US" sz="1600" dirty="0" smtClean="0"/>
              <a:t>, </a:t>
            </a:r>
            <a:r>
              <a:rPr lang="en-US" sz="1600" dirty="0" err="1" smtClean="0"/>
              <a:t>mouseOut</a:t>
            </a:r>
            <a:r>
              <a:rPr lang="en-US" sz="1600" dirty="0" smtClean="0"/>
              <a:t>, </a:t>
            </a:r>
            <a:r>
              <a:rPr lang="en-US" sz="1600" dirty="0" err="1" smtClean="0"/>
              <a:t>mouseUp</a:t>
            </a:r>
            <a:r>
              <a:rPr lang="en-US" sz="1600" dirty="0" smtClean="0"/>
              <a:t>, </a:t>
            </a:r>
            <a:r>
              <a:rPr lang="en-US" sz="1600" dirty="0" err="1" smtClean="0"/>
              <a:t>mouseDown</a:t>
            </a:r>
            <a:r>
              <a:rPr lang="en-US" sz="1600" dirty="0" smtClean="0"/>
              <a:t> etc…</a:t>
            </a:r>
          </a:p>
          <a:p>
            <a:pPr marL="0" indent="0">
              <a:buNone/>
            </a:pPr>
            <a:endParaRPr lang="en-US" sz="1600" dirty="0"/>
          </a:p>
          <a:p>
            <a:pPr marL="0" indent="0">
              <a:buNone/>
            </a:pPr>
            <a:r>
              <a:rPr lang="en-US" sz="1600" dirty="0" smtClean="0"/>
              <a:t>Example - CD_EventListener.html</a:t>
            </a:r>
          </a:p>
          <a:p>
            <a:pPr marL="0" indent="0">
              <a:buNone/>
            </a:pPr>
            <a:endParaRPr lang="en-US" sz="1600" dirty="0"/>
          </a:p>
          <a:p>
            <a:pPr marL="0" indent="0">
              <a:buNone/>
            </a:pPr>
            <a:endParaRPr lang="en-US" sz="1600" dirty="0" smtClean="0"/>
          </a:p>
        </p:txBody>
      </p:sp>
    </p:spTree>
    <p:extLst>
      <p:ext uri="{BB962C8B-B14F-4D97-AF65-F5344CB8AC3E}">
        <p14:creationId xmlns:p14="http://schemas.microsoft.com/office/powerpoint/2010/main" val="3644665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47842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Introduction To AngularJS</a:t>
            </a:r>
          </a:p>
          <a:p>
            <a:pPr marL="285750" indent="-285750">
              <a:spcAft>
                <a:spcPts val="1200"/>
              </a:spcAft>
              <a:buFont typeface="Arial" pitchFamily="34" charset="0"/>
              <a:buChar char="•"/>
            </a:pPr>
            <a:r>
              <a:rPr lang="en-US" sz="2000" dirty="0" smtClean="0">
                <a:solidFill>
                  <a:schemeClr val="tx1">
                    <a:lumMod val="75000"/>
                    <a:lumOff val="25000"/>
                  </a:schemeClr>
                </a:solidFill>
              </a:rPr>
              <a:t>Controllers</a:t>
            </a:r>
          </a:p>
          <a:p>
            <a:pPr marL="285750" indent="-285750">
              <a:spcAft>
                <a:spcPts val="1200"/>
              </a:spcAft>
              <a:buFont typeface="Arial" pitchFamily="34" charset="0"/>
              <a:buChar char="•"/>
            </a:pPr>
            <a:r>
              <a:rPr lang="en-US" sz="2000" dirty="0" smtClean="0">
                <a:solidFill>
                  <a:schemeClr val="tx1">
                    <a:lumMod val="75000"/>
                    <a:lumOff val="25000"/>
                  </a:schemeClr>
                </a:solidFill>
              </a:rPr>
              <a:t>Modules</a:t>
            </a:r>
          </a:p>
          <a:p>
            <a:pPr marL="285750" indent="-285750">
              <a:spcAft>
                <a:spcPts val="1200"/>
              </a:spcAft>
              <a:buFont typeface="Arial" pitchFamily="34" charset="0"/>
              <a:buChar char="•"/>
            </a:pPr>
            <a:r>
              <a:rPr lang="en-US" sz="2000" dirty="0">
                <a:solidFill>
                  <a:schemeClr val="tx1">
                    <a:lumMod val="75000"/>
                    <a:lumOff val="25000"/>
                  </a:schemeClr>
                </a:solidFill>
              </a:rPr>
              <a:t>Directive</a:t>
            </a:r>
          </a:p>
          <a:p>
            <a:pPr marL="285750" indent="-285750">
              <a:spcAft>
                <a:spcPts val="1200"/>
              </a:spcAft>
              <a:buFont typeface="Arial" pitchFamily="34" charset="0"/>
              <a:buChar char="•"/>
            </a:pPr>
            <a:r>
              <a:rPr lang="en-US" sz="2000" dirty="0" smtClean="0">
                <a:solidFill>
                  <a:schemeClr val="tx1">
                    <a:lumMod val="75000"/>
                    <a:lumOff val="25000"/>
                  </a:schemeClr>
                </a:solidFill>
              </a:rPr>
              <a:t>Services</a:t>
            </a:r>
          </a:p>
          <a:p>
            <a:pPr marL="285750" indent="-285750">
              <a:spcAft>
                <a:spcPts val="1200"/>
              </a:spcAft>
              <a:buFont typeface="Arial" pitchFamily="34" charset="0"/>
              <a:buChar char="•"/>
            </a:pPr>
            <a:r>
              <a:rPr lang="en-US" sz="2000" dirty="0" smtClean="0">
                <a:solidFill>
                  <a:schemeClr val="tx1">
                    <a:lumMod val="75000"/>
                    <a:lumOff val="25000"/>
                  </a:schemeClr>
                </a:solidFill>
              </a:rPr>
              <a:t>Filters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Routing</a:t>
            </a:r>
          </a:p>
          <a:p>
            <a:pPr marL="285750" indent="-285750">
              <a:spcAft>
                <a:spcPts val="1200"/>
              </a:spcAft>
              <a:buFont typeface="Arial" pitchFamily="34" charset="0"/>
              <a:buChar char="•"/>
            </a:pPr>
            <a:r>
              <a:rPr lang="en-US" sz="2000" dirty="0" smtClean="0">
                <a:solidFill>
                  <a:schemeClr val="tx1">
                    <a:lumMod val="75000"/>
                    <a:lumOff val="25000"/>
                  </a:schemeClr>
                </a:solidFill>
              </a:rPr>
              <a:t>Sending Ajax Request</a:t>
            </a:r>
          </a:p>
          <a:p>
            <a:pPr marL="285750" indent="-285750">
              <a:spcAft>
                <a:spcPts val="1200"/>
              </a:spcAft>
              <a:buFont typeface="Arial" pitchFamily="34" charset="0"/>
              <a:buChar char="•"/>
            </a:pPr>
            <a:r>
              <a:rPr lang="en-US" sz="2000" dirty="0" smtClean="0">
                <a:solidFill>
                  <a:schemeClr val="tx1">
                    <a:lumMod val="75000"/>
                    <a:lumOff val="25000"/>
                  </a:schemeClr>
                </a:solidFill>
              </a:rPr>
              <a:t>Unit Testing </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414388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Services - 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Services Introduction</a:t>
            </a:r>
            <a:endParaRPr lang="en-IN" sz="2000" dirty="0"/>
          </a:p>
          <a:p>
            <a:pPr marL="800100" lvl="1" indent="-342900">
              <a:spcAft>
                <a:spcPts val="1200"/>
              </a:spcAft>
              <a:buFont typeface="Courier New" panose="02070309020205020404" pitchFamily="49" charset="0"/>
              <a:buChar char="o"/>
            </a:pPr>
            <a:r>
              <a:rPr lang="en-IN" sz="2000" dirty="0"/>
              <a:t>What is </a:t>
            </a:r>
            <a:r>
              <a:rPr lang="en-IN" sz="2000" dirty="0" smtClean="0"/>
              <a:t>Service?</a:t>
            </a:r>
            <a:endParaRPr lang="en-US" sz="2000" dirty="0"/>
          </a:p>
          <a:p>
            <a:pPr marL="800100" lvl="1" indent="-342900">
              <a:spcAft>
                <a:spcPts val="1200"/>
              </a:spcAft>
              <a:buFont typeface="Courier New" panose="02070309020205020404" pitchFamily="49" charset="0"/>
              <a:buChar char="o"/>
            </a:pPr>
            <a:r>
              <a:rPr lang="en-IN" sz="2000" dirty="0" smtClean="0"/>
              <a:t>Uses</a:t>
            </a:r>
            <a:endParaRPr lang="en-IN" sz="2000" dirty="0"/>
          </a:p>
          <a:p>
            <a:pPr marL="285750" lvl="0" indent="-285750">
              <a:spcAft>
                <a:spcPts val="1200"/>
              </a:spcAft>
              <a:buFont typeface="Arial" pitchFamily="34" charset="0"/>
              <a:buChar char="•"/>
            </a:pPr>
            <a:r>
              <a:rPr lang="en-IN" sz="2000" dirty="0" smtClean="0"/>
              <a:t>Different Ways of registering Service</a:t>
            </a:r>
          </a:p>
          <a:p>
            <a:pPr marL="285750" indent="-285750">
              <a:spcAft>
                <a:spcPts val="1200"/>
              </a:spcAft>
              <a:buFont typeface="Arial" pitchFamily="34" charset="0"/>
              <a:buChar char="•"/>
            </a:pPr>
            <a:r>
              <a:rPr lang="en-IN" sz="2000" dirty="0" smtClean="0"/>
              <a:t>Using a Service</a:t>
            </a:r>
          </a:p>
          <a:p>
            <a:pPr marL="800100" lvl="1" indent="-342900">
              <a:spcAft>
                <a:spcPts val="1200"/>
              </a:spcAft>
              <a:buFont typeface="Courier New" panose="02070309020205020404" pitchFamily="49" charset="0"/>
              <a:buChar char="o"/>
            </a:pPr>
            <a:r>
              <a:rPr lang="en-IN" sz="2000" dirty="0"/>
              <a:t>Implicit DI</a:t>
            </a:r>
          </a:p>
          <a:p>
            <a:pPr marL="800100" lvl="1" indent="-342900">
              <a:spcAft>
                <a:spcPts val="1200"/>
              </a:spcAft>
              <a:buFont typeface="Courier New" panose="02070309020205020404" pitchFamily="49" charset="0"/>
              <a:buChar char="o"/>
            </a:pPr>
            <a:r>
              <a:rPr lang="en-IN" sz="2000" dirty="0"/>
              <a:t>Explicit DI</a:t>
            </a:r>
          </a:p>
          <a:p>
            <a:pPr marL="285750" indent="-285750">
              <a:spcAft>
                <a:spcPts val="1200"/>
              </a:spcAft>
              <a:buFont typeface="Arial" pitchFamily="34" charset="0"/>
              <a:buChar char="•"/>
            </a:pPr>
            <a:r>
              <a:rPr lang="en-IN" sz="2000" dirty="0" smtClean="0"/>
              <a:t>AngularJS Internal Services </a:t>
            </a:r>
          </a:p>
          <a:p>
            <a:pPr marL="800100" lvl="1" indent="-342900">
              <a:spcAft>
                <a:spcPts val="1200"/>
              </a:spcAft>
              <a:buFont typeface="Courier New" panose="02070309020205020404" pitchFamily="49" charset="0"/>
              <a:buChar char="o"/>
            </a:pPr>
            <a:r>
              <a:rPr lang="en-IN" sz="2000" dirty="0" smtClean="0"/>
              <a:t>$timeout,$interval</a:t>
            </a:r>
          </a:p>
          <a:p>
            <a:pPr marL="800100" lvl="1" indent="-342900">
              <a:spcAft>
                <a:spcPts val="1200"/>
              </a:spcAft>
              <a:buFont typeface="Courier New" panose="02070309020205020404" pitchFamily="49" charset="0"/>
              <a:buChar char="o"/>
            </a:pPr>
            <a:r>
              <a:rPr lang="en-IN" sz="2000" dirty="0" smtClean="0"/>
              <a:t>$watch, $digest, $apply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536882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400" dirty="0" smtClean="0"/>
              <a:t>Service Introduction</a:t>
            </a:r>
            <a:endParaRPr lang="en-US" sz="2400" dirty="0"/>
          </a:p>
        </p:txBody>
      </p:sp>
      <p:sp>
        <p:nvSpPr>
          <p:cNvPr id="3" name="Text Placeholder 2"/>
          <p:cNvSpPr>
            <a:spLocks noGrp="1"/>
          </p:cNvSpPr>
          <p:nvPr>
            <p:ph type="body" sz="quarter" idx="10"/>
          </p:nvPr>
        </p:nvSpPr>
        <p:spPr>
          <a:xfrm>
            <a:off x="304800" y="620688"/>
            <a:ext cx="4339208" cy="2574032"/>
          </a:xfrm>
          <a:ln>
            <a:noFill/>
          </a:ln>
        </p:spPr>
        <p:txBody>
          <a:bodyPr vert="horz" lIns="91440" tIns="45720" rIns="91440" bIns="45720" rtlCol="0">
            <a:noAutofit/>
          </a:bodyPr>
          <a:lstStyle/>
          <a:p>
            <a:pPr marL="0" indent="0">
              <a:buNone/>
            </a:pPr>
            <a:r>
              <a:rPr lang="en-IN" sz="1600" b="1" dirty="0">
                <a:solidFill>
                  <a:schemeClr val="tx1"/>
                </a:solidFill>
              </a:rPr>
              <a:t>What is </a:t>
            </a:r>
            <a:r>
              <a:rPr lang="en-IN" sz="1600" b="1" dirty="0" smtClean="0">
                <a:solidFill>
                  <a:schemeClr val="tx1"/>
                </a:solidFill>
              </a:rPr>
              <a:t>Service </a:t>
            </a:r>
            <a:r>
              <a:rPr lang="en-IN" sz="1600" b="1" dirty="0">
                <a:solidFill>
                  <a:schemeClr val="tx1"/>
                </a:solidFill>
              </a:rPr>
              <a:t>in AngularJS?</a:t>
            </a:r>
            <a:endParaRPr lang="en-US" sz="1600" b="1" dirty="0">
              <a:solidFill>
                <a:schemeClr val="tx1"/>
              </a:solidFill>
            </a:endParaRPr>
          </a:p>
          <a:p>
            <a:r>
              <a:rPr lang="en-IN" sz="1600" dirty="0" smtClean="0"/>
              <a:t>AngularJS </a:t>
            </a:r>
            <a:r>
              <a:rPr lang="en-IN" sz="1600" dirty="0"/>
              <a:t>services are singleton components. Only one instance is created by the framework and then supplied for every DI request. </a:t>
            </a:r>
            <a:endParaRPr lang="en-IN" sz="1600" dirty="0" smtClean="0"/>
          </a:p>
          <a:p>
            <a:r>
              <a:rPr lang="en-US" sz="1600" dirty="0" smtClean="0"/>
              <a:t>Services </a:t>
            </a:r>
            <a:r>
              <a:rPr lang="en-US" sz="1600" dirty="0"/>
              <a:t>are </a:t>
            </a:r>
            <a:r>
              <a:rPr lang="en-US" sz="1600" b="1" dirty="0"/>
              <a:t>Lazily </a:t>
            </a:r>
            <a:r>
              <a:rPr lang="en-US" sz="1600" b="1" dirty="0" smtClean="0"/>
              <a:t>instantiated</a:t>
            </a:r>
            <a:r>
              <a:rPr lang="en-US" sz="1600" dirty="0" smtClean="0"/>
              <a:t> -</a:t>
            </a:r>
            <a:r>
              <a:rPr lang="en-US" sz="1600" b="1" dirty="0" smtClean="0"/>
              <a:t> </a:t>
            </a:r>
            <a:r>
              <a:rPr lang="en-IN" sz="1600" dirty="0"/>
              <a:t>Angular only instantiates a service when an application component depends on it</a:t>
            </a:r>
            <a:r>
              <a:rPr lang="en-IN" sz="1600" dirty="0" smtClean="0"/>
              <a:t>.</a:t>
            </a:r>
          </a:p>
          <a:p>
            <a:r>
              <a:rPr lang="en-US" sz="1600" dirty="0" smtClean="0">
                <a:hlinkClick r:id="rId3"/>
              </a:rPr>
              <a:t>Example</a:t>
            </a:r>
            <a:endParaRPr lang="en-US" sz="1400" dirty="0" smtClean="0">
              <a:latin typeface="Courier" pitchFamily="49" charset="0"/>
            </a:endParaRPr>
          </a:p>
          <a:p>
            <a:pPr marL="457200" lvl="1" indent="0">
              <a:buNone/>
            </a:pPr>
            <a:endParaRPr lang="en-US" sz="1400" dirty="0" smtClean="0">
              <a:latin typeface="Courier" pitchFamily="49" charset="0"/>
            </a:endParaRP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76056" y="260648"/>
            <a:ext cx="3816424" cy="41454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14639" y="3212976"/>
            <a:ext cx="750526" cy="369332"/>
          </a:xfrm>
          <a:prstGeom prst="rect">
            <a:avLst/>
          </a:prstGeom>
        </p:spPr>
        <p:txBody>
          <a:bodyPr wrap="none">
            <a:spAutoFit/>
          </a:bodyPr>
          <a:lstStyle/>
          <a:p>
            <a:r>
              <a:rPr lang="en-IN" b="1" dirty="0" smtClean="0"/>
              <a:t>Uses :</a:t>
            </a:r>
            <a:endParaRPr lang="en-US" b="1" dirty="0"/>
          </a:p>
        </p:txBody>
      </p:sp>
      <p:sp>
        <p:nvSpPr>
          <p:cNvPr id="7" name="Text Placeholder 2"/>
          <p:cNvSpPr txBox="1">
            <a:spLocks/>
          </p:cNvSpPr>
          <p:nvPr/>
        </p:nvSpPr>
        <p:spPr>
          <a:xfrm>
            <a:off x="304800" y="3591272"/>
            <a:ext cx="4339208" cy="221399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dirty="0" smtClean="0"/>
              <a:t>Service </a:t>
            </a:r>
            <a:r>
              <a:rPr lang="en-IN" sz="1600" dirty="0"/>
              <a:t>uses are typically:</a:t>
            </a:r>
          </a:p>
          <a:p>
            <a:r>
              <a:rPr lang="en-IN" sz="1600" dirty="0"/>
              <a:t>Persist and share data between components</a:t>
            </a:r>
          </a:p>
          <a:p>
            <a:r>
              <a:rPr lang="en-IN" sz="1600" dirty="0"/>
              <a:t>Provide an interface for loading and accessing that </a:t>
            </a:r>
            <a:r>
              <a:rPr lang="en-IN" sz="1600" dirty="0" smtClean="0"/>
              <a:t>data</a:t>
            </a:r>
            <a:endParaRPr lang="en-IN" sz="1600" dirty="0"/>
          </a:p>
          <a:p>
            <a:r>
              <a:rPr lang="en-IN" sz="1600" dirty="0"/>
              <a:t>Containers for reusable chunks of </a:t>
            </a:r>
            <a:r>
              <a:rPr lang="en-IN" sz="1600" dirty="0" smtClean="0"/>
              <a:t>business logic </a:t>
            </a:r>
            <a:r>
              <a:rPr lang="en-IN" sz="1600" dirty="0"/>
              <a:t>and </a:t>
            </a:r>
            <a:r>
              <a:rPr lang="en-IN" sz="1600" dirty="0" smtClean="0"/>
              <a:t>functionality</a:t>
            </a:r>
          </a:p>
          <a:p>
            <a:endParaRPr lang="en-US" sz="1600" dirty="0"/>
          </a:p>
          <a:p>
            <a:endParaRPr lang="en-IN" sz="1600" dirty="0"/>
          </a:p>
          <a:p>
            <a:pPr marL="0" indent="0">
              <a:buFont typeface="Wingdings" pitchFamily="2" charset="2"/>
              <a:buNone/>
            </a:pPr>
            <a:endParaRPr lang="en-US" sz="1600" dirty="0"/>
          </a:p>
        </p:txBody>
      </p:sp>
    </p:spTree>
    <p:extLst>
      <p:ext uri="{BB962C8B-B14F-4D97-AF65-F5344CB8AC3E}">
        <p14:creationId xmlns:p14="http://schemas.microsoft.com/office/powerpoint/2010/main" val="3554646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Services - 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Services Introduction</a:t>
            </a:r>
            <a:endParaRPr lang="en-IN" sz="2000" dirty="0"/>
          </a:p>
          <a:p>
            <a:pPr marL="800100" lvl="1" indent="-342900">
              <a:spcAft>
                <a:spcPts val="1200"/>
              </a:spcAft>
              <a:buFont typeface="Courier New" panose="02070309020205020404" pitchFamily="49" charset="0"/>
              <a:buChar char="o"/>
            </a:pPr>
            <a:r>
              <a:rPr lang="en-IN" sz="2000" dirty="0"/>
              <a:t>What is </a:t>
            </a:r>
            <a:r>
              <a:rPr lang="en-IN" sz="2000" dirty="0" smtClean="0"/>
              <a:t>Service?</a:t>
            </a:r>
            <a:endParaRPr lang="en-US" sz="2000" dirty="0"/>
          </a:p>
          <a:p>
            <a:pPr marL="800100" lvl="1" indent="-342900">
              <a:spcAft>
                <a:spcPts val="1200"/>
              </a:spcAft>
              <a:buFont typeface="Courier New" panose="02070309020205020404" pitchFamily="49" charset="0"/>
              <a:buChar char="o"/>
            </a:pPr>
            <a:r>
              <a:rPr lang="en-IN" sz="2000" dirty="0" smtClean="0"/>
              <a:t>Uses</a:t>
            </a:r>
            <a:endParaRPr lang="en-IN" sz="2000" dirty="0"/>
          </a:p>
          <a:p>
            <a:pPr marL="285750" lvl="0" indent="-285750">
              <a:spcAft>
                <a:spcPts val="1200"/>
              </a:spcAft>
              <a:buFont typeface="Arial" pitchFamily="34" charset="0"/>
              <a:buChar char="•"/>
            </a:pPr>
            <a:r>
              <a:rPr lang="en-IN" sz="2000" dirty="0" smtClean="0"/>
              <a:t>Different Ways of registering Service</a:t>
            </a:r>
          </a:p>
          <a:p>
            <a:pPr marL="285750" indent="-285750">
              <a:spcAft>
                <a:spcPts val="1200"/>
              </a:spcAft>
              <a:buFont typeface="Arial" pitchFamily="34" charset="0"/>
              <a:buChar char="•"/>
            </a:pPr>
            <a:r>
              <a:rPr lang="en-IN" sz="2000" dirty="0" smtClean="0"/>
              <a:t>Using a Service</a:t>
            </a:r>
          </a:p>
          <a:p>
            <a:pPr marL="800100" lvl="1" indent="-342900">
              <a:spcAft>
                <a:spcPts val="1200"/>
              </a:spcAft>
              <a:buFont typeface="Courier New" panose="02070309020205020404" pitchFamily="49" charset="0"/>
              <a:buChar char="o"/>
            </a:pPr>
            <a:r>
              <a:rPr lang="en-IN" sz="2000" dirty="0"/>
              <a:t>Implicit DI</a:t>
            </a:r>
          </a:p>
          <a:p>
            <a:pPr marL="800100" lvl="1" indent="-342900">
              <a:spcAft>
                <a:spcPts val="1200"/>
              </a:spcAft>
              <a:buFont typeface="Courier New" panose="02070309020205020404" pitchFamily="49" charset="0"/>
              <a:buChar char="o"/>
            </a:pPr>
            <a:r>
              <a:rPr lang="en-IN" sz="2000" dirty="0"/>
              <a:t>Explicit DI</a:t>
            </a:r>
          </a:p>
          <a:p>
            <a:pPr marL="285750" indent="-285750">
              <a:spcAft>
                <a:spcPts val="1200"/>
              </a:spcAft>
              <a:buFont typeface="Arial" pitchFamily="34" charset="0"/>
              <a:buChar char="•"/>
            </a:pPr>
            <a:r>
              <a:rPr lang="en-IN" sz="2000" dirty="0" smtClean="0"/>
              <a:t>AngularJS Internal Services </a:t>
            </a:r>
          </a:p>
          <a:p>
            <a:pPr marL="800100" lvl="1" indent="-342900">
              <a:spcAft>
                <a:spcPts val="1200"/>
              </a:spcAft>
              <a:buFont typeface="Courier New" panose="02070309020205020404" pitchFamily="49" charset="0"/>
              <a:buChar char="o"/>
            </a:pPr>
            <a:r>
              <a:rPr lang="en-IN" sz="2000" dirty="0" smtClean="0"/>
              <a:t>$timeout,$interval</a:t>
            </a:r>
          </a:p>
          <a:p>
            <a:pPr marL="800100" lvl="1" indent="-342900">
              <a:spcAft>
                <a:spcPts val="1200"/>
              </a:spcAft>
              <a:buFont typeface="Courier New" panose="02070309020205020404" pitchFamily="49" charset="0"/>
              <a:buChar char="o"/>
            </a:pPr>
            <a:r>
              <a:rPr lang="en-IN" sz="2000" dirty="0" smtClean="0"/>
              <a:t>$watch, $digest, $apply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87491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Different Ways of registering Service </a:t>
            </a:r>
            <a:r>
              <a:rPr lang="en-IN" sz="2800" dirty="0" smtClean="0"/>
              <a:t>(</a:t>
            </a:r>
            <a:r>
              <a:rPr lang="en-IN" sz="2800" dirty="0"/>
              <a:t>1</a:t>
            </a:r>
            <a:r>
              <a:rPr lang="en-IN" sz="2800" dirty="0" smtClean="0"/>
              <a:t>/4</a:t>
            </a:r>
            <a:r>
              <a:rPr lang="en-IN" sz="2800" dirty="0"/>
              <a:t>)</a:t>
            </a:r>
            <a:endParaRPr lang="en-IN" dirty="0"/>
          </a:p>
        </p:txBody>
      </p:sp>
      <p:sp>
        <p:nvSpPr>
          <p:cNvPr id="3" name="Text Placeholder 2"/>
          <p:cNvSpPr>
            <a:spLocks noGrp="1"/>
          </p:cNvSpPr>
          <p:nvPr>
            <p:ph type="body" sz="quarter" idx="10"/>
          </p:nvPr>
        </p:nvSpPr>
        <p:spPr/>
        <p:txBody>
          <a:bodyPr/>
          <a:lstStyle/>
          <a:p>
            <a:r>
              <a:rPr lang="en-IN" sz="2000" dirty="0" smtClean="0"/>
              <a:t>Register </a:t>
            </a:r>
            <a:r>
              <a:rPr lang="en-IN" sz="2000" dirty="0"/>
              <a:t>a </a:t>
            </a:r>
            <a:r>
              <a:rPr lang="en-IN" sz="2000" dirty="0" smtClean="0"/>
              <a:t>service as a value type.</a:t>
            </a:r>
          </a:p>
          <a:p>
            <a:r>
              <a:rPr lang="en-IN" sz="2000" dirty="0" smtClean="0"/>
              <a:t>var app = angular.module</a:t>
            </a:r>
            <a:r>
              <a:rPr lang="en-IN" sz="2000" dirty="0"/>
              <a:t>('myModule', </a:t>
            </a:r>
            <a:r>
              <a:rPr lang="en-IN" sz="2000" dirty="0" smtClean="0"/>
              <a:t>[]);</a:t>
            </a:r>
          </a:p>
          <a:p>
            <a:r>
              <a:rPr lang="en-IN" sz="2000" dirty="0" smtClean="0">
                <a:solidFill>
                  <a:srgbClr val="0070C0"/>
                </a:solidFill>
              </a:rPr>
              <a:t>app.value(‘</a:t>
            </a:r>
            <a:r>
              <a:rPr lang="en-IN" sz="2000" dirty="0" err="1" smtClean="0">
                <a:solidFill>
                  <a:srgbClr val="0070C0"/>
                </a:solidFill>
              </a:rPr>
              <a:t>UserType</a:t>
            </a:r>
            <a:r>
              <a:rPr lang="en-IN" sz="2000" dirty="0" smtClean="0">
                <a:solidFill>
                  <a:srgbClr val="0070C0"/>
                </a:solidFill>
              </a:rPr>
              <a:t>', 2);</a:t>
            </a:r>
          </a:p>
          <a:p>
            <a:r>
              <a:rPr lang="en-IN" sz="2000" dirty="0" smtClean="0"/>
              <a:t>Injecting ‘UserType’ into a controller:</a:t>
            </a:r>
          </a:p>
          <a:p>
            <a:pPr marL="0" indent="0">
              <a:buNone/>
            </a:pPr>
            <a:r>
              <a:rPr lang="en-IN" sz="2000" dirty="0" smtClean="0"/>
              <a:t>      app.controller(‘TestCntrl’, function($</a:t>
            </a:r>
            <a:r>
              <a:rPr lang="en-IN" sz="2000" dirty="0" err="1" smtClean="0"/>
              <a:t>scope,</a:t>
            </a:r>
            <a:r>
              <a:rPr lang="en-IN" sz="2000" dirty="0" err="1" smtClean="0">
                <a:solidFill>
                  <a:srgbClr val="0070C0"/>
                </a:solidFill>
              </a:rPr>
              <a:t>UserType</a:t>
            </a:r>
            <a:r>
              <a:rPr lang="en-IN" sz="2000" dirty="0" smtClean="0"/>
              <a:t>){ //some code });</a:t>
            </a:r>
          </a:p>
          <a:p>
            <a:r>
              <a:rPr lang="en-IN" sz="2000" dirty="0" smtClean="0">
                <a:solidFill>
                  <a:srgbClr val="0070C0"/>
                </a:solidFill>
              </a:rPr>
              <a:t>app.value(‘User’, { staffid:101,                                         				                        </a:t>
            </a:r>
            <a:r>
              <a:rPr lang="en-IN" sz="2000" dirty="0" err="1" smtClean="0">
                <a:solidFill>
                  <a:srgbClr val="0070C0"/>
                </a:solidFill>
              </a:rPr>
              <a:t>firstname</a:t>
            </a:r>
            <a:r>
              <a:rPr lang="en-IN" sz="2000" dirty="0" smtClean="0">
                <a:solidFill>
                  <a:srgbClr val="0070C0"/>
                </a:solidFill>
              </a:rPr>
              <a:t>:</a:t>
            </a:r>
            <a:r>
              <a:rPr lang="en-IN" sz="2000" dirty="0" err="1" smtClean="0">
                <a:solidFill>
                  <a:srgbClr val="0070C0"/>
                </a:solidFill>
              </a:rPr>
              <a:t>’namrata</a:t>
            </a:r>
            <a:r>
              <a:rPr lang="en-IN" sz="2000" dirty="0" smtClean="0">
                <a:solidFill>
                  <a:srgbClr val="0070C0"/>
                </a:solidFill>
              </a:rPr>
              <a:t>’,</a:t>
            </a:r>
          </a:p>
          <a:p>
            <a:pPr marL="0" indent="0">
              <a:buNone/>
            </a:pPr>
            <a:r>
              <a:rPr lang="en-IN" sz="2000" dirty="0" smtClean="0">
                <a:solidFill>
                  <a:srgbClr val="0070C0"/>
                </a:solidFill>
              </a:rPr>
              <a:t>                                        </a:t>
            </a:r>
            <a:r>
              <a:rPr lang="en-IN" sz="2000" dirty="0" err="1" smtClean="0">
                <a:solidFill>
                  <a:srgbClr val="0070C0"/>
                </a:solidFill>
              </a:rPr>
              <a:t>lastname</a:t>
            </a:r>
            <a:r>
              <a:rPr lang="en-IN" sz="2000" dirty="0" smtClean="0">
                <a:solidFill>
                  <a:srgbClr val="0070C0"/>
                </a:solidFill>
              </a:rPr>
              <a:t>:’</a:t>
            </a:r>
            <a:r>
              <a:rPr lang="en-IN" sz="2000" dirty="0" err="1" smtClean="0">
                <a:solidFill>
                  <a:srgbClr val="0070C0"/>
                </a:solidFill>
              </a:rPr>
              <a:t>marathe</a:t>
            </a:r>
            <a:r>
              <a:rPr lang="en-IN" sz="2000" dirty="0" smtClean="0">
                <a:solidFill>
                  <a:srgbClr val="0070C0"/>
                </a:solidFill>
              </a:rPr>
              <a:t>’,</a:t>
            </a:r>
          </a:p>
          <a:p>
            <a:pPr marL="0" indent="0">
              <a:buNone/>
            </a:pPr>
            <a:r>
              <a:rPr lang="en-IN" sz="2000" dirty="0">
                <a:solidFill>
                  <a:srgbClr val="0070C0"/>
                </a:solidFill>
              </a:rPr>
              <a:t> </a:t>
            </a:r>
            <a:r>
              <a:rPr lang="en-IN" sz="2000" dirty="0" smtClean="0">
                <a:solidFill>
                  <a:srgbClr val="0070C0"/>
                </a:solidFill>
              </a:rPr>
              <a:t>                                       locale: ‘</a:t>
            </a:r>
            <a:r>
              <a:rPr lang="en-IN" sz="2000" dirty="0" err="1" smtClean="0">
                <a:solidFill>
                  <a:srgbClr val="0070C0"/>
                </a:solidFill>
              </a:rPr>
              <a:t>de:CH</a:t>
            </a:r>
            <a:r>
              <a:rPr lang="en-IN" sz="2000" dirty="0" smtClean="0">
                <a:solidFill>
                  <a:srgbClr val="0070C0"/>
                </a:solidFill>
              </a:rPr>
              <a:t>’ });</a:t>
            </a:r>
          </a:p>
          <a:p>
            <a:endParaRPr lang="en-IN" sz="2000" dirty="0" smtClean="0"/>
          </a:p>
          <a:p>
            <a:r>
              <a:rPr lang="en-IN" sz="2000" dirty="0" smtClean="0"/>
              <a:t>Injecting </a:t>
            </a:r>
            <a:r>
              <a:rPr lang="en-IN" sz="2000" dirty="0"/>
              <a:t>‘</a:t>
            </a:r>
            <a:r>
              <a:rPr lang="en-IN" sz="2000" dirty="0" smtClean="0"/>
              <a:t>User’ </a:t>
            </a:r>
            <a:r>
              <a:rPr lang="en-IN" sz="2000" dirty="0"/>
              <a:t>into a controller:</a:t>
            </a:r>
          </a:p>
          <a:p>
            <a:pPr marL="0" indent="0">
              <a:buNone/>
            </a:pPr>
            <a:r>
              <a:rPr lang="en-IN" sz="2000" dirty="0" smtClean="0"/>
              <a:t>      app.controller(‘LoginCntrl</a:t>
            </a:r>
            <a:r>
              <a:rPr lang="en-IN" sz="2000" dirty="0"/>
              <a:t>’, function</a:t>
            </a:r>
            <a:r>
              <a:rPr lang="en-IN" sz="2000" dirty="0" smtClean="0"/>
              <a:t>($scope, </a:t>
            </a:r>
            <a:r>
              <a:rPr lang="en-IN" sz="2000" dirty="0" smtClean="0">
                <a:solidFill>
                  <a:srgbClr val="0070C0"/>
                </a:solidFill>
              </a:rPr>
              <a:t>User</a:t>
            </a:r>
            <a:r>
              <a:rPr lang="en-IN" sz="2000" dirty="0" smtClean="0"/>
              <a:t>){ </a:t>
            </a:r>
            <a:r>
              <a:rPr lang="en-IN" sz="2000" dirty="0"/>
              <a:t>//some code });</a:t>
            </a:r>
          </a:p>
          <a:p>
            <a:pPr marL="0" indent="0">
              <a:buNone/>
            </a:pPr>
            <a:endParaRPr lang="en-IN" dirty="0">
              <a:solidFill>
                <a:srgbClr val="0070C0"/>
              </a:solidFill>
            </a:endParaRPr>
          </a:p>
        </p:txBody>
      </p:sp>
    </p:spTree>
    <p:extLst>
      <p:ext uri="{BB962C8B-B14F-4D97-AF65-F5344CB8AC3E}">
        <p14:creationId xmlns:p14="http://schemas.microsoft.com/office/powerpoint/2010/main" val="273724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2400" dirty="0" smtClean="0"/>
              <a:t/>
            </a:r>
            <a:br>
              <a:rPr lang="en-IN" sz="2400" dirty="0" smtClean="0"/>
            </a:br>
            <a:r>
              <a:rPr lang="en-IN" sz="2800" dirty="0" smtClean="0"/>
              <a:t>Different </a:t>
            </a:r>
            <a:r>
              <a:rPr lang="en-IN" sz="2800" dirty="0"/>
              <a:t>Ways of registering </a:t>
            </a:r>
            <a:r>
              <a:rPr lang="en-IN" sz="2800" dirty="0" smtClean="0"/>
              <a:t>Service  (2/4)</a:t>
            </a:r>
            <a:r>
              <a:rPr lang="en-IN" sz="2800" dirty="0"/>
              <a:t/>
            </a:r>
            <a:br>
              <a:rPr lang="en-IN" sz="2800" dirty="0"/>
            </a:br>
            <a:endParaRPr lang="en-IN" sz="2800" dirty="0"/>
          </a:p>
        </p:txBody>
      </p:sp>
      <p:sp>
        <p:nvSpPr>
          <p:cNvPr id="3" name="Text Placeholder 2"/>
          <p:cNvSpPr>
            <a:spLocks noGrp="1"/>
          </p:cNvSpPr>
          <p:nvPr>
            <p:ph type="body" sz="quarter" idx="10"/>
          </p:nvPr>
        </p:nvSpPr>
        <p:spPr/>
        <p:txBody>
          <a:bodyPr>
            <a:normAutofit/>
          </a:bodyPr>
          <a:lstStyle/>
          <a:p>
            <a:r>
              <a:rPr lang="en-IN" sz="2000" dirty="0"/>
              <a:t>Services can receive DI just like any other component and can be registered on a module in a number of ways</a:t>
            </a:r>
            <a:r>
              <a:rPr lang="en-IN" sz="2000" dirty="0" smtClean="0"/>
              <a:t>.</a:t>
            </a:r>
          </a:p>
          <a:p>
            <a:r>
              <a:rPr lang="en-IN" sz="2000" dirty="0">
                <a:solidFill>
                  <a:srgbClr val="0070C0"/>
                </a:solidFill>
              </a:rPr>
              <a:t>module.service(</a:t>
            </a:r>
            <a:r>
              <a:rPr lang="en-IN" sz="2000" dirty="0" err="1">
                <a:solidFill>
                  <a:srgbClr val="0070C0"/>
                </a:solidFill>
              </a:rPr>
              <a:t>name,fn</a:t>
            </a:r>
            <a:r>
              <a:rPr lang="en-IN" sz="2000" dirty="0" smtClean="0">
                <a:solidFill>
                  <a:srgbClr val="0070C0"/>
                </a:solidFill>
              </a:rPr>
              <a:t>) - </a:t>
            </a:r>
            <a:r>
              <a:rPr lang="en-IN" sz="2000" dirty="0" smtClean="0"/>
              <a:t>This is simplest pattern</a:t>
            </a:r>
            <a:endParaRPr lang="en-IN" sz="2000" dirty="0"/>
          </a:p>
          <a:p>
            <a:endParaRPr lang="en-IN" sz="2000" dirty="0" smtClean="0"/>
          </a:p>
          <a:p>
            <a:r>
              <a:rPr lang="en-IN" sz="2000" dirty="0" smtClean="0"/>
              <a:t>It </a:t>
            </a:r>
            <a:r>
              <a:rPr lang="en-IN" sz="2000" dirty="0"/>
              <a:t>allows registration of a service via a constructor function:</a:t>
            </a:r>
          </a:p>
          <a:p>
            <a:pPr marL="400050" lvl="1" indent="0">
              <a:buNone/>
            </a:pPr>
            <a:r>
              <a:rPr lang="en-IN" sz="1800" dirty="0" err="1">
                <a:solidFill>
                  <a:srgbClr val="0070C0"/>
                </a:solidFill>
              </a:rPr>
              <a:t>myApp.service</a:t>
            </a:r>
            <a:r>
              <a:rPr lang="en-IN" sz="1800" dirty="0">
                <a:solidFill>
                  <a:srgbClr val="0070C0"/>
                </a:solidFill>
              </a:rPr>
              <a:t>('</a:t>
            </a:r>
            <a:r>
              <a:rPr lang="en-IN" sz="1800" dirty="0" err="1">
                <a:solidFill>
                  <a:srgbClr val="0070C0"/>
                </a:solidFill>
              </a:rPr>
              <a:t>helloWorldFromService</a:t>
            </a:r>
            <a:r>
              <a:rPr lang="en-IN" sz="1800" dirty="0">
                <a:solidFill>
                  <a:srgbClr val="0070C0"/>
                </a:solidFill>
              </a:rPr>
              <a:t>', function() {</a:t>
            </a:r>
          </a:p>
          <a:p>
            <a:pPr marL="400050" lvl="1" indent="0">
              <a:buNone/>
            </a:pPr>
            <a:r>
              <a:rPr lang="en-IN" sz="1800" dirty="0">
                <a:solidFill>
                  <a:srgbClr val="0070C0"/>
                </a:solidFill>
              </a:rPr>
              <a:t>        </a:t>
            </a:r>
            <a:r>
              <a:rPr lang="en-IN" sz="1800" dirty="0" err="1">
                <a:solidFill>
                  <a:srgbClr val="0070C0"/>
                </a:solidFill>
              </a:rPr>
              <a:t>this.sayHello</a:t>
            </a:r>
            <a:r>
              <a:rPr lang="en-IN" sz="1800" dirty="0">
                <a:solidFill>
                  <a:srgbClr val="0070C0"/>
                </a:solidFill>
              </a:rPr>
              <a:t> = function() {</a:t>
            </a:r>
          </a:p>
          <a:p>
            <a:pPr marL="400050" lvl="1" indent="0">
              <a:buNone/>
            </a:pPr>
            <a:r>
              <a:rPr lang="en-IN" sz="1800" dirty="0">
                <a:solidFill>
                  <a:srgbClr val="0070C0"/>
                </a:solidFill>
              </a:rPr>
              <a:t>            return "Hello, World!"</a:t>
            </a:r>
          </a:p>
          <a:p>
            <a:pPr marL="400050" lvl="1" indent="0">
              <a:buNone/>
            </a:pPr>
            <a:r>
              <a:rPr lang="en-IN" sz="1800" dirty="0">
                <a:solidFill>
                  <a:srgbClr val="0070C0"/>
                </a:solidFill>
              </a:rPr>
              <a:t>        };</a:t>
            </a:r>
          </a:p>
          <a:p>
            <a:pPr marL="400050" lvl="1" indent="0">
              <a:buNone/>
            </a:pPr>
            <a:r>
              <a:rPr lang="en-IN" sz="1800" dirty="0">
                <a:solidFill>
                  <a:srgbClr val="0070C0"/>
                </a:solidFill>
              </a:rPr>
              <a:t>    });</a:t>
            </a:r>
            <a:endParaRPr lang="en-IN" sz="1800" dirty="0"/>
          </a:p>
        </p:txBody>
      </p:sp>
    </p:spTree>
    <p:extLst>
      <p:ext uri="{BB962C8B-B14F-4D97-AF65-F5344CB8AC3E}">
        <p14:creationId xmlns:p14="http://schemas.microsoft.com/office/powerpoint/2010/main" val="1287914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1683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400" dirty="0"/>
              <a:t>Agenda - Introduction To AngularJS </a:t>
            </a:r>
            <a:endParaRPr lang="en-IN" sz="2600" dirty="0"/>
          </a:p>
        </p:txBody>
      </p:sp>
      <p:sp>
        <p:nvSpPr>
          <p:cNvPr id="3" name="TextBox 2"/>
          <p:cNvSpPr txBox="1"/>
          <p:nvPr/>
        </p:nvSpPr>
        <p:spPr>
          <a:xfrm>
            <a:off x="395536" y="1052736"/>
            <a:ext cx="5472608" cy="501675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875474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Different Ways of registering </a:t>
            </a:r>
            <a:r>
              <a:rPr lang="en-IN" sz="2800" dirty="0" smtClean="0"/>
              <a:t>Service (</a:t>
            </a:r>
            <a:r>
              <a:rPr lang="en-IN" sz="2800" dirty="0"/>
              <a:t>3</a:t>
            </a:r>
            <a:r>
              <a:rPr lang="en-IN" sz="2800" dirty="0" smtClean="0"/>
              <a:t>/4</a:t>
            </a:r>
            <a:r>
              <a:rPr lang="en-IN" sz="2800" dirty="0"/>
              <a:t>)</a:t>
            </a:r>
          </a:p>
        </p:txBody>
      </p:sp>
      <p:sp>
        <p:nvSpPr>
          <p:cNvPr id="3" name="Text Placeholder 2"/>
          <p:cNvSpPr>
            <a:spLocks noGrp="1"/>
          </p:cNvSpPr>
          <p:nvPr>
            <p:ph type="body" sz="quarter" idx="10"/>
          </p:nvPr>
        </p:nvSpPr>
        <p:spPr/>
        <p:txBody>
          <a:bodyPr>
            <a:normAutofit/>
          </a:bodyPr>
          <a:lstStyle/>
          <a:p>
            <a:r>
              <a:rPr lang="en-IN" sz="1800" dirty="0">
                <a:solidFill>
                  <a:srgbClr val="0070C0"/>
                </a:solidFill>
              </a:rPr>
              <a:t>module.factory(</a:t>
            </a:r>
            <a:r>
              <a:rPr lang="en-IN" sz="1800" dirty="0" err="1">
                <a:solidFill>
                  <a:srgbClr val="0070C0"/>
                </a:solidFill>
              </a:rPr>
              <a:t>name,fn</a:t>
            </a:r>
            <a:r>
              <a:rPr lang="en-IN" sz="1800" dirty="0" smtClean="0">
                <a:solidFill>
                  <a:srgbClr val="0070C0"/>
                </a:solidFill>
              </a:rPr>
              <a:t>) - </a:t>
            </a:r>
            <a:r>
              <a:rPr lang="en-IN" sz="1800" dirty="0" smtClean="0"/>
              <a:t>This </a:t>
            </a:r>
            <a:r>
              <a:rPr lang="en-IN" sz="1800" dirty="0"/>
              <a:t>is a slightly more flexible pattern. </a:t>
            </a:r>
            <a:endParaRPr lang="en-IN" sz="1800" dirty="0" smtClean="0"/>
          </a:p>
          <a:p>
            <a:pPr marL="0" indent="0">
              <a:buNone/>
            </a:pPr>
            <a:endParaRPr lang="en-IN" sz="1800" dirty="0" smtClean="0"/>
          </a:p>
          <a:p>
            <a:r>
              <a:rPr lang="en-IN" sz="1800" dirty="0" smtClean="0"/>
              <a:t>Register </a:t>
            </a:r>
            <a:r>
              <a:rPr lang="en-IN" sz="1800" dirty="0"/>
              <a:t>an arbitrary object as a service. Object creation logic can be more complex and private fields can be </a:t>
            </a:r>
            <a:r>
              <a:rPr lang="en-IN" sz="1800" dirty="0" smtClean="0"/>
              <a:t>simulated</a:t>
            </a:r>
            <a:r>
              <a:rPr lang="en-IN" sz="1800" dirty="0"/>
              <a:t>.</a:t>
            </a:r>
            <a:endParaRPr lang="en-IN" sz="1800" dirty="0" smtClean="0"/>
          </a:p>
          <a:p>
            <a:pPr marL="0" indent="0">
              <a:buNone/>
            </a:pPr>
            <a:endParaRPr lang="en-IN" sz="1800" dirty="0"/>
          </a:p>
          <a:p>
            <a:pPr marL="457200" lvl="1" indent="0">
              <a:buNone/>
            </a:pPr>
            <a:r>
              <a:rPr lang="en-IN" sz="1400" dirty="0">
                <a:solidFill>
                  <a:srgbClr val="0070C0"/>
                </a:solidFill>
              </a:rPr>
              <a:t> </a:t>
            </a:r>
            <a:r>
              <a:rPr lang="en-IN" sz="1800" dirty="0">
                <a:solidFill>
                  <a:srgbClr val="0070C0"/>
                </a:solidFill>
              </a:rPr>
              <a:t>myApp.factory('</a:t>
            </a:r>
            <a:r>
              <a:rPr lang="en-IN" sz="1800" dirty="0" err="1">
                <a:solidFill>
                  <a:srgbClr val="0070C0"/>
                </a:solidFill>
              </a:rPr>
              <a:t>helloWorldFromFactory</a:t>
            </a:r>
            <a:r>
              <a:rPr lang="en-IN" sz="1800" dirty="0">
                <a:solidFill>
                  <a:srgbClr val="0070C0"/>
                </a:solidFill>
              </a:rPr>
              <a:t>', function() {</a:t>
            </a:r>
          </a:p>
          <a:p>
            <a:pPr marL="457200" lvl="1" indent="0">
              <a:buNone/>
            </a:pPr>
            <a:r>
              <a:rPr lang="en-IN" sz="1800" dirty="0">
                <a:solidFill>
                  <a:srgbClr val="0070C0"/>
                </a:solidFill>
              </a:rPr>
              <a:t>        return {</a:t>
            </a:r>
          </a:p>
          <a:p>
            <a:pPr marL="457200" lvl="1" indent="0">
              <a:buNone/>
            </a:pPr>
            <a:r>
              <a:rPr lang="en-IN" sz="1800" dirty="0">
                <a:solidFill>
                  <a:srgbClr val="0070C0"/>
                </a:solidFill>
              </a:rPr>
              <a:t>            </a:t>
            </a:r>
            <a:r>
              <a:rPr lang="en-IN" sz="1800" dirty="0" err="1">
                <a:solidFill>
                  <a:srgbClr val="0070C0"/>
                </a:solidFill>
              </a:rPr>
              <a:t>sayHello</a:t>
            </a:r>
            <a:r>
              <a:rPr lang="en-IN" sz="1800" dirty="0">
                <a:solidFill>
                  <a:srgbClr val="0070C0"/>
                </a:solidFill>
              </a:rPr>
              <a:t>: function() {</a:t>
            </a:r>
          </a:p>
          <a:p>
            <a:pPr marL="457200" lvl="1" indent="0">
              <a:buNone/>
            </a:pPr>
            <a:r>
              <a:rPr lang="en-IN" sz="1800" dirty="0">
                <a:solidFill>
                  <a:srgbClr val="0070C0"/>
                </a:solidFill>
              </a:rPr>
              <a:t>                return "Hello, World!"</a:t>
            </a:r>
          </a:p>
          <a:p>
            <a:pPr marL="457200" lvl="1" indent="0">
              <a:buNone/>
            </a:pPr>
            <a:r>
              <a:rPr lang="en-IN" sz="1800" dirty="0">
                <a:solidFill>
                  <a:srgbClr val="0070C0"/>
                </a:solidFill>
              </a:rPr>
              <a:t>            }</a:t>
            </a:r>
          </a:p>
          <a:p>
            <a:pPr marL="457200" lvl="1" indent="0">
              <a:buNone/>
            </a:pPr>
            <a:r>
              <a:rPr lang="en-IN" sz="1800" dirty="0">
                <a:solidFill>
                  <a:srgbClr val="0070C0"/>
                </a:solidFill>
              </a:rPr>
              <a:t>        };</a:t>
            </a:r>
          </a:p>
          <a:p>
            <a:pPr marL="457200" lvl="1" indent="0">
              <a:buNone/>
            </a:pPr>
            <a:r>
              <a:rPr lang="en-IN" sz="1800" dirty="0">
                <a:solidFill>
                  <a:srgbClr val="0070C0"/>
                </a:solidFill>
              </a:rPr>
              <a:t>    });</a:t>
            </a:r>
          </a:p>
          <a:p>
            <a:pPr marL="457200" lvl="1" indent="0">
              <a:buNone/>
            </a:pPr>
            <a:endParaRPr lang="en-IN" sz="1800" dirty="0"/>
          </a:p>
        </p:txBody>
      </p:sp>
    </p:spTree>
    <p:extLst>
      <p:ext uri="{BB962C8B-B14F-4D97-AF65-F5344CB8AC3E}">
        <p14:creationId xmlns:p14="http://schemas.microsoft.com/office/powerpoint/2010/main" val="868731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Different Ways of registering Service </a:t>
            </a:r>
            <a:r>
              <a:rPr lang="en-IN" sz="2800" dirty="0" smtClean="0"/>
              <a:t>(4/4</a:t>
            </a:r>
            <a:r>
              <a:rPr lang="en-IN" sz="2800" dirty="0"/>
              <a:t>)</a:t>
            </a:r>
          </a:p>
        </p:txBody>
      </p:sp>
      <p:sp>
        <p:nvSpPr>
          <p:cNvPr id="3" name="Text Placeholder 2"/>
          <p:cNvSpPr>
            <a:spLocks noGrp="1"/>
          </p:cNvSpPr>
          <p:nvPr>
            <p:ph type="body" sz="quarter" idx="10"/>
          </p:nvPr>
        </p:nvSpPr>
        <p:spPr/>
        <p:txBody>
          <a:bodyPr>
            <a:normAutofit/>
          </a:bodyPr>
          <a:lstStyle/>
          <a:p>
            <a:r>
              <a:rPr lang="en-IN" sz="2000" dirty="0" smtClean="0">
                <a:solidFill>
                  <a:srgbClr val="0070C0"/>
                </a:solidFill>
              </a:rPr>
              <a:t>module.provider(</a:t>
            </a:r>
            <a:r>
              <a:rPr lang="en-IN" sz="2000" dirty="0" err="1" smtClean="0">
                <a:solidFill>
                  <a:srgbClr val="0070C0"/>
                </a:solidFill>
              </a:rPr>
              <a:t>name,fn</a:t>
            </a:r>
            <a:r>
              <a:rPr lang="en-IN" sz="2000" dirty="0" smtClean="0">
                <a:solidFill>
                  <a:srgbClr val="0070C0"/>
                </a:solidFill>
              </a:rPr>
              <a:t>) - </a:t>
            </a:r>
            <a:r>
              <a:rPr lang="en-IN" sz="2000" dirty="0" smtClean="0"/>
              <a:t>The </a:t>
            </a:r>
            <a:r>
              <a:rPr lang="en-IN" sz="2000" dirty="0"/>
              <a:t>most complex pattern. </a:t>
            </a:r>
            <a:endParaRPr lang="en-IN" sz="2000" dirty="0" smtClean="0"/>
          </a:p>
          <a:p>
            <a:pPr marL="0" indent="0">
              <a:buNone/>
            </a:pPr>
            <a:endParaRPr lang="en-IN" sz="2000" dirty="0" smtClean="0"/>
          </a:p>
          <a:p>
            <a:r>
              <a:rPr lang="en-IN" sz="2000" dirty="0" smtClean="0"/>
              <a:t>It </a:t>
            </a:r>
            <a:r>
              <a:rPr lang="en-IN" sz="2000" dirty="0"/>
              <a:t>allows an arbitrary object to be registered just like the factory </a:t>
            </a:r>
            <a:r>
              <a:rPr lang="en-IN" sz="2000" dirty="0" smtClean="0"/>
              <a:t>pattern.</a:t>
            </a:r>
          </a:p>
          <a:p>
            <a:pPr marL="0" indent="0">
              <a:buNone/>
            </a:pPr>
            <a:endParaRPr lang="en-IN" sz="2000" dirty="0" smtClean="0"/>
          </a:p>
          <a:p>
            <a:r>
              <a:rPr lang="en-IN" sz="2000" dirty="0" smtClean="0"/>
              <a:t>It </a:t>
            </a:r>
            <a:r>
              <a:rPr lang="en-IN" sz="2000" dirty="0"/>
              <a:t>also allows that object to be configured during the configuration phase before it's used for DI. </a:t>
            </a:r>
            <a:endParaRPr lang="en-IN" sz="2000" dirty="0" smtClean="0"/>
          </a:p>
          <a:p>
            <a:pPr marL="0" indent="0">
              <a:buNone/>
            </a:pPr>
            <a:endParaRPr lang="en-IN" sz="2000" dirty="0" smtClean="0"/>
          </a:p>
          <a:p>
            <a:r>
              <a:rPr lang="en-IN" sz="2000" dirty="0" smtClean="0"/>
              <a:t>Usually </a:t>
            </a:r>
            <a:r>
              <a:rPr lang="en-IN" sz="2000" dirty="0"/>
              <a:t>overkill for most services, </a:t>
            </a:r>
            <a:r>
              <a:rPr lang="en-IN" sz="2000" dirty="0" smtClean="0"/>
              <a:t>but </a:t>
            </a:r>
            <a:r>
              <a:rPr lang="en-IN" sz="2000" dirty="0"/>
              <a:t>most useful when a service needs to be re-used across applications with configurable changes to behaviour</a:t>
            </a:r>
            <a:r>
              <a:rPr lang="en-IN" sz="2000" dirty="0" smtClean="0"/>
              <a:t>.</a:t>
            </a:r>
          </a:p>
        </p:txBody>
      </p:sp>
    </p:spTree>
    <p:extLst>
      <p:ext uri="{BB962C8B-B14F-4D97-AF65-F5344CB8AC3E}">
        <p14:creationId xmlns:p14="http://schemas.microsoft.com/office/powerpoint/2010/main" val="3400773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Different Ways of registering Service </a:t>
            </a:r>
            <a:r>
              <a:rPr lang="en-IN" sz="2400" dirty="0" smtClean="0"/>
              <a:t>(5/4</a:t>
            </a:r>
            <a:r>
              <a:rPr lang="en-IN" sz="2400" dirty="0"/>
              <a:t>)</a:t>
            </a:r>
            <a:endParaRPr lang="en-IN" dirty="0"/>
          </a:p>
        </p:txBody>
      </p:sp>
      <p:sp>
        <p:nvSpPr>
          <p:cNvPr id="3" name="Text Placeholder 2"/>
          <p:cNvSpPr>
            <a:spLocks noGrp="1"/>
          </p:cNvSpPr>
          <p:nvPr>
            <p:ph type="body" sz="quarter" idx="10"/>
          </p:nvPr>
        </p:nvSpPr>
        <p:spPr>
          <a:xfrm>
            <a:off x="304800" y="1143000"/>
            <a:ext cx="4267200" cy="5105400"/>
          </a:xfrm>
        </p:spPr>
        <p:txBody>
          <a:bodyPr>
            <a:noAutofit/>
          </a:bodyPr>
          <a:lstStyle/>
          <a:p>
            <a:pPr marL="0" lvl="1" indent="0">
              <a:buNone/>
            </a:pPr>
            <a:r>
              <a:rPr lang="en-IN" sz="1800" dirty="0" smtClean="0">
                <a:solidFill>
                  <a:srgbClr val="0070C0"/>
                </a:solidFill>
              </a:rPr>
              <a:t>//Register a provider service</a:t>
            </a:r>
          </a:p>
          <a:p>
            <a:pPr marL="0" lvl="1" indent="0">
              <a:buNone/>
            </a:pPr>
            <a:r>
              <a:rPr lang="en-IN" sz="1800" dirty="0" err="1" smtClean="0"/>
              <a:t>myApp.provider</a:t>
            </a:r>
            <a:r>
              <a:rPr lang="en-IN" sz="1800" dirty="0"/>
              <a:t>('</a:t>
            </a:r>
            <a:r>
              <a:rPr lang="en-IN" sz="1800" dirty="0" err="1"/>
              <a:t>helloWorld</a:t>
            </a:r>
            <a:r>
              <a:rPr lang="en-IN" sz="1800" dirty="0"/>
              <a:t>', function() </a:t>
            </a:r>
            <a:r>
              <a:rPr lang="en-IN" sz="1800" dirty="0" smtClean="0"/>
              <a:t>     {   </a:t>
            </a:r>
            <a:r>
              <a:rPr lang="en-IN" sz="1800" dirty="0"/>
              <a:t>this.name = 'Default';</a:t>
            </a:r>
          </a:p>
          <a:p>
            <a:pPr marL="0" lvl="1" indent="0">
              <a:buNone/>
            </a:pPr>
            <a:r>
              <a:rPr lang="en-IN" sz="1800" dirty="0" smtClean="0"/>
              <a:t>        </a:t>
            </a:r>
            <a:r>
              <a:rPr lang="en-IN" sz="1800" dirty="0" err="1"/>
              <a:t>this.$get</a:t>
            </a:r>
            <a:r>
              <a:rPr lang="en-IN" sz="1800" dirty="0"/>
              <a:t> = function() {</a:t>
            </a:r>
          </a:p>
          <a:p>
            <a:pPr marL="0" lvl="1" indent="0">
              <a:buNone/>
            </a:pPr>
            <a:r>
              <a:rPr lang="en-IN" sz="1800" dirty="0"/>
              <a:t>           </a:t>
            </a:r>
            <a:r>
              <a:rPr lang="en-IN" sz="1800" dirty="0" smtClean="0"/>
              <a:t>   </a:t>
            </a:r>
            <a:r>
              <a:rPr lang="en-IN" sz="1800" dirty="0" err="1"/>
              <a:t>var</a:t>
            </a:r>
            <a:r>
              <a:rPr lang="en-IN" sz="1800" dirty="0"/>
              <a:t> name = this.name;</a:t>
            </a:r>
          </a:p>
          <a:p>
            <a:pPr marL="0" lvl="1" indent="0">
              <a:buNone/>
            </a:pPr>
            <a:r>
              <a:rPr lang="en-IN" sz="1800" dirty="0"/>
              <a:t>            </a:t>
            </a:r>
            <a:r>
              <a:rPr lang="en-IN" sz="1800" dirty="0" smtClean="0"/>
              <a:t>  return { </a:t>
            </a:r>
            <a:endParaRPr lang="en-IN" sz="1800" dirty="0"/>
          </a:p>
          <a:p>
            <a:pPr marL="0" lvl="1" indent="0">
              <a:buNone/>
            </a:pPr>
            <a:r>
              <a:rPr lang="en-IN" sz="1800" dirty="0"/>
              <a:t>              </a:t>
            </a:r>
            <a:r>
              <a:rPr lang="en-IN" sz="1800" dirty="0" smtClean="0"/>
              <a:t>  </a:t>
            </a:r>
            <a:r>
              <a:rPr lang="en-IN" sz="1800" dirty="0" err="1"/>
              <a:t>sayHello</a:t>
            </a:r>
            <a:r>
              <a:rPr lang="en-IN" sz="1800" dirty="0"/>
              <a:t>: function() {</a:t>
            </a:r>
          </a:p>
          <a:p>
            <a:pPr marL="0" lvl="1" indent="0">
              <a:buNone/>
            </a:pPr>
            <a:r>
              <a:rPr lang="en-IN" sz="1800" dirty="0"/>
              <a:t>                    </a:t>
            </a:r>
            <a:r>
              <a:rPr lang="en-IN" sz="1800" dirty="0" smtClean="0"/>
              <a:t>return </a:t>
            </a:r>
            <a:r>
              <a:rPr lang="en-IN" sz="1800" dirty="0"/>
              <a:t>"Hello, " + name + </a:t>
            </a:r>
            <a:r>
              <a:rPr lang="en-IN" sz="1800" dirty="0" smtClean="0"/>
              <a:t>"!” }                	}         }; </a:t>
            </a:r>
            <a:r>
              <a:rPr lang="en-IN" sz="1800" dirty="0" smtClean="0">
                <a:solidFill>
                  <a:srgbClr val="0070C0"/>
                </a:solidFill>
              </a:rPr>
              <a:t>//end of $get</a:t>
            </a:r>
            <a:endParaRPr lang="en-IN" sz="1800" dirty="0">
              <a:solidFill>
                <a:srgbClr val="0070C0"/>
              </a:solidFill>
            </a:endParaRPr>
          </a:p>
          <a:p>
            <a:pPr marL="0" lvl="1" indent="0">
              <a:buNone/>
            </a:pPr>
            <a:r>
              <a:rPr lang="en-IN" sz="1800" dirty="0" smtClean="0"/>
              <a:t>        </a:t>
            </a:r>
            <a:r>
              <a:rPr lang="en-IN" sz="1800" dirty="0" err="1"/>
              <a:t>this.setName</a:t>
            </a:r>
            <a:r>
              <a:rPr lang="en-IN" sz="1800" dirty="0"/>
              <a:t> = function(name) {</a:t>
            </a:r>
          </a:p>
          <a:p>
            <a:pPr marL="0" lvl="1" indent="0">
              <a:buNone/>
            </a:pPr>
            <a:r>
              <a:rPr lang="en-IN" sz="1800" dirty="0"/>
              <a:t>           </a:t>
            </a:r>
            <a:r>
              <a:rPr lang="en-IN" sz="1800" dirty="0" smtClean="0"/>
              <a:t>	 </a:t>
            </a:r>
            <a:r>
              <a:rPr lang="en-IN" sz="1800" dirty="0"/>
              <a:t>this.name = name</a:t>
            </a:r>
            <a:r>
              <a:rPr lang="en-IN" sz="1800" dirty="0" smtClean="0"/>
              <a:t>;        };     </a:t>
            </a:r>
            <a:r>
              <a:rPr lang="en-IN" sz="1800" dirty="0"/>
              <a:t>});</a:t>
            </a:r>
          </a:p>
          <a:p>
            <a:pPr marL="0" lvl="1" indent="0">
              <a:buNone/>
            </a:pPr>
            <a:r>
              <a:rPr lang="en-IN" sz="1800" dirty="0" smtClean="0">
                <a:solidFill>
                  <a:srgbClr val="0070C0"/>
                </a:solidFill>
              </a:rPr>
              <a:t> //Configure </a:t>
            </a:r>
            <a:r>
              <a:rPr lang="en-IN" sz="1800" dirty="0">
                <a:solidFill>
                  <a:srgbClr val="0070C0"/>
                </a:solidFill>
              </a:rPr>
              <a:t>a </a:t>
            </a:r>
            <a:r>
              <a:rPr lang="en-IN" sz="1800" dirty="0" smtClean="0">
                <a:solidFill>
                  <a:srgbClr val="0070C0"/>
                </a:solidFill>
              </a:rPr>
              <a:t>provider!</a:t>
            </a:r>
          </a:p>
          <a:p>
            <a:pPr marL="0" lvl="1" indent="0">
              <a:buNone/>
            </a:pPr>
            <a:r>
              <a:rPr lang="en-IN" sz="1800" dirty="0" err="1" smtClean="0"/>
              <a:t>myApp.config</a:t>
            </a:r>
            <a:r>
              <a:rPr lang="en-IN" sz="1800" dirty="0" smtClean="0"/>
              <a:t>(function(</a:t>
            </a:r>
            <a:r>
              <a:rPr lang="en-IN" sz="1800" dirty="0" err="1" smtClean="0"/>
              <a:t>helloWorldProvider</a:t>
            </a:r>
            <a:r>
              <a:rPr lang="en-IN" sz="1800" dirty="0" smtClean="0"/>
              <a:t>)</a:t>
            </a:r>
          </a:p>
          <a:p>
            <a:pPr marL="0" lvl="1" indent="0">
              <a:buNone/>
            </a:pPr>
            <a:r>
              <a:rPr lang="en-IN" sz="1800" dirty="0" smtClean="0"/>
              <a:t>{  </a:t>
            </a:r>
            <a:r>
              <a:rPr lang="en-IN" sz="1800" dirty="0" err="1" smtClean="0"/>
              <a:t>helloWorldProvider.setName</a:t>
            </a:r>
            <a:r>
              <a:rPr lang="en-IN" sz="1800" dirty="0"/>
              <a:t>('Angular</a:t>
            </a:r>
            <a:r>
              <a:rPr lang="en-IN" sz="1800" dirty="0" smtClean="0"/>
              <a:t>');     </a:t>
            </a:r>
          </a:p>
          <a:p>
            <a:pPr marL="0" lvl="1" indent="0">
              <a:buNone/>
            </a:pPr>
            <a:r>
              <a:rPr lang="en-IN" sz="1800" dirty="0" smtClean="0"/>
              <a:t> });</a:t>
            </a:r>
            <a:endParaRPr lang="en-IN" sz="1800" dirty="0"/>
          </a:p>
        </p:txBody>
      </p:sp>
      <p:sp>
        <p:nvSpPr>
          <p:cNvPr id="4" name="Text Placeholder 2"/>
          <p:cNvSpPr txBox="1">
            <a:spLocks/>
          </p:cNvSpPr>
          <p:nvPr/>
        </p:nvSpPr>
        <p:spPr>
          <a:xfrm>
            <a:off x="4716016" y="1295400"/>
            <a:ext cx="4104456"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endParaRPr lang="en-IN" sz="1800" dirty="0"/>
          </a:p>
        </p:txBody>
      </p:sp>
      <p:sp>
        <p:nvSpPr>
          <p:cNvPr id="5" name="Text Placeholder 2"/>
          <p:cNvSpPr txBox="1">
            <a:spLocks/>
          </p:cNvSpPr>
          <p:nvPr/>
        </p:nvSpPr>
        <p:spPr>
          <a:xfrm>
            <a:off x="4644008" y="1196752"/>
            <a:ext cx="4248472"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Font typeface="Arial" pitchFamily="34" charset="0"/>
              <a:buNone/>
            </a:pPr>
            <a:r>
              <a:rPr lang="en-IN" sz="1800" dirty="0" smtClean="0">
                <a:solidFill>
                  <a:srgbClr val="0070C0"/>
                </a:solidFill>
              </a:rPr>
              <a:t>//Use a provider in controller</a:t>
            </a:r>
          </a:p>
          <a:p>
            <a:pPr marL="0" lvl="1" indent="0">
              <a:buNone/>
            </a:pPr>
            <a:r>
              <a:rPr lang="en-IN" sz="1800" dirty="0" err="1">
                <a:solidFill>
                  <a:schemeClr val="tx1">
                    <a:lumMod val="65000"/>
                    <a:lumOff val="35000"/>
                  </a:schemeClr>
                </a:solidFill>
              </a:rPr>
              <a:t>myApp.controller</a:t>
            </a:r>
            <a:r>
              <a:rPr lang="en-IN" sz="1800" dirty="0">
                <a:solidFill>
                  <a:schemeClr val="tx1">
                    <a:lumMod val="65000"/>
                    <a:lumOff val="35000"/>
                  </a:schemeClr>
                </a:solidFill>
              </a:rPr>
              <a:t>('</a:t>
            </a:r>
            <a:r>
              <a:rPr lang="en-IN" sz="1800" dirty="0" err="1">
                <a:solidFill>
                  <a:schemeClr val="tx1">
                    <a:lumMod val="65000"/>
                    <a:lumOff val="35000"/>
                  </a:schemeClr>
                </a:solidFill>
              </a:rPr>
              <a:t>MyCtrl</a:t>
            </a:r>
            <a:r>
              <a:rPr lang="en-IN" sz="1800" dirty="0">
                <a:solidFill>
                  <a:schemeClr val="tx1">
                    <a:lumMod val="65000"/>
                    <a:lumOff val="35000"/>
                  </a:schemeClr>
                </a:solidFill>
              </a:rPr>
              <a:t>',function($scope, helloWorld) {</a:t>
            </a:r>
          </a:p>
          <a:p>
            <a:pPr marL="0" lvl="1" indent="0">
              <a:buNone/>
            </a:pPr>
            <a:r>
              <a:rPr lang="en-IN" sz="1800" dirty="0">
                <a:solidFill>
                  <a:schemeClr val="tx1">
                    <a:lumMod val="65000"/>
                    <a:lumOff val="35000"/>
                  </a:schemeClr>
                </a:solidFill>
              </a:rPr>
              <a:t>        $</a:t>
            </a:r>
            <a:r>
              <a:rPr lang="en-IN" sz="1800" dirty="0" err="1">
                <a:solidFill>
                  <a:schemeClr val="tx1">
                    <a:lumMod val="65000"/>
                    <a:lumOff val="35000"/>
                  </a:schemeClr>
                </a:solidFill>
              </a:rPr>
              <a:t>scope.hellos</a:t>
            </a:r>
            <a:r>
              <a:rPr lang="en-IN" sz="1800" dirty="0">
                <a:solidFill>
                  <a:schemeClr val="tx1">
                    <a:lumMod val="65000"/>
                    <a:lumOff val="35000"/>
                  </a:schemeClr>
                </a:solidFill>
              </a:rPr>
              <a:t> =  </a:t>
            </a:r>
            <a:r>
              <a:rPr lang="en-IN" sz="1800" dirty="0" err="1">
                <a:solidFill>
                  <a:schemeClr val="tx1">
                    <a:lumMod val="65000"/>
                    <a:lumOff val="35000"/>
                  </a:schemeClr>
                </a:solidFill>
              </a:rPr>
              <a:t>helloWorld.sayHello</a:t>
            </a:r>
            <a:r>
              <a:rPr lang="en-IN" sz="1800" dirty="0">
                <a:solidFill>
                  <a:schemeClr val="tx1">
                    <a:lumMod val="65000"/>
                    <a:lumOff val="35000"/>
                  </a:schemeClr>
                </a:solidFill>
              </a:rPr>
              <a:t>();          });</a:t>
            </a:r>
            <a:endParaRPr lang="en-IN" sz="1800" dirty="0" smtClean="0">
              <a:solidFill>
                <a:schemeClr val="tx1">
                  <a:lumMod val="65000"/>
                  <a:lumOff val="35000"/>
                </a:schemeClr>
              </a:solidFill>
            </a:endParaRPr>
          </a:p>
          <a:p>
            <a:pPr marL="0" indent="0">
              <a:buNone/>
            </a:pPr>
            <a:endParaRPr lang="en-IN" sz="1800" dirty="0" smtClean="0"/>
          </a:p>
          <a:p>
            <a:pPr marL="0" indent="0">
              <a:buNone/>
            </a:pPr>
            <a:endParaRPr lang="en-IN" sz="1800" dirty="0"/>
          </a:p>
          <a:p>
            <a:pPr marL="0" indent="0">
              <a:buNone/>
            </a:pPr>
            <a:r>
              <a:rPr lang="en-IN" sz="1600" dirty="0">
                <a:solidFill>
                  <a:srgbClr val="0070C0"/>
                </a:solidFill>
              </a:rPr>
              <a:t>note: ‘Provider’ appended to ‘helloWorld</a:t>
            </a:r>
            <a:r>
              <a:rPr lang="en-IN" sz="1600" dirty="0" smtClean="0">
                <a:solidFill>
                  <a:srgbClr val="0070C0"/>
                </a:solidFill>
              </a:rPr>
              <a:t>’ in </a:t>
            </a:r>
            <a:r>
              <a:rPr lang="en-IN" sz="1600" dirty="0" err="1" smtClean="0">
                <a:solidFill>
                  <a:srgbClr val="0070C0"/>
                </a:solidFill>
              </a:rPr>
              <a:t>module.config</a:t>
            </a:r>
            <a:r>
              <a:rPr lang="en-IN" sz="1600" dirty="0" smtClean="0">
                <a:solidFill>
                  <a:srgbClr val="0070C0"/>
                </a:solidFill>
              </a:rPr>
              <a:t> function</a:t>
            </a:r>
            <a:endParaRPr lang="en-IN" sz="1600" dirty="0">
              <a:solidFill>
                <a:srgbClr val="0070C0"/>
              </a:solidFill>
            </a:endParaRPr>
          </a:p>
          <a:p>
            <a:pPr marL="0" indent="0">
              <a:buNone/>
            </a:pPr>
            <a:endParaRPr lang="en-IN" sz="1800" dirty="0"/>
          </a:p>
        </p:txBody>
      </p:sp>
    </p:spTree>
    <p:extLst>
      <p:ext uri="{BB962C8B-B14F-4D97-AF65-F5344CB8AC3E}">
        <p14:creationId xmlns:p14="http://schemas.microsoft.com/office/powerpoint/2010/main" val="3923516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Services - 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Services Introduction</a:t>
            </a:r>
            <a:endParaRPr lang="en-IN" sz="2000" dirty="0"/>
          </a:p>
          <a:p>
            <a:pPr marL="800100" lvl="1" indent="-342900">
              <a:spcAft>
                <a:spcPts val="1200"/>
              </a:spcAft>
              <a:buFont typeface="Courier New" panose="02070309020205020404" pitchFamily="49" charset="0"/>
              <a:buChar char="o"/>
            </a:pPr>
            <a:r>
              <a:rPr lang="en-IN" sz="2000" dirty="0"/>
              <a:t>What is </a:t>
            </a:r>
            <a:r>
              <a:rPr lang="en-IN" sz="2000" dirty="0" smtClean="0"/>
              <a:t>Service?</a:t>
            </a:r>
            <a:endParaRPr lang="en-US" sz="2000" dirty="0"/>
          </a:p>
          <a:p>
            <a:pPr marL="800100" lvl="1" indent="-342900">
              <a:spcAft>
                <a:spcPts val="1200"/>
              </a:spcAft>
              <a:buFont typeface="Courier New" panose="02070309020205020404" pitchFamily="49" charset="0"/>
              <a:buChar char="o"/>
            </a:pPr>
            <a:r>
              <a:rPr lang="en-IN" sz="2000" dirty="0" smtClean="0"/>
              <a:t>Uses</a:t>
            </a:r>
            <a:endParaRPr lang="en-IN" sz="2000" dirty="0"/>
          </a:p>
          <a:p>
            <a:pPr marL="285750" lvl="0" indent="-285750">
              <a:spcAft>
                <a:spcPts val="1200"/>
              </a:spcAft>
              <a:buFont typeface="Arial" pitchFamily="34" charset="0"/>
              <a:buChar char="•"/>
            </a:pPr>
            <a:r>
              <a:rPr lang="en-IN" sz="2000" dirty="0" smtClean="0"/>
              <a:t>Different Ways of registering Service</a:t>
            </a:r>
          </a:p>
          <a:p>
            <a:pPr marL="285750" indent="-285750">
              <a:spcAft>
                <a:spcPts val="1200"/>
              </a:spcAft>
              <a:buFont typeface="Arial" pitchFamily="34" charset="0"/>
              <a:buChar char="•"/>
            </a:pPr>
            <a:r>
              <a:rPr lang="en-IN" sz="2000" dirty="0" smtClean="0"/>
              <a:t>Using a Service</a:t>
            </a:r>
          </a:p>
          <a:p>
            <a:pPr marL="800100" lvl="1" indent="-342900">
              <a:spcAft>
                <a:spcPts val="1200"/>
              </a:spcAft>
              <a:buFont typeface="Courier New" panose="02070309020205020404" pitchFamily="49" charset="0"/>
              <a:buChar char="o"/>
            </a:pPr>
            <a:r>
              <a:rPr lang="en-IN" sz="2000" dirty="0"/>
              <a:t>Implicit DI</a:t>
            </a:r>
          </a:p>
          <a:p>
            <a:pPr marL="800100" lvl="1" indent="-342900">
              <a:spcAft>
                <a:spcPts val="1200"/>
              </a:spcAft>
              <a:buFont typeface="Courier New" panose="02070309020205020404" pitchFamily="49" charset="0"/>
              <a:buChar char="o"/>
            </a:pPr>
            <a:r>
              <a:rPr lang="en-IN" sz="2000" dirty="0"/>
              <a:t>Explicit DI</a:t>
            </a:r>
          </a:p>
          <a:p>
            <a:pPr marL="285750" indent="-285750">
              <a:spcAft>
                <a:spcPts val="1200"/>
              </a:spcAft>
              <a:buFont typeface="Arial" pitchFamily="34" charset="0"/>
              <a:buChar char="•"/>
            </a:pPr>
            <a:r>
              <a:rPr lang="en-IN" sz="2000" dirty="0" smtClean="0"/>
              <a:t>AngularJS Internal Services </a:t>
            </a:r>
          </a:p>
          <a:p>
            <a:pPr marL="800100" lvl="1" indent="-342900">
              <a:spcAft>
                <a:spcPts val="1200"/>
              </a:spcAft>
              <a:buFont typeface="Courier New" panose="02070309020205020404" pitchFamily="49" charset="0"/>
              <a:buChar char="o"/>
            </a:pPr>
            <a:r>
              <a:rPr lang="en-IN" sz="2000" dirty="0" smtClean="0"/>
              <a:t>$timeout,$interval</a:t>
            </a:r>
          </a:p>
          <a:p>
            <a:pPr marL="800100" lvl="1" indent="-342900">
              <a:spcAft>
                <a:spcPts val="1200"/>
              </a:spcAft>
              <a:buFont typeface="Courier New" panose="02070309020205020404" pitchFamily="49" charset="0"/>
              <a:buChar char="o"/>
            </a:pPr>
            <a:r>
              <a:rPr lang="en-IN" sz="2000" dirty="0" smtClean="0"/>
              <a:t>$watch, $digest, $apply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164482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 Service</a:t>
            </a:r>
            <a:endParaRPr lang="en-IN" dirty="0"/>
          </a:p>
        </p:txBody>
      </p:sp>
      <p:sp>
        <p:nvSpPr>
          <p:cNvPr id="3" name="Text Placeholder 2"/>
          <p:cNvSpPr>
            <a:spLocks noGrp="1"/>
          </p:cNvSpPr>
          <p:nvPr>
            <p:ph type="body" sz="quarter" idx="10"/>
          </p:nvPr>
        </p:nvSpPr>
        <p:spPr/>
        <p:txBody>
          <a:bodyPr>
            <a:normAutofit/>
          </a:bodyPr>
          <a:lstStyle/>
          <a:p>
            <a:r>
              <a:rPr lang="en-IN" sz="1800" dirty="0"/>
              <a:t>To manage the responsibility of dependency creation, each Angular application has an injector. </a:t>
            </a:r>
            <a:endParaRPr lang="en-IN" sz="1800" dirty="0" smtClean="0"/>
          </a:p>
          <a:p>
            <a:pPr marL="0" indent="0">
              <a:buNone/>
            </a:pPr>
            <a:endParaRPr lang="en-IN" sz="1800" dirty="0" smtClean="0"/>
          </a:p>
          <a:p>
            <a:r>
              <a:rPr lang="en-IN" sz="1800" dirty="0" smtClean="0"/>
              <a:t>The </a:t>
            </a:r>
            <a:r>
              <a:rPr lang="en-IN" sz="1800" dirty="0"/>
              <a:t>injector is a service locator that is responsible for creating components, resolving their dependencies, and providing them to other components as requested</a:t>
            </a:r>
            <a:r>
              <a:rPr lang="en-IN" sz="1800" dirty="0" smtClean="0"/>
              <a:t>.</a:t>
            </a:r>
          </a:p>
          <a:p>
            <a:pPr marL="0" indent="0">
              <a:buNone/>
            </a:pPr>
            <a:endParaRPr lang="en-IN" sz="1800" dirty="0"/>
          </a:p>
          <a:p>
            <a:pPr marL="0" indent="0">
              <a:buNone/>
            </a:pPr>
            <a:r>
              <a:rPr lang="en-IN" sz="1800" dirty="0" smtClean="0">
                <a:solidFill>
                  <a:srgbClr val="0070C0"/>
                </a:solidFill>
              </a:rPr>
              <a:t>       $injector </a:t>
            </a:r>
            <a:r>
              <a:rPr lang="en-IN" sz="1800" dirty="0">
                <a:solidFill>
                  <a:srgbClr val="0070C0"/>
                </a:solidFill>
              </a:rPr>
              <a:t>= angular.injector</a:t>
            </a:r>
            <a:r>
              <a:rPr lang="en-IN" sz="1800" dirty="0" smtClean="0">
                <a:solidFill>
                  <a:srgbClr val="0070C0"/>
                </a:solidFill>
              </a:rPr>
              <a:t>();</a:t>
            </a:r>
          </a:p>
          <a:p>
            <a:r>
              <a:rPr lang="en-US" sz="1800" dirty="0"/>
              <a:t>Angular creates a single $injector when it bootstraps an application and uses the single $injector to invoke controller functions, service functions</a:t>
            </a:r>
          </a:p>
          <a:p>
            <a:endParaRPr lang="en-IN" sz="1800" dirty="0" smtClean="0">
              <a:solidFill>
                <a:srgbClr val="0070C0"/>
              </a:solidFill>
            </a:endParaRPr>
          </a:p>
          <a:p>
            <a:r>
              <a:rPr lang="en-IN" sz="1800" dirty="0" smtClean="0">
                <a:solidFill>
                  <a:srgbClr val="0070C0"/>
                </a:solidFill>
              </a:rPr>
              <a:t>// </a:t>
            </a:r>
            <a:r>
              <a:rPr lang="en-IN" sz="1800" dirty="0">
                <a:solidFill>
                  <a:srgbClr val="0070C0"/>
                </a:solidFill>
              </a:rPr>
              <a:t>inferred (only works if code not minified/obfuscated) </a:t>
            </a:r>
            <a:r>
              <a:rPr lang="en-IN" sz="1800" dirty="0"/>
              <a:t>$injector.invoke(function(</a:t>
            </a:r>
            <a:r>
              <a:rPr lang="en-IN" sz="1800" dirty="0" err="1"/>
              <a:t>serviceA</a:t>
            </a:r>
            <a:r>
              <a:rPr lang="en-IN" sz="1800" dirty="0" smtClean="0"/>
              <a:t>){});</a:t>
            </a:r>
          </a:p>
          <a:p>
            <a:r>
              <a:rPr lang="en-IN" sz="1800" dirty="0">
                <a:solidFill>
                  <a:srgbClr val="0070C0"/>
                </a:solidFill>
              </a:rPr>
              <a:t>// inline </a:t>
            </a:r>
            <a:r>
              <a:rPr lang="en-IN" sz="1800" dirty="0" smtClean="0">
                <a:solidFill>
                  <a:srgbClr val="0070C0"/>
                </a:solidFill>
              </a:rPr>
              <a:t>array annotation (works with minified code)</a:t>
            </a:r>
            <a:endParaRPr lang="en-IN" sz="1800" dirty="0">
              <a:solidFill>
                <a:srgbClr val="0070C0"/>
              </a:solidFill>
            </a:endParaRPr>
          </a:p>
          <a:p>
            <a:pPr marL="0" indent="0">
              <a:buNone/>
            </a:pPr>
            <a:r>
              <a:rPr lang="en-IN" sz="1800" dirty="0" smtClean="0"/>
              <a:t>      $</a:t>
            </a:r>
            <a:r>
              <a:rPr lang="en-IN" sz="1800" dirty="0"/>
              <a:t>injector.invoke(['</a:t>
            </a:r>
            <a:r>
              <a:rPr lang="en-IN" sz="1800" dirty="0" err="1"/>
              <a:t>serviceA</a:t>
            </a:r>
            <a:r>
              <a:rPr lang="en-IN" sz="1800" dirty="0"/>
              <a:t>', function(</a:t>
            </a:r>
            <a:r>
              <a:rPr lang="en-IN" sz="1800" dirty="0" err="1"/>
              <a:t>serviceA</a:t>
            </a:r>
            <a:r>
              <a:rPr lang="en-IN" sz="1800" dirty="0"/>
              <a:t>){}]);</a:t>
            </a:r>
            <a:endParaRPr lang="en-IN" sz="1800" dirty="0" smtClean="0"/>
          </a:p>
          <a:p>
            <a:endParaRPr lang="en-IN" dirty="0"/>
          </a:p>
        </p:txBody>
      </p:sp>
    </p:spTree>
    <p:extLst>
      <p:ext uri="{BB962C8B-B14F-4D97-AF65-F5344CB8AC3E}">
        <p14:creationId xmlns:p14="http://schemas.microsoft.com/office/powerpoint/2010/main" val="307441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 Service – </a:t>
            </a:r>
            <a:r>
              <a:rPr lang="en-IN" b="0" dirty="0">
                <a:solidFill>
                  <a:schemeClr val="tx1"/>
                </a:solidFill>
              </a:rPr>
              <a:t>I</a:t>
            </a:r>
            <a:r>
              <a:rPr lang="en-IN" b="0" dirty="0" smtClean="0">
                <a:solidFill>
                  <a:schemeClr val="tx1"/>
                </a:solidFill>
              </a:rPr>
              <a:t>mplicit DI</a:t>
            </a:r>
            <a:endParaRPr lang="en-IN" dirty="0"/>
          </a:p>
        </p:txBody>
      </p:sp>
      <p:sp>
        <p:nvSpPr>
          <p:cNvPr id="3" name="Text Placeholder 2"/>
          <p:cNvSpPr>
            <a:spLocks noGrp="1"/>
          </p:cNvSpPr>
          <p:nvPr>
            <p:ph type="body" sz="quarter" idx="10"/>
          </p:nvPr>
        </p:nvSpPr>
        <p:spPr/>
        <p:txBody>
          <a:bodyPr>
            <a:normAutofit/>
          </a:bodyPr>
          <a:lstStyle/>
          <a:p>
            <a:pPr marL="285750" lvl="1">
              <a:buFont typeface="Wingdings" panose="05000000000000000000" pitchFamily="2" charset="2"/>
              <a:buChar char="§"/>
            </a:pPr>
            <a:r>
              <a:rPr lang="en-IN" sz="1600" dirty="0" smtClean="0"/>
              <a:t>var </a:t>
            </a:r>
            <a:r>
              <a:rPr lang="en-IN" sz="1600" dirty="0"/>
              <a:t>app = angular.module("</a:t>
            </a:r>
            <a:r>
              <a:rPr lang="en-IN" sz="1600" dirty="0" err="1"/>
              <a:t>DemoApp</a:t>
            </a:r>
            <a:r>
              <a:rPr lang="en-IN" sz="1600" dirty="0"/>
              <a:t>", []); </a:t>
            </a:r>
            <a:endParaRPr lang="en-IN" sz="1600" dirty="0" smtClean="0"/>
          </a:p>
          <a:p>
            <a:pPr marL="400050" lvl="2" indent="0">
              <a:buNone/>
            </a:pPr>
            <a:r>
              <a:rPr lang="en-IN" sz="1600" dirty="0" smtClean="0">
                <a:solidFill>
                  <a:srgbClr val="0070C0"/>
                </a:solidFill>
              </a:rPr>
              <a:t>// </a:t>
            </a:r>
            <a:r>
              <a:rPr lang="en-IN" sz="1600" dirty="0">
                <a:solidFill>
                  <a:srgbClr val="0070C0"/>
                </a:solidFill>
              </a:rPr>
              <a:t>Controller is injected with $scope and $http as dependencies </a:t>
            </a:r>
            <a:endParaRPr lang="en-IN" sz="1600" dirty="0" smtClean="0">
              <a:solidFill>
                <a:srgbClr val="0070C0"/>
              </a:solidFill>
            </a:endParaRPr>
          </a:p>
          <a:p>
            <a:pPr marL="400050" lvl="2" indent="0">
              <a:buNone/>
            </a:pPr>
            <a:r>
              <a:rPr lang="en-IN" sz="1600" dirty="0" smtClean="0"/>
              <a:t>app.controller('</a:t>
            </a:r>
            <a:r>
              <a:rPr lang="en-IN" sz="1600" dirty="0" err="1" smtClean="0"/>
              <a:t>DemoController</a:t>
            </a:r>
            <a:r>
              <a:rPr lang="en-IN" sz="1600" dirty="0" smtClean="0"/>
              <a:t>', ['$scope', ‘greeter’, </a:t>
            </a:r>
          </a:p>
          <a:p>
            <a:pPr marL="400050" lvl="2" indent="0">
              <a:buNone/>
            </a:pPr>
            <a:r>
              <a:rPr lang="en-IN" sz="1600" dirty="0" smtClean="0"/>
              <a:t>     function (s, g) {</a:t>
            </a:r>
          </a:p>
          <a:p>
            <a:pPr marL="400050" lvl="2" indent="0">
              <a:buNone/>
            </a:pPr>
            <a:r>
              <a:rPr lang="en-IN" sz="1600" dirty="0"/>
              <a:t> </a:t>
            </a:r>
            <a:r>
              <a:rPr lang="en-IN" sz="1600" dirty="0" smtClean="0"/>
              <a:t>         $</a:t>
            </a:r>
            <a:r>
              <a:rPr lang="en-IN" sz="1600" dirty="0" err="1"/>
              <a:t>scope.sayHello</a:t>
            </a:r>
            <a:r>
              <a:rPr lang="en-IN" sz="1600" dirty="0"/>
              <a:t> = function() { </a:t>
            </a:r>
            <a:r>
              <a:rPr lang="en-IN" sz="1600" dirty="0" err="1"/>
              <a:t>greeter.greet</a:t>
            </a:r>
            <a:r>
              <a:rPr lang="en-IN" sz="1600" dirty="0"/>
              <a:t>('Hello World'); };</a:t>
            </a:r>
            <a:r>
              <a:rPr lang="en-IN" sz="1600" dirty="0" smtClean="0"/>
              <a:t> </a:t>
            </a:r>
          </a:p>
          <a:p>
            <a:pPr marL="400050" lvl="2" indent="0">
              <a:buNone/>
            </a:pPr>
            <a:r>
              <a:rPr lang="en-IN" sz="1600" dirty="0"/>
              <a:t> </a:t>
            </a:r>
            <a:r>
              <a:rPr lang="en-IN" sz="1600" dirty="0" smtClean="0"/>
              <a:t>              }   ]);</a:t>
            </a:r>
          </a:p>
          <a:p>
            <a:pPr marL="285750" lvl="1">
              <a:buFont typeface="Wingdings" panose="05000000000000000000" pitchFamily="2" charset="2"/>
              <a:buChar char="§"/>
            </a:pPr>
            <a:r>
              <a:rPr lang="en-IN" sz="1600" dirty="0" smtClean="0"/>
              <a:t> &lt;</a:t>
            </a:r>
            <a:r>
              <a:rPr lang="en-IN" sz="1600" dirty="0"/>
              <a:t>div </a:t>
            </a:r>
            <a:r>
              <a:rPr lang="en-IN" sz="1600" dirty="0">
                <a:solidFill>
                  <a:srgbClr val="0070C0"/>
                </a:solidFill>
              </a:rPr>
              <a:t>ng-controller</a:t>
            </a:r>
            <a:r>
              <a:rPr lang="en-IN" sz="1600" dirty="0" smtClean="0"/>
              <a:t>=“</a:t>
            </a:r>
            <a:r>
              <a:rPr lang="en-IN" sz="1600" dirty="0" err="1" smtClean="0"/>
              <a:t>DemoController</a:t>
            </a:r>
            <a:r>
              <a:rPr lang="en-IN" sz="1600" dirty="0" smtClean="0"/>
              <a:t>"&gt;</a:t>
            </a:r>
          </a:p>
          <a:p>
            <a:pPr marL="0" indent="0">
              <a:buNone/>
            </a:pPr>
            <a:r>
              <a:rPr lang="en-IN" sz="1600" dirty="0"/>
              <a:t> </a:t>
            </a:r>
            <a:r>
              <a:rPr lang="en-IN" sz="1600" dirty="0" smtClean="0"/>
              <a:t>         </a:t>
            </a:r>
            <a:r>
              <a:rPr lang="en-IN" sz="1600" dirty="0"/>
              <a:t>&lt;button ng-click="</a:t>
            </a:r>
            <a:r>
              <a:rPr lang="en-IN" sz="1600" dirty="0" err="1"/>
              <a:t>sayHello</a:t>
            </a:r>
            <a:r>
              <a:rPr lang="en-IN" sz="1600" dirty="0" smtClean="0"/>
              <a:t>()"&gt; Hello &lt;/</a:t>
            </a:r>
            <a:r>
              <a:rPr lang="en-IN" sz="1600" dirty="0"/>
              <a:t>button&gt; </a:t>
            </a:r>
            <a:endParaRPr lang="en-IN" sz="1600" dirty="0" smtClean="0"/>
          </a:p>
          <a:p>
            <a:pPr marL="0" indent="0">
              <a:buNone/>
            </a:pPr>
            <a:r>
              <a:rPr lang="en-IN" sz="1600" dirty="0"/>
              <a:t> </a:t>
            </a:r>
            <a:r>
              <a:rPr lang="en-IN" sz="1600" dirty="0" smtClean="0"/>
              <a:t>      &lt;/</a:t>
            </a:r>
            <a:r>
              <a:rPr lang="en-IN" sz="1600" dirty="0"/>
              <a:t>div</a:t>
            </a:r>
            <a:r>
              <a:rPr lang="en-IN" sz="1600" dirty="0" smtClean="0"/>
              <a:t>&gt;</a:t>
            </a:r>
          </a:p>
          <a:p>
            <a:r>
              <a:rPr lang="en-IN" sz="1800" dirty="0"/>
              <a:t>When Angular compiles the HTML, it processes the ng-controller </a:t>
            </a:r>
            <a:r>
              <a:rPr lang="en-IN" sz="1800" dirty="0" smtClean="0"/>
              <a:t>directive.</a:t>
            </a:r>
          </a:p>
          <a:p>
            <a:r>
              <a:rPr lang="en-IN" sz="1800" dirty="0" smtClean="0"/>
              <a:t>It </a:t>
            </a:r>
            <a:r>
              <a:rPr lang="en-IN" sz="1800" dirty="0"/>
              <a:t>in turn asks the injector to create an instance of the controller and its dependencies.</a:t>
            </a:r>
          </a:p>
          <a:p>
            <a:pPr marL="0" indent="0">
              <a:buNone/>
            </a:pPr>
            <a:r>
              <a:rPr lang="en-IN" sz="1800" dirty="0"/>
              <a:t> </a:t>
            </a:r>
            <a:r>
              <a:rPr lang="en-IN" sz="1800" dirty="0" smtClean="0"/>
              <a:t>      </a:t>
            </a:r>
            <a:r>
              <a:rPr lang="en-IN" sz="1800" dirty="0" smtClean="0">
                <a:solidFill>
                  <a:srgbClr val="0070C0"/>
                </a:solidFill>
              </a:rPr>
              <a:t>injector.instantiate(</a:t>
            </a:r>
            <a:r>
              <a:rPr lang="en-IN" sz="1800" dirty="0" err="1" smtClean="0">
                <a:solidFill>
                  <a:srgbClr val="0070C0"/>
                </a:solidFill>
              </a:rPr>
              <a:t>DemoController</a:t>
            </a:r>
            <a:r>
              <a:rPr lang="en-IN" sz="1800" dirty="0" smtClean="0">
                <a:solidFill>
                  <a:srgbClr val="0070C0"/>
                </a:solidFill>
              </a:rPr>
              <a:t>);</a:t>
            </a:r>
          </a:p>
          <a:p>
            <a:pPr marL="0" indent="0">
              <a:buNone/>
            </a:pPr>
            <a:endParaRPr lang="en-IN" sz="1800" dirty="0" smtClean="0">
              <a:solidFill>
                <a:srgbClr val="0070C0"/>
              </a:solidFill>
            </a:endParaRPr>
          </a:p>
          <a:p>
            <a:r>
              <a:rPr lang="en-IN" sz="1800" dirty="0"/>
              <a:t>This is all done behind the </a:t>
            </a:r>
            <a:r>
              <a:rPr lang="en-IN" sz="1800" dirty="0" smtClean="0"/>
              <a:t>scenes, the </a:t>
            </a:r>
            <a:r>
              <a:rPr lang="en-IN" sz="1800" dirty="0"/>
              <a:t>controller </a:t>
            </a:r>
            <a:r>
              <a:rPr lang="en-IN" sz="1800" dirty="0" smtClean="0"/>
              <a:t>doesn’t know about </a:t>
            </a:r>
            <a:r>
              <a:rPr lang="en-IN" sz="1800" dirty="0"/>
              <a:t>the injector.</a:t>
            </a:r>
            <a:endParaRPr lang="en-IN" sz="1800" dirty="0">
              <a:solidFill>
                <a:srgbClr val="0070C0"/>
              </a:solidFill>
            </a:endParaRPr>
          </a:p>
        </p:txBody>
      </p:sp>
    </p:spTree>
    <p:extLst>
      <p:ext uri="{BB962C8B-B14F-4D97-AF65-F5344CB8AC3E}">
        <p14:creationId xmlns:p14="http://schemas.microsoft.com/office/powerpoint/2010/main" val="1891342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 Service - </a:t>
            </a:r>
            <a:r>
              <a:rPr lang="en-IN" dirty="0">
                <a:solidFill>
                  <a:srgbClr val="0070C0"/>
                </a:solidFill>
              </a:rPr>
              <a:t> </a:t>
            </a:r>
            <a:r>
              <a:rPr lang="en-IN" b="0" dirty="0" smtClean="0">
                <a:solidFill>
                  <a:schemeClr val="tx1"/>
                </a:solidFill>
              </a:rPr>
              <a:t>Explicit DI using </a:t>
            </a:r>
            <a:r>
              <a:rPr lang="en-IN" b="0" dirty="0">
                <a:solidFill>
                  <a:schemeClr val="tx1"/>
                </a:solidFill>
              </a:rPr>
              <a:t>injector</a:t>
            </a:r>
          </a:p>
        </p:txBody>
      </p:sp>
      <p:sp>
        <p:nvSpPr>
          <p:cNvPr id="3" name="Text Placeholder 2"/>
          <p:cNvSpPr>
            <a:spLocks noGrp="1"/>
          </p:cNvSpPr>
          <p:nvPr>
            <p:ph type="body" sz="quarter" idx="10"/>
          </p:nvPr>
        </p:nvSpPr>
        <p:spPr>
          <a:xfrm>
            <a:off x="304800" y="836712"/>
            <a:ext cx="8534400" cy="5411688"/>
          </a:xfrm>
        </p:spPr>
        <p:txBody>
          <a:bodyPr>
            <a:normAutofit/>
          </a:bodyPr>
          <a:lstStyle/>
          <a:p>
            <a:r>
              <a:rPr lang="en-IN" sz="1800" dirty="0"/>
              <a:t>Creates an injector object that can be used for retrieving services as well as for dependency </a:t>
            </a:r>
            <a:r>
              <a:rPr lang="en-IN" sz="1800" dirty="0" smtClean="0"/>
              <a:t>injection</a:t>
            </a:r>
          </a:p>
          <a:p>
            <a:pPr marL="0" indent="0">
              <a:buNone/>
            </a:pPr>
            <a:r>
              <a:rPr lang="en-IN" sz="1800" b="1" dirty="0" smtClean="0">
                <a:solidFill>
                  <a:srgbClr val="0070C0"/>
                </a:solidFill>
              </a:rPr>
              <a:t>        var</a:t>
            </a:r>
            <a:r>
              <a:rPr lang="en-IN" sz="1800" dirty="0" smtClean="0">
                <a:solidFill>
                  <a:srgbClr val="0070C0"/>
                </a:solidFill>
              </a:rPr>
              <a:t> </a:t>
            </a:r>
            <a:r>
              <a:rPr lang="en-IN" sz="1800" dirty="0">
                <a:solidFill>
                  <a:srgbClr val="0070C0"/>
                </a:solidFill>
              </a:rPr>
              <a:t>myInjector = </a:t>
            </a:r>
            <a:r>
              <a:rPr lang="en-IN" sz="1800" b="1" dirty="0" smtClean="0">
                <a:solidFill>
                  <a:srgbClr val="0070C0"/>
                </a:solidFill>
              </a:rPr>
              <a:t>angular.injector([‘mymodule’ , ‘ng’])</a:t>
            </a:r>
            <a:r>
              <a:rPr lang="en-IN" sz="1800" dirty="0" smtClean="0">
                <a:solidFill>
                  <a:srgbClr val="0070C0"/>
                </a:solidFill>
              </a:rPr>
              <a:t>;   </a:t>
            </a:r>
          </a:p>
          <a:p>
            <a:r>
              <a:rPr lang="en-IN" sz="1800" dirty="0" smtClean="0"/>
              <a:t>Call</a:t>
            </a:r>
            <a:r>
              <a:rPr lang="en-IN" sz="1800" dirty="0"/>
              <a:t> get() </a:t>
            </a:r>
            <a:r>
              <a:rPr lang="en-IN" sz="1800" dirty="0" smtClean="0"/>
              <a:t>on </a:t>
            </a:r>
            <a:r>
              <a:rPr lang="en-IN" sz="1800" dirty="0"/>
              <a:t>returned </a:t>
            </a:r>
            <a:r>
              <a:rPr lang="en-IN" sz="1800" dirty="0" smtClean="0"/>
              <a:t>injector</a:t>
            </a:r>
            <a:r>
              <a:rPr lang="en-IN" sz="1800" dirty="0"/>
              <a:t> instance</a:t>
            </a:r>
            <a:r>
              <a:rPr lang="en-IN" sz="1800" dirty="0" smtClean="0"/>
              <a:t> to </a:t>
            </a:r>
            <a:r>
              <a:rPr lang="en-IN" sz="1800" dirty="0"/>
              <a:t>resolve a manually specified dependency. </a:t>
            </a:r>
          </a:p>
          <a:p>
            <a:pPr marL="0" indent="0">
              <a:buNone/>
            </a:pPr>
            <a:r>
              <a:rPr lang="en-IN" sz="1800" b="1" dirty="0" smtClean="0">
                <a:solidFill>
                  <a:srgbClr val="0070C0"/>
                </a:solidFill>
              </a:rPr>
              <a:t>         var</a:t>
            </a:r>
            <a:r>
              <a:rPr lang="en-IN" sz="1800" dirty="0" smtClean="0">
                <a:solidFill>
                  <a:srgbClr val="0070C0"/>
                </a:solidFill>
              </a:rPr>
              <a:t> </a:t>
            </a:r>
            <a:r>
              <a:rPr lang="en-IN" sz="1800" dirty="0">
                <a:solidFill>
                  <a:srgbClr val="0070C0"/>
                </a:solidFill>
              </a:rPr>
              <a:t>$http = </a:t>
            </a:r>
            <a:r>
              <a:rPr lang="en-IN" sz="1800" b="1" dirty="0">
                <a:solidFill>
                  <a:srgbClr val="0070C0"/>
                </a:solidFill>
              </a:rPr>
              <a:t>myInjector.get("$http</a:t>
            </a:r>
            <a:r>
              <a:rPr lang="en-IN" sz="1800" b="1" dirty="0" smtClean="0">
                <a:solidFill>
                  <a:srgbClr val="0070C0"/>
                </a:solidFill>
              </a:rPr>
              <a:t>")</a:t>
            </a:r>
            <a:r>
              <a:rPr lang="en-IN" sz="1800" dirty="0" smtClean="0">
                <a:solidFill>
                  <a:srgbClr val="0070C0"/>
                </a:solidFill>
              </a:rPr>
              <a:t>;  // </a:t>
            </a:r>
            <a:r>
              <a:rPr lang="en-IN" sz="1800" dirty="0" smtClean="0"/>
              <a:t>After </a:t>
            </a:r>
            <a:r>
              <a:rPr lang="en-IN" sz="1800" dirty="0"/>
              <a:t>this, you can use $http just like before.</a:t>
            </a:r>
          </a:p>
          <a:p>
            <a:endParaRPr lang="en-IN" sz="1800" dirty="0" smtClean="0"/>
          </a:p>
          <a:p>
            <a:r>
              <a:rPr lang="en-IN" sz="1800" dirty="0" smtClean="0"/>
              <a:t>The </a:t>
            </a:r>
            <a:r>
              <a:rPr lang="en-IN" sz="1800" dirty="0"/>
              <a:t>injector is also responsible for injecting services into </a:t>
            </a:r>
            <a:r>
              <a:rPr lang="en-IN" sz="1800" dirty="0" smtClean="0"/>
              <a:t>functions, services can be injected into </a:t>
            </a:r>
            <a:r>
              <a:rPr lang="en-IN" sz="1800" dirty="0"/>
              <a:t>any function </a:t>
            </a:r>
            <a:r>
              <a:rPr lang="en-IN" sz="1800" dirty="0" smtClean="0"/>
              <a:t>using </a:t>
            </a:r>
            <a:r>
              <a:rPr lang="en-IN" sz="1800" dirty="0"/>
              <a:t>the injector's invoke method;</a:t>
            </a:r>
          </a:p>
          <a:p>
            <a:pPr marL="400050" lvl="1" indent="0">
              <a:buNone/>
            </a:pPr>
            <a:r>
              <a:rPr lang="en-IN" sz="1800" dirty="0">
                <a:solidFill>
                  <a:srgbClr val="0070C0"/>
                </a:solidFill>
              </a:rPr>
              <a:t>var myFunction = function(</a:t>
            </a:r>
            <a:r>
              <a:rPr lang="en-IN" sz="1800" b="1" dirty="0">
                <a:solidFill>
                  <a:srgbClr val="0070C0"/>
                </a:solidFill>
              </a:rPr>
              <a:t>greeting</a:t>
            </a:r>
            <a:r>
              <a:rPr lang="en-IN" sz="1800" dirty="0">
                <a:solidFill>
                  <a:srgbClr val="0070C0"/>
                </a:solidFill>
              </a:rPr>
              <a:t>) { greeting('Ford Prefect'); }; </a:t>
            </a:r>
            <a:r>
              <a:rPr lang="en-IN" sz="1800" b="1" dirty="0">
                <a:solidFill>
                  <a:srgbClr val="0070C0"/>
                </a:solidFill>
              </a:rPr>
              <a:t>$injector</a:t>
            </a:r>
            <a:r>
              <a:rPr lang="en-IN" sz="1800" dirty="0">
                <a:solidFill>
                  <a:srgbClr val="0070C0"/>
                </a:solidFill>
              </a:rPr>
              <a:t>.invoke(myFunction);</a:t>
            </a:r>
          </a:p>
          <a:p>
            <a:pPr marL="0" indent="0">
              <a:buNone/>
            </a:pPr>
            <a:endParaRPr lang="en-IN" sz="1800" dirty="0" smtClean="0"/>
          </a:p>
          <a:p>
            <a:r>
              <a:rPr lang="en-IN" sz="1800" dirty="0" smtClean="0"/>
              <a:t>Injector </a:t>
            </a:r>
            <a:r>
              <a:rPr lang="en-IN" sz="1800" dirty="0"/>
              <a:t>will only create an instance of a service </a:t>
            </a:r>
            <a:r>
              <a:rPr lang="en-IN" sz="1800" dirty="0" smtClean="0"/>
              <a:t>once and cache it </a:t>
            </a:r>
            <a:r>
              <a:rPr lang="en-IN" sz="1800" dirty="0"/>
              <a:t>by </a:t>
            </a:r>
            <a:r>
              <a:rPr lang="en-IN" sz="1800" dirty="0" smtClean="0"/>
              <a:t>service's </a:t>
            </a:r>
            <a:r>
              <a:rPr lang="en-IN" sz="1800" dirty="0"/>
              <a:t>name; the next time </a:t>
            </a:r>
            <a:r>
              <a:rPr lang="en-IN" sz="1800" dirty="0" smtClean="0"/>
              <a:t>service is injected using it’s name, it returns the cached service object</a:t>
            </a:r>
            <a:r>
              <a:rPr lang="en-IN" sz="1800" dirty="0"/>
              <a:t>.</a:t>
            </a:r>
          </a:p>
          <a:p>
            <a:pPr marL="0" indent="0">
              <a:buNone/>
            </a:pPr>
            <a:endParaRPr lang="en-IN" sz="1800" dirty="0">
              <a:solidFill>
                <a:srgbClr val="0070C0"/>
              </a:solidFill>
            </a:endParaRPr>
          </a:p>
        </p:txBody>
      </p:sp>
    </p:spTree>
    <p:extLst>
      <p:ext uri="{BB962C8B-B14F-4D97-AF65-F5344CB8AC3E}">
        <p14:creationId xmlns:p14="http://schemas.microsoft.com/office/powerpoint/2010/main" val="3988220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2210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a:t>Services - 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Services Introduction</a:t>
            </a:r>
            <a:endParaRPr lang="en-IN" sz="2000" dirty="0"/>
          </a:p>
          <a:p>
            <a:pPr marL="800100" lvl="1" indent="-342900">
              <a:spcAft>
                <a:spcPts val="1200"/>
              </a:spcAft>
              <a:buFont typeface="Courier New" panose="02070309020205020404" pitchFamily="49" charset="0"/>
              <a:buChar char="o"/>
            </a:pPr>
            <a:r>
              <a:rPr lang="en-IN" sz="2000" dirty="0"/>
              <a:t>What is </a:t>
            </a:r>
            <a:r>
              <a:rPr lang="en-IN" sz="2000" dirty="0" smtClean="0"/>
              <a:t>Service?</a:t>
            </a:r>
            <a:endParaRPr lang="en-US" sz="2000" dirty="0"/>
          </a:p>
          <a:p>
            <a:pPr marL="800100" lvl="1" indent="-342900">
              <a:spcAft>
                <a:spcPts val="1200"/>
              </a:spcAft>
              <a:buFont typeface="Courier New" panose="02070309020205020404" pitchFamily="49" charset="0"/>
              <a:buChar char="o"/>
            </a:pPr>
            <a:r>
              <a:rPr lang="en-IN" sz="2000" dirty="0" smtClean="0"/>
              <a:t>Uses</a:t>
            </a:r>
            <a:endParaRPr lang="en-IN" sz="2000" dirty="0"/>
          </a:p>
          <a:p>
            <a:pPr marL="285750" lvl="0" indent="-285750">
              <a:spcAft>
                <a:spcPts val="1200"/>
              </a:spcAft>
              <a:buFont typeface="Arial" pitchFamily="34" charset="0"/>
              <a:buChar char="•"/>
            </a:pPr>
            <a:r>
              <a:rPr lang="en-IN" sz="2000" dirty="0" smtClean="0"/>
              <a:t>Different Ways of registering Service</a:t>
            </a:r>
          </a:p>
          <a:p>
            <a:pPr marL="285750" indent="-285750">
              <a:spcAft>
                <a:spcPts val="1200"/>
              </a:spcAft>
              <a:buFont typeface="Arial" pitchFamily="34" charset="0"/>
              <a:buChar char="•"/>
            </a:pPr>
            <a:r>
              <a:rPr lang="en-IN" sz="2000" dirty="0" smtClean="0"/>
              <a:t>Using a Service</a:t>
            </a:r>
          </a:p>
          <a:p>
            <a:pPr marL="800100" lvl="1" indent="-342900">
              <a:spcAft>
                <a:spcPts val="1200"/>
              </a:spcAft>
              <a:buFont typeface="Courier New" panose="02070309020205020404" pitchFamily="49" charset="0"/>
              <a:buChar char="o"/>
            </a:pPr>
            <a:r>
              <a:rPr lang="en-IN" sz="2000" dirty="0"/>
              <a:t>Implicit DI</a:t>
            </a:r>
          </a:p>
          <a:p>
            <a:pPr marL="800100" lvl="1" indent="-342900">
              <a:spcAft>
                <a:spcPts val="1200"/>
              </a:spcAft>
              <a:buFont typeface="Courier New" panose="02070309020205020404" pitchFamily="49" charset="0"/>
              <a:buChar char="o"/>
            </a:pPr>
            <a:r>
              <a:rPr lang="en-IN" sz="2000" dirty="0"/>
              <a:t>Explicit DI</a:t>
            </a:r>
          </a:p>
          <a:p>
            <a:pPr marL="285750" indent="-285750">
              <a:spcAft>
                <a:spcPts val="1200"/>
              </a:spcAft>
              <a:buFont typeface="Arial" pitchFamily="34" charset="0"/>
              <a:buChar char="•"/>
            </a:pPr>
            <a:r>
              <a:rPr lang="en-IN" sz="2000" dirty="0" smtClean="0"/>
              <a:t>AngularJS Internal Services </a:t>
            </a:r>
          </a:p>
          <a:p>
            <a:pPr marL="800100" lvl="1" indent="-342900">
              <a:spcAft>
                <a:spcPts val="1200"/>
              </a:spcAft>
              <a:buFont typeface="Courier New" panose="02070309020205020404" pitchFamily="49" charset="0"/>
              <a:buChar char="o"/>
            </a:pPr>
            <a:r>
              <a:rPr lang="en-IN" sz="2000" dirty="0" smtClean="0"/>
              <a:t>$timeout,$interval</a:t>
            </a:r>
          </a:p>
          <a:p>
            <a:pPr marL="800100" lvl="1" indent="-342900">
              <a:spcAft>
                <a:spcPts val="1200"/>
              </a:spcAft>
              <a:buFont typeface="Courier New" panose="02070309020205020404" pitchFamily="49" charset="0"/>
              <a:buChar char="o"/>
            </a:pPr>
            <a:r>
              <a:rPr lang="en-IN" sz="2000" dirty="0" smtClean="0"/>
              <a:t>$watch, $digest, $apply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93313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smtClean="0"/>
              <a:t>AngularJS Internal Services - $timeout, $interval</a:t>
            </a:r>
            <a:endParaRPr lang="en-US" dirty="0"/>
          </a:p>
        </p:txBody>
      </p:sp>
      <p:sp>
        <p:nvSpPr>
          <p:cNvPr id="3" name="Text Placeholder 2"/>
          <p:cNvSpPr>
            <a:spLocks noGrp="1"/>
          </p:cNvSpPr>
          <p:nvPr>
            <p:ph type="body" sz="quarter" idx="10"/>
          </p:nvPr>
        </p:nvSpPr>
        <p:spPr>
          <a:ln>
            <a:noFill/>
          </a:ln>
        </p:spPr>
        <p:txBody>
          <a:bodyPr vert="horz" lIns="91440" tIns="45720" rIns="91440" bIns="45720" rtlCol="0">
            <a:noAutofit/>
          </a:bodyPr>
          <a:lstStyle/>
          <a:p>
            <a:r>
              <a:rPr lang="en-US" sz="1600" dirty="0" smtClean="0"/>
              <a:t>AngularJS provide internal services to user which can be used in application.</a:t>
            </a:r>
          </a:p>
          <a:p>
            <a:r>
              <a:rPr lang="en-US" sz="1600" dirty="0" smtClean="0"/>
              <a:t>All internal service start with ‘$’ e.g. $http, $window, $location</a:t>
            </a:r>
          </a:p>
          <a:p>
            <a:pPr marL="0" indent="0">
              <a:buNone/>
            </a:pPr>
            <a:endParaRPr lang="en-US" sz="1600" b="1" dirty="0"/>
          </a:p>
          <a:p>
            <a:r>
              <a:rPr lang="en-US" sz="1600" dirty="0" smtClean="0"/>
              <a:t>Let us have look at some of internal services and its use:</a:t>
            </a:r>
          </a:p>
          <a:p>
            <a:pPr marL="0" indent="0">
              <a:buNone/>
            </a:pPr>
            <a:endParaRPr lang="en-US" sz="1600" b="1" dirty="0"/>
          </a:p>
          <a:p>
            <a:pPr marL="0" indent="0">
              <a:buNone/>
            </a:pPr>
            <a:r>
              <a:rPr lang="en-US" sz="1600" b="1" dirty="0" smtClean="0"/>
              <a:t>What is $timeout?</a:t>
            </a:r>
          </a:p>
          <a:p>
            <a:r>
              <a:rPr lang="en-US" sz="1600" b="1" dirty="0" smtClean="0"/>
              <a:t>$timeout </a:t>
            </a:r>
            <a:r>
              <a:rPr lang="en-US" sz="1600" dirty="0" smtClean="0"/>
              <a:t>is</a:t>
            </a:r>
            <a:r>
              <a:rPr lang="en-US" sz="1600" b="1" dirty="0" smtClean="0"/>
              <a:t>  </a:t>
            </a:r>
            <a:r>
              <a:rPr lang="en-US" sz="1600" dirty="0" err="1"/>
              <a:t>Angular's</a:t>
            </a:r>
            <a:r>
              <a:rPr lang="en-US" sz="1600" dirty="0"/>
              <a:t> wrapper for </a:t>
            </a:r>
            <a:r>
              <a:rPr lang="en-US" sz="1600" dirty="0" err="1" smtClean="0"/>
              <a:t>window.setTimeout</a:t>
            </a:r>
            <a:r>
              <a:rPr lang="en-IN" sz="1600" b="1" dirty="0" smtClean="0"/>
              <a:t> </a:t>
            </a:r>
            <a:r>
              <a:rPr lang="en-IN" sz="1600" dirty="0" smtClean="0"/>
              <a:t>and </a:t>
            </a:r>
            <a:r>
              <a:rPr lang="en-IN" sz="1600" b="1" dirty="0" smtClean="0"/>
              <a:t>$interval </a:t>
            </a:r>
            <a:r>
              <a:rPr lang="en-IN" sz="1600" dirty="0" smtClean="0"/>
              <a:t>is for scheduling </a:t>
            </a:r>
            <a:r>
              <a:rPr lang="en-IN" sz="1600" dirty="0"/>
              <a:t>a </a:t>
            </a:r>
            <a:r>
              <a:rPr lang="en-IN" sz="1600" dirty="0" smtClean="0"/>
              <a:t>repeated </a:t>
            </a:r>
            <a:r>
              <a:rPr lang="en-IN" sz="1600" dirty="0"/>
              <a:t>Function Call</a:t>
            </a:r>
          </a:p>
          <a:p>
            <a:endParaRPr lang="en-US" sz="1600" dirty="0" smtClean="0"/>
          </a:p>
          <a:p>
            <a:r>
              <a:rPr lang="en-IN" sz="1600" dirty="0" smtClean="0"/>
              <a:t>var </a:t>
            </a:r>
            <a:r>
              <a:rPr lang="en-IN" sz="1600" dirty="0" err="1"/>
              <a:t>myapp</a:t>
            </a:r>
            <a:r>
              <a:rPr lang="en-IN" sz="1600" dirty="0"/>
              <a:t> = angular.module("</a:t>
            </a:r>
            <a:r>
              <a:rPr lang="en-IN" sz="1600" dirty="0" err="1"/>
              <a:t>myapp</a:t>
            </a:r>
            <a:r>
              <a:rPr lang="en-IN" sz="1600" dirty="0"/>
              <a:t>", []); </a:t>
            </a:r>
            <a:endParaRPr lang="en-IN" sz="1600" dirty="0" smtClean="0"/>
          </a:p>
          <a:p>
            <a:pPr marL="0" indent="0">
              <a:buNone/>
            </a:pPr>
            <a:r>
              <a:rPr lang="en-IN" sz="1600" dirty="0"/>
              <a:t> </a:t>
            </a:r>
            <a:r>
              <a:rPr lang="en-IN" sz="1600" dirty="0" smtClean="0"/>
              <a:t>      myapp.controller</a:t>
            </a:r>
            <a:r>
              <a:rPr lang="en-IN" sz="1600" dirty="0"/>
              <a:t>("</a:t>
            </a:r>
            <a:r>
              <a:rPr lang="en-IN" sz="1600" dirty="0" err="1"/>
              <a:t>MyController</a:t>
            </a:r>
            <a:r>
              <a:rPr lang="en-IN" sz="1600" dirty="0"/>
              <a:t>", function($scope, $timeout</a:t>
            </a:r>
            <a:r>
              <a:rPr lang="en-IN" sz="1600" dirty="0" smtClean="0"/>
              <a:t>)</a:t>
            </a:r>
          </a:p>
          <a:p>
            <a:pPr marL="0" indent="0">
              <a:buNone/>
            </a:pPr>
            <a:r>
              <a:rPr lang="en-IN" sz="1600" dirty="0"/>
              <a:t> </a:t>
            </a:r>
            <a:r>
              <a:rPr lang="en-IN" sz="1600" dirty="0" smtClean="0"/>
              <a:t>                                                                   {  </a:t>
            </a:r>
            <a:r>
              <a:rPr lang="en-IN" sz="1600" dirty="0" smtClean="0">
                <a:solidFill>
                  <a:srgbClr val="0070C0"/>
                </a:solidFill>
              </a:rPr>
              <a:t>$</a:t>
            </a:r>
            <a:r>
              <a:rPr lang="en-IN" sz="1600" dirty="0">
                <a:solidFill>
                  <a:srgbClr val="0070C0"/>
                </a:solidFill>
              </a:rPr>
              <a:t>timeout(callAtTimeout, 3000); </a:t>
            </a:r>
            <a:r>
              <a:rPr lang="en-IN" sz="1600" dirty="0" smtClean="0">
                <a:solidFill>
                  <a:srgbClr val="0070C0"/>
                </a:solidFill>
              </a:rPr>
              <a:t>                                </a:t>
            </a:r>
            <a:r>
              <a:rPr lang="en-IN" sz="1600" dirty="0" smtClean="0"/>
              <a:t>				            </a:t>
            </a:r>
            <a:r>
              <a:rPr lang="en-IN" sz="1600" dirty="0" smtClean="0">
                <a:solidFill>
                  <a:srgbClr val="0070C0"/>
                </a:solidFill>
              </a:rPr>
              <a:t>$</a:t>
            </a:r>
            <a:r>
              <a:rPr lang="en-IN" sz="1600" dirty="0">
                <a:solidFill>
                  <a:srgbClr val="0070C0"/>
                </a:solidFill>
              </a:rPr>
              <a:t>interval(</a:t>
            </a:r>
            <a:r>
              <a:rPr lang="en-IN" sz="1600" dirty="0" err="1">
                <a:solidFill>
                  <a:srgbClr val="0070C0"/>
                </a:solidFill>
              </a:rPr>
              <a:t>callAtInterval</a:t>
            </a:r>
            <a:r>
              <a:rPr lang="en-IN" sz="1600" dirty="0">
                <a:solidFill>
                  <a:srgbClr val="0070C0"/>
                </a:solidFill>
              </a:rPr>
              <a:t>, 5000); </a:t>
            </a:r>
            <a:r>
              <a:rPr lang="en-IN" sz="1600" dirty="0" smtClean="0"/>
              <a:t>});</a:t>
            </a:r>
          </a:p>
          <a:p>
            <a:pPr marL="0" indent="0">
              <a:buNone/>
            </a:pPr>
            <a:r>
              <a:rPr lang="en-IN" sz="1600" dirty="0"/>
              <a:t> </a:t>
            </a:r>
            <a:r>
              <a:rPr lang="en-IN" sz="1600" dirty="0" smtClean="0"/>
              <a:t>      </a:t>
            </a:r>
            <a:r>
              <a:rPr lang="en-IN" sz="1600" dirty="0"/>
              <a:t>function callAtTimeout() { console.log("Timeout occurred"); }</a:t>
            </a:r>
            <a:r>
              <a:rPr lang="en-US" sz="1600" dirty="0">
                <a:solidFill>
                  <a:srgbClr val="0070C0"/>
                </a:solidFill>
              </a:rPr>
              <a:t/>
            </a:r>
            <a:br>
              <a:rPr lang="en-US" sz="1600" dirty="0">
                <a:solidFill>
                  <a:srgbClr val="0070C0"/>
                </a:solidFill>
              </a:rPr>
            </a:br>
            <a:r>
              <a:rPr lang="en-US" sz="1600" dirty="0" smtClean="0">
                <a:solidFill>
                  <a:srgbClr val="0070C0"/>
                </a:solidFill>
              </a:rPr>
              <a:t>       </a:t>
            </a:r>
            <a:r>
              <a:rPr lang="en-US" sz="1600" dirty="0" smtClean="0"/>
              <a:t>f</a:t>
            </a:r>
            <a:r>
              <a:rPr lang="en-IN" sz="1600" dirty="0" smtClean="0"/>
              <a:t>unction </a:t>
            </a:r>
            <a:r>
              <a:rPr lang="en-IN" sz="1600" dirty="0"/>
              <a:t>callAtInterval() { console.log("Interval occurred"); }</a:t>
            </a:r>
            <a:endParaRPr lang="en-US" sz="1600" b="1" dirty="0">
              <a:solidFill>
                <a:srgbClr val="0070C0"/>
              </a:solidFill>
            </a:endParaRPr>
          </a:p>
        </p:txBody>
      </p:sp>
    </p:spTree>
    <p:extLst>
      <p:ext uri="{BB962C8B-B14F-4D97-AF65-F5344CB8AC3E}">
        <p14:creationId xmlns:p14="http://schemas.microsoft.com/office/powerpoint/2010/main" val="202002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Internal </a:t>
            </a:r>
            <a:r>
              <a:rPr lang="en-US" dirty="0" smtClean="0"/>
              <a:t>Services - $watch, $digest</a:t>
            </a:r>
            <a:endParaRPr lang="en-IN" dirty="0"/>
          </a:p>
        </p:txBody>
      </p:sp>
      <p:sp>
        <p:nvSpPr>
          <p:cNvPr id="3" name="Text Placeholder 2"/>
          <p:cNvSpPr>
            <a:spLocks noGrp="1"/>
          </p:cNvSpPr>
          <p:nvPr>
            <p:ph type="body" sz="quarter" idx="10"/>
          </p:nvPr>
        </p:nvSpPr>
        <p:spPr/>
        <p:txBody>
          <a:bodyPr>
            <a:normAutofit lnSpcReduction="10000"/>
          </a:bodyPr>
          <a:lstStyle/>
          <a:p>
            <a:r>
              <a:rPr lang="en-IN" sz="1800" dirty="0" smtClean="0"/>
              <a:t>Data </a:t>
            </a:r>
            <a:r>
              <a:rPr lang="en-IN" sz="1800" dirty="0"/>
              <a:t>binding means that when you change something in the </a:t>
            </a:r>
            <a:r>
              <a:rPr lang="en-IN" sz="1800" dirty="0" smtClean="0"/>
              <a:t>view, the</a:t>
            </a:r>
            <a:r>
              <a:rPr lang="en-IN" sz="1800" dirty="0"/>
              <a:t> </a:t>
            </a:r>
            <a:r>
              <a:rPr lang="en-IN" sz="1800" dirty="0" smtClean="0"/>
              <a:t>scope</a:t>
            </a:r>
            <a:r>
              <a:rPr lang="en-IN" sz="1800" dirty="0"/>
              <a:t> </a:t>
            </a:r>
            <a:r>
              <a:rPr lang="en-IN" sz="1800" dirty="0" smtClean="0"/>
              <a:t>model</a:t>
            </a:r>
            <a:r>
              <a:rPr lang="en-IN" sz="1800" dirty="0"/>
              <a:t> </a:t>
            </a:r>
            <a:r>
              <a:rPr lang="en-IN" sz="1800" i="1" dirty="0" smtClean="0"/>
              <a:t>automagically </a:t>
            </a:r>
            <a:r>
              <a:rPr lang="en-IN" sz="1800" dirty="0" smtClean="0"/>
              <a:t>updates and vice-a-versa.</a:t>
            </a:r>
          </a:p>
          <a:p>
            <a:endParaRPr lang="en-IN" sz="1800" dirty="0"/>
          </a:p>
          <a:p>
            <a:r>
              <a:rPr lang="en-IN" sz="1800" dirty="0" smtClean="0"/>
              <a:t>When </a:t>
            </a:r>
            <a:r>
              <a:rPr lang="en-IN" sz="1800" dirty="0"/>
              <a:t>you write an expression ({{</a:t>
            </a:r>
            <a:r>
              <a:rPr lang="en-IN" sz="1800" dirty="0" err="1"/>
              <a:t>aModel</a:t>
            </a:r>
            <a:r>
              <a:rPr lang="en-IN" sz="1800" dirty="0"/>
              <a:t>}}), behind the scenes Angular sets up a watcher on the scope </a:t>
            </a:r>
            <a:r>
              <a:rPr lang="en-IN" sz="1800" dirty="0" smtClean="0"/>
              <a:t>model using $watch, </a:t>
            </a:r>
            <a:r>
              <a:rPr lang="en-IN" sz="1800" dirty="0"/>
              <a:t>which in turn updates the view whenever the model changes.</a:t>
            </a:r>
            <a:endParaRPr lang="en-IN" sz="1800" dirty="0" smtClean="0"/>
          </a:p>
          <a:p>
            <a:pPr marL="400050" lvl="1" indent="0" fontAlgn="base">
              <a:buNone/>
            </a:pPr>
            <a:r>
              <a:rPr lang="en-IN" sz="1800" dirty="0">
                <a:solidFill>
                  <a:srgbClr val="0070C0"/>
                </a:solidFill>
              </a:rPr>
              <a:t>$</a:t>
            </a:r>
            <a:r>
              <a:rPr lang="en-IN" sz="1800" dirty="0" err="1">
                <a:solidFill>
                  <a:srgbClr val="0070C0"/>
                </a:solidFill>
              </a:rPr>
              <a:t>scope.$watch</a:t>
            </a:r>
            <a:r>
              <a:rPr lang="en-IN" sz="1800" dirty="0">
                <a:solidFill>
                  <a:srgbClr val="0070C0"/>
                </a:solidFill>
              </a:rPr>
              <a:t>('</a:t>
            </a:r>
            <a:r>
              <a:rPr lang="en-IN" sz="1800" dirty="0" err="1">
                <a:solidFill>
                  <a:srgbClr val="0070C0"/>
                </a:solidFill>
              </a:rPr>
              <a:t>aModel</a:t>
            </a:r>
            <a:r>
              <a:rPr lang="en-IN" sz="1800" dirty="0">
                <a:solidFill>
                  <a:srgbClr val="0070C0"/>
                </a:solidFill>
              </a:rPr>
              <a:t>', function(</a:t>
            </a:r>
            <a:r>
              <a:rPr lang="en-IN" sz="1800" dirty="0" err="1">
                <a:solidFill>
                  <a:srgbClr val="0070C0"/>
                </a:solidFill>
              </a:rPr>
              <a:t>newValue</a:t>
            </a:r>
            <a:r>
              <a:rPr lang="en-IN" sz="1800" dirty="0">
                <a:solidFill>
                  <a:srgbClr val="0070C0"/>
                </a:solidFill>
              </a:rPr>
              <a:t>, </a:t>
            </a:r>
            <a:r>
              <a:rPr lang="en-IN" sz="1800" dirty="0" err="1">
                <a:solidFill>
                  <a:srgbClr val="0070C0"/>
                </a:solidFill>
              </a:rPr>
              <a:t>oldValue</a:t>
            </a:r>
            <a:r>
              <a:rPr lang="en-IN" sz="1800" dirty="0">
                <a:solidFill>
                  <a:srgbClr val="0070C0"/>
                </a:solidFill>
              </a:rPr>
              <a:t>) {</a:t>
            </a:r>
          </a:p>
          <a:p>
            <a:pPr marL="400050" lvl="1" indent="0" fontAlgn="base">
              <a:buNone/>
            </a:pPr>
            <a:r>
              <a:rPr lang="en-IN" sz="1800" dirty="0">
                <a:solidFill>
                  <a:srgbClr val="0070C0"/>
                </a:solidFill>
              </a:rPr>
              <a:t>  //update the DOM with </a:t>
            </a:r>
            <a:r>
              <a:rPr lang="en-IN" sz="1800" dirty="0" err="1">
                <a:solidFill>
                  <a:srgbClr val="0070C0"/>
                </a:solidFill>
              </a:rPr>
              <a:t>newValue</a:t>
            </a:r>
            <a:endParaRPr lang="en-IN" sz="1800" dirty="0">
              <a:solidFill>
                <a:srgbClr val="0070C0"/>
              </a:solidFill>
            </a:endParaRPr>
          </a:p>
          <a:p>
            <a:pPr marL="400050" lvl="1" indent="0" fontAlgn="base">
              <a:buNone/>
            </a:pPr>
            <a:r>
              <a:rPr lang="en-IN" sz="1800" dirty="0" smtClean="0">
                <a:solidFill>
                  <a:srgbClr val="0070C0"/>
                </a:solidFill>
              </a:rPr>
              <a:t>});</a:t>
            </a:r>
          </a:p>
          <a:p>
            <a:pPr marL="400050" lvl="1" indent="0" fontAlgn="base">
              <a:buNone/>
            </a:pPr>
            <a:endParaRPr lang="en-IN" sz="1800" dirty="0" smtClean="0">
              <a:solidFill>
                <a:srgbClr val="0070C0"/>
              </a:solidFill>
            </a:endParaRPr>
          </a:p>
          <a:p>
            <a:pPr marL="342900" lvl="1" indent="-342900" fontAlgn="base">
              <a:buFont typeface="Wingdings" panose="05000000000000000000" pitchFamily="2" charset="2"/>
              <a:buChar char="§"/>
            </a:pPr>
            <a:r>
              <a:rPr lang="en-IN" sz="1800" dirty="0" smtClean="0"/>
              <a:t>$watch listener function does not get executed on its own. $digest triggers $watch.</a:t>
            </a:r>
          </a:p>
          <a:p>
            <a:pPr marL="0" lvl="1" indent="0" fontAlgn="base">
              <a:buNone/>
            </a:pPr>
            <a:endParaRPr lang="en-IN" sz="1800" dirty="0" smtClean="0"/>
          </a:p>
          <a:p>
            <a:pPr marL="342900" lvl="1" indent="-342900" fontAlgn="base">
              <a:buFont typeface="Wingdings" panose="05000000000000000000" pitchFamily="2" charset="2"/>
              <a:buChar char="§"/>
            </a:pPr>
            <a:r>
              <a:rPr lang="en-IN" sz="1800" dirty="0" smtClean="0"/>
              <a:t>Several built-in directives/services that change </a:t>
            </a:r>
            <a:r>
              <a:rPr lang="en-IN" sz="1800" dirty="0"/>
              <a:t>models (e.g. ng-model, </a:t>
            </a:r>
            <a:r>
              <a:rPr lang="en-IN" sz="1800" dirty="0" smtClean="0"/>
              <a:t>ng-click, $timeout</a:t>
            </a:r>
            <a:r>
              <a:rPr lang="en-IN" sz="1800" dirty="0"/>
              <a:t>, </a:t>
            </a:r>
            <a:r>
              <a:rPr lang="en-IN" sz="1800" dirty="0" smtClean="0"/>
              <a:t>etc.) automatically </a:t>
            </a:r>
            <a:r>
              <a:rPr lang="en-IN" sz="1800" dirty="0"/>
              <a:t>trigger a $digest cycle</a:t>
            </a:r>
            <a:r>
              <a:rPr lang="en-IN" sz="1800" dirty="0" smtClean="0"/>
              <a:t>.</a:t>
            </a:r>
          </a:p>
          <a:p>
            <a:pPr marL="0" lvl="1" indent="0" fontAlgn="base">
              <a:buNone/>
            </a:pPr>
            <a:endParaRPr lang="en-IN" sz="1800" dirty="0">
              <a:solidFill>
                <a:srgbClr val="0070C0"/>
              </a:solidFill>
            </a:endParaRPr>
          </a:p>
          <a:p>
            <a:pPr marL="342900" lvl="1" indent="-342900" fontAlgn="base">
              <a:buFont typeface="Wingdings" panose="05000000000000000000" pitchFamily="2" charset="2"/>
              <a:buChar char="§"/>
            </a:pPr>
            <a:r>
              <a:rPr lang="en-IN" sz="1800" dirty="0" smtClean="0"/>
              <a:t>As $digest</a:t>
            </a:r>
            <a:r>
              <a:rPr lang="en-IN" sz="1800" dirty="0"/>
              <a:t> cycle starts, it fires each of the </a:t>
            </a:r>
            <a:r>
              <a:rPr lang="en-IN" sz="1800" dirty="0" smtClean="0"/>
              <a:t>watchers</a:t>
            </a:r>
            <a:r>
              <a:rPr lang="en-IN" sz="1800" dirty="0"/>
              <a:t> </a:t>
            </a:r>
            <a:r>
              <a:rPr lang="en-IN" sz="1800" dirty="0" smtClean="0"/>
              <a:t>that </a:t>
            </a:r>
            <a:r>
              <a:rPr lang="en-IN" sz="1800" dirty="0"/>
              <a:t>check if the current value of the scope model is different from last calculated </a:t>
            </a:r>
            <a:r>
              <a:rPr lang="en-IN" sz="1800" dirty="0" smtClean="0"/>
              <a:t>value.</a:t>
            </a:r>
          </a:p>
          <a:p>
            <a:endParaRPr lang="en-IN" dirty="0"/>
          </a:p>
        </p:txBody>
      </p:sp>
    </p:spTree>
    <p:extLst>
      <p:ext uri="{BB962C8B-B14F-4D97-AF65-F5344CB8AC3E}">
        <p14:creationId xmlns:p14="http://schemas.microsoft.com/office/powerpoint/2010/main" val="12235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4C860A-9D4D-4EB3-88E9-8BA2FA62DD59}">
  <ds:schemaRef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 ds:uri="http://purl.org/dc/terms/"/>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4682</TotalTime>
  <Words>7969</Words>
  <Application>Microsoft Office PowerPoint</Application>
  <PresentationFormat>On-screen Show (4:3)</PresentationFormat>
  <Paragraphs>1957</Paragraphs>
  <Slides>143</Slides>
  <Notes>105</Notes>
  <HiddenSlides>0</HiddenSlides>
  <MMClips>0</MMClips>
  <ScaleCrop>false</ScaleCrop>
  <HeadingPairs>
    <vt:vector size="4" baseType="variant">
      <vt:variant>
        <vt:lpstr>Theme</vt:lpstr>
      </vt:variant>
      <vt:variant>
        <vt:i4>2</vt:i4>
      </vt:variant>
      <vt:variant>
        <vt:lpstr>Slide Titles</vt:lpstr>
      </vt:variant>
      <vt:variant>
        <vt:i4>143</vt:i4>
      </vt:variant>
    </vt:vector>
  </HeadingPairs>
  <TitlesOfParts>
    <vt:vector size="145" baseType="lpstr">
      <vt:lpstr>1_Office Theme</vt:lpstr>
      <vt:lpstr>8_Office Theme</vt:lpstr>
      <vt:lpstr>PowerPoint Presentation</vt:lpstr>
      <vt:lpstr>Agenda</vt:lpstr>
      <vt:lpstr>Agenda - Introduction To AngularJS </vt:lpstr>
      <vt:lpstr>History </vt:lpstr>
      <vt:lpstr>Agenda - Introduction To AngularJS </vt:lpstr>
      <vt:lpstr>  Single Page Applications (SPA) – Before SPA  </vt:lpstr>
      <vt:lpstr>Traditional Page Refresh – Before SPA</vt:lpstr>
      <vt:lpstr>Single Page Application (SPA) – What is SPA?</vt:lpstr>
      <vt:lpstr>Agenda - Introduction To AngularJS </vt:lpstr>
      <vt:lpstr> Key Challenges Before AngularJS</vt:lpstr>
      <vt:lpstr>Agenda - Introduction To AngularJS </vt:lpstr>
      <vt:lpstr>What is AngularJS</vt:lpstr>
      <vt:lpstr>What is AngularJS - MV* Framework</vt:lpstr>
      <vt:lpstr>Agenda - Introduction To AngularJS </vt:lpstr>
      <vt:lpstr>AngularJS Complete Client Side Solution</vt:lpstr>
      <vt:lpstr>Agenda - Introduction To AngularJS </vt:lpstr>
      <vt:lpstr>AngularJS Core Design Principles   (1/6)</vt:lpstr>
      <vt:lpstr> AngularJS Core Design Principles  (2/6) </vt:lpstr>
      <vt:lpstr> AngularJS Core Design Principles   (3/6) </vt:lpstr>
      <vt:lpstr>AngularJs Core Design Principle  (4/6)</vt:lpstr>
      <vt:lpstr>AngularJs Core Design Principle  (5/6)</vt:lpstr>
      <vt:lpstr>AngularJs Core Design Principle  (6/6)</vt:lpstr>
      <vt:lpstr>Agenda - Introduction To AngularJS </vt:lpstr>
      <vt:lpstr> AngularJS Core Building Blocks </vt:lpstr>
      <vt:lpstr>Agenda - Introduction To AngularJS </vt:lpstr>
      <vt:lpstr>Simple HelloWorld Example</vt:lpstr>
      <vt:lpstr>Agenda</vt:lpstr>
      <vt:lpstr>Controllers - Agenda</vt:lpstr>
      <vt:lpstr>Controller Introduction</vt:lpstr>
      <vt:lpstr>Controller Introduction</vt:lpstr>
      <vt:lpstr>Controllers - Agenda</vt:lpstr>
      <vt:lpstr>Controller &amp; $scope – adding initial state &amp; behavior</vt:lpstr>
      <vt:lpstr>Controllers - Agenda</vt:lpstr>
      <vt:lpstr>Correct Usage of Controllers</vt:lpstr>
      <vt:lpstr>Controllers - Agenda</vt:lpstr>
      <vt:lpstr>Controller Inheritance</vt:lpstr>
      <vt:lpstr>Controller Inheritance by Nesting of Scopes</vt:lpstr>
      <vt:lpstr>Controller Inheritance via $injector</vt:lpstr>
      <vt:lpstr>Agenda</vt:lpstr>
      <vt:lpstr>Modules - Agenda</vt:lpstr>
      <vt:lpstr>Modules Introduction</vt:lpstr>
      <vt:lpstr>Modules Introduction</vt:lpstr>
      <vt:lpstr>Modules - Agenda</vt:lpstr>
      <vt:lpstr>Creating Modules</vt:lpstr>
      <vt:lpstr>Modules - Agenda</vt:lpstr>
      <vt:lpstr>Creating a component in a module</vt:lpstr>
      <vt:lpstr>Modules - Agenda</vt:lpstr>
      <vt:lpstr>Inter-Module code access</vt:lpstr>
      <vt:lpstr>Inter-Module code access</vt:lpstr>
      <vt:lpstr>Modules - Agenda</vt:lpstr>
      <vt:lpstr>Module Lifecycle</vt:lpstr>
      <vt:lpstr>Modules - Agenda</vt:lpstr>
      <vt:lpstr>Module Loading &amp; Dependencies (1/3)</vt:lpstr>
      <vt:lpstr>Module Loading &amp; Dependencies (2/3)</vt:lpstr>
      <vt:lpstr>Module Loading &amp; Dependencies (3/3)</vt:lpstr>
      <vt:lpstr>Agenda</vt:lpstr>
      <vt:lpstr>Directive - Agenda</vt:lpstr>
      <vt:lpstr>What are directives?</vt:lpstr>
      <vt:lpstr>Directive - Agenda</vt:lpstr>
      <vt:lpstr>Matching Directives</vt:lpstr>
      <vt:lpstr>Matching Directives</vt:lpstr>
      <vt:lpstr>Directive - Agenda</vt:lpstr>
      <vt:lpstr>Inbuilt Directives</vt:lpstr>
      <vt:lpstr>Inbuilt Directives</vt:lpstr>
      <vt:lpstr>PowerPoint Presentation</vt:lpstr>
      <vt:lpstr>PowerPoint Presentation</vt:lpstr>
      <vt:lpstr>PowerPoint Presentation</vt:lpstr>
      <vt:lpstr>PowerPoint Presentation</vt:lpstr>
      <vt:lpstr>PowerPoint Presentation</vt:lpstr>
      <vt:lpstr>Directive - Agenda</vt:lpstr>
      <vt:lpstr>Custom Directives</vt:lpstr>
      <vt:lpstr>Template Expanding directives</vt:lpstr>
      <vt:lpstr>Template Expanding directives</vt:lpstr>
      <vt:lpstr>Directive - Agenda</vt:lpstr>
      <vt:lpstr>Use of restrict function in directives</vt:lpstr>
      <vt:lpstr>Directive - Agenda</vt:lpstr>
      <vt:lpstr>Isolating scope of the directive</vt:lpstr>
      <vt:lpstr>Isolating scope of the directive</vt:lpstr>
      <vt:lpstr>Directive - Agenda</vt:lpstr>
      <vt:lpstr>Create Directives that manipulate the DOM</vt:lpstr>
      <vt:lpstr>PowerPoint Presentation</vt:lpstr>
      <vt:lpstr>Create Directives that wraps other elements</vt:lpstr>
      <vt:lpstr>Create Directives to Add event listeners</vt:lpstr>
      <vt:lpstr>Agenda</vt:lpstr>
      <vt:lpstr>Services - Agenda</vt:lpstr>
      <vt:lpstr>Service Introduction</vt:lpstr>
      <vt:lpstr>Services - Agenda</vt:lpstr>
      <vt:lpstr>Different Ways of registering Service (1/4)</vt:lpstr>
      <vt:lpstr> Different Ways of registering Service  (2/4) </vt:lpstr>
      <vt:lpstr>Different Ways of registering Service (3/4)</vt:lpstr>
      <vt:lpstr>Different Ways of registering Service (4/4)</vt:lpstr>
      <vt:lpstr>Different Ways of registering Service (5/4)</vt:lpstr>
      <vt:lpstr>Services - Agenda</vt:lpstr>
      <vt:lpstr>Using a Service</vt:lpstr>
      <vt:lpstr>Using a Service – Implicit DI</vt:lpstr>
      <vt:lpstr>Using a Service -  Explicit DI using injector</vt:lpstr>
      <vt:lpstr>Services - Agenda</vt:lpstr>
      <vt:lpstr>AngularJS Internal Services - $timeout, $interval</vt:lpstr>
      <vt:lpstr>AngularJS Internal Services - $watch, $digest</vt:lpstr>
      <vt:lpstr>AngularJS Internal Services - $digest, $apply</vt:lpstr>
      <vt:lpstr>Agenda</vt:lpstr>
      <vt:lpstr>Filters</vt:lpstr>
      <vt:lpstr>Agenda</vt:lpstr>
      <vt:lpstr>Routing - Agenda</vt:lpstr>
      <vt:lpstr>Client Side Routing  (1/3)</vt:lpstr>
      <vt:lpstr>Client Side Routing  (2/3)</vt:lpstr>
      <vt:lpstr>Client Side Routing  (3/3)</vt:lpstr>
      <vt:lpstr>Routing - Agenda</vt:lpstr>
      <vt:lpstr>Defining Routes Using $routeProvider</vt:lpstr>
      <vt:lpstr>Routing - Agenda</vt:lpstr>
      <vt:lpstr>$route</vt:lpstr>
      <vt:lpstr>ng-view</vt:lpstr>
      <vt:lpstr>Routing - Agenda</vt:lpstr>
      <vt:lpstr>$routeParams    (1/2)</vt:lpstr>
      <vt:lpstr>$routeParams   (2/2)</vt:lpstr>
      <vt:lpstr>Routing - Agenda</vt:lpstr>
      <vt:lpstr>Accessing Current Route</vt:lpstr>
      <vt:lpstr>Agenda</vt:lpstr>
      <vt:lpstr>Sending Ajax Request - Agenda</vt:lpstr>
      <vt:lpstr>Different Ways To Send Ajax Request</vt:lpstr>
      <vt:lpstr>Sending Ajax Request - Agenda</vt:lpstr>
      <vt:lpstr>The $http Service   (1/4)</vt:lpstr>
      <vt:lpstr>The $http Service  (2/4)</vt:lpstr>
      <vt:lpstr>The $http Service   (3/4)</vt:lpstr>
      <vt:lpstr>The $http Service   (4/4)</vt:lpstr>
      <vt:lpstr>Sending Ajax Request - Agenda</vt:lpstr>
      <vt:lpstr>$http Example &amp; Promise object</vt:lpstr>
      <vt:lpstr>Sending Ajax Request - Agenda</vt:lpstr>
      <vt:lpstr> Using $http as a Function  (1/2) </vt:lpstr>
      <vt:lpstr> Using $http as a Function  (2/2) </vt:lpstr>
      <vt:lpstr>Sending Ajax Request - Agenda</vt:lpstr>
      <vt:lpstr>$http – Setting  Http headers At Global Level   (1/2)</vt:lpstr>
      <vt:lpstr>$http – Setting  Http headers At Global Level   (2/2)</vt:lpstr>
      <vt:lpstr>Sending Ajax Request - Agenda</vt:lpstr>
      <vt:lpstr>$http &amp; JSONP – Cross Domain Access  (1/2)</vt:lpstr>
      <vt:lpstr>$http &amp; JSONP – Cross Domain Access  (2/2)</vt:lpstr>
      <vt:lpstr>Agenda</vt:lpstr>
      <vt:lpstr>Unit Testing - Agenda</vt:lpstr>
      <vt:lpstr>How AngularJS makes unit testing easy?</vt:lpstr>
      <vt:lpstr>Unit Testing - Agenda</vt:lpstr>
      <vt:lpstr>Intro of Jasmine with Angular</vt:lpstr>
      <vt:lpstr>Unit Testing - Agenda</vt:lpstr>
      <vt:lpstr>Basic Example of Testing Controller using Jasmine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Namrata Marathe</cp:lastModifiedBy>
  <cp:revision>339</cp:revision>
  <dcterms:created xsi:type="dcterms:W3CDTF">2013-08-08T14:14:41Z</dcterms:created>
  <dcterms:modified xsi:type="dcterms:W3CDTF">2014-12-26T22:17:07Z</dcterms:modified>
</cp:coreProperties>
</file>