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5"/>
    <p:sldMasterId id="2147483677" r:id="rId6"/>
  </p:sldMasterIdLst>
  <p:notesMasterIdLst>
    <p:notesMasterId r:id="rId65"/>
  </p:notesMasterIdLst>
  <p:handoutMasterIdLst>
    <p:handoutMasterId r:id="rId66"/>
  </p:handoutMasterIdLst>
  <p:sldIdLst>
    <p:sldId id="364" r:id="rId7"/>
    <p:sldId id="282" r:id="rId8"/>
    <p:sldId id="284" r:id="rId9"/>
    <p:sldId id="285" r:id="rId10"/>
    <p:sldId id="286" r:id="rId11"/>
    <p:sldId id="287" r:id="rId12"/>
    <p:sldId id="288" r:id="rId13"/>
    <p:sldId id="365" r:id="rId14"/>
    <p:sldId id="366" r:id="rId15"/>
    <p:sldId id="290" r:id="rId16"/>
    <p:sldId id="293" r:id="rId17"/>
    <p:sldId id="298" r:id="rId18"/>
    <p:sldId id="299" r:id="rId19"/>
    <p:sldId id="300" r:id="rId20"/>
    <p:sldId id="301" r:id="rId21"/>
    <p:sldId id="302" r:id="rId22"/>
    <p:sldId id="303" r:id="rId23"/>
    <p:sldId id="304" r:id="rId24"/>
    <p:sldId id="305" r:id="rId25"/>
    <p:sldId id="306" r:id="rId26"/>
    <p:sldId id="307" r:id="rId27"/>
    <p:sldId id="367" r:id="rId28"/>
    <p:sldId id="309" r:id="rId29"/>
    <p:sldId id="310" r:id="rId30"/>
    <p:sldId id="311" r:id="rId31"/>
    <p:sldId id="315" r:id="rId32"/>
    <p:sldId id="316" r:id="rId33"/>
    <p:sldId id="317" r:id="rId34"/>
    <p:sldId id="318" r:id="rId35"/>
    <p:sldId id="320" r:id="rId36"/>
    <p:sldId id="368" r:id="rId37"/>
    <p:sldId id="322" r:id="rId38"/>
    <p:sldId id="323" r:id="rId39"/>
    <p:sldId id="324" r:id="rId40"/>
    <p:sldId id="325" r:id="rId41"/>
    <p:sldId id="326" r:id="rId42"/>
    <p:sldId id="327" r:id="rId43"/>
    <p:sldId id="328" r:id="rId44"/>
    <p:sldId id="329" r:id="rId45"/>
    <p:sldId id="331" r:id="rId46"/>
    <p:sldId id="333" r:id="rId47"/>
    <p:sldId id="335" r:id="rId48"/>
    <p:sldId id="336" r:id="rId49"/>
    <p:sldId id="337" r:id="rId50"/>
    <p:sldId id="338" r:id="rId51"/>
    <p:sldId id="339" r:id="rId52"/>
    <p:sldId id="340" r:id="rId53"/>
    <p:sldId id="341" r:id="rId54"/>
    <p:sldId id="342" r:id="rId55"/>
    <p:sldId id="343" r:id="rId56"/>
    <p:sldId id="344" r:id="rId57"/>
    <p:sldId id="362" r:id="rId58"/>
    <p:sldId id="353" r:id="rId59"/>
    <p:sldId id="363" r:id="rId60"/>
    <p:sldId id="355" r:id="rId61"/>
    <p:sldId id="360" r:id="rId62"/>
    <p:sldId id="348" r:id="rId63"/>
    <p:sldId id="349"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E00"/>
    <a:srgbClr val="990000"/>
    <a:srgbClr val="993300"/>
    <a:srgbClr val="DDDDDD"/>
    <a:srgbClr val="9933FF"/>
    <a:srgbClr val="6666FF"/>
    <a:srgbClr val="000092"/>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7" autoAdjust="0"/>
    <p:restoredTop sz="89343" autoAdjust="0"/>
  </p:normalViewPr>
  <p:slideViewPr>
    <p:cSldViewPr>
      <p:cViewPr>
        <p:scale>
          <a:sx n="66" d="100"/>
          <a:sy n="66" d="100"/>
        </p:scale>
        <p:origin x="-438" y="-72"/>
      </p:cViewPr>
      <p:guideLst>
        <p:guide orient="horz" pos="2160"/>
        <p:guide pos="384"/>
      </p:guideLst>
    </p:cSldViewPr>
  </p:slideViewPr>
  <p:notesTextViewPr>
    <p:cViewPr>
      <p:scale>
        <a:sx n="100" d="100"/>
        <a:sy n="100" d="100"/>
      </p:scale>
      <p:origin x="0" y="0"/>
    </p:cViewPr>
  </p:notesTextViewPr>
  <p:sorterViewPr>
    <p:cViewPr>
      <p:scale>
        <a:sx n="100" d="100"/>
        <a:sy n="100" d="100"/>
      </p:scale>
      <p:origin x="0" y="25596"/>
    </p:cViewPr>
  </p:sorterViewPr>
  <p:notesViewPr>
    <p:cSldViewPr>
      <p:cViewPr>
        <p:scale>
          <a:sx n="100" d="100"/>
          <a:sy n="100" d="100"/>
        </p:scale>
        <p:origin x="-1890" y="16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24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F1F6DD8-0F24-4094-9921-0B578A410524}" type="slidenum">
              <a:rPr lang="en-US"/>
              <a:pPr>
                <a:defRPr/>
              </a:pPr>
              <a:t>‹#›</a:t>
            </a:fld>
            <a:endParaRPr lang="en-US"/>
          </a:p>
        </p:txBody>
      </p:sp>
    </p:spTree>
    <p:extLst>
      <p:ext uri="{BB962C8B-B14F-4D97-AF65-F5344CB8AC3E}">
        <p14:creationId xmlns:p14="http://schemas.microsoft.com/office/powerpoint/2010/main" val="1932293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4"/>
          <p:cNvSpPr>
            <a:spLocks noRot="1" noChangeAspect="1" noChangeArrowheads="1" noTextEdit="1"/>
          </p:cNvSpPr>
          <p:nvPr>
            <p:ph type="sldImg" idx="2"/>
          </p:nvPr>
        </p:nvSpPr>
        <p:spPr bwMode="auto">
          <a:xfrm>
            <a:off x="2133600" y="839788"/>
            <a:ext cx="4343400" cy="3503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2133600" y="4495800"/>
            <a:ext cx="4419600" cy="3963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5" name="Rectangle 7"/>
          <p:cNvSpPr>
            <a:spLocks noGrp="1" noChangeArrowheads="1"/>
          </p:cNvSpPr>
          <p:nvPr>
            <p:ph type="sldNum" sz="quarter" idx="5"/>
          </p:nvPr>
        </p:nvSpPr>
        <p:spPr bwMode="auto">
          <a:xfrm>
            <a:off x="3886200" y="8534400"/>
            <a:ext cx="2743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vl1pPr>
          </a:lstStyle>
          <a:p>
            <a:pPr>
              <a:defRPr/>
            </a:pPr>
            <a:r>
              <a:rPr lang="en-US"/>
              <a:t>Page 01-</a:t>
            </a:r>
            <a:fld id="{E3BE2664-5E52-4951-BCCF-82DA0F5754F7}" type="slidenum">
              <a:rPr lang="en-US"/>
              <a:pPr>
                <a:defRPr/>
              </a:pPr>
              <a:t>‹#›</a:t>
            </a:fld>
            <a:r>
              <a:rPr lang="en-US" sz="1200"/>
              <a:t> </a:t>
            </a:r>
          </a:p>
        </p:txBody>
      </p:sp>
      <p:sp>
        <p:nvSpPr>
          <p:cNvPr id="76805" name="Line 8"/>
          <p:cNvSpPr>
            <a:spLocks noChangeShapeType="1"/>
          </p:cNvSpPr>
          <p:nvPr/>
        </p:nvSpPr>
        <p:spPr bwMode="auto">
          <a:xfrm>
            <a:off x="1816100" y="457200"/>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734" name="Text Box 9"/>
          <p:cNvSpPr txBox="1">
            <a:spLocks noChangeArrowheads="1"/>
          </p:cNvSpPr>
          <p:nvPr/>
        </p:nvSpPr>
        <p:spPr bwMode="auto">
          <a:xfrm>
            <a:off x="152400" y="914400"/>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1200" b="1" smtClean="0"/>
              <a:t>Instructor Notes:</a:t>
            </a:r>
          </a:p>
        </p:txBody>
      </p:sp>
      <p:sp>
        <p:nvSpPr>
          <p:cNvPr id="7180" name="Rectangle 12"/>
          <p:cNvSpPr>
            <a:spLocks noGrp="1" noChangeArrowheads="1"/>
          </p:cNvSpPr>
          <p:nvPr>
            <p:ph type="hdr" sz="quarter"/>
          </p:nvPr>
        </p:nvSpPr>
        <p:spPr bwMode="auto">
          <a:xfrm>
            <a:off x="152400" y="152400"/>
            <a:ext cx="6477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Spring Framework				Spring basics and IoC</a:t>
            </a:r>
          </a:p>
        </p:txBody>
      </p:sp>
    </p:spTree>
    <p:extLst>
      <p:ext uri="{BB962C8B-B14F-4D97-AF65-F5344CB8AC3E}">
        <p14:creationId xmlns:p14="http://schemas.microsoft.com/office/powerpoint/2010/main" val="120217154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2748E6C-F9A5-40C3-A736-F412F6363149}" type="slidenum">
              <a:rPr lang="en-US" altLang="en-US" smtClean="0"/>
              <a:pPr eaLnBrk="1" hangingPunct="1">
                <a:spcBef>
                  <a:spcPct val="0"/>
                </a:spcBef>
              </a:pPr>
              <a:t>2</a:t>
            </a:fld>
            <a:r>
              <a:rPr lang="en-US" altLang="en-US" sz="1200" smtClean="0"/>
              <a:t> </a:t>
            </a:r>
          </a:p>
        </p:txBody>
      </p:sp>
      <p:sp>
        <p:nvSpPr>
          <p:cNvPr id="7782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77828" name="Rectangle 2"/>
          <p:cNvSpPr>
            <a:spLocks noRot="1" noChangeAspect="1" noChangeArrowheads="1" noTextEdit="1"/>
          </p:cNvSpPr>
          <p:nvPr>
            <p:ph type="sldImg"/>
          </p:nvPr>
        </p:nvSpPr>
        <p:spPr>
          <a:xfrm>
            <a:off x="1970088" y="839788"/>
            <a:ext cx="4670425" cy="3503612"/>
          </a:xfrm>
          <a:ln/>
        </p:spPr>
      </p:sp>
      <p:sp>
        <p:nvSpPr>
          <p:cNvPr id="7782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77830"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Explain the lesson coverage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D7007FC8-E685-49E1-A26C-8074603F318D}" type="slidenum">
              <a:rPr lang="en-US" altLang="en-US" smtClean="0"/>
              <a:pPr eaLnBrk="1" hangingPunct="1">
                <a:spcBef>
                  <a:spcPct val="0"/>
                </a:spcBef>
              </a:pPr>
              <a:t>13</a:t>
            </a:fld>
            <a:r>
              <a:rPr lang="en-US" altLang="en-US" sz="1200" smtClean="0"/>
              <a:t> </a:t>
            </a:r>
          </a:p>
        </p:txBody>
      </p:sp>
      <p:sp>
        <p:nvSpPr>
          <p:cNvPr id="8806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8068" name="Rectangle 2"/>
          <p:cNvSpPr>
            <a:spLocks noRot="1" noChangeAspect="1" noChangeArrowheads="1" noTextEdit="1"/>
          </p:cNvSpPr>
          <p:nvPr>
            <p:ph type="sldImg"/>
          </p:nvPr>
        </p:nvSpPr>
        <p:spPr>
          <a:xfrm>
            <a:off x="1970088" y="839788"/>
            <a:ext cx="4670425" cy="3503612"/>
          </a:xfrm>
          <a:ln/>
        </p:spPr>
      </p:sp>
      <p:sp>
        <p:nvSpPr>
          <p:cNvPr id="88069" name="Rectangle 3"/>
          <p:cNvSpPr>
            <a:spLocks noGrp="1" noChangeArrowheads="1"/>
          </p:cNvSpPr>
          <p:nvPr>
            <p:ph type="body" idx="1"/>
          </p:nvPr>
        </p:nvSpPr>
        <p:spPr>
          <a:xfrm>
            <a:off x="1981200" y="44958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Arial Unicode MS" pitchFamily="34" charset="-128"/>
                <a:cs typeface="Arial Unicode MS" pitchFamily="34" charset="-128"/>
              </a:rPr>
              <a:t>Question now is who will make a call to either the constructor or the setExchangeRate() method to set the exchangeRate property? The Spring configuration file in the above listing tells how to configure the CurrencyConverter service. This XML file declares an instance of a CurrencyConverterImpl in the Spring container and configures its </a:t>
            </a:r>
            <a:r>
              <a:rPr lang="en-US" altLang="en-US" i="1" smtClean="0">
                <a:ea typeface="Arial Unicode MS" pitchFamily="34" charset="-128"/>
                <a:cs typeface="Arial Unicode MS" pitchFamily="34" charset="-128"/>
              </a:rPr>
              <a:t>exchangeRate</a:t>
            </a:r>
            <a:r>
              <a:rPr lang="en-US" altLang="en-US" smtClean="0">
                <a:ea typeface="Arial Unicode MS" pitchFamily="34" charset="-128"/>
                <a:cs typeface="Arial Unicode MS" pitchFamily="34" charset="-128"/>
              </a:rPr>
              <a:t> property with a value of 44.50.</a:t>
            </a:r>
          </a:p>
          <a:p>
            <a:pPr eaLnBrk="1" hangingPunct="1"/>
            <a:r>
              <a:rPr lang="en-US" altLang="en-US" smtClean="0">
                <a:ea typeface="Arial Unicode MS" pitchFamily="34" charset="-128"/>
                <a:cs typeface="Arial Unicode MS" pitchFamily="34" charset="-128"/>
              </a:rPr>
              <a:t>Notice the &lt;beans&gt; element at the root of the XML file. This is the root element of any Spring configuration file. The </a:t>
            </a:r>
            <a:r>
              <a:rPr lang="en-US" altLang="en-US" i="1" smtClean="0">
                <a:ea typeface="Arial Unicode MS" pitchFamily="34" charset="-128"/>
                <a:cs typeface="Arial Unicode MS" pitchFamily="34" charset="-128"/>
              </a:rPr>
              <a:t>&lt;bean&gt;</a:t>
            </a:r>
            <a:r>
              <a:rPr lang="en-US" altLang="en-US" smtClean="0">
                <a:ea typeface="Arial Unicode MS" pitchFamily="34" charset="-128"/>
                <a:cs typeface="Arial Unicode MS" pitchFamily="34" charset="-128"/>
              </a:rPr>
              <a:t> element is used to tell the Spring container about a class and how it should be configured. The </a:t>
            </a:r>
            <a:r>
              <a:rPr lang="en-US" altLang="en-US" b="1" i="1" smtClean="0">
                <a:ea typeface="Arial Unicode MS" pitchFamily="34" charset="-128"/>
                <a:cs typeface="Arial Unicode MS" pitchFamily="34" charset="-128"/>
              </a:rPr>
              <a:t>id</a:t>
            </a:r>
            <a:r>
              <a:rPr lang="en-US" altLang="en-US" smtClean="0">
                <a:ea typeface="Arial Unicode MS" pitchFamily="34" charset="-128"/>
                <a:cs typeface="Arial Unicode MS" pitchFamily="34" charset="-128"/>
              </a:rPr>
              <a:t> attribute is used to name the bean currencyConverter and the </a:t>
            </a:r>
            <a:r>
              <a:rPr lang="en-US" altLang="en-US" b="1" i="1" smtClean="0">
                <a:ea typeface="Arial Unicode MS" pitchFamily="34" charset="-128"/>
                <a:cs typeface="Arial Unicode MS" pitchFamily="34" charset="-128"/>
              </a:rPr>
              <a:t>class</a:t>
            </a:r>
            <a:r>
              <a:rPr lang="en-US" altLang="en-US" smtClean="0">
                <a:ea typeface="Arial Unicode MS" pitchFamily="34" charset="-128"/>
                <a:cs typeface="Arial Unicode MS" pitchFamily="34" charset="-128"/>
              </a:rPr>
              <a:t> attribute specifies the bean’s fully qualified class name.</a:t>
            </a:r>
          </a:p>
          <a:p>
            <a:pPr eaLnBrk="1" hangingPunct="1"/>
            <a:r>
              <a:rPr lang="en-US" altLang="en-US" smtClean="0">
                <a:ea typeface="Arial Unicode MS" pitchFamily="34" charset="-128"/>
                <a:cs typeface="Arial Unicode MS" pitchFamily="34" charset="-128"/>
              </a:rPr>
              <a:t>Within the &lt;bean&gt; element, the &lt;property&gt; element is used to set a property, in this case exchangeRate property. By using &lt;property&gt;, we are telling the Spring container to call </a:t>
            </a:r>
            <a:r>
              <a:rPr lang="en-US" altLang="en-US" b="1" smtClean="0">
                <a:ea typeface="Arial Unicode MS" pitchFamily="34" charset="-128"/>
                <a:cs typeface="Arial Unicode MS" pitchFamily="34" charset="-128"/>
              </a:rPr>
              <a:t>setExchangeRate()</a:t>
            </a:r>
            <a:r>
              <a:rPr lang="en-US" altLang="en-US" smtClean="0">
                <a:ea typeface="Arial Unicode MS" pitchFamily="34" charset="-128"/>
                <a:cs typeface="Arial Unicode MS" pitchFamily="34" charset="-128"/>
              </a:rPr>
              <a:t> when setting the property. This is called </a:t>
            </a:r>
            <a:r>
              <a:rPr lang="en-US" altLang="en-US" b="1" i="1" smtClean="0">
                <a:ea typeface="Arial Unicode MS" pitchFamily="34" charset="-128"/>
                <a:cs typeface="Arial Unicode MS" pitchFamily="34" charset="-128"/>
              </a:rPr>
              <a:t>setter injection</a:t>
            </a:r>
            <a:r>
              <a:rPr lang="en-US" altLang="en-US" smtClean="0">
                <a:ea typeface="Arial Unicode MS" pitchFamily="34" charset="-128"/>
                <a:cs typeface="Arial Unicode MS" pitchFamily="34" charset="-128"/>
              </a:rPr>
              <a:t> and is a straightforward way to configure and wire bean properties. The value of the exchange rate is defined using the value attribute. The following snippet of code illustrates roughly what the container does when instantiating the currencyConverter service based on the XML definition seen above.</a:t>
            </a:r>
          </a:p>
        </p:txBody>
      </p:sp>
      <p:sp>
        <p:nvSpPr>
          <p:cNvPr id="88070" name="Text Box 4"/>
          <p:cNvSpPr txBox="1">
            <a:spLocks noChangeArrowheads="1"/>
          </p:cNvSpPr>
          <p:nvPr/>
        </p:nvSpPr>
        <p:spPr bwMode="auto">
          <a:xfrm>
            <a:off x="2057400" y="7542213"/>
            <a:ext cx="4421188" cy="420687"/>
          </a:xfrm>
          <a:prstGeom prst="rect">
            <a:avLst/>
          </a:prstGeom>
          <a:solidFill>
            <a:srgbClr val="DDDDDD"/>
          </a:solidFill>
          <a:ln w="9525" algn="ctr">
            <a:solidFill>
              <a:schemeClr val="tx1"/>
            </a:solidFill>
            <a:miter lim="800000"/>
            <a:headEnd/>
            <a:tailEnd/>
          </a:ln>
        </p:spPr>
        <p:txBody>
          <a:bodyPr wrap="none">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90000"/>
              </a:lnSpc>
            </a:pPr>
            <a:r>
              <a:rPr lang="en-US" altLang="en-US">
                <a:ea typeface="Arial Unicode MS" pitchFamily="34" charset="-128"/>
                <a:cs typeface="Arial Unicode MS" pitchFamily="34" charset="-128"/>
              </a:rPr>
              <a:t>CurrencyConverterImpl currencyConverter = new CurrencyConverterImpl();</a:t>
            </a:r>
          </a:p>
          <a:p>
            <a:pPr eaLnBrk="1" hangingPunct="1">
              <a:lnSpc>
                <a:spcPct val="90000"/>
              </a:lnSpc>
            </a:pPr>
            <a:r>
              <a:rPr lang="en-US" altLang="en-US">
                <a:ea typeface="Arial Unicode MS" pitchFamily="34" charset="-128"/>
                <a:cs typeface="Arial Unicode MS" pitchFamily="34" charset="-128"/>
              </a:rPr>
              <a:t>currencyConverter.setExchangeRate(44.50);</a:t>
            </a:r>
          </a:p>
        </p:txBody>
      </p:sp>
      <p:sp>
        <p:nvSpPr>
          <p:cNvPr id="88071" name="Rectangle 5"/>
          <p:cNvSpPr>
            <a:spLocks noChangeArrowheads="1"/>
          </p:cNvSpPr>
          <p:nvPr/>
        </p:nvSpPr>
        <p:spPr bwMode="auto">
          <a:xfrm>
            <a:off x="2057400" y="8229600"/>
            <a:ext cx="3657600" cy="409575"/>
          </a:xfrm>
          <a:prstGeom prst="rect">
            <a:avLst/>
          </a:prstGeom>
          <a:solidFill>
            <a:srgbClr val="DDDDDD"/>
          </a:solidFill>
          <a:ln w="12700">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Notice the configuration metadata is represented in XML. But it can also be done using Java annotations, or Java code.</a:t>
            </a:r>
          </a:p>
        </p:txBody>
      </p:sp>
      <p:pic>
        <p:nvPicPr>
          <p:cNvPr id="88072" name="Picture 6"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229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10601E8-E575-4672-88DE-8BA0FEE517E0}" type="slidenum">
              <a:rPr lang="en-US" altLang="en-US" smtClean="0"/>
              <a:pPr eaLnBrk="1" hangingPunct="1">
                <a:spcBef>
                  <a:spcPct val="0"/>
                </a:spcBef>
              </a:pPr>
              <a:t>14</a:t>
            </a:fld>
            <a:r>
              <a:rPr lang="en-US" altLang="en-US" sz="1200" smtClean="0"/>
              <a:t> </a:t>
            </a:r>
          </a:p>
        </p:txBody>
      </p:sp>
      <p:sp>
        <p:nvSpPr>
          <p:cNvPr id="8909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9092" name="Rectangle 2"/>
          <p:cNvSpPr>
            <a:spLocks noRot="1" noChangeAspect="1" noChangeArrowheads="1" noTextEdit="1"/>
          </p:cNvSpPr>
          <p:nvPr>
            <p:ph type="sldImg"/>
          </p:nvPr>
        </p:nvSpPr>
        <p:spPr>
          <a:xfrm>
            <a:off x="1970088" y="839788"/>
            <a:ext cx="4670425" cy="3503612"/>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Arial Unicode MS" pitchFamily="34" charset="-128"/>
                <a:cs typeface="Arial Unicode MS" pitchFamily="34" charset="-128"/>
              </a:rPr>
              <a:t>Finally look at the class above. This class loads the Spring container and uses it to retrieve the currencyConverter service. </a:t>
            </a:r>
            <a:r>
              <a:rPr lang="en-US" altLang="en-US" smtClean="0">
                <a:cs typeface="Courier New" pitchFamily="49" charset="0"/>
              </a:rPr>
              <a:t>The BeanFactory class used here is the Spring container. After loading the currencyconverter.xml file into the container, the main() method calls the getBean() method on the BeanFactory to retrieve a reference to the CurrencyConverter service. With this reference in hand, it finally calls the dollarsToRupees() method. When we run the above application (CurrencyConverterClient.java), output is as seen above.</a:t>
            </a:r>
            <a:endParaRPr lang="en-US" altLang="en-US" smtClean="0">
              <a:ea typeface="Arial Unicode MS" pitchFamily="34" charset="-128"/>
              <a:cs typeface="Arial Unicode MS" pitchFamily="34" charset="-128"/>
            </a:endParaRPr>
          </a:p>
          <a:p>
            <a:pPr eaLnBrk="1" hangingPunct="1"/>
            <a:endParaRPr lang="en-US" altLang="en-US" smtClean="0">
              <a:cs typeface="Courier New" pitchFamily="49" charset="0"/>
            </a:endParaRPr>
          </a:p>
          <a:p>
            <a:pPr eaLnBrk="1" hangingPunct="1"/>
            <a:r>
              <a:rPr lang="en-US" altLang="en-US" smtClean="0">
                <a:cs typeface="Courier New" pitchFamily="49" charset="0"/>
              </a:rPr>
              <a:t>This example illustrates the basics of configuring and using a class in Spring. It is simple because it only illustrates how to configure a bean by injecting a double value into a property. The real power of Spring lies in how beans can be injected into other beans using IoC (Inversion of Control – which shall be discussed in the next topic).</a:t>
            </a:r>
            <a:endParaRPr lang="en-US" altLang="en-US" smtClean="0"/>
          </a:p>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7012E2BA-A288-4EB0-A350-711BF28C32EA}" type="slidenum">
              <a:rPr lang="en-US" altLang="en-US" smtClean="0"/>
              <a:pPr eaLnBrk="1" hangingPunct="1">
                <a:spcBef>
                  <a:spcPct val="0"/>
                </a:spcBef>
              </a:pPr>
              <a:t>15</a:t>
            </a:fld>
            <a:r>
              <a:rPr lang="en-US" altLang="en-US" sz="1200" smtClean="0"/>
              <a:t> </a:t>
            </a:r>
          </a:p>
        </p:txBody>
      </p:sp>
      <p:sp>
        <p:nvSpPr>
          <p:cNvPr id="9011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0116" name="Rectangle 2"/>
          <p:cNvSpPr>
            <a:spLocks noRot="1" noChangeAspect="1" noChangeArrowheads="1" noTextEdit="1"/>
          </p:cNvSpPr>
          <p:nvPr>
            <p:ph type="sldImg"/>
          </p:nvPr>
        </p:nvSpPr>
        <p:spPr>
          <a:xfrm>
            <a:off x="1970088" y="839788"/>
            <a:ext cx="4670425" cy="3503612"/>
          </a:xfrm>
          <a:ln/>
        </p:spPr>
      </p:sp>
      <p:sp>
        <p:nvSpPr>
          <p:cNvPr id="90117"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Please refer to demos, ex-1.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2871C82-C4C8-4536-8366-8F1203338590}" type="slidenum">
              <a:rPr lang="en-US" altLang="en-US" smtClean="0"/>
              <a:pPr eaLnBrk="1" hangingPunct="1">
                <a:spcBef>
                  <a:spcPct val="0"/>
                </a:spcBef>
              </a:pPr>
              <a:t>16</a:t>
            </a:fld>
            <a:r>
              <a:rPr lang="en-US" altLang="en-US" sz="1200" smtClean="0"/>
              <a:t> </a:t>
            </a:r>
          </a:p>
        </p:txBody>
      </p:sp>
      <p:sp>
        <p:nvSpPr>
          <p:cNvPr id="9113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1140" name="Rectangle 2"/>
          <p:cNvSpPr>
            <a:spLocks noRot="1" noChangeAspect="1" noChangeArrowheads="1" noTextEdit="1"/>
          </p:cNvSpPr>
          <p:nvPr>
            <p:ph type="sldImg"/>
          </p:nvPr>
        </p:nvSpPr>
        <p:spPr>
          <a:xfrm>
            <a:off x="1970088" y="839788"/>
            <a:ext cx="4670425" cy="3503612"/>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Injecting dependencies via constructor:</a:t>
            </a:r>
          </a:p>
          <a:p>
            <a:pPr eaLnBrk="1" hangingPunct="1"/>
            <a:r>
              <a:rPr lang="en-US" altLang="en-US" smtClean="0"/>
              <a:t>Setter injection assumes that all mutable properties are available via a setter method. For one thing, when this type of bean is instantiated, none of its properties have been set and it could possibly be in a invalid state. Second, you may want all properties to be set just once, when the bean is created and become immutable after that point. This is impossible when all properties are exposed via setter methods.</a:t>
            </a:r>
          </a:p>
          <a:p>
            <a:pPr eaLnBrk="1" hangingPunct="1"/>
            <a:r>
              <a:rPr lang="en-US" altLang="en-US" smtClean="0"/>
              <a:t> </a:t>
            </a:r>
          </a:p>
          <a:p>
            <a:pPr eaLnBrk="1" hangingPunct="1"/>
            <a:r>
              <a:rPr lang="en-US" altLang="en-US" smtClean="0"/>
              <a:t>In Java, a class can have multiple constructors and thus you can program your bean classes with constructors that take enough arguments to fully define the bean at instantiation. This is called constructor injection. In the above example, this is done by having Spring set the exchangeRate property through currencyConverterImpl’s single argument constructor.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B5EB6BA-FCF3-4F1C-B695-391BCBCD8DE6}" type="slidenum">
              <a:rPr lang="en-US" altLang="en-US" smtClean="0"/>
              <a:pPr eaLnBrk="1" hangingPunct="1">
                <a:spcBef>
                  <a:spcPct val="0"/>
                </a:spcBef>
              </a:pPr>
              <a:t>17</a:t>
            </a:fld>
            <a:r>
              <a:rPr lang="en-US" altLang="en-US" sz="1200" smtClean="0"/>
              <a:t> </a:t>
            </a:r>
          </a:p>
        </p:txBody>
      </p:sp>
      <p:sp>
        <p:nvSpPr>
          <p:cNvPr id="9216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2164" name="Rectangle 2"/>
          <p:cNvSpPr>
            <a:spLocks noRot="1" noChangeAspect="1" noChangeArrowheads="1" noTextEdit="1"/>
          </p:cNvSpPr>
          <p:nvPr>
            <p:ph type="sldImg"/>
          </p:nvPr>
        </p:nvSpPr>
        <p:spPr>
          <a:xfrm>
            <a:off x="1981200" y="838200"/>
            <a:ext cx="4670425" cy="3503613"/>
          </a:xfrm>
          <a:ln/>
        </p:spPr>
      </p:sp>
      <p:sp>
        <p:nvSpPr>
          <p:cNvPr id="92165" name="Rectangle 3"/>
          <p:cNvSpPr>
            <a:spLocks noGrp="1" noChangeArrowheads="1"/>
          </p:cNvSpPr>
          <p:nvPr>
            <p:ph type="body" idx="1"/>
          </p:nvPr>
        </p:nvSpPr>
        <p:spPr>
          <a:xfrm>
            <a:off x="2133600" y="4495800"/>
            <a:ext cx="4419600" cy="3886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&lt;constructor-arg&gt; element has an optional index attribute that specifies the ordering of the constructor arguments. </a:t>
            </a:r>
          </a:p>
          <a:p>
            <a:pPr eaLnBrk="1" hangingPunct="1"/>
            <a:r>
              <a:rPr lang="en-US" altLang="en-US" smtClean="0"/>
              <a:t>The type attribute lets you specify exactly what type each argument is supposed to be. </a:t>
            </a:r>
          </a:p>
          <a:p>
            <a:pPr eaLnBrk="1" hangingPunct="1"/>
            <a:endParaRPr lang="en-US" altLang="en-US" smtClean="0"/>
          </a:p>
          <a:p>
            <a:pPr eaLnBrk="1" hangingPunct="1"/>
            <a:r>
              <a:rPr lang="en-US" altLang="en-US" smtClean="0"/>
              <a:t> The code above illustrates how the container will instantiate the CurrencyConverter service when using the &lt;constructor-arg&gt; element using the same classes seen earlier.</a:t>
            </a:r>
          </a:p>
          <a:p>
            <a:pPr eaLnBrk="1" hangingPunct="1"/>
            <a:r>
              <a:rPr lang="en-US" altLang="en-US" smtClean="0"/>
              <a:t> </a:t>
            </a:r>
          </a:p>
        </p:txBody>
      </p:sp>
      <p:sp>
        <p:nvSpPr>
          <p:cNvPr id="92166" name="Rectangle 4"/>
          <p:cNvSpPr>
            <a:spLocks noChangeArrowheads="1"/>
          </p:cNvSpPr>
          <p:nvPr/>
        </p:nvSpPr>
        <p:spPr bwMode="auto">
          <a:xfrm>
            <a:off x="152400" y="1295400"/>
            <a:ext cx="16002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b="1"/>
              <a:t>Constructor-based or setter-based DI?</a:t>
            </a:r>
          </a:p>
          <a:p>
            <a:pPr eaLnBrk="1" hangingPunct="1">
              <a:spcBef>
                <a:spcPct val="0"/>
              </a:spcBef>
            </a:pPr>
            <a:r>
              <a:rPr lang="en-US" altLang="en-US"/>
              <a:t>Since you can mix both, Constructor- and Setter -based DI, it is a good rule of thumb to use constructor arguments for mandatory dependencies &amp; setters for optional dependencies. The Spring team generally advocate setter injection, because large numbers of constructor</a:t>
            </a:r>
          </a:p>
          <a:p>
            <a:pPr eaLnBrk="1" hangingPunct="1">
              <a:spcBef>
                <a:spcPct val="0"/>
              </a:spcBef>
            </a:pPr>
            <a:r>
              <a:rPr lang="en-US" altLang="en-US"/>
              <a:t>arguments can get unwieldy, especially when properties are optional. Setter methods also make objects of that class amenable re-injection later.</a:t>
            </a:r>
          </a:p>
          <a:p>
            <a:pPr eaLnBrk="1" hangingPunct="1">
              <a:spcBef>
                <a:spcPct val="0"/>
              </a:spcBef>
            </a:pPr>
            <a:r>
              <a:rPr lang="en-US" altLang="en-US"/>
              <a:t>Some purists favor constructor-based injection. Use the DI that makes the most sense for a particular class.</a:t>
            </a:r>
          </a:p>
        </p:txBody>
      </p:sp>
      <p:sp>
        <p:nvSpPr>
          <p:cNvPr id="92167" name="AutoShape 5"/>
          <p:cNvSpPr>
            <a:spLocks noChangeArrowheads="1"/>
          </p:cNvSpPr>
          <p:nvPr/>
        </p:nvSpPr>
        <p:spPr bwMode="auto">
          <a:xfrm>
            <a:off x="2209800" y="4953000"/>
            <a:ext cx="4038600" cy="685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120000"/>
              </a:lnSpc>
              <a:spcBef>
                <a:spcPct val="0"/>
              </a:spcBef>
            </a:pPr>
            <a:r>
              <a:rPr lang="en-US" altLang="en-US"/>
              <a:t>&lt;constructor-arg index=”1”&gt;</a:t>
            </a:r>
          </a:p>
          <a:p>
            <a:pPr eaLnBrk="1" hangingPunct="1">
              <a:lnSpc>
                <a:spcPct val="120000"/>
              </a:lnSpc>
              <a:spcBef>
                <a:spcPct val="0"/>
              </a:spcBef>
            </a:pPr>
            <a:r>
              <a:rPr lang="en-US" altLang="en-US"/>
              <a:t>    &lt;value&gt; some-value &lt;/value&gt;</a:t>
            </a:r>
          </a:p>
          <a:p>
            <a:pPr eaLnBrk="1" hangingPunct="1">
              <a:lnSpc>
                <a:spcPct val="120000"/>
              </a:lnSpc>
              <a:spcBef>
                <a:spcPct val="0"/>
              </a:spcBef>
            </a:pPr>
            <a:r>
              <a:rPr lang="en-US" altLang="en-US"/>
              <a:t>&lt;constructor-arg&gt;</a:t>
            </a:r>
          </a:p>
        </p:txBody>
      </p:sp>
      <p:sp>
        <p:nvSpPr>
          <p:cNvPr id="92168" name="AutoShape 6"/>
          <p:cNvSpPr>
            <a:spLocks noChangeArrowheads="1"/>
          </p:cNvSpPr>
          <p:nvPr/>
        </p:nvSpPr>
        <p:spPr bwMode="auto">
          <a:xfrm>
            <a:off x="2209800" y="6248400"/>
            <a:ext cx="4038600" cy="685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120000"/>
              </a:lnSpc>
              <a:spcBef>
                <a:spcPct val="0"/>
              </a:spcBef>
            </a:pPr>
            <a:r>
              <a:rPr lang="en-US" altLang="en-US"/>
              <a:t>&lt;constructor-arg type=”java.lang.String”&gt;</a:t>
            </a:r>
          </a:p>
          <a:p>
            <a:pPr eaLnBrk="1" hangingPunct="1">
              <a:lnSpc>
                <a:spcPct val="120000"/>
              </a:lnSpc>
              <a:spcBef>
                <a:spcPct val="0"/>
              </a:spcBef>
            </a:pPr>
            <a:r>
              <a:rPr lang="en-US" altLang="en-US"/>
              <a:t>   &lt;value&gt; some-value &lt;/value&gt;</a:t>
            </a:r>
          </a:p>
          <a:p>
            <a:pPr eaLnBrk="1" hangingPunct="1">
              <a:lnSpc>
                <a:spcPct val="120000"/>
              </a:lnSpc>
              <a:spcBef>
                <a:spcPct val="0"/>
              </a:spcBef>
            </a:pPr>
            <a:r>
              <a:rPr lang="en-US" altLang="en-US"/>
              <a:t>&lt;constructor-arg&gt;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DB76D63B-2F7A-4CB7-ABC7-FF6061E6FEBB}" type="slidenum">
              <a:rPr lang="en-US" altLang="en-US" smtClean="0"/>
              <a:pPr eaLnBrk="1" hangingPunct="1">
                <a:spcBef>
                  <a:spcPct val="0"/>
                </a:spcBef>
              </a:pPr>
              <a:t>18</a:t>
            </a:fld>
            <a:r>
              <a:rPr lang="en-US" altLang="en-US" sz="1200" smtClean="0"/>
              <a:t> </a:t>
            </a:r>
          </a:p>
        </p:txBody>
      </p:sp>
      <p:sp>
        <p:nvSpPr>
          <p:cNvPr id="9318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3188" name="Rectangle 2"/>
          <p:cNvSpPr>
            <a:spLocks noRot="1" noChangeAspect="1" noChangeArrowheads="1" noTextEdit="1"/>
          </p:cNvSpPr>
          <p:nvPr>
            <p:ph type="sldImg"/>
          </p:nvPr>
        </p:nvSpPr>
        <p:spPr>
          <a:xfrm>
            <a:off x="1970088" y="839788"/>
            <a:ext cx="4670425" cy="3503612"/>
          </a:xfrm>
          <a:ln/>
        </p:spPr>
      </p:sp>
      <p:sp>
        <p:nvSpPr>
          <p:cNvPr id="9318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Please refer to demos, ex-3.</a:t>
            </a:r>
          </a:p>
          <a:p>
            <a:pPr eaLnBrk="1" hangingPunct="1"/>
            <a:endParaRPr lang="en-US" altLang="en-US" smtClean="0"/>
          </a:p>
          <a:p>
            <a:pPr eaLnBrk="1" hangingPunct="1"/>
            <a:r>
              <a:rPr lang="en-US" altLang="en-US" smtClean="0"/>
              <a:t>Sometimes the only way to instantiate an object is through a static factory method. Spring is ready-made to wire factory-created beans through the &lt;bean&gt; element’s factory-method attribute. ex-2 demonstrates this. Pls. refer to demos.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A898691-F942-42DC-B383-5DF6D11F3782}" type="slidenum">
              <a:rPr lang="en-US" altLang="en-US" smtClean="0"/>
              <a:pPr eaLnBrk="1" hangingPunct="1">
                <a:spcBef>
                  <a:spcPct val="0"/>
                </a:spcBef>
              </a:pPr>
              <a:t>19</a:t>
            </a:fld>
            <a:r>
              <a:rPr lang="en-US" altLang="en-US" sz="1200" smtClean="0"/>
              <a:t> </a:t>
            </a:r>
          </a:p>
        </p:txBody>
      </p:sp>
      <p:sp>
        <p:nvSpPr>
          <p:cNvPr id="9421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4212" name="Rectangle 2"/>
          <p:cNvSpPr>
            <a:spLocks noRot="1" noChangeAspect="1" noChangeArrowheads="1" noTextEdit="1"/>
          </p:cNvSpPr>
          <p:nvPr>
            <p:ph type="sldImg"/>
          </p:nvPr>
        </p:nvSpPr>
        <p:spPr>
          <a:xfrm>
            <a:off x="1970088" y="839788"/>
            <a:ext cx="4670425" cy="3503612"/>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Software code is normally broken down into logical components or services that interact with one another. In java, these components are usually instances of Java classes or objects. Each object must use or work with other objects in order to do its job.</a:t>
            </a:r>
          </a:p>
          <a:p>
            <a:pPr eaLnBrk="1" hangingPunct="1"/>
            <a:r>
              <a:rPr lang="en-US" altLang="en-US" smtClean="0"/>
              <a:t>To understand this better, let us see a situation in which two java classes need to communicate. In the above figure, class Foo depends on an instance of class bar for some functionality. Traditionally, Foo creates instance of Bar using new operator or obtains one from a factory class. </a:t>
            </a:r>
          </a:p>
          <a:p>
            <a:pPr eaLnBrk="1" hangingPunct="1"/>
            <a:r>
              <a:rPr lang="en-US" altLang="en-US" smtClean="0"/>
              <a:t>In IoC however, an instance of Bar is provided to Foo at runtime by some external processes ie the container will handle the “injection” of an appropriate implementation.    </a:t>
            </a:r>
          </a:p>
          <a:p>
            <a:pPr eaLnBrk="1" hangingPunct="1"/>
            <a:r>
              <a:rPr lang="en-US" altLang="en-US" smtClean="0"/>
              <a:t>Inversion of Control is best understood through the term the “Hollywood Principle,” which basically means “Don’t call me, I’ll call you.”</a:t>
            </a:r>
          </a:p>
          <a:p>
            <a:pPr eaLnBrk="1" hangingPunct="1"/>
            <a:r>
              <a:rPr lang="en-US" altLang="en-US" smtClean="0"/>
              <a:t>We don't directly connect our components and services together in code but describe which services are needed by which components in a configuration file. A container is responsible for hooking it up. This concept is similar to 'Declarative Management'. </a:t>
            </a:r>
          </a:p>
          <a:p>
            <a:pPr eaLnBrk="1" hangingPunct="1"/>
            <a:r>
              <a:rPr lang="en-US" altLang="en-US"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(the Spring configuration) file that describes how to configure these classes.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8AB0ECE-5233-4311-8367-096CEF89D0C7}" type="slidenum">
              <a:rPr lang="en-US" altLang="en-US" smtClean="0"/>
              <a:pPr eaLnBrk="1" hangingPunct="1">
                <a:spcBef>
                  <a:spcPct val="0"/>
                </a:spcBef>
              </a:pPr>
              <a:t>20</a:t>
            </a:fld>
            <a:r>
              <a:rPr lang="en-US" altLang="en-US" sz="1200" smtClean="0"/>
              <a:t> </a:t>
            </a:r>
          </a:p>
        </p:txBody>
      </p:sp>
      <p:sp>
        <p:nvSpPr>
          <p:cNvPr id="9523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5236" name="Rectangle 2"/>
          <p:cNvSpPr>
            <a:spLocks noRot="1" noChangeAspect="1" noChangeArrowheads="1" noTextEdit="1"/>
          </p:cNvSpPr>
          <p:nvPr>
            <p:ph type="sldImg"/>
          </p:nvPr>
        </p:nvSpPr>
        <p:spPr>
          <a:xfrm>
            <a:off x="1970088" y="839788"/>
            <a:ext cx="4670425" cy="3503612"/>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Understanding inversion of control: </a:t>
            </a:r>
            <a:r>
              <a:rPr lang="en-US" altLang="en-US" smtClean="0"/>
              <a:t>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pPr eaLnBrk="1" hangingPunct="1"/>
            <a:r>
              <a:rPr lang="en-US" altLang="en-US" smtClean="0"/>
              <a:t>Applying IoC, objects are given their dependencies at creation time by some external entity that coordinates each object in the system ie dependencies are </a:t>
            </a:r>
            <a:r>
              <a:rPr lang="en-US" altLang="en-US" i="1" smtClean="0"/>
              <a:t>injected</a:t>
            </a:r>
            <a:r>
              <a:rPr lang="en-US" altLang="en-US" smtClean="0"/>
              <a:t> into objects. So, IoC means an inversion of responsibility with regard to how an object obtains references to collaborating objects.</a:t>
            </a:r>
          </a:p>
          <a:p>
            <a:pPr eaLnBrk="1" hangingPunct="1"/>
            <a:r>
              <a:rPr lang="en-US" altLang="en-US" smtClean="0"/>
              <a:t>  Dependency injection is kind of an Inversion of Control pattern. The term dependency injection describes the process of providing (or injecting) a component with the dependencies it needs, in an IoC fashion. Dependency Injection proposes separating the implementation of an object and the construction of objects that depend on them. </a:t>
            </a:r>
          </a:p>
          <a:p>
            <a:pPr eaLnBrk="1" hangingPunct="1"/>
            <a:r>
              <a:rPr lang="en-US" altLang="en-US" smtClean="0"/>
              <a:t>Dependency injection is a form of PUSH configuration; the container pushes dependencies into application objects at runtime. This is opposite to the traditional PULL configuration in which the app object pulls dependencies from its environment.</a:t>
            </a:r>
          </a:p>
          <a:p>
            <a:pPr eaLnBrk="1" hangingPunct="1"/>
            <a:r>
              <a:rPr lang="en-US" altLang="en-US" smtClean="0"/>
              <a:t>In the figure, we have application objects offering external services. The application components depend on these external services. The job of coordinating the implementation and construction is left to the assembler code, which In this case would be the spring IoC framework.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AC310D2D-3EEE-493F-8F8F-8DF5826F633C}" type="slidenum">
              <a:rPr lang="en-US" altLang="en-US" smtClean="0"/>
              <a:pPr eaLnBrk="1" hangingPunct="1">
                <a:spcBef>
                  <a:spcPct val="0"/>
                </a:spcBef>
              </a:pPr>
              <a:t>21</a:t>
            </a:fld>
            <a:r>
              <a:rPr lang="en-US" altLang="en-US" sz="1200" smtClean="0"/>
              <a:t> </a:t>
            </a:r>
          </a:p>
        </p:txBody>
      </p:sp>
      <p:sp>
        <p:nvSpPr>
          <p:cNvPr id="9625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6260" name="Rectangle 2"/>
          <p:cNvSpPr>
            <a:spLocks noGrp="1" noChangeArrowheads="1"/>
          </p:cNvSpPr>
          <p:nvPr>
            <p:ph type="body" idx="1"/>
          </p:nvPr>
        </p:nvSpPr>
        <p:spPr>
          <a:xfrm>
            <a:off x="1981200" y="4572000"/>
            <a:ext cx="4648200" cy="3733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Loose coupling is one of the critical elements in object-oriented software development. It allows you to change the implementations of two related objects without affecting the other object. Strong coupling directly affects scalability of an application. T</a:t>
            </a:r>
            <a:r>
              <a:rPr lang="en-US" altLang="en-US" smtClean="0">
                <a:ea typeface="Arial Unicode MS" pitchFamily="34" charset="-128"/>
                <a:cs typeface="Arial Unicode MS" pitchFamily="34" charset="-128"/>
              </a:rPr>
              <a:t>ightly coupled code is difficult to test, reuse and understand. On the other hand, completely uncoupled code doesn</a:t>
            </a:r>
            <a:r>
              <a:rPr lang="en-US" altLang="en-US" smtClean="0">
                <a:latin typeface="Trebuchet MS" pitchFamily="34" charset="0"/>
                <a:ea typeface="Arial Unicode MS" pitchFamily="34" charset="-128"/>
                <a:cs typeface="Arial Unicode MS" pitchFamily="34" charset="-128"/>
              </a:rPr>
              <a:t>’</a:t>
            </a:r>
            <a:r>
              <a:rPr lang="en-US" altLang="en-US" smtClean="0">
                <a:ea typeface="Arial Unicode MS" pitchFamily="34" charset="-128"/>
                <a:cs typeface="Arial Unicode MS" pitchFamily="34" charset="-128"/>
              </a:rPr>
              <a:t>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pPr eaLnBrk="1" hangingPunct="1"/>
            <a:r>
              <a:rPr lang="en-US" altLang="en-US" smtClean="0">
                <a:cs typeface="Times New Roman" pitchFamily="18" charset="0"/>
              </a:rPr>
              <a:t>That is what IoC is all about: the responsibility of coordinating collaboration between dependent objects is transferred away from the objects themselves. </a:t>
            </a:r>
            <a:r>
              <a:rPr lang="en-US" altLang="en-US" smtClean="0">
                <a:ea typeface="Arial Unicode MS" pitchFamily="34" charset="-128"/>
                <a:cs typeface="Arial Unicode MS" pitchFamily="34" charset="-128"/>
              </a:rPr>
              <a:t>This is where lightweight framework containers like Spring come into play.</a:t>
            </a:r>
          </a:p>
          <a:p>
            <a:pPr eaLnBrk="1" hangingPunct="1"/>
            <a:r>
              <a:rPr lang="en-US" altLang="en-US" smtClean="0"/>
              <a:t>IoC introduces the concept of a framework of components that in turn has many similarites to a J2EE container. The IoC framework seperates facilities that your components are dependent upon and provides the “glue” for connecting the components.</a:t>
            </a:r>
          </a:p>
          <a:p>
            <a:pPr eaLnBrk="1" hangingPunct="1"/>
            <a:r>
              <a:rPr lang="en-US" altLang="en-US" smtClean="0"/>
              <a:t>With Inversion of Control (IoC), you can achieve loose coupling between several interacting components in an application.                                                                 </a:t>
            </a:r>
          </a:p>
          <a:p>
            <a:pPr eaLnBrk="1" hangingPunct="1"/>
            <a:endParaRPr lang="en-US" altLang="en-US" smtClean="0"/>
          </a:p>
        </p:txBody>
      </p:sp>
      <p:sp>
        <p:nvSpPr>
          <p:cNvPr id="96261" name="Text Box 3"/>
          <p:cNvSpPr txBox="1">
            <a:spLocks noChangeArrowheads="1"/>
          </p:cNvSpPr>
          <p:nvPr/>
        </p:nvSpPr>
        <p:spPr bwMode="auto">
          <a:xfrm>
            <a:off x="2286000" y="4572000"/>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endParaRPr lang="en-US" altLang="en-US">
              <a:latin typeface="Trebuchet MS" pitchFamily="34" charset="0"/>
              <a:ea typeface="Arial Unicode MS" pitchFamily="34" charset="-128"/>
              <a:cs typeface="Arial Unicode MS" pitchFamily="34" charset="-128"/>
            </a:endParaRPr>
          </a:p>
        </p:txBody>
      </p:sp>
      <p:sp>
        <p:nvSpPr>
          <p:cNvPr id="96262" name="Text Box 4"/>
          <p:cNvSpPr txBox="1">
            <a:spLocks noChangeArrowheads="1"/>
          </p:cNvSpPr>
          <p:nvPr/>
        </p:nvSpPr>
        <p:spPr bwMode="auto">
          <a:xfrm>
            <a:off x="1905000" y="7696200"/>
            <a:ext cx="4267200" cy="863600"/>
          </a:xfrm>
          <a:prstGeom prst="rect">
            <a:avLst/>
          </a:prstGeom>
          <a:solidFill>
            <a:srgbClr val="DDDDDD"/>
          </a:solidFill>
          <a:ln w="9525" algn="ctr">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ea typeface="Arial Unicode MS" pitchFamily="34" charset="-128"/>
                <a:cs typeface="Arial Unicode MS" pitchFamily="34" charset="-128"/>
              </a:rPr>
              <a:t>The core of Spring’s DI container is the BeanFactory. A bean factory is responsible for managing components and their dependencies. We shall see bean factories in detail later in this session. In Spring, the term “bean” is used to refer to any component managed by the container. Typically, beans adhere to Javabeans specification</a:t>
            </a:r>
          </a:p>
        </p:txBody>
      </p:sp>
      <p:pic>
        <p:nvPicPr>
          <p:cNvPr id="96263" name="Picture 5"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7724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4" name="Rectangle 7"/>
          <p:cNvSpPr>
            <a:spLocks noRot="1" noChangeAspect="1" noChangeArrowheads="1" noTextEdit="1"/>
          </p:cNvSpPr>
          <p:nvPr>
            <p:ph type="sldImg"/>
          </p:nvPr>
        </p:nvSpPr>
        <p:spPr>
          <a:xfrm>
            <a:off x="1970088" y="839788"/>
            <a:ext cx="4670425" cy="3503612"/>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7AB0E36-7ACC-46D3-921E-FF46F5616BC0}" type="slidenum">
              <a:rPr lang="en-US" altLang="en-US" smtClean="0"/>
              <a:pPr eaLnBrk="1" hangingPunct="1">
                <a:spcBef>
                  <a:spcPct val="0"/>
                </a:spcBef>
              </a:pPr>
              <a:t>23</a:t>
            </a:fld>
            <a:r>
              <a:rPr lang="en-US" altLang="en-US" sz="1200" smtClean="0"/>
              <a:t> </a:t>
            </a:r>
          </a:p>
        </p:txBody>
      </p:sp>
      <p:sp>
        <p:nvSpPr>
          <p:cNvPr id="9830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8308" name="Rectangle 2"/>
          <p:cNvSpPr>
            <a:spLocks noRot="1" noChangeAspect="1" noChangeArrowheads="1" noTextEdit="1"/>
          </p:cNvSpPr>
          <p:nvPr>
            <p:ph type="sldImg"/>
          </p:nvPr>
        </p:nvSpPr>
        <p:spPr>
          <a:xfrm>
            <a:off x="1970088" y="839788"/>
            <a:ext cx="4670425" cy="3503612"/>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The act of creating associations between application components is known as </a:t>
            </a:r>
            <a:r>
              <a:rPr lang="en-US" altLang="en-US" b="1" i="1" smtClean="0"/>
              <a:t>wiring</a:t>
            </a:r>
            <a:r>
              <a:rPr lang="en-US" altLang="en-US" smtClean="0"/>
              <a:t>.  In Spring there are many ways of wiring components together, but most commonly used is XML. A BeanFactory will load the bean definition and wire the beans together. </a:t>
            </a:r>
          </a:p>
          <a:p>
            <a:pPr marL="190500" indent="-190500" eaLnBrk="1" hangingPunct="1"/>
            <a:r>
              <a:rPr lang="en-US" altLang="en-US" smtClean="0"/>
              <a:t>In the above example, the &lt;ref&gt; subelement of the &lt;property&gt; tag is used to set the value or constructor argument to be a reference to another bean from the factory. The bean attribute is the ID of the other bean. Specifying the target bean by using the bean attribute of the ref tag is the most general form, and will allow creating a reference to any bean in the same BeanFactory or parent BeanFactory. </a:t>
            </a:r>
          </a:p>
          <a:p>
            <a:pPr marL="190500" indent="-190500" eaLnBrk="1" hangingPunct="1"/>
            <a:r>
              <a:rPr lang="en-US" altLang="en-US" smtClean="0"/>
              <a:t>Specifying the target bean by using the local attribute leverages the ability of the XML parser to validate XML id references within the same file. The value of the local attribute must be the same as the id attribute of the target bean. The XML parser will issue an error if no matching element is found in the same file. As such, using the local variant is the best choice (in order to know about errors are early as possible) if the target bean is in the same XML file.</a:t>
            </a:r>
          </a:p>
          <a:p>
            <a:pPr marL="190500" indent="-190500" eaLnBrk="1" hangingPunct="1"/>
            <a:r>
              <a:rPr lang="en-US" altLang="en-US" smtClean="0"/>
              <a:t>Specifying the idref tag will allow Spring to validate at deployment time whether the other bean actually exists.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0C16C9CF-E8B9-489A-9742-8DDB792B299F}" type="slidenum">
              <a:rPr lang="en-US" altLang="en-US" smtClean="0"/>
              <a:pPr eaLnBrk="1" hangingPunct="1">
                <a:spcBef>
                  <a:spcPct val="0"/>
                </a:spcBef>
              </a:pPr>
              <a:t>3</a:t>
            </a:fld>
            <a:r>
              <a:rPr lang="en-US" altLang="en-US" sz="1200" smtClean="0"/>
              <a:t> </a:t>
            </a:r>
          </a:p>
        </p:txBody>
      </p:sp>
      <p:sp>
        <p:nvSpPr>
          <p:cNvPr id="7885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78852" name="Rectangle 2"/>
          <p:cNvSpPr>
            <a:spLocks noRot="1" noChangeAspect="1" noChangeArrowheads="1" noTextEdit="1"/>
          </p:cNvSpPr>
          <p:nvPr>
            <p:ph type="sldImg"/>
          </p:nvPr>
        </p:nvSpPr>
        <p:spPr>
          <a:xfrm>
            <a:off x="1970088" y="839788"/>
            <a:ext cx="4670425" cy="3503612"/>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pPr eaLnBrk="1" hangingPunct="1">
              <a:lnSpc>
                <a:spcPct val="90000"/>
              </a:lnSpc>
            </a:pPr>
            <a:r>
              <a:rPr lang="en-US" altLang="en-US" smtClean="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pPr eaLnBrk="1" hangingPunct="1">
              <a:lnSpc>
                <a:spcPct val="90000"/>
              </a:lnSpc>
            </a:pPr>
            <a:r>
              <a:rPr lang="en-US" altLang="en-US" smtClean="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Javabeans specification.</a:t>
            </a:r>
          </a:p>
          <a:p>
            <a:pPr eaLnBrk="1" hangingPunct="1">
              <a:lnSpc>
                <a:spcPct val="90000"/>
              </a:lnSpc>
            </a:pPr>
            <a:r>
              <a:rPr lang="en-US" altLang="en-US" smtClean="0"/>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01B3FCF-FAFB-4B1F-92A5-6390ABE6D993}" type="slidenum">
              <a:rPr lang="en-US" altLang="en-US" smtClean="0"/>
              <a:pPr eaLnBrk="1" hangingPunct="1">
                <a:spcBef>
                  <a:spcPct val="0"/>
                </a:spcBef>
              </a:pPr>
              <a:t>24</a:t>
            </a:fld>
            <a:r>
              <a:rPr lang="en-US" altLang="en-US" sz="1200" smtClean="0"/>
              <a:t> </a:t>
            </a:r>
          </a:p>
        </p:txBody>
      </p:sp>
      <p:sp>
        <p:nvSpPr>
          <p:cNvPr id="9933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9332" name="Rectangle 2"/>
          <p:cNvSpPr>
            <a:spLocks noRot="1" noChangeAspect="1" noChangeArrowheads="1" noTextEdit="1"/>
          </p:cNvSpPr>
          <p:nvPr>
            <p:ph type="sldImg"/>
          </p:nvPr>
        </p:nvSpPr>
        <p:spPr>
          <a:xfrm>
            <a:off x="1970088" y="839788"/>
            <a:ext cx="4670425" cy="3503612"/>
          </a:xfrm>
          <a:ln/>
        </p:spPr>
      </p:sp>
      <p:sp>
        <p:nvSpPr>
          <p:cNvPr id="99333" name="Rectangle 3"/>
          <p:cNvSpPr>
            <a:spLocks noGrp="1" noChangeArrowheads="1"/>
          </p:cNvSpPr>
          <p:nvPr>
            <p:ph type="body" idx="1"/>
          </p:nvPr>
        </p:nvSpPr>
        <p:spPr>
          <a:xfrm>
            <a:off x="1981200" y="4419600"/>
            <a:ext cx="46482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0000"/>
              </a:lnSpc>
            </a:pPr>
            <a:r>
              <a:rPr lang="en-US" altLang="en-US" b="1" smtClean="0"/>
              <a:t>Please refer to demos, ex-4</a:t>
            </a:r>
            <a:r>
              <a:rPr lang="en-US" altLang="en-US" smtClean="0"/>
              <a:t>. CurrencyConverterClient4.java uses an XmlBeanFactory (a BeanFactory implementation) to load currencyconverter4.xml and to get a reference to the CurrencyConverter object. It then invokes the dollarsToRupees() method.</a:t>
            </a:r>
          </a:p>
          <a:p>
            <a:pPr marL="190500" indent="-190500" eaLnBrk="1" hangingPunct="1">
              <a:lnSpc>
                <a:spcPct val="90000"/>
              </a:lnSpc>
            </a:pPr>
            <a:r>
              <a:rPr lang="en-US" altLang="en-US" smtClean="0"/>
              <a:t>There are two application objects. The instance of ExchangeRateImpl is responsible for retriving the exchange rate, using which, the currency converter instance would convert currency. When the CurrencyConverterImpl is instantiated, it in turn first instantiates the ExchangeServive bean. The ExchangeService instance in the CurencyConverterImpl class then exposes its getExchangeRate() method to return the exchange rate.</a:t>
            </a:r>
          </a:p>
          <a:p>
            <a:pPr marL="190500" indent="-190500" eaLnBrk="1" hangingPunct="1">
              <a:lnSpc>
                <a:spcPct val="90000"/>
              </a:lnSpc>
            </a:pPr>
            <a:endParaRPr lang="en-US" altLang="en-US" smtClean="0"/>
          </a:p>
          <a:p>
            <a:pPr marL="190500" indent="-190500" eaLnBrk="1" hangingPunct="1">
              <a:lnSpc>
                <a:spcPct val="90000"/>
              </a:lnSpc>
            </a:pPr>
            <a:r>
              <a:rPr lang="en-US" altLang="en-US" u="sng" smtClean="0"/>
              <a:t>Summarizing how the container initializes and resolves bean dependencies:</a:t>
            </a:r>
          </a:p>
          <a:p>
            <a:pPr marL="190500" indent="-190500" eaLnBrk="1" hangingPunct="1">
              <a:lnSpc>
                <a:spcPct val="90000"/>
              </a:lnSpc>
              <a:buFontTx/>
              <a:buChar char="•"/>
            </a:pPr>
            <a:r>
              <a:rPr lang="en-US" altLang="en-US" smtClean="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pPr marL="190500" indent="-190500" eaLnBrk="1" hangingPunct="1">
              <a:lnSpc>
                <a:spcPct val="90000"/>
              </a:lnSpc>
              <a:buFontTx/>
              <a:buChar char="•"/>
            </a:pPr>
            <a:r>
              <a:rPr lang="en-US" altLang="en-US" smtClean="0"/>
              <a:t>Each property or constructor argument in a bean definition is either an actual value to set, or a reference to another bean in the bean factory.</a:t>
            </a:r>
          </a:p>
          <a:p>
            <a:pPr marL="190500" indent="-190500" eaLnBrk="1" hangingPunct="1">
              <a:lnSpc>
                <a:spcPct val="90000"/>
              </a:lnSpc>
              <a:buFontTx/>
              <a:buChar char="•"/>
            </a:pPr>
            <a:r>
              <a:rPr lang="en-US" altLang="en-US" smtClean="0"/>
              <a:t>Constructor arguments or bean properties that refer to another bean will force the container to create or obtain that other bean first. Effectively, the referred bean is a dependent of the calling bean. This can trigger a chain of bean creation.</a:t>
            </a:r>
          </a:p>
          <a:p>
            <a:pPr marL="190500" indent="-190500" eaLnBrk="1" hangingPunct="1">
              <a:lnSpc>
                <a:spcPct val="90000"/>
              </a:lnSpc>
              <a:buFontTx/>
              <a:buChar char="•"/>
            </a:pPr>
            <a:r>
              <a:rPr lang="en-US" altLang="en-US" smtClean="0"/>
              <a:t>Every Constructor argument or bean property must be able to be converted from String format to the actual format expected. Spring is able to convert from String to built-in scalar types like int, float etc. </a:t>
            </a:r>
            <a:r>
              <a:rPr lang="en-US" altLang="en-US" i="1" smtClean="0"/>
              <a:t>Spring uses JavaBeans PropertyEditors to convert all other types.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87E23EA-3175-4BCC-B3F0-0A000EEEA00F}" type="slidenum">
              <a:rPr lang="en-US" altLang="en-US" smtClean="0"/>
              <a:pPr eaLnBrk="1" hangingPunct="1">
                <a:spcBef>
                  <a:spcPct val="0"/>
                </a:spcBef>
              </a:pPr>
              <a:t>25</a:t>
            </a:fld>
            <a:r>
              <a:rPr lang="en-US" altLang="en-US" sz="1200" smtClean="0"/>
              <a:t> </a:t>
            </a:r>
          </a:p>
        </p:txBody>
      </p:sp>
      <p:sp>
        <p:nvSpPr>
          <p:cNvPr id="10035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0356" name="Rectangle 2"/>
          <p:cNvSpPr>
            <a:spLocks noRot="1" noChangeAspect="1" noChangeArrowheads="1" noTextEdit="1"/>
          </p:cNvSpPr>
          <p:nvPr>
            <p:ph type="sldImg"/>
          </p:nvPr>
        </p:nvSpPr>
        <p:spPr>
          <a:xfrm>
            <a:off x="1970088" y="839788"/>
            <a:ext cx="4670425" cy="3503612"/>
          </a:xfrm>
          <a:ln/>
        </p:spPr>
      </p:sp>
      <p:sp>
        <p:nvSpPr>
          <p:cNvPr id="100357" name="Rectangle 3"/>
          <p:cNvSpPr>
            <a:spLocks noGrp="1" noChangeArrowheads="1"/>
          </p:cNvSpPr>
          <p:nvPr>
            <p:ph type="body" idx="1"/>
          </p:nvPr>
        </p:nvSpPr>
        <p:spPr>
          <a:xfrm>
            <a:off x="2133600" y="4495800"/>
            <a:ext cx="4419600"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Singleton beans, the default, are created only once by the container and all calls to BeanFactory.getBean() return the same instance. The container will then hold and use the same instance of the bean whenever it is referenced again. This can be significantly less expensive in terms of resource usage than creating a new instance of the bean on each request. </a:t>
            </a:r>
          </a:p>
          <a:p>
            <a:pPr eaLnBrk="1" hangingPunct="1"/>
            <a:r>
              <a:rPr lang="en-US" altLang="en-US" smtClean="0"/>
              <a:t>A non-singleton, or prototype bean, may be specified by setting the </a:t>
            </a:r>
            <a:r>
              <a:rPr lang="en-US" altLang="en-US" smtClean="0">
                <a:latin typeface="Courier" pitchFamily="49" charset="0"/>
              </a:rPr>
              <a:t>scope</a:t>
            </a:r>
            <a:r>
              <a:rPr lang="en-US" altLang="en-US" smtClean="0"/>
              <a:t> attribute to </a:t>
            </a:r>
            <a:r>
              <a:rPr lang="en-US" altLang="en-US" smtClean="0">
                <a:latin typeface="Courier" pitchFamily="49" charset="0"/>
              </a:rPr>
              <a:t>prototype (</a:t>
            </a:r>
            <a:r>
              <a:rPr lang="en-US" altLang="en-US" smtClean="0"/>
              <a:t>see example above</a:t>
            </a:r>
            <a:r>
              <a:rPr lang="en-US" altLang="en-US" smtClean="0">
                <a:latin typeface="Courier" pitchFamily="49" charset="0"/>
              </a:rPr>
              <a:t>)</a:t>
            </a:r>
            <a:r>
              <a:rPr lang="en-US" altLang="en-US" smtClean="0"/>
              <a:t>. The lifecycle of a prototype bean will often be different than a singleton. When a container is asked to supply a prototype bean, it’s initialized and then used, but the container does not hold on to it past that point. </a:t>
            </a:r>
          </a:p>
          <a:p>
            <a:pPr eaLnBrk="1" hangingPunct="1"/>
            <a:r>
              <a:rPr lang="en-US" altLang="en-US" smtClean="0"/>
              <a:t>Prototyped beans are useful when you want the container to give a unique instance of a bean each time it is asked for, but you still want to configure one or more properties of the bean through Spring. Thus a new instance is created when getBean() is invoked with the bean’s name.</a:t>
            </a:r>
          </a:p>
          <a:p>
            <a:pPr eaLnBrk="1" hangingPunct="1"/>
            <a:endParaRPr lang="en-US" altLang="en-US" smtClean="0"/>
          </a:p>
          <a:p>
            <a:pPr eaLnBrk="1" hangingPunct="1"/>
            <a:r>
              <a:rPr lang="en-US" altLang="en-US" smtClean="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pPr eaLnBrk="1" hangingPunct="1"/>
            <a:r>
              <a:rPr lang="en-US" altLang="en-US" smtClean="0"/>
              <a:t>It also provides integration points so that Spring users can create their own scopes. Beans can be defined to be deployed in one of a number of scopes. See the table in the next page for the different scopes.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291CDE1C-A7F2-4CB3-BFEF-04F5EF77B0CF}" type="slidenum">
              <a:rPr lang="en-US" altLang="en-US" smtClean="0"/>
              <a:pPr eaLnBrk="1" hangingPunct="1">
                <a:spcBef>
                  <a:spcPct val="0"/>
                </a:spcBef>
              </a:pPr>
              <a:t>26</a:t>
            </a:fld>
            <a:r>
              <a:rPr lang="en-US" altLang="en-US" sz="1200" smtClean="0"/>
              <a:t> </a:t>
            </a:r>
          </a:p>
        </p:txBody>
      </p:sp>
      <p:sp>
        <p:nvSpPr>
          <p:cNvPr id="10240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2404" name="Rectangle 2"/>
          <p:cNvSpPr>
            <a:spLocks noRot="1" noChangeAspect="1" noChangeArrowheads="1" noTextEdit="1"/>
          </p:cNvSpPr>
          <p:nvPr>
            <p:ph type="sldImg"/>
          </p:nvPr>
        </p:nvSpPr>
        <p:spPr>
          <a:xfrm>
            <a:off x="1970088" y="839788"/>
            <a:ext cx="4670425" cy="3503612"/>
          </a:xfrm>
          <a:ln/>
        </p:spPr>
      </p:sp>
      <p:sp>
        <p:nvSpPr>
          <p:cNvPr id="102405" name="Rectangle 3"/>
          <p:cNvSpPr>
            <a:spLocks noGrp="1" noChangeArrowheads="1"/>
          </p:cNvSpPr>
          <p:nvPr>
            <p:ph type="body" idx="1"/>
          </p:nvPr>
        </p:nvSpPr>
        <p:spPr>
          <a:xfrm>
            <a:off x="2133600" y="4495800"/>
            <a:ext cx="4419600" cy="129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drawback of the above method is that you cannot reuse the instance of ExchangeServiceImpl anywhere else – it is an instance created by specifically for use by the currencyConverter bean.</a:t>
            </a:r>
          </a:p>
          <a:p>
            <a:pPr eaLnBrk="1" hangingPunct="1"/>
            <a:endParaRPr lang="en-US" altLang="en-US" smtClean="0"/>
          </a:p>
          <a:p>
            <a:pPr eaLnBrk="1" hangingPunct="1"/>
            <a:r>
              <a:rPr lang="en-US" altLang="en-US" smtClean="0"/>
              <a:t>Inner beans aren’t limited to setter injection. You may also wire inner beans into constructor arguments. E.g.:</a:t>
            </a:r>
          </a:p>
          <a:p>
            <a:pPr eaLnBrk="1" hangingPunct="1"/>
            <a:endParaRPr lang="en-US" altLang="en-US" smtClean="0"/>
          </a:p>
          <a:p>
            <a:pPr eaLnBrk="1" hangingPunct="1"/>
            <a:endParaRPr lang="en-US" altLang="en-US" smtClean="0"/>
          </a:p>
        </p:txBody>
      </p:sp>
      <p:sp>
        <p:nvSpPr>
          <p:cNvPr id="102406" name="AutoShape 5"/>
          <p:cNvSpPr>
            <a:spLocks noChangeArrowheads="1"/>
          </p:cNvSpPr>
          <p:nvPr/>
        </p:nvSpPr>
        <p:spPr bwMode="auto">
          <a:xfrm>
            <a:off x="2209800" y="5943600"/>
            <a:ext cx="4038600" cy="12192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120000"/>
              </a:lnSpc>
              <a:spcBef>
                <a:spcPct val="0"/>
              </a:spcBef>
            </a:pPr>
            <a:r>
              <a:rPr lang="en-US" altLang="en-US"/>
              <a:t>&lt;bean id="currencyConverter" </a:t>
            </a:r>
          </a:p>
          <a:p>
            <a:pPr eaLnBrk="1" hangingPunct="1">
              <a:lnSpc>
                <a:spcPct val="120000"/>
              </a:lnSpc>
              <a:spcBef>
                <a:spcPct val="0"/>
              </a:spcBef>
            </a:pPr>
            <a:r>
              <a:rPr lang="en-US" altLang="en-US"/>
              <a:t>                       class=“com.Spring.CurrencyConverterImpl4"&gt;</a:t>
            </a:r>
          </a:p>
          <a:p>
            <a:pPr eaLnBrk="1" hangingPunct="1">
              <a:lnSpc>
                <a:spcPct val="120000"/>
              </a:lnSpc>
              <a:spcBef>
                <a:spcPct val="0"/>
              </a:spcBef>
            </a:pPr>
            <a:r>
              <a:rPr lang="en-US" altLang="en-US"/>
              <a:t>      &lt;constructor-arg&gt;</a:t>
            </a:r>
          </a:p>
          <a:p>
            <a:pPr eaLnBrk="1" hangingPunct="1">
              <a:lnSpc>
                <a:spcPct val="120000"/>
              </a:lnSpc>
              <a:spcBef>
                <a:spcPct val="0"/>
              </a:spcBef>
            </a:pPr>
            <a:r>
              <a:rPr lang="en-US" altLang="en-US"/>
              <a:t>             &lt;bean class=“com.Spring.ExchangeServiceImpl" /&gt;</a:t>
            </a:r>
          </a:p>
          <a:p>
            <a:pPr eaLnBrk="1" hangingPunct="1">
              <a:lnSpc>
                <a:spcPct val="120000"/>
              </a:lnSpc>
              <a:spcBef>
                <a:spcPct val="0"/>
              </a:spcBef>
            </a:pPr>
            <a:r>
              <a:rPr lang="en-US" altLang="en-US"/>
              <a:t>      &lt;/constructor-arg&gt;</a:t>
            </a:r>
          </a:p>
          <a:p>
            <a:pPr eaLnBrk="1" hangingPunct="1">
              <a:lnSpc>
                <a:spcPct val="120000"/>
              </a:lnSpc>
              <a:spcBef>
                <a:spcPct val="0"/>
              </a:spcBef>
            </a:pPr>
            <a:r>
              <a:rPr lang="en-US" altLang="en-US"/>
              <a:t>&lt;/bean&gt;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8E1F917-7AF7-4DBC-8272-BBA9BE2FAE1E}" type="slidenum">
              <a:rPr lang="en-US" altLang="en-US" smtClean="0"/>
              <a:pPr eaLnBrk="1" hangingPunct="1">
                <a:spcBef>
                  <a:spcPct val="0"/>
                </a:spcBef>
              </a:pPr>
              <a:t>27</a:t>
            </a:fld>
            <a:r>
              <a:rPr lang="en-US" altLang="en-US" sz="1200" smtClean="0"/>
              <a:t> </a:t>
            </a:r>
          </a:p>
        </p:txBody>
      </p:sp>
      <p:sp>
        <p:nvSpPr>
          <p:cNvPr id="10342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3428" name="Rectangle 2"/>
          <p:cNvSpPr>
            <a:spLocks noRot="1" noChangeAspect="1" noChangeArrowheads="1" noTextEdit="1"/>
          </p:cNvSpPr>
          <p:nvPr>
            <p:ph type="sldImg"/>
          </p:nvPr>
        </p:nvSpPr>
        <p:spPr>
          <a:xfrm>
            <a:off x="1970088" y="839788"/>
            <a:ext cx="4670425" cy="3503612"/>
          </a:xfrm>
          <a:ln/>
        </p:spPr>
      </p:sp>
      <p:sp>
        <p:nvSpPr>
          <p:cNvPr id="103429" name="Rectangle 3"/>
          <p:cNvSpPr>
            <a:spLocks noGrp="1" noChangeArrowheads="1"/>
          </p:cNvSpPr>
          <p:nvPr>
            <p:ph type="body" idx="1"/>
          </p:nvPr>
        </p:nvSpPr>
        <p:spPr>
          <a:xfrm>
            <a:off x="1981200" y="4495800"/>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So far, you have seen how to wire all your bean’s properties explicitly. You can also have Spring wire them automatically by setting the autowire property on each bean that you want autowired.</a:t>
            </a:r>
          </a:p>
          <a:p>
            <a:pPr marL="190500" indent="-190500" eaLnBrk="1" hangingPunct="1"/>
            <a:r>
              <a:rPr lang="en-US" altLang="en-US" smtClean="0"/>
              <a:t>There are four types of autowiring:</a:t>
            </a:r>
          </a:p>
          <a:p>
            <a:pPr marL="190500" indent="-190500" eaLnBrk="1" hangingPunct="1">
              <a:buFontTx/>
              <a:buAutoNum type="arabicPeriod"/>
            </a:pPr>
            <a:r>
              <a:rPr lang="en-US" altLang="en-US" b="1" smtClean="0"/>
              <a:t>byName</a:t>
            </a:r>
            <a:r>
              <a:rPr lang="en-US" altLang="en-US" smtClean="0"/>
              <a:t>: Attempts to find a bean in the container whose name (or id) is same as the name of the property being wired. If matching bean is not found, then property will remain unwired.</a:t>
            </a:r>
          </a:p>
          <a:p>
            <a:pPr marL="190500" indent="-190500" eaLnBrk="1" hangingPunct="1">
              <a:buFontTx/>
              <a:buAutoNum type="arabicPeriod"/>
            </a:pPr>
            <a:r>
              <a:rPr lang="en-US" altLang="en-US" b="1" smtClean="0"/>
              <a:t>byType</a:t>
            </a:r>
            <a:r>
              <a:rPr lang="en-US" altLang="en-US" smtClean="0"/>
              <a:t>: Attempts to match all properties of the autowired bean with beans whose types are assignable to the properties. Properties for which there’s no matching bean will remain unwired.</a:t>
            </a:r>
          </a:p>
          <a:p>
            <a:pPr marL="190500" indent="-190500" eaLnBrk="1" hangingPunct="1">
              <a:buFontTx/>
              <a:buAutoNum type="arabicPeriod"/>
            </a:pPr>
            <a:r>
              <a:rPr lang="en-US" altLang="en-US" b="1" smtClean="0"/>
              <a:t>constructor</a:t>
            </a:r>
            <a:r>
              <a:rPr lang="en-US" altLang="en-US" smtClean="0"/>
              <a:t>: Tries to match a constructor of the autowired bean with beans whose types are assignable to the constructor arguments. In the event of ambigous beans or ambigous constructors, an org.Springframework.beans.factory.UnsatisfiedDependencyException will be thrown.</a:t>
            </a:r>
          </a:p>
          <a:p>
            <a:pPr marL="190500" indent="-190500" eaLnBrk="1" hangingPunct="1">
              <a:buFontTx/>
              <a:buAutoNum type="arabicPeriod"/>
            </a:pPr>
            <a:r>
              <a:rPr lang="en-US" altLang="en-US" b="1" smtClean="0"/>
              <a:t>autodetect</a:t>
            </a:r>
            <a:r>
              <a:rPr lang="en-US" altLang="en-US" smtClean="0"/>
              <a:t>: Attempts constructor autowiring first. If that fails, attempts autowiring byType.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FAED571-68C2-4B7E-B7B2-DC3F3F8DA876}" type="slidenum">
              <a:rPr lang="en-US" altLang="en-US" smtClean="0"/>
              <a:pPr eaLnBrk="1" hangingPunct="1">
                <a:spcBef>
                  <a:spcPct val="0"/>
                </a:spcBef>
              </a:pPr>
              <a:t>28</a:t>
            </a:fld>
            <a:r>
              <a:rPr lang="en-US" altLang="en-US" sz="1200" smtClean="0"/>
              <a:t> </a:t>
            </a:r>
          </a:p>
        </p:txBody>
      </p:sp>
      <p:sp>
        <p:nvSpPr>
          <p:cNvPr id="10445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4452" name="Rectangle 2"/>
          <p:cNvSpPr>
            <a:spLocks noRot="1" noChangeAspect="1" noChangeArrowheads="1" noTextEdit="1"/>
          </p:cNvSpPr>
          <p:nvPr>
            <p:ph type="sldImg"/>
          </p:nvPr>
        </p:nvSpPr>
        <p:spPr>
          <a:xfrm>
            <a:off x="1970088" y="839788"/>
            <a:ext cx="4670425" cy="3503612"/>
          </a:xfrm>
          <a:ln/>
        </p:spPr>
      </p:sp>
      <p:sp>
        <p:nvSpPr>
          <p:cNvPr id="104453" name="Rectangle 3"/>
          <p:cNvSpPr>
            <a:spLocks noGrp="1" noChangeArrowheads="1"/>
          </p:cNvSpPr>
          <p:nvPr>
            <p:ph type="body" idx="1"/>
          </p:nvPr>
        </p:nvSpPr>
        <p:spPr>
          <a:xfrm>
            <a:off x="1981200" y="4419600"/>
            <a:ext cx="4648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b="1" smtClean="0"/>
              <a:t>Example-1:</a:t>
            </a:r>
          </a:p>
          <a:p>
            <a:pPr marL="190500" indent="-190500" eaLnBrk="1" hangingPunct="1"/>
            <a:endParaRPr lang="en-US" altLang="en-US" smtClean="0"/>
          </a:p>
          <a:p>
            <a:pPr marL="190500" indent="-190500" eaLnBrk="1" hangingPunct="1"/>
            <a:r>
              <a:rPr lang="en-US" altLang="en-US" smtClean="0"/>
              <a:t> </a:t>
            </a:r>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r>
              <a:rPr lang="en-US" altLang="en-US" smtClean="0"/>
              <a:t>By autowiring (byName), code looks like this:</a:t>
            </a:r>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r>
              <a:rPr lang="en-US" altLang="en-US" smtClean="0"/>
              <a:t>A snippet of the CourseServiceImpl class is given below:</a:t>
            </a:r>
          </a:p>
          <a:p>
            <a:pPr marL="190500" indent="-190500" eaLnBrk="1" hangingPunct="1"/>
            <a:endParaRPr lang="en-US" altLang="en-US" smtClean="0"/>
          </a:p>
          <a:p>
            <a:pPr marL="190500" indent="-190500" eaLnBrk="1" hangingPunct="1"/>
            <a:endParaRPr lang="en-US" altLang="en-US" b="1" smtClean="0"/>
          </a:p>
          <a:p>
            <a:pPr marL="190500" indent="-190500" eaLnBrk="1" hangingPunct="1"/>
            <a:endParaRPr lang="en-US" altLang="en-US" b="1" smtClean="0"/>
          </a:p>
          <a:p>
            <a:pPr marL="190500" indent="-190500" eaLnBrk="1" hangingPunct="1"/>
            <a:endParaRPr lang="en-US" altLang="en-US" b="1" smtClean="0"/>
          </a:p>
          <a:p>
            <a:pPr marL="190500" indent="-190500" eaLnBrk="1" hangingPunct="1"/>
            <a:r>
              <a:rPr lang="en-US" altLang="en-US" b="1" smtClean="0"/>
              <a:t>Example-2:</a:t>
            </a:r>
          </a:p>
          <a:p>
            <a:pPr marL="190500" indent="-190500" eaLnBrk="1" hangingPunct="1"/>
            <a:r>
              <a:rPr lang="en-US" altLang="en-US" smtClean="0"/>
              <a:t>Refer to  </a:t>
            </a:r>
            <a:r>
              <a:rPr lang="en-US" altLang="en-US" b="1" smtClean="0"/>
              <a:t>demos, ex-5.</a:t>
            </a:r>
            <a:r>
              <a:rPr lang="en-US" altLang="en-US" smtClean="0"/>
              <a:t> </a:t>
            </a:r>
            <a:r>
              <a:rPr lang="en-US" altLang="en-US" b="1" smtClean="0"/>
              <a:t>(package -&gt; training.spring)</a:t>
            </a:r>
            <a:r>
              <a:rPr lang="en-US" altLang="en-US" smtClean="0"/>
              <a:t> This uses the same exchange service and currency converter service seen in earlier examples. However, by using the autowire attribute in the currencyconverter6.xml we can execute the client program even without specifying the exchange service.</a:t>
            </a:r>
          </a:p>
        </p:txBody>
      </p:sp>
      <p:sp>
        <p:nvSpPr>
          <p:cNvPr id="104454" name="Text Box 4"/>
          <p:cNvSpPr txBox="1">
            <a:spLocks noChangeArrowheads="1"/>
          </p:cNvSpPr>
          <p:nvPr/>
        </p:nvSpPr>
        <p:spPr bwMode="auto">
          <a:xfrm>
            <a:off x="152400" y="1295400"/>
            <a:ext cx="16764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80000"/>
              </a:lnSpc>
            </a:pPr>
            <a:r>
              <a:rPr lang="en-US" altLang="en-US">
                <a:ea typeface="Arial Unicode MS" pitchFamily="34" charset="-128"/>
                <a:cs typeface="Arial Unicode MS" pitchFamily="34" charset="-128"/>
              </a:rPr>
              <a:t>In the first example, by using </a:t>
            </a:r>
            <a:r>
              <a:rPr lang="en-US" altLang="en-US" b="1">
                <a:ea typeface="Arial Unicode MS" pitchFamily="34" charset="-128"/>
                <a:cs typeface="Arial Unicode MS" pitchFamily="34" charset="-128"/>
              </a:rPr>
              <a:t>byName</a:t>
            </a:r>
            <a:r>
              <a:rPr lang="en-US" altLang="en-US">
                <a:ea typeface="Arial Unicode MS" pitchFamily="34" charset="-128"/>
                <a:cs typeface="Arial Unicode MS" pitchFamily="34" charset="-128"/>
              </a:rPr>
              <a:t>, you are telling the container to consider all properties of the CourseServiceImpl and look for beans declared with the same name as the property. In this case, two properties, courseDAO and studentService, are eligible for autowiring through setter injection. If beans are declared in the wiring file with the names courseDAO and studentService, those beans will be wired to courseDAO and studentService resp</a:t>
            </a:r>
            <a:r>
              <a:rPr lang="en-US" altLang="en-US">
                <a:solidFill>
                  <a:schemeClr val="accent2"/>
                </a:solidFill>
                <a:ea typeface="Arial Unicode MS" pitchFamily="34" charset="-128"/>
                <a:cs typeface="Arial Unicode MS" pitchFamily="34" charset="-128"/>
              </a:rPr>
              <a:t>.</a:t>
            </a:r>
          </a:p>
          <a:p>
            <a:pPr eaLnBrk="1" hangingPunct="1">
              <a:spcBef>
                <a:spcPct val="0"/>
              </a:spcBef>
            </a:pPr>
            <a:endParaRPr lang="en-US" altLang="en-US"/>
          </a:p>
        </p:txBody>
      </p:sp>
      <p:sp>
        <p:nvSpPr>
          <p:cNvPr id="104455" name="AutoShape 6"/>
          <p:cNvSpPr>
            <a:spLocks noChangeArrowheads="1"/>
          </p:cNvSpPr>
          <p:nvPr/>
        </p:nvSpPr>
        <p:spPr bwMode="auto">
          <a:xfrm>
            <a:off x="2057400" y="4648200"/>
            <a:ext cx="4419600" cy="9144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id=”courseService” class=”training.spring.courseServiceImpl” &gt;</a:t>
            </a:r>
          </a:p>
          <a:p>
            <a:pPr eaLnBrk="1" hangingPunct="1">
              <a:spcBef>
                <a:spcPct val="0"/>
              </a:spcBef>
            </a:pPr>
            <a:r>
              <a:rPr lang="en-US" altLang="en-US"/>
              <a:t>    &lt;property name=”courseDAO” &gt;&lt;ref bean=”courseDAO” /&gt;&lt;/property&gt;</a:t>
            </a:r>
          </a:p>
          <a:p>
            <a:pPr eaLnBrk="1" hangingPunct="1">
              <a:spcBef>
                <a:spcPct val="0"/>
              </a:spcBef>
            </a:pPr>
            <a:r>
              <a:rPr lang="en-US" altLang="en-US"/>
              <a:t>    &lt;property name=”studentService” &gt;&lt;ref bean=”studentService” /&gt;</a:t>
            </a:r>
          </a:p>
          <a:p>
            <a:pPr eaLnBrk="1" hangingPunct="1">
              <a:spcBef>
                <a:spcPct val="0"/>
              </a:spcBef>
            </a:pPr>
            <a:r>
              <a:rPr lang="en-US" altLang="en-US"/>
              <a:t>     &lt;/property&gt;</a:t>
            </a:r>
          </a:p>
          <a:p>
            <a:pPr eaLnBrk="1" hangingPunct="1">
              <a:spcBef>
                <a:spcPct val="0"/>
              </a:spcBef>
            </a:pPr>
            <a:r>
              <a:rPr lang="en-US" altLang="en-US"/>
              <a:t>&lt;/bean&gt;</a:t>
            </a:r>
          </a:p>
        </p:txBody>
      </p:sp>
      <p:sp>
        <p:nvSpPr>
          <p:cNvPr id="104456" name="AutoShape 7"/>
          <p:cNvSpPr>
            <a:spLocks noChangeArrowheads="1"/>
          </p:cNvSpPr>
          <p:nvPr/>
        </p:nvSpPr>
        <p:spPr bwMode="auto">
          <a:xfrm>
            <a:off x="2133600" y="5943600"/>
            <a:ext cx="3962400" cy="3810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id=”courseService” class=”training.spring.CourseServiceImpl” </a:t>
            </a:r>
          </a:p>
          <a:p>
            <a:pPr eaLnBrk="1" hangingPunct="1">
              <a:spcBef>
                <a:spcPct val="0"/>
              </a:spcBef>
            </a:pPr>
            <a:r>
              <a:rPr lang="en-US" altLang="en-US"/>
              <a:t>	                  autowire=”byName” /&gt;</a:t>
            </a:r>
          </a:p>
        </p:txBody>
      </p:sp>
      <p:sp>
        <p:nvSpPr>
          <p:cNvPr id="104457" name="AutoShape 8"/>
          <p:cNvSpPr>
            <a:spLocks noChangeArrowheads="1"/>
          </p:cNvSpPr>
          <p:nvPr/>
        </p:nvSpPr>
        <p:spPr bwMode="auto">
          <a:xfrm>
            <a:off x="3276600" y="6705600"/>
            <a:ext cx="3048000" cy="685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public class CourseServiceImpl{</a:t>
            </a:r>
          </a:p>
          <a:p>
            <a:pPr eaLnBrk="1" hangingPunct="1">
              <a:spcBef>
                <a:spcPct val="0"/>
              </a:spcBef>
            </a:pPr>
            <a:r>
              <a:rPr lang="en-US" altLang="en-US"/>
              <a:t>    private CourseDAO courseDAO;</a:t>
            </a:r>
          </a:p>
          <a:p>
            <a:pPr eaLnBrk="1" hangingPunct="1">
              <a:spcBef>
                <a:spcPct val="0"/>
              </a:spcBef>
            </a:pPr>
            <a:r>
              <a:rPr lang="en-US" altLang="en-US"/>
              <a:t>    private StudentService studentService;</a:t>
            </a:r>
          </a:p>
          <a:p>
            <a:pPr eaLnBrk="1" hangingPunct="1">
              <a:spcBef>
                <a:spcPct val="0"/>
              </a:spcBef>
            </a:pPr>
            <a:r>
              <a:rPr lang="en-US" altLang="en-US"/>
              <a:t>   .......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8119EA5-EB9B-4B67-BD29-03C82B2074E3}" type="slidenum">
              <a:rPr lang="en-US" altLang="en-US" smtClean="0"/>
              <a:pPr eaLnBrk="1" hangingPunct="1">
                <a:spcBef>
                  <a:spcPct val="0"/>
                </a:spcBef>
              </a:pPr>
              <a:t>29</a:t>
            </a:fld>
            <a:r>
              <a:rPr lang="en-US" altLang="en-US" sz="1200" smtClean="0"/>
              <a:t> </a:t>
            </a:r>
          </a:p>
        </p:txBody>
      </p:sp>
      <p:sp>
        <p:nvSpPr>
          <p:cNvPr id="10547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5476" name="Rectangle 2"/>
          <p:cNvSpPr>
            <a:spLocks noRot="1" noChangeAspect="1" noChangeArrowheads="1" noTextEdit="1"/>
          </p:cNvSpPr>
          <p:nvPr>
            <p:ph type="sldImg"/>
          </p:nvPr>
        </p:nvSpPr>
        <p:spPr>
          <a:xfrm>
            <a:off x="1970088" y="839788"/>
            <a:ext cx="4670425" cy="3503612"/>
          </a:xfrm>
          <a:ln/>
        </p:spPr>
      </p:sp>
      <p:sp>
        <p:nvSpPr>
          <p:cNvPr id="105477" name="Rectangle 3"/>
          <p:cNvSpPr>
            <a:spLocks noGrp="1" noChangeArrowheads="1"/>
          </p:cNvSpPr>
          <p:nvPr>
            <p:ph type="body" idx="1"/>
          </p:nvPr>
        </p:nvSpPr>
        <p:spPr>
          <a:xfrm>
            <a:off x="1905000" y="4495800"/>
            <a:ext cx="4648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5000"/>
              </a:lnSpc>
            </a:pPr>
            <a:r>
              <a:rPr lang="en-US" altLang="en-US" b="1" smtClean="0"/>
              <a:t>Example:</a:t>
            </a:r>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r>
              <a:rPr lang="en-US" altLang="en-US" smtClean="0"/>
              <a:t>One example is also available in </a:t>
            </a:r>
            <a:r>
              <a:rPr lang="en-US" altLang="en-US" b="1" smtClean="0"/>
              <a:t>demos, ex-6</a:t>
            </a:r>
            <a:r>
              <a:rPr lang="en-US" altLang="en-US" smtClean="0"/>
              <a:t>, the </a:t>
            </a:r>
            <a:r>
              <a:rPr lang="en-US" altLang="en-US" b="1" smtClean="0"/>
              <a:t>training.spring.collection</a:t>
            </a:r>
            <a:r>
              <a:rPr lang="en-US" altLang="en-US" smtClean="0"/>
              <a:t> package</a:t>
            </a:r>
          </a:p>
        </p:txBody>
      </p:sp>
      <p:sp>
        <p:nvSpPr>
          <p:cNvPr id="105478" name="Rectangle 4"/>
          <p:cNvSpPr>
            <a:spLocks noChangeArrowheads="1"/>
          </p:cNvSpPr>
          <p:nvPr/>
        </p:nvSpPr>
        <p:spPr bwMode="auto">
          <a:xfrm>
            <a:off x="152400" y="1295400"/>
            <a:ext cx="1600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Recall: The key difference between the &lt;props&gt; and &lt;map&gt; is that when using &lt;props&gt;, both the keys and values are Strings, whereas &lt;map&gt; allows keys and values of any type. </a:t>
            </a:r>
          </a:p>
        </p:txBody>
      </p:sp>
      <p:sp>
        <p:nvSpPr>
          <p:cNvPr id="105479" name="AutoShape 5"/>
          <p:cNvSpPr>
            <a:spLocks noChangeArrowheads="1"/>
          </p:cNvSpPr>
          <p:nvPr/>
        </p:nvSpPr>
        <p:spPr bwMode="auto">
          <a:xfrm>
            <a:off x="1905000" y="4800600"/>
            <a:ext cx="4572000" cy="3276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id=“complexObject" class="example.ComplexObject"&gt;</a:t>
            </a:r>
          </a:p>
          <a:p>
            <a:pPr eaLnBrk="1" hangingPunct="1">
              <a:spcBef>
                <a:spcPct val="0"/>
              </a:spcBef>
            </a:pPr>
            <a:r>
              <a:rPr lang="en-US" altLang="en-US"/>
              <a:t>  &lt;property name="people"&gt;</a:t>
            </a:r>
          </a:p>
          <a:p>
            <a:pPr eaLnBrk="1" hangingPunct="1">
              <a:spcBef>
                <a:spcPct val="0"/>
              </a:spcBef>
            </a:pPr>
            <a:r>
              <a:rPr lang="en-US" altLang="en-US"/>
              <a:t>      &lt;props&gt;</a:t>
            </a:r>
          </a:p>
          <a:p>
            <a:pPr eaLnBrk="1" hangingPunct="1">
              <a:spcBef>
                <a:spcPct val="0"/>
              </a:spcBef>
            </a:pPr>
            <a:r>
              <a:rPr lang="en-US" altLang="en-US"/>
              <a:t>            &lt;prop key="HarryPotter"&gt;The magic property&lt;/prop&gt;</a:t>
            </a:r>
          </a:p>
          <a:p>
            <a:pPr eaLnBrk="1" hangingPunct="1">
              <a:spcBef>
                <a:spcPct val="0"/>
              </a:spcBef>
            </a:pPr>
            <a:r>
              <a:rPr lang="en-US" altLang="en-US"/>
              <a:t>             &lt;prop key="JerrySeinfeld"&gt;The funny property&lt;/prop&gt;</a:t>
            </a:r>
          </a:p>
          <a:p>
            <a:pPr eaLnBrk="1" hangingPunct="1">
              <a:spcBef>
                <a:spcPct val="0"/>
              </a:spcBef>
            </a:pPr>
            <a:r>
              <a:rPr lang="en-US" altLang="en-US"/>
              <a:t>       &lt;/props&gt;</a:t>
            </a:r>
          </a:p>
          <a:p>
            <a:pPr eaLnBrk="1" hangingPunct="1">
              <a:spcBef>
                <a:spcPct val="0"/>
              </a:spcBef>
            </a:pPr>
            <a:r>
              <a:rPr lang="en-US" altLang="en-US"/>
              <a:t>   &lt;/property&gt;</a:t>
            </a:r>
          </a:p>
          <a:p>
            <a:pPr eaLnBrk="1" hangingPunct="1">
              <a:spcBef>
                <a:spcPct val="0"/>
              </a:spcBef>
            </a:pPr>
            <a:r>
              <a:rPr lang="en-US" altLang="en-US"/>
              <a:t>   &lt;property name="someList"&gt;</a:t>
            </a:r>
          </a:p>
          <a:p>
            <a:pPr eaLnBrk="1" hangingPunct="1">
              <a:spcBef>
                <a:spcPct val="0"/>
              </a:spcBef>
            </a:pPr>
            <a:r>
              <a:rPr lang="en-US" altLang="en-US"/>
              <a:t>        &lt;list&gt;</a:t>
            </a:r>
          </a:p>
          <a:p>
            <a:pPr eaLnBrk="1" hangingPunct="1">
              <a:spcBef>
                <a:spcPct val="0"/>
              </a:spcBef>
            </a:pPr>
            <a:r>
              <a:rPr lang="en-US" altLang="en-US"/>
              <a:t>                &lt;value&gt;red&lt;/value&gt;</a:t>
            </a:r>
          </a:p>
          <a:p>
            <a:pPr eaLnBrk="1" hangingPunct="1">
              <a:spcBef>
                <a:spcPct val="0"/>
              </a:spcBef>
            </a:pPr>
            <a:r>
              <a:rPr lang="en-US" altLang="en-US"/>
              <a:t>                 &lt;value&gt;blue&lt;/value&gt;</a:t>
            </a:r>
          </a:p>
          <a:p>
            <a:pPr eaLnBrk="1" hangingPunct="1">
              <a:spcBef>
                <a:spcPct val="0"/>
              </a:spcBef>
            </a:pPr>
            <a:r>
              <a:rPr lang="en-US" altLang="en-US"/>
              <a:t>        &lt;/list&gt;</a:t>
            </a:r>
          </a:p>
          <a:p>
            <a:pPr eaLnBrk="1" hangingPunct="1">
              <a:spcBef>
                <a:spcPct val="0"/>
              </a:spcBef>
            </a:pPr>
            <a:r>
              <a:rPr lang="en-US" altLang="en-US"/>
              <a:t>     &lt;/property&gt;</a:t>
            </a:r>
          </a:p>
          <a:p>
            <a:pPr eaLnBrk="1" hangingPunct="1">
              <a:spcBef>
                <a:spcPct val="0"/>
              </a:spcBef>
            </a:pPr>
            <a:r>
              <a:rPr lang="en-US" altLang="en-US"/>
              <a:t>&lt;property name="someMap"&gt;</a:t>
            </a:r>
          </a:p>
          <a:p>
            <a:pPr eaLnBrk="1" hangingPunct="1">
              <a:spcBef>
                <a:spcPct val="0"/>
              </a:spcBef>
            </a:pPr>
            <a:r>
              <a:rPr lang="en-US" altLang="en-US"/>
              <a:t>     &lt;map&gt;</a:t>
            </a:r>
          </a:p>
          <a:p>
            <a:pPr eaLnBrk="1" hangingPunct="1">
              <a:spcBef>
                <a:spcPct val="0"/>
              </a:spcBef>
            </a:pPr>
            <a:r>
              <a:rPr lang="en-US" altLang="en-US"/>
              <a:t>            &lt;entry key="an entry" value="just some string"/&gt;</a:t>
            </a:r>
          </a:p>
          <a:p>
            <a:pPr eaLnBrk="1" hangingPunct="1">
              <a:spcBef>
                <a:spcPct val="0"/>
              </a:spcBef>
            </a:pPr>
            <a:r>
              <a:rPr lang="en-US" altLang="en-US"/>
              <a:t>            &lt;entry key ="a ref" value-ref="myDataSource"/&gt;</a:t>
            </a:r>
          </a:p>
          <a:p>
            <a:pPr eaLnBrk="1" hangingPunct="1">
              <a:spcBef>
                <a:spcPct val="0"/>
              </a:spcBef>
            </a:pPr>
            <a:r>
              <a:rPr lang="en-US" altLang="en-US"/>
              <a:t>     &lt;/map&gt;</a:t>
            </a:r>
          </a:p>
          <a:p>
            <a:pPr eaLnBrk="1" hangingPunct="1">
              <a:spcBef>
                <a:spcPct val="0"/>
              </a:spcBef>
            </a:pPr>
            <a:r>
              <a:rPr lang="en-US" altLang="en-US"/>
              <a:t>&lt;/property&gt;</a:t>
            </a:r>
          </a:p>
          <a:p>
            <a:pPr eaLnBrk="1" hangingPunct="1">
              <a:spcBef>
                <a:spcPct val="0"/>
              </a:spcBef>
            </a:pPr>
            <a:r>
              <a:rPr lang="en-US" altLang="en-US"/>
              <a:t>&lt;/bean&gt;</a:t>
            </a:r>
          </a:p>
        </p:txBody>
      </p:sp>
      <p:pic>
        <p:nvPicPr>
          <p:cNvPr id="105480" name="Picture 6"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80772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E34EAA6E-2D24-4AFE-BF30-E2213B7B5F23}" type="slidenum">
              <a:rPr lang="en-US" altLang="en-US" smtClean="0"/>
              <a:pPr eaLnBrk="1" hangingPunct="1">
                <a:spcBef>
                  <a:spcPct val="0"/>
                </a:spcBef>
              </a:pPr>
              <a:t>30</a:t>
            </a:fld>
            <a:r>
              <a:rPr lang="en-US" altLang="en-US" sz="1200" smtClean="0"/>
              <a:t> </a:t>
            </a:r>
          </a:p>
        </p:txBody>
      </p:sp>
      <p:sp>
        <p:nvSpPr>
          <p:cNvPr id="10649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6500" name="Rectangle 2"/>
          <p:cNvSpPr>
            <a:spLocks noRot="1" noChangeAspect="1" noChangeArrowheads="1" noTextEdit="1"/>
          </p:cNvSpPr>
          <p:nvPr>
            <p:ph type="sldImg"/>
          </p:nvPr>
        </p:nvSpPr>
        <p:spPr>
          <a:xfrm>
            <a:off x="1970088" y="839788"/>
            <a:ext cx="4670425" cy="3503612"/>
          </a:xfrm>
          <a:ln/>
        </p:spPr>
      </p:sp>
      <p:sp>
        <p:nvSpPr>
          <p:cNvPr id="106501" name="Rectangle 3"/>
          <p:cNvSpPr>
            <a:spLocks noGrp="1" noChangeArrowheads="1"/>
          </p:cNvSpPr>
          <p:nvPr>
            <p:ph type="body" idx="1"/>
          </p:nvPr>
        </p:nvSpPr>
        <p:spPr>
          <a:xfrm>
            <a:off x="1981200" y="4495800"/>
            <a:ext cx="4648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15000"/>
              </a:spcBef>
            </a:pPr>
            <a:r>
              <a:rPr lang="en-US" altLang="en-US" dirty="0" smtClean="0"/>
              <a:t>The container is at the core of the Spring framework and uses </a:t>
            </a:r>
            <a:r>
              <a:rPr lang="en-US" altLang="en-US" dirty="0" err="1" smtClean="0"/>
              <a:t>IoC</a:t>
            </a:r>
            <a:r>
              <a:rPr lang="en-US" altLang="en-US" dirty="0" smtClean="0"/>
              <a:t> to manage components. The basic </a:t>
            </a:r>
            <a:r>
              <a:rPr lang="en-US" altLang="en-US" dirty="0" err="1" smtClean="0"/>
              <a:t>IoC</a:t>
            </a:r>
            <a:r>
              <a:rPr lang="en-US" altLang="en-US" dirty="0" smtClean="0"/>
              <a:t>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pPr marL="171450" indent="-171450" eaLnBrk="1" hangingPunct="1">
              <a:spcBef>
                <a:spcPct val="15000"/>
              </a:spcBef>
              <a:buFontTx/>
              <a:buChar char="•"/>
            </a:pPr>
            <a:r>
              <a:rPr lang="en-US" altLang="en-US" dirty="0" smtClean="0">
                <a:ea typeface="Arial Unicode MS" pitchFamily="34" charset="-128"/>
                <a:cs typeface="Arial Unicode MS" pitchFamily="34" charset="-128"/>
              </a:rPr>
              <a:t>Bean factory is a class whose responsibility is to create and dispense beans. </a:t>
            </a:r>
          </a:p>
          <a:p>
            <a:pPr marL="171450" indent="-171450" eaLnBrk="1" hangingPunct="1">
              <a:spcBef>
                <a:spcPct val="15000"/>
              </a:spcBef>
              <a:buFontTx/>
              <a:buChar char="•"/>
            </a:pPr>
            <a:r>
              <a:rPr lang="en-US" altLang="en-US" dirty="0" smtClean="0">
                <a:ea typeface="Arial Unicode MS" pitchFamily="34" charset="-128"/>
                <a:cs typeface="Arial Unicode MS" pitchFamily="34" charset="-128"/>
              </a:rPr>
              <a:t>A bean factory knows about many objects within an application.</a:t>
            </a:r>
          </a:p>
          <a:p>
            <a:pPr marL="171450" indent="-171450" eaLnBrk="1" hangingPunct="1">
              <a:spcBef>
                <a:spcPct val="15000"/>
              </a:spcBef>
              <a:buFontTx/>
              <a:buChar char="•"/>
            </a:pPr>
            <a:r>
              <a:rPr lang="en-US" altLang="en-US" dirty="0" smtClean="0">
                <a:ea typeface="Arial Unicode MS" pitchFamily="34" charset="-128"/>
                <a:cs typeface="Arial Unicode MS" pitchFamily="34" charset="-128"/>
              </a:rPr>
              <a:t>Able to create associations between collaborating objects as they are instantiated. </a:t>
            </a:r>
            <a:r>
              <a:rPr lang="en-US" altLang="en-US" dirty="0" smtClean="0"/>
              <a:t>This removes the burden of configuration from the bean itself and the bean’s client. As a result, when a bean factory hands out objects, those objects are fully configured, aware of their collaborating objects and ready to use. </a:t>
            </a:r>
            <a:endParaRPr lang="en-US" altLang="en-US" dirty="0" smtClean="0">
              <a:ea typeface="Arial Unicode MS" pitchFamily="34" charset="-128"/>
              <a:cs typeface="Arial Unicode MS" pitchFamily="34" charset="-128"/>
            </a:endParaRPr>
          </a:p>
          <a:p>
            <a:pPr marL="171450" indent="-171450" eaLnBrk="1" hangingPunct="1">
              <a:spcBef>
                <a:spcPct val="15000"/>
              </a:spcBef>
              <a:buFontTx/>
              <a:buChar char="•"/>
            </a:pPr>
            <a:r>
              <a:rPr lang="en-US" altLang="en-US" dirty="0" smtClean="0">
                <a:ea typeface="Arial Unicode MS" pitchFamily="34" charset="-128"/>
                <a:cs typeface="Arial Unicode MS" pitchFamily="34" charset="-128"/>
              </a:rPr>
              <a:t>A bean factory also takes part in the life cycle of a bean, making calls to custom initialization and destruction methods, if those methods are defined.</a:t>
            </a:r>
            <a:endParaRPr lang="en-US" altLang="en-US" dirty="0" smtClean="0"/>
          </a:p>
          <a:p>
            <a:pPr marL="171450" indent="-171450" eaLnBrk="1" hangingPunct="1">
              <a:spcBef>
                <a:spcPct val="15000"/>
              </a:spcBef>
            </a:pPr>
            <a:endParaRPr lang="en-US" altLang="en-US" dirty="0" smtClean="0"/>
          </a:p>
          <a:p>
            <a:pPr marL="171450" indent="-171450" eaLnBrk="1" hangingPunct="1">
              <a:spcBef>
                <a:spcPct val="15000"/>
              </a:spcBef>
            </a:pPr>
            <a:r>
              <a:rPr lang="en-US" altLang="en-US" dirty="0" smtClean="0"/>
              <a:t>Spring actually comes with two different types of containers: </a:t>
            </a:r>
          </a:p>
          <a:p>
            <a:pPr marL="171450" indent="-171450" eaLnBrk="1" hangingPunct="1"/>
            <a:r>
              <a:rPr lang="en-US" altLang="en-US" b="1" dirty="0" err="1" smtClean="0"/>
              <a:t>Beanfactory</a:t>
            </a:r>
            <a:r>
              <a:rPr lang="en-US" altLang="en-US" dirty="0" smtClean="0"/>
              <a:t> </a:t>
            </a:r>
            <a:r>
              <a:rPr lang="en-US" altLang="en-US" b="1" dirty="0" smtClean="0"/>
              <a:t>interface</a:t>
            </a:r>
            <a:r>
              <a:rPr lang="en-US" altLang="en-US" dirty="0" smtClean="0"/>
              <a:t>: provides an advanced configuration mechanism capable of managing any type of object.</a:t>
            </a:r>
          </a:p>
          <a:p>
            <a:pPr marL="171450" indent="-171450" eaLnBrk="1" hangingPunct="1"/>
            <a:r>
              <a:rPr lang="en-US" altLang="en-US" b="1" dirty="0" err="1" smtClean="0"/>
              <a:t>ApplicationContext</a:t>
            </a:r>
            <a:r>
              <a:rPr lang="en-US" altLang="en-US" b="1" dirty="0" smtClean="0"/>
              <a:t> interface</a:t>
            </a:r>
            <a:r>
              <a:rPr lang="en-US" altLang="en-US" dirty="0" smtClean="0"/>
              <a:t> : is a sub-interface of </a:t>
            </a:r>
            <a:r>
              <a:rPr lang="en-US" altLang="en-US" dirty="0" err="1" smtClean="0"/>
              <a:t>BeanFactory</a:t>
            </a:r>
            <a:r>
              <a:rPr lang="en-US" altLang="en-US" dirty="0" smtClean="0"/>
              <a:t>. It allows easier integration with Spring's AOP features, message resource handling, event publication, and application-layer specific contexts such as the </a:t>
            </a:r>
            <a:r>
              <a:rPr lang="en-US" altLang="en-US" dirty="0" err="1" smtClean="0"/>
              <a:t>WebApplicationContext</a:t>
            </a:r>
            <a:r>
              <a:rPr lang="en-US" altLang="en-US" dirty="0" smtClean="0"/>
              <a:t> for use in web applications. </a:t>
            </a:r>
          </a:p>
          <a:p>
            <a:pPr marL="171450" indent="-171450" eaLnBrk="1" hangingPunct="1"/>
            <a:r>
              <a:rPr lang="en-US" altLang="en-US" dirty="0" smtClean="0"/>
              <a:t>We shall look at the Application context in detail later.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034F81F-D1D8-407F-8F91-536BD8D46A42}" type="slidenum">
              <a:rPr lang="en-US" altLang="en-US" smtClean="0"/>
              <a:pPr eaLnBrk="1" hangingPunct="1">
                <a:spcBef>
                  <a:spcPct val="0"/>
                </a:spcBef>
              </a:pPr>
              <a:t>32</a:t>
            </a:fld>
            <a:r>
              <a:rPr lang="en-US" altLang="en-US" sz="1200" smtClean="0"/>
              <a:t> </a:t>
            </a:r>
          </a:p>
        </p:txBody>
      </p:sp>
      <p:sp>
        <p:nvSpPr>
          <p:cNvPr id="10854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8548" name="Rectangle 2"/>
          <p:cNvSpPr>
            <a:spLocks noRot="1" noChangeAspect="1" noChangeArrowheads="1" noTextEdit="1"/>
          </p:cNvSpPr>
          <p:nvPr>
            <p:ph type="sldImg"/>
          </p:nvPr>
        </p:nvSpPr>
        <p:spPr>
          <a:xfrm>
            <a:off x="1970088" y="839788"/>
            <a:ext cx="4670425" cy="3503612"/>
          </a:xfrm>
          <a:ln/>
        </p:spPr>
      </p:sp>
      <p:sp>
        <p:nvSpPr>
          <p:cNvPr id="108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t>One of the most useful implementations of the bean factory is the org.Springframework.beans.factory.xml. XmlBeanFactory. The BeanFactory is instantiated via explicit user code such as shown above.</a:t>
            </a:r>
          </a:p>
          <a:p>
            <a:pPr eaLnBrk="1" hangingPunct="1">
              <a:lnSpc>
                <a:spcPct val="90000"/>
              </a:lnSpc>
            </a:pPr>
            <a:r>
              <a:rPr lang="en-US" altLang="en-US" smtClean="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pPr eaLnBrk="1" hangingPunct="1">
              <a:lnSpc>
                <a:spcPct val="90000"/>
              </a:lnSpc>
            </a:pPr>
            <a:endParaRPr lang="en-US" altLang="en-US" smtClean="0"/>
          </a:p>
          <a:p>
            <a:pPr eaLnBrk="1" hangingPunct="1"/>
            <a:r>
              <a:rPr lang="en-US" altLang="en-US" smtClean="0"/>
              <a:t>The Spring IoC container consumes some form of </a:t>
            </a:r>
            <a:r>
              <a:rPr lang="en-US" altLang="en-US" i="1" smtClean="0"/>
              <a:t>configuration metadata</a:t>
            </a:r>
            <a:r>
              <a:rPr lang="en-US" altLang="en-US" smtClean="0"/>
              <a:t>; which is nothing more than how you inform the Spring container as to how to </a:t>
            </a:r>
            <a:r>
              <a:rPr lang="en-US" altLang="en-US" i="1" smtClean="0"/>
              <a:t>instantiate, configure, and assemble the objects in your application. </a:t>
            </a:r>
            <a:r>
              <a:rPr lang="en-US" altLang="en-US" smtClean="0"/>
              <a:t>This configuration metadata is typically supplied in a simple and intuitive XML format. When using XML-based configuration metadata, you write </a:t>
            </a:r>
            <a:r>
              <a:rPr lang="en-US" altLang="en-US" i="1" smtClean="0"/>
              <a:t>bean definitions </a:t>
            </a:r>
            <a:r>
              <a:rPr lang="en-US" altLang="en-US" smtClean="0"/>
              <a:t>for those beans that you want the Spring IoC container to manage, and then let the container do its stuff.</a:t>
            </a:r>
          </a:p>
          <a:p>
            <a:pPr eaLnBrk="1" hangingPunct="1"/>
            <a:r>
              <a:rPr lang="en-US" altLang="en-US" b="1" smtClean="0"/>
              <a:t>Note</a:t>
            </a:r>
          </a:p>
          <a:p>
            <a:pPr eaLnBrk="1" hangingPunct="1"/>
            <a:r>
              <a:rPr lang="en-US" altLang="en-US" smtClean="0"/>
              <a:t>XML-based metadata is by far the most commonly used form of configuration metadata. It is </a:t>
            </a:r>
            <a:r>
              <a:rPr lang="en-US" altLang="en-US" i="1" smtClean="0"/>
              <a:t>not </a:t>
            </a:r>
            <a:r>
              <a:rPr lang="en-US" altLang="en-US" smtClean="0"/>
              <a:t>however the only form of configuration metadata that is allowed. The Spring IoC container itself is </a:t>
            </a:r>
            <a:r>
              <a:rPr lang="en-US" altLang="en-US" i="1" smtClean="0"/>
              <a:t>totally </a:t>
            </a:r>
            <a:r>
              <a:rPr lang="en-US" altLang="en-US" smtClean="0"/>
              <a:t>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9C2FA89E-87CC-4816-9236-41A5233AC8A0}" type="slidenum">
              <a:rPr lang="en-US" altLang="en-US" smtClean="0"/>
              <a:pPr eaLnBrk="1" hangingPunct="1">
                <a:spcBef>
                  <a:spcPct val="0"/>
                </a:spcBef>
              </a:pPr>
              <a:t>33</a:t>
            </a:fld>
            <a:r>
              <a:rPr lang="en-US" altLang="en-US" sz="1200" smtClean="0"/>
              <a:t> </a:t>
            </a:r>
          </a:p>
        </p:txBody>
      </p:sp>
      <p:sp>
        <p:nvSpPr>
          <p:cNvPr id="10957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9572" name="Rectangle 2"/>
          <p:cNvSpPr>
            <a:spLocks noRot="1" noChangeAspect="1" noChangeArrowheads="1" noTextEdit="1"/>
          </p:cNvSpPr>
          <p:nvPr>
            <p:ph type="sldImg"/>
          </p:nvPr>
        </p:nvSpPr>
        <p:spPr>
          <a:xfrm>
            <a:off x="1970088" y="839788"/>
            <a:ext cx="4670425" cy="3503612"/>
          </a:xfrm>
          <a:ln/>
        </p:spPr>
      </p:sp>
      <p:sp>
        <p:nvSpPr>
          <p:cNvPr id="109573" name="Rectangle 3"/>
          <p:cNvSpPr>
            <a:spLocks noGrp="1" noChangeArrowheads="1"/>
          </p:cNvSpPr>
          <p:nvPr>
            <p:ph type="body" idx="1"/>
          </p:nvPr>
        </p:nvSpPr>
        <p:spPr>
          <a:xfrm>
            <a:off x="2133600" y="44958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5000"/>
              </a:lnSpc>
            </a:pPr>
            <a:r>
              <a:rPr lang="en-US" altLang="en-US" b="1" smtClean="0"/>
              <a:t>The Resource interface:</a:t>
            </a:r>
            <a:r>
              <a:rPr lang="en-US" altLang="en-US" smtClean="0"/>
              <a:t> Often, an application needs to access a variety of resources in different forms. You may need to access some configuration data stored in a file in the filesystem, some image data stored in a JAR file on the classpath, or maybe some data on a server elsewhere. Spring provides a unified mechanism for accessing resources in a protocol-independent manner. This means that your application can access a file resource in the same way, whether it is stored in the file system, the classpath or on a remote server.</a:t>
            </a:r>
          </a:p>
          <a:p>
            <a:pPr eaLnBrk="1" hangingPunct="1">
              <a:lnSpc>
                <a:spcPct val="95000"/>
              </a:lnSpc>
            </a:pPr>
            <a:r>
              <a:rPr lang="en-US" altLang="en-US" smtClean="0"/>
              <a:t>At the core of the Spring’s support is the Resource interface. This defines self-explanatory methods mentioned above. There are a number of implementations that come supplied straight out of the box in Spring:</a:t>
            </a:r>
          </a:p>
          <a:p>
            <a:pPr eaLnBrk="1" hangingPunct="1">
              <a:lnSpc>
                <a:spcPct val="95000"/>
              </a:lnSpc>
            </a:pPr>
            <a:r>
              <a:rPr lang="en-US" altLang="en-US" b="1" smtClean="0"/>
              <a:t>UrlResource : </a:t>
            </a:r>
            <a:r>
              <a:rPr lang="en-US" altLang="en-US" smtClean="0"/>
              <a:t>The UrlResource wraps a java.net.URL, and may be used to access any object that is normally accessible via a URL, such as files, an HTTP target, an FTP target, etc.</a:t>
            </a:r>
          </a:p>
          <a:p>
            <a:pPr eaLnBrk="1" hangingPunct="1">
              <a:lnSpc>
                <a:spcPct val="95000"/>
              </a:lnSpc>
            </a:pPr>
            <a:r>
              <a:rPr lang="en-US" altLang="en-US" b="1" smtClean="0"/>
              <a:t>ClassPathResource :  </a:t>
            </a:r>
            <a:r>
              <a:rPr lang="en-US" altLang="en-US" smtClean="0"/>
              <a:t>This class represents a resource which should be obtained from the classpath. This uses either the thread context class loader, a given class loader, or a given class for loading resources.</a:t>
            </a:r>
          </a:p>
          <a:p>
            <a:pPr eaLnBrk="1" hangingPunct="1">
              <a:lnSpc>
                <a:spcPct val="95000"/>
              </a:lnSpc>
            </a:pPr>
            <a:r>
              <a:rPr lang="en-US" altLang="en-US" b="1" smtClean="0"/>
              <a:t>FileSystemResource : </a:t>
            </a:r>
            <a:r>
              <a:rPr lang="en-US" altLang="en-US" smtClean="0"/>
              <a:t>This is a Resource implementation for java.io.File handles. It obviously supports resolution as a File, and as a URL.</a:t>
            </a:r>
          </a:p>
          <a:p>
            <a:pPr eaLnBrk="1" hangingPunct="1">
              <a:lnSpc>
                <a:spcPct val="95000"/>
              </a:lnSpc>
            </a:pPr>
            <a:r>
              <a:rPr lang="en-US" altLang="en-US" b="1" smtClean="0"/>
              <a:t>ServletContextResource:  </a:t>
            </a:r>
            <a:r>
              <a:rPr lang="en-US" altLang="en-US" smtClean="0"/>
              <a:t>This is a Resource implementation for ServletContext resources, interpreting relative paths within the relevant web application's root directory.</a:t>
            </a:r>
          </a:p>
          <a:p>
            <a:pPr eaLnBrk="1" hangingPunct="1">
              <a:lnSpc>
                <a:spcPct val="95000"/>
              </a:lnSpc>
            </a:pPr>
            <a:r>
              <a:rPr lang="en-US" altLang="en-US" smtClean="0"/>
              <a:t>Two of the implemented classes </a:t>
            </a:r>
            <a:r>
              <a:rPr lang="en-US" altLang="en-US" smtClean="0">
                <a:ea typeface="Arial Unicode MS" pitchFamily="34" charset="-128"/>
                <a:cs typeface="Arial Unicode MS" pitchFamily="34" charset="-128"/>
              </a:rPr>
              <a:t>examples </a:t>
            </a:r>
            <a:r>
              <a:rPr lang="en-US" altLang="en-US" smtClean="0"/>
              <a:t>for this interface ie. ClassPathResource and </a:t>
            </a:r>
            <a:r>
              <a:rPr lang="en-US" altLang="en-US" smtClean="0">
                <a:ea typeface="Arial Unicode MS" pitchFamily="34" charset="-128"/>
                <a:cs typeface="Arial Unicode MS" pitchFamily="34" charset="-128"/>
              </a:rPr>
              <a:t>FileSystemResource, are shown in previous slide. Please refer to the Spring documentation for more details.</a:t>
            </a:r>
            <a:endParaRPr lang="en-US" altLang="en-US" smtClean="0"/>
          </a:p>
          <a:p>
            <a:pPr eaLnBrk="1" hangingPunct="1">
              <a:lnSpc>
                <a:spcPct val="80000"/>
              </a:lnSpc>
            </a:pPr>
            <a:endParaRPr lang="en-US" altLang="en-US" sz="8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9C5E25A4-DEBC-423D-A78E-89B03E6F63A3}" type="slidenum">
              <a:rPr lang="en-US" altLang="en-US" smtClean="0"/>
              <a:pPr eaLnBrk="1" hangingPunct="1">
                <a:spcBef>
                  <a:spcPct val="0"/>
                </a:spcBef>
              </a:pPr>
              <a:t>34</a:t>
            </a:fld>
            <a:r>
              <a:rPr lang="en-US" altLang="en-US" sz="1200" smtClean="0"/>
              <a:t> </a:t>
            </a:r>
          </a:p>
        </p:txBody>
      </p:sp>
      <p:sp>
        <p:nvSpPr>
          <p:cNvPr id="11059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0596" name="Rectangle 2"/>
          <p:cNvSpPr>
            <a:spLocks noRot="1" noChangeAspect="1" noChangeArrowheads="1" noTextEdit="1"/>
          </p:cNvSpPr>
          <p:nvPr>
            <p:ph type="sldImg"/>
          </p:nvPr>
        </p:nvSpPr>
        <p:spPr>
          <a:xfrm>
            <a:off x="1970088" y="839788"/>
            <a:ext cx="4670425" cy="3503612"/>
          </a:xfrm>
          <a:ln/>
        </p:spPr>
      </p:sp>
      <p:sp>
        <p:nvSpPr>
          <p:cNvPr id="1105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 BeanFactory configuration consists of, at its most basic level, definitions of one or more beans that the BeanFactory must manage. In an XmlBeanFactory, these are configured as one or more bean elements inside a top-level beans element.</a:t>
            </a:r>
          </a:p>
          <a:p>
            <a:pPr eaLnBrk="1" hangingPunct="1"/>
            <a:r>
              <a:rPr lang="en-US" altLang="en-US" smtClean="0"/>
              <a:t>The first versions of Spring used a DTD. But Spring 2.0 onwards uses schema for the xml configuration file.</a:t>
            </a:r>
          </a:p>
          <a:p>
            <a:pPr eaLnBrk="1" hangingPunct="1"/>
            <a:r>
              <a:rPr lang="en-US" altLang="en-US" smtClean="0"/>
              <a:t>To retrieve a bean from a bean factory, simply call the getBean() method, passing it the name of the bean you want to retrieve.</a:t>
            </a:r>
          </a:p>
          <a:p>
            <a:pPr lvl="1" eaLnBrk="1" hangingPunct="1"/>
            <a:r>
              <a:rPr lang="en-US" altLang="en-US" smtClean="0"/>
              <a:t> MyBean myBean = (MyBean) factory.getBean("myBean");</a:t>
            </a:r>
          </a:p>
          <a:p>
            <a:pPr eaLnBrk="1" hangingPunct="1"/>
            <a:r>
              <a:rPr lang="en-US" altLang="en-US" smtClean="0"/>
              <a:t>When getBean() is called, the factory will instantiate the bean and begin setting the bean’s properties using dependency injection. Thus begins the bean’s life cycle within the container (explained further 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08BABEA-EC38-4DAF-956B-896A11290F20}" type="slidenum">
              <a:rPr lang="en-US" altLang="en-US" smtClean="0"/>
              <a:pPr eaLnBrk="1" hangingPunct="1">
                <a:spcBef>
                  <a:spcPct val="0"/>
                </a:spcBef>
              </a:pPr>
              <a:t>4</a:t>
            </a:fld>
            <a:r>
              <a:rPr lang="en-US" altLang="en-US" sz="1200" smtClean="0"/>
              <a:t> </a:t>
            </a:r>
          </a:p>
        </p:txBody>
      </p:sp>
      <p:sp>
        <p:nvSpPr>
          <p:cNvPr id="7987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79876" name="Rectangle 2"/>
          <p:cNvSpPr>
            <a:spLocks noRot="1" noChangeAspect="1" noChangeArrowheads="1" noTextEdit="1"/>
          </p:cNvSpPr>
          <p:nvPr>
            <p:ph type="sldImg"/>
          </p:nvPr>
        </p:nvSpPr>
        <p:spPr>
          <a:xfrm>
            <a:off x="1970088" y="839788"/>
            <a:ext cx="4670425" cy="3503612"/>
          </a:xfrm>
          <a:ln/>
        </p:spPr>
      </p:sp>
      <p:sp>
        <p:nvSpPr>
          <p:cNvPr id="79877" name="Rectangle 3"/>
          <p:cNvSpPr>
            <a:spLocks noGrp="1" noChangeArrowheads="1"/>
          </p:cNvSpPr>
          <p:nvPr>
            <p:ph type="body" idx="1"/>
          </p:nvPr>
        </p:nvSpPr>
        <p:spPr>
          <a:xfrm>
            <a:off x="1981200" y="4495800"/>
            <a:ext cx="45720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pPr eaLnBrk="1" hangingPunct="1">
              <a:lnSpc>
                <a:spcPct val="90000"/>
              </a:lnSpc>
            </a:pPr>
            <a:r>
              <a:rPr lang="en-US" altLang="en-US" smtClean="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pPr eaLnBrk="1" hangingPunct="1">
              <a:lnSpc>
                <a:spcPct val="90000"/>
              </a:lnSpc>
            </a:pPr>
            <a:r>
              <a:rPr lang="en-US" altLang="en-US" smtClean="0"/>
              <a:t>And that’s where Spring steps into the picture.</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r>
              <a:rPr lang="en-US" altLang="en-US" smtClean="0">
                <a:ea typeface="Arial Unicode MS" pitchFamily="34" charset="-128"/>
                <a:cs typeface="Arial Unicode MS" pitchFamily="34" charset="-128"/>
              </a:rPr>
              <a:t>Quick history :</a:t>
            </a:r>
          </a:p>
          <a:p>
            <a:pPr lvl="1" eaLnBrk="1" hangingPunct="1">
              <a:lnSpc>
                <a:spcPct val="90000"/>
              </a:lnSpc>
            </a:pPr>
            <a:r>
              <a:rPr lang="en-US" altLang="en-US" smtClean="0">
                <a:ea typeface="Arial Unicode MS" pitchFamily="34" charset="-128"/>
                <a:cs typeface="Arial Unicode MS" pitchFamily="34" charset="-128"/>
              </a:rPr>
              <a:t>Spring Framework project founded in Feb 2003</a:t>
            </a:r>
          </a:p>
          <a:p>
            <a:pPr lvl="1" eaLnBrk="1" hangingPunct="1">
              <a:lnSpc>
                <a:spcPct val="90000"/>
              </a:lnSpc>
            </a:pPr>
            <a:r>
              <a:rPr lang="en-US" altLang="en-US" smtClean="0">
                <a:ea typeface="Arial Unicode MS" pitchFamily="34" charset="-128"/>
                <a:cs typeface="Arial Unicode MS" pitchFamily="34" charset="-128"/>
              </a:rPr>
              <a:t>Release 1.0 in Mar 2004</a:t>
            </a:r>
          </a:p>
          <a:p>
            <a:pPr lvl="1" eaLnBrk="1" hangingPunct="1">
              <a:lnSpc>
                <a:spcPct val="90000"/>
              </a:lnSpc>
            </a:pPr>
            <a:r>
              <a:rPr lang="en-US" altLang="en-US" smtClean="0">
                <a:ea typeface="Arial Unicode MS" pitchFamily="34" charset="-128"/>
                <a:cs typeface="Arial Unicode MS" pitchFamily="34" charset="-128"/>
              </a:rPr>
              <a:t>Release 1.2 in May 2005</a:t>
            </a:r>
          </a:p>
          <a:p>
            <a:pPr lvl="1" eaLnBrk="1" hangingPunct="1">
              <a:lnSpc>
                <a:spcPct val="90000"/>
              </a:lnSpc>
            </a:pPr>
            <a:r>
              <a:rPr lang="en-US" altLang="en-US" smtClean="0">
                <a:ea typeface="Arial Unicode MS" pitchFamily="34" charset="-128"/>
                <a:cs typeface="Arial Unicode MS" pitchFamily="34" charset="-128"/>
              </a:rPr>
              <a:t>Release 2.0 in Oct 2006</a:t>
            </a:r>
          </a:p>
          <a:p>
            <a:pPr lvl="1" eaLnBrk="1" hangingPunct="1">
              <a:lnSpc>
                <a:spcPct val="90000"/>
              </a:lnSpc>
            </a:pPr>
            <a:r>
              <a:rPr lang="en-US" altLang="en-US" smtClean="0">
                <a:ea typeface="Arial Unicode MS" pitchFamily="34" charset="-128"/>
                <a:cs typeface="Arial Unicode MS" pitchFamily="34" charset="-128"/>
              </a:rPr>
              <a:t>Release 2.5 in Nov 2007</a:t>
            </a:r>
          </a:p>
          <a:p>
            <a:pPr lvl="1" eaLnBrk="1" hangingPunct="1">
              <a:lnSpc>
                <a:spcPct val="90000"/>
              </a:lnSpc>
            </a:pPr>
            <a:r>
              <a:rPr lang="en-US" altLang="en-US" smtClean="0">
                <a:ea typeface="Arial Unicode MS" pitchFamily="34" charset="-128"/>
                <a:cs typeface="Arial Unicode MS" pitchFamily="34" charset="-128"/>
              </a:rPr>
              <a:t>Release 3.0 in Dec 2009</a:t>
            </a:r>
            <a:endParaRPr lang="en-US" altLang="en-US" smtClean="0"/>
          </a:p>
        </p:txBody>
      </p:sp>
      <p:sp>
        <p:nvSpPr>
          <p:cNvPr id="79878" name="Text Box 4"/>
          <p:cNvSpPr txBox="1">
            <a:spLocks noChangeArrowheads="1"/>
          </p:cNvSpPr>
          <p:nvPr/>
        </p:nvSpPr>
        <p:spPr bwMode="auto">
          <a:xfrm>
            <a:off x="1981200" y="6781800"/>
            <a:ext cx="4495800" cy="406400"/>
          </a:xfrm>
          <a:prstGeom prst="rect">
            <a:avLst/>
          </a:prstGeom>
          <a:solidFill>
            <a:srgbClr val="DDDDDD"/>
          </a:solidFill>
          <a:ln w="9525" algn="ctr">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i="1">
                <a:ea typeface="Arial Unicode MS" pitchFamily="34" charset="-128"/>
                <a:cs typeface="Arial Unicode MS" pitchFamily="34" charset="-128"/>
              </a:rPr>
              <a:t>In all fairness, the latest EJB specification (EJB 3) has evolved to promote POJO-based programming model and is simpler than its predecessors.</a:t>
            </a:r>
            <a:endParaRPr lang="en-US" altLang="en-US">
              <a:ea typeface="Arial Unicode MS" pitchFamily="34" charset="-128"/>
              <a:cs typeface="Arial Unicode MS"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F4D3891-F965-48E6-BBD4-D642FBA74D50}" type="slidenum">
              <a:rPr lang="en-US" altLang="en-US" smtClean="0"/>
              <a:pPr eaLnBrk="1" hangingPunct="1">
                <a:spcBef>
                  <a:spcPct val="0"/>
                </a:spcBef>
              </a:pPr>
              <a:t>35</a:t>
            </a:fld>
            <a:r>
              <a:rPr lang="en-US" altLang="en-US" sz="1200" smtClean="0"/>
              <a:t> </a:t>
            </a:r>
          </a:p>
        </p:txBody>
      </p:sp>
      <p:sp>
        <p:nvSpPr>
          <p:cNvPr id="11161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1620" name="Rectangle 2"/>
          <p:cNvSpPr>
            <a:spLocks noRot="1" noChangeAspect="1" noChangeArrowheads="1" noTextEdit="1"/>
          </p:cNvSpPr>
          <p:nvPr>
            <p:ph type="sldImg"/>
          </p:nvPr>
        </p:nvSpPr>
        <p:spPr>
          <a:xfrm>
            <a:off x="1970088" y="839788"/>
            <a:ext cx="4670425" cy="3503612"/>
          </a:xfrm>
          <a:ln/>
        </p:spPr>
      </p:sp>
      <p:sp>
        <p:nvSpPr>
          <p:cNvPr id="111621" name="Rectangle 3"/>
          <p:cNvSpPr>
            <a:spLocks noGrp="1" noChangeArrowheads="1"/>
          </p:cNvSpPr>
          <p:nvPr>
            <p:ph type="body" idx="1"/>
          </p:nvPr>
        </p:nvSpPr>
        <p:spPr>
          <a:xfrm>
            <a:off x="1981200" y="4419600"/>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In a traditional Java application, the life cycle of a bean is fairly simple. Java’s </a:t>
            </a:r>
            <a:r>
              <a:rPr lang="en-US" altLang="en-US" b="1" smtClean="0"/>
              <a:t>new</a:t>
            </a:r>
            <a:r>
              <a:rPr lang="en-US" altLang="en-US" smtClean="0"/>
              <a:t> keyword is used to instantiate the bean and it is ready to use. In contrast, the life cycle of a bean within a Spring container is a bit more elaborate. </a:t>
            </a:r>
          </a:p>
          <a:p>
            <a:pPr marL="190500" indent="-190500" eaLnBrk="1" hangingPunct="1"/>
            <a:r>
              <a:rPr lang="en-US" altLang="en-US" smtClean="0"/>
              <a:t>A bean factory performs several setup steps before a bean is ready to use.</a:t>
            </a:r>
          </a:p>
          <a:p>
            <a:pPr marL="190500" indent="-190500" eaLnBrk="1" hangingPunct="1">
              <a:buFontTx/>
              <a:buChar char="•"/>
            </a:pPr>
            <a:r>
              <a:rPr lang="en-US" altLang="en-US" smtClean="0"/>
              <a:t>The container finds the bean’s definition and instantiates the bean.</a:t>
            </a:r>
          </a:p>
          <a:p>
            <a:pPr marL="190500" indent="-190500" eaLnBrk="1" hangingPunct="1">
              <a:buFontTx/>
              <a:buChar char="•"/>
            </a:pPr>
            <a:r>
              <a:rPr lang="en-US" altLang="en-US" smtClean="0"/>
              <a:t>Using dependency injection, Spring populates all the properties as specified in the bean definition.</a:t>
            </a:r>
          </a:p>
          <a:p>
            <a:pPr marL="190500" indent="-190500" eaLnBrk="1" hangingPunct="1">
              <a:buFontTx/>
              <a:buChar char="•"/>
            </a:pPr>
            <a:r>
              <a:rPr lang="en-US" altLang="en-US" smtClean="0"/>
              <a:t>If the bean implements the BeanNameAware interface, the factory calls setBeanName() passing the bean’s ID.</a:t>
            </a:r>
          </a:p>
          <a:p>
            <a:pPr marL="190500" indent="-190500" eaLnBrk="1" hangingPunct="1">
              <a:buFontTx/>
              <a:buChar char="•"/>
            </a:pPr>
            <a:r>
              <a:rPr lang="en-US" altLang="en-US" smtClean="0"/>
              <a:t>If the bean implements the BeanFactoryAware interface, the factory calls setBeanFactory() passing an instance of itself.</a:t>
            </a:r>
          </a:p>
          <a:p>
            <a:pPr marL="190500" indent="-190500" eaLnBrk="1" hangingPunct="1">
              <a:buFontTx/>
              <a:buChar char="•"/>
            </a:pPr>
            <a:r>
              <a:rPr lang="en-US" altLang="en-US" smtClean="0"/>
              <a:t>If there are any BeanPostProcessers associated with the bean, their PostProcessBeforeInitialization() methods will be called.</a:t>
            </a:r>
          </a:p>
          <a:p>
            <a:pPr marL="190500" indent="-190500" eaLnBrk="1" hangingPunct="1">
              <a:buFontTx/>
              <a:buChar char="•"/>
            </a:pPr>
            <a:r>
              <a:rPr lang="en-US" altLang="en-US" smtClean="0"/>
              <a:t>If an init-method is specified for the bean, it will be called.</a:t>
            </a:r>
          </a:p>
          <a:p>
            <a:pPr marL="190500" indent="-190500" eaLnBrk="1" hangingPunct="1">
              <a:buFontTx/>
              <a:buChar char="•"/>
            </a:pPr>
            <a:r>
              <a:rPr lang="en-US" altLang="en-US" smtClean="0"/>
              <a:t>Finally, if there are any BeanPostProcessers associated with the bean, their PostProcessAfterInitialization() methods will be called.</a:t>
            </a:r>
          </a:p>
          <a:p>
            <a:pPr marL="190500" indent="-190500" eaLnBrk="1" hangingPunct="1">
              <a:buFontTx/>
              <a:buChar char="•"/>
            </a:pPr>
            <a:r>
              <a:rPr lang="en-US" altLang="en-US" smtClean="0"/>
              <a:t>The bean is now ready to be used and will remain in the bean factory until it is no longer needed. It is removed from the factory in two ways:</a:t>
            </a:r>
          </a:p>
          <a:p>
            <a:pPr marL="647700" lvl="1" indent="-190500" eaLnBrk="1" hangingPunct="1">
              <a:buFont typeface="Wingdings" pitchFamily="2" charset="2"/>
              <a:buChar char="ü"/>
            </a:pPr>
            <a:r>
              <a:rPr lang="en-US" altLang="en-US" smtClean="0"/>
              <a:t>     If the bean implements the DisposableBean interface, the destroy() method is called. </a:t>
            </a:r>
          </a:p>
          <a:p>
            <a:pPr marL="647700" lvl="1" indent="-190500" eaLnBrk="1" hangingPunct="1">
              <a:buFont typeface="Wingdings" pitchFamily="2" charset="2"/>
              <a:buChar char="ü"/>
            </a:pPr>
            <a:r>
              <a:rPr lang="en-US" altLang="en-US" smtClean="0"/>
              <a:t>     If a custom destroy-method is specified, it will be called.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0D9B2ED1-9200-4604-811C-25980B3AA726}" type="slidenum">
              <a:rPr lang="en-US" altLang="en-US" smtClean="0"/>
              <a:pPr eaLnBrk="1" hangingPunct="1">
                <a:spcBef>
                  <a:spcPct val="0"/>
                </a:spcBef>
              </a:pPr>
              <a:t>36</a:t>
            </a:fld>
            <a:r>
              <a:rPr lang="en-US" altLang="en-US" sz="1200" smtClean="0"/>
              <a:t> </a:t>
            </a:r>
          </a:p>
        </p:txBody>
      </p:sp>
      <p:sp>
        <p:nvSpPr>
          <p:cNvPr id="11264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2644" name="Rectangle 2"/>
          <p:cNvSpPr>
            <a:spLocks noRot="1" noChangeAspect="1" noChangeArrowheads="1" noTextEdit="1"/>
          </p:cNvSpPr>
          <p:nvPr>
            <p:ph type="sldImg"/>
          </p:nvPr>
        </p:nvSpPr>
        <p:spPr>
          <a:xfrm>
            <a:off x="1970088" y="839788"/>
            <a:ext cx="4670425" cy="3503612"/>
          </a:xfrm>
          <a:ln/>
        </p:spPr>
      </p:sp>
      <p:sp>
        <p:nvSpPr>
          <p:cNvPr id="1126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Declaring a custom init-method in your bean’s definition specifies a method that is to be called on the bean immediately upon instantiation. Similarly, a custom destroy-method specifies a method that is called just before a bean is removed from the container.</a:t>
            </a:r>
          </a:p>
          <a:p>
            <a:pPr eaLnBrk="1" hangingPunct="1"/>
            <a:r>
              <a:rPr lang="en-US" altLang="en-US" smtClean="0"/>
              <a:t>E.g., the init-method=“setup” in the above example calls setup() method in the bean class when bean is loaded into container and teardown() when bean is removed from container.</a:t>
            </a:r>
          </a:p>
          <a:p>
            <a:pPr eaLnBrk="1" hangingPunct="1"/>
            <a:r>
              <a:rPr lang="en-US" altLang="en-US" smtClean="0"/>
              <a:t> </a:t>
            </a:r>
          </a:p>
          <a:p>
            <a:pPr eaLnBrk="1" hangingPunct="1"/>
            <a:r>
              <a:rPr lang="en-US" altLang="en-US" b="1" smtClean="0"/>
              <a:t>Defaulting init-method and destroy-method:</a:t>
            </a:r>
          </a:p>
          <a:p>
            <a:pPr eaLnBrk="1" hangingPunct="1"/>
            <a:r>
              <a:rPr lang="en-US" altLang="en-US" smtClean="0"/>
              <a:t>If many of the beans in a context definition file will have initialization or destroy methods with same name, you don’ have to declare init-method or destroy-method on each individual bean. Instead, you can take advantage of the default-init-method and default-destroy-method attributes on the &lt;beans&gt; element.</a:t>
            </a:r>
          </a:p>
        </p:txBody>
      </p:sp>
      <p:sp>
        <p:nvSpPr>
          <p:cNvPr id="112646" name="Rectangle 4"/>
          <p:cNvSpPr>
            <a:spLocks noChangeArrowheads="1"/>
          </p:cNvSpPr>
          <p:nvPr/>
        </p:nvSpPr>
        <p:spPr bwMode="auto">
          <a:xfrm>
            <a:off x="152400" y="1219200"/>
            <a:ext cx="16002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ea typeface="Arial Unicode MS" pitchFamily="34" charset="-128"/>
                <a:cs typeface="Arial Unicode MS" pitchFamily="34" charset="-128"/>
              </a:rPr>
              <a:t>A typical example would be a connection pooling bean:</a:t>
            </a:r>
          </a:p>
          <a:p>
            <a:pPr eaLnBrk="1" hangingPunct="1"/>
            <a:r>
              <a:rPr lang="en-US" altLang="en-US">
                <a:ea typeface="Arial Unicode MS" pitchFamily="34" charset="-128"/>
                <a:cs typeface="Arial Unicode MS" pitchFamily="34" charset="-128"/>
              </a:rPr>
              <a:t>public class ConnPool{</a:t>
            </a:r>
          </a:p>
          <a:p>
            <a:pPr eaLnBrk="1" hangingPunct="1"/>
            <a:r>
              <a:rPr lang="en-US" altLang="en-US">
                <a:ea typeface="Arial Unicode MS" pitchFamily="34" charset="-128"/>
                <a:cs typeface="Arial Unicode MS" pitchFamily="34" charset="-128"/>
              </a:rPr>
              <a:t> public void init(){</a:t>
            </a:r>
          </a:p>
          <a:p>
            <a:pPr eaLnBrk="1" hangingPunct="1"/>
            <a:r>
              <a:rPr lang="en-US" altLang="en-US">
                <a:ea typeface="Arial Unicode MS" pitchFamily="34" charset="-128"/>
                <a:cs typeface="Arial Unicode MS" pitchFamily="34" charset="-128"/>
              </a:rPr>
              <a:t>  //initialize conn pool</a:t>
            </a:r>
          </a:p>
          <a:p>
            <a:pPr eaLnBrk="1" hangingPunct="1"/>
            <a:r>
              <a:rPr lang="en-US" altLang="en-US">
                <a:ea typeface="Arial Unicode MS" pitchFamily="34" charset="-128"/>
                <a:cs typeface="Arial Unicode MS" pitchFamily="34" charset="-128"/>
              </a:rPr>
              <a:t>}</a:t>
            </a:r>
          </a:p>
          <a:p>
            <a:pPr eaLnBrk="1" hangingPunct="1"/>
            <a:r>
              <a:rPr lang="en-US" altLang="en-US">
                <a:ea typeface="Arial Unicode MS" pitchFamily="34" charset="-128"/>
                <a:cs typeface="Arial Unicode MS" pitchFamily="34" charset="-128"/>
              </a:rPr>
              <a:t>public void close(){</a:t>
            </a:r>
          </a:p>
          <a:p>
            <a:pPr eaLnBrk="1" hangingPunct="1"/>
            <a:r>
              <a:rPr lang="en-US" altLang="en-US">
                <a:ea typeface="Arial Unicode MS" pitchFamily="34" charset="-128"/>
                <a:cs typeface="Arial Unicode MS" pitchFamily="34" charset="-128"/>
              </a:rPr>
              <a:t>  //release connection</a:t>
            </a:r>
          </a:p>
          <a:p>
            <a:pPr eaLnBrk="1" hangingPunct="1"/>
            <a:r>
              <a:rPr lang="en-US" altLang="en-US">
                <a:ea typeface="Arial Unicode MS" pitchFamily="34" charset="-128"/>
                <a:cs typeface="Arial Unicode MS" pitchFamily="34" charset="-128"/>
              </a:rPr>
              <a:t>}</a:t>
            </a:r>
          </a:p>
          <a:p>
            <a:pPr eaLnBrk="1" hangingPunct="1"/>
            <a:r>
              <a:rPr lang="en-US" altLang="en-US">
                <a:ea typeface="Arial Unicode MS" pitchFamily="34" charset="-128"/>
                <a:cs typeface="Arial Unicode MS" pitchFamily="34" charset="-128"/>
              </a:rPr>
              <a:t>… … </a:t>
            </a:r>
          </a:p>
          <a:p>
            <a:pPr eaLnBrk="1" hangingPunct="1"/>
            <a:r>
              <a:rPr lang="en-US" altLang="en-US">
                <a:ea typeface="Arial Unicode MS" pitchFamily="34" charset="-128"/>
                <a:cs typeface="Arial Unicode MS" pitchFamily="34" charset="-128"/>
              </a:rPr>
              <a:t>The bean definition for this snippet would appear as follows:</a:t>
            </a:r>
          </a:p>
          <a:p>
            <a:pPr eaLnBrk="1" hangingPunct="1"/>
            <a:r>
              <a:rPr lang="en-US" altLang="en-US">
                <a:ea typeface="Arial Unicode MS" pitchFamily="34" charset="-128"/>
                <a:cs typeface="Arial Unicode MS" pitchFamily="34" charset="-128"/>
              </a:rPr>
              <a:t>&lt;bean id=“connPool”  class=“com.ConnPool”</a:t>
            </a:r>
          </a:p>
          <a:p>
            <a:pPr eaLnBrk="1" hangingPunct="1"/>
            <a:r>
              <a:rPr lang="en-US" altLang="en-US">
                <a:ea typeface="Arial Unicode MS" pitchFamily="34" charset="-128"/>
                <a:cs typeface="Arial Unicode MS" pitchFamily="34" charset="-128"/>
              </a:rPr>
              <a:t>init-method=“init” destroy-method=“close” /&gt;</a:t>
            </a:r>
          </a:p>
        </p:txBody>
      </p:sp>
      <p:sp>
        <p:nvSpPr>
          <p:cNvPr id="112647" name="AutoShape 5"/>
          <p:cNvSpPr>
            <a:spLocks noChangeArrowheads="1"/>
          </p:cNvSpPr>
          <p:nvPr/>
        </p:nvSpPr>
        <p:spPr bwMode="auto">
          <a:xfrm>
            <a:off x="1905000" y="7010400"/>
            <a:ext cx="4572000" cy="1066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&lt;beans……</a:t>
            </a:r>
          </a:p>
          <a:p>
            <a:pPr eaLnBrk="1" hangingPunct="1">
              <a:spcBef>
                <a:spcPct val="0"/>
              </a:spcBef>
            </a:pPr>
            <a:r>
              <a:rPr lang="en-US" altLang="en-US"/>
              <a:t>default-init-method=“tuneApplication”</a:t>
            </a:r>
          </a:p>
          <a:p>
            <a:pPr eaLnBrk="1" hangingPunct="1">
              <a:spcBef>
                <a:spcPct val="0"/>
              </a:spcBef>
            </a:pPr>
            <a:r>
              <a:rPr lang="en-US" altLang="en-US"/>
              <a:t>default-destroy-method=“cleanApplication” &gt;</a:t>
            </a:r>
          </a:p>
          <a:p>
            <a:pPr eaLnBrk="1" hangingPunct="1">
              <a:spcBef>
                <a:spcPct val="0"/>
              </a:spcBef>
            </a:pPr>
            <a:r>
              <a:rPr lang="en-US" altLang="en-US"/>
              <a:t>……</a:t>
            </a:r>
          </a:p>
          <a:p>
            <a:pPr eaLnBrk="1" hangingPunct="1">
              <a:spcBef>
                <a:spcPct val="0"/>
              </a:spcBef>
            </a:pPr>
            <a:r>
              <a:rPr lang="en-US" altLang="en-US"/>
              <a:t>&lt;/beans&gt;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63807E7F-7C67-4F32-A19C-A4D450464ED7}" type="slidenum">
              <a:rPr lang="en-US" altLang="en-US" smtClean="0"/>
              <a:pPr eaLnBrk="1" hangingPunct="1">
                <a:spcBef>
                  <a:spcPct val="0"/>
                </a:spcBef>
              </a:pPr>
              <a:t>37</a:t>
            </a:fld>
            <a:r>
              <a:rPr lang="en-US" altLang="en-US" sz="1200" smtClean="0"/>
              <a:t> </a:t>
            </a:r>
          </a:p>
        </p:txBody>
      </p:sp>
      <p:sp>
        <p:nvSpPr>
          <p:cNvPr id="11366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3668" name="Rectangle 2"/>
          <p:cNvSpPr>
            <a:spLocks noRot="1" noChangeAspect="1" noChangeArrowheads="1" noTextEdit="1"/>
          </p:cNvSpPr>
          <p:nvPr>
            <p:ph type="sldImg"/>
          </p:nvPr>
        </p:nvSpPr>
        <p:spPr>
          <a:xfrm>
            <a:off x="1970088" y="839788"/>
            <a:ext cx="4670425" cy="3503612"/>
          </a:xfrm>
          <a:ln/>
        </p:spPr>
      </p:sp>
      <p:sp>
        <p:nvSpPr>
          <p:cNvPr id="113669" name="Rectangle 3"/>
          <p:cNvSpPr>
            <a:spLocks noGrp="1" noChangeArrowheads="1"/>
          </p:cNvSpPr>
          <p:nvPr>
            <p:ph type="body" idx="1"/>
          </p:nvPr>
        </p:nvSpPr>
        <p:spPr>
          <a:xfrm>
            <a:off x="2133600" y="4495800"/>
            <a:ext cx="44196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As an option to init-method and destroy-method, we can also rewrite the bean class to implement two special Spring interfaces: InitializingBean and DisposableBean. The Spring container treats beans that implement these interfaces in a special way, by allowing them to hook into the bean lifecycle. </a:t>
            </a:r>
          </a:p>
          <a:p>
            <a:pPr eaLnBrk="1" hangingPunct="1"/>
            <a:r>
              <a:rPr lang="en-US" altLang="en-US" smtClean="0"/>
              <a:t>The InitializingBean interface provides a method afterPropertiesSet(). This is called once all specified properties for the bean have been set. This makes it possible for the bean to perform initialization that cannot be performed until all properties have been completely set.</a:t>
            </a:r>
          </a:p>
          <a:p>
            <a:pPr eaLnBrk="1" hangingPunct="1"/>
            <a:r>
              <a:rPr lang="en-US" altLang="en-US" smtClean="0"/>
              <a:t>DisposableBean provides a destroy() method which will be called on the other end of a bean-lifecycle., when the bean is disposed by the container.</a:t>
            </a:r>
          </a:p>
          <a:p>
            <a:pPr eaLnBrk="1" hangingPunct="1"/>
            <a:r>
              <a:rPr lang="en-US" altLang="en-US" smtClean="0"/>
              <a:t>The benefit of using these interfaces is that Spring container is able to automatically detect beans that implement them without any external configuration. However, the disadvantage of implementing these interfaces is that you couple your application’s beans to Spring API.</a:t>
            </a:r>
          </a:p>
          <a:p>
            <a:pPr eaLnBrk="1" hangingPunct="1"/>
            <a:endParaRPr lang="en-US" altLang="en-US" smtClean="0"/>
          </a:p>
        </p:txBody>
      </p:sp>
      <p:sp>
        <p:nvSpPr>
          <p:cNvPr id="113670" name="AutoShape 5"/>
          <p:cNvSpPr>
            <a:spLocks noChangeArrowheads="1"/>
          </p:cNvSpPr>
          <p:nvPr/>
        </p:nvSpPr>
        <p:spPr bwMode="auto">
          <a:xfrm>
            <a:off x="2286000" y="6858000"/>
            <a:ext cx="4191000" cy="1447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120000"/>
              </a:lnSpc>
              <a:spcBef>
                <a:spcPct val="0"/>
              </a:spcBef>
            </a:pPr>
            <a:r>
              <a:rPr lang="en-US" altLang="en-US"/>
              <a:t>import org.springframework.beans.factory.InitializingBean;</a:t>
            </a:r>
          </a:p>
          <a:p>
            <a:pPr eaLnBrk="1" hangingPunct="1">
              <a:lnSpc>
                <a:spcPct val="120000"/>
              </a:lnSpc>
              <a:spcBef>
                <a:spcPct val="0"/>
              </a:spcBef>
            </a:pPr>
            <a:r>
              <a:rPr lang="en-US" altLang="en-US"/>
              <a:t>import org.springframework.beans.factory.DisposableBean;</a:t>
            </a:r>
          </a:p>
          <a:p>
            <a:pPr eaLnBrk="1" hangingPunct="1">
              <a:lnSpc>
                <a:spcPct val="120000"/>
              </a:lnSpc>
              <a:spcBef>
                <a:spcPct val="0"/>
              </a:spcBef>
            </a:pPr>
            <a:r>
              <a:rPr lang="en-US" altLang="en-US"/>
              <a:t>public class SampleBean implements InitializingBean, DisposableBean{</a:t>
            </a:r>
          </a:p>
          <a:p>
            <a:pPr eaLnBrk="1" hangingPunct="1">
              <a:lnSpc>
                <a:spcPct val="120000"/>
              </a:lnSpc>
              <a:spcBef>
                <a:spcPct val="0"/>
              </a:spcBef>
            </a:pPr>
            <a:r>
              <a:rPr lang="en-US" altLang="en-US"/>
              <a:t>   …</a:t>
            </a:r>
          </a:p>
          <a:p>
            <a:pPr eaLnBrk="1" hangingPunct="1">
              <a:lnSpc>
                <a:spcPct val="120000"/>
              </a:lnSpc>
              <a:spcBef>
                <a:spcPct val="0"/>
              </a:spcBef>
            </a:pPr>
            <a:r>
              <a:rPr lang="en-US" altLang="en-US"/>
              <a:t>    public void afterPropertiesSet(){…} </a:t>
            </a:r>
          </a:p>
          <a:p>
            <a:pPr eaLnBrk="1" hangingPunct="1">
              <a:lnSpc>
                <a:spcPct val="120000"/>
              </a:lnSpc>
              <a:spcBef>
                <a:spcPct val="0"/>
              </a:spcBef>
            </a:pPr>
            <a:r>
              <a:rPr lang="en-US" altLang="en-US"/>
              <a:t>    public void destroy(){…}</a:t>
            </a:r>
          </a:p>
          <a:p>
            <a:pPr eaLnBrk="1" hangingPunct="1">
              <a:lnSpc>
                <a:spcPct val="120000"/>
              </a:lnSpc>
              <a:spcBef>
                <a:spcPct val="0"/>
              </a:spcBef>
            </a:pPr>
            <a:r>
              <a:rPr lang="en-US" altLang="en-US"/>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E2B3A38E-C0FA-45A2-BA18-143450201730}" type="slidenum">
              <a:rPr lang="en-US" altLang="en-US" smtClean="0"/>
              <a:pPr eaLnBrk="1" hangingPunct="1">
                <a:spcBef>
                  <a:spcPct val="0"/>
                </a:spcBef>
              </a:pPr>
              <a:t>38</a:t>
            </a:fld>
            <a:r>
              <a:rPr lang="en-US" altLang="en-US" sz="1200" smtClean="0"/>
              <a:t> </a:t>
            </a:r>
          </a:p>
        </p:txBody>
      </p:sp>
      <p:sp>
        <p:nvSpPr>
          <p:cNvPr id="11469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4692" name="Rectangle 2"/>
          <p:cNvSpPr>
            <a:spLocks noRot="1" noChangeAspect="1" noChangeArrowheads="1" noTextEdit="1"/>
          </p:cNvSpPr>
          <p:nvPr>
            <p:ph type="sldImg"/>
          </p:nvPr>
        </p:nvSpPr>
        <p:spPr>
          <a:xfrm>
            <a:off x="1970088" y="839788"/>
            <a:ext cx="4670425" cy="3503612"/>
          </a:xfrm>
          <a:ln/>
        </p:spPr>
      </p:sp>
      <p:sp>
        <p:nvSpPr>
          <p:cNvPr id="114693" name="Rectangle 3"/>
          <p:cNvSpPr>
            <a:spLocks noGrp="1" noChangeArrowheads="1"/>
          </p:cNvSpPr>
          <p:nvPr>
            <p:ph type="body" idx="1"/>
          </p:nvPr>
        </p:nvSpPr>
        <p:spPr>
          <a:xfrm>
            <a:off x="1981200" y="4495800"/>
            <a:ext cx="47244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Application contexts build on bean factory by providing application framework services. A bean factory is fine for simple applications, but to take advantage of the full power of Spring framework, we need to use the application context container, which offers services mentioned in slide above. Many implementations of application context exist:</a:t>
            </a:r>
          </a:p>
          <a:p>
            <a:pPr marL="190500" indent="-190500" eaLnBrk="1" hangingPunct="1">
              <a:buFontTx/>
              <a:buChar char="•"/>
            </a:pPr>
            <a:r>
              <a:rPr lang="en-US" altLang="en-US" b="1" smtClean="0"/>
              <a:t>ClassPathXmlApplicationContext</a:t>
            </a:r>
            <a:r>
              <a:rPr lang="en-US" altLang="en-US" smtClean="0"/>
              <a:t> : Loads context definition from a XML file located in the class path.</a:t>
            </a:r>
          </a:p>
          <a:p>
            <a:pPr marL="190500" indent="-190500" eaLnBrk="1" hangingPunct="1">
              <a:buFontTx/>
              <a:buChar char="•"/>
            </a:pPr>
            <a:r>
              <a:rPr lang="en-US" altLang="en-US" b="1" smtClean="0"/>
              <a:t>FileSystemApplicationContext</a:t>
            </a:r>
            <a:r>
              <a:rPr lang="en-US" altLang="en-US" smtClean="0"/>
              <a:t>: Loads context definition from an XML  file in the file system.</a:t>
            </a:r>
          </a:p>
          <a:p>
            <a:pPr marL="190500" indent="-190500" eaLnBrk="1" hangingPunct="1">
              <a:buFontTx/>
              <a:buChar char="•"/>
            </a:pPr>
            <a:r>
              <a:rPr lang="en-US" altLang="en-US" b="1" smtClean="0"/>
              <a:t>XmlWebApplicationContext</a:t>
            </a:r>
            <a:r>
              <a:rPr lang="en-US" altLang="en-US" smtClean="0"/>
              <a:t> : Loads context definition from an XML file contained within a web application</a:t>
            </a:r>
          </a:p>
          <a:p>
            <a:pPr marL="190500" indent="-190500" eaLnBrk="1" hangingPunct="1"/>
            <a:r>
              <a:rPr lang="en-US" altLang="en-US" smtClean="0"/>
              <a:t>Loading the ApplicationContext: Some examples :</a:t>
            </a:r>
          </a:p>
          <a:p>
            <a:pPr marL="190500" indent="-190500" eaLnBrk="1" hangingPunct="1"/>
            <a:r>
              <a:rPr lang="en-US" altLang="en-US" smtClean="0"/>
              <a:t>ApplicationContext ctx = new ClassPathXmlApplicationContext(“app.xml");</a:t>
            </a:r>
          </a:p>
          <a:p>
            <a:pPr marL="190500" indent="-190500" eaLnBrk="1" hangingPunct="1"/>
            <a:r>
              <a:rPr lang="en-US" altLang="en-US" smtClean="0"/>
              <a:t>ApplicationContext ctx = new FileSystemXmlApplicationContext(“/some/file/path/app.xml");</a:t>
            </a:r>
          </a:p>
          <a:p>
            <a:pPr marL="190500" indent="-190500" eaLnBrk="1" hangingPunct="1"/>
            <a:r>
              <a:rPr lang="en-US" altLang="en-US" smtClean="0"/>
              <a:t>ApplicationContext ctx = new ClassPathXmlApplicationContext( new String[]{“app1.xml“,”app2.xml”});  // combines multiple xml file fragments</a:t>
            </a:r>
          </a:p>
          <a:p>
            <a:pPr marL="190500" indent="-190500" eaLnBrk="1" hangingPunct="1"/>
            <a:endParaRPr lang="en-US" altLang="en-US" i="1" smtClean="0"/>
          </a:p>
          <a:p>
            <a:pPr marL="190500" indent="-190500" eaLnBrk="1" hangingPunct="1"/>
            <a:r>
              <a:rPr lang="en-US" altLang="en-US" i="1" smtClean="0"/>
              <a:t>Spring  support Wildcards in application context constructor resource paths</a:t>
            </a:r>
            <a:r>
              <a:rPr lang="en-US" altLang="en-US" smtClean="0"/>
              <a:t>.</a:t>
            </a:r>
          </a:p>
          <a:p>
            <a:pPr marL="190500" indent="-190500" eaLnBrk="1" hangingPunct="1"/>
            <a:r>
              <a:rPr lang="en-US" altLang="en-US" smtClean="0"/>
              <a:t>The resource paths in application context constructor values may be a simple path which has a one-to-one mapping to a target Resource, or alternately may contain the special "classpath*:" prefix and/or internal Ant-style regular expressions (matched using Spring's PathMatcher utility). Both of the latter are effectively wildcards.        (Continued on next page….)</a:t>
            </a:r>
          </a:p>
        </p:txBody>
      </p:sp>
      <p:sp>
        <p:nvSpPr>
          <p:cNvPr id="114694" name="Text Box 4"/>
          <p:cNvSpPr txBox="1">
            <a:spLocks noChangeArrowheads="1"/>
          </p:cNvSpPr>
          <p:nvPr/>
        </p:nvSpPr>
        <p:spPr bwMode="auto">
          <a:xfrm>
            <a:off x="152400" y="1219200"/>
            <a:ext cx="16002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ea typeface="Arial Unicode MS" pitchFamily="34" charset="-128"/>
                <a:cs typeface="Arial Unicode MS" pitchFamily="34" charset="-128"/>
              </a:rPr>
              <a:t>When is it appropriate to create and use a bean factory versus an application context? In all cases you are better off using an application context because you will get more features at no real cost. The main exception is something like an applet where every last byte of memory used is significant, and a bean factory will save some memory because you can use the Spring library package, which brings in only bean factory functionality, without bringing in application context functionality.</a:t>
            </a:r>
          </a:p>
          <a:p>
            <a:pPr eaLnBrk="1" hangingPunct="1"/>
            <a:endParaRPr lang="en-US" altLang="en-US">
              <a:ea typeface="Arial Unicode MS" pitchFamily="34" charset="-128"/>
              <a:cs typeface="Arial Unicode MS" pitchFamily="34" charset="-128"/>
            </a:endParaRPr>
          </a:p>
          <a:p>
            <a:pPr eaLnBrk="1" hangingPunct="1"/>
            <a:r>
              <a:rPr lang="en-US" altLang="en-US">
                <a:ea typeface="Arial Unicode MS" pitchFamily="34" charset="-128"/>
                <a:cs typeface="Arial Unicode MS" pitchFamily="34" charset="-128"/>
              </a:rPr>
              <a:t>With Spring3 however, most applications use ApplicationContext, so from hereon we shall use this in all our demos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567224D0-D647-4155-99FB-48C7DF7C7D38}" type="slidenum">
              <a:rPr lang="en-US" altLang="en-US" smtClean="0"/>
              <a:pPr eaLnBrk="1" hangingPunct="1">
                <a:spcBef>
                  <a:spcPct val="0"/>
                </a:spcBef>
              </a:pPr>
              <a:t>39</a:t>
            </a:fld>
            <a:r>
              <a:rPr lang="en-US" altLang="en-US" sz="1200" smtClean="0"/>
              <a:t> </a:t>
            </a:r>
          </a:p>
        </p:txBody>
      </p:sp>
      <p:sp>
        <p:nvSpPr>
          <p:cNvPr id="11571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5716" name="Rectangle 2"/>
          <p:cNvSpPr>
            <a:spLocks noRot="1" noChangeAspect="1" noChangeArrowheads="1" noTextEdit="1"/>
          </p:cNvSpPr>
          <p:nvPr>
            <p:ph type="sldImg"/>
          </p:nvPr>
        </p:nvSpPr>
        <p:spPr>
          <a:xfrm>
            <a:off x="1970088" y="839788"/>
            <a:ext cx="4670425" cy="3503612"/>
          </a:xfrm>
          <a:ln/>
        </p:spPr>
      </p:sp>
      <p:sp>
        <p:nvSpPr>
          <p:cNvPr id="115717" name="Rectangle 3"/>
          <p:cNvSpPr>
            <a:spLocks noGrp="1" noChangeArrowheads="1"/>
          </p:cNvSpPr>
          <p:nvPr>
            <p:ph type="body" idx="1"/>
          </p:nvPr>
        </p:nvSpPr>
        <p:spPr>
          <a:xfrm>
            <a:off x="1981200" y="4495800"/>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(Continued from previous page)</a:t>
            </a:r>
          </a:p>
          <a:p>
            <a:pPr eaLnBrk="1" hangingPunct="1"/>
            <a:r>
              <a:rPr lang="en-US" altLang="en-US" smtClean="0"/>
              <a:t>Eg.</a:t>
            </a:r>
          </a:p>
          <a:p>
            <a:pPr eaLnBrk="1" hangingPunct="1">
              <a:spcBef>
                <a:spcPct val="0"/>
              </a:spcBef>
            </a:pPr>
            <a:r>
              <a:rPr lang="en-US" altLang="en-US" smtClean="0"/>
              <a:t>/WEB-INF/*-context.xml</a:t>
            </a:r>
          </a:p>
          <a:p>
            <a:pPr eaLnBrk="1" hangingPunct="1">
              <a:spcBef>
                <a:spcPct val="0"/>
              </a:spcBef>
            </a:pPr>
            <a:r>
              <a:rPr lang="en-US" altLang="en-US" smtClean="0"/>
              <a:t>com/mycompany/**/applicationContext.xml</a:t>
            </a:r>
          </a:p>
          <a:p>
            <a:pPr eaLnBrk="1" hangingPunct="1">
              <a:spcBef>
                <a:spcPct val="0"/>
              </a:spcBef>
            </a:pPr>
            <a:r>
              <a:rPr lang="en-US" altLang="en-US" smtClean="0"/>
              <a:t>file:C:/some/path/*-context.xml</a:t>
            </a:r>
          </a:p>
          <a:p>
            <a:pPr eaLnBrk="1" hangingPunct="1">
              <a:spcBef>
                <a:spcPct val="0"/>
              </a:spcBef>
            </a:pPr>
            <a:r>
              <a:rPr lang="en-US" altLang="en-US" smtClean="0"/>
              <a:t>classpath:com/mycompany/**/applicationContext.xml</a:t>
            </a:r>
          </a:p>
          <a:p>
            <a:pPr eaLnBrk="1" hangingPunct="1">
              <a:spcBef>
                <a:spcPct val="0"/>
              </a:spcBef>
            </a:pPr>
            <a:r>
              <a:rPr lang="en-US" altLang="en-US" smtClean="0"/>
              <a:t>classpath:com/mycompany/**/service-context.xml</a:t>
            </a:r>
          </a:p>
          <a:p>
            <a:pPr eaLnBrk="1" hangingPunct="1"/>
            <a:r>
              <a:rPr lang="en-US" altLang="en-US" smtClean="0"/>
              <a:t>ApplicationContext ctx = new ClassPathXmlApplicationContext("classpath*:conf/appContext*.xml");</a:t>
            </a:r>
          </a:p>
          <a:p>
            <a:pPr eaLnBrk="1" hangingPunct="1"/>
            <a:endParaRPr lang="en-US" altLang="en-US" smtClean="0"/>
          </a:p>
          <a:p>
            <a:pPr eaLnBrk="1" hangingPunct="1"/>
            <a:endParaRPr lang="en-US" altLang="en-US" smtClean="0"/>
          </a:p>
          <a:p>
            <a:pPr eaLnBrk="1" hangingPunct="1"/>
            <a:r>
              <a:rPr lang="en-US" altLang="en-US" b="1" u="sng" smtClean="0"/>
              <a:t>ApplicationContext life cycle:</a:t>
            </a:r>
          </a:p>
          <a:p>
            <a:pPr eaLnBrk="1" hangingPunct="1"/>
            <a:r>
              <a:rPr lang="en-US" altLang="en-US" smtClean="0"/>
              <a:t>The life cycle of a bean within a Spring ApplicationContext differs only slightly from that of a bean within a bean factory as shown in above figure.</a:t>
            </a:r>
          </a:p>
          <a:p>
            <a:pPr eaLnBrk="1" hangingPunct="1"/>
            <a:r>
              <a:rPr lang="en-US" altLang="en-US" smtClean="0"/>
              <a:t>The only difference is that if a bean implements the ApplicationContextAware interface, the setApplicationContext() method is invoked.</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75F254B-A29E-40DD-BD7C-4E8AB003E9FC}" type="slidenum">
              <a:rPr lang="en-US" altLang="en-US" smtClean="0"/>
              <a:pPr eaLnBrk="1" hangingPunct="1">
                <a:spcBef>
                  <a:spcPct val="0"/>
                </a:spcBef>
              </a:pPr>
              <a:t>40</a:t>
            </a:fld>
            <a:r>
              <a:rPr lang="en-US" altLang="en-US" sz="1200" smtClean="0"/>
              <a:t> </a:t>
            </a:r>
          </a:p>
        </p:txBody>
      </p:sp>
      <p:sp>
        <p:nvSpPr>
          <p:cNvPr id="11673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6740" name="Rectangle 2"/>
          <p:cNvSpPr>
            <a:spLocks noRot="1" noChangeAspect="1" noChangeArrowheads="1" noTextEdit="1"/>
          </p:cNvSpPr>
          <p:nvPr>
            <p:ph type="sldImg"/>
          </p:nvPr>
        </p:nvSpPr>
        <p:spPr>
          <a:xfrm>
            <a:off x="1981200" y="838200"/>
            <a:ext cx="4670425" cy="3503613"/>
          </a:xfrm>
          <a:ln/>
        </p:spPr>
      </p:sp>
      <p:sp>
        <p:nvSpPr>
          <p:cNvPr id="116741" name="Rectangle 3"/>
          <p:cNvSpPr>
            <a:spLocks noGrp="1" noChangeArrowheads="1"/>
          </p:cNvSpPr>
          <p:nvPr>
            <p:ph type="body" idx="1"/>
          </p:nvPr>
        </p:nvSpPr>
        <p:spPr>
          <a:xfrm>
            <a:off x="1981200" y="44958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The lifecycle of the BeanFactory and ApplicationContext provide many opportunities to cut into the bean’s life cycle to review or alter its configuration. This is called </a:t>
            </a:r>
            <a:r>
              <a:rPr lang="en-US" altLang="en-US" b="1" smtClean="0"/>
              <a:t>post processing</a:t>
            </a:r>
            <a:r>
              <a:rPr lang="en-US" altLang="en-US" smtClean="0"/>
              <a:t> and occurs </a:t>
            </a:r>
            <a:r>
              <a:rPr lang="en-US" altLang="en-US" i="1" smtClean="0"/>
              <a:t>after</a:t>
            </a:r>
            <a:r>
              <a:rPr lang="en-US" altLang="en-US" smtClean="0"/>
              <a:t> some event has occurred. A bean post-processor is a java class which implements the BeanPostProcessor interface, which consists of two callback methods:</a:t>
            </a:r>
          </a:p>
          <a:p>
            <a:pPr marL="190500" indent="-190500" eaLnBrk="1" hangingPunct="1">
              <a:buFontTx/>
              <a:buChar char="•"/>
            </a:pPr>
            <a:r>
              <a:rPr lang="en-US" altLang="en-US" smtClean="0"/>
              <a:t>postProcessBeforeInitialization: called immediately before bean initialization.</a:t>
            </a:r>
          </a:p>
          <a:p>
            <a:pPr marL="190500" indent="-190500" eaLnBrk="1" hangingPunct="1">
              <a:buFontTx/>
              <a:buChar char="•"/>
            </a:pPr>
            <a:r>
              <a:rPr lang="en-US" altLang="en-US" smtClean="0"/>
              <a:t>postProcessAfterInitialization: called immediately after bean Initialization.</a:t>
            </a:r>
          </a:p>
          <a:p>
            <a:pPr marL="190500" indent="-190500" eaLnBrk="1" hangingPunct="1"/>
            <a:r>
              <a:rPr lang="en-US" altLang="en-US" smtClean="0"/>
              <a:t>BeanPostProcessors operate on bean (or object) </a:t>
            </a:r>
            <a:r>
              <a:rPr lang="en-US" altLang="en-US" i="1" smtClean="0"/>
              <a:t>instances</a:t>
            </a:r>
            <a:r>
              <a:rPr lang="en-US" altLang="en-US" smtClean="0"/>
              <a:t>; ie the Spring IoC container instantiates a bean instance and </a:t>
            </a:r>
            <a:r>
              <a:rPr lang="en-US" altLang="en-US" i="1" smtClean="0"/>
              <a:t>then  </a:t>
            </a:r>
            <a:r>
              <a:rPr lang="en-US" altLang="en-US" smtClean="0"/>
              <a:t>BeanPostProcessor interfaces do their work.</a:t>
            </a:r>
          </a:p>
          <a:p>
            <a:pPr marL="190500" indent="-190500" eaLnBrk="1" hangingPunct="1"/>
            <a:r>
              <a:rPr lang="en-US" altLang="en-US" smtClean="0"/>
              <a:t>An ApplicationContext will automatically detect any beans which are deployed into it which implement the BeanPostProcessor interface, and register them as post-processors, to be then called appropriately by the factory on bean creation. Simply deploy the post-processor in a similar fashion to any other bean! However, for BeanFactory, bean post-processors have to manually be explicitly registered, with a code sequence as shown below.</a:t>
            </a:r>
          </a:p>
          <a:p>
            <a:pPr marL="190500" indent="-190500" eaLnBrk="1" hangingPunct="1"/>
            <a:r>
              <a:rPr lang="en-US" altLang="en-US" smtClean="0"/>
              <a:t>Since this manual registration step is not convenient, and ApplictionContexts are functionally supersets of BeanFactories, it is generally recommended that ApplicationContext variants are used when bean post-processors are needed.</a:t>
            </a:r>
          </a:p>
        </p:txBody>
      </p:sp>
      <p:sp>
        <p:nvSpPr>
          <p:cNvPr id="116742" name="AutoShape 4"/>
          <p:cNvSpPr>
            <a:spLocks noChangeArrowheads="1"/>
          </p:cNvSpPr>
          <p:nvPr/>
        </p:nvSpPr>
        <p:spPr bwMode="auto">
          <a:xfrm>
            <a:off x="1981200" y="7848600"/>
            <a:ext cx="4572000" cy="685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ConfigurableBeanFactory bf = new .....; // create BeanFactory</a:t>
            </a:r>
          </a:p>
          <a:p>
            <a:pPr eaLnBrk="1" hangingPunct="1">
              <a:spcBef>
                <a:spcPct val="0"/>
              </a:spcBef>
            </a:pPr>
            <a:r>
              <a:rPr lang="en-US" altLang="en-US"/>
              <a:t>    // now register some beans and any needed BeanPostProcessors </a:t>
            </a:r>
          </a:p>
          <a:p>
            <a:pPr eaLnBrk="1" hangingPunct="1">
              <a:spcBef>
                <a:spcPct val="0"/>
              </a:spcBef>
            </a:pPr>
            <a:r>
              <a:rPr lang="en-US" altLang="en-US"/>
              <a:t>MyBeanPostProcessor pp = new MyBeanPostProcessor(); </a:t>
            </a:r>
          </a:p>
          <a:p>
            <a:pPr eaLnBrk="1" hangingPunct="1">
              <a:spcBef>
                <a:spcPct val="0"/>
              </a:spcBef>
            </a:pPr>
            <a:r>
              <a:rPr lang="en-US" altLang="en-US"/>
              <a:t>bf.addBeanPostProcessor(pp); // now start using the factory ... </a:t>
            </a:r>
          </a:p>
        </p:txBody>
      </p:sp>
      <p:sp>
        <p:nvSpPr>
          <p:cNvPr id="116743" name="Rectangle 5"/>
          <p:cNvSpPr>
            <a:spLocks noChangeArrowheads="1"/>
          </p:cNvSpPr>
          <p:nvPr/>
        </p:nvSpPr>
        <p:spPr bwMode="auto">
          <a:xfrm>
            <a:off x="152400" y="1295400"/>
            <a:ext cx="1600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If you want to implement some custom logic after the Spring container finishes instantiating, configuring, and otherwise initializing a bean, you can plug in one or more BeanPostProcessor implementations.</a:t>
            </a:r>
          </a:p>
          <a:p>
            <a:pPr eaLnBrk="1" hangingPunct="1">
              <a:spcBef>
                <a:spcPct val="0"/>
              </a:spcBef>
            </a:pPr>
            <a:r>
              <a:rPr lang="en-US" altLang="en-US"/>
              <a:t>We shall not focus on this interface further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94BE4F44-98D8-4A85-9287-595DA4CB0A99}" type="slidenum">
              <a:rPr lang="en-US" altLang="en-US" smtClean="0"/>
              <a:pPr eaLnBrk="1" hangingPunct="1">
                <a:spcBef>
                  <a:spcPct val="0"/>
                </a:spcBef>
              </a:pPr>
              <a:t>41</a:t>
            </a:fld>
            <a:r>
              <a:rPr lang="en-US" altLang="en-US" sz="1200" smtClean="0"/>
              <a:t> </a:t>
            </a:r>
          </a:p>
        </p:txBody>
      </p:sp>
      <p:sp>
        <p:nvSpPr>
          <p:cNvPr id="11776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7764" name="Rectangle 2"/>
          <p:cNvSpPr>
            <a:spLocks noRot="1" noChangeAspect="1" noChangeArrowheads="1" noTextEdit="1"/>
          </p:cNvSpPr>
          <p:nvPr>
            <p:ph type="sldImg"/>
          </p:nvPr>
        </p:nvSpPr>
        <p:spPr>
          <a:xfrm>
            <a:off x="1970088" y="839788"/>
            <a:ext cx="4670425" cy="3503612"/>
          </a:xfrm>
          <a:ln/>
        </p:spPr>
      </p:sp>
      <p:sp>
        <p:nvSpPr>
          <p:cNvPr id="117765" name="Rectangle 3"/>
          <p:cNvSpPr>
            <a:spLocks noGrp="1" noChangeArrowheads="1"/>
          </p:cNvSpPr>
          <p:nvPr>
            <p:ph type="body" idx="1"/>
          </p:nvPr>
        </p:nvSpPr>
        <p:spPr>
          <a:xfrm>
            <a:off x="2133600" y="4495800"/>
            <a:ext cx="44196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BeanFactoryPostProcessors operate on the </a:t>
            </a:r>
            <a:r>
              <a:rPr lang="en-US" altLang="en-US" i="1" smtClean="0"/>
              <a:t>bean configuration metadata</a:t>
            </a:r>
            <a:r>
              <a:rPr lang="en-US" altLang="en-US" smtClean="0"/>
              <a:t>; that is, the Spring IoC container allows BeanFactoryPostProcessors to read the configuration metadata and potentially change it </a:t>
            </a:r>
            <a:r>
              <a:rPr lang="en-US" altLang="en-US" i="1" smtClean="0"/>
              <a:t>before </a:t>
            </a:r>
            <a:r>
              <a:rPr lang="en-US" altLang="en-US" smtClean="0"/>
              <a:t>the container instantiates any beans other than BeanFactoryPostProcessors.!</a:t>
            </a:r>
          </a:p>
          <a:p>
            <a:pPr marL="190500" indent="-190500" eaLnBrk="1" hangingPunct="1"/>
            <a:r>
              <a:rPr lang="en-US" altLang="en-US" smtClean="0"/>
              <a:t>Has a single method – postProcessBeanFactory(). This is called by Spring container after all bean definitions have been loaded but before any beans are instantiated (including </a:t>
            </a:r>
            <a:r>
              <a:rPr lang="en-US" altLang="en-US" i="1" smtClean="0"/>
              <a:t>BeanPostProcessor</a:t>
            </a:r>
            <a:r>
              <a:rPr lang="en-US" altLang="en-US" smtClean="0"/>
              <a:t> beans). </a:t>
            </a:r>
          </a:p>
          <a:p>
            <a:pPr marL="190500" indent="-190500" eaLnBrk="1" hangingPunct="1"/>
            <a:endParaRPr lang="en-US" altLang="en-US" smtClean="0"/>
          </a:p>
          <a:p>
            <a:pPr marL="190500" indent="-190500" eaLnBrk="1" hangingPunct="1"/>
            <a:r>
              <a:rPr lang="en-US" altLang="en-US" smtClean="0"/>
              <a:t>Spring offers a number of pre-existing bean factory post-processors. Two very useful implementations are:</a:t>
            </a:r>
          </a:p>
          <a:p>
            <a:pPr marL="190500" indent="-190500" eaLnBrk="1" hangingPunct="1">
              <a:buFontTx/>
              <a:buChar char="•"/>
            </a:pPr>
            <a:r>
              <a:rPr lang="en-US" altLang="en-US" b="1" smtClean="0"/>
              <a:t>PropertyPlaceholderConfigurer</a:t>
            </a:r>
            <a:r>
              <a:rPr lang="en-US" altLang="en-US" smtClean="0"/>
              <a:t> : Loads properties from one or more external property files and uses these properties to fill in place holder variables in the bean wiring XML file.</a:t>
            </a:r>
          </a:p>
          <a:p>
            <a:pPr marL="190500" indent="-190500" eaLnBrk="1" hangingPunct="1">
              <a:buFontTx/>
              <a:buChar char="•"/>
            </a:pPr>
            <a:r>
              <a:rPr lang="en-US" altLang="en-US" b="1" smtClean="0"/>
              <a:t>CustomEditorConfigurer</a:t>
            </a:r>
            <a:r>
              <a:rPr lang="en-US" altLang="en-US" smtClean="0"/>
              <a:t> : Lets you register custom implementation of java.beans.PropertyEditor to translate property wired values to other property types.</a:t>
            </a:r>
          </a:p>
          <a:p>
            <a:pPr marL="190500" indent="-190500" eaLnBrk="1" hangingPunct="1"/>
            <a:r>
              <a:rPr lang="en-US" altLang="en-US" smtClean="0"/>
              <a:t>Let’s take a look at how you can use these implementations of BeanFactoryPostProcessor.</a:t>
            </a:r>
          </a:p>
          <a:p>
            <a:pPr marL="190500" indent="-190500"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A7831F8D-0308-438A-AF34-DB9DF5BDE4B0}" type="slidenum">
              <a:rPr lang="en-US" altLang="en-US" smtClean="0"/>
              <a:pPr eaLnBrk="1" hangingPunct="1">
                <a:spcBef>
                  <a:spcPct val="0"/>
                </a:spcBef>
              </a:pPr>
              <a:t>42</a:t>
            </a:fld>
            <a:r>
              <a:rPr lang="en-US" altLang="en-US" sz="1200" smtClean="0"/>
              <a:t> </a:t>
            </a:r>
          </a:p>
        </p:txBody>
      </p:sp>
      <p:sp>
        <p:nvSpPr>
          <p:cNvPr id="11878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8788" name="Rectangle 2"/>
          <p:cNvSpPr>
            <a:spLocks noRot="1" noChangeAspect="1" noChangeArrowheads="1" noTextEdit="1"/>
          </p:cNvSpPr>
          <p:nvPr>
            <p:ph type="sldImg"/>
          </p:nvPr>
        </p:nvSpPr>
        <p:spPr>
          <a:xfrm>
            <a:off x="1970088" y="839788"/>
            <a:ext cx="4670425" cy="3503612"/>
          </a:xfrm>
          <a:ln/>
        </p:spPr>
      </p:sp>
      <p:sp>
        <p:nvSpPr>
          <p:cNvPr id="1187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pPr eaLnBrk="1" hangingPunct="1"/>
            <a:r>
              <a:rPr lang="en-US" altLang="en-US" smtClean="0"/>
              <a:t>Configuring the data source directly in the bean wiring file may not be appropriate. The database specifics are a deployment detail and must be separated.</a:t>
            </a:r>
          </a:p>
          <a:p>
            <a:pPr eaLnBrk="1" hangingPunct="1"/>
            <a:endParaRPr lang="en-US" altLang="en-US" smtClean="0"/>
          </a:p>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62AF01DB-BCAB-410F-B04F-E5254322EA0C}" type="slidenum">
              <a:rPr lang="en-US" altLang="en-US" smtClean="0"/>
              <a:pPr eaLnBrk="1" hangingPunct="1">
                <a:spcBef>
                  <a:spcPct val="0"/>
                </a:spcBef>
              </a:pPr>
              <a:t>43</a:t>
            </a:fld>
            <a:r>
              <a:rPr lang="en-US" altLang="en-US" sz="1200" smtClean="0"/>
              <a:t> </a:t>
            </a:r>
          </a:p>
        </p:txBody>
      </p:sp>
      <p:sp>
        <p:nvSpPr>
          <p:cNvPr id="11981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9812" name="Rectangle 2"/>
          <p:cNvSpPr>
            <a:spLocks noRot="1" noChangeAspect="1" noChangeArrowheads="1" noTextEdit="1"/>
          </p:cNvSpPr>
          <p:nvPr>
            <p:ph type="sldImg"/>
          </p:nvPr>
        </p:nvSpPr>
        <p:spPr>
          <a:xfrm>
            <a:off x="1970088" y="839788"/>
            <a:ext cx="4670425" cy="3503612"/>
          </a:xfrm>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Fortunately, externalizing properties in Spring is easy if you are using ApplicationContext as your Spring container. You can use PropertyPlaceholderConfigurer to tell Spring to load certain configuration from an external property file as shown in the code snippet above. The </a:t>
            </a:r>
            <a:r>
              <a:rPr lang="en-US" altLang="en-US" b="1" smtClean="0"/>
              <a:t>location</a:t>
            </a:r>
            <a:r>
              <a:rPr lang="en-US" altLang="en-US" smtClean="0"/>
              <a:t> property tells Spring where to find the property file data.properties.</a:t>
            </a:r>
          </a:p>
          <a:p>
            <a:pPr eaLnBrk="1" hangingPunct="1"/>
            <a:r>
              <a:rPr lang="en-US" altLang="en-US" smtClean="0"/>
              <a:t>When Spring creates the bean, the PropertyPlaceholderConfigurer will step in and replace the place holder variables with the values from the property file. It </a:t>
            </a:r>
            <a:r>
              <a:rPr lang="en-US" altLang="en-US" i="1" smtClean="0"/>
              <a:t>pulls</a:t>
            </a:r>
            <a:r>
              <a:rPr lang="en-US" altLang="en-US" smtClean="0"/>
              <a:t> values from a properties file into bean definitions.</a:t>
            </a:r>
          </a:p>
          <a:p>
            <a:pPr eaLnBrk="1" hangingPunct="1"/>
            <a:endParaRPr lang="en-US" altLang="en-US" smtClean="0"/>
          </a:p>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15DB3D7E-4C59-4EAC-BF6A-6F7DCBE7E729}" type="slidenum">
              <a:rPr lang="en-US" altLang="en-US" smtClean="0"/>
              <a:pPr eaLnBrk="1" hangingPunct="1">
                <a:spcBef>
                  <a:spcPct val="0"/>
                </a:spcBef>
              </a:pPr>
              <a:t>44</a:t>
            </a:fld>
            <a:r>
              <a:rPr lang="en-US" altLang="en-US" sz="1200" smtClean="0"/>
              <a:t> </a:t>
            </a:r>
          </a:p>
        </p:txBody>
      </p:sp>
      <p:sp>
        <p:nvSpPr>
          <p:cNvPr id="12083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0836" name="Rectangle 2"/>
          <p:cNvSpPr>
            <a:spLocks noRot="1" noChangeAspect="1" noChangeArrowheads="1" noTextEdit="1"/>
          </p:cNvSpPr>
          <p:nvPr>
            <p:ph type="sldImg"/>
          </p:nvPr>
        </p:nvSpPr>
        <p:spPr>
          <a:xfrm>
            <a:off x="1970088" y="839788"/>
            <a:ext cx="4670425" cy="3503612"/>
          </a:xfrm>
          <a:ln/>
        </p:spPr>
      </p:sp>
      <p:sp>
        <p:nvSpPr>
          <p:cNvPr id="120837" name="Rectangle 3"/>
          <p:cNvSpPr>
            <a:spLocks noGrp="1" noChangeArrowheads="1"/>
          </p:cNvSpPr>
          <p:nvPr>
            <p:ph type="body" idx="1"/>
          </p:nvPr>
        </p:nvSpPr>
        <p:spPr>
          <a:xfrm>
            <a:off x="1981200" y="44196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5000"/>
              </a:lnSpc>
            </a:pPr>
            <a:r>
              <a:rPr lang="en-US" altLang="en-US" smtClean="0"/>
              <a:t>Please refer to </a:t>
            </a:r>
            <a:r>
              <a:rPr lang="en-US" altLang="en-US" b="1" smtClean="0"/>
              <a:t>demos, ex-7</a:t>
            </a:r>
            <a:r>
              <a:rPr lang="en-US" altLang="en-US" smtClean="0"/>
              <a:t>. In this case user.java is a POJO with two properties – username and password. We shall set the properties of this bean during its instantiation using external properties file. user.properties is a properties file. user.xml has two place holder variables ${username} and ${password}  </a:t>
            </a:r>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r>
              <a:rPr lang="en-US" altLang="en-US" smtClean="0"/>
              <a:t>Whenever setter is called, the listener (PropertyPlaceholderConfigurer) is invoked and it will look into the properties file, retrieve values, place them in the place holders and initialize.</a:t>
            </a:r>
          </a:p>
          <a:p>
            <a:pPr marL="190500" indent="-190500" eaLnBrk="1" hangingPunct="1">
              <a:lnSpc>
                <a:spcPct val="95000"/>
              </a:lnSpc>
            </a:pPr>
            <a:r>
              <a:rPr lang="en-US" altLang="en-US" smtClean="0"/>
              <a:t>If instead of application context, bean factory is used, then the listener would have to be explicitly registered as shown below (also in the commented out code in userClient.java file).</a:t>
            </a:r>
          </a:p>
          <a:p>
            <a:pPr marL="190500" indent="-190500" eaLnBrk="1" hangingPunct="1">
              <a:spcBef>
                <a:spcPct val="0"/>
              </a:spcBef>
            </a:pPr>
            <a:endParaRPr lang="en-US" altLang="en-US" smtClean="0"/>
          </a:p>
          <a:p>
            <a:pPr marL="190500" indent="-190500" eaLnBrk="1" hangingPunct="1">
              <a:spcBef>
                <a:spcPct val="0"/>
              </a:spcBef>
            </a:pPr>
            <a:r>
              <a:rPr lang="en-US" altLang="en-US" smtClean="0"/>
              <a:t>XmlBeanFactory factory = new XmlBeanFactory(new FileSystemResource("user.xml"));</a:t>
            </a:r>
          </a:p>
          <a:p>
            <a:pPr marL="190500" indent="-190500" eaLnBrk="1" hangingPunct="1">
              <a:spcBef>
                <a:spcPct val="0"/>
              </a:spcBef>
            </a:pPr>
            <a:r>
              <a:rPr lang="en-US" altLang="en-US" smtClean="0"/>
              <a:t>PropertyPlaceholderConfigurer cfg = new PropertyPlaceholderConfigurer();</a:t>
            </a:r>
          </a:p>
          <a:p>
            <a:pPr marL="190500" indent="-190500" eaLnBrk="1" hangingPunct="1">
              <a:spcBef>
                <a:spcPct val="0"/>
              </a:spcBef>
            </a:pPr>
            <a:r>
              <a:rPr lang="en-US" altLang="en-US" smtClean="0"/>
              <a:t>cfg.setLocation(new FileSystemResource("user.properties"));</a:t>
            </a:r>
          </a:p>
          <a:p>
            <a:pPr marL="190500" indent="-190500" eaLnBrk="1" hangingPunct="1">
              <a:spcBef>
                <a:spcPct val="0"/>
              </a:spcBef>
            </a:pPr>
            <a:r>
              <a:rPr lang="en-US" altLang="en-US" smtClean="0"/>
              <a:t>cfg.postProcessBeanFactory(factory);</a:t>
            </a:r>
          </a:p>
        </p:txBody>
      </p:sp>
      <p:sp>
        <p:nvSpPr>
          <p:cNvPr id="120838" name="AutoShape 5"/>
          <p:cNvSpPr>
            <a:spLocks noChangeArrowheads="1"/>
          </p:cNvSpPr>
          <p:nvPr/>
        </p:nvSpPr>
        <p:spPr bwMode="auto">
          <a:xfrm>
            <a:off x="1981200" y="5334000"/>
            <a:ext cx="4419600" cy="7620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id="user" class="training.spring.User"&gt;</a:t>
            </a:r>
          </a:p>
          <a:p>
            <a:pPr eaLnBrk="1" hangingPunct="1">
              <a:spcBef>
                <a:spcPct val="0"/>
              </a:spcBef>
            </a:pPr>
            <a:r>
              <a:rPr lang="en-US" altLang="en-US"/>
              <a:t>  &lt;property name="username"&gt;&lt;value&gt;${username}&lt;/value&gt;&lt;/property&gt;</a:t>
            </a:r>
          </a:p>
          <a:p>
            <a:pPr eaLnBrk="1" hangingPunct="1">
              <a:spcBef>
                <a:spcPct val="0"/>
              </a:spcBef>
            </a:pPr>
            <a:r>
              <a:rPr lang="en-US" altLang="en-US"/>
              <a:t>  &lt;property name="password"&gt;&lt;value&gt;${password}&lt;/value&gt;&lt;/property&gt;</a:t>
            </a:r>
          </a:p>
          <a:p>
            <a:pPr eaLnBrk="1" hangingPunct="1">
              <a:spcBef>
                <a:spcPct val="0"/>
              </a:spcBef>
            </a:pPr>
            <a:r>
              <a:rPr lang="en-US" altLang="en-US"/>
              <a:t>&lt;/bean&gt;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AB82F162-4E31-454A-8F92-08FBF6E8E2FC}" type="slidenum">
              <a:rPr lang="en-US" altLang="en-US" smtClean="0"/>
              <a:pPr eaLnBrk="1" hangingPunct="1">
                <a:spcBef>
                  <a:spcPct val="0"/>
                </a:spcBef>
              </a:pPr>
              <a:t>5</a:t>
            </a:fld>
            <a:r>
              <a:rPr lang="en-US" altLang="en-US" sz="1200" smtClean="0"/>
              <a:t> </a:t>
            </a:r>
          </a:p>
        </p:txBody>
      </p:sp>
      <p:sp>
        <p:nvSpPr>
          <p:cNvPr id="8089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0900" name="Rectangle 2"/>
          <p:cNvSpPr>
            <a:spLocks noRot="1" noChangeAspect="1" noChangeArrowheads="1" noTextEdit="1"/>
          </p:cNvSpPr>
          <p:nvPr>
            <p:ph type="sldImg"/>
          </p:nvPr>
        </p:nvSpPr>
        <p:spPr>
          <a:xfrm>
            <a:off x="1970088" y="839788"/>
            <a:ext cx="4670425" cy="3503612"/>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74B15A0-9AA2-4B01-8D23-5A90002F9181}" type="slidenum">
              <a:rPr lang="en-US" altLang="en-US" smtClean="0"/>
              <a:pPr eaLnBrk="1" hangingPunct="1">
                <a:spcBef>
                  <a:spcPct val="0"/>
                </a:spcBef>
              </a:pPr>
              <a:t>45</a:t>
            </a:fld>
            <a:r>
              <a:rPr lang="en-US" altLang="en-US" sz="1200" smtClean="0"/>
              <a:t> </a:t>
            </a:r>
          </a:p>
        </p:txBody>
      </p:sp>
      <p:sp>
        <p:nvSpPr>
          <p:cNvPr id="12185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1860" name="Rectangle 2"/>
          <p:cNvSpPr>
            <a:spLocks noRot="1" noChangeAspect="1" noChangeArrowheads="1" noTextEdit="1"/>
          </p:cNvSpPr>
          <p:nvPr>
            <p:ph type="sldImg"/>
          </p:nvPr>
        </p:nvSpPr>
        <p:spPr>
          <a:xfrm>
            <a:off x="1970088" y="839788"/>
            <a:ext cx="4670425" cy="3503612"/>
          </a:xfrm>
          <a:ln/>
        </p:spPr>
      </p:sp>
      <p:sp>
        <p:nvSpPr>
          <p:cNvPr id="1218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b="1" smtClean="0"/>
              <a:t>CustomEditorConfigurer</a:t>
            </a:r>
            <a:r>
              <a:rPr lang="en-US" altLang="en-US" smtClean="0"/>
              <a:t> : Lets you register custom implementation of java.beans.PropertyEditor to translate property wired values to other property types. This is a bean factory post-processer which allows to convert values in String form to final property values.</a:t>
            </a:r>
          </a:p>
          <a:p>
            <a:pPr marL="190500" indent="-190500" eaLnBrk="1" hangingPunct="1"/>
            <a:endParaRPr lang="en-US" altLang="en-US" smtClean="0"/>
          </a:p>
          <a:p>
            <a:pPr marL="190500" indent="-190500" eaLnBrk="1" hangingPunct="1"/>
            <a:r>
              <a:rPr lang="en-US" altLang="en-US" smtClean="0"/>
              <a:t>So far, we have seen several examples in which a complex property is set with a simple String value. When setting bean properties as a string value, a BeanFactory ultimately uses standard java.beans. PropertyEditor interface to convert these strings to the complex type of the property. There is a convenience implementation of the above interface called java.beans.PropertyEditorSupport,that has two methods of interest to us:</a:t>
            </a:r>
          </a:p>
          <a:p>
            <a:pPr marL="190500" indent="-190500" eaLnBrk="1" hangingPunct="1">
              <a:buFontTx/>
              <a:buChar char="•"/>
            </a:pPr>
            <a:r>
              <a:rPr lang="en-US" altLang="en-US" smtClean="0"/>
              <a:t>getAsText() : returns the String representation of a property’s value.</a:t>
            </a:r>
          </a:p>
          <a:p>
            <a:pPr marL="190500" indent="-190500" eaLnBrk="1" hangingPunct="1">
              <a:buFontTx/>
              <a:buChar char="•"/>
            </a:pPr>
            <a:r>
              <a:rPr lang="en-US" altLang="en-US" smtClean="0"/>
              <a:t>setAsText(String value) : sets a bean property value from the string value passed in.</a:t>
            </a:r>
          </a:p>
          <a:p>
            <a:pPr marL="190500" indent="-190500" eaLnBrk="1" hangingPunct="1"/>
            <a:r>
              <a:rPr lang="en-US" altLang="en-US" smtClean="0"/>
              <a:t>If an attempt is made to set  a non-string property to a string value, the setAsText() method is called to perform the conversion. Likewise, the getAsText() is called to return a textual representation of the property’s value.</a:t>
            </a:r>
          </a:p>
          <a:p>
            <a:pPr marL="190500" indent="-190500" eaLnBrk="1" hangingPunct="1"/>
            <a:r>
              <a:rPr lang="en-US" altLang="en-US" smtClean="0"/>
              <a:t>Spring comes with several custom editors based on PropertyEditorSupport. You can also write your own custom editor by extending the PropertyEditorSupport class. </a:t>
            </a:r>
          </a:p>
          <a:p>
            <a:pPr marL="190500" indent="-190500"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6A5E62C1-CBED-4A84-8FA8-BB326204EB2F}" type="slidenum">
              <a:rPr lang="en-US" altLang="en-US" smtClean="0"/>
              <a:pPr eaLnBrk="1" hangingPunct="1">
                <a:spcBef>
                  <a:spcPct val="0"/>
                </a:spcBef>
              </a:pPr>
              <a:t>46</a:t>
            </a:fld>
            <a:r>
              <a:rPr lang="en-US" altLang="en-US" sz="1200" smtClean="0"/>
              <a:t> </a:t>
            </a:r>
          </a:p>
        </p:txBody>
      </p:sp>
      <p:sp>
        <p:nvSpPr>
          <p:cNvPr id="12288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2884" name="Rectangle 2"/>
          <p:cNvSpPr>
            <a:spLocks noRot="1" noChangeAspect="1" noChangeArrowheads="1" noTextEdit="1"/>
          </p:cNvSpPr>
          <p:nvPr>
            <p:ph type="sldImg"/>
          </p:nvPr>
        </p:nvSpPr>
        <p:spPr>
          <a:xfrm>
            <a:off x="1970088" y="839788"/>
            <a:ext cx="4670425" cy="3503612"/>
          </a:xfrm>
          <a:ln/>
        </p:spPr>
      </p:sp>
      <p:sp>
        <p:nvSpPr>
          <p:cNvPr id="1228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Declarative registration process:</a:t>
            </a:r>
          </a:p>
          <a:p>
            <a:pPr eaLnBrk="1" hangingPunct="1"/>
            <a:r>
              <a:rPr lang="en-US" altLang="en-US" smtClean="0"/>
              <a:t>The custom </a:t>
            </a:r>
            <a:r>
              <a:rPr lang="en-US" altLang="en-US" smtClean="0">
                <a:latin typeface="Courier" pitchFamily="49" charset="0"/>
              </a:rPr>
              <a:t>PropertyEditors</a:t>
            </a:r>
            <a:r>
              <a:rPr lang="en-US" altLang="en-US" smtClean="0"/>
              <a:t> (MyCustomDateEditor  in this case) is injected into the </a:t>
            </a:r>
            <a:r>
              <a:rPr lang="en-US" altLang="en-US" smtClean="0">
                <a:latin typeface="Courier" pitchFamily="49" charset="0"/>
              </a:rPr>
              <a:t>CustomEditorConfigurer</a:t>
            </a:r>
            <a:r>
              <a:rPr lang="en-US" altLang="en-US" smtClean="0"/>
              <a:t> class using the Map-typed </a:t>
            </a:r>
            <a:r>
              <a:rPr lang="en-US" altLang="en-US" smtClean="0">
                <a:latin typeface="Courier" pitchFamily="49" charset="0"/>
              </a:rPr>
              <a:t>customEditors</a:t>
            </a:r>
            <a:r>
              <a:rPr lang="en-US" altLang="en-US" smtClean="0"/>
              <a:t> property. A map can have multiple entries and each entry in the Map represents a single PropertyEditor with the key of the entry being the name of the class for which the PropertyEditors is used. </a:t>
            </a:r>
          </a:p>
          <a:p>
            <a:pPr eaLnBrk="1" hangingPunct="1"/>
            <a:r>
              <a:rPr lang="en-US" altLang="en-US" smtClean="0"/>
              <a:t>In the above first example, the key for the MyCustomDateEditor is java.util.Date, which signifies that this is the class for which the editor should be used. </a:t>
            </a:r>
          </a:p>
          <a:p>
            <a:pPr eaLnBrk="1" hangingPunct="1"/>
            <a:endParaRPr lang="en-US" altLang="en-US" smtClean="0"/>
          </a:p>
          <a:p>
            <a:pPr eaLnBrk="1" hangingPunct="1"/>
            <a:r>
              <a:rPr lang="en-US" altLang="en-US" b="1" smtClean="0"/>
              <a:t>Programmatic Registration Process:</a:t>
            </a:r>
          </a:p>
          <a:p>
            <a:pPr eaLnBrk="1" hangingPunct="1"/>
            <a:r>
              <a:rPr lang="en-US" altLang="en-US" smtClean="0"/>
              <a:t>The second code snippet shows a call to Configurer.postProcessBeanFactory(), which passes in the BeanFactory instance. This is another method of registering custom editors in Spring. You should call this before you attempt to access any beans that need to use the custom PropertyEditors.</a:t>
            </a:r>
          </a:p>
          <a:p>
            <a:pPr eaLnBrk="1" hangingPunct="1"/>
            <a:endParaRPr lang="en-US" altLang="en-US" smtClean="0"/>
          </a:p>
          <a:p>
            <a:pPr eaLnBrk="1" hangingPunct="1"/>
            <a:r>
              <a:rPr lang="en-US" altLang="en-US" smtClean="0"/>
              <a:t>However, adding a new PropertyEditor means changing the application code, whereas with the declarative mechanism, you can define your editors as beans, which means you can configure them using DI. Besides, using Application Context means no java code to use the declarative mechanism, which strengthens the argument against programmatic mechanism.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750C1F8-CBCD-4479-A14E-248EC457C80C}" type="slidenum">
              <a:rPr lang="en-US" altLang="en-US" smtClean="0"/>
              <a:pPr eaLnBrk="1" hangingPunct="1">
                <a:spcBef>
                  <a:spcPct val="0"/>
                </a:spcBef>
              </a:pPr>
              <a:t>47</a:t>
            </a:fld>
            <a:r>
              <a:rPr lang="en-US" altLang="en-US" sz="1200" smtClean="0"/>
              <a:t> </a:t>
            </a:r>
          </a:p>
        </p:txBody>
      </p:sp>
      <p:sp>
        <p:nvSpPr>
          <p:cNvPr id="12390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3908" name="Rectangle 2"/>
          <p:cNvSpPr>
            <a:spLocks noRot="1" noChangeAspect="1" noChangeArrowheads="1" noTextEdit="1"/>
          </p:cNvSpPr>
          <p:nvPr>
            <p:ph type="sldImg"/>
          </p:nvPr>
        </p:nvSpPr>
        <p:spPr>
          <a:xfrm>
            <a:off x="1970088" y="839788"/>
            <a:ext cx="4670425" cy="3503612"/>
          </a:xfrm>
          <a:ln/>
        </p:spPr>
      </p:sp>
      <p:sp>
        <p:nvSpPr>
          <p:cNvPr id="123909" name="Rectangle 3"/>
          <p:cNvSpPr>
            <a:spLocks noGrp="1" noChangeArrowheads="1"/>
          </p:cNvSpPr>
          <p:nvPr>
            <p:ph type="body" idx="1"/>
          </p:nvPr>
        </p:nvSpPr>
        <p:spPr>
          <a:xfrm>
            <a:off x="1981200" y="44196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0000"/>
              </a:lnSpc>
            </a:pPr>
            <a:r>
              <a:rPr lang="en-US" altLang="en-US" smtClean="0"/>
              <a:t>Please refer to </a:t>
            </a:r>
            <a:r>
              <a:rPr lang="en-US" altLang="en-US" b="1" smtClean="0"/>
              <a:t>demos, ex-8</a:t>
            </a:r>
            <a:r>
              <a:rPr lang="en-US" altLang="en-US" smtClean="0"/>
              <a:t>. The Employee.java is a POJO that holds the date property. Using basic wiring techniques learnt so far, you could set a value into Employee beans’ date property. But we have created SQLDateEditor.java extending PropertyEditorSupport class. </a:t>
            </a:r>
          </a:p>
          <a:p>
            <a:pPr marL="190500" indent="-190500" eaLnBrk="1" hangingPunct="1">
              <a:lnSpc>
                <a:spcPct val="90000"/>
              </a:lnSpc>
            </a:pPr>
            <a:r>
              <a:rPr lang="en-US" altLang="en-US" smtClean="0">
                <a:solidFill>
                  <a:srgbClr val="000000"/>
                </a:solidFill>
              </a:rPr>
              <a:t>Spring must recognize this custom property editor when wiring bean properties using Spring’s CustomEditorConfigurer. This  BeanFactory PostProcesser </a:t>
            </a:r>
            <a:r>
              <a:rPr lang="en-US" altLang="en-US" i="1" smtClean="0">
                <a:solidFill>
                  <a:srgbClr val="000000"/>
                </a:solidFill>
              </a:rPr>
              <a:t>internally</a:t>
            </a:r>
            <a:r>
              <a:rPr lang="en-US" altLang="en-US" smtClean="0">
                <a:solidFill>
                  <a:srgbClr val="000000"/>
                </a:solidFill>
              </a:rPr>
              <a:t> loads custom editors into the BeanFactory by calling the registerCustomEditor() method. By adding the following bit of XML into the bean configuration file, you will tell Spring to register the SQLDateEditor as a custom editor.</a:t>
            </a:r>
          </a:p>
          <a:p>
            <a:pPr marL="190500" indent="-190500" eaLnBrk="1" hangingPunct="1">
              <a:lnSpc>
                <a:spcPct val="90000"/>
              </a:lnSpc>
            </a:pPr>
            <a:endParaRPr lang="en-US" altLang="en-US" smtClean="0">
              <a:solidFill>
                <a:srgbClr val="000000"/>
              </a:solidFill>
            </a:endParaRPr>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r>
              <a:rPr lang="en-US" altLang="en-US" smtClean="0"/>
              <a:t>You will now be able to configure the Employee objects date property using a simple string value:</a:t>
            </a:r>
          </a:p>
          <a:p>
            <a:pPr marL="190500" indent="-190500" eaLnBrk="1" hangingPunct="1">
              <a:lnSpc>
                <a:spcPct val="75000"/>
              </a:lnSpc>
            </a:pPr>
            <a:r>
              <a:rPr lang="en-US" altLang="en-US" smtClean="0"/>
              <a:t>&lt;bean id="employee“   class="training.spring.Employee"&gt;</a:t>
            </a:r>
          </a:p>
          <a:p>
            <a:pPr marL="190500" indent="-190500" eaLnBrk="1" hangingPunct="1">
              <a:lnSpc>
                <a:spcPct val="75000"/>
              </a:lnSpc>
            </a:pPr>
            <a:r>
              <a:rPr lang="en-US" altLang="en-US" smtClean="0"/>
              <a:t>         &lt;property name="date"&gt;&lt;value&gt;</a:t>
            </a:r>
            <a:r>
              <a:rPr lang="en-US" altLang="en-US" b="1" smtClean="0"/>
              <a:t>2006-01-01</a:t>
            </a:r>
            <a:r>
              <a:rPr lang="en-US" altLang="en-US" smtClean="0"/>
              <a:t>&lt;/value&gt;&lt;/property&gt;</a:t>
            </a:r>
          </a:p>
          <a:p>
            <a:pPr marL="190500" indent="-190500" eaLnBrk="1" hangingPunct="1">
              <a:lnSpc>
                <a:spcPct val="75000"/>
              </a:lnSpc>
            </a:pPr>
            <a:r>
              <a:rPr lang="en-US" altLang="en-US" smtClean="0"/>
              <a:t>&lt;/bean&gt;</a:t>
            </a:r>
          </a:p>
        </p:txBody>
      </p:sp>
      <p:sp>
        <p:nvSpPr>
          <p:cNvPr id="123910" name="AutoShape 8"/>
          <p:cNvSpPr>
            <a:spLocks noChangeArrowheads="1"/>
          </p:cNvSpPr>
          <p:nvPr/>
        </p:nvSpPr>
        <p:spPr bwMode="auto">
          <a:xfrm>
            <a:off x="2133600" y="5943600"/>
            <a:ext cx="4343400" cy="1371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id="customEditorConfigurer“ class="org. springframework. beans.</a:t>
            </a:r>
          </a:p>
          <a:p>
            <a:pPr eaLnBrk="1" hangingPunct="1">
              <a:spcBef>
                <a:spcPct val="0"/>
              </a:spcBef>
            </a:pPr>
            <a:r>
              <a:rPr lang="en-US" altLang="en-US"/>
              <a:t> factory.config.CustomEditorConfigurer"&gt;</a:t>
            </a:r>
          </a:p>
          <a:p>
            <a:pPr eaLnBrk="1" hangingPunct="1">
              <a:spcBef>
                <a:spcPct val="0"/>
              </a:spcBef>
            </a:pPr>
            <a:r>
              <a:rPr lang="en-US" altLang="en-US"/>
              <a:t>       &lt;property name="customEditors"&gt;</a:t>
            </a:r>
          </a:p>
          <a:p>
            <a:pPr eaLnBrk="1" hangingPunct="1">
              <a:spcBef>
                <a:spcPct val="0"/>
              </a:spcBef>
            </a:pPr>
            <a:r>
              <a:rPr lang="en-US" altLang="en-US"/>
              <a:t>            &lt;map&gt; &lt;entry key="java.sql.Date"&gt;</a:t>
            </a:r>
          </a:p>
          <a:p>
            <a:pPr eaLnBrk="1" hangingPunct="1">
              <a:spcBef>
                <a:spcPct val="0"/>
              </a:spcBef>
            </a:pPr>
            <a:r>
              <a:rPr lang="en-US" altLang="en-US"/>
              <a:t>                           &lt;bean class="training.spring.SQLDateEditor" /&gt;&lt;/entry&gt;</a:t>
            </a:r>
          </a:p>
          <a:p>
            <a:pPr eaLnBrk="1" hangingPunct="1">
              <a:spcBef>
                <a:spcPct val="0"/>
              </a:spcBef>
            </a:pPr>
            <a:r>
              <a:rPr lang="en-US" altLang="en-US"/>
              <a:t>             &lt;/map&gt;</a:t>
            </a:r>
          </a:p>
          <a:p>
            <a:pPr eaLnBrk="1" hangingPunct="1">
              <a:spcBef>
                <a:spcPct val="0"/>
              </a:spcBef>
            </a:pPr>
            <a:r>
              <a:rPr lang="en-US" altLang="en-US"/>
              <a:t>        &lt;/property&gt;</a:t>
            </a:r>
          </a:p>
          <a:p>
            <a:pPr eaLnBrk="1" hangingPunct="1">
              <a:spcBef>
                <a:spcPct val="0"/>
              </a:spcBef>
            </a:pPr>
            <a:r>
              <a:rPr lang="en-US" altLang="en-US"/>
              <a:t>&lt;/bean&gt;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0AD35E8F-F846-438C-AF1B-9B95F8F09A5D}" type="slidenum">
              <a:rPr lang="en-US" altLang="en-US" smtClean="0"/>
              <a:pPr eaLnBrk="1" hangingPunct="1">
                <a:spcBef>
                  <a:spcPct val="0"/>
                </a:spcBef>
              </a:pPr>
              <a:t>48</a:t>
            </a:fld>
            <a:r>
              <a:rPr lang="en-US" altLang="en-US" sz="1200" smtClean="0"/>
              <a:t> </a:t>
            </a:r>
          </a:p>
        </p:txBody>
      </p:sp>
      <p:sp>
        <p:nvSpPr>
          <p:cNvPr id="12493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4932" name="Rectangle 2"/>
          <p:cNvSpPr>
            <a:spLocks noRot="1" noChangeAspect="1" noChangeArrowheads="1" noTextEdit="1"/>
          </p:cNvSpPr>
          <p:nvPr>
            <p:ph type="sldImg"/>
          </p:nvPr>
        </p:nvSpPr>
        <p:spPr>
          <a:xfrm>
            <a:off x="1970088" y="839788"/>
            <a:ext cx="4670425" cy="3503612"/>
          </a:xfrm>
          <a:ln/>
        </p:spPr>
      </p:sp>
      <p:sp>
        <p:nvSpPr>
          <p:cNvPr id="1249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0000"/>
              </a:lnSpc>
            </a:pPr>
            <a:r>
              <a:rPr lang="en-US" altLang="en-US" smtClean="0"/>
              <a:t>Many times you may not want to hard-code certain text that will be displayed to the user. This may be because text is subject to change or perhaps your application will be internationalized and you will display text in the user’s native language.</a:t>
            </a:r>
          </a:p>
          <a:p>
            <a:pPr marL="190500" indent="-190500" eaLnBrk="1" hangingPunct="1">
              <a:lnSpc>
                <a:spcPct val="90000"/>
              </a:lnSpc>
            </a:pPr>
            <a:r>
              <a:rPr lang="en-US" altLang="en-US" smtClean="0"/>
              <a:t>Java’s support for parameterization and internationalization of messages enables you to define one or more properties files that contain the text that is to be displayed in your application. There should always be a default message file along with optional language-specific message files. For ex: if name of the application’s message bundle is “MsgText”, you may have the following set of message property files:</a:t>
            </a:r>
          </a:p>
          <a:p>
            <a:pPr marL="190500" indent="-190500" eaLnBrk="1" hangingPunct="1">
              <a:lnSpc>
                <a:spcPct val="90000"/>
              </a:lnSpc>
              <a:buFontTx/>
              <a:buChar char="•"/>
            </a:pPr>
            <a:r>
              <a:rPr lang="en-US" altLang="en-US" smtClean="0"/>
              <a:t>MsgText.properties: Default messages when a locale cannot be determined or locale-specific properties file is not available.</a:t>
            </a:r>
          </a:p>
          <a:p>
            <a:pPr marL="190500" indent="-190500" eaLnBrk="1" hangingPunct="1">
              <a:lnSpc>
                <a:spcPct val="90000"/>
              </a:lnSpc>
              <a:buFontTx/>
              <a:buChar char="•"/>
            </a:pPr>
            <a:r>
              <a:rPr lang="en-US" altLang="en-US" smtClean="0"/>
              <a:t>MsgText_en_US.properties: text for English speaking users in US.</a:t>
            </a:r>
          </a:p>
          <a:p>
            <a:pPr marL="190500" indent="-190500" eaLnBrk="1" hangingPunct="1">
              <a:lnSpc>
                <a:spcPct val="90000"/>
              </a:lnSpc>
            </a:pPr>
            <a:endParaRPr lang="en-US" altLang="en-US" smtClean="0"/>
          </a:p>
          <a:p>
            <a:pPr marL="190500" indent="-190500" eaLnBrk="1" hangingPunct="1">
              <a:lnSpc>
                <a:spcPct val="90000"/>
              </a:lnSpc>
            </a:pPr>
            <a:r>
              <a:rPr lang="en-US" altLang="en-US" smtClean="0"/>
              <a:t>Spring’s ApplicationContext supports parameterized messages by making them available to the container through the MessageSource interface that has a single method – getMessage().  Spring comes with a ready-to-use implementation of MessageSource – the ResourceBundleMessageSource. This simply uses Java’s own java.util. ResourceBundle to resolve messages. A ResourceBundleMessageSource works on a set of properties files that are identified by base names. When looking for a message for a particular Locale, the ResourceBundle looks for a file that is named as a combination of base name and the Locale name. For e.g. : applicationResources_fr will match a French locale.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EC1BA0DB-6058-4DBA-9EE3-D8B875C8F3B7}" type="slidenum">
              <a:rPr lang="en-US" altLang="en-US" smtClean="0"/>
              <a:pPr eaLnBrk="1" hangingPunct="1">
                <a:spcBef>
                  <a:spcPct val="0"/>
                </a:spcBef>
              </a:pPr>
              <a:t>49</a:t>
            </a:fld>
            <a:r>
              <a:rPr lang="en-US" altLang="en-US" sz="1200" smtClean="0"/>
              <a:t> </a:t>
            </a:r>
          </a:p>
        </p:txBody>
      </p:sp>
      <p:sp>
        <p:nvSpPr>
          <p:cNvPr id="12595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5956" name="Rectangle 2"/>
          <p:cNvSpPr>
            <a:spLocks noRot="1" noChangeAspect="1" noChangeArrowheads="1" noTextEdit="1"/>
          </p:cNvSpPr>
          <p:nvPr>
            <p:ph type="sldImg"/>
          </p:nvPr>
        </p:nvSpPr>
        <p:spPr>
          <a:xfrm>
            <a:off x="1970088" y="839788"/>
            <a:ext cx="4670425" cy="3503612"/>
          </a:xfrm>
          <a:ln/>
        </p:spPr>
      </p:sp>
      <p:sp>
        <p:nvSpPr>
          <p:cNvPr id="125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To use ResourceBundleMessageSource, add the above xml entry (the first code snippet) to the bean wiring file. </a:t>
            </a:r>
          </a:p>
          <a:p>
            <a:pPr eaLnBrk="1" hangingPunct="1"/>
            <a:r>
              <a:rPr lang="en-US" altLang="en-US" smtClean="0"/>
              <a:t> </a:t>
            </a:r>
            <a:r>
              <a:rPr lang="en-US" altLang="en-US" b="1" i="1" smtClean="0"/>
              <a:t>It is very important that this bean be named messageSource because the ApplicationContext will look for a bean specifically by that name when setting up its internal message source.</a:t>
            </a:r>
            <a:r>
              <a:rPr lang="en-US" altLang="en-US" i="1" smtClean="0"/>
              <a:t> </a:t>
            </a:r>
          </a:p>
          <a:p>
            <a:pPr eaLnBrk="1" hangingPunct="1"/>
            <a:r>
              <a:rPr lang="en-US" altLang="en-US" smtClean="0"/>
              <a:t>The basename property specifies the base name of the bundle. The bundle will normally look for messages in properties files with names that are variations of base name depending on locale. </a:t>
            </a:r>
          </a:p>
          <a:p>
            <a:pPr eaLnBrk="1" hangingPunct="1"/>
            <a:r>
              <a:rPr lang="en-US" altLang="en-US" smtClean="0"/>
              <a:t> You will never need to inject the messageSource bean into your application beans but will instead access messages via ApplicationContext’s own getMessage() methods. For e.g. to retrieve the message whose name is ”welcome.message”, please refer to the second code snippet above.</a:t>
            </a:r>
          </a:p>
          <a:p>
            <a:pPr eaLnBrk="1" hangingPunct="1"/>
            <a:endParaRPr lang="en-US" altLang="en-US" smtClean="0"/>
          </a:p>
          <a:p>
            <a:pPr eaLnBrk="1" hangingPunct="1"/>
            <a:r>
              <a:rPr lang="en-US" altLang="en-US" smtClean="0"/>
              <a:t>You will likely be using parameterized messages in the context of a web application, displaying the text on a web page. In that case, you can use Spring’s &lt;spring:message&gt; jsp tag to retrieve messages and need not need directly access the ApplicationContext. </a:t>
            </a:r>
          </a:p>
          <a:p>
            <a:pPr eaLnBrk="1" hangingPunct="1"/>
            <a:r>
              <a:rPr lang="en-US" altLang="en-US" smtClean="0"/>
              <a:t>        &lt; spring:message code=“welcome.message” /&gt;</a:t>
            </a:r>
          </a:p>
          <a:p>
            <a:pPr eaLnBrk="1" hangingPunct="1"/>
            <a:r>
              <a:rPr lang="en-US" altLang="en-US" smtClean="0"/>
              <a:t>Alternatively, you can use the second argument of the getMessage() to pass in an array of arguments that will be filled in for params within the message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3E929A1-74EC-4592-A696-4672A728D035}" type="slidenum">
              <a:rPr lang="en-US" altLang="en-US" smtClean="0"/>
              <a:pPr eaLnBrk="1" hangingPunct="1">
                <a:spcBef>
                  <a:spcPct val="0"/>
                </a:spcBef>
              </a:pPr>
              <a:t>50</a:t>
            </a:fld>
            <a:r>
              <a:rPr lang="en-US" altLang="en-US" sz="1200" smtClean="0"/>
              <a:t> </a:t>
            </a:r>
          </a:p>
        </p:txBody>
      </p:sp>
      <p:sp>
        <p:nvSpPr>
          <p:cNvPr id="12697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6980" name="Rectangle 2"/>
          <p:cNvSpPr>
            <a:spLocks noRot="1" noChangeAspect="1" noChangeArrowheads="1" noTextEdit="1"/>
          </p:cNvSpPr>
          <p:nvPr>
            <p:ph type="sldImg"/>
          </p:nvPr>
        </p:nvSpPr>
        <p:spPr>
          <a:xfrm>
            <a:off x="1970088" y="839788"/>
            <a:ext cx="4670425" cy="3503612"/>
          </a:xfrm>
          <a:ln/>
        </p:spPr>
      </p:sp>
      <p:sp>
        <p:nvSpPr>
          <p:cNvPr id="126981" name="Rectangle 3"/>
          <p:cNvSpPr>
            <a:spLocks noGrp="1" noChangeArrowheads="1"/>
          </p:cNvSpPr>
          <p:nvPr>
            <p:ph type="body" idx="1"/>
          </p:nvPr>
        </p:nvSpPr>
        <p:spPr>
          <a:xfrm>
            <a:off x="1981200" y="44196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Please refer to </a:t>
            </a:r>
            <a:r>
              <a:rPr lang="en-US" altLang="en-US" b="1" smtClean="0"/>
              <a:t>demos, ex-9</a:t>
            </a:r>
            <a:r>
              <a:rPr lang="en-US" altLang="en-US" smtClean="0"/>
              <a:t>. There are two resource bundles defined : </a:t>
            </a:r>
          </a:p>
          <a:p>
            <a:pPr marL="190500" indent="-190500" eaLnBrk="1" hangingPunct="1"/>
            <a:r>
              <a:rPr lang="en-US" altLang="en-US" smtClean="0"/>
              <a:t>applicationResources_en_GB.properties</a:t>
            </a:r>
          </a:p>
          <a:p>
            <a:pPr marL="190500" indent="-190500" eaLnBrk="1" hangingPunct="1"/>
            <a:r>
              <a:rPr lang="en-US" altLang="en-US" smtClean="0"/>
              <a:t>applicationResources_en_US.properties</a:t>
            </a:r>
          </a:p>
          <a:p>
            <a:pPr marL="190500" indent="-190500" eaLnBrk="1" hangingPunct="1"/>
            <a:r>
              <a:rPr lang="en-US" altLang="en-US" smtClean="0"/>
              <a:t>Message source has been defined in message.xml</a:t>
            </a:r>
          </a:p>
          <a:p>
            <a:pPr marL="190500" indent="-190500" eaLnBrk="1" hangingPunct="1"/>
            <a:r>
              <a:rPr lang="en-US" altLang="en-US" smtClean="0"/>
              <a:t>MessageClient.java creates a  new locale object and uses the getMessage() to access messages from the appropriate resource bundle based on locale. Notice that the message is parameterized :</a:t>
            </a:r>
          </a:p>
          <a:p>
            <a:pPr marL="190500" indent="-190500" eaLnBrk="1" hangingPunct="1"/>
            <a:r>
              <a:rPr lang="en-US" altLang="en-US" smtClean="0"/>
              <a:t>welcome.message = Welcome {0}, in UK</a:t>
            </a:r>
          </a:p>
          <a:p>
            <a:pPr marL="190500" indent="-190500" eaLnBrk="1" hangingPunct="1"/>
            <a:endParaRPr lang="en-US" altLang="en-US" smtClean="0"/>
          </a:p>
          <a:p>
            <a:pPr marL="190500" indent="-190500" eaLnBrk="1" hangingPunct="1"/>
            <a:r>
              <a:rPr lang="en-US" altLang="en-US" smtClean="0"/>
              <a:t>Hence we need to send value for {0} parameter in this manner:</a:t>
            </a:r>
          </a:p>
          <a:p>
            <a:pPr marL="190500" indent="-190500" eaLnBrk="1" hangingPunct="1"/>
            <a:r>
              <a:rPr lang="en-US" altLang="en-US" smtClean="0"/>
              <a:t>String msg = messageSource.getMessage("welcome.message", new Object[]{"Majrul"},locale);</a:t>
            </a:r>
          </a:p>
          <a:p>
            <a:pPr marL="190500" indent="-190500" eaLnBrk="1" hangingPunct="1"/>
            <a:r>
              <a:rPr lang="en-US" altLang="en-US" smtClean="0"/>
              <a:t>This will set the value of the {0} parameter to “Majrul”. We can pass in many parameters for a single message, by using this object array in the getMessage() method.</a:t>
            </a:r>
          </a:p>
          <a:p>
            <a:pPr marL="190500" indent="-190500" eaLnBrk="1" hangingPunct="1"/>
            <a:endParaRPr lang="en-US" altLang="en-US" smtClean="0"/>
          </a:p>
        </p:txBody>
      </p:sp>
      <p:sp>
        <p:nvSpPr>
          <p:cNvPr id="126982"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Additional notes for instructor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52D3531A-CB14-4883-A6B0-1512F74AB5FB}" type="slidenum">
              <a:rPr lang="en-US" altLang="en-US" smtClean="0"/>
              <a:pPr eaLnBrk="1" hangingPunct="1">
                <a:spcBef>
                  <a:spcPct val="0"/>
                </a:spcBef>
              </a:pPr>
              <a:t>51</a:t>
            </a:fld>
            <a:r>
              <a:rPr lang="en-US" altLang="en-US" sz="1200" smtClean="0"/>
              <a:t> </a:t>
            </a:r>
          </a:p>
        </p:txBody>
      </p:sp>
      <p:sp>
        <p:nvSpPr>
          <p:cNvPr id="12800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8004" name="Rectangle 2"/>
          <p:cNvSpPr>
            <a:spLocks noRot="1" noChangeAspect="1" noChangeArrowheads="1" noTextEdit="1"/>
          </p:cNvSpPr>
          <p:nvPr>
            <p:ph type="sldImg"/>
          </p:nvPr>
        </p:nvSpPr>
        <p:spPr>
          <a:xfrm>
            <a:off x="1970088" y="839788"/>
            <a:ext cx="4670425" cy="3503612"/>
          </a:xfrm>
          <a:ln/>
        </p:spPr>
      </p:sp>
      <p:sp>
        <p:nvSpPr>
          <p:cNvPr id="1280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2400" indent="-152400" eaLnBrk="1" hangingPunct="1"/>
            <a:r>
              <a:rPr lang="en-US" altLang="en-US"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pPr marL="152400" indent="-152400" eaLnBrk="1" hangingPunct="1">
              <a:buFontTx/>
              <a:buChar char="•"/>
            </a:pPr>
            <a:r>
              <a:rPr lang="en-US" altLang="en-US" b="1" smtClean="0"/>
              <a:t>@Required : </a:t>
            </a:r>
            <a:r>
              <a:rPr lang="en-US" altLang="en-US" smtClean="0"/>
              <a:t>The @Required annotation is used to specify that the value of a bean property is required to be dependency injected. That means, an error is caused if a value is not specified for that property </a:t>
            </a:r>
          </a:p>
          <a:p>
            <a:pPr marL="152400" indent="-152400" eaLnBrk="1" hangingPunct="1">
              <a:buFontTx/>
              <a:buChar char="•"/>
            </a:pPr>
            <a:r>
              <a:rPr lang="en-US" altLang="en-US" b="1" smtClean="0"/>
              <a:t>@Autowired</a:t>
            </a:r>
            <a:r>
              <a:rPr lang="en-US" altLang="en-US" smtClean="0"/>
              <a:t>: Prior to Spring 2.5, autowiring could be configured for a number of different approaches: constructor, setters by type, setters by name, or autodetect – which offer a large degree of flexibility, but not very fine-grained control. For eg, it has not been possible to autowire a specific subset of an object's setter methods or to autowire some of its properties by type and others by name. </a:t>
            </a:r>
            <a:br>
              <a:rPr lang="en-US" altLang="en-US" smtClean="0"/>
            </a:br>
            <a:r>
              <a:rPr lang="en-US" altLang="en-US" smtClean="0"/>
              <a:t>By using @Autowired, you can eliminate the additional XML in your configuration file that specifies the relationship between two objects. Also, you no longer need methods to set the property in the owning class. Just include a private or protected variable and Spring will do the rest. </a:t>
            </a:r>
          </a:p>
          <a:p>
            <a:pPr marL="152400" indent="-152400" eaLnBrk="1" hangingPunct="1">
              <a:buFontTx/>
              <a:buChar char="•"/>
            </a:pPr>
            <a:r>
              <a:rPr lang="en-US" altLang="en-US" b="1" smtClean="0"/>
              <a:t>@Resource : </a:t>
            </a:r>
            <a:r>
              <a:rPr lang="en-US" altLang="en-US" smtClean="0"/>
              <a:t>Declares a reference to a resource such as a data source, Java Messaging Service (JMS) destination, or environment entry. This annotation is equivalent to declaring a resource-ref, message-destination-ref, env-ref, or resource-env-ref element in the deployment descriptor.</a:t>
            </a:r>
          </a:p>
        </p:txBody>
      </p:sp>
      <p:sp>
        <p:nvSpPr>
          <p:cNvPr id="128006" name="Rectangle 4"/>
          <p:cNvSpPr>
            <a:spLocks noChangeArrowheads="1"/>
          </p:cNvSpPr>
          <p:nvPr/>
        </p:nvSpPr>
        <p:spPr bwMode="auto">
          <a:xfrm>
            <a:off x="152400" y="1219200"/>
            <a:ext cx="1600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Annotation injection is performed </a:t>
            </a:r>
            <a:r>
              <a:rPr lang="en-US" altLang="en-US" i="1"/>
              <a:t>before </a:t>
            </a:r>
            <a:r>
              <a:rPr lang="en-US" altLang="en-US"/>
              <a:t>XML injection, thus the latter configuration will</a:t>
            </a:r>
          </a:p>
          <a:p>
            <a:pPr eaLnBrk="1" hangingPunct="1">
              <a:spcBef>
                <a:spcPct val="0"/>
              </a:spcBef>
            </a:pPr>
            <a:r>
              <a:rPr lang="en-US" altLang="en-US"/>
              <a:t>override the former for properties wired through both approaches.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18F7975-8E62-4CDF-9C57-E1948804D745}" type="slidenum">
              <a:rPr lang="en-US" altLang="en-US" smtClean="0"/>
              <a:pPr eaLnBrk="1" hangingPunct="1">
                <a:spcBef>
                  <a:spcPct val="0"/>
                </a:spcBef>
              </a:pPr>
              <a:t>52</a:t>
            </a:fld>
            <a:r>
              <a:rPr lang="en-US" altLang="en-US" sz="1200" smtClean="0"/>
              <a:t> </a:t>
            </a:r>
          </a:p>
        </p:txBody>
      </p:sp>
      <p:sp>
        <p:nvSpPr>
          <p:cNvPr id="12902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9028" name="Rectangle 2"/>
          <p:cNvSpPr>
            <a:spLocks noGrp="1" noChangeArrowheads="1"/>
          </p:cNvSpPr>
          <p:nvPr>
            <p:ph type="body" idx="1"/>
          </p:nvPr>
        </p:nvSpPr>
        <p:spPr>
          <a:xfrm>
            <a:off x="1981200" y="685800"/>
            <a:ext cx="4572000" cy="7315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buFontTx/>
              <a:buChar char="•"/>
            </a:pPr>
            <a:r>
              <a:rPr lang="en-US" altLang="en-US" b="1" smtClean="0"/>
              <a:t>@PostConstruct : </a:t>
            </a:r>
            <a:r>
              <a:rPr lang="en-US" altLang="en-US" smtClean="0"/>
              <a:t>Specifies a method that the container will invoke after resource injection is complete but before any of the component's life-cycle methods are called.</a:t>
            </a:r>
          </a:p>
          <a:p>
            <a:pPr marL="190500" indent="-190500" eaLnBrk="1" hangingPunct="1">
              <a:buFontTx/>
              <a:buChar char="•"/>
            </a:pPr>
            <a:r>
              <a:rPr lang="en-US" altLang="en-US" b="1" smtClean="0"/>
              <a:t>@PreDestroy : </a:t>
            </a:r>
            <a:r>
              <a:rPr lang="en-US" altLang="en-US" smtClean="0"/>
              <a:t>Specifies a method that the container will invoke before removing the component from service.</a:t>
            </a:r>
          </a:p>
          <a:p>
            <a:pPr marL="190500" indent="-190500" eaLnBrk="1" hangingPunct="1"/>
            <a:endParaRPr lang="en-US" altLang="en-US" smtClean="0"/>
          </a:p>
          <a:p>
            <a:pPr marL="190500" indent="-190500" eaLnBrk="1" hangingPunct="1"/>
            <a:r>
              <a:rPr lang="en-US" altLang="en-US" smtClean="0"/>
              <a:t>When Spring discovers one of these annotations, it creates the appropriate bean by matching the stereotype.</a:t>
            </a:r>
          </a:p>
          <a:p>
            <a:pPr marL="190500" indent="-190500" eaLnBrk="1" hangingPunct="1"/>
            <a:endParaRPr lang="en-US" altLang="en-US" smtClean="0"/>
          </a:p>
          <a:p>
            <a:pPr marL="190500" indent="-190500" eaLnBrk="1" hangingPunct="1"/>
            <a:r>
              <a:rPr lang="en-US" altLang="en-US" b="1" u="sng" smtClean="0"/>
              <a:t>Annotations to configure beans:</a:t>
            </a:r>
          </a:p>
          <a:p>
            <a:pPr marL="190500" indent="-190500" eaLnBrk="1" hangingPunct="1"/>
            <a:r>
              <a:rPr lang="en-US" altLang="en-US" b="1" smtClean="0"/>
              <a:t>@Component</a:t>
            </a:r>
            <a:r>
              <a:rPr lang="en-US" altLang="en-US" smtClean="0"/>
              <a:t>: Is the basic stereotype. Classes annotated with this will become spring beans.</a:t>
            </a:r>
          </a:p>
          <a:p>
            <a:pPr marL="190500" indent="-190500" eaLnBrk="1" hangingPunct="1"/>
            <a:r>
              <a:rPr lang="en-US" altLang="en-US" b="1" smtClean="0"/>
              <a:t>@Controller:</a:t>
            </a:r>
            <a:r>
              <a:rPr lang="en-US" altLang="en-US" smtClean="0"/>
              <a:t> Classes annotated with this annotation will be considered as a Controller in Spring MVC support.</a:t>
            </a:r>
          </a:p>
          <a:p>
            <a:pPr marL="190500" indent="-190500" eaLnBrk="1" hangingPunct="1"/>
            <a:r>
              <a:rPr lang="en-US" altLang="en-US" b="1" smtClean="0"/>
              <a:t>@Repository</a:t>
            </a:r>
            <a:r>
              <a:rPr lang="en-US" altLang="en-US" smtClean="0"/>
              <a:t>: Classes with @Repository annotation represent a repository (eg a data access object)</a:t>
            </a:r>
          </a:p>
          <a:p>
            <a:pPr marL="190500" indent="-190500" eaLnBrk="1" hangingPunct="1"/>
            <a:r>
              <a:rPr lang="en-US" altLang="en-US" b="1" smtClean="0"/>
              <a:t>@Service</a:t>
            </a:r>
            <a:r>
              <a:rPr lang="en-US" altLang="en-US" smtClean="0"/>
              <a:t>: This annotation marks classes that implement a part of the business logic of the application.</a:t>
            </a:r>
          </a:p>
          <a:p>
            <a:pPr marL="190500" indent="-190500" eaLnBrk="1" hangingPunct="1"/>
            <a:endParaRPr lang="en-US" altLang="en-US" b="1" smtClean="0"/>
          </a:p>
          <a:p>
            <a:pPr marL="190500" indent="-190500" eaLnBrk="1" hangingPunct="1"/>
            <a:r>
              <a:rPr lang="en-US" altLang="en-US" b="1" u="sng" smtClean="0"/>
              <a:t>Some other annotations:</a:t>
            </a:r>
          </a:p>
          <a:p>
            <a:pPr marL="190500" indent="-190500" eaLnBrk="1" hangingPunct="1"/>
            <a:r>
              <a:rPr lang="en-US" altLang="en-US" b="1" smtClean="0"/>
              <a:t>@Transactional</a:t>
            </a:r>
            <a:r>
              <a:rPr lang="en-US" altLang="en-US" smtClean="0"/>
              <a:t>: is an alternative to the XML-based declarative approach to transaction configuration. All methods of a Spring bean instantiated from a class with the @Transactional annotation will be transactional (thus indirectly, all methods will execute in a transaction). The functionality offered by the @Transactional annotation and the support classes is only available to you if you are using at least Java 5</a:t>
            </a:r>
          </a:p>
          <a:p>
            <a:pPr marL="190500" indent="-190500" eaLnBrk="1" hangingPunct="1"/>
            <a:r>
              <a:rPr lang="en-US" altLang="en-US" b="1" smtClean="0"/>
              <a:t>@Aspect :</a:t>
            </a:r>
            <a:r>
              <a:rPr lang="en-US" altLang="en-US" smtClean="0"/>
              <a:t> This annotation on a class marks it as an aspect along with @Pointcut definitions and advice (@Before, @After, @Around) </a:t>
            </a:r>
          </a:p>
          <a:p>
            <a:pPr marL="190500" indent="-190500" eaLnBrk="1" hangingPunct="1"/>
            <a:r>
              <a:rPr lang="en-US" altLang="en-US" i="1" smtClean="0"/>
              <a:t>We shall be covering each of these as we move forwards into AOP, database programming and web applications.</a:t>
            </a:r>
          </a:p>
        </p:txBody>
      </p:sp>
      <p:sp>
        <p:nvSpPr>
          <p:cNvPr id="129029" name="Text Box 3"/>
          <p:cNvSpPr txBox="1">
            <a:spLocks noChangeArrowheads="1"/>
          </p:cNvSpPr>
          <p:nvPr/>
        </p:nvSpPr>
        <p:spPr bwMode="auto">
          <a:xfrm>
            <a:off x="1981200" y="6096000"/>
            <a:ext cx="4191000" cy="711200"/>
          </a:xfrm>
          <a:prstGeom prst="rect">
            <a:avLst/>
          </a:prstGeom>
          <a:solidFill>
            <a:srgbClr val="DDDDDD"/>
          </a:solidFill>
          <a:ln w="9525" algn="ctr">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t>Notice that in all the XML configurations so far, we have used the beans namespace only. But the core Spring Framework comes with ten configuration namespaces. These are described in the table in Appendix-C</a:t>
            </a:r>
          </a:p>
        </p:txBody>
      </p:sp>
      <p:pic>
        <p:nvPicPr>
          <p:cNvPr id="129030" name="Picture 4"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6324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Text Box 5"/>
          <p:cNvSpPr txBox="1">
            <a:spLocks noChangeArrowheads="1"/>
          </p:cNvSpPr>
          <p:nvPr/>
        </p:nvSpPr>
        <p:spPr bwMode="auto">
          <a:xfrm>
            <a:off x="152400" y="1295400"/>
            <a:ext cx="1600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There are some demo examples using @Required, @PostConstruct etc in demos, ex9Anno. Ask participants to check it out…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6F067407-6183-4E39-BCAD-BEFAB433B352}" type="slidenum">
              <a:rPr lang="en-US" altLang="en-US" smtClean="0"/>
              <a:pPr eaLnBrk="1" hangingPunct="1">
                <a:spcBef>
                  <a:spcPct val="0"/>
                </a:spcBef>
              </a:pPr>
              <a:t>53</a:t>
            </a:fld>
            <a:r>
              <a:rPr lang="en-US" altLang="en-US" sz="1200" smtClean="0"/>
              <a:t> </a:t>
            </a:r>
          </a:p>
        </p:txBody>
      </p:sp>
      <p:sp>
        <p:nvSpPr>
          <p:cNvPr id="13005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0052" name="Rectangle 2"/>
          <p:cNvSpPr>
            <a:spLocks noRot="1" noChangeAspect="1" noChangeArrowheads="1" noTextEdit="1"/>
          </p:cNvSpPr>
          <p:nvPr>
            <p:ph type="sldImg"/>
          </p:nvPr>
        </p:nvSpPr>
        <p:spPr>
          <a:xfrm>
            <a:off x="1970088" y="839788"/>
            <a:ext cx="4670425" cy="3503612"/>
          </a:xfrm>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We can use annotations to automatically </a:t>
            </a:r>
            <a:r>
              <a:rPr lang="en-US" altLang="en-US" i="1" smtClean="0"/>
              <a:t>wire</a:t>
            </a:r>
            <a:r>
              <a:rPr lang="en-US" altLang="en-US" smtClean="0"/>
              <a:t> bean properties. It is similar to autowire attribute in configuration file, but allows more fine-grained autowiring, where you can selectively annotate certain properties for autowiring. </a:t>
            </a:r>
          </a:p>
          <a:p>
            <a:pPr eaLnBrk="1" hangingPunct="1"/>
            <a:r>
              <a:rPr lang="en-US" altLang="en-US" smtClean="0"/>
              <a:t>However, simply annotating your classes is not enough to get an annotation’s behavior. You need to enable a component that is aware of the annotation and that can process it appropriately. This component (a special BeanPostProcessor implementation) will be different for all annotations. For eg, the RequiredAnnotationBeanPostProcessor class is necessary for @Required annotation.</a:t>
            </a:r>
          </a:p>
          <a:p>
            <a:pPr eaLnBrk="1" hangingPunct="1"/>
            <a:r>
              <a:rPr lang="en-US" altLang="en-US" smtClean="0"/>
              <a:t>Annotation wiring isn’t turned on in the Spring container by default. So, before we can use annotation-based autowiring, we’ll need to enable it in our Spring configuration. The simplest way to do that is with the &lt;context:annotation-config&gt; element from Spring’s context configuration namespace.</a:t>
            </a:r>
          </a:p>
          <a:p>
            <a:pPr eaLnBrk="1" hangingPunct="1"/>
            <a:r>
              <a:rPr lang="en-US" altLang="en-US" smtClean="0"/>
              <a:t>&lt;context:annotation-config&gt; tells Spring that you intend to use annotation-based wiring in Spring. Once it’s in place you can start annotating your code to indicate that Spring should automatically wire values into properties, methods, and constructors. The implicitly registered post-processors include AutowiredAnnotationBeanPostProcessor, CommonAnnotationBeanPostProcessor, PersistenceAnnotationBeanPostProcessor, as well as the RequiredAnnotationBeanPostProcessor.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46043C15-53DF-4323-8C53-BC631C105945}" type="slidenum">
              <a:rPr lang="en-US" altLang="en-US" smtClean="0"/>
              <a:pPr eaLnBrk="1" hangingPunct="1">
                <a:spcBef>
                  <a:spcPct val="0"/>
                </a:spcBef>
              </a:pPr>
              <a:t>54</a:t>
            </a:fld>
            <a:r>
              <a:rPr lang="en-US" altLang="en-US" sz="1200" smtClean="0"/>
              <a:t> </a:t>
            </a:r>
          </a:p>
        </p:txBody>
      </p:sp>
      <p:sp>
        <p:nvSpPr>
          <p:cNvPr id="13107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1076" name="Rectangle 3"/>
          <p:cNvSpPr>
            <a:spLocks noGrp="1" noChangeArrowheads="1"/>
          </p:cNvSpPr>
          <p:nvPr>
            <p:ph type="body" idx="1"/>
          </p:nvPr>
        </p:nvSpPr>
        <p:spPr>
          <a:xfrm>
            <a:off x="1981200" y="762000"/>
            <a:ext cx="4572000" cy="7697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 far, we have seen how &lt;context: annotation-config&gt; eliminates most uses of &lt;property&gt; and &lt;constructor-arg&gt; elements from your Spring configuration. But we still need to explicitly declare beans using &lt;bean&gt;. </a:t>
            </a:r>
          </a:p>
          <a:p>
            <a:pPr eaLnBrk="1" hangingPunct="1"/>
            <a:r>
              <a:rPr lang="en-US" altLang="en-US" smtClean="0"/>
              <a:t>The &lt;context:component-scan&gt; element is similar to &lt;context:annotation-config&gt;. But it also configures Spring to automatically discover beans and declare them, that is, most of the beans in your Spring application can be declared and wired without using &lt;bean&gt;. </a:t>
            </a:r>
          </a:p>
          <a:p>
            <a:pPr eaLnBrk="1" hangingPunct="1"/>
            <a:r>
              <a:rPr lang="en-US" altLang="en-US" smtClean="0"/>
              <a:t>The &lt;context:component-scan&gt; element scans a package and all of its subpackages, looking for classes that could be automatically registered as beans in the Spring container. The base-package attribute tells &lt;context:component-scan&gt; package to start its scan.</a:t>
            </a:r>
          </a:p>
          <a:p>
            <a:pPr eaLnBrk="1" hangingPunct="1"/>
            <a:r>
              <a:rPr lang="en-US" altLang="en-US" smtClean="0"/>
              <a:t>How does this work? By default, &lt;context:component-scan&gt; looks for classes that are annotated with one of the following: @Component, @Controller, @Repository, @Service.</a:t>
            </a:r>
          </a:p>
          <a:p>
            <a:pPr eaLnBrk="1" hangingPunct="1"/>
            <a:r>
              <a:rPr lang="en-US" altLang="en-US" smtClean="0"/>
              <a:t>For example, suppose that our application context only has the </a:t>
            </a:r>
            <a:r>
              <a:rPr lang="en-US" altLang="en-US" smtClean="0">
                <a:latin typeface="Courier" pitchFamily="49" charset="0"/>
              </a:rPr>
              <a:t>currencyConverter</a:t>
            </a:r>
            <a:r>
              <a:rPr lang="en-US" altLang="en-US" smtClean="0"/>
              <a:t> and </a:t>
            </a:r>
            <a:r>
              <a:rPr lang="en-US" altLang="en-US" smtClean="0">
                <a:latin typeface="Courier" pitchFamily="49" charset="0"/>
              </a:rPr>
              <a:t>exchangeService</a:t>
            </a:r>
            <a:r>
              <a:rPr lang="en-US" altLang="en-US" smtClean="0"/>
              <a:t> beans in it. We can eliminate the explicit &lt;bean&gt; declarations from the XML configuration by using &lt;context:component-scan&gt; and annotating the </a:t>
            </a:r>
            <a:r>
              <a:rPr lang="en-US" altLang="en-US" smtClean="0">
                <a:latin typeface="Courier" pitchFamily="49" charset="0"/>
              </a:rPr>
              <a:t>CurrencyConverterImpl</a:t>
            </a:r>
            <a:r>
              <a:rPr lang="en-US" altLang="en-US" smtClean="0"/>
              <a:t> and </a:t>
            </a:r>
            <a:r>
              <a:rPr lang="en-US" altLang="en-US" smtClean="0">
                <a:latin typeface="Courier" pitchFamily="49" charset="0"/>
              </a:rPr>
              <a:t>ExchangeServiceImpl</a:t>
            </a:r>
            <a:r>
              <a:rPr lang="en-US" altLang="en-US" smtClean="0"/>
              <a:t> classes with @Component. </a:t>
            </a:r>
          </a:p>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E9D7A976-62B2-439C-B9DD-25D90D77AFBA}" type="slidenum">
              <a:rPr lang="en-US" altLang="en-US" smtClean="0"/>
              <a:pPr eaLnBrk="1" hangingPunct="1">
                <a:spcBef>
                  <a:spcPct val="0"/>
                </a:spcBef>
              </a:pPr>
              <a:t>6</a:t>
            </a:fld>
            <a:r>
              <a:rPr lang="en-US" altLang="en-US" sz="1200" smtClean="0"/>
              <a:t> </a:t>
            </a:r>
          </a:p>
        </p:txBody>
      </p:sp>
      <p:sp>
        <p:nvSpPr>
          <p:cNvPr id="8192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1924" name="Rectangle 2"/>
          <p:cNvSpPr>
            <a:spLocks noGrp="1" noChangeArrowheads="1"/>
          </p:cNvSpPr>
          <p:nvPr>
            <p:ph type="body" idx="1"/>
          </p:nvPr>
        </p:nvSpPr>
        <p:spPr>
          <a:xfrm>
            <a:off x="2133600" y="838200"/>
            <a:ext cx="4419600" cy="7621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Put simply, Spring is a lightweight inversion of control and aspect-oriented container framework. Breaking this description down makes it simpler:</a:t>
            </a:r>
          </a:p>
          <a:p>
            <a:pPr eaLnBrk="1" hangingPunct="1"/>
            <a:r>
              <a:rPr lang="en-US" altLang="en-US" b="1" smtClean="0"/>
              <a:t>Lightweight:</a:t>
            </a:r>
            <a:r>
              <a:rPr lang="en-US" altLang="en-US" smtClean="0"/>
              <a:t> Spring is Lightweight in terms of both size and overhead. The entire Spring framework can be distributed in a single jar file of 2.5 MB approximately. Processing overhead required by Spring is negligible. Moreover, Spring is non-intrusive; objects in a Spring-enabled application typically have no dependencies on Spring-specific classes.</a:t>
            </a:r>
          </a:p>
          <a:p>
            <a:pPr eaLnBrk="1" hangingPunct="1"/>
            <a:r>
              <a:rPr lang="en-US" altLang="en-US" smtClean="0"/>
              <a:t> </a:t>
            </a:r>
          </a:p>
          <a:p>
            <a:pPr eaLnBrk="1" hangingPunct="1"/>
            <a:r>
              <a:rPr lang="en-US" altLang="en-US" b="1" smtClean="0"/>
              <a:t>Inversion of control:</a:t>
            </a:r>
            <a:r>
              <a:rPr lang="en-US" altLang="en-US" smtClean="0"/>
              <a:t> Spring promotes loose coupling through a technique known as inversion of control (IoC) or also known popularly as Dependency Injection (DI). When IoC is applied, objects are passively given their dependencies instead of creating or looking for dependent objects for themselves. IoC can be thought of as JNDI in reverse – instead of an object looking up dependencies from a container, the container gives the dependencies to the object at instantiation without waiting to be asked.</a:t>
            </a:r>
          </a:p>
          <a:p>
            <a:pPr eaLnBrk="1" hangingPunct="1"/>
            <a:endParaRPr lang="en-US" altLang="en-US" b="1" smtClean="0"/>
          </a:p>
          <a:p>
            <a:pPr eaLnBrk="1" hangingPunct="1"/>
            <a:r>
              <a:rPr lang="en-US" altLang="en-US" b="1" smtClean="0"/>
              <a:t>Aspect-oriented</a:t>
            </a:r>
            <a:r>
              <a:rPr lang="en-US" altLang="en-US" smtClean="0"/>
              <a:t> : Spring comes with rich support for aspect-oriented programming that enables cohesive development by separating application business logic from system services (such as auditing and transaction management). Application objects do what they are supposed to do – perform business logic – and nothing more. They are not responsible for other system concerns such as logging or transactional support.</a:t>
            </a:r>
          </a:p>
          <a:p>
            <a:pPr eaLnBrk="1" hangingPunct="1"/>
            <a:r>
              <a:rPr lang="en-US" altLang="en-US" smtClean="0"/>
              <a:t> </a:t>
            </a:r>
          </a:p>
          <a:p>
            <a:pPr eaLnBrk="1" hangingPunct="1"/>
            <a:r>
              <a:rPr lang="en-US" altLang="en-US" b="1" smtClean="0"/>
              <a:t>Container:</a:t>
            </a:r>
            <a:r>
              <a:rPr lang="en-US" altLang="en-US" smtClean="0"/>
              <a:t> Spring is a container in the sense that it contains and manages the life cycle and configuration of application objects. You can configure how each of your beans should be created – either create one single instance of your bean or produce a new instance every time one is needed based on a configurable prototype – and how they should be associated with each other. </a:t>
            </a:r>
          </a:p>
          <a:p>
            <a:pPr eaLnBrk="1" hangingPunct="1"/>
            <a:r>
              <a:rPr lang="en-US" altLang="en-US" smtClean="0"/>
              <a:t> </a:t>
            </a:r>
          </a:p>
          <a:p>
            <a:pPr eaLnBrk="1" hangingPunct="1"/>
            <a:r>
              <a:rPr lang="en-US" altLang="en-US" b="1" smtClean="0"/>
              <a:t>Framework</a:t>
            </a:r>
            <a:r>
              <a:rPr lang="en-US" altLang="en-US" smtClean="0"/>
              <a:t>: Spring makes it possible to configure and compose complex applications from simpler components. In Spring, application objects are composed declaratively, typically in an XML file. Spring also provides much infrastructure functionality (transaction management, persistence framework integration etc) leaving the development of application logic to user.</a:t>
            </a:r>
          </a:p>
          <a:p>
            <a:pPr eaLnBrk="1" hangingPunct="1"/>
            <a:r>
              <a:rPr lang="en-US" altLang="en-US" smtClean="0"/>
              <a:t> </a:t>
            </a:r>
          </a:p>
          <a:p>
            <a:pPr eaLnBrk="1" hangingPunct="1"/>
            <a:r>
              <a:rPr lang="en-US" altLang="en-US" smtClean="0"/>
              <a:t>All these attributes of Spring enable you to write code that is cleaner, more manageable and easier to test. </a:t>
            </a:r>
          </a:p>
          <a:p>
            <a:pPr eaLnBrk="1" hangingPunct="1"/>
            <a:endParaRPr lang="en-US" altLang="en-US" smtClean="0"/>
          </a:p>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51B82B3A-0092-4D5D-BBD4-53D206150F91}" type="slidenum">
              <a:rPr lang="en-US" altLang="en-US" smtClean="0"/>
              <a:pPr eaLnBrk="1" hangingPunct="1">
                <a:spcBef>
                  <a:spcPct val="0"/>
                </a:spcBef>
              </a:pPr>
              <a:t>55</a:t>
            </a:fld>
            <a:r>
              <a:rPr lang="en-US" altLang="en-US" sz="1200" smtClean="0"/>
              <a:t> </a:t>
            </a:r>
          </a:p>
        </p:txBody>
      </p:sp>
      <p:sp>
        <p:nvSpPr>
          <p:cNvPr id="13209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2100" name="Rectangle 2"/>
          <p:cNvSpPr>
            <a:spLocks noRot="1" noChangeAspect="1" noChangeArrowheads="1" noTextEdit="1"/>
          </p:cNvSpPr>
          <p:nvPr>
            <p:ph type="sldImg"/>
          </p:nvPr>
        </p:nvSpPr>
        <p:spPr>
          <a:xfrm>
            <a:off x="1970088" y="839788"/>
            <a:ext cx="4670425" cy="3503612"/>
          </a:xfrm>
          <a:ln/>
        </p:spPr>
      </p:sp>
      <p:sp>
        <p:nvSpPr>
          <p:cNvPr id="132101" name="Rectangle 3"/>
          <p:cNvSpPr>
            <a:spLocks noGrp="1" noChangeArrowheads="1"/>
          </p:cNvSpPr>
          <p:nvPr>
            <p:ph type="body" idx="1"/>
          </p:nvPr>
        </p:nvSpPr>
        <p:spPr>
          <a:xfrm>
            <a:off x="1981200" y="44196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Please refer to </a:t>
            </a:r>
            <a:r>
              <a:rPr lang="en-US" altLang="en-US" b="1" smtClean="0"/>
              <a:t>demos, Ex9Anno. Package -&gt; training.spring.autowireAnnotation</a:t>
            </a:r>
            <a:r>
              <a:rPr lang="en-US" altLang="en-US" smtClean="0"/>
              <a:t>. This example uses the currencyconverter6a.xml for configuring the beans.</a:t>
            </a:r>
          </a:p>
          <a:p>
            <a:pPr marL="190500" indent="-190500" eaLnBrk="1" hangingPunct="1"/>
            <a:endParaRPr lang="en-US" altLang="en-US" smtClean="0"/>
          </a:p>
          <a:p>
            <a:pPr marL="190500" indent="-190500" eaLnBrk="1" hangingPunct="1"/>
            <a:r>
              <a:rPr lang="en-US" altLang="en-US" smtClean="0"/>
              <a:t>Notice how the CurrencyConverterImpl6a.java depends on the training.spring.ExchangeServiceImpl6.java class for services. Notice how the exchangeService property has been annotated with @Autowired. The configuration file now just contains beans declaration and no instructions on wiring!</a:t>
            </a:r>
          </a:p>
          <a:p>
            <a:pPr marL="190500" indent="-190500" eaLnBrk="1" hangingPunct="1"/>
            <a:endParaRPr lang="en-US" altLang="en-US" smtClean="0"/>
          </a:p>
          <a:p>
            <a:pPr marL="190500" indent="-190500"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8ED7428F-06BA-4589-87EF-BBC26DB6B3BE}" type="slidenum">
              <a:rPr lang="en-US" altLang="en-US" smtClean="0"/>
              <a:pPr eaLnBrk="1" hangingPunct="1">
                <a:spcBef>
                  <a:spcPct val="0"/>
                </a:spcBef>
              </a:pPr>
              <a:t>56</a:t>
            </a:fld>
            <a:r>
              <a:rPr lang="en-US" altLang="en-US" sz="1200" smtClean="0"/>
              <a:t> </a:t>
            </a:r>
          </a:p>
        </p:txBody>
      </p:sp>
      <p:sp>
        <p:nvSpPr>
          <p:cNvPr id="13312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3124" name="Rectangle 2"/>
          <p:cNvSpPr>
            <a:spLocks noRot="1" noChangeAspect="1" noChangeArrowheads="1" noTextEdit="1"/>
          </p:cNvSpPr>
          <p:nvPr>
            <p:ph type="sldImg"/>
          </p:nvPr>
        </p:nvSpPr>
        <p:spPr>
          <a:xfrm>
            <a:off x="1970088" y="839788"/>
            <a:ext cx="4670425" cy="3503612"/>
          </a:xfrm>
          <a:ln/>
        </p:spPr>
      </p:sp>
      <p:sp>
        <p:nvSpPr>
          <p:cNvPr id="133125" name="Rectangle 3"/>
          <p:cNvSpPr>
            <a:spLocks noGrp="1" noChangeArrowheads="1"/>
          </p:cNvSpPr>
          <p:nvPr>
            <p:ph type="body" idx="1"/>
          </p:nvPr>
        </p:nvSpPr>
        <p:spPr>
          <a:xfrm>
            <a:off x="1981200" y="4495800"/>
            <a:ext cx="45720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Refer to </a:t>
            </a:r>
            <a:r>
              <a:rPr lang="en-US" altLang="en-US" b="1" smtClean="0"/>
              <a:t>demos, ex9Anno, package -&gt; training.spring.annotation</a:t>
            </a:r>
            <a:r>
              <a:rPr lang="en-US" altLang="en-US" smtClean="0"/>
              <a:t>. Notice the anno.xml configuration file. It contains no beans! Notice the bean classes themselves are annotated with @Component, @PostConstruct, @Autowired etc.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7CC44AEC-8BE6-4663-B5CB-A0FB9E7DDBF3}" type="slidenum">
              <a:rPr lang="en-US" altLang="en-US" smtClean="0"/>
              <a:pPr eaLnBrk="1" hangingPunct="1">
                <a:spcBef>
                  <a:spcPct val="0"/>
                </a:spcBef>
              </a:pPr>
              <a:t>57</a:t>
            </a:fld>
            <a:r>
              <a:rPr lang="en-US" altLang="en-US" sz="1200" smtClean="0"/>
              <a:t> </a:t>
            </a:r>
          </a:p>
        </p:txBody>
      </p:sp>
      <p:sp>
        <p:nvSpPr>
          <p:cNvPr id="13414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4148" name="Rectangle 2"/>
          <p:cNvSpPr>
            <a:spLocks noRot="1" noChangeAspect="1" noChangeArrowheads="1" noTextEdit="1"/>
          </p:cNvSpPr>
          <p:nvPr>
            <p:ph type="sldImg"/>
          </p:nvPr>
        </p:nvSpPr>
        <p:spPr>
          <a:xfrm>
            <a:off x="1970088" y="839788"/>
            <a:ext cx="4670425" cy="3503612"/>
          </a:xfrm>
          <a:ln/>
        </p:spPr>
      </p:sp>
      <p:sp>
        <p:nvSpPr>
          <p:cNvPr id="13414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F09BDD6-646C-43C8-86AA-C9F3E5B2142A}" type="slidenum">
              <a:rPr lang="en-US" altLang="en-US" smtClean="0"/>
              <a:pPr eaLnBrk="1" hangingPunct="1">
                <a:spcBef>
                  <a:spcPct val="0"/>
                </a:spcBef>
              </a:pPr>
              <a:t>58</a:t>
            </a:fld>
            <a:r>
              <a:rPr lang="en-US" altLang="en-US" sz="1200" smtClean="0"/>
              <a:t> </a:t>
            </a:r>
          </a:p>
        </p:txBody>
      </p:sp>
      <p:sp>
        <p:nvSpPr>
          <p:cNvPr id="13517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5172" name="Rectangle 2"/>
          <p:cNvSpPr>
            <a:spLocks noRot="1" noChangeAspect="1" noChangeArrowheads="1" noTextEdit="1"/>
          </p:cNvSpPr>
          <p:nvPr>
            <p:ph type="sldImg"/>
          </p:nvPr>
        </p:nvSpPr>
        <p:spPr>
          <a:xfrm>
            <a:off x="1970088" y="839788"/>
            <a:ext cx="4670425" cy="3503612"/>
          </a:xfrm>
          <a:ln/>
        </p:spPr>
      </p:sp>
      <p:sp>
        <p:nvSpPr>
          <p:cNvPr id="135173"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Thus we have seen that Spring is the most popular and comprehensive of the lightweight J2EE frameworks that have gained popularity since 2003.</a:t>
            </a:r>
          </a:p>
          <a:p>
            <a:pPr eaLnBrk="1" hangingPunct="1"/>
            <a:r>
              <a:rPr lang="en-US" altLang="en-US" smtClean="0"/>
              <a:t>We saw how Spring is designed to promote architectural good practice. A typical spring architecture will be based on programming to interfaces rather than classes.</a:t>
            </a:r>
          </a:p>
          <a:p>
            <a:pPr eaLnBrk="1" hangingPunct="1"/>
            <a:r>
              <a:rPr lang="en-US" altLang="en-US" smtClean="0">
                <a:cs typeface="Times New Roman" pitchFamily="18" charset="0"/>
              </a:rPr>
              <a:t>We have seen what is Inversion of control and dependency injection.</a:t>
            </a:r>
          </a:p>
          <a:p>
            <a:pPr eaLnBrk="1" hangingPunct="1"/>
            <a:r>
              <a:rPr lang="en-US" altLang="en-US" smtClean="0">
                <a:cs typeface="Times New Roman" pitchFamily="18" charset="0"/>
              </a:rPr>
              <a:t>We also saw Bean containers and lifecycle of beans in containers. We saw how to hook into the lifecycle of a bean and make it aware of the Spring environment. </a:t>
            </a:r>
          </a:p>
          <a:p>
            <a:pPr eaLnBrk="1" hangingPunct="1"/>
            <a:endParaRPr lang="en-US" altLang="en-US" smtClean="0">
              <a:cs typeface="Times New Roman" pitchFamily="18" charset="0"/>
            </a:endParaRPr>
          </a:p>
          <a:p>
            <a:pPr eaLnBrk="1" hangingPunct="1"/>
            <a:endParaRPr lang="en-US" altLang="en-US" smtClean="0"/>
          </a:p>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5127591C-E9CF-4E82-81C1-CF502F28A6F6}" type="slidenum">
              <a:rPr lang="en-US" altLang="en-US" smtClean="0"/>
              <a:pPr eaLnBrk="1" hangingPunct="1">
                <a:spcBef>
                  <a:spcPct val="0"/>
                </a:spcBef>
              </a:pPr>
              <a:t>7</a:t>
            </a:fld>
            <a:r>
              <a:rPr lang="en-US" altLang="en-US" sz="1200" smtClean="0"/>
              <a:t> </a:t>
            </a:r>
          </a:p>
        </p:txBody>
      </p:sp>
      <p:sp>
        <p:nvSpPr>
          <p:cNvPr id="8294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2948" name="Rectangle 2"/>
          <p:cNvSpPr>
            <a:spLocks noRot="1" noChangeAspect="1" noChangeArrowheads="1" noTextEdit="1"/>
          </p:cNvSpPr>
          <p:nvPr>
            <p:ph type="sldImg"/>
          </p:nvPr>
        </p:nvSpPr>
        <p:spPr>
          <a:xfrm>
            <a:off x="1970088" y="839788"/>
            <a:ext cx="4670425" cy="3503612"/>
          </a:xfrm>
          <a:ln/>
        </p:spPr>
      </p:sp>
      <p:sp>
        <p:nvSpPr>
          <p:cNvPr id="82949" name="Rectangle 3"/>
          <p:cNvSpPr>
            <a:spLocks noGrp="1" noChangeArrowheads="1"/>
          </p:cNvSpPr>
          <p:nvPr>
            <p:ph type="body" idx="1"/>
          </p:nvPr>
        </p:nvSpPr>
        <p:spPr>
          <a:xfrm>
            <a:off x="1981200" y="4495800"/>
            <a:ext cx="4572000" cy="403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To put it simply, Spring makes developing enterprise applications easier. The complexity of your application is proportional to the complexity of the problem being solved.</a:t>
            </a:r>
          </a:p>
          <a:p>
            <a:pPr marL="190500" indent="-190500" eaLnBrk="1" hangingPunct="1"/>
            <a:r>
              <a:rPr lang="en-US" altLang="en-US" smtClean="0"/>
              <a:t>Some key Spring values are:</a:t>
            </a:r>
          </a:p>
          <a:p>
            <a:pPr marL="190500" indent="-190500" eaLnBrk="1" hangingPunct="1">
              <a:buFontTx/>
              <a:buAutoNum type="arabicPeriod"/>
            </a:pPr>
            <a:r>
              <a:rPr lang="en-US" altLang="en-US" b="1" smtClean="0"/>
              <a:t>It’s a non-invasive framework :</a:t>
            </a:r>
            <a:r>
              <a:rPr lang="en-US" altLang="en-US" smtClean="0"/>
              <a:t> Traditional frameworks force application code to be aware of the framework, implementing framework specific interfaces or extending framework-specific classes. Spring aims to minimize the dependence of application code on the framework.</a:t>
            </a:r>
          </a:p>
          <a:p>
            <a:pPr marL="190500" indent="-190500" eaLnBrk="1" hangingPunct="1">
              <a:buFontTx/>
              <a:buAutoNum type="arabicPeriod"/>
            </a:pPr>
            <a:r>
              <a:rPr lang="en-US" altLang="en-US" b="1" smtClean="0"/>
              <a:t>Promotes pluggability</a:t>
            </a:r>
            <a:r>
              <a:rPr lang="en-US" altLang="en-US" smtClean="0"/>
              <a:t> : Spring encourages you to think of application objects as named services. Thus you can swap one service for another without affecting the rest of the application.</a:t>
            </a:r>
          </a:p>
          <a:p>
            <a:pPr marL="190500" indent="-190500" eaLnBrk="1" hangingPunct="1">
              <a:buFontTx/>
              <a:buAutoNum type="arabicPeriod"/>
            </a:pPr>
            <a:r>
              <a:rPr lang="en-US" altLang="en-US" b="1" smtClean="0"/>
              <a:t>Aims to facilitate good programming practices</a:t>
            </a:r>
            <a:r>
              <a:rPr lang="en-US" altLang="en-US" smtClean="0"/>
              <a:t>, such as programming to interfaces: Using an IoC container like Spring reduces the complexity of coding to interfaces, rather than classes.</a:t>
            </a:r>
          </a:p>
          <a:p>
            <a:pPr marL="190500" indent="-190500" eaLnBrk="1" hangingPunct="1">
              <a:buFontTx/>
              <a:buAutoNum type="arabicPeriod"/>
            </a:pPr>
            <a:r>
              <a:rPr lang="en-US" altLang="en-US" b="1" smtClean="0"/>
              <a:t>Spring applications are easy to test</a:t>
            </a:r>
            <a:r>
              <a:rPr lang="en-US" altLang="en-US" smtClean="0"/>
              <a:t> : Application objects will generally be POJOs and POJOs are easy to test; dependence on Spring APIs will normally be in the form of interfaces that are easy to stub or mock.</a:t>
            </a:r>
          </a:p>
          <a:p>
            <a:pPr marL="190500" indent="-190500" eaLnBrk="1" hangingPunct="1">
              <a:buFontTx/>
              <a:buAutoNum type="arabicPeriod"/>
            </a:pPr>
            <a:r>
              <a:rPr lang="en-US" altLang="en-US" b="1" smtClean="0"/>
              <a:t>Does not reinvent the wheel</a:t>
            </a:r>
            <a:r>
              <a:rPr lang="en-US" altLang="en-US" smtClean="0"/>
              <a:t> : Spring does not introduce its own solution in areas such as O/R mapping where there are already good solutions. It also does not implement its own logging abstraction, connection pool, distributed transaction coordinator or other system services that are already well-served in other products or application servers. However Spring does make these existing solutions significantly easier to use.</a:t>
            </a:r>
          </a:p>
        </p:txBody>
      </p:sp>
      <p:sp>
        <p:nvSpPr>
          <p:cNvPr id="82950" name="Text Box 4"/>
          <p:cNvSpPr txBox="1">
            <a:spLocks noChangeArrowheads="1"/>
          </p:cNvSpPr>
          <p:nvPr/>
        </p:nvSpPr>
        <p:spPr bwMode="auto">
          <a:xfrm>
            <a:off x="152400" y="1219200"/>
            <a:ext cx="152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Spring attacks Java complexity using the 4 strategies given. Almost everything Spring does can be traced back to one or more of these four strategies.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05832B0B-B07A-4E56-BCD2-95ED85E0A240}" type="slidenum">
              <a:rPr lang="en-US" altLang="en-US" smtClean="0"/>
              <a:pPr eaLnBrk="1" hangingPunct="1">
                <a:spcBef>
                  <a:spcPct val="0"/>
                </a:spcBef>
              </a:pPr>
              <a:t>10</a:t>
            </a:fld>
            <a:r>
              <a:rPr lang="en-US" altLang="en-US" sz="1200" smtClean="0"/>
              <a:t> </a:t>
            </a:r>
          </a:p>
        </p:txBody>
      </p:sp>
      <p:sp>
        <p:nvSpPr>
          <p:cNvPr id="8397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3972" name="Rectangle 2"/>
          <p:cNvSpPr>
            <a:spLocks noRot="1" noChangeAspect="1" noChangeArrowheads="1" noTextEdit="1"/>
          </p:cNvSpPr>
          <p:nvPr>
            <p:ph type="sldImg"/>
          </p:nvPr>
        </p:nvSpPr>
        <p:spPr>
          <a:xfrm>
            <a:off x="1970088" y="839788"/>
            <a:ext cx="4670425" cy="3503612"/>
          </a:xfrm>
          <a:ln/>
        </p:spPr>
      </p:sp>
      <p:sp>
        <p:nvSpPr>
          <p:cNvPr id="83973" name="Rectangle 3"/>
          <p:cNvSpPr>
            <a:spLocks noGrp="1" noChangeArrowheads="1"/>
          </p:cNvSpPr>
          <p:nvPr>
            <p:ph type="body" idx="1"/>
          </p:nvPr>
        </p:nvSpPr>
        <p:spPr>
          <a:xfrm>
            <a:off x="2133600" y="4495800"/>
            <a:ext cx="44196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spcBef>
                <a:spcPct val="20000"/>
              </a:spcBef>
            </a:pPr>
            <a:r>
              <a:rPr lang="en-US" altLang="en-US" smtClean="0"/>
              <a:t>The Spring Framework is composed of several distinct modules. When you download and unzip the Spring Framework distribution, you’ll find 20 different JAR files in the dist directory. These JAR files that make up Spring can be arranged in one of six different categories of functionality - Core Container, Data Access/Integration, Web, AOP (Aspect Oriented Programming), Instrumentation, and Test. When taken as a whole, these modules give you everything you need to develop enterprise-ready applications. But this modularity also gives you the freedom to choose the modules that suit your application.</a:t>
            </a:r>
          </a:p>
          <a:p>
            <a:pPr marL="190500" indent="-190500" eaLnBrk="1" hangingPunct="1">
              <a:spcBef>
                <a:spcPct val="20000"/>
              </a:spcBef>
            </a:pPr>
            <a:endParaRPr lang="en-US" altLang="en-US" smtClean="0"/>
          </a:p>
          <a:p>
            <a:pPr marL="190500" indent="-190500" eaLnBrk="1" hangingPunct="1">
              <a:spcBef>
                <a:spcPct val="20000"/>
              </a:spcBef>
            </a:pPr>
            <a:r>
              <a:rPr lang="en-US" altLang="en-US" b="1" smtClean="0"/>
              <a:t>Core Container : </a:t>
            </a:r>
            <a:r>
              <a:rPr lang="en-US" altLang="en-US" smtClean="0"/>
              <a:t>The </a:t>
            </a:r>
            <a:r>
              <a:rPr lang="en-US" altLang="en-US" i="1" smtClean="0"/>
              <a:t>Core Container </a:t>
            </a:r>
            <a:r>
              <a:rPr lang="en-US" altLang="en-US" smtClean="0"/>
              <a:t>consists of the Core, Beans, Context, and Expression Language modules.</a:t>
            </a:r>
          </a:p>
          <a:p>
            <a:pPr marL="190500" indent="-190500" eaLnBrk="1" hangingPunct="1">
              <a:spcBef>
                <a:spcPct val="20000"/>
              </a:spcBef>
              <a:buFontTx/>
              <a:buChar char="•"/>
            </a:pPr>
            <a:r>
              <a:rPr lang="en-US" altLang="en-US" smtClean="0"/>
              <a:t>The </a:t>
            </a:r>
            <a:r>
              <a:rPr lang="en-US" altLang="en-US" i="1" smtClean="0"/>
              <a:t>Core and Beans </a:t>
            </a:r>
            <a:r>
              <a:rPr lang="en-US" altLang="en-US" smtClean="0"/>
              <a:t>modules are the most fundamental part of the framework. It defines how beans are created, configured and managed. The BeanFactory (a sophisticated implementation of the factory pattern and a primary component of this module) applies the Inversion of Control (IOC) pattern to separate an application's configuration and dependency specification from the actual application code </a:t>
            </a:r>
          </a:p>
          <a:p>
            <a:pPr marL="190500" indent="-190500" eaLnBrk="1" hangingPunct="1">
              <a:spcBef>
                <a:spcPct val="20000"/>
              </a:spcBef>
              <a:buFontTx/>
              <a:buChar char="•"/>
            </a:pPr>
            <a:r>
              <a:rPr lang="en-US" altLang="en-US" smtClean="0"/>
              <a:t>The </a:t>
            </a:r>
            <a:r>
              <a:rPr lang="en-US" altLang="en-US" i="1" smtClean="0"/>
              <a:t>Context </a:t>
            </a:r>
            <a:r>
              <a:rPr lang="en-US" altLang="en-US" smtClean="0"/>
              <a:t>module builds on the solid base provided by the </a:t>
            </a:r>
            <a:r>
              <a:rPr lang="en-US" altLang="en-US" i="1" smtClean="0"/>
              <a:t>Core and Beans </a:t>
            </a:r>
            <a:r>
              <a:rPr lang="en-US" altLang="en-US" smtClean="0"/>
              <a:t>modules. The core modules bean factory makes Spring a container, but the context modules makes it a framework. The Context module adds support for internationalization, event-propagation, resource-loading etc. </a:t>
            </a:r>
          </a:p>
          <a:p>
            <a:pPr marL="190500" indent="-190500" eaLnBrk="1" hangingPunct="1">
              <a:spcBef>
                <a:spcPct val="20000"/>
              </a:spcBef>
              <a:buFontTx/>
              <a:buChar char="•"/>
            </a:pPr>
            <a:r>
              <a:rPr lang="en-US" altLang="en-US" smtClean="0"/>
              <a:t>The </a:t>
            </a:r>
            <a:r>
              <a:rPr lang="en-US" altLang="en-US" i="1" smtClean="0"/>
              <a:t>Expression Language </a:t>
            </a:r>
            <a:r>
              <a:rPr lang="en-US" altLang="en-US" smtClean="0"/>
              <a:t>module provides a powerful expression language for querying and manipulating an object graph at runtime. </a:t>
            </a:r>
          </a:p>
        </p:txBody>
      </p:sp>
      <p:sp>
        <p:nvSpPr>
          <p:cNvPr id="83974" name="Rectangle 4"/>
          <p:cNvSpPr>
            <a:spLocks noChangeArrowheads="1"/>
          </p:cNvSpPr>
          <p:nvPr/>
        </p:nvSpPr>
        <p:spPr bwMode="auto">
          <a:xfrm>
            <a:off x="152400" y="1219200"/>
            <a:ext cx="1524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20000"/>
              </a:spcBef>
            </a:pPr>
            <a:r>
              <a:rPr lang="en-US" altLang="en-US"/>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eaLnBrk="1" hangingPunct="1">
              <a:spcBef>
                <a:spcPct val="20000"/>
              </a:spcBef>
            </a:pPr>
            <a:endParaRPr lang="en-US" altLang="en-US"/>
          </a:p>
          <a:p>
            <a:pPr eaLnBrk="1" hangingPunct="1">
              <a:spcBef>
                <a:spcPct val="20000"/>
              </a:spcBef>
            </a:pPr>
            <a:r>
              <a:rPr lang="en-US" altLang="en-US"/>
              <a:t>The spring.jar artifact that contained almost the entire framework in pre Spring 3.0 is no longer provided. The framework modules have been revised and are now managed separately with one source-tree per module jar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8A028CED-5184-4139-B82C-52AB67735E57}" type="slidenum">
              <a:rPr lang="en-US" altLang="en-US" smtClean="0"/>
              <a:pPr eaLnBrk="1" hangingPunct="1">
                <a:spcBef>
                  <a:spcPct val="0"/>
                </a:spcBef>
              </a:pPr>
              <a:t>11</a:t>
            </a:fld>
            <a:r>
              <a:rPr lang="en-US" altLang="en-US" sz="1200" smtClean="0"/>
              <a:t> </a:t>
            </a:r>
          </a:p>
        </p:txBody>
      </p:sp>
      <p:sp>
        <p:nvSpPr>
          <p:cNvPr id="8601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6020" name="Rectangle 2"/>
          <p:cNvSpPr>
            <a:spLocks noRot="1" noChangeAspect="1" noChangeArrowheads="1" noTextEdit="1"/>
          </p:cNvSpPr>
          <p:nvPr>
            <p:ph type="sldImg"/>
          </p:nvPr>
        </p:nvSpPr>
        <p:spPr>
          <a:xfrm>
            <a:off x="1970088" y="839788"/>
            <a:ext cx="4670425" cy="3503612"/>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Dependency injection</a:t>
            </a:r>
            <a:r>
              <a:rPr lang="en-US" altLang="en-US" smtClean="0"/>
              <a:t> is the most basic thing that Spring does. We shall be covering this in detail later in the session. For now, let us see how Spring works with an example. </a:t>
            </a:r>
          </a:p>
          <a:p>
            <a:pPr eaLnBrk="1" hangingPunct="1"/>
            <a:r>
              <a:rPr lang="en-US" altLang="en-US" smtClean="0">
                <a:ea typeface="Arial Unicode MS" pitchFamily="34" charset="-128"/>
                <a:cs typeface="Arial Unicode MS" pitchFamily="34" charset="-128"/>
              </a:rPr>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pPr eaLnBrk="1" hangingPunct="1"/>
            <a:endParaRPr lang="en-US" altLang="en-US" smtClean="0"/>
          </a:p>
          <a:p>
            <a:pPr eaLnBrk="1" hangingPunct="1"/>
            <a:r>
              <a:rPr lang="en-US" altLang="en-US" smtClean="0"/>
              <a:t>Pls. refer to Appendix-A for a detailed explanation of converting a traditional Java application into a Spring-based application. </a:t>
            </a:r>
          </a:p>
          <a:p>
            <a:pPr eaLnBrk="1" hangingPunct="1"/>
            <a:endParaRPr lang="en-US" altLang="en-US" smtClean="0"/>
          </a:p>
          <a:p>
            <a:pPr eaLnBrk="1" hangingPunct="1"/>
            <a:r>
              <a:rPr lang="en-US" altLang="en-US" smtClean="0"/>
              <a:t>Look in slide above for a typical Hello World application using Spring Framework. Detailed explanation for this code is given in subsequent demos.</a:t>
            </a:r>
          </a:p>
        </p:txBody>
      </p:sp>
      <p:sp>
        <p:nvSpPr>
          <p:cNvPr id="86022" name="Text Box 4"/>
          <p:cNvSpPr txBox="1">
            <a:spLocks noChangeArrowheads="1"/>
          </p:cNvSpPr>
          <p:nvPr/>
        </p:nvSpPr>
        <p:spPr bwMode="auto">
          <a:xfrm>
            <a:off x="152400" y="1295400"/>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Instructor to explain this code and execute the demo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7A4DE97-6D38-4E20-BBCC-19F6AABA3F35}" type="slidenum">
              <a:rPr lang="en-US" altLang="en-US" smtClean="0"/>
              <a:pPr eaLnBrk="1" hangingPunct="1">
                <a:spcBef>
                  <a:spcPct val="0"/>
                </a:spcBef>
              </a:pPr>
              <a:t>12</a:t>
            </a:fld>
            <a:r>
              <a:rPr lang="en-US" altLang="en-US" sz="1200" smtClean="0"/>
              <a:t> </a:t>
            </a:r>
          </a:p>
        </p:txBody>
      </p:sp>
      <p:sp>
        <p:nvSpPr>
          <p:cNvPr id="8704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7044" name="Rectangle 2"/>
          <p:cNvSpPr>
            <a:spLocks noRot="1" noChangeAspect="1" noChangeArrowheads="1" noTextEdit="1"/>
          </p:cNvSpPr>
          <p:nvPr>
            <p:ph type="sldImg"/>
          </p:nvPr>
        </p:nvSpPr>
        <p:spPr>
          <a:xfrm>
            <a:off x="1970088" y="839788"/>
            <a:ext cx="4670425" cy="3503612"/>
          </a:xfrm>
          <a:ln/>
        </p:spPr>
      </p:sp>
      <p:sp>
        <p:nvSpPr>
          <p:cNvPr id="87045" name="Rectangle 3"/>
          <p:cNvSpPr>
            <a:spLocks noGrp="1" noChangeArrowheads="1"/>
          </p:cNvSpPr>
          <p:nvPr>
            <p:ph type="body" idx="1"/>
          </p:nvPr>
        </p:nvSpPr>
        <p:spPr>
          <a:xfrm>
            <a:off x="2133600" y="4495800"/>
            <a:ext cx="4419600" cy="3429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Arial Unicode MS" pitchFamily="34" charset="-128"/>
                <a:cs typeface="Arial Unicode MS" pitchFamily="34" charset="-128"/>
              </a:rPr>
              <a:t>The example shows a service class whose purpose is to print the value of dollars converted to rupees. The listing above shows CurrencyConverter.java, an interface that defines the contract for the service class.</a:t>
            </a:r>
          </a:p>
          <a:p>
            <a:pPr eaLnBrk="1" hangingPunct="1"/>
            <a:r>
              <a:rPr lang="en-US" altLang="en-US" smtClean="0">
                <a:ea typeface="Arial Unicode MS" pitchFamily="34" charset="-128"/>
                <a:cs typeface="Arial Unicode MS" pitchFamily="34" charset="-128"/>
              </a:rPr>
              <a:t>CurrencyConverterImpl.java implements the CurrencyConverter interface. Although it is not necessary to hide the implementation behind an interface, its highly recommended as a way to separate the implementation from its contract.</a:t>
            </a:r>
          </a:p>
          <a:p>
            <a:pPr eaLnBrk="1" hangingPunct="1"/>
            <a:r>
              <a:rPr lang="en-US" altLang="en-US" smtClean="0">
                <a:ea typeface="Arial Unicode MS" pitchFamily="34" charset="-128"/>
                <a:cs typeface="Arial Unicode MS" pitchFamily="34" charset="-128"/>
              </a:rPr>
              <a:t> The CurrencyConverterImpl class has a single property </a:t>
            </a:r>
            <a:r>
              <a:rPr lang="en-US" altLang="en-US" i="1" smtClean="0">
                <a:ea typeface="Arial Unicode MS" pitchFamily="34" charset="-128"/>
                <a:cs typeface="Arial Unicode MS" pitchFamily="34" charset="-128"/>
              </a:rPr>
              <a:t>exchangeRate</a:t>
            </a:r>
            <a:r>
              <a:rPr lang="en-US" altLang="en-US" smtClean="0">
                <a:ea typeface="Arial Unicode MS" pitchFamily="34" charset="-128"/>
                <a:cs typeface="Arial Unicode MS" pitchFamily="34" charset="-128"/>
              </a:rPr>
              <a:t>. This property is simply a double variable that will hold the exchange rate passed by its setter method. We can also pass value through the constructor (We shall see this in the next example)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extLst>
      <p:ext uri="{BB962C8B-B14F-4D97-AF65-F5344CB8AC3E}">
        <p14:creationId xmlns:p14="http://schemas.microsoft.com/office/powerpoint/2010/main" val="83150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9278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76450" cy="55467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81000" y="274638"/>
            <a:ext cx="6076950" cy="5546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920708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4" name="Rectangle 3"/>
          <p:cNvSpPr/>
          <p:nvPr/>
        </p:nvSpPr>
        <p:spPr>
          <a:xfrm>
            <a:off x="0" y="887413"/>
            <a:ext cx="9144000"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5" name="Picture 5" descr="C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1293813"/>
            <a:ext cx="3454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387350" y="5834063"/>
            <a:ext cx="8272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lang="en-US" altLang="en-US" sz="1000" smtClean="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mtClean="0"/>
          </a:p>
        </p:txBody>
      </p:sp>
      <p:sp>
        <p:nvSpPr>
          <p:cNvPr id="8" name="Title 11"/>
          <p:cNvSpPr>
            <a:spLocks noGrp="1"/>
          </p:cNvSpPr>
          <p:nvPr>
            <p:ph type="title"/>
          </p:nvPr>
        </p:nvSpPr>
        <p:spPr>
          <a:xfrm>
            <a:off x="533400" y="2667000"/>
            <a:ext cx="8229600" cy="1143000"/>
          </a:xfrm>
        </p:spPr>
        <p:txBody>
          <a:bodyPr/>
          <a:lstStyle>
            <a:lvl1pPr>
              <a:defRPr sz="4000" b="1" i="0" baseline="0"/>
            </a:lvl1pPr>
          </a:lstStyle>
          <a:p>
            <a:r>
              <a:rPr lang="en-US" smtClean="0"/>
              <a:t>Click to edit Master title style</a:t>
            </a:r>
            <a:endParaRPr lang="en-IN" dirty="0"/>
          </a:p>
        </p:txBody>
      </p:sp>
      <p:sp>
        <p:nvSpPr>
          <p:cNvPr id="9" name="Content Placeholder 14"/>
          <p:cNvSpPr>
            <a:spLocks noGrp="1"/>
          </p:cNvSpPr>
          <p:nvPr>
            <p:ph sz="quarter" idx="10"/>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547625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D529540-ADCF-47E3-862D-5162CC5FD05C}"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77874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AD1F572-2F53-4A8C-B569-F6BC562D284E}"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0000" y="900000"/>
            <a:ext cx="86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775267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4"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F0E0703-5D73-4787-9A05-08341676FFC5}" type="slidenum">
              <a:rPr lang="en-IN" sz="1200"/>
              <a:pPr>
                <a:defRPr/>
              </a:pPr>
              <a:t>‹#›</a:t>
            </a:fld>
            <a:endParaRPr lang="en-IN" sz="1200" dirty="0"/>
          </a:p>
        </p:txBody>
      </p:sp>
      <p:cxnSp>
        <p:nvCxnSpPr>
          <p:cNvPr id="5" name="Straight Connector 4"/>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192973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67F3C6-1F6E-42AE-B960-E6487441FF76}"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smtClean="0"/>
              <a:t>Click to edit Master text styles</a:t>
            </a:r>
          </a:p>
        </p:txBody>
      </p:sp>
      <p:sp>
        <p:nvSpPr>
          <p:cNvPr id="7"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374423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4"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12115CE-8983-4DEA-88E3-E8486D95BE3A}" type="slidenum">
              <a:rPr lang="en-IN" sz="1200"/>
              <a:pPr>
                <a:defRPr/>
              </a:pPr>
              <a:t>‹#›</a:t>
            </a:fld>
            <a:endParaRPr lang="en-IN" sz="1200" dirty="0"/>
          </a:p>
        </p:txBody>
      </p:sp>
      <p:cxnSp>
        <p:nvCxnSpPr>
          <p:cNvPr id="5" name="Straight Connector 4"/>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2379006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4" name="AutoShape 3"/>
          <p:cNvSpPr>
            <a:spLocks noChangeArrowheads="1"/>
          </p:cNvSpPr>
          <p:nvPr/>
        </p:nvSpPr>
        <p:spPr bwMode="auto">
          <a:xfrm>
            <a:off x="384175" y="2387600"/>
            <a:ext cx="8377238" cy="23399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200" dirty="0" err="1">
                <a:latin typeface="+mn-lt"/>
              </a:rPr>
              <a:t>SPFarm</a:t>
            </a:r>
            <a:r>
              <a:rPr lang="en-US" sz="1200" dirty="0">
                <a:latin typeface="+mn-lt"/>
              </a:rPr>
              <a:t> </a:t>
            </a:r>
            <a:r>
              <a:rPr lang="en-US" sz="1200" dirty="0" err="1">
                <a:latin typeface="+mn-lt"/>
              </a:rPr>
              <a:t>thisFarm</a:t>
            </a:r>
            <a:r>
              <a:rPr lang="en-US" sz="1200" dirty="0">
                <a:latin typeface="+mn-lt"/>
              </a:rPr>
              <a:t> = </a:t>
            </a:r>
            <a:r>
              <a:rPr lang="en-US" sz="1200" dirty="0" err="1">
                <a:latin typeface="+mn-lt"/>
              </a:rPr>
              <a:t>SPFarm.Local</a:t>
            </a:r>
            <a:r>
              <a:rPr lang="en-US" sz="1200" dirty="0">
                <a:latin typeface="+mn-lt"/>
              </a:rPr>
              <a:t>;</a:t>
            </a:r>
          </a:p>
          <a:p>
            <a:pPr defTabSz="457200">
              <a:lnSpc>
                <a:spcPct val="90000"/>
              </a:lnSpc>
              <a:tabLst>
                <a:tab pos="457200" algn="l"/>
              </a:tabLst>
              <a:defRPr/>
            </a:pPr>
            <a:r>
              <a:rPr lang="en-US" sz="1200" dirty="0">
                <a:latin typeface="+mn-lt"/>
              </a:rPr>
              <a:t>if (</a:t>
            </a:r>
            <a:r>
              <a:rPr lang="en-US" sz="1200" dirty="0" err="1">
                <a:latin typeface="+mn-lt"/>
              </a:rPr>
              <a:t>thisFarm.CurrentUserIsAdministrator</a:t>
            </a:r>
            <a:r>
              <a:rPr lang="en-US" sz="120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B01EB7B-496E-4B9E-9D36-B855366F835E}" type="slidenum">
              <a:rPr lang="en-IN" sz="1200"/>
              <a:pPr>
                <a:defRPr/>
              </a:pPr>
              <a:t>‹#›</a:t>
            </a:fld>
            <a:endParaRPr lang="en-IN" sz="1200" dirty="0"/>
          </a:p>
        </p:txBody>
      </p:sp>
      <p:cxnSp>
        <p:nvCxnSpPr>
          <p:cNvPr id="7" name="Straight Connector 6"/>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912138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6"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F689C3-8050-4665-BB3B-3F0573AB7B20}" type="slidenum">
              <a:rPr lang="en-IN" sz="1200"/>
              <a:pPr>
                <a:defRPr/>
              </a:pPr>
              <a:t>‹#›</a:t>
            </a:fld>
            <a:endParaRPr lang="en-IN" sz="1200" dirty="0"/>
          </a:p>
        </p:txBody>
      </p:sp>
      <p:cxnSp>
        <p:nvCxnSpPr>
          <p:cNvPr id="7" name="Straight Connector 6"/>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pPr lvl="0"/>
            <a:r>
              <a:rPr lang="en-US" noProof="0" smtClean="0"/>
              <a:t>Click icon to add picture</a:t>
            </a:r>
            <a:endParaRPr lang="en-IN" noProof="0" dirty="0"/>
          </a:p>
        </p:txBody>
      </p:sp>
    </p:spTree>
    <p:extLst>
      <p:ext uri="{BB962C8B-B14F-4D97-AF65-F5344CB8AC3E}">
        <p14:creationId xmlns:p14="http://schemas.microsoft.com/office/powerpoint/2010/main" val="64891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99945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7"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0C6DE98-31CD-4D9B-A959-A9B52D64154C}" type="slidenum">
              <a:rPr lang="en-IN" sz="1200"/>
              <a:pPr>
                <a:defRPr/>
              </a:pPr>
              <a:t>‹#›</a:t>
            </a:fld>
            <a:endParaRPr lang="en-IN" sz="1200" dirty="0"/>
          </a:p>
        </p:txBody>
      </p:sp>
      <p:cxnSp>
        <p:nvCxnSpPr>
          <p:cNvPr id="8" name="Straight Connector 7"/>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686176" y="900000"/>
            <a:ext cx="4140000" cy="5281612"/>
          </a:xfrm>
        </p:spPr>
        <p:txBody>
          <a:bodyPr/>
          <a:lstStyle/>
          <a:p>
            <a:pPr lvl="0"/>
            <a:r>
              <a:rPr lang="en-US" noProof="0" smtClean="0"/>
              <a:t>Click icon to add picture</a:t>
            </a:r>
            <a:endParaRPr lang="en-IN" noProof="0"/>
          </a:p>
        </p:txBody>
      </p:sp>
      <p:sp>
        <p:nvSpPr>
          <p:cNvPr id="6"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135034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EFFD1B0-9D66-46B2-A2E4-84D042AAA59F}"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able Placeholder 7"/>
          <p:cNvSpPr>
            <a:spLocks noGrp="1"/>
          </p:cNvSpPr>
          <p:nvPr>
            <p:ph type="tbl" sz="quarter" idx="10"/>
          </p:nvPr>
        </p:nvSpPr>
        <p:spPr>
          <a:xfrm>
            <a:off x="183600" y="900000"/>
            <a:ext cx="8820000" cy="5295900"/>
          </a:xfrm>
        </p:spPr>
        <p:txBody>
          <a:bodyPr/>
          <a:lstStyle/>
          <a:p>
            <a:pPr lvl="0"/>
            <a:r>
              <a:rPr lang="en-US" noProof="0" smtClean="0"/>
              <a:t>Click icon to add table</a:t>
            </a:r>
            <a:endParaRPr lang="en-IN" noProof="0"/>
          </a:p>
        </p:txBody>
      </p:sp>
      <p:sp>
        <p:nvSpPr>
          <p:cNvPr id="4"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092586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C7E9BF7-3E57-45FC-9FF2-F8240BD188D3}"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idx="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smtClean="0"/>
              <a:t>Click to edit Master text styles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79453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65162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170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81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72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4948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26415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6319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10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941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924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Box 5"/>
          <p:cNvSpPr txBox="1">
            <a:spLocks noChangeArrowheads="1"/>
          </p:cNvSpPr>
          <p:nvPr userDrawn="1"/>
        </p:nvSpPr>
        <p:spPr bwMode="gray">
          <a:xfrm>
            <a:off x="3790950" y="6686550"/>
            <a:ext cx="222250" cy="107950"/>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buClr>
                <a:srgbClr val="000000"/>
              </a:buClr>
              <a:buSzPct val="65000"/>
              <a:buFont typeface="Wingdings" pitchFamily="2" charset="2"/>
              <a:buNone/>
              <a:defRPr/>
            </a:pPr>
            <a:r>
              <a:rPr lang="en-US" sz="700" smtClean="0">
                <a:solidFill>
                  <a:srgbClr val="000000"/>
                </a:solidFill>
                <a:ea typeface="ＭＳ Ｐゴシック" pitchFamily="34" charset="-128"/>
              </a:rPr>
              <a:t>- </a:t>
            </a:r>
            <a:fld id="{127349FB-8E0A-4438-AA61-26AFA7044937}" type="slidenum">
              <a:rPr lang="en-US" sz="700" smtClean="0">
                <a:solidFill>
                  <a:srgbClr val="000000"/>
                </a:solidFill>
                <a:ea typeface="ＭＳ Ｐゴシック" pitchFamily="34" charset="-128"/>
              </a:rPr>
              <a:pPr algn="ctr">
                <a:buClr>
                  <a:srgbClr val="000000"/>
                </a:buClr>
                <a:buSzPct val="65000"/>
                <a:buFont typeface="Wingdings" pitchFamily="2" charset="2"/>
                <a:buNone/>
                <a:defRPr/>
              </a:pPr>
              <a:t>‹#›</a:t>
            </a:fld>
            <a:r>
              <a:rPr lang="en-US" sz="700" smtClean="0">
                <a:solidFill>
                  <a:srgbClr val="000000"/>
                </a:solidFill>
                <a:ea typeface="ＭＳ Ｐゴシック" pitchFamily="34" charset="-128"/>
              </a:rPr>
              <a:t> -</a:t>
            </a:r>
          </a:p>
        </p:txBody>
      </p:sp>
      <p:sp>
        <p:nvSpPr>
          <p:cNvPr id="1027" name="Title Placeholder 1"/>
          <p:cNvSpPr>
            <a:spLocks noGrp="1"/>
          </p:cNvSpPr>
          <p:nvPr>
            <p:ph type="title"/>
          </p:nvPr>
        </p:nvSpPr>
        <p:spPr bwMode="auto">
          <a:xfrm>
            <a:off x="457200" y="274638"/>
            <a:ext cx="8229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3810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cxnSp>
        <p:nvCxnSpPr>
          <p:cNvPr id="22" name="Straight Connector 21"/>
          <p:cNvCxnSpPr/>
          <p:nvPr userDrawn="1"/>
        </p:nvCxnSpPr>
        <p:spPr>
          <a:xfrm>
            <a:off x="447675" y="6553200"/>
            <a:ext cx="6900863"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pitchFamily="34" charset="0"/>
        </a:defRPr>
      </a:lvl2pPr>
      <a:lvl3pPr algn="l" rtl="0" eaLnBrk="0" fontAlgn="base" hangingPunct="0">
        <a:spcBef>
          <a:spcPct val="0"/>
        </a:spcBef>
        <a:spcAft>
          <a:spcPct val="0"/>
        </a:spcAft>
        <a:defRPr sz="2400" b="1">
          <a:solidFill>
            <a:schemeClr val="bg1"/>
          </a:solidFill>
          <a:latin typeface="Arial" pitchFamily="34" charset="0"/>
        </a:defRPr>
      </a:lvl3pPr>
      <a:lvl4pPr algn="l" rtl="0" eaLnBrk="0" fontAlgn="base" hangingPunct="0">
        <a:spcBef>
          <a:spcPct val="0"/>
        </a:spcBef>
        <a:spcAft>
          <a:spcPct val="0"/>
        </a:spcAft>
        <a:defRPr sz="2400" b="1">
          <a:solidFill>
            <a:schemeClr val="bg1"/>
          </a:solidFill>
          <a:latin typeface="Arial" pitchFamily="34" charset="0"/>
        </a:defRPr>
      </a:lvl4pPr>
      <a:lvl5pPr algn="l" rtl="0" eaLnBrk="0" fontAlgn="base" hangingPunct="0">
        <a:spcBef>
          <a:spcPct val="0"/>
        </a:spcBef>
        <a:spcAft>
          <a:spcPct val="0"/>
        </a:spcAft>
        <a:defRPr sz="2400" b="1">
          <a:solidFill>
            <a:schemeClr val="bg1"/>
          </a:solidFill>
          <a:latin typeface="Arial" pitchFamily="34" charset="0"/>
        </a:defRPr>
      </a:lvl5pPr>
      <a:lvl6pPr marL="457200" algn="l" rtl="0" eaLnBrk="0" fontAlgn="base" hangingPunct="0">
        <a:spcBef>
          <a:spcPct val="0"/>
        </a:spcBef>
        <a:spcAft>
          <a:spcPct val="0"/>
        </a:spcAft>
        <a:defRPr sz="2400" b="1">
          <a:solidFill>
            <a:schemeClr val="bg1"/>
          </a:solidFill>
          <a:latin typeface="Arial" pitchFamily="34" charset="0"/>
        </a:defRPr>
      </a:lvl6pPr>
      <a:lvl7pPr marL="914400" algn="l" rtl="0" eaLnBrk="0" fontAlgn="base" hangingPunct="0">
        <a:spcBef>
          <a:spcPct val="0"/>
        </a:spcBef>
        <a:spcAft>
          <a:spcPct val="0"/>
        </a:spcAft>
        <a:defRPr sz="2400" b="1">
          <a:solidFill>
            <a:schemeClr val="bg1"/>
          </a:solidFill>
          <a:latin typeface="Arial" pitchFamily="34" charset="0"/>
        </a:defRPr>
      </a:lvl7pPr>
      <a:lvl8pPr marL="1371600" algn="l" rtl="0" eaLnBrk="0" fontAlgn="base" hangingPunct="0">
        <a:spcBef>
          <a:spcPct val="0"/>
        </a:spcBef>
        <a:spcAft>
          <a:spcPct val="0"/>
        </a:spcAft>
        <a:defRPr sz="2400" b="1">
          <a:solidFill>
            <a:schemeClr val="bg1"/>
          </a:solidFill>
          <a:latin typeface="Arial" pitchFamily="34" charset="0"/>
        </a:defRPr>
      </a:lvl8pPr>
      <a:lvl9pPr marL="1828800" algn="l" rtl="0" eaLnBrk="0" fontAlgn="base" hangingPunct="0">
        <a:spcBef>
          <a:spcPct val="0"/>
        </a:spcBef>
        <a:spcAft>
          <a:spcPct val="0"/>
        </a:spcAft>
        <a:defRPr sz="2400" b="1">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2000" b="1">
          <a:solidFill>
            <a:srgbClr val="990000"/>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50" name="Picture 10"/>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3" name="Text Box 5"/>
          <p:cNvSpPr txBox="1">
            <a:spLocks noChangeArrowheads="1"/>
          </p:cNvSpPr>
          <p:nvPr userDrawn="1"/>
        </p:nvSpPr>
        <p:spPr bwMode="gray">
          <a:xfrm>
            <a:off x="3790950" y="6686550"/>
            <a:ext cx="222250" cy="107950"/>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buClr>
                <a:srgbClr val="000000"/>
              </a:buClr>
              <a:buSzPct val="65000"/>
              <a:buFont typeface="Wingdings" pitchFamily="2" charset="2"/>
              <a:buNone/>
              <a:defRPr/>
            </a:pPr>
            <a:r>
              <a:rPr lang="en-US" sz="700" smtClean="0">
                <a:solidFill>
                  <a:srgbClr val="000000"/>
                </a:solidFill>
                <a:ea typeface="ＭＳ Ｐゴシック" pitchFamily="34" charset="-128"/>
              </a:rPr>
              <a:t>- </a:t>
            </a:r>
            <a:fld id="{2925EC1B-684D-440E-8ED9-BA7EB790A2C2}" type="slidenum">
              <a:rPr lang="en-US" sz="700" smtClean="0">
                <a:solidFill>
                  <a:srgbClr val="000000"/>
                </a:solidFill>
                <a:ea typeface="ＭＳ Ｐゴシック" pitchFamily="34" charset="-128"/>
              </a:rPr>
              <a:pPr algn="ctr">
                <a:buClr>
                  <a:srgbClr val="000000"/>
                </a:buClr>
                <a:buSzPct val="65000"/>
                <a:buFont typeface="Wingdings" pitchFamily="2" charset="2"/>
                <a:buNone/>
                <a:defRPr/>
              </a:pPr>
              <a:t>‹#›</a:t>
            </a:fld>
            <a:r>
              <a:rPr lang="en-US" sz="700" smtClean="0">
                <a:solidFill>
                  <a:srgbClr val="000000"/>
                </a:solidFill>
                <a:ea typeface="ＭＳ Ｐゴシック" pitchFamily="34" charset="-128"/>
              </a:rPr>
              <a:t> -</a:t>
            </a:r>
          </a:p>
        </p:txBody>
      </p:sp>
      <p:cxnSp>
        <p:nvCxnSpPr>
          <p:cNvPr id="6" name="Straight Connector 5"/>
          <p:cNvCxnSpPr/>
          <p:nvPr userDrawn="1"/>
        </p:nvCxnSpPr>
        <p:spPr>
          <a:xfrm>
            <a:off x="447675" y="6553200"/>
            <a:ext cx="6900863"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50" r:id="rId1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altLang="en-US" smtClean="0"/>
              <a:t>Introduction to Spring Framework, IoC</a:t>
            </a:r>
            <a:endParaRPr lang="en-IN" altLang="en-US" smtClean="0"/>
          </a:p>
        </p:txBody>
      </p:sp>
      <p:sp>
        <p:nvSpPr>
          <p:cNvPr id="14339" name="Content Placeholder 4"/>
          <p:cNvSpPr>
            <a:spLocks noGrp="1"/>
          </p:cNvSpPr>
          <p:nvPr>
            <p:ph sz="quarter" idx="10"/>
          </p:nvPr>
        </p:nvSpPr>
        <p:spPr/>
        <p:txBody>
          <a:bodyPr/>
          <a:lstStyle/>
          <a:p>
            <a:pPr eaLnBrk="1" hangingPunct="1"/>
            <a:endParaRPr lang="en-I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pPr eaLnBrk="1" hangingPunct="1"/>
            <a:r>
              <a:rPr lang="en-US" altLang="en-US" sz="1200" smtClean="0">
                <a:cs typeface="Times New Roman" pitchFamily="18" charset="0"/>
              </a:rPr>
              <a:t>1.2 : The Spring Architecture</a:t>
            </a:r>
            <a:br>
              <a:rPr lang="en-US" altLang="en-US" sz="1200" smtClean="0">
                <a:cs typeface="Times New Roman" pitchFamily="18" charset="0"/>
              </a:rPr>
            </a:br>
            <a:r>
              <a:rPr lang="en-US" altLang="en-US" smtClean="0">
                <a:cs typeface="Times New Roman" pitchFamily="18" charset="0"/>
              </a:rPr>
              <a:t>Spring 3.0 architecture </a:t>
            </a:r>
          </a:p>
        </p:txBody>
      </p:sp>
      <p:pic>
        <p:nvPicPr>
          <p:cNvPr id="23555" name="Picture 4" descr="spring-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477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457200" y="0"/>
            <a:ext cx="8229600" cy="1143000"/>
          </a:xfrm>
        </p:spPr>
        <p:txBody>
          <a:bodyPr/>
          <a:lstStyle/>
          <a:p>
            <a:pPr eaLnBrk="1" hangingPunct="1"/>
            <a:r>
              <a:rPr lang="en-US" altLang="en-US" sz="1200" smtClean="0">
                <a:cs typeface="Times New Roman" pitchFamily="18" charset="0"/>
              </a:rPr>
              <a:t>1.3 : Spring Jumpstart</a:t>
            </a:r>
            <a:br>
              <a:rPr lang="en-US" altLang="en-US" sz="1200" smtClean="0">
                <a:cs typeface="Times New Roman" pitchFamily="18" charset="0"/>
              </a:rPr>
            </a:br>
            <a:r>
              <a:rPr lang="en-US" altLang="en-US" smtClean="0"/>
              <a:t>Spring Jumpstart with HelloWorld</a:t>
            </a:r>
          </a:p>
        </p:txBody>
      </p:sp>
      <p:sp>
        <p:nvSpPr>
          <p:cNvPr id="25603" name="AutoShape 5"/>
          <p:cNvSpPr>
            <a:spLocks noChangeArrowheads="1"/>
          </p:cNvSpPr>
          <p:nvPr/>
        </p:nvSpPr>
        <p:spPr bwMode="auto">
          <a:xfrm>
            <a:off x="304800" y="3200400"/>
            <a:ext cx="8534400" cy="2743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eaLnBrk="1" hangingPunct="1">
              <a:spcBef>
                <a:spcPct val="0"/>
              </a:spcBef>
              <a:buFontTx/>
              <a:buNone/>
            </a:pPr>
            <a:r>
              <a:rPr lang="en-US" altLang="en-US" sz="1800">
                <a:solidFill>
                  <a:srgbClr val="990000"/>
                </a:solidFill>
                <a:latin typeface="Arial" pitchFamily="34" charset="0"/>
              </a:rPr>
              <a:t>public class HelloWorldClient {</a:t>
            </a:r>
          </a:p>
          <a:p>
            <a:pPr lvl="1" eaLnBrk="1" hangingPunct="1">
              <a:spcBef>
                <a:spcPct val="0"/>
              </a:spcBef>
              <a:buFontTx/>
              <a:buNone/>
            </a:pPr>
            <a:r>
              <a:rPr lang="en-US" altLang="en-US" sz="1800">
                <a:solidFill>
                  <a:srgbClr val="990000"/>
                </a:solidFill>
                <a:latin typeface="Arial" pitchFamily="34" charset="0"/>
              </a:rPr>
              <a:t>   public static void main(String[] args) {</a:t>
            </a:r>
          </a:p>
          <a:p>
            <a:pPr lvl="1" eaLnBrk="1" hangingPunct="1">
              <a:spcBef>
                <a:spcPct val="0"/>
              </a:spcBef>
              <a:buFontTx/>
              <a:buNone/>
            </a:pPr>
            <a:r>
              <a:rPr lang="en-US" altLang="en-US" sz="1800">
                <a:solidFill>
                  <a:srgbClr val="990000"/>
                </a:solidFill>
                <a:latin typeface="Arial" pitchFamily="34" charset="0"/>
              </a:rPr>
              <a:t>         XmlBeanFactory beanFactory = new XmlBeanFactory </a:t>
            </a:r>
          </a:p>
          <a:p>
            <a:pPr lvl="1" eaLnBrk="1" hangingPunct="1">
              <a:spcBef>
                <a:spcPct val="0"/>
              </a:spcBef>
              <a:buFontTx/>
              <a:buNone/>
            </a:pPr>
            <a:r>
              <a:rPr lang="en-US" altLang="en-US" sz="1800">
                <a:solidFill>
                  <a:srgbClr val="990000"/>
                </a:solidFill>
                <a:latin typeface="Arial" pitchFamily="34" charset="0"/>
              </a:rPr>
              <a:t>                                       (new  ClassPathResource("HelloWorld.xml"));</a:t>
            </a:r>
          </a:p>
          <a:p>
            <a:pPr lvl="1" eaLnBrk="1" hangingPunct="1">
              <a:spcBef>
                <a:spcPct val="0"/>
              </a:spcBef>
              <a:buFontTx/>
              <a:buNone/>
            </a:pPr>
            <a:r>
              <a:rPr lang="en-US" altLang="en-US" sz="1800">
                <a:solidFill>
                  <a:srgbClr val="990000"/>
                </a:solidFill>
                <a:latin typeface="Arial" pitchFamily="34" charset="0"/>
              </a:rPr>
              <a:t>         HelloWorld bean = (HelloWorld) beanFactory.getBean("HWBean");</a:t>
            </a:r>
          </a:p>
          <a:p>
            <a:pPr lvl="1" eaLnBrk="1" hangingPunct="1">
              <a:spcBef>
                <a:spcPct val="0"/>
              </a:spcBef>
              <a:buFontTx/>
              <a:buNone/>
            </a:pPr>
            <a:r>
              <a:rPr lang="en-US" altLang="en-US" sz="1800">
                <a:solidFill>
                  <a:srgbClr val="990000"/>
                </a:solidFill>
                <a:latin typeface="Arial" pitchFamily="34" charset="0"/>
              </a:rPr>
              <a:t>         bean.sayHello();</a:t>
            </a:r>
          </a:p>
          <a:p>
            <a:pPr lvl="1" eaLnBrk="1" hangingPunct="1">
              <a:spcBef>
                <a:spcPct val="0"/>
              </a:spcBef>
              <a:buFontTx/>
              <a:buNone/>
            </a:pPr>
            <a:r>
              <a:rPr lang="en-US" altLang="en-US" sz="1800">
                <a:solidFill>
                  <a:srgbClr val="990000"/>
                </a:solidFill>
                <a:latin typeface="Arial" pitchFamily="34" charset="0"/>
              </a:rPr>
              <a:t>    }</a:t>
            </a:r>
          </a:p>
          <a:p>
            <a:pPr lvl="1" eaLnBrk="1" hangingPunct="1">
              <a:spcBef>
                <a:spcPct val="0"/>
              </a:spcBef>
              <a:buFontTx/>
              <a:buNone/>
            </a:pPr>
            <a:r>
              <a:rPr lang="en-US" altLang="en-US" sz="1800">
                <a:solidFill>
                  <a:srgbClr val="990000"/>
                </a:solidFill>
                <a:latin typeface="Arial" pitchFamily="34" charset="0"/>
              </a:rPr>
              <a:t>}</a:t>
            </a:r>
          </a:p>
        </p:txBody>
      </p:sp>
      <p:sp>
        <p:nvSpPr>
          <p:cNvPr id="25604" name="AutoShape 6"/>
          <p:cNvSpPr>
            <a:spLocks noChangeArrowheads="1"/>
          </p:cNvSpPr>
          <p:nvPr/>
        </p:nvSpPr>
        <p:spPr bwMode="auto">
          <a:xfrm>
            <a:off x="304800" y="1066800"/>
            <a:ext cx="4724400" cy="1905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990000"/>
                </a:solidFill>
                <a:latin typeface="Arial" pitchFamily="34" charset="0"/>
              </a:rPr>
              <a:t>package training.spring;</a:t>
            </a:r>
          </a:p>
          <a:p>
            <a:pPr eaLnBrk="1" hangingPunct="1">
              <a:spcBef>
                <a:spcPct val="0"/>
              </a:spcBef>
              <a:buFontTx/>
              <a:buNone/>
            </a:pPr>
            <a:r>
              <a:rPr lang="en-US" altLang="en-US" sz="1800">
                <a:solidFill>
                  <a:srgbClr val="990000"/>
                </a:solidFill>
                <a:latin typeface="Arial" pitchFamily="34" charset="0"/>
              </a:rPr>
              <a:t>   public class HelloWorld {</a:t>
            </a:r>
          </a:p>
          <a:p>
            <a:pPr eaLnBrk="1" hangingPunct="1">
              <a:spcBef>
                <a:spcPct val="0"/>
              </a:spcBef>
              <a:buFontTx/>
              <a:buNone/>
            </a:pPr>
            <a:r>
              <a:rPr lang="en-US" altLang="en-US" sz="1800">
                <a:solidFill>
                  <a:srgbClr val="990000"/>
                </a:solidFill>
                <a:latin typeface="Arial" pitchFamily="34" charset="0"/>
              </a:rPr>
              <a:t>     public void sayHello(){</a:t>
            </a:r>
          </a:p>
          <a:p>
            <a:pPr eaLnBrk="1" hangingPunct="1">
              <a:spcBef>
                <a:spcPct val="0"/>
              </a:spcBef>
              <a:buFontTx/>
              <a:buNone/>
            </a:pPr>
            <a:r>
              <a:rPr lang="en-US" altLang="en-US" sz="1800">
                <a:solidFill>
                  <a:srgbClr val="990000"/>
                </a:solidFill>
                <a:latin typeface="Arial" pitchFamily="34" charset="0"/>
              </a:rPr>
              <a:t>        System.out.println("Hello Spring 3.0");</a:t>
            </a:r>
          </a:p>
          <a:p>
            <a:pPr eaLnBrk="1" hangingPunct="1">
              <a:spcBef>
                <a:spcPct val="0"/>
              </a:spcBef>
              <a:buFontTx/>
              <a:buNone/>
            </a:pPr>
            <a:r>
              <a:rPr lang="en-US" altLang="en-US" sz="1800">
                <a:solidFill>
                  <a:srgbClr val="990000"/>
                </a:solidFill>
                <a:latin typeface="Arial" pitchFamily="34" charset="0"/>
              </a:rPr>
              <a:t>    }</a:t>
            </a:r>
          </a:p>
          <a:p>
            <a:pPr eaLnBrk="1" hangingPunct="1">
              <a:spcBef>
                <a:spcPct val="0"/>
              </a:spcBef>
              <a:buFontTx/>
              <a:buNone/>
            </a:pPr>
            <a:r>
              <a:rPr lang="en-US" altLang="en-US" sz="1800">
                <a:solidFill>
                  <a:srgbClr val="990000"/>
                </a:solidFill>
                <a:latin typeface="Arial" pitchFamily="34" charset="0"/>
              </a:rPr>
              <a:t>}</a:t>
            </a:r>
          </a:p>
        </p:txBody>
      </p:sp>
      <p:sp>
        <p:nvSpPr>
          <p:cNvPr id="25605" name="AutoShape 7"/>
          <p:cNvSpPr>
            <a:spLocks noChangeArrowheads="1"/>
          </p:cNvSpPr>
          <p:nvPr/>
        </p:nvSpPr>
        <p:spPr bwMode="auto">
          <a:xfrm>
            <a:off x="5105400" y="1066800"/>
            <a:ext cx="3810000" cy="1905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990000"/>
                </a:solidFill>
                <a:latin typeface="Arial" pitchFamily="34" charset="0"/>
              </a:rPr>
              <a:t>&lt;?xml …..&gt;</a:t>
            </a:r>
          </a:p>
          <a:p>
            <a:pPr eaLnBrk="1" hangingPunct="1">
              <a:spcBef>
                <a:spcPct val="0"/>
              </a:spcBef>
              <a:buFontTx/>
              <a:buNone/>
            </a:pPr>
            <a:r>
              <a:rPr lang="en-US" altLang="en-US" sz="1800">
                <a:solidFill>
                  <a:srgbClr val="990000"/>
                </a:solidFill>
                <a:latin typeface="Arial" pitchFamily="34" charset="0"/>
              </a:rPr>
              <a:t>&lt;beans ….&gt;</a:t>
            </a:r>
          </a:p>
          <a:p>
            <a:pPr eaLnBrk="1" hangingPunct="1">
              <a:spcBef>
                <a:spcPct val="0"/>
              </a:spcBef>
              <a:buFontTx/>
              <a:buNone/>
            </a:pPr>
            <a:r>
              <a:rPr lang="en-US" altLang="en-US" sz="1800">
                <a:solidFill>
                  <a:srgbClr val="990000"/>
                </a:solidFill>
                <a:latin typeface="Arial" pitchFamily="34" charset="0"/>
              </a:rPr>
              <a:t>&lt;bean id="HWBean"  class =</a:t>
            </a:r>
          </a:p>
          <a:p>
            <a:pPr eaLnBrk="1" hangingPunct="1">
              <a:spcBef>
                <a:spcPct val="0"/>
              </a:spcBef>
              <a:buFontTx/>
              <a:buNone/>
            </a:pPr>
            <a:r>
              <a:rPr lang="en-US" altLang="en-US" sz="1800">
                <a:solidFill>
                  <a:srgbClr val="990000"/>
                </a:solidFill>
                <a:latin typeface="Arial" pitchFamily="34" charset="0"/>
              </a:rPr>
              <a:t>      "training.spring.HelloWorld" /&gt;</a:t>
            </a:r>
          </a:p>
          <a:p>
            <a:pPr eaLnBrk="1" hangingPunct="1">
              <a:spcBef>
                <a:spcPct val="0"/>
              </a:spcBef>
              <a:buFontTx/>
              <a:buNone/>
            </a:pPr>
            <a:r>
              <a:rPr lang="en-US" altLang="en-US" sz="1800">
                <a:solidFill>
                  <a:srgbClr val="990000"/>
                </a:solidFill>
                <a:latin typeface="Arial" pitchFamily="34" charset="0"/>
              </a:rPr>
              <a:t>&lt;/beans&gt;</a:t>
            </a:r>
          </a:p>
        </p:txBody>
      </p:sp>
      <p:sp>
        <p:nvSpPr>
          <p:cNvPr id="25606" name="AutoShape 8"/>
          <p:cNvSpPr>
            <a:spLocks noChangeArrowheads="1"/>
          </p:cNvSpPr>
          <p:nvPr/>
        </p:nvSpPr>
        <p:spPr bwMode="auto">
          <a:xfrm>
            <a:off x="4191000" y="5638800"/>
            <a:ext cx="2133600" cy="685800"/>
          </a:xfrm>
          <a:prstGeom prst="wedgeRoundRectCallout">
            <a:avLst>
              <a:gd name="adj1" fmla="val -91741"/>
              <a:gd name="adj2" fmla="val -142130"/>
              <a:gd name="adj3" fmla="val 16667"/>
            </a:avLst>
          </a:prstGeom>
          <a:solidFill>
            <a:srgbClr val="DDDDDD"/>
          </a:solidFill>
          <a:ln w="12700">
            <a:solidFill>
              <a:schemeClr val="tx1"/>
            </a:solidFill>
            <a:miter lim="800000"/>
            <a:headEnd/>
            <a:tailEnd/>
          </a:ln>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pitchFamily="34" charset="0"/>
              </a:rPr>
              <a:t>Output:</a:t>
            </a:r>
          </a:p>
          <a:p>
            <a:pPr eaLnBrk="1" hangingPunct="1">
              <a:spcBef>
                <a:spcPct val="0"/>
              </a:spcBef>
              <a:buFontTx/>
              <a:buNone/>
            </a:pPr>
            <a:r>
              <a:rPr lang="en-US" altLang="en-US" sz="1800">
                <a:latin typeface="Arial" pitchFamily="34" charset="0"/>
              </a:rPr>
              <a:t>Hello Spring 3.0</a:t>
            </a:r>
          </a:p>
        </p:txBody>
      </p:sp>
      <p:sp>
        <p:nvSpPr>
          <p:cNvPr id="25607" name="AutoShape 9"/>
          <p:cNvSpPr>
            <a:spLocks noChangeArrowheads="1"/>
          </p:cNvSpPr>
          <p:nvPr/>
        </p:nvSpPr>
        <p:spPr bwMode="auto">
          <a:xfrm>
            <a:off x="6248400" y="2971800"/>
            <a:ext cx="2362200" cy="685800"/>
          </a:xfrm>
          <a:prstGeom prst="wedgeRoundRectCallout">
            <a:avLst>
              <a:gd name="adj1" fmla="val -42542"/>
              <a:gd name="adj2" fmla="val -108796"/>
              <a:gd name="adj3" fmla="val 16667"/>
            </a:avLst>
          </a:prstGeom>
          <a:solidFill>
            <a:srgbClr val="DDDDDD"/>
          </a:solidFill>
          <a:ln w="12700">
            <a:solidFill>
              <a:schemeClr val="tx1"/>
            </a:solidFill>
            <a:miter lim="800000"/>
            <a:headEnd/>
            <a:tailEnd/>
          </a:ln>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pitchFamily="34" charset="0"/>
              </a:rPr>
              <a:t>The Spring configuration file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6" name="Rectangle 8"/>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setter methods</a:t>
            </a:r>
          </a:p>
        </p:txBody>
      </p:sp>
      <p:sp>
        <p:nvSpPr>
          <p:cNvPr id="26627" name="AutoShape 4"/>
          <p:cNvSpPr>
            <a:spLocks noChangeArrowheads="1"/>
          </p:cNvSpPr>
          <p:nvPr/>
        </p:nvSpPr>
        <p:spPr bwMode="auto">
          <a:xfrm>
            <a:off x="304800" y="2438400"/>
            <a:ext cx="8534400" cy="3505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public class CurrencyConverterImpl implements CurrencyConverter {</a:t>
            </a:r>
          </a:p>
          <a:p>
            <a:pPr eaLnBrk="1" hangingPunct="1">
              <a:spcBef>
                <a:spcPct val="0"/>
              </a:spcBef>
              <a:buFontTx/>
              <a:buNone/>
            </a:pPr>
            <a:r>
              <a:rPr lang="en-US" altLang="en-US" sz="2000">
                <a:solidFill>
                  <a:srgbClr val="990000"/>
                </a:solidFill>
                <a:latin typeface="Arial" pitchFamily="34" charset="0"/>
              </a:rPr>
              <a:t>     private double exchangeRate;</a:t>
            </a:r>
          </a:p>
          <a:p>
            <a:pPr eaLnBrk="1" hangingPunct="1">
              <a:spcBef>
                <a:spcPct val="0"/>
              </a:spcBef>
              <a:buFontTx/>
              <a:buNone/>
            </a:pPr>
            <a:r>
              <a:rPr lang="en-US" altLang="en-US" sz="2000">
                <a:solidFill>
                  <a:srgbClr val="990000"/>
                </a:solidFill>
                <a:latin typeface="Arial" pitchFamily="34" charset="0"/>
              </a:rPr>
              <a:t>     public double getExchangeRate() {  return exchangeRate;   }</a:t>
            </a:r>
          </a:p>
          <a:p>
            <a:pPr eaLnBrk="1" hangingPunct="1">
              <a:spcBef>
                <a:spcPct val="0"/>
              </a:spcBef>
              <a:buFontTx/>
              <a:buNone/>
            </a:pPr>
            <a:r>
              <a:rPr lang="en-US" altLang="en-US" sz="2000">
                <a:solidFill>
                  <a:srgbClr val="990000"/>
                </a:solidFill>
                <a:latin typeface="Arial" pitchFamily="34" charset="0"/>
              </a:rPr>
              <a:t>     public void setExchangeRate(double exchangeRate) {</a:t>
            </a:r>
          </a:p>
          <a:p>
            <a:pPr eaLnBrk="1" hangingPunct="1">
              <a:spcBef>
                <a:spcPct val="0"/>
              </a:spcBef>
              <a:buFontTx/>
              <a:buNone/>
            </a:pPr>
            <a:r>
              <a:rPr lang="en-US" altLang="en-US" sz="2000">
                <a:solidFill>
                  <a:srgbClr val="990000"/>
                </a:solidFill>
                <a:latin typeface="Arial" pitchFamily="34" charset="0"/>
              </a:rPr>
              <a:t>	this.exchangeRate = exchangeRate;	}</a:t>
            </a:r>
          </a:p>
          <a:p>
            <a:pPr eaLnBrk="1" hangingPunct="1">
              <a:spcBef>
                <a:spcPct val="0"/>
              </a:spcBef>
              <a:buFontTx/>
              <a:buNone/>
            </a:pPr>
            <a:r>
              <a:rPr lang="en-US" altLang="en-US" sz="2000">
                <a:solidFill>
                  <a:srgbClr val="990000"/>
                </a:solidFill>
                <a:latin typeface="Arial" pitchFamily="34" charset="0"/>
              </a:rPr>
              <a:t>     public double dollarsToRupees(double dollars) {</a:t>
            </a:r>
          </a:p>
          <a:p>
            <a:pPr eaLnBrk="1" hangingPunct="1">
              <a:spcBef>
                <a:spcPct val="0"/>
              </a:spcBef>
              <a:buFontTx/>
              <a:buNone/>
            </a:pPr>
            <a:r>
              <a:rPr lang="en-US" altLang="en-US" sz="2000">
                <a:solidFill>
                  <a:srgbClr val="990000"/>
                </a:solidFill>
                <a:latin typeface="Arial" pitchFamily="34" charset="0"/>
              </a:rPr>
              <a:t>	        return dollars * exchangeRate;  </a:t>
            </a:r>
          </a:p>
          <a:p>
            <a:pPr eaLnBrk="1" hangingPunct="1">
              <a:spcBef>
                <a:spcPct val="0"/>
              </a:spcBef>
              <a:buFontTx/>
              <a:buNone/>
            </a:pPr>
            <a:r>
              <a:rPr lang="en-US" altLang="en-US" sz="2000">
                <a:solidFill>
                  <a:srgbClr val="990000"/>
                </a:solidFill>
                <a:latin typeface="Arial" pitchFamily="34" charset="0"/>
              </a:rPr>
              <a:t>   }</a:t>
            </a:r>
          </a:p>
          <a:p>
            <a:pPr eaLnBrk="1" hangingPunct="1">
              <a:spcBef>
                <a:spcPct val="0"/>
              </a:spcBef>
              <a:buFontTx/>
              <a:buNone/>
            </a:pPr>
            <a:r>
              <a:rPr lang="en-US" altLang="en-US" sz="2000">
                <a:solidFill>
                  <a:srgbClr val="990000"/>
                </a:solidFill>
                <a:latin typeface="Arial" pitchFamily="34" charset="0"/>
              </a:rPr>
              <a:t>}</a:t>
            </a:r>
          </a:p>
        </p:txBody>
      </p:sp>
      <p:sp>
        <p:nvSpPr>
          <p:cNvPr id="26628" name="AutoShape 7"/>
          <p:cNvSpPr>
            <a:spLocks noChangeArrowheads="1"/>
          </p:cNvSpPr>
          <p:nvPr/>
        </p:nvSpPr>
        <p:spPr bwMode="auto">
          <a:xfrm>
            <a:off x="304800" y="1143000"/>
            <a:ext cx="8458200" cy="1219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public interface CurrencyConverter {</a:t>
            </a:r>
          </a:p>
          <a:p>
            <a:pPr eaLnBrk="1" hangingPunct="1">
              <a:spcBef>
                <a:spcPct val="0"/>
              </a:spcBef>
              <a:buFontTx/>
              <a:buNone/>
            </a:pPr>
            <a:r>
              <a:rPr lang="en-US" altLang="en-US" sz="2000">
                <a:solidFill>
                  <a:srgbClr val="990000"/>
                </a:solidFill>
                <a:latin typeface="Arial" pitchFamily="34" charset="0"/>
              </a:rPr>
              <a:t>       public double dollarsToRupees(double dollars);   </a:t>
            </a:r>
          </a:p>
          <a:p>
            <a:pPr eaLnBrk="1" hangingPunct="1">
              <a:spcBef>
                <a:spcPct val="0"/>
              </a:spcBef>
              <a:buFontTx/>
              <a:buNone/>
            </a:pPr>
            <a:r>
              <a:rPr lang="en-US" altLang="en-US" sz="2000">
                <a:solidFill>
                  <a:srgbClr val="990000"/>
                </a:solidFill>
                <a:latin typeface="Arial" pitchFamily="34" charset="0"/>
              </a:rPr>
              <a:t>}</a:t>
            </a:r>
          </a:p>
        </p:txBody>
      </p:sp>
      <p:sp>
        <p:nvSpPr>
          <p:cNvPr id="26629" name="AutoShape 12"/>
          <p:cNvSpPr>
            <a:spLocks noChangeArrowheads="1"/>
          </p:cNvSpPr>
          <p:nvPr/>
        </p:nvSpPr>
        <p:spPr bwMode="auto">
          <a:xfrm rot="-526582">
            <a:off x="7010400" y="4648200"/>
            <a:ext cx="1524000" cy="914400"/>
          </a:xfrm>
          <a:prstGeom prst="irregularSeal1">
            <a:avLst/>
          </a:prstGeom>
          <a:solidFill>
            <a:srgbClr val="DDDDDD"/>
          </a:solidFill>
          <a:ln w="12700">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POJO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setter methods</a:t>
            </a:r>
          </a:p>
        </p:txBody>
      </p:sp>
      <p:sp>
        <p:nvSpPr>
          <p:cNvPr id="27651" name="AutoShape 4"/>
          <p:cNvSpPr>
            <a:spLocks noChangeArrowheads="1"/>
          </p:cNvSpPr>
          <p:nvPr/>
        </p:nvSpPr>
        <p:spPr bwMode="auto">
          <a:xfrm>
            <a:off x="304800" y="1143000"/>
            <a:ext cx="8610600" cy="3962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&lt;?xml version="1.0" encoding="UTF-8"?&gt;</a:t>
            </a:r>
          </a:p>
          <a:p>
            <a:pPr eaLnBrk="1" hangingPunct="1">
              <a:spcBef>
                <a:spcPct val="0"/>
              </a:spcBef>
              <a:buFontTx/>
              <a:buNone/>
            </a:pPr>
            <a:r>
              <a:rPr lang="en-US" altLang="en-US" sz="2000">
                <a:solidFill>
                  <a:srgbClr val="990000"/>
                </a:solidFill>
                <a:latin typeface="Arial" pitchFamily="34" charset="0"/>
              </a:rPr>
              <a:t>&lt;beans xmlns="http://www.springframework.org/schema/beans"</a:t>
            </a:r>
          </a:p>
          <a:p>
            <a:pPr eaLnBrk="1" hangingPunct="1">
              <a:spcBef>
                <a:spcPct val="0"/>
              </a:spcBef>
              <a:buFontTx/>
              <a:buNone/>
            </a:pPr>
            <a:r>
              <a:rPr lang="en-US" altLang="en-US" sz="2000">
                <a:solidFill>
                  <a:srgbClr val="990000"/>
                </a:solidFill>
                <a:latin typeface="Arial" pitchFamily="34" charset="0"/>
              </a:rPr>
              <a:t>xmlns:xsi="http://www.w3.org/2001/XMLSchema-instance" xmlns:aop="http://www.springframework.org/schema/aop"</a:t>
            </a:r>
          </a:p>
          <a:p>
            <a:pPr eaLnBrk="1" hangingPunct="1">
              <a:spcBef>
                <a:spcPct val="0"/>
              </a:spcBef>
              <a:buFontTx/>
              <a:buNone/>
            </a:pPr>
            <a:r>
              <a:rPr lang="en-US" altLang="en-US" sz="2000">
                <a:solidFill>
                  <a:srgbClr val="990000"/>
                </a:solidFill>
                <a:latin typeface="Arial" pitchFamily="34" charset="0"/>
              </a:rPr>
              <a:t>xsi:schemaLocation="http://www.springframework.org/schema/beans http://www.springframework.org/schema/beans/spring-beans-3.0.xsd"&gt;</a:t>
            </a:r>
          </a:p>
          <a:p>
            <a:pPr eaLnBrk="1" hangingPunct="1">
              <a:spcBef>
                <a:spcPct val="0"/>
              </a:spcBef>
              <a:buFontTx/>
              <a:buNone/>
            </a:pPr>
            <a:endParaRPr lang="en-US" altLang="en-US" sz="2000">
              <a:solidFill>
                <a:srgbClr val="990000"/>
              </a:solidFill>
              <a:latin typeface="Arial" pitchFamily="34" charset="0"/>
            </a:endParaRPr>
          </a:p>
          <a:p>
            <a:pPr eaLnBrk="1" hangingPunct="1">
              <a:spcBef>
                <a:spcPct val="0"/>
              </a:spcBef>
              <a:buFontTx/>
              <a:buNone/>
            </a:pPr>
            <a:r>
              <a:rPr lang="en-US" altLang="en-US" sz="2000">
                <a:solidFill>
                  <a:srgbClr val="990000"/>
                </a:solidFill>
                <a:latin typeface="Arial" pitchFamily="34" charset="0"/>
              </a:rPr>
              <a:t>     &lt;bean id="currencyConverter" </a:t>
            </a:r>
          </a:p>
          <a:p>
            <a:pPr eaLnBrk="1" hangingPunct="1">
              <a:spcBef>
                <a:spcPct val="0"/>
              </a:spcBef>
              <a:buFontTx/>
              <a:buNone/>
            </a:pPr>
            <a:r>
              <a:rPr lang="en-US" altLang="en-US" sz="2000">
                <a:solidFill>
                  <a:srgbClr val="990000"/>
                </a:solidFill>
                <a:latin typeface="Arial" pitchFamily="34" charset="0"/>
              </a:rPr>
              <a:t>		class="training.Spring.CurrencyConverterImpl"&gt;</a:t>
            </a:r>
          </a:p>
          <a:p>
            <a:pPr eaLnBrk="1" hangingPunct="1">
              <a:spcBef>
                <a:spcPct val="0"/>
              </a:spcBef>
              <a:buFontTx/>
              <a:buNone/>
            </a:pPr>
            <a:r>
              <a:rPr lang="en-US" altLang="en-US" sz="2000">
                <a:solidFill>
                  <a:srgbClr val="990000"/>
                </a:solidFill>
                <a:latin typeface="Arial" pitchFamily="34" charset="0"/>
              </a:rPr>
              <a:t>	&lt;property name="exchangeRate" value="44.50" /&gt;</a:t>
            </a:r>
          </a:p>
          <a:p>
            <a:pPr eaLnBrk="1" hangingPunct="1">
              <a:spcBef>
                <a:spcPct val="0"/>
              </a:spcBef>
              <a:buFontTx/>
              <a:buNone/>
            </a:pPr>
            <a:r>
              <a:rPr lang="en-US" altLang="en-US" sz="2000">
                <a:solidFill>
                  <a:srgbClr val="990000"/>
                </a:solidFill>
                <a:latin typeface="Arial" pitchFamily="34" charset="0"/>
              </a:rPr>
              <a:t>     &lt;/bean&gt;</a:t>
            </a:r>
          </a:p>
          <a:p>
            <a:pPr eaLnBrk="1" hangingPunct="1">
              <a:spcBef>
                <a:spcPct val="0"/>
              </a:spcBef>
              <a:buFontTx/>
              <a:buNone/>
            </a:pPr>
            <a:r>
              <a:rPr lang="en-US" altLang="en-US" sz="2000">
                <a:solidFill>
                  <a:srgbClr val="990000"/>
                </a:solidFill>
                <a:latin typeface="Arial" pitchFamily="34" charset="0"/>
              </a:rPr>
              <a:t> &lt;/beans&gt;</a:t>
            </a:r>
          </a:p>
        </p:txBody>
      </p:sp>
      <p:sp>
        <p:nvSpPr>
          <p:cNvPr id="27652" name="AutoShape 6"/>
          <p:cNvSpPr>
            <a:spLocks noChangeArrowheads="1"/>
          </p:cNvSpPr>
          <p:nvPr/>
        </p:nvSpPr>
        <p:spPr bwMode="auto">
          <a:xfrm>
            <a:off x="3581400" y="4724400"/>
            <a:ext cx="3048000" cy="762000"/>
          </a:xfrm>
          <a:prstGeom prst="wedgeRoundRectCallout">
            <a:avLst>
              <a:gd name="adj1" fmla="val -74741"/>
              <a:gd name="adj2" fmla="val -72708"/>
              <a:gd name="adj3" fmla="val 16667"/>
            </a:avLst>
          </a:prstGeom>
          <a:solidFill>
            <a:srgbClr val="DDDDDD"/>
          </a:solidFill>
          <a:ln w="12700">
            <a:solidFill>
              <a:schemeClr val="tx1"/>
            </a:solidFill>
            <a:miter lim="800000"/>
            <a:headEnd/>
            <a:tailEnd/>
          </a:ln>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The configuration file (CurrencyConverter.xml)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setter methods</a:t>
            </a:r>
          </a:p>
        </p:txBody>
      </p:sp>
      <p:sp>
        <p:nvSpPr>
          <p:cNvPr id="28675" name="AutoShape 5"/>
          <p:cNvSpPr>
            <a:spLocks noChangeArrowheads="1"/>
          </p:cNvSpPr>
          <p:nvPr/>
        </p:nvSpPr>
        <p:spPr bwMode="auto">
          <a:xfrm>
            <a:off x="228600" y="1219200"/>
            <a:ext cx="8610600" cy="3886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25000"/>
              </a:lnSpc>
              <a:spcBef>
                <a:spcPct val="0"/>
              </a:spcBef>
              <a:buFontTx/>
              <a:buNone/>
            </a:pPr>
            <a:r>
              <a:rPr lang="en-US" altLang="en-US" sz="2000">
                <a:solidFill>
                  <a:srgbClr val="990000"/>
                </a:solidFill>
                <a:latin typeface="Arial" pitchFamily="34" charset="0"/>
              </a:rPr>
              <a:t>public class CurrencyConverterClient {</a:t>
            </a:r>
          </a:p>
          <a:p>
            <a:pPr eaLnBrk="1" hangingPunct="1">
              <a:lnSpc>
                <a:spcPct val="125000"/>
              </a:lnSpc>
              <a:spcBef>
                <a:spcPct val="0"/>
              </a:spcBef>
              <a:buFontTx/>
              <a:buNone/>
            </a:pPr>
            <a:r>
              <a:rPr lang="en-US" altLang="en-US" sz="2000">
                <a:solidFill>
                  <a:srgbClr val="990000"/>
                </a:solidFill>
                <a:latin typeface="Arial" pitchFamily="34" charset="0"/>
              </a:rPr>
              <a:t>   public static void main(String args[]) throws Exception {</a:t>
            </a:r>
          </a:p>
          <a:p>
            <a:pPr eaLnBrk="1" hangingPunct="1">
              <a:lnSpc>
                <a:spcPct val="125000"/>
              </a:lnSpc>
              <a:spcBef>
                <a:spcPct val="0"/>
              </a:spcBef>
              <a:buFontTx/>
              <a:buNone/>
            </a:pPr>
            <a:r>
              <a:rPr lang="en-US" altLang="en-US" sz="2000">
                <a:solidFill>
                  <a:srgbClr val="990000"/>
                </a:solidFill>
                <a:latin typeface="Arial" pitchFamily="34" charset="0"/>
              </a:rPr>
              <a:t>          Resource res = new ClassPathResource("currencyconverter.xml");</a:t>
            </a:r>
          </a:p>
          <a:p>
            <a:pPr eaLnBrk="1" hangingPunct="1">
              <a:lnSpc>
                <a:spcPct val="125000"/>
              </a:lnSpc>
              <a:spcBef>
                <a:spcPct val="0"/>
              </a:spcBef>
              <a:buFontTx/>
              <a:buNone/>
            </a:pPr>
            <a:r>
              <a:rPr lang="en-US" altLang="en-US" sz="2000">
                <a:solidFill>
                  <a:srgbClr val="990000"/>
                </a:solidFill>
                <a:latin typeface="Arial" pitchFamily="34" charset="0"/>
              </a:rPr>
              <a:t>          BeanFactory factory = new XmlBeanFactory(res);</a:t>
            </a:r>
          </a:p>
          <a:p>
            <a:pPr eaLnBrk="1" hangingPunct="1">
              <a:lnSpc>
                <a:spcPct val="125000"/>
              </a:lnSpc>
              <a:spcBef>
                <a:spcPct val="0"/>
              </a:spcBef>
              <a:buFontTx/>
              <a:buNone/>
            </a:pPr>
            <a:r>
              <a:rPr lang="en-US" altLang="en-US" sz="2000">
                <a:solidFill>
                  <a:srgbClr val="990000"/>
                </a:solidFill>
                <a:latin typeface="Arial" pitchFamily="34" charset="0"/>
              </a:rPr>
              <a:t>          CurrencyConverter curr = (CurrencyConverter) </a:t>
            </a:r>
          </a:p>
          <a:p>
            <a:pPr eaLnBrk="1" hangingPunct="1">
              <a:lnSpc>
                <a:spcPct val="125000"/>
              </a:lnSpc>
              <a:spcBef>
                <a:spcPct val="0"/>
              </a:spcBef>
              <a:buFontTx/>
              <a:buNone/>
            </a:pPr>
            <a:r>
              <a:rPr lang="en-US" altLang="en-US" sz="2000">
                <a:solidFill>
                  <a:srgbClr val="990000"/>
                </a:solidFill>
                <a:latin typeface="Arial" pitchFamily="34" charset="0"/>
              </a:rPr>
              <a:t>				factory.getBean("currencyConverter");</a:t>
            </a:r>
          </a:p>
          <a:p>
            <a:pPr eaLnBrk="1" hangingPunct="1">
              <a:lnSpc>
                <a:spcPct val="125000"/>
              </a:lnSpc>
              <a:spcBef>
                <a:spcPct val="0"/>
              </a:spcBef>
              <a:buFontTx/>
              <a:buNone/>
            </a:pPr>
            <a:r>
              <a:rPr lang="en-US" altLang="en-US" sz="2000">
                <a:solidFill>
                  <a:srgbClr val="990000"/>
                </a:solidFill>
                <a:latin typeface="Arial" pitchFamily="34" charset="0"/>
              </a:rPr>
              <a:t>          double rupees = curr.dollarsToRupees(50.0);</a:t>
            </a:r>
          </a:p>
          <a:p>
            <a:pPr eaLnBrk="1" hangingPunct="1">
              <a:lnSpc>
                <a:spcPct val="125000"/>
              </a:lnSpc>
              <a:spcBef>
                <a:spcPct val="0"/>
              </a:spcBef>
              <a:buFontTx/>
              <a:buNone/>
            </a:pPr>
            <a:r>
              <a:rPr lang="en-US" altLang="en-US" sz="2000">
                <a:solidFill>
                  <a:srgbClr val="990000"/>
                </a:solidFill>
                <a:latin typeface="Arial" pitchFamily="34" charset="0"/>
              </a:rPr>
              <a:t>          System.out.println("50 $ is "+rupees+" Rs.");</a:t>
            </a:r>
          </a:p>
          <a:p>
            <a:pPr eaLnBrk="1" hangingPunct="1">
              <a:lnSpc>
                <a:spcPct val="125000"/>
              </a:lnSpc>
              <a:spcBef>
                <a:spcPct val="0"/>
              </a:spcBef>
              <a:buFontTx/>
              <a:buNone/>
            </a:pPr>
            <a:r>
              <a:rPr lang="en-US" altLang="en-US" sz="2000">
                <a:solidFill>
                  <a:srgbClr val="990000"/>
                </a:solidFill>
                <a:latin typeface="Arial" pitchFamily="34" charset="0"/>
              </a:rPr>
              <a:t>       }   }</a:t>
            </a:r>
          </a:p>
        </p:txBody>
      </p:sp>
      <p:sp>
        <p:nvSpPr>
          <p:cNvPr id="28676" name="AutoShape 6"/>
          <p:cNvSpPr>
            <a:spLocks noChangeArrowheads="1"/>
          </p:cNvSpPr>
          <p:nvPr/>
        </p:nvSpPr>
        <p:spPr bwMode="auto">
          <a:xfrm>
            <a:off x="3886200" y="5105400"/>
            <a:ext cx="3276600" cy="1295400"/>
          </a:xfrm>
          <a:prstGeom prst="wedgeRoundRectCallout">
            <a:avLst>
              <a:gd name="adj1" fmla="val -48787"/>
              <a:gd name="adj2" fmla="val -96569"/>
              <a:gd name="adj3" fmla="val 16667"/>
            </a:avLst>
          </a:prstGeom>
          <a:solidFill>
            <a:srgbClr val="DDDDDD"/>
          </a:solidFill>
          <a:ln w="12700">
            <a:solidFill>
              <a:schemeClr val="tx1"/>
            </a:solidFill>
            <a:miter lim="800000"/>
            <a:headEnd/>
            <a:tailEnd/>
          </a:ln>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latin typeface="Arial" pitchFamily="34" charset="0"/>
              </a:rPr>
              <a:t>Output:</a:t>
            </a:r>
          </a:p>
          <a:p>
            <a:pPr eaLnBrk="1" hangingPunct="1">
              <a:spcBef>
                <a:spcPct val="0"/>
              </a:spcBef>
              <a:buFontTx/>
              <a:buNone/>
            </a:pPr>
            <a:r>
              <a:rPr lang="en-US" altLang="en-US" sz="1600">
                <a:latin typeface="Arial" pitchFamily="34" charset="0"/>
              </a:rPr>
              <a:t>CurrencyConverterImpl()</a:t>
            </a:r>
          </a:p>
          <a:p>
            <a:pPr eaLnBrk="1" hangingPunct="1">
              <a:spcBef>
                <a:spcPct val="0"/>
              </a:spcBef>
              <a:buFontTx/>
              <a:buNone/>
            </a:pPr>
            <a:r>
              <a:rPr lang="en-US" altLang="en-US" sz="1600">
                <a:latin typeface="Arial" pitchFamily="34" charset="0"/>
              </a:rPr>
              <a:t>setExchangeRate()</a:t>
            </a:r>
          </a:p>
          <a:p>
            <a:pPr eaLnBrk="1" hangingPunct="1">
              <a:spcBef>
                <a:spcPct val="0"/>
              </a:spcBef>
              <a:buFontTx/>
              <a:buNone/>
            </a:pPr>
            <a:r>
              <a:rPr lang="en-US" altLang="en-US" sz="1600">
                <a:latin typeface="Arial" pitchFamily="34" charset="0"/>
              </a:rPr>
              <a:t>dollarsToRupees()</a:t>
            </a:r>
          </a:p>
          <a:p>
            <a:pPr eaLnBrk="1" hangingPunct="1">
              <a:spcBef>
                <a:spcPct val="0"/>
              </a:spcBef>
              <a:buFontTx/>
              <a:buNone/>
            </a:pPr>
            <a:r>
              <a:rPr lang="en-US" altLang="en-US" sz="1600">
                <a:latin typeface="Arial" pitchFamily="34" charset="0"/>
              </a:rPr>
              <a:t>50 $ is 2225.0 Rs.</a:t>
            </a:r>
          </a:p>
        </p:txBody>
      </p:sp>
      <p:sp>
        <p:nvSpPr>
          <p:cNvPr id="28677" name="AutoShape 9"/>
          <p:cNvSpPr>
            <a:spLocks noChangeArrowheads="1"/>
          </p:cNvSpPr>
          <p:nvPr/>
        </p:nvSpPr>
        <p:spPr bwMode="auto">
          <a:xfrm>
            <a:off x="5334000" y="914400"/>
            <a:ext cx="3505200" cy="1219200"/>
          </a:xfrm>
          <a:prstGeom prst="irregularSeal1">
            <a:avLst/>
          </a:prstGeom>
          <a:solidFill>
            <a:srgbClr val="DDDDDD"/>
          </a:solidFill>
          <a:ln w="12700" algn="ctr">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The client application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299" name="Rectangle 147"/>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r>
              <a:rPr lang="en-US"/>
              <a:t/>
            </a:r>
            <a:br>
              <a:rPr lang="en-US"/>
            </a:br>
            <a:r>
              <a:rPr lang="en-US"/>
              <a:t>Demo – Example 1</a:t>
            </a:r>
          </a:p>
        </p:txBody>
      </p:sp>
      <p:sp>
        <p:nvSpPr>
          <p:cNvPr id="29699" name="Rectangle 3"/>
          <p:cNvSpPr>
            <a:spLocks noGrp="1"/>
          </p:cNvSpPr>
          <p:nvPr>
            <p:ph idx="1"/>
          </p:nvPr>
        </p:nvSpPr>
        <p:spPr>
          <a:xfrm>
            <a:off x="381000" y="1296988"/>
            <a:ext cx="4267200" cy="4229100"/>
          </a:xfrm>
        </p:spPr>
        <p:txBody>
          <a:bodyPr/>
          <a:lstStyle/>
          <a:p>
            <a:pPr eaLnBrk="1" hangingPunct="1"/>
            <a:r>
              <a:rPr lang="en-US" altLang="en-US" smtClean="0"/>
              <a:t>This demo illustrates how the container will instantiate the CurrencyConverter service using setter injection.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8" name="Rectangle 8"/>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constructor</a:t>
            </a:r>
          </a:p>
        </p:txBody>
      </p:sp>
      <p:sp>
        <p:nvSpPr>
          <p:cNvPr id="30723" name="Rectangle 9"/>
          <p:cNvSpPr>
            <a:spLocks noGrp="1"/>
          </p:cNvSpPr>
          <p:nvPr>
            <p:ph idx="1"/>
          </p:nvPr>
        </p:nvSpPr>
        <p:spPr>
          <a:xfrm>
            <a:off x="360363" y="900113"/>
            <a:ext cx="8639175" cy="5264150"/>
          </a:xfrm>
        </p:spPr>
        <p:txBody>
          <a:bodyPr/>
          <a:lstStyle/>
          <a:p>
            <a:pPr eaLnBrk="1" hangingPunct="1"/>
            <a:r>
              <a:rPr lang="en-US" altLang="en-US" smtClean="0"/>
              <a:t>Bean classes can be programmed with constructors that take enough arguments to fully define the bean at instantiation</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
        <p:nvSpPr>
          <p:cNvPr id="30724" name="AutoShape 5"/>
          <p:cNvSpPr>
            <a:spLocks noChangeArrowheads="1"/>
          </p:cNvSpPr>
          <p:nvPr/>
        </p:nvSpPr>
        <p:spPr bwMode="auto">
          <a:xfrm>
            <a:off x="381000" y="2057400"/>
            <a:ext cx="8229600" cy="1905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id="currencyConverter" </a:t>
            </a:r>
          </a:p>
          <a:p>
            <a:pPr eaLnBrk="1" hangingPunct="1">
              <a:spcBef>
                <a:spcPct val="0"/>
              </a:spcBef>
              <a:buFontTx/>
              <a:buNone/>
            </a:pPr>
            <a:r>
              <a:rPr lang="en-US" altLang="en-US" sz="2000">
                <a:solidFill>
                  <a:srgbClr val="990000"/>
                </a:solidFill>
                <a:latin typeface="Arial" pitchFamily="34" charset="0"/>
              </a:rPr>
              <a:t>		class="training.Spring.CurrencyConverterImpl"&gt;</a:t>
            </a:r>
          </a:p>
          <a:p>
            <a:pPr eaLnBrk="1" hangingPunct="1">
              <a:spcBef>
                <a:spcPct val="0"/>
              </a:spcBef>
              <a:buFontTx/>
              <a:buNone/>
            </a:pPr>
            <a:r>
              <a:rPr lang="en-US" altLang="en-US" sz="2000">
                <a:solidFill>
                  <a:srgbClr val="990000"/>
                </a:solidFill>
                <a:latin typeface="Arial" pitchFamily="34" charset="0"/>
              </a:rPr>
              <a:t>    &lt;constructor-arg&gt;</a:t>
            </a:r>
          </a:p>
          <a:p>
            <a:pPr eaLnBrk="1" hangingPunct="1">
              <a:spcBef>
                <a:spcPct val="0"/>
              </a:spcBef>
              <a:buFontTx/>
              <a:buNone/>
            </a:pPr>
            <a:r>
              <a:rPr lang="en-US" altLang="en-US" sz="2000">
                <a:solidFill>
                  <a:srgbClr val="990000"/>
                </a:solidFill>
                <a:latin typeface="Arial" pitchFamily="34" charset="0"/>
              </a:rPr>
              <a:t>	&lt;value&gt; 44.50 &lt;/value&gt;</a:t>
            </a:r>
          </a:p>
          <a:p>
            <a:pPr eaLnBrk="1" hangingPunct="1">
              <a:spcBef>
                <a:spcPct val="0"/>
              </a:spcBef>
              <a:buFontTx/>
              <a:buNone/>
            </a:pPr>
            <a:r>
              <a:rPr lang="en-US" altLang="en-US" sz="2000">
                <a:solidFill>
                  <a:srgbClr val="990000"/>
                </a:solidFill>
                <a:latin typeface="Arial" pitchFamily="34" charset="0"/>
              </a:rPr>
              <a:t>    &lt;/constructor-arg&gt;</a:t>
            </a:r>
          </a:p>
          <a:p>
            <a:pPr eaLnBrk="1" hangingPunct="1">
              <a:spcBef>
                <a:spcPct val="0"/>
              </a:spcBef>
              <a:buFontTx/>
              <a:buNone/>
            </a:pPr>
            <a:r>
              <a:rPr lang="en-US" altLang="en-US" sz="2000">
                <a:solidFill>
                  <a:srgbClr val="990000"/>
                </a:solidFill>
                <a:latin typeface="Arial" pitchFamily="34" charset="0"/>
              </a:rPr>
              <a:t>&lt;/bean&gt;</a:t>
            </a:r>
          </a:p>
        </p:txBody>
      </p:sp>
      <p:sp>
        <p:nvSpPr>
          <p:cNvPr id="30725" name="AutoShape 7"/>
          <p:cNvSpPr>
            <a:spLocks noChangeArrowheads="1"/>
          </p:cNvSpPr>
          <p:nvPr/>
        </p:nvSpPr>
        <p:spPr bwMode="auto">
          <a:xfrm>
            <a:off x="381000" y="4343400"/>
            <a:ext cx="8153400" cy="1295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public CurrencyConverterImpl(double er) {</a:t>
            </a:r>
          </a:p>
          <a:p>
            <a:pPr eaLnBrk="1" hangingPunct="1">
              <a:spcBef>
                <a:spcPct val="0"/>
              </a:spcBef>
              <a:buFontTx/>
              <a:buNone/>
            </a:pPr>
            <a:r>
              <a:rPr lang="en-US" altLang="en-US" sz="2000">
                <a:solidFill>
                  <a:srgbClr val="990000"/>
                </a:solidFill>
                <a:latin typeface="Arial" pitchFamily="34" charset="0"/>
              </a:rPr>
              <a:t>    exchangeRate = er;</a:t>
            </a:r>
          </a:p>
          <a:p>
            <a:pPr eaLnBrk="1" hangingPunct="1">
              <a:spcBef>
                <a:spcPct val="0"/>
              </a:spcBef>
              <a:buFontTx/>
              <a:buNone/>
            </a:pPr>
            <a:r>
              <a:rPr lang="en-US" altLang="en-US" sz="2000">
                <a:solidFill>
                  <a:srgbClr val="990000"/>
                </a:solidFill>
                <a:latin typeface="Arial"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4" name="Rectangle 6"/>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constructor</a:t>
            </a:r>
          </a:p>
        </p:txBody>
      </p:sp>
      <p:sp>
        <p:nvSpPr>
          <p:cNvPr id="31747" name="Rectangle 7"/>
          <p:cNvSpPr>
            <a:spLocks noGrp="1"/>
          </p:cNvSpPr>
          <p:nvPr>
            <p:ph idx="1"/>
          </p:nvPr>
        </p:nvSpPr>
        <p:spPr>
          <a:xfrm>
            <a:off x="381000" y="1295400"/>
            <a:ext cx="8229600" cy="1524000"/>
          </a:xfrm>
        </p:spPr>
        <p:txBody>
          <a:bodyPr/>
          <a:lstStyle/>
          <a:p>
            <a:pPr eaLnBrk="1" hangingPunct="1"/>
            <a:r>
              <a:rPr lang="en-US" altLang="en-US" smtClean="0"/>
              <a:t>If a constructor has multiple arguments, then ambiguities among constructor arguments can be dealt with in two ways : </a:t>
            </a:r>
          </a:p>
          <a:p>
            <a:pPr lvl="1" eaLnBrk="1" hangingPunct="1"/>
            <a:r>
              <a:rPr lang="en-US" altLang="en-US" smtClean="0"/>
              <a:t>by index </a:t>
            </a:r>
          </a:p>
          <a:p>
            <a:pPr lvl="1" eaLnBrk="1" hangingPunct="1"/>
            <a:r>
              <a:rPr lang="en-US" altLang="en-US" smtClean="0"/>
              <a:t>by type   </a:t>
            </a:r>
          </a:p>
        </p:txBody>
      </p:sp>
      <p:sp>
        <p:nvSpPr>
          <p:cNvPr id="31748" name="AutoShape 5"/>
          <p:cNvSpPr>
            <a:spLocks noChangeArrowheads="1"/>
          </p:cNvSpPr>
          <p:nvPr/>
        </p:nvSpPr>
        <p:spPr bwMode="auto">
          <a:xfrm>
            <a:off x="228600" y="2895600"/>
            <a:ext cx="8686800" cy="2743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990000"/>
                </a:solidFill>
                <a:latin typeface="Arial" pitchFamily="34" charset="0"/>
              </a:rPr>
              <a:t>&lt;beans&gt;</a:t>
            </a:r>
          </a:p>
          <a:p>
            <a:pPr eaLnBrk="1" hangingPunct="1">
              <a:spcBef>
                <a:spcPct val="0"/>
              </a:spcBef>
              <a:buFontTx/>
              <a:buNone/>
            </a:pPr>
            <a:r>
              <a:rPr lang="en-US" altLang="en-US" sz="1800">
                <a:solidFill>
                  <a:srgbClr val="990000"/>
                </a:solidFill>
                <a:latin typeface="Arial" pitchFamily="34" charset="0"/>
              </a:rPr>
              <a:t> &lt;bean id="currencyConverter" </a:t>
            </a:r>
          </a:p>
          <a:p>
            <a:pPr eaLnBrk="1" hangingPunct="1">
              <a:spcBef>
                <a:spcPct val="0"/>
              </a:spcBef>
              <a:buFontTx/>
              <a:buNone/>
            </a:pPr>
            <a:r>
              <a:rPr lang="en-US" altLang="en-US" sz="1800">
                <a:solidFill>
                  <a:srgbClr val="990000"/>
                </a:solidFill>
                <a:latin typeface="Arial" pitchFamily="34" charset="0"/>
              </a:rPr>
              <a:t>                                        class="training.Spring.CurrencyConverterImpl3"&gt;</a:t>
            </a:r>
          </a:p>
          <a:p>
            <a:pPr eaLnBrk="1" hangingPunct="1">
              <a:spcBef>
                <a:spcPct val="0"/>
              </a:spcBef>
              <a:buFontTx/>
              <a:buNone/>
            </a:pPr>
            <a:r>
              <a:rPr lang="en-US" altLang="en-US" sz="1800">
                <a:solidFill>
                  <a:srgbClr val="990000"/>
                </a:solidFill>
                <a:latin typeface="Arial" pitchFamily="34" charset="0"/>
              </a:rPr>
              <a:t>   &lt;constructor-arg&gt;&lt;value&gt;44.25&lt;/value&gt;&lt;/constructor-arg&gt;</a:t>
            </a:r>
          </a:p>
          <a:p>
            <a:pPr eaLnBrk="1" hangingPunct="1">
              <a:spcBef>
                <a:spcPct val="0"/>
              </a:spcBef>
              <a:buFontTx/>
              <a:buNone/>
            </a:pPr>
            <a:r>
              <a:rPr lang="en-US" altLang="en-US" sz="1800">
                <a:solidFill>
                  <a:srgbClr val="990000"/>
                </a:solidFill>
                <a:latin typeface="Arial" pitchFamily="34" charset="0"/>
              </a:rPr>
              <a:t>   &lt;!--&lt;constructor-arg index="0"&gt;&lt;value&gt;44.25&lt;/value&gt;&lt;/constructor-arg&gt;--&gt;</a:t>
            </a:r>
          </a:p>
          <a:p>
            <a:pPr eaLnBrk="1" hangingPunct="1">
              <a:spcBef>
                <a:spcPct val="0"/>
              </a:spcBef>
              <a:buFontTx/>
              <a:buNone/>
            </a:pPr>
            <a:r>
              <a:rPr lang="en-US" altLang="en-US" sz="1800">
                <a:solidFill>
                  <a:srgbClr val="990000"/>
                </a:solidFill>
                <a:latin typeface="Arial" pitchFamily="34" charset="0"/>
              </a:rPr>
              <a:t>   &lt;!--&lt;constructor-arg type="double"&gt;&lt;value&gt;44.25&lt;/value&gt;&lt;/constructor-arg&gt;--&gt;</a:t>
            </a:r>
          </a:p>
          <a:p>
            <a:pPr eaLnBrk="1" hangingPunct="1">
              <a:spcBef>
                <a:spcPct val="0"/>
              </a:spcBef>
              <a:buFontTx/>
              <a:buNone/>
            </a:pPr>
            <a:r>
              <a:rPr lang="en-US" altLang="en-US" sz="1800">
                <a:solidFill>
                  <a:srgbClr val="990000"/>
                </a:solidFill>
                <a:latin typeface="Arial" pitchFamily="34" charset="0"/>
              </a:rPr>
              <a:t>   &lt;/bean&gt;</a:t>
            </a:r>
          </a:p>
          <a:p>
            <a:pPr eaLnBrk="1" hangingPunct="1">
              <a:spcBef>
                <a:spcPct val="0"/>
              </a:spcBef>
              <a:buFontTx/>
              <a:buNone/>
            </a:pPr>
            <a:r>
              <a:rPr lang="en-US" altLang="en-US" sz="1800">
                <a:solidFill>
                  <a:srgbClr val="990000"/>
                </a:solidFill>
                <a:latin typeface="Arial" pitchFamily="34" charset="0"/>
              </a:rPr>
              <a:t>&lt;/beans&gt;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443" name="Rectangle 147"/>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r>
              <a:rPr lang="en-US"/>
              <a:t/>
            </a:r>
            <a:br>
              <a:rPr lang="en-US"/>
            </a:br>
            <a:r>
              <a:rPr lang="en-US"/>
              <a:t>Demo – Example 3</a:t>
            </a:r>
          </a:p>
        </p:txBody>
      </p:sp>
      <p:sp>
        <p:nvSpPr>
          <p:cNvPr id="32771" name="Rectangle 3"/>
          <p:cNvSpPr>
            <a:spLocks noGrp="1"/>
          </p:cNvSpPr>
          <p:nvPr>
            <p:ph idx="1"/>
          </p:nvPr>
        </p:nvSpPr>
        <p:spPr>
          <a:xfrm>
            <a:off x="381000" y="1296988"/>
            <a:ext cx="4267200" cy="4229100"/>
          </a:xfrm>
        </p:spPr>
        <p:txBody>
          <a:bodyPr/>
          <a:lstStyle/>
          <a:p>
            <a:pPr algn="just" eaLnBrk="1" fontAlgn="t" hangingPunct="1"/>
            <a:r>
              <a:rPr lang="en-US" altLang="en-US" smtClean="0">
                <a:cs typeface="Arial" pitchFamily="34" charset="0"/>
              </a:rPr>
              <a:t>This demo illustrates how the container will instantiate the CurrencyConverter service when using the &lt;constructor-arg&gt; element.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pPr eaLnBrk="1" hangingPunct="1"/>
            <a:r>
              <a:rPr lang="en-US" altLang="en-US" sz="1200" smtClean="0">
                <a:cs typeface="Times New Roman" pitchFamily="18" charset="0"/>
              </a:rPr>
              <a:t>1.4 : Inversion of Control (IoC)</a:t>
            </a:r>
            <a:r>
              <a:rPr lang="en-US" altLang="en-US" sz="1000" smtClean="0">
                <a:cs typeface="Times New Roman" pitchFamily="18" charset="0"/>
              </a:rPr>
              <a:t> </a:t>
            </a:r>
            <a:br>
              <a:rPr lang="en-US" altLang="en-US" sz="1000" smtClean="0">
                <a:cs typeface="Times New Roman" pitchFamily="18" charset="0"/>
              </a:rPr>
            </a:br>
            <a:r>
              <a:rPr lang="en-US" altLang="en-US" smtClean="0"/>
              <a:t>Wiring beans – Inversion of Control (IoC)</a:t>
            </a:r>
          </a:p>
        </p:txBody>
      </p:sp>
      <p:grpSp>
        <p:nvGrpSpPr>
          <p:cNvPr id="33795" name="Group 12"/>
          <p:cNvGrpSpPr>
            <a:grpSpLocks/>
          </p:cNvGrpSpPr>
          <p:nvPr/>
        </p:nvGrpSpPr>
        <p:grpSpPr bwMode="auto">
          <a:xfrm>
            <a:off x="609600" y="2667000"/>
            <a:ext cx="4445000" cy="2824163"/>
            <a:chOff x="912" y="1392"/>
            <a:chExt cx="2800" cy="1779"/>
          </a:xfrm>
        </p:grpSpPr>
        <p:sp>
          <p:nvSpPr>
            <p:cNvPr id="33801" name="Oval 3"/>
            <p:cNvSpPr>
              <a:spLocks noChangeArrowheads="1"/>
            </p:cNvSpPr>
            <p:nvPr/>
          </p:nvSpPr>
          <p:spPr bwMode="auto">
            <a:xfrm>
              <a:off x="912" y="1392"/>
              <a:ext cx="1056" cy="1488"/>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33802" name="Oval 4"/>
            <p:cNvSpPr>
              <a:spLocks noChangeArrowheads="1"/>
            </p:cNvSpPr>
            <p:nvPr/>
          </p:nvSpPr>
          <p:spPr bwMode="auto">
            <a:xfrm>
              <a:off x="2640" y="1440"/>
              <a:ext cx="1056" cy="1392"/>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33803" name="Text Box 5"/>
            <p:cNvSpPr txBox="1">
              <a:spLocks noChangeArrowheads="1"/>
            </p:cNvSpPr>
            <p:nvPr/>
          </p:nvSpPr>
          <p:spPr bwMode="auto">
            <a:xfrm>
              <a:off x="912" y="2928"/>
              <a:ext cx="960" cy="24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latin typeface="Arial" pitchFamily="34" charset="0"/>
                </a:rPr>
                <a:t>class Bar</a:t>
              </a:r>
            </a:p>
          </p:txBody>
        </p:sp>
        <p:sp>
          <p:nvSpPr>
            <p:cNvPr id="33804" name="Text Box 6"/>
            <p:cNvSpPr txBox="1">
              <a:spLocks noChangeArrowheads="1"/>
            </p:cNvSpPr>
            <p:nvPr/>
          </p:nvSpPr>
          <p:spPr bwMode="auto">
            <a:xfrm>
              <a:off x="2736" y="2880"/>
              <a:ext cx="960" cy="24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latin typeface="Arial" pitchFamily="34" charset="0"/>
                </a:rPr>
                <a:t>class Foo</a:t>
              </a:r>
            </a:p>
          </p:txBody>
        </p:sp>
        <p:sp>
          <p:nvSpPr>
            <p:cNvPr id="33805" name="Text Box 7"/>
            <p:cNvSpPr txBox="1">
              <a:spLocks noChangeArrowheads="1"/>
            </p:cNvSpPr>
            <p:nvPr/>
          </p:nvSpPr>
          <p:spPr bwMode="auto">
            <a:xfrm>
              <a:off x="1056" y="1629"/>
              <a:ext cx="71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pitchFamily="34" charset="0"/>
                </a:rPr>
                <a:t>void m1()</a:t>
              </a:r>
            </a:p>
            <a:p>
              <a:pPr eaLnBrk="1" hangingPunct="1">
                <a:spcBef>
                  <a:spcPct val="0"/>
                </a:spcBef>
                <a:buFontTx/>
                <a:buNone/>
              </a:pPr>
              <a:r>
                <a:rPr lang="en-US" altLang="en-US" sz="1800">
                  <a:latin typeface="Arial" pitchFamily="34" charset="0"/>
                </a:rPr>
                <a:t>{</a:t>
              </a:r>
            </a:p>
            <a:p>
              <a:pPr eaLnBrk="1" hangingPunct="1">
                <a:spcBef>
                  <a:spcPct val="0"/>
                </a:spcBef>
                <a:buFontTx/>
                <a:buNone/>
              </a:pPr>
              <a:r>
                <a:rPr lang="en-US" altLang="en-US" sz="1800">
                  <a:latin typeface="Arial" pitchFamily="34" charset="0"/>
                </a:rPr>
                <a:t>…</a:t>
              </a:r>
            </a:p>
            <a:p>
              <a:pPr eaLnBrk="1" hangingPunct="1">
                <a:spcBef>
                  <a:spcPct val="0"/>
                </a:spcBef>
                <a:buFontTx/>
                <a:buNone/>
              </a:pPr>
              <a:r>
                <a:rPr lang="en-US" altLang="en-US" sz="1800">
                  <a:latin typeface="Arial" pitchFamily="34" charset="0"/>
                </a:rPr>
                <a:t>…</a:t>
              </a:r>
            </a:p>
            <a:p>
              <a:pPr eaLnBrk="1" hangingPunct="1">
                <a:spcBef>
                  <a:spcPct val="0"/>
                </a:spcBef>
                <a:buFontTx/>
                <a:buNone/>
              </a:pPr>
              <a:r>
                <a:rPr lang="en-US" altLang="en-US" sz="1800">
                  <a:latin typeface="Arial" pitchFamily="34" charset="0"/>
                </a:rPr>
                <a:t>}</a:t>
              </a:r>
            </a:p>
          </p:txBody>
        </p:sp>
        <p:sp>
          <p:nvSpPr>
            <p:cNvPr id="33806" name="Text Box 8"/>
            <p:cNvSpPr txBox="1">
              <a:spLocks noChangeArrowheads="1"/>
            </p:cNvSpPr>
            <p:nvPr/>
          </p:nvSpPr>
          <p:spPr bwMode="auto">
            <a:xfrm>
              <a:off x="2640" y="1869"/>
              <a:ext cx="107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5000"/>
                </a:lnSpc>
                <a:spcBef>
                  <a:spcPct val="0"/>
                </a:spcBef>
                <a:buFontTx/>
                <a:buNone/>
              </a:pPr>
              <a:r>
                <a:rPr lang="en-US" altLang="en-US" sz="1800">
                  <a:latin typeface="Arial" pitchFamily="34" charset="0"/>
                </a:rPr>
                <a:t>Bar bar;</a:t>
              </a:r>
            </a:p>
            <a:p>
              <a:pPr eaLnBrk="1" hangingPunct="1">
                <a:lnSpc>
                  <a:spcPct val="115000"/>
                </a:lnSpc>
                <a:spcBef>
                  <a:spcPct val="0"/>
                </a:spcBef>
                <a:buFontTx/>
                <a:buNone/>
              </a:pPr>
              <a:r>
                <a:rPr lang="en-US" altLang="en-US" sz="1800">
                  <a:latin typeface="Arial" pitchFamily="34" charset="0"/>
                </a:rPr>
                <a:t>bar=new Bar();</a:t>
              </a:r>
            </a:p>
            <a:p>
              <a:pPr eaLnBrk="1" hangingPunct="1">
                <a:lnSpc>
                  <a:spcPct val="115000"/>
                </a:lnSpc>
                <a:spcBef>
                  <a:spcPct val="0"/>
                </a:spcBef>
                <a:buFontTx/>
                <a:buNone/>
              </a:pPr>
              <a:r>
                <a:rPr lang="en-US" altLang="en-US" sz="1800">
                  <a:latin typeface="Arial" pitchFamily="34" charset="0"/>
                </a:rPr>
                <a:t>bar.m1();</a:t>
              </a:r>
            </a:p>
          </p:txBody>
        </p:sp>
        <p:sp>
          <p:nvSpPr>
            <p:cNvPr id="33807" name="Line 9"/>
            <p:cNvSpPr>
              <a:spLocks noChangeShapeType="1"/>
            </p:cNvSpPr>
            <p:nvPr/>
          </p:nvSpPr>
          <p:spPr bwMode="auto">
            <a:xfrm>
              <a:off x="1968" y="2160"/>
              <a:ext cx="672" cy="0"/>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3796" name="Group 19"/>
          <p:cNvGrpSpPr>
            <a:grpSpLocks/>
          </p:cNvGrpSpPr>
          <p:nvPr/>
        </p:nvGrpSpPr>
        <p:grpSpPr bwMode="auto">
          <a:xfrm>
            <a:off x="5715000" y="3657600"/>
            <a:ext cx="2286000" cy="1203325"/>
            <a:chOff x="3600" y="2304"/>
            <a:chExt cx="1440" cy="758"/>
          </a:xfrm>
        </p:grpSpPr>
        <p:sp>
          <p:nvSpPr>
            <p:cNvPr id="33797" name="AutoShape 10"/>
            <p:cNvSpPr>
              <a:spLocks noChangeArrowheads="1"/>
            </p:cNvSpPr>
            <p:nvPr/>
          </p:nvSpPr>
          <p:spPr bwMode="auto">
            <a:xfrm>
              <a:off x="3600" y="2304"/>
              <a:ext cx="336" cy="288"/>
            </a:xfrm>
            <a:prstGeom prst="roundRect">
              <a:avLst>
                <a:gd name="adj" fmla="val 16667"/>
              </a:avLst>
            </a:prstGeom>
            <a:solidFill>
              <a:srgbClr val="EE8E00"/>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Bar</a:t>
              </a:r>
            </a:p>
          </p:txBody>
        </p:sp>
        <p:sp>
          <p:nvSpPr>
            <p:cNvPr id="33798" name="AutoShape 11"/>
            <p:cNvSpPr>
              <a:spLocks noChangeArrowheads="1"/>
            </p:cNvSpPr>
            <p:nvPr/>
          </p:nvSpPr>
          <p:spPr bwMode="auto">
            <a:xfrm>
              <a:off x="4704" y="2688"/>
              <a:ext cx="336" cy="288"/>
            </a:xfrm>
            <a:prstGeom prst="roundRect">
              <a:avLst>
                <a:gd name="adj" fmla="val 16667"/>
              </a:avLst>
            </a:prstGeom>
            <a:solidFill>
              <a:srgbClr val="EE8E00"/>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Foo</a:t>
              </a:r>
            </a:p>
          </p:txBody>
        </p:sp>
        <p:cxnSp>
          <p:nvCxnSpPr>
            <p:cNvPr id="33799" name="AutoShape 17"/>
            <p:cNvCxnSpPr>
              <a:cxnSpLocks noChangeShapeType="1"/>
              <a:endCxn id="33798" idx="2"/>
            </p:cNvCxnSpPr>
            <p:nvPr/>
          </p:nvCxnSpPr>
          <p:spPr bwMode="auto">
            <a:xfrm>
              <a:off x="3984" y="2448"/>
              <a:ext cx="888" cy="528"/>
            </a:xfrm>
            <a:prstGeom prst="curvedConnector4">
              <a:avLst>
                <a:gd name="adj1" fmla="val 40542"/>
                <a:gd name="adj2" fmla="val 127273"/>
              </a:avLst>
            </a:prstGeom>
            <a:noFill/>
            <a:ln w="19050">
              <a:solidFill>
                <a:srgbClr val="990000"/>
              </a:solidFill>
              <a:round/>
              <a:headEnd/>
              <a:tailEnd type="triangle" w="med" len="med"/>
            </a:ln>
            <a:extLst>
              <a:ext uri="{909E8E84-426E-40DD-AFC4-6F175D3DCCD1}">
                <a14:hiddenFill xmlns:a14="http://schemas.microsoft.com/office/drawing/2010/main">
                  <a:noFill/>
                </a14:hiddenFill>
              </a:ext>
            </a:extLst>
          </p:spPr>
        </p:cxnSp>
        <p:sp>
          <p:nvSpPr>
            <p:cNvPr id="33800" name="Text Box 18"/>
            <p:cNvSpPr txBox="1">
              <a:spLocks noChangeArrowheads="1"/>
            </p:cNvSpPr>
            <p:nvPr/>
          </p:nvSpPr>
          <p:spPr bwMode="auto">
            <a:xfrm>
              <a:off x="3648" y="2736"/>
              <a:ext cx="9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400" i="1">
                  <a:latin typeface="Arial" pitchFamily="34" charset="0"/>
                </a:rPr>
                <a:t>Needs &amp; looksup </a:t>
              </a:r>
            </a:p>
            <a:p>
              <a:pPr algn="ctr" eaLnBrk="1" hangingPunct="1">
                <a:spcBef>
                  <a:spcPct val="0"/>
                </a:spcBef>
                <a:buFontTx/>
                <a:buNone/>
              </a:pPr>
              <a:r>
                <a:rPr lang="en-US" altLang="en-US" sz="1400" i="1">
                  <a:latin typeface="Arial" pitchFamily="34" charset="0"/>
                </a:rPr>
                <a:t>services </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p:cNvSpPr>
          <p:nvPr>
            <p:ph idx="1"/>
          </p:nvPr>
        </p:nvSpPr>
        <p:spPr>
          <a:xfrm>
            <a:off x="382588" y="1296988"/>
            <a:ext cx="6399212" cy="5243512"/>
          </a:xfrm>
        </p:spPr>
        <p:txBody>
          <a:bodyPr/>
          <a:lstStyle/>
          <a:p>
            <a:pPr eaLnBrk="1" hangingPunct="1">
              <a:lnSpc>
                <a:spcPct val="90000"/>
              </a:lnSpc>
            </a:pPr>
            <a:r>
              <a:rPr lang="en-US" altLang="en-US" smtClean="0"/>
              <a:t>Introduction to Spring Framework</a:t>
            </a:r>
          </a:p>
          <a:p>
            <a:pPr lvl="1" eaLnBrk="1" hangingPunct="1">
              <a:lnSpc>
                <a:spcPct val="90000"/>
              </a:lnSpc>
            </a:pPr>
            <a:r>
              <a:rPr lang="en-US" altLang="en-US" smtClean="0"/>
              <a:t>Learn about the Spring Framework, its benefits and architecture</a:t>
            </a:r>
          </a:p>
          <a:p>
            <a:pPr lvl="1" eaLnBrk="1" hangingPunct="1">
              <a:lnSpc>
                <a:spcPct val="90000"/>
              </a:lnSpc>
            </a:pPr>
            <a:r>
              <a:rPr lang="en-US" altLang="en-US" smtClean="0"/>
              <a:t>Learn about the IoC (Inversion of control) and how it allows wiring beans</a:t>
            </a:r>
          </a:p>
          <a:p>
            <a:pPr lvl="1" eaLnBrk="1" hangingPunct="1">
              <a:lnSpc>
                <a:spcPct val="90000"/>
              </a:lnSpc>
            </a:pPr>
            <a:r>
              <a:rPr lang="en-US" altLang="en-US" smtClean="0"/>
              <a:t>Learns the types of bean factories and life-cycle of beans in these factories</a:t>
            </a:r>
          </a:p>
          <a:p>
            <a:pPr lvl="1" eaLnBrk="1" hangingPunct="1">
              <a:lnSpc>
                <a:spcPct val="90000"/>
              </a:lnSpc>
            </a:pPr>
            <a:r>
              <a:rPr lang="en-US" altLang="en-US" smtClean="0"/>
              <a:t>Understand how to apply Annotations to Spring applications</a:t>
            </a:r>
          </a:p>
          <a:p>
            <a:pPr eaLnBrk="1" hangingPunct="1">
              <a:lnSpc>
                <a:spcPct val="90000"/>
              </a:lnSpc>
            </a:pPr>
            <a:r>
              <a:rPr lang="en-US" altLang="en-US" smtClean="0"/>
              <a:t>Injecting dependencies through setter and constructor injections</a:t>
            </a:r>
          </a:p>
          <a:p>
            <a:pPr eaLnBrk="1" hangingPunct="1">
              <a:lnSpc>
                <a:spcPct val="90000"/>
              </a:lnSpc>
            </a:pPr>
            <a:r>
              <a:rPr lang="en-US" altLang="en-US" smtClean="0"/>
              <a:t>Wiring Beans </a:t>
            </a:r>
          </a:p>
          <a:p>
            <a:pPr eaLnBrk="1" hangingPunct="1">
              <a:lnSpc>
                <a:spcPct val="90000"/>
              </a:lnSpc>
            </a:pPr>
            <a:r>
              <a:rPr lang="en-US" altLang="en-US" smtClean="0"/>
              <a:t>Bean containers </a:t>
            </a:r>
          </a:p>
          <a:p>
            <a:pPr lvl="1" eaLnBrk="1" hangingPunct="1">
              <a:lnSpc>
                <a:spcPct val="90000"/>
              </a:lnSpc>
            </a:pPr>
            <a:r>
              <a:rPr lang="en-US" altLang="en-US" smtClean="0"/>
              <a:t>Life cycle of Beans in the factory container</a:t>
            </a:r>
          </a:p>
          <a:p>
            <a:pPr lvl="1" eaLnBrk="1" hangingPunct="1">
              <a:lnSpc>
                <a:spcPct val="90000"/>
              </a:lnSpc>
            </a:pPr>
            <a:r>
              <a:rPr lang="en-US" altLang="en-US" smtClean="0"/>
              <a:t>BeanPostProcessors and BeanFactoryPostProcessors</a:t>
            </a:r>
          </a:p>
          <a:p>
            <a:pPr eaLnBrk="1" hangingPunct="1">
              <a:lnSpc>
                <a:spcPct val="90000"/>
              </a:lnSpc>
            </a:pPr>
            <a:r>
              <a:rPr lang="en-US" altLang="en-US" smtClean="0"/>
              <a:t>Annotation-based configuration</a:t>
            </a:r>
          </a:p>
          <a:p>
            <a:pPr lvl="1" eaLnBrk="1" hangingPunct="1">
              <a:lnSpc>
                <a:spcPct val="90000"/>
              </a:lnSpc>
            </a:pPr>
            <a:endParaRPr lang="en-US" altLang="en-US" smtClean="0"/>
          </a:p>
        </p:txBody>
      </p:sp>
      <p:sp>
        <p:nvSpPr>
          <p:cNvPr id="1536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nSpc>
                <a:spcPct val="80000"/>
              </a:lnSpc>
              <a:spcBef>
                <a:spcPct val="0"/>
              </a:spcBef>
              <a:buFontTx/>
              <a:buNone/>
            </a:pPr>
            <a:r>
              <a:rPr lang="en-US" altLang="en-US" sz="2400" b="1">
                <a:solidFill>
                  <a:schemeClr val="bg1"/>
                </a:solidFill>
                <a:latin typeface="Arial" pitchFamily="34" charset="0"/>
                <a:ea typeface="ヒラギノ角ゴ Pro W3"/>
                <a:cs typeface="ヒラギノ角ゴ Pro W3"/>
              </a:rPr>
              <a:t>Lesson 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1.4 : Inversion of Control (</a:t>
            </a:r>
            <a:r>
              <a:rPr lang="en-US" sz="1200" dirty="0" err="1">
                <a:cs typeface="Times New Roman" pitchFamily="18" charset="0"/>
              </a:rPr>
              <a:t>IoC</a:t>
            </a:r>
            <a:r>
              <a:rPr lang="en-US" sz="1200" dirty="0">
                <a:cs typeface="Times New Roman" pitchFamily="18" charset="0"/>
              </a:rPr>
              <a:t>)</a:t>
            </a:r>
            <a:r>
              <a:rPr lang="en-US" sz="1000" dirty="0">
                <a:cs typeface="Times New Roman" pitchFamily="18" charset="0"/>
              </a:rPr>
              <a:t> </a:t>
            </a:r>
            <a:br>
              <a:rPr lang="en-US" sz="1000" dirty="0">
                <a:cs typeface="Times New Roman" pitchFamily="18" charset="0"/>
              </a:rPr>
            </a:br>
            <a:r>
              <a:rPr lang="en-US" dirty="0" err="1">
                <a:cs typeface="Times New Roman" pitchFamily="18" charset="0"/>
              </a:rPr>
              <a:t>loC</a:t>
            </a:r>
            <a:r>
              <a:rPr lang="en-US" dirty="0">
                <a:cs typeface="Times New Roman" pitchFamily="18" charset="0"/>
              </a:rPr>
              <a:t> Concepts</a:t>
            </a:r>
            <a:r>
              <a:rPr lang="en-US" dirty="0"/>
              <a:t> </a:t>
            </a:r>
          </a:p>
        </p:txBody>
      </p:sp>
      <p:sp>
        <p:nvSpPr>
          <p:cNvPr id="34819" name="Rectangle 3"/>
          <p:cNvSpPr>
            <a:spLocks noChangeArrowheads="1"/>
          </p:cNvSpPr>
          <p:nvPr/>
        </p:nvSpPr>
        <p:spPr bwMode="auto">
          <a:xfrm>
            <a:off x="1866900" y="933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0413"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AutoShape 7"/>
          <p:cNvSpPr>
            <a:spLocks noChangeArrowheads="1"/>
          </p:cNvSpPr>
          <p:nvPr/>
        </p:nvSpPr>
        <p:spPr bwMode="auto">
          <a:xfrm>
            <a:off x="2362200" y="4648200"/>
            <a:ext cx="533400" cy="457200"/>
          </a:xfrm>
          <a:prstGeom prst="roundRect">
            <a:avLst>
              <a:gd name="adj" fmla="val 16667"/>
            </a:avLst>
          </a:prstGeom>
          <a:solidFill>
            <a:srgbClr val="EE8E00"/>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Bar</a:t>
            </a:r>
          </a:p>
        </p:txBody>
      </p:sp>
      <p:sp>
        <p:nvSpPr>
          <p:cNvPr id="34822" name="AutoShape 8"/>
          <p:cNvSpPr>
            <a:spLocks noChangeArrowheads="1"/>
          </p:cNvSpPr>
          <p:nvPr/>
        </p:nvSpPr>
        <p:spPr bwMode="auto">
          <a:xfrm>
            <a:off x="4114800" y="5257800"/>
            <a:ext cx="533400" cy="457200"/>
          </a:xfrm>
          <a:prstGeom prst="roundRect">
            <a:avLst>
              <a:gd name="adj" fmla="val 16667"/>
            </a:avLst>
          </a:prstGeom>
          <a:solidFill>
            <a:srgbClr val="EE8E00"/>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Foo</a:t>
            </a:r>
          </a:p>
        </p:txBody>
      </p:sp>
      <p:cxnSp>
        <p:nvCxnSpPr>
          <p:cNvPr id="34823" name="AutoShape 9"/>
          <p:cNvCxnSpPr>
            <a:cxnSpLocks noChangeShapeType="1"/>
            <a:endCxn id="34822" idx="2"/>
          </p:cNvCxnSpPr>
          <p:nvPr/>
        </p:nvCxnSpPr>
        <p:spPr bwMode="auto">
          <a:xfrm>
            <a:off x="2971800" y="4876800"/>
            <a:ext cx="1409700" cy="838200"/>
          </a:xfrm>
          <a:prstGeom prst="curvedConnector4">
            <a:avLst>
              <a:gd name="adj1" fmla="val 40542"/>
              <a:gd name="adj2" fmla="val 127273"/>
            </a:avLst>
          </a:prstGeom>
          <a:noFill/>
          <a:ln w="19050">
            <a:solidFill>
              <a:srgbClr val="990000"/>
            </a:solidFill>
            <a:round/>
            <a:headEnd type="triangle" w="med" len="med"/>
            <a:tailEnd/>
          </a:ln>
          <a:extLst>
            <a:ext uri="{909E8E84-426E-40DD-AFC4-6F175D3DCCD1}">
              <a14:hiddenFill xmlns:a14="http://schemas.microsoft.com/office/drawing/2010/main">
                <a:noFill/>
              </a14:hiddenFill>
            </a:ext>
          </a:extLst>
        </p:spPr>
      </p:cxnSp>
      <p:sp>
        <p:nvSpPr>
          <p:cNvPr id="34824" name="Text Box 10"/>
          <p:cNvSpPr txBox="1">
            <a:spLocks noChangeArrowheads="1"/>
          </p:cNvSpPr>
          <p:nvPr/>
        </p:nvSpPr>
        <p:spPr bwMode="auto">
          <a:xfrm>
            <a:off x="2209800" y="541020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i="1">
                <a:latin typeface="Arial" pitchFamily="34" charset="0"/>
              </a:rPr>
              <a:t>services are injected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1.4 : Inversion of Control (</a:t>
            </a:r>
            <a:r>
              <a:rPr lang="en-US" sz="1200" dirty="0" err="1">
                <a:cs typeface="Times New Roman" pitchFamily="18" charset="0"/>
              </a:rPr>
              <a:t>IoC</a:t>
            </a:r>
            <a:r>
              <a:rPr lang="en-US" sz="1200" dirty="0">
                <a:cs typeface="Times New Roman" pitchFamily="18" charset="0"/>
              </a:rPr>
              <a:t>)</a:t>
            </a:r>
            <a:r>
              <a:rPr lang="en-US" sz="1000" dirty="0">
                <a:cs typeface="Times New Roman" pitchFamily="18" charset="0"/>
              </a:rPr>
              <a:t> </a:t>
            </a:r>
            <a:br>
              <a:rPr lang="en-US" sz="1000" dirty="0">
                <a:cs typeface="Times New Roman" pitchFamily="18" charset="0"/>
              </a:rPr>
            </a:br>
            <a:r>
              <a:rPr lang="en-US" dirty="0" err="1"/>
              <a:t>IoC</a:t>
            </a:r>
            <a:r>
              <a:rPr lang="en-US" dirty="0"/>
              <a:t>, Beans and </a:t>
            </a:r>
            <a:r>
              <a:rPr lang="en-US" dirty="0" err="1"/>
              <a:t>BeanFactories</a:t>
            </a:r>
            <a:endParaRPr lang="en-US" dirty="0"/>
          </a:p>
        </p:txBody>
      </p:sp>
      <p:sp>
        <p:nvSpPr>
          <p:cNvPr id="35843" name="Content Placeholder 12"/>
          <p:cNvSpPr>
            <a:spLocks/>
          </p:cNvSpPr>
          <p:nvPr/>
        </p:nvSpPr>
        <p:spPr bwMode="auto">
          <a:xfrm>
            <a:off x="382588" y="1296988"/>
            <a:ext cx="822642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r>
              <a:rPr lang="en-US" altLang="en-US" sz="2000" b="1">
                <a:solidFill>
                  <a:srgbClr val="990000"/>
                </a:solidFill>
                <a:latin typeface="Arial" pitchFamily="34" charset="0"/>
                <a:cs typeface="Arial" pitchFamily="34" charset="0"/>
              </a:rPr>
              <a:t>Used to achieve loose coupling between several interacting components in an application.</a:t>
            </a:r>
          </a:p>
          <a:p>
            <a:r>
              <a:rPr lang="en-US" altLang="en-US" sz="2000" b="1">
                <a:solidFill>
                  <a:srgbClr val="990000"/>
                </a:solidFill>
                <a:latin typeface="Arial" pitchFamily="34" charset="0"/>
                <a:cs typeface="Arial" pitchFamily="34" charset="0"/>
              </a:rPr>
              <a:t>The IoC framework separates facilities that your components are dependent upon and provides the “glue” for connecting the components.</a:t>
            </a:r>
          </a:p>
          <a:p>
            <a:r>
              <a:rPr lang="en-US" altLang="en-US" sz="2000" b="1">
                <a:solidFill>
                  <a:srgbClr val="990000"/>
                </a:solidFill>
                <a:latin typeface="Arial" pitchFamily="34" charset="0"/>
                <a:cs typeface="Arial" pitchFamily="34" charset="0"/>
              </a:rPr>
              <a:t>BeanFactory is the core of Spring’s DI container. </a:t>
            </a:r>
          </a:p>
          <a:p>
            <a:r>
              <a:rPr lang="en-US" altLang="en-US" sz="2000" b="1">
                <a:solidFill>
                  <a:srgbClr val="990000"/>
                </a:solidFill>
                <a:latin typeface="Arial" pitchFamily="34" charset="0"/>
                <a:cs typeface="Arial" pitchFamily="34" charset="0"/>
              </a:rPr>
              <a:t>In Spring, the term “bean” is used to refer to any component managed by the container.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IN" dirty="0" smtClean="0"/>
              <a:t>Loose Coupling</a:t>
            </a:r>
            <a:endParaRPr lang="en-IN" dirty="0"/>
          </a:p>
        </p:txBody>
      </p:sp>
      <p:sp>
        <p:nvSpPr>
          <p:cNvPr id="3" name="Content Placeholder 2"/>
          <p:cNvSpPr>
            <a:spLocks noGrp="1"/>
          </p:cNvSpPr>
          <p:nvPr>
            <p:ph idx="1"/>
          </p:nvPr>
        </p:nvSpPr>
        <p:spPr>
          <a:xfrm>
            <a:off x="360363" y="900113"/>
            <a:ext cx="8639175" cy="5264150"/>
          </a:xfrm>
        </p:spPr>
        <p:txBody>
          <a:bodyPr/>
          <a:lstStyle/>
          <a:p>
            <a:pPr>
              <a:lnSpc>
                <a:spcPts val="1400"/>
              </a:lnSpc>
              <a:defRPr/>
            </a:pPr>
            <a:r>
              <a:rPr lang="en-IN" dirty="0"/>
              <a:t>p</a:t>
            </a:r>
            <a:r>
              <a:rPr lang="en-IN" dirty="0" smtClean="0"/>
              <a:t>ublic class BraveKnight implements Knight </a:t>
            </a:r>
          </a:p>
          <a:p>
            <a:pPr>
              <a:lnSpc>
                <a:spcPts val="1400"/>
              </a:lnSpc>
              <a:defRPr/>
            </a:pPr>
            <a:r>
              <a:rPr lang="en-IN" dirty="0" smtClean="0"/>
              <a:t>{</a:t>
            </a:r>
          </a:p>
          <a:p>
            <a:pPr>
              <a:lnSpc>
                <a:spcPts val="1400"/>
              </a:lnSpc>
              <a:defRPr/>
            </a:pPr>
            <a:r>
              <a:rPr lang="en-IN" dirty="0" smtClean="0"/>
              <a:t>    private Quest quest;</a:t>
            </a:r>
          </a:p>
          <a:p>
            <a:pPr>
              <a:lnSpc>
                <a:spcPts val="1400"/>
              </a:lnSpc>
              <a:defRPr/>
            </a:pPr>
            <a:r>
              <a:rPr lang="en-IN" dirty="0" smtClean="0"/>
              <a:t>    public BraveKnight(Quest quest)</a:t>
            </a:r>
          </a:p>
          <a:p>
            <a:pPr>
              <a:lnSpc>
                <a:spcPts val="1400"/>
              </a:lnSpc>
              <a:defRPr/>
            </a:pPr>
            <a:r>
              <a:rPr lang="en-IN" dirty="0" smtClean="0"/>
              <a:t>    {   </a:t>
            </a:r>
            <a:r>
              <a:rPr lang="en-IN" dirty="0" err="1" smtClean="0"/>
              <a:t>this.quest</a:t>
            </a:r>
            <a:r>
              <a:rPr lang="en-IN" dirty="0" smtClean="0"/>
              <a:t> = quest;     }</a:t>
            </a:r>
          </a:p>
          <a:p>
            <a:pPr>
              <a:lnSpc>
                <a:spcPts val="1400"/>
              </a:lnSpc>
              <a:defRPr/>
            </a:pPr>
            <a:r>
              <a:rPr lang="en-IN" dirty="0" smtClean="0"/>
              <a:t>    public void </a:t>
            </a:r>
            <a:r>
              <a:rPr lang="en-IN" dirty="0" err="1" smtClean="0"/>
              <a:t>embarkOnQuest</a:t>
            </a:r>
            <a:r>
              <a:rPr lang="en-IN" dirty="0" smtClean="0"/>
              <a:t>() throws </a:t>
            </a:r>
            <a:r>
              <a:rPr lang="en-IN" dirty="0" err="1" smtClean="0"/>
              <a:t>QuestException</a:t>
            </a:r>
            <a:endParaRPr lang="en-IN" dirty="0" smtClean="0"/>
          </a:p>
          <a:p>
            <a:pPr>
              <a:lnSpc>
                <a:spcPts val="1400"/>
              </a:lnSpc>
              <a:defRPr/>
            </a:pPr>
            <a:r>
              <a:rPr lang="en-IN" dirty="0" smtClean="0"/>
              <a:t>    {         </a:t>
            </a:r>
            <a:r>
              <a:rPr lang="en-IN" dirty="0" err="1" smtClean="0"/>
              <a:t>quest.embark</a:t>
            </a:r>
            <a:r>
              <a:rPr lang="en-IN" dirty="0" smtClean="0"/>
              <a:t>();     }</a:t>
            </a:r>
          </a:p>
          <a:p>
            <a:pPr>
              <a:lnSpc>
                <a:spcPts val="1400"/>
              </a:lnSpc>
              <a:defRPr/>
            </a:pPr>
            <a:r>
              <a:rPr lang="en-IN" dirty="0" smtClean="0"/>
              <a:t>}</a:t>
            </a:r>
          </a:p>
          <a:p>
            <a:pPr marL="285750" indent="-285750">
              <a:buFont typeface="Arial" pitchFamily="34" charset="0"/>
              <a:buChar char="•"/>
              <a:defRPr/>
            </a:pPr>
            <a:r>
              <a:rPr lang="en-IN" dirty="0" smtClean="0"/>
              <a:t>BraveKnight isn’t coupled to any specific implementation of Quest.</a:t>
            </a:r>
          </a:p>
          <a:p>
            <a:pPr marL="285750" indent="-285750">
              <a:buFont typeface="Arial" pitchFamily="34" charset="0"/>
              <a:buChar char="•"/>
              <a:defRPr/>
            </a:pPr>
            <a:r>
              <a:rPr lang="en-IN" dirty="0" smtClean="0"/>
              <a:t>An object only knows about its dependencies by their interface (not by there implementation or how they are instantiated)</a:t>
            </a:r>
          </a:p>
          <a:p>
            <a:pPr marL="285750" indent="-285750">
              <a:buFont typeface="Arial" pitchFamily="34" charset="0"/>
              <a:buChar char="•"/>
              <a:defRPr/>
            </a:pPr>
            <a:r>
              <a:rPr lang="en-IN" dirty="0" smtClean="0"/>
              <a:t>Advantage is that dependency can be swapped out with different implementation without the depending object knowing the difference</a:t>
            </a:r>
          </a:p>
          <a:p>
            <a:pPr marL="285750" indent="-285750">
              <a:buFont typeface="Arial" pitchFamily="34" charset="0"/>
              <a:buChar char="•"/>
              <a:defRPr/>
            </a:pPr>
            <a:r>
              <a:rPr lang="en-IN" dirty="0" smtClean="0"/>
              <a:t>One of the most common ways that a dependency will be swapped out is with a mock implementation during testing.</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6" name="Rectangle 10"/>
          <p:cNvSpPr>
            <a:spLocks noGrp="1"/>
          </p:cNvSpPr>
          <p:nvPr>
            <p:ph type="title"/>
          </p:nvPr>
        </p:nvSpPr>
        <p:spPr>
          <a:xfrm>
            <a:off x="184150" y="133350"/>
            <a:ext cx="8820150" cy="554038"/>
          </a:xfrm>
        </p:spPr>
        <p:txBody>
          <a:bodyPr/>
          <a:lstStyle/>
          <a:p>
            <a:pPr eaLnBrk="1" hangingPunct="1">
              <a:defRPr/>
            </a:pPr>
            <a:r>
              <a:rPr lang="en-US" sz="1000" dirty="0"/>
              <a:t/>
            </a:r>
            <a:br>
              <a:rPr lang="en-US" sz="1000" dirty="0"/>
            </a:br>
            <a:r>
              <a:rPr lang="en-US" dirty="0" err="1"/>
              <a:t>IoC</a:t>
            </a:r>
            <a:r>
              <a:rPr lang="en-US" dirty="0"/>
              <a:t> in action: Wiring Beans</a:t>
            </a:r>
            <a:r>
              <a:rPr lang="en-US" sz="2000" dirty="0"/>
              <a:t> </a:t>
            </a:r>
          </a:p>
        </p:txBody>
      </p:sp>
      <p:sp>
        <p:nvSpPr>
          <p:cNvPr id="38915" name="Rectangle 11"/>
          <p:cNvSpPr>
            <a:spLocks noGrp="1"/>
          </p:cNvSpPr>
          <p:nvPr>
            <p:ph idx="1"/>
          </p:nvPr>
        </p:nvSpPr>
        <p:spPr>
          <a:xfrm>
            <a:off x="381000" y="1295400"/>
            <a:ext cx="8229600" cy="4876800"/>
          </a:xfrm>
        </p:spPr>
        <p:txBody>
          <a:bodyPr/>
          <a:lstStyle/>
          <a:p>
            <a:pPr eaLnBrk="1" hangingPunct="1"/>
            <a:r>
              <a:rPr lang="en-US" altLang="en-US" smtClean="0"/>
              <a:t>The act of creating associations between application components is known as wiring. </a:t>
            </a:r>
          </a:p>
          <a:p>
            <a:pPr eaLnBrk="1" hangingPunct="1"/>
            <a:r>
              <a:rPr lang="en-US" altLang="en-US" smtClean="0"/>
              <a:t>In Spring, there are many ways of wiring components together, but most commonly used is XML. An example:</a:t>
            </a:r>
          </a:p>
        </p:txBody>
      </p:sp>
      <p:sp>
        <p:nvSpPr>
          <p:cNvPr id="38916" name="AutoShape 5"/>
          <p:cNvSpPr>
            <a:spLocks noChangeArrowheads="1"/>
          </p:cNvSpPr>
          <p:nvPr/>
        </p:nvSpPr>
        <p:spPr bwMode="auto">
          <a:xfrm>
            <a:off x="609600" y="2339975"/>
            <a:ext cx="7772400" cy="3048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id="exchangeService"  class="ExchangeServiceImpl" /&gt;</a:t>
            </a:r>
          </a:p>
          <a:p>
            <a:pPr eaLnBrk="1" hangingPunct="1">
              <a:spcBef>
                <a:spcPct val="0"/>
              </a:spcBef>
              <a:buFontTx/>
              <a:buNone/>
            </a:pPr>
            <a:r>
              <a:rPr lang="en-US" altLang="en-US" sz="2000">
                <a:solidFill>
                  <a:srgbClr val="990000"/>
                </a:solidFill>
                <a:latin typeface="Arial" pitchFamily="34" charset="0"/>
              </a:rPr>
              <a:t>&lt;bean id="currencyConverter" class="CurrencyConverterImpl"&gt;</a:t>
            </a:r>
          </a:p>
          <a:p>
            <a:pPr eaLnBrk="1" hangingPunct="1">
              <a:spcBef>
                <a:spcPct val="0"/>
              </a:spcBef>
              <a:buFontTx/>
              <a:buNone/>
            </a:pPr>
            <a:r>
              <a:rPr lang="en-US" altLang="en-US" sz="2000">
                <a:solidFill>
                  <a:srgbClr val="990000"/>
                </a:solidFill>
                <a:latin typeface="Arial" pitchFamily="34" charset="0"/>
              </a:rPr>
              <a:t>	&lt;property name="exchangeService"&gt;</a:t>
            </a:r>
          </a:p>
          <a:p>
            <a:pPr eaLnBrk="1" hangingPunct="1">
              <a:spcBef>
                <a:spcPct val="0"/>
              </a:spcBef>
              <a:buFontTx/>
              <a:buNone/>
            </a:pPr>
            <a:r>
              <a:rPr lang="en-US" altLang="en-US" sz="2000">
                <a:solidFill>
                  <a:srgbClr val="990000"/>
                </a:solidFill>
                <a:latin typeface="Arial" pitchFamily="34" charset="0"/>
              </a:rPr>
              <a:t>                     &lt;ref bean="exchangeService" /&gt;</a:t>
            </a:r>
          </a:p>
          <a:p>
            <a:pPr eaLnBrk="1" hangingPunct="1">
              <a:spcBef>
                <a:spcPct val="0"/>
              </a:spcBef>
              <a:buFontTx/>
              <a:buNone/>
            </a:pPr>
            <a:r>
              <a:rPr lang="en-US" altLang="en-US" sz="2000">
                <a:solidFill>
                  <a:srgbClr val="990000"/>
                </a:solidFill>
                <a:latin typeface="Arial" pitchFamily="34" charset="0"/>
              </a:rPr>
              <a:t>             &lt;/property&gt;</a:t>
            </a:r>
          </a:p>
          <a:p>
            <a:pPr eaLnBrk="1" hangingPunct="1">
              <a:spcBef>
                <a:spcPct val="0"/>
              </a:spcBef>
              <a:buFontTx/>
              <a:buNone/>
            </a:pPr>
            <a:r>
              <a:rPr lang="en-US" altLang="en-US" sz="2000">
                <a:solidFill>
                  <a:srgbClr val="990000"/>
                </a:solidFill>
                <a:latin typeface="Arial" pitchFamily="34" charset="0"/>
              </a:rPr>
              <a:t>	&lt;!--&lt;property name="exchangeService"&gt;</a:t>
            </a:r>
          </a:p>
          <a:p>
            <a:pPr eaLnBrk="1" hangingPunct="1">
              <a:spcBef>
                <a:spcPct val="0"/>
              </a:spcBef>
              <a:buFontTx/>
              <a:buNone/>
            </a:pPr>
            <a:r>
              <a:rPr lang="en-US" altLang="en-US" sz="2000">
                <a:solidFill>
                  <a:srgbClr val="990000"/>
                </a:solidFill>
                <a:latin typeface="Arial" pitchFamily="34" charset="0"/>
              </a:rPr>
              <a:t>                        &lt;ref local="exchangeService" /&gt; &lt;/property&gt; --&gt;</a:t>
            </a:r>
          </a:p>
          <a:p>
            <a:pPr eaLnBrk="1" hangingPunct="1">
              <a:spcBef>
                <a:spcPct val="0"/>
              </a:spcBef>
              <a:buFontTx/>
              <a:buNone/>
            </a:pPr>
            <a:r>
              <a:rPr lang="en-US" altLang="en-US" sz="2000">
                <a:solidFill>
                  <a:srgbClr val="990000"/>
                </a:solidFill>
                <a:latin typeface="Arial" pitchFamily="34" charset="0"/>
              </a:rPr>
              <a:t>	&lt;!--&lt;property name="exchangeService"&gt;</a:t>
            </a:r>
          </a:p>
          <a:p>
            <a:pPr eaLnBrk="1" hangingPunct="1">
              <a:spcBef>
                <a:spcPct val="0"/>
              </a:spcBef>
              <a:buFontTx/>
              <a:buNone/>
            </a:pPr>
            <a:r>
              <a:rPr lang="en-US" altLang="en-US" sz="2000">
                <a:solidFill>
                  <a:srgbClr val="990000"/>
                </a:solidFill>
                <a:latin typeface="Arial" pitchFamily="34" charset="0"/>
              </a:rPr>
              <a:t>                       &lt;idref local="exchangeService" /&gt; &lt;/property&gt; --&gt;</a:t>
            </a:r>
          </a:p>
          <a:p>
            <a:pPr eaLnBrk="1" hangingPunct="1">
              <a:spcBef>
                <a:spcPct val="0"/>
              </a:spcBef>
              <a:buFontTx/>
              <a:buNone/>
            </a:pPr>
            <a:r>
              <a:rPr lang="en-US" altLang="en-US" sz="2000">
                <a:solidFill>
                  <a:srgbClr val="990000"/>
                </a:solidFill>
                <a:latin typeface="Arial" pitchFamily="34" charset="0"/>
              </a:rPr>
              <a:t>&lt;/bean&gt;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731" name="Rectangle 147"/>
          <p:cNvSpPr>
            <a:spLocks noGrp="1"/>
          </p:cNvSpPr>
          <p:nvPr>
            <p:ph type="title"/>
          </p:nvPr>
        </p:nvSpPr>
        <p:spPr>
          <a:xfrm>
            <a:off x="184150" y="133350"/>
            <a:ext cx="8820150" cy="554038"/>
          </a:xfrm>
        </p:spPr>
        <p:txBody>
          <a:bodyPr/>
          <a:lstStyle/>
          <a:p>
            <a:pPr eaLnBrk="1" hangingPunct="1">
              <a:defRPr/>
            </a:pPr>
            <a:r>
              <a:rPr lang="en-US" sz="1200"/>
              <a:t>1.4 : Inversion of Control (IoC)</a:t>
            </a:r>
            <a:r>
              <a:rPr lang="en-US"/>
              <a:t/>
            </a:r>
            <a:br>
              <a:rPr lang="en-US"/>
            </a:br>
            <a:r>
              <a:rPr lang="en-US"/>
              <a:t>Demo – Example 4</a:t>
            </a:r>
          </a:p>
        </p:txBody>
      </p:sp>
      <p:sp>
        <p:nvSpPr>
          <p:cNvPr id="39939" name="Rectangle 3"/>
          <p:cNvSpPr>
            <a:spLocks noGrp="1"/>
          </p:cNvSpPr>
          <p:nvPr>
            <p:ph idx="1"/>
          </p:nvPr>
        </p:nvSpPr>
        <p:spPr>
          <a:xfrm>
            <a:off x="381000" y="1296988"/>
            <a:ext cx="4267200" cy="4229100"/>
          </a:xfrm>
        </p:spPr>
        <p:txBody>
          <a:bodyPr/>
          <a:lstStyle/>
          <a:p>
            <a:pPr eaLnBrk="1" hangingPunct="1"/>
            <a:r>
              <a:rPr lang="en-US" altLang="en-US" smtClean="0">
                <a:cs typeface="Arial" pitchFamily="34" charset="0"/>
              </a:rPr>
              <a:t>This demo illustrates how the  BeanFactory loads the bean definition and wires the beans together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6" name="Rectangle 4"/>
          <p:cNvSpPr>
            <a:spLocks noGrp="1"/>
          </p:cNvSpPr>
          <p:nvPr>
            <p:ph type="title"/>
          </p:nvPr>
        </p:nvSpPr>
        <p:spPr>
          <a:xfrm>
            <a:off x="184150" y="133350"/>
            <a:ext cx="8820150" cy="554038"/>
          </a:xfrm>
        </p:spPr>
        <p:txBody>
          <a:bodyPr/>
          <a:lstStyle/>
          <a:p>
            <a:pPr eaLnBrk="1" hangingPunct="1">
              <a:defRPr/>
            </a:pPr>
            <a:r>
              <a:rPr lang="en-US" sz="1200"/>
              <a:t>1.4 : Inversion of Control (IoC)</a:t>
            </a:r>
            <a:r>
              <a:rPr lang="en-US" sz="1000"/>
              <a:t> </a:t>
            </a:r>
            <a:br>
              <a:rPr lang="en-US" sz="1000"/>
            </a:br>
            <a:r>
              <a:rPr lang="en-US"/>
              <a:t>Prototyping Vs Singleton</a:t>
            </a:r>
            <a:r>
              <a:rPr lang="en-US" sz="2000"/>
              <a:t> </a:t>
            </a:r>
          </a:p>
        </p:txBody>
      </p:sp>
      <p:sp>
        <p:nvSpPr>
          <p:cNvPr id="40963" name="Rectangle 5"/>
          <p:cNvSpPr>
            <a:spLocks noGrp="1"/>
          </p:cNvSpPr>
          <p:nvPr>
            <p:ph idx="1"/>
          </p:nvPr>
        </p:nvSpPr>
        <p:spPr>
          <a:xfrm>
            <a:off x="360363" y="900113"/>
            <a:ext cx="8639175" cy="5264150"/>
          </a:xfrm>
        </p:spPr>
        <p:txBody>
          <a:bodyPr/>
          <a:lstStyle/>
          <a:p>
            <a:pPr eaLnBrk="1" hangingPunct="1"/>
            <a:r>
              <a:rPr lang="en-US" altLang="en-US" smtClean="0"/>
              <a:t>By default, all Spring beans are singletons.</a:t>
            </a:r>
          </a:p>
          <a:p>
            <a:pPr eaLnBrk="1" hangingPunct="1"/>
            <a:r>
              <a:rPr lang="en-US" altLang="en-US" smtClean="0"/>
              <a:t>But each time a bean is asked for, prototyping lets the container return a new instance.</a:t>
            </a:r>
          </a:p>
          <a:p>
            <a:pPr eaLnBrk="1" hangingPunct="1"/>
            <a:r>
              <a:rPr lang="en-US" altLang="en-US" smtClean="0"/>
              <a:t>This is achieved through the scope attribute of &lt;bean&gt;</a:t>
            </a:r>
          </a:p>
          <a:p>
            <a:pPr eaLnBrk="1" hangingPunct="1"/>
            <a:r>
              <a:rPr lang="en-US" altLang="en-US" smtClean="0"/>
              <a:t>Example:</a:t>
            </a:r>
          </a:p>
          <a:p>
            <a:pPr eaLnBrk="1" hangingPunct="1"/>
            <a:endParaRPr lang="en-US" altLang="en-US" smtClean="0"/>
          </a:p>
          <a:p>
            <a:pPr eaLnBrk="1" hangingPunct="1"/>
            <a:endParaRPr lang="en-US" altLang="en-US" smtClean="0"/>
          </a:p>
          <a:p>
            <a:pPr eaLnBrk="1" hangingPunct="1"/>
            <a:r>
              <a:rPr lang="en-US" altLang="en-US" smtClean="0"/>
              <a:t>Additional Bean scopes:</a:t>
            </a:r>
          </a:p>
          <a:p>
            <a:pPr lvl="1" eaLnBrk="1" hangingPunct="1"/>
            <a:r>
              <a:rPr lang="en-US" altLang="en-US" smtClean="0"/>
              <a:t>request</a:t>
            </a:r>
          </a:p>
          <a:p>
            <a:pPr lvl="1" eaLnBrk="1" hangingPunct="1"/>
            <a:r>
              <a:rPr lang="en-US" altLang="en-US" smtClean="0"/>
              <a:t>session </a:t>
            </a:r>
          </a:p>
          <a:p>
            <a:pPr lvl="1" eaLnBrk="1" hangingPunct="1"/>
            <a:r>
              <a:rPr lang="en-US" altLang="en-US" smtClean="0"/>
              <a:t>global-session </a:t>
            </a:r>
          </a:p>
        </p:txBody>
      </p:sp>
      <p:sp>
        <p:nvSpPr>
          <p:cNvPr id="40964" name="AutoShape 6"/>
          <p:cNvSpPr>
            <a:spLocks noChangeArrowheads="1"/>
          </p:cNvSpPr>
          <p:nvPr/>
        </p:nvSpPr>
        <p:spPr bwMode="auto">
          <a:xfrm>
            <a:off x="914400" y="4343400"/>
            <a:ext cx="7391400" cy="6096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Font typeface="Arial" pitchFamily="34" charset="0"/>
              <a:buNone/>
            </a:pPr>
            <a:r>
              <a:rPr lang="en-US" altLang="en-US" sz="2000">
                <a:solidFill>
                  <a:srgbClr val="990000"/>
                </a:solidFill>
                <a:latin typeface="Arial" pitchFamily="34" charset="0"/>
              </a:rPr>
              <a:t>&lt;bean id=”foo” class=”com.helios.Foo” scope=”prototype” /&gt;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1.4 : Inversion of Control (IoC) </a:t>
            </a:r>
            <a:br>
              <a:rPr lang="en-US" sz="1200">
                <a:cs typeface="Times New Roman" pitchFamily="18" charset="0"/>
              </a:rPr>
            </a:br>
            <a:r>
              <a:rPr lang="en-US"/>
              <a:t>Inner beans </a:t>
            </a:r>
          </a:p>
        </p:txBody>
      </p:sp>
      <p:sp>
        <p:nvSpPr>
          <p:cNvPr id="43011" name="Rectangle 6"/>
          <p:cNvSpPr>
            <a:spLocks noGrp="1"/>
          </p:cNvSpPr>
          <p:nvPr>
            <p:ph idx="1"/>
          </p:nvPr>
        </p:nvSpPr>
        <p:spPr>
          <a:xfrm>
            <a:off x="360363" y="900113"/>
            <a:ext cx="8639175" cy="5264150"/>
          </a:xfrm>
        </p:spPr>
        <p:txBody>
          <a:bodyPr/>
          <a:lstStyle/>
          <a:p>
            <a:pPr eaLnBrk="1" hangingPunct="1"/>
            <a:r>
              <a:rPr lang="en-US" altLang="en-US" smtClean="0"/>
              <a:t>Another way of wiring bean references is to embed a &lt;bean&gt; element directly in the &lt;property&gt; element</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lvl="1" eaLnBrk="1" hangingPunct="1"/>
            <a:r>
              <a:rPr lang="en-US" altLang="en-US" smtClean="0"/>
              <a:t>The drawback here is that the instance of inner class cannot be used anywhere else; it is an instance created specifically for use by the outer bean.</a:t>
            </a:r>
          </a:p>
        </p:txBody>
      </p:sp>
      <p:sp>
        <p:nvSpPr>
          <p:cNvPr id="43012" name="AutoShape 4"/>
          <p:cNvSpPr>
            <a:spLocks noChangeArrowheads="1"/>
          </p:cNvSpPr>
          <p:nvPr/>
        </p:nvSpPr>
        <p:spPr bwMode="auto">
          <a:xfrm>
            <a:off x="838200" y="1603375"/>
            <a:ext cx="7467600" cy="18288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id="currencyConverter" class=“CurrencyConverterImpl"&gt;</a:t>
            </a:r>
          </a:p>
          <a:p>
            <a:pPr eaLnBrk="1" hangingPunct="1">
              <a:spcBef>
                <a:spcPct val="0"/>
              </a:spcBef>
              <a:buFontTx/>
              <a:buNone/>
            </a:pPr>
            <a:r>
              <a:rPr lang="en-US" altLang="en-US" sz="2000">
                <a:solidFill>
                  <a:srgbClr val="990000"/>
                </a:solidFill>
                <a:latin typeface="Arial" pitchFamily="34" charset="0"/>
              </a:rPr>
              <a:t>     &lt;property name="exchangeService"&gt;</a:t>
            </a:r>
          </a:p>
          <a:p>
            <a:pPr lvl="2" eaLnBrk="1" hangingPunct="1">
              <a:spcBef>
                <a:spcPct val="0"/>
              </a:spcBef>
              <a:buFontTx/>
              <a:buNone/>
            </a:pPr>
            <a:r>
              <a:rPr lang="en-US" altLang="en-US" sz="2000">
                <a:solidFill>
                  <a:srgbClr val="990000"/>
                </a:solidFill>
                <a:latin typeface="Arial" pitchFamily="34" charset="0"/>
              </a:rPr>
              <a:t>                 &lt;bean class= "ExchangeServiceImpl" /&gt;</a:t>
            </a:r>
          </a:p>
          <a:p>
            <a:pPr lvl="1" eaLnBrk="1" hangingPunct="1">
              <a:spcBef>
                <a:spcPct val="0"/>
              </a:spcBef>
              <a:buFontTx/>
              <a:buNone/>
            </a:pPr>
            <a:r>
              <a:rPr lang="en-US" altLang="en-US" sz="2000">
                <a:solidFill>
                  <a:srgbClr val="990000"/>
                </a:solidFill>
                <a:latin typeface="Arial" pitchFamily="34" charset="0"/>
              </a:rPr>
              <a:t>     &lt;/property&gt;</a:t>
            </a:r>
          </a:p>
          <a:p>
            <a:pPr eaLnBrk="1" hangingPunct="1">
              <a:spcBef>
                <a:spcPct val="0"/>
              </a:spcBef>
              <a:buFontTx/>
              <a:buNone/>
            </a:pPr>
            <a:r>
              <a:rPr lang="en-US" altLang="en-US" sz="2000">
                <a:solidFill>
                  <a:srgbClr val="990000"/>
                </a:solidFill>
                <a:latin typeface="Arial" pitchFamily="34" charset="0"/>
              </a:rPr>
              <a:t>&lt;/bean&gt;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7" name="Rectangle 5"/>
          <p:cNvSpPr>
            <a:spLocks noGrp="1"/>
          </p:cNvSpPr>
          <p:nvPr>
            <p:ph type="title"/>
          </p:nvPr>
        </p:nvSpPr>
        <p:spPr>
          <a:xfrm>
            <a:off x="184150" y="133350"/>
            <a:ext cx="8820150" cy="554038"/>
          </a:xfrm>
        </p:spPr>
        <p:txBody>
          <a:bodyPr/>
          <a:lstStyle/>
          <a:p>
            <a:pPr eaLnBrk="1" hangingPunct="1">
              <a:defRPr/>
            </a:pPr>
            <a:r>
              <a:rPr lang="en-US" sz="1200" dirty="0"/>
              <a:t>1.4 : Inversion of Control (</a:t>
            </a:r>
            <a:r>
              <a:rPr lang="en-US" sz="1200" dirty="0" err="1"/>
              <a:t>IoC</a:t>
            </a:r>
            <a:r>
              <a:rPr lang="en-US" sz="1200" dirty="0"/>
              <a:t>)</a:t>
            </a:r>
            <a:r>
              <a:rPr lang="en-US" sz="1000" dirty="0"/>
              <a:t> </a:t>
            </a:r>
            <a:br>
              <a:rPr lang="en-US" sz="1000" dirty="0"/>
            </a:br>
            <a:r>
              <a:rPr lang="en-US" dirty="0"/>
              <a:t>Autowiring</a:t>
            </a:r>
            <a:r>
              <a:rPr lang="en-US" sz="2000" dirty="0"/>
              <a:t> </a:t>
            </a:r>
          </a:p>
        </p:txBody>
      </p:sp>
      <p:sp>
        <p:nvSpPr>
          <p:cNvPr id="44035" name="Rectangle 6"/>
          <p:cNvSpPr>
            <a:spLocks noGrp="1"/>
          </p:cNvSpPr>
          <p:nvPr>
            <p:ph idx="1"/>
          </p:nvPr>
        </p:nvSpPr>
        <p:spPr>
          <a:xfrm>
            <a:off x="360363" y="900113"/>
            <a:ext cx="8639175" cy="5264150"/>
          </a:xfrm>
        </p:spPr>
        <p:txBody>
          <a:bodyPr/>
          <a:lstStyle/>
          <a:p>
            <a:pPr eaLnBrk="1" hangingPunct="1"/>
            <a:r>
              <a:rPr lang="en-US" altLang="en-US" smtClean="0"/>
              <a:t>Autowiring allows Spring to wire all bean’s properties automatically by setting the autowire property on each &lt;bean&gt; that you want autowired</a:t>
            </a:r>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Four types of autowiring:</a:t>
            </a:r>
          </a:p>
          <a:p>
            <a:pPr lvl="1" eaLnBrk="1" hangingPunct="1"/>
            <a:r>
              <a:rPr lang="en-US" altLang="en-US" smtClean="0"/>
              <a:t>byName</a:t>
            </a:r>
          </a:p>
          <a:p>
            <a:pPr lvl="1" eaLnBrk="1" hangingPunct="1"/>
            <a:r>
              <a:rPr lang="en-US" altLang="en-US" smtClean="0"/>
              <a:t>byType </a:t>
            </a:r>
          </a:p>
          <a:p>
            <a:pPr lvl="1" eaLnBrk="1" hangingPunct="1"/>
            <a:r>
              <a:rPr lang="en-US" altLang="en-US" smtClean="0"/>
              <a:t>constructor </a:t>
            </a:r>
          </a:p>
          <a:p>
            <a:pPr lvl="1" eaLnBrk="1" hangingPunct="1"/>
            <a:r>
              <a:rPr lang="en-US" altLang="en-US" smtClean="0"/>
              <a:t>Autodetect</a:t>
            </a:r>
          </a:p>
        </p:txBody>
      </p:sp>
      <p:sp>
        <p:nvSpPr>
          <p:cNvPr id="44036" name="AutoShape 4"/>
          <p:cNvSpPr>
            <a:spLocks noChangeArrowheads="1"/>
          </p:cNvSpPr>
          <p:nvPr/>
        </p:nvSpPr>
        <p:spPr bwMode="auto">
          <a:xfrm>
            <a:off x="762000" y="1744663"/>
            <a:ext cx="7772400" cy="533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Font typeface="Arial" pitchFamily="34" charset="0"/>
              <a:buNone/>
            </a:pPr>
            <a:r>
              <a:rPr lang="en-US" altLang="en-US" sz="2000">
                <a:solidFill>
                  <a:srgbClr val="990000"/>
                </a:solidFill>
                <a:latin typeface="Arial" pitchFamily="34" charset="0"/>
              </a:rPr>
              <a:t>&lt;bean id=”foo” class=”com.helios.Foo” autowire=”autowire type” /&gt;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067" name="Rectangle 147"/>
          <p:cNvSpPr>
            <a:spLocks noGrp="1"/>
          </p:cNvSpPr>
          <p:nvPr>
            <p:ph type="title"/>
          </p:nvPr>
        </p:nvSpPr>
        <p:spPr>
          <a:xfrm>
            <a:off x="184150" y="133350"/>
            <a:ext cx="8820150" cy="554038"/>
          </a:xfrm>
        </p:spPr>
        <p:txBody>
          <a:bodyPr/>
          <a:lstStyle/>
          <a:p>
            <a:pPr eaLnBrk="1" hangingPunct="1">
              <a:defRPr/>
            </a:pPr>
            <a:r>
              <a:rPr lang="en-US" sz="1200"/>
              <a:t>1.4 : Inversion of Control (IoC) </a:t>
            </a:r>
            <a:br>
              <a:rPr lang="en-US" sz="1200"/>
            </a:br>
            <a:r>
              <a:rPr lang="en-US"/>
              <a:t>Demo: Example 5 </a:t>
            </a:r>
          </a:p>
        </p:txBody>
      </p:sp>
      <p:sp>
        <p:nvSpPr>
          <p:cNvPr id="45059" name="Rectangle 3"/>
          <p:cNvSpPr>
            <a:spLocks noGrp="1"/>
          </p:cNvSpPr>
          <p:nvPr>
            <p:ph idx="1"/>
          </p:nvPr>
        </p:nvSpPr>
        <p:spPr>
          <a:xfrm>
            <a:off x="381000" y="1296988"/>
            <a:ext cx="4267200" cy="4229100"/>
          </a:xfrm>
        </p:spPr>
        <p:txBody>
          <a:bodyPr/>
          <a:lstStyle/>
          <a:p>
            <a:pPr eaLnBrk="1" hangingPunct="1"/>
            <a:r>
              <a:rPr lang="en-US" altLang="en-US" smtClean="0"/>
              <a:t>This demo illustrates automatically wiring your beans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p:cNvSpPr>
            <a:spLocks noGrp="1"/>
          </p:cNvSpPr>
          <p:nvPr>
            <p:ph type="title"/>
          </p:nvPr>
        </p:nvSpPr>
        <p:spPr>
          <a:xfrm>
            <a:off x="184150" y="133350"/>
            <a:ext cx="8820150" cy="554038"/>
          </a:xfrm>
        </p:spPr>
        <p:txBody>
          <a:bodyPr/>
          <a:lstStyle/>
          <a:p>
            <a:pPr eaLnBrk="1" hangingPunct="1">
              <a:defRPr/>
            </a:pPr>
            <a:r>
              <a:rPr lang="en-US" sz="1200"/>
              <a:t>1.4 : Inversion of Control (IoC)</a:t>
            </a:r>
            <a:br>
              <a:rPr lang="en-US" sz="1200"/>
            </a:br>
            <a:r>
              <a:rPr lang="en-US"/>
              <a:t>Using collections for injection</a:t>
            </a:r>
          </a:p>
        </p:txBody>
      </p:sp>
      <p:sp>
        <p:nvSpPr>
          <p:cNvPr id="46083" name="Rectangle 5"/>
          <p:cNvSpPr>
            <a:spLocks noGrp="1"/>
          </p:cNvSpPr>
          <p:nvPr>
            <p:ph idx="1"/>
          </p:nvPr>
        </p:nvSpPr>
        <p:spPr>
          <a:xfrm>
            <a:off x="360363" y="900113"/>
            <a:ext cx="8639175" cy="5264150"/>
          </a:xfrm>
        </p:spPr>
        <p:txBody>
          <a:bodyPr/>
          <a:lstStyle/>
          <a:p>
            <a:pPr eaLnBrk="1" hangingPunct="1"/>
            <a:r>
              <a:rPr lang="en-US" altLang="en-US" smtClean="0"/>
              <a:t>Often, beans need access to collections of objects, rather than just individual beans or values. </a:t>
            </a:r>
          </a:p>
          <a:p>
            <a:pPr eaLnBrk="1" hangingPunct="1"/>
            <a:r>
              <a:rPr lang="en-US" altLang="en-US" smtClean="0"/>
              <a:t>Spring allows you to inject a collection of objects into your beans. </a:t>
            </a:r>
          </a:p>
          <a:p>
            <a:pPr eaLnBrk="1" hangingPunct="1"/>
            <a:r>
              <a:rPr lang="en-US" altLang="en-US" smtClean="0"/>
              <a:t>You can choose either &lt;list&gt;, &lt;map&gt;, &lt;set&gt; or &lt;props&gt; to represent a List, Map, Set or Properties instance. </a:t>
            </a:r>
          </a:p>
          <a:p>
            <a:pPr eaLnBrk="1" hangingPunct="1"/>
            <a:r>
              <a:rPr lang="en-US" altLang="en-US" smtClean="0"/>
              <a:t>You will pass in the individual items just as you would with any other injection.</a:t>
            </a:r>
          </a:p>
          <a:p>
            <a:pPr eaLnBrk="1" hangingPunct="1"/>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p:cNvSpPr>
          <p:nvPr>
            <p:ph type="title"/>
          </p:nvPr>
        </p:nvSpPr>
        <p:spPr>
          <a:xfrm>
            <a:off x="184150" y="133350"/>
            <a:ext cx="8820150" cy="554038"/>
          </a:xfrm>
        </p:spPr>
        <p:txBody>
          <a:bodyPr/>
          <a:lstStyle/>
          <a:p>
            <a:pPr eaLnBrk="1" hangingPunct="1">
              <a:defRPr/>
            </a:pPr>
            <a:r>
              <a:rPr lang="en-US" sz="1200"/>
              <a:t>1.1 : Introduction to Spring Framework</a:t>
            </a:r>
            <a:r>
              <a:rPr lang="en-US" sz="1000"/>
              <a:t> </a:t>
            </a:r>
            <a:br>
              <a:rPr lang="en-US" sz="1000"/>
            </a:br>
            <a:r>
              <a:rPr lang="en-US"/>
              <a:t>Introduction</a:t>
            </a:r>
          </a:p>
        </p:txBody>
      </p:sp>
      <p:sp>
        <p:nvSpPr>
          <p:cNvPr id="16387" name="Rectangle 3"/>
          <p:cNvSpPr>
            <a:spLocks noGrp="1"/>
          </p:cNvSpPr>
          <p:nvPr>
            <p:ph idx="1"/>
          </p:nvPr>
        </p:nvSpPr>
        <p:spPr>
          <a:xfrm>
            <a:off x="360363" y="900113"/>
            <a:ext cx="8639175" cy="5264150"/>
          </a:xfrm>
        </p:spPr>
        <p:txBody>
          <a:bodyPr/>
          <a:lstStyle/>
          <a:p>
            <a:pPr eaLnBrk="1" hangingPunct="1"/>
            <a:r>
              <a:rPr lang="en-US" altLang="en-US" smtClean="0">
                <a:ea typeface="Arial Unicode MS" pitchFamily="34" charset="-128"/>
                <a:cs typeface="Arial Unicode MS" pitchFamily="34" charset="-128"/>
              </a:rPr>
              <a:t>December 1996 – JavaBeans makes its appearance.</a:t>
            </a:r>
          </a:p>
          <a:p>
            <a:pPr lvl="1" eaLnBrk="1" hangingPunct="1"/>
            <a:r>
              <a:rPr lang="en-US" altLang="en-US" smtClean="0">
                <a:ea typeface="Arial Unicode MS" pitchFamily="34" charset="-128"/>
                <a:cs typeface="Arial Unicode MS" pitchFamily="34" charset="-128"/>
              </a:rPr>
              <a:t>Intended as a general-purpose means of defining reusable application components</a:t>
            </a:r>
          </a:p>
          <a:p>
            <a:pPr lvl="1" eaLnBrk="1" hangingPunct="1"/>
            <a:r>
              <a:rPr lang="en-US" altLang="en-US" smtClean="0">
                <a:ea typeface="Arial Unicode MS" pitchFamily="34" charset="-128"/>
                <a:cs typeface="Arial Unicode MS" pitchFamily="34" charset="-128"/>
              </a:rPr>
              <a:t>Used more as a model for building user interface widgets</a:t>
            </a:r>
          </a:p>
          <a:p>
            <a:pPr eaLnBrk="1" hangingPunct="1"/>
            <a:r>
              <a:rPr lang="en-US" altLang="en-US" smtClean="0">
                <a:ea typeface="Arial Unicode MS" pitchFamily="34" charset="-128"/>
                <a:cs typeface="Arial Unicode MS" pitchFamily="34" charset="-128"/>
              </a:rPr>
              <a:t>Sophisticated applications often require services not directly provided by the JavaBeans specification</a:t>
            </a:r>
          </a:p>
          <a:p>
            <a:pPr eaLnBrk="1" hangingPunct="1"/>
            <a:r>
              <a:rPr lang="en-US" altLang="en-US" smtClean="0">
                <a:ea typeface="Arial Unicode MS" pitchFamily="34" charset="-128"/>
                <a:cs typeface="Arial Unicode MS" pitchFamily="34" charset="-128"/>
              </a:rPr>
              <a:t>March 1998 – EJB was published.</a:t>
            </a:r>
          </a:p>
          <a:p>
            <a:pPr lvl="1" eaLnBrk="1" hangingPunct="1"/>
            <a:r>
              <a:rPr lang="en-US" altLang="en-US" smtClean="0">
                <a:ea typeface="Arial Unicode MS" pitchFamily="34" charset="-128"/>
                <a:cs typeface="Arial Unicode MS" pitchFamily="34" charset="-128"/>
              </a:rPr>
              <a:t>But EJBs are complicated in a different way, that is, they mandate deployment descriptors and plumbing code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t>
            </a:r>
            <a:br>
              <a:rPr lang="en-US" sz="1000"/>
            </a:br>
            <a:r>
              <a:rPr lang="en-US"/>
              <a:t>Bean containers: concept</a:t>
            </a:r>
          </a:p>
        </p:txBody>
      </p:sp>
      <p:sp>
        <p:nvSpPr>
          <p:cNvPr id="47107" name="Rectangle 5"/>
          <p:cNvSpPr>
            <a:spLocks noGrp="1"/>
          </p:cNvSpPr>
          <p:nvPr>
            <p:ph idx="1"/>
          </p:nvPr>
        </p:nvSpPr>
        <p:spPr>
          <a:xfrm>
            <a:off x="382588" y="1296988"/>
            <a:ext cx="5638800" cy="4525962"/>
          </a:xfrm>
        </p:spPr>
        <p:txBody>
          <a:bodyPr/>
          <a:lstStyle/>
          <a:p>
            <a:pPr eaLnBrk="1" hangingPunct="1">
              <a:lnSpc>
                <a:spcPct val="90000"/>
              </a:lnSpc>
            </a:pPr>
            <a:r>
              <a:rPr lang="en-US" altLang="en-US" smtClean="0"/>
              <a:t>The container or bean factory is at the core of the Spring framework and uses IoC to manage components.</a:t>
            </a:r>
          </a:p>
          <a:p>
            <a:pPr eaLnBrk="1" hangingPunct="1">
              <a:lnSpc>
                <a:spcPct val="90000"/>
              </a:lnSpc>
            </a:pPr>
            <a:r>
              <a:rPr lang="en-US" altLang="en-US" smtClean="0"/>
              <a:t>Bean factory is responsible to create and dispense beans. </a:t>
            </a:r>
          </a:p>
          <a:p>
            <a:pPr eaLnBrk="1" hangingPunct="1">
              <a:lnSpc>
                <a:spcPct val="90000"/>
              </a:lnSpc>
            </a:pPr>
            <a:r>
              <a:rPr lang="en-US" altLang="en-US" smtClean="0"/>
              <a:t>It takes part in the life cycle of a bean, making calls to custom initialization and destruction methods, if those methods are defined.</a:t>
            </a:r>
          </a:p>
          <a:p>
            <a:pPr eaLnBrk="1" hangingPunct="1">
              <a:lnSpc>
                <a:spcPct val="90000"/>
              </a:lnSpc>
            </a:pPr>
            <a:r>
              <a:rPr lang="en-US" altLang="en-US" smtClean="0"/>
              <a:t>Spring has two types of containers:</a:t>
            </a:r>
            <a:endParaRPr lang="en-US" altLang="en-US" sz="1600" smtClean="0">
              <a:cs typeface="Arial" pitchFamily="34" charset="0"/>
            </a:endParaRPr>
          </a:p>
          <a:p>
            <a:pPr lvl="1" eaLnBrk="1" hangingPunct="1">
              <a:lnSpc>
                <a:spcPct val="90000"/>
              </a:lnSpc>
            </a:pPr>
            <a:r>
              <a:rPr lang="en-US" altLang="en-US" smtClean="0">
                <a:cs typeface="Arial" pitchFamily="34" charset="0"/>
              </a:rPr>
              <a:t>Bean factories that are the simplest, providing basic support for dependency injection</a:t>
            </a:r>
          </a:p>
          <a:p>
            <a:pPr lvl="1" eaLnBrk="1" hangingPunct="1">
              <a:lnSpc>
                <a:spcPct val="90000"/>
              </a:lnSpc>
            </a:pPr>
            <a:r>
              <a:rPr lang="en-US" altLang="en-US" smtClean="0">
                <a:cs typeface="Arial" pitchFamily="34" charset="0"/>
              </a:rPr>
              <a:t>Application contexts that build on bean factory by providing application framework services</a:t>
            </a:r>
            <a:endParaRPr lang="en-US" altLang="en-US" smtClean="0"/>
          </a:p>
        </p:txBody>
      </p:sp>
      <p:sp>
        <p:nvSpPr>
          <p:cNvPr id="47108" name="Rectangle 7"/>
          <p:cNvSpPr>
            <a:spLocks/>
          </p:cNvSpPr>
          <p:nvPr/>
        </p:nvSpPr>
        <p:spPr bwMode="auto">
          <a:xfrm>
            <a:off x="685800" y="3581400"/>
            <a:ext cx="502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a:endParaRPr lang="en-US" altLang="en-US" sz="1800">
              <a:latin typeface="Arial" pitchFamily="34" charset="0"/>
            </a:endParaRPr>
          </a:p>
        </p:txBody>
      </p:sp>
      <p:sp>
        <p:nvSpPr>
          <p:cNvPr id="47109" name="AutoShape 9"/>
          <p:cNvSpPr>
            <a:spLocks noChangeArrowheads="1"/>
          </p:cNvSpPr>
          <p:nvPr/>
        </p:nvSpPr>
        <p:spPr bwMode="auto">
          <a:xfrm>
            <a:off x="6172200" y="1371600"/>
            <a:ext cx="2438400" cy="2209800"/>
          </a:xfrm>
          <a:prstGeom prst="roundRect">
            <a:avLst>
              <a:gd name="adj" fmla="val 16667"/>
            </a:avLst>
          </a:prstGeom>
          <a:solidFill>
            <a:srgbClr val="DDDDDD"/>
          </a:solidFill>
          <a:ln w="9525">
            <a:solidFill>
              <a:schemeClr val="tx1"/>
            </a:solidFill>
            <a:round/>
            <a:headEnd/>
            <a:tailEnd/>
          </a:ln>
        </p:spPr>
        <p:txBody>
          <a:bodyPr wrap="none"/>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400" b="1">
                <a:latin typeface="Arial" pitchFamily="34" charset="0"/>
              </a:rPr>
              <a:t>Spring Container</a:t>
            </a:r>
          </a:p>
        </p:txBody>
      </p:sp>
      <p:sp>
        <p:nvSpPr>
          <p:cNvPr id="47110" name="AutoShape 10"/>
          <p:cNvSpPr>
            <a:spLocks noChangeArrowheads="1"/>
          </p:cNvSpPr>
          <p:nvPr/>
        </p:nvSpPr>
        <p:spPr bwMode="auto">
          <a:xfrm>
            <a:off x="6400800"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1" name="AutoShape 11"/>
          <p:cNvSpPr>
            <a:spLocks noChangeArrowheads="1"/>
          </p:cNvSpPr>
          <p:nvPr/>
        </p:nvSpPr>
        <p:spPr bwMode="auto">
          <a:xfrm>
            <a:off x="6629400"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2" name="AutoShape 12"/>
          <p:cNvSpPr>
            <a:spLocks noChangeArrowheads="1"/>
          </p:cNvSpPr>
          <p:nvPr/>
        </p:nvSpPr>
        <p:spPr bwMode="auto">
          <a:xfrm>
            <a:off x="6248400"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3" name="AutoShape 13"/>
          <p:cNvSpPr>
            <a:spLocks noChangeArrowheads="1"/>
          </p:cNvSpPr>
          <p:nvPr/>
        </p:nvSpPr>
        <p:spPr bwMode="auto">
          <a:xfrm>
            <a:off x="6248400"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4" name="AutoShape 14"/>
          <p:cNvSpPr>
            <a:spLocks noChangeArrowheads="1"/>
          </p:cNvSpPr>
          <p:nvPr/>
        </p:nvSpPr>
        <p:spPr bwMode="auto">
          <a:xfrm>
            <a:off x="6705600"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5" name="AutoShape 15"/>
          <p:cNvSpPr>
            <a:spLocks noChangeArrowheads="1"/>
          </p:cNvSpPr>
          <p:nvPr/>
        </p:nvSpPr>
        <p:spPr bwMode="auto">
          <a:xfrm>
            <a:off x="6781800"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6" name="AutoShape 16"/>
          <p:cNvSpPr>
            <a:spLocks noChangeArrowheads="1"/>
          </p:cNvSpPr>
          <p:nvPr/>
        </p:nvSpPr>
        <p:spPr bwMode="auto">
          <a:xfrm>
            <a:off x="7543800"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7" name="AutoShape 17"/>
          <p:cNvSpPr>
            <a:spLocks noChangeArrowheads="1"/>
          </p:cNvSpPr>
          <p:nvPr/>
        </p:nvSpPr>
        <p:spPr bwMode="auto">
          <a:xfrm>
            <a:off x="7239000"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8" name="AutoShape 18"/>
          <p:cNvSpPr>
            <a:spLocks noChangeArrowheads="1"/>
          </p:cNvSpPr>
          <p:nvPr/>
        </p:nvSpPr>
        <p:spPr bwMode="auto">
          <a:xfrm>
            <a:off x="7696200"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9" name="AutoShape 19"/>
          <p:cNvSpPr>
            <a:spLocks noChangeArrowheads="1"/>
          </p:cNvSpPr>
          <p:nvPr/>
        </p:nvSpPr>
        <p:spPr bwMode="auto">
          <a:xfrm>
            <a:off x="7162800"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0" name="AutoShape 20"/>
          <p:cNvSpPr>
            <a:spLocks noChangeArrowheads="1"/>
          </p:cNvSpPr>
          <p:nvPr/>
        </p:nvSpPr>
        <p:spPr bwMode="auto">
          <a:xfrm>
            <a:off x="7543800"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1" name="AutoShape 21"/>
          <p:cNvSpPr>
            <a:spLocks noChangeArrowheads="1"/>
          </p:cNvSpPr>
          <p:nvPr/>
        </p:nvSpPr>
        <p:spPr bwMode="auto">
          <a:xfrm>
            <a:off x="7848600"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2" name="AutoShape 22"/>
          <p:cNvSpPr>
            <a:spLocks noChangeArrowheads="1"/>
          </p:cNvSpPr>
          <p:nvPr/>
        </p:nvSpPr>
        <p:spPr bwMode="auto">
          <a:xfrm>
            <a:off x="8153400"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3" name="AutoShape 23"/>
          <p:cNvSpPr>
            <a:spLocks noChangeArrowheads="1"/>
          </p:cNvSpPr>
          <p:nvPr/>
        </p:nvSpPr>
        <p:spPr bwMode="auto">
          <a:xfrm>
            <a:off x="8077200"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4" name="AutoShape 24"/>
          <p:cNvSpPr>
            <a:spLocks noChangeArrowheads="1"/>
          </p:cNvSpPr>
          <p:nvPr/>
        </p:nvSpPr>
        <p:spPr bwMode="auto">
          <a:xfrm>
            <a:off x="8229600"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5" name="AutoShape 25"/>
          <p:cNvSpPr>
            <a:spLocks noChangeArrowheads="1"/>
          </p:cNvSpPr>
          <p:nvPr/>
        </p:nvSpPr>
        <p:spPr bwMode="auto">
          <a:xfrm>
            <a:off x="8229600"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6" name="Line 26"/>
          <p:cNvSpPr>
            <a:spLocks noChangeShapeType="1"/>
          </p:cNvSpPr>
          <p:nvPr/>
        </p:nvSpPr>
        <p:spPr bwMode="auto">
          <a:xfrm flipV="1">
            <a:off x="6934200" y="2362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27" name="Line 27"/>
          <p:cNvSpPr>
            <a:spLocks noChangeShapeType="1"/>
          </p:cNvSpPr>
          <p:nvPr/>
        </p:nvSpPr>
        <p:spPr bwMode="auto">
          <a:xfrm>
            <a:off x="6934200" y="25908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28" name="Line 28"/>
          <p:cNvSpPr>
            <a:spLocks noChangeShapeType="1"/>
          </p:cNvSpPr>
          <p:nvPr/>
        </p:nvSpPr>
        <p:spPr bwMode="auto">
          <a:xfrm>
            <a:off x="68580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29" name="Line 29"/>
          <p:cNvSpPr>
            <a:spLocks noChangeShapeType="1"/>
          </p:cNvSpPr>
          <p:nvPr/>
        </p:nvSpPr>
        <p:spPr bwMode="auto">
          <a:xfrm>
            <a:off x="6400800" y="28194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0" name="Line 30"/>
          <p:cNvSpPr>
            <a:spLocks noChangeShapeType="1"/>
          </p:cNvSpPr>
          <p:nvPr/>
        </p:nvSpPr>
        <p:spPr bwMode="auto">
          <a:xfrm flipV="1">
            <a:off x="6477000" y="2743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1" name="Line 31"/>
          <p:cNvSpPr>
            <a:spLocks noChangeShapeType="1"/>
          </p:cNvSpPr>
          <p:nvPr/>
        </p:nvSpPr>
        <p:spPr bwMode="auto">
          <a:xfrm>
            <a:off x="6400800" y="2438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2" name="Line 32"/>
          <p:cNvSpPr>
            <a:spLocks noChangeShapeType="1"/>
          </p:cNvSpPr>
          <p:nvPr/>
        </p:nvSpPr>
        <p:spPr bwMode="auto">
          <a:xfrm flipH="1" flipV="1">
            <a:off x="6858000" y="19812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3" name="Line 33"/>
          <p:cNvSpPr>
            <a:spLocks noChangeShapeType="1"/>
          </p:cNvSpPr>
          <p:nvPr/>
        </p:nvSpPr>
        <p:spPr bwMode="auto">
          <a:xfrm>
            <a:off x="7467600" y="2286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4" name="Line 34"/>
          <p:cNvSpPr>
            <a:spLocks noChangeShapeType="1"/>
          </p:cNvSpPr>
          <p:nvPr/>
        </p:nvSpPr>
        <p:spPr bwMode="auto">
          <a:xfrm flipV="1">
            <a:off x="7467600" y="20574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5" name="Line 35"/>
          <p:cNvSpPr>
            <a:spLocks noChangeShapeType="1"/>
          </p:cNvSpPr>
          <p:nvPr/>
        </p:nvSpPr>
        <p:spPr bwMode="auto">
          <a:xfrm>
            <a:off x="8305800" y="2590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6" name="Line 36"/>
          <p:cNvSpPr>
            <a:spLocks noChangeShapeType="1"/>
          </p:cNvSpPr>
          <p:nvPr/>
        </p:nvSpPr>
        <p:spPr bwMode="auto">
          <a:xfrm>
            <a:off x="8077200" y="2819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7" name="Line 37"/>
          <p:cNvSpPr>
            <a:spLocks noChangeShapeType="1"/>
          </p:cNvSpPr>
          <p:nvPr/>
        </p:nvSpPr>
        <p:spPr bwMode="auto">
          <a:xfrm flipH="1">
            <a:off x="8153400" y="28194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8" name="Line 38"/>
          <p:cNvSpPr>
            <a:spLocks noChangeShapeType="1"/>
          </p:cNvSpPr>
          <p:nvPr/>
        </p:nvSpPr>
        <p:spPr bwMode="auto">
          <a:xfrm flipV="1">
            <a:off x="8305800" y="2133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Bean Containers</a:t>
            </a:r>
            <a:endParaRPr lang="en-IN"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IN" dirty="0"/>
              <a:t>The </a:t>
            </a:r>
            <a:r>
              <a:rPr lang="en-IN" dirty="0" err="1"/>
              <a:t>org.springframework.beans</a:t>
            </a:r>
            <a:r>
              <a:rPr lang="en-IN" dirty="0"/>
              <a:t> and </a:t>
            </a:r>
            <a:r>
              <a:rPr lang="en-IN" dirty="0" err="1"/>
              <a:t>org.springframework.context</a:t>
            </a:r>
            <a:r>
              <a:rPr lang="en-IN" dirty="0"/>
              <a:t> packages are the</a:t>
            </a:r>
          </a:p>
          <a:p>
            <a:pPr marL="285750" indent="-285750">
              <a:buFont typeface="Arial" panose="020B0604020202020204" pitchFamily="34" charset="0"/>
              <a:buChar char="•"/>
            </a:pPr>
            <a:r>
              <a:rPr lang="en-IN" dirty="0"/>
              <a:t>basis for Spring Framework's </a:t>
            </a:r>
            <a:r>
              <a:rPr lang="en-IN" dirty="0" err="1"/>
              <a:t>IoC</a:t>
            </a:r>
            <a:r>
              <a:rPr lang="en-IN" dirty="0"/>
              <a:t> container.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t>
            </a:r>
            <a:r>
              <a:rPr lang="en-IN" dirty="0" err="1"/>
              <a:t>BeanFactory</a:t>
            </a:r>
            <a:r>
              <a:rPr lang="en-IN" dirty="0"/>
              <a:t> interface provides an </a:t>
            </a:r>
            <a:r>
              <a:rPr lang="en-IN" dirty="0" smtClean="0"/>
              <a:t>advanced configuration </a:t>
            </a:r>
            <a:r>
              <a:rPr lang="en-IN" dirty="0"/>
              <a:t>mechanism capable of managing any type of object</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smtClean="0"/>
              <a:t>ApplicationContext</a:t>
            </a:r>
            <a:r>
              <a:rPr lang="en-IN" dirty="0" smtClean="0"/>
              <a:t> </a:t>
            </a:r>
            <a:r>
              <a:rPr lang="en-IN" dirty="0"/>
              <a:t>is a </a:t>
            </a:r>
            <a:r>
              <a:rPr lang="en-IN" dirty="0" err="1" smtClean="0"/>
              <a:t>subinterface</a:t>
            </a:r>
            <a:r>
              <a:rPr lang="en-IN" dirty="0" smtClean="0"/>
              <a:t> of </a:t>
            </a:r>
            <a:r>
              <a:rPr lang="en-IN" dirty="0" err="1"/>
              <a:t>BeanFactory</a:t>
            </a:r>
            <a:r>
              <a:rPr lang="en-IN" dirty="0"/>
              <a:t>. It adds easier integration with Spring's AOP features; message </a:t>
            </a:r>
            <a:r>
              <a:rPr lang="en-IN" dirty="0" smtClean="0"/>
              <a:t>resource handling </a:t>
            </a:r>
            <a:r>
              <a:rPr lang="en-IN" dirty="0"/>
              <a:t>(for use in internationalization), event publication; and application-layer specific contexts </a:t>
            </a:r>
            <a:r>
              <a:rPr lang="en-IN" dirty="0" smtClean="0"/>
              <a:t>such as </a:t>
            </a:r>
            <a:r>
              <a:rPr lang="en-IN" dirty="0"/>
              <a:t>the </a:t>
            </a:r>
            <a:r>
              <a:rPr lang="en-IN" dirty="0" err="1"/>
              <a:t>WebApplicationContext</a:t>
            </a:r>
            <a:r>
              <a:rPr lang="en-IN" dirty="0"/>
              <a:t> for use in web applications.</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t>
            </a:r>
            <a:r>
              <a:rPr lang="en-IN" dirty="0" err="1"/>
              <a:t>BeanFactory</a:t>
            </a:r>
            <a:r>
              <a:rPr lang="en-IN" dirty="0"/>
              <a:t> provides the configuration framework and basic functionality, and the</a:t>
            </a:r>
          </a:p>
          <a:p>
            <a:pPr marL="285750" indent="-285750">
              <a:buFont typeface="Arial" panose="020B0604020202020204" pitchFamily="34" charset="0"/>
              <a:buChar char="•"/>
            </a:pPr>
            <a:r>
              <a:rPr lang="en-IN" dirty="0" err="1"/>
              <a:t>ApplicationContext</a:t>
            </a:r>
            <a:r>
              <a:rPr lang="en-IN" dirty="0"/>
              <a:t> adds more enterprise-specific functionality</a:t>
            </a:r>
            <a:r>
              <a:rPr lang="en-IN" dirty="0" smtClean="0"/>
              <a:t>.</a:t>
            </a:r>
          </a:p>
          <a:p>
            <a:endParaRPr lang="en-IN" dirty="0"/>
          </a:p>
        </p:txBody>
      </p:sp>
    </p:spTree>
    <p:extLst>
      <p:ext uri="{BB962C8B-B14F-4D97-AF65-F5344CB8AC3E}">
        <p14:creationId xmlns:p14="http://schemas.microsoft.com/office/powerpoint/2010/main" val="3114971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5" name="Rectangle 5"/>
          <p:cNvSpPr>
            <a:spLocks noGrp="1"/>
          </p:cNvSpPr>
          <p:nvPr>
            <p:ph type="title"/>
          </p:nvPr>
        </p:nvSpPr>
        <p:spPr>
          <a:xfrm>
            <a:off x="184150" y="133350"/>
            <a:ext cx="8820150" cy="554038"/>
          </a:xfrm>
        </p:spPr>
        <p:txBody>
          <a:bodyPr/>
          <a:lstStyle/>
          <a:p>
            <a:pPr eaLnBrk="1" hangingPunct="1">
              <a:defRPr/>
            </a:pPr>
            <a:r>
              <a:rPr lang="en-US" sz="1000" dirty="0"/>
              <a:t/>
            </a:r>
            <a:br>
              <a:rPr lang="en-US" sz="1000" dirty="0"/>
            </a:br>
            <a:r>
              <a:rPr lang="en-US" dirty="0"/>
              <a:t>The XmlBeanFactory</a:t>
            </a:r>
          </a:p>
        </p:txBody>
      </p:sp>
      <p:sp>
        <p:nvSpPr>
          <p:cNvPr id="49155" name="Rectangle 6"/>
          <p:cNvSpPr>
            <a:spLocks noGrp="1"/>
          </p:cNvSpPr>
          <p:nvPr>
            <p:ph idx="1"/>
          </p:nvPr>
        </p:nvSpPr>
        <p:spPr>
          <a:xfrm>
            <a:off x="360363" y="900113"/>
            <a:ext cx="8639175" cy="5264150"/>
          </a:xfrm>
        </p:spPr>
        <p:txBody>
          <a:bodyPr/>
          <a:lstStyle/>
          <a:p>
            <a:pPr eaLnBrk="1" hangingPunct="1"/>
            <a:r>
              <a:rPr lang="en-US" altLang="en-US" dirty="0" smtClean="0"/>
              <a:t>One of the most useful implementations of the bean factory is instantiated via explicit user code as:</a:t>
            </a:r>
          </a:p>
        </p:txBody>
      </p:sp>
      <p:sp>
        <p:nvSpPr>
          <p:cNvPr id="49156" name="AutoShape 4"/>
          <p:cNvSpPr>
            <a:spLocks noChangeArrowheads="1"/>
          </p:cNvSpPr>
          <p:nvPr/>
        </p:nvSpPr>
        <p:spPr bwMode="auto">
          <a:xfrm>
            <a:off x="609600" y="2590800"/>
            <a:ext cx="7696200" cy="2438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eaLnBrk="1" hangingPunct="1">
              <a:spcBef>
                <a:spcPct val="0"/>
              </a:spcBef>
              <a:buFontTx/>
              <a:buNone/>
            </a:pPr>
            <a:r>
              <a:rPr lang="en-US" altLang="en-US" sz="2000">
                <a:solidFill>
                  <a:srgbClr val="990000"/>
                </a:solidFill>
                <a:latin typeface="Arial" pitchFamily="34" charset="0"/>
              </a:rPr>
              <a:t>Resource res = new FileSystemResource("beans.xml");</a:t>
            </a:r>
          </a:p>
          <a:p>
            <a:pPr lvl="1" eaLnBrk="1" hangingPunct="1">
              <a:spcBef>
                <a:spcPct val="0"/>
              </a:spcBef>
              <a:buFontTx/>
              <a:buNone/>
            </a:pPr>
            <a:r>
              <a:rPr lang="en-US" altLang="en-US" sz="2000">
                <a:solidFill>
                  <a:srgbClr val="990000"/>
                </a:solidFill>
                <a:latin typeface="Arial" pitchFamily="34" charset="0"/>
              </a:rPr>
              <a:t>XmlBeanFactory factory = new XmlBeanFactory(res);</a:t>
            </a:r>
          </a:p>
          <a:p>
            <a:pPr eaLnBrk="1" hangingPunct="1">
              <a:spcBef>
                <a:spcPct val="0"/>
              </a:spcBef>
              <a:buFontTx/>
              <a:buNone/>
            </a:pPr>
            <a:endParaRPr lang="en-US" altLang="en-US" sz="2000">
              <a:solidFill>
                <a:srgbClr val="990000"/>
              </a:solidFill>
              <a:latin typeface="Arial" pitchFamily="34" charset="0"/>
            </a:endParaRPr>
          </a:p>
          <a:p>
            <a:pPr eaLnBrk="1" hangingPunct="1">
              <a:spcBef>
                <a:spcPct val="0"/>
              </a:spcBef>
              <a:buFontTx/>
              <a:buNone/>
            </a:pPr>
            <a:r>
              <a:rPr lang="en-US" altLang="en-US" sz="2000">
                <a:latin typeface="Arial" pitchFamily="34" charset="0"/>
              </a:rPr>
              <a:t>or</a:t>
            </a:r>
          </a:p>
          <a:p>
            <a:pPr lvl="1" eaLnBrk="1" hangingPunct="1">
              <a:spcBef>
                <a:spcPct val="0"/>
              </a:spcBef>
              <a:buFontTx/>
              <a:buNone/>
            </a:pPr>
            <a:endParaRPr lang="en-US" altLang="en-US" sz="2000">
              <a:latin typeface="Arial" pitchFamily="34" charset="0"/>
            </a:endParaRPr>
          </a:p>
          <a:p>
            <a:pPr lvl="1" eaLnBrk="1" hangingPunct="1">
              <a:spcBef>
                <a:spcPct val="0"/>
              </a:spcBef>
              <a:buFontTx/>
              <a:buNone/>
            </a:pPr>
            <a:r>
              <a:rPr lang="en-US" altLang="en-US" sz="2000">
                <a:solidFill>
                  <a:srgbClr val="990000"/>
                </a:solidFill>
                <a:latin typeface="Arial" pitchFamily="34" charset="0"/>
              </a:rPr>
              <a:t>Resource res = new ClassPathResource("beans.xml");</a:t>
            </a:r>
          </a:p>
          <a:p>
            <a:pPr lvl="1" eaLnBrk="1" hangingPunct="1">
              <a:spcBef>
                <a:spcPct val="0"/>
              </a:spcBef>
              <a:buFontTx/>
              <a:buNone/>
            </a:pPr>
            <a:r>
              <a:rPr lang="en-US" altLang="en-US" sz="2000">
                <a:solidFill>
                  <a:srgbClr val="990000"/>
                </a:solidFill>
                <a:latin typeface="Arial" pitchFamily="34" charset="0"/>
              </a:rPr>
              <a:t>XmlBeanFactory factory = new XmlBeanFactory(res);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t>
            </a:r>
            <a:br>
              <a:rPr lang="en-US" sz="1000"/>
            </a:br>
            <a:r>
              <a:rPr lang="en-US"/>
              <a:t>The Resource interface</a:t>
            </a:r>
          </a:p>
        </p:txBody>
      </p:sp>
      <p:sp>
        <p:nvSpPr>
          <p:cNvPr id="50179" name="Rectangle 5"/>
          <p:cNvSpPr>
            <a:spLocks noGrp="1"/>
          </p:cNvSpPr>
          <p:nvPr>
            <p:ph idx="1"/>
          </p:nvPr>
        </p:nvSpPr>
        <p:spPr>
          <a:xfrm>
            <a:off x="360363" y="900113"/>
            <a:ext cx="8639175" cy="5264150"/>
          </a:xfrm>
        </p:spPr>
        <p:txBody>
          <a:bodyPr/>
          <a:lstStyle/>
          <a:p>
            <a:pPr eaLnBrk="1" hangingPunct="1"/>
            <a:r>
              <a:rPr lang="en-US" altLang="en-US" smtClean="0"/>
              <a:t>The Resource interface is a unified mechanism for accessing resources in a protocol-independent manner.</a:t>
            </a:r>
          </a:p>
          <a:p>
            <a:pPr eaLnBrk="1" hangingPunct="1"/>
            <a:r>
              <a:rPr lang="en-US" altLang="en-US" smtClean="0"/>
              <a:t>Some methods: </a:t>
            </a:r>
          </a:p>
          <a:p>
            <a:pPr lvl="1" eaLnBrk="1" hangingPunct="1"/>
            <a:r>
              <a:rPr lang="en-US" altLang="en-US" smtClean="0"/>
              <a:t>getInputStream(): locates and opens the resource, returning an InputStream for reading from the resource</a:t>
            </a:r>
          </a:p>
          <a:p>
            <a:pPr lvl="1" eaLnBrk="1" hangingPunct="1"/>
            <a:r>
              <a:rPr lang="en-US" altLang="en-US" smtClean="0"/>
              <a:t>exists(): indicates whether this resource actually exists</a:t>
            </a:r>
          </a:p>
          <a:p>
            <a:pPr lvl="1" eaLnBrk="1" hangingPunct="1"/>
            <a:r>
              <a:rPr lang="en-US" altLang="en-US" smtClean="0"/>
              <a:t>isOpen(): indicates whether this resource represents a handle with an open stream</a:t>
            </a:r>
          </a:p>
          <a:p>
            <a:pPr lvl="1" eaLnBrk="1" hangingPunct="1"/>
            <a:r>
              <a:rPr lang="en-US" altLang="en-US" smtClean="0"/>
              <a:t>getDescription(): returns a description for this resource, to be used for error output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1.5 : Bean containers</a:t>
            </a:r>
            <a:r>
              <a:rPr lang="en-US" sz="1000" dirty="0">
                <a:cs typeface="Times New Roman" pitchFamily="18" charset="0"/>
              </a:rPr>
              <a:t> </a:t>
            </a:r>
            <a:br>
              <a:rPr lang="en-US" sz="1000" dirty="0">
                <a:cs typeface="Times New Roman" pitchFamily="18" charset="0"/>
              </a:rPr>
            </a:br>
            <a:r>
              <a:rPr lang="en-US" dirty="0"/>
              <a:t>The </a:t>
            </a:r>
            <a:r>
              <a:rPr lang="en-US" dirty="0">
                <a:ea typeface="Arial Unicode MS" pitchFamily="34" charset="-128"/>
                <a:cs typeface="Arial Unicode MS" pitchFamily="34" charset="-128"/>
              </a:rPr>
              <a:t>XmlBeanFactory (Cont…)</a:t>
            </a:r>
          </a:p>
        </p:txBody>
      </p:sp>
      <p:sp>
        <p:nvSpPr>
          <p:cNvPr id="51203" name="Rectangle 3"/>
          <p:cNvSpPr>
            <a:spLocks noGrp="1"/>
          </p:cNvSpPr>
          <p:nvPr>
            <p:ph idx="1"/>
          </p:nvPr>
        </p:nvSpPr>
        <p:spPr>
          <a:xfrm>
            <a:off x="381000" y="1295400"/>
            <a:ext cx="8229600" cy="5105400"/>
          </a:xfrm>
        </p:spPr>
        <p:txBody>
          <a:bodyPr/>
          <a:lstStyle/>
          <a:p>
            <a:pPr eaLnBrk="1" hangingPunct="1"/>
            <a:r>
              <a:rPr lang="en-US" altLang="en-US" smtClean="0">
                <a:ea typeface="Arial Unicode MS" pitchFamily="34" charset="-128"/>
                <a:cs typeface="Arial Unicode MS" pitchFamily="34" charset="-128"/>
              </a:rPr>
              <a:t>In an XmlBeanFactory, bean definitions are configured as one or more bean elements inside a top-level beans element</a:t>
            </a:r>
          </a:p>
        </p:txBody>
      </p:sp>
      <p:sp>
        <p:nvSpPr>
          <p:cNvPr id="51204" name="AutoShape 5"/>
          <p:cNvSpPr>
            <a:spLocks noChangeArrowheads="1"/>
          </p:cNvSpPr>
          <p:nvPr/>
        </p:nvSpPr>
        <p:spPr bwMode="auto">
          <a:xfrm>
            <a:off x="381000" y="2057400"/>
            <a:ext cx="8229600" cy="3962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990000"/>
                </a:solidFill>
                <a:latin typeface="Arial" pitchFamily="34" charset="0"/>
              </a:rPr>
              <a:t>&lt;?xml version="1.0" encoding="UTF-8"?&gt;</a:t>
            </a:r>
          </a:p>
          <a:p>
            <a:pPr eaLnBrk="1" hangingPunct="1">
              <a:spcBef>
                <a:spcPct val="0"/>
              </a:spcBef>
              <a:buFontTx/>
              <a:buNone/>
            </a:pPr>
            <a:r>
              <a:rPr lang="en-US" altLang="en-US" sz="1800">
                <a:solidFill>
                  <a:srgbClr val="990000"/>
                </a:solidFill>
                <a:latin typeface="Arial" pitchFamily="34" charset="0"/>
              </a:rPr>
              <a:t>&lt;beans xmlns="http://www.springframework.org/schema/beans"</a:t>
            </a:r>
          </a:p>
          <a:p>
            <a:pPr eaLnBrk="1" hangingPunct="1">
              <a:spcBef>
                <a:spcPct val="0"/>
              </a:spcBef>
              <a:buFontTx/>
              <a:buNone/>
            </a:pPr>
            <a:r>
              <a:rPr lang="en-US" altLang="en-US" sz="1800">
                <a:solidFill>
                  <a:srgbClr val="990000"/>
                </a:solidFill>
                <a:latin typeface="Arial" pitchFamily="34" charset="0"/>
              </a:rPr>
              <a:t>xmlns:xsi="http://www.w3.org/2001/XMLSchema-instance" xmlns:aop="http://www.springframework.org/schema/aop"</a:t>
            </a:r>
          </a:p>
          <a:p>
            <a:pPr eaLnBrk="1" hangingPunct="1">
              <a:spcBef>
                <a:spcPct val="0"/>
              </a:spcBef>
              <a:buFontTx/>
              <a:buNone/>
            </a:pPr>
            <a:r>
              <a:rPr lang="en-US" altLang="en-US" sz="1800">
                <a:solidFill>
                  <a:srgbClr val="990000"/>
                </a:solidFill>
                <a:latin typeface="Arial" pitchFamily="34" charset="0"/>
              </a:rPr>
              <a:t>xsi:schemaLocation="http://www.springframework.org/schema/beans http://www.springframework.org/schema/beans/spring-beans-3.0.xsd"&gt;</a:t>
            </a:r>
          </a:p>
          <a:p>
            <a:pPr eaLnBrk="1" hangingPunct="1">
              <a:spcBef>
                <a:spcPct val="0"/>
              </a:spcBef>
              <a:buFontTx/>
              <a:buNone/>
            </a:pPr>
            <a:r>
              <a:rPr lang="en-US" altLang="en-US" sz="1800">
                <a:solidFill>
                  <a:srgbClr val="990000"/>
                </a:solidFill>
                <a:latin typeface="Arial" pitchFamily="34" charset="0"/>
              </a:rPr>
              <a:t>      </a:t>
            </a:r>
          </a:p>
          <a:p>
            <a:pPr eaLnBrk="1" hangingPunct="1">
              <a:spcBef>
                <a:spcPct val="0"/>
              </a:spcBef>
              <a:buFontTx/>
              <a:buNone/>
            </a:pPr>
            <a:r>
              <a:rPr lang="en-US" altLang="en-US" sz="1800">
                <a:solidFill>
                  <a:srgbClr val="990000"/>
                </a:solidFill>
                <a:latin typeface="Arial" pitchFamily="34" charset="0"/>
              </a:rPr>
              <a:t>      &lt;bean id="..." class="..."&gt;</a:t>
            </a:r>
          </a:p>
          <a:p>
            <a:pPr eaLnBrk="1" hangingPunct="1">
              <a:spcBef>
                <a:spcPct val="0"/>
              </a:spcBef>
              <a:buFontTx/>
              <a:buNone/>
            </a:pPr>
            <a:r>
              <a:rPr lang="en-US" altLang="en-US" sz="1800">
                <a:solidFill>
                  <a:srgbClr val="990000"/>
                </a:solidFill>
                <a:latin typeface="Arial" pitchFamily="34" charset="0"/>
              </a:rPr>
              <a:t>        ...</a:t>
            </a:r>
          </a:p>
          <a:p>
            <a:pPr eaLnBrk="1" hangingPunct="1">
              <a:spcBef>
                <a:spcPct val="0"/>
              </a:spcBef>
              <a:buFontTx/>
              <a:buNone/>
            </a:pPr>
            <a:r>
              <a:rPr lang="en-US" altLang="en-US" sz="1800">
                <a:solidFill>
                  <a:srgbClr val="990000"/>
                </a:solidFill>
                <a:latin typeface="Arial" pitchFamily="34" charset="0"/>
              </a:rPr>
              <a:t>       &lt;/bean&gt;</a:t>
            </a:r>
          </a:p>
          <a:p>
            <a:pPr eaLnBrk="1" hangingPunct="1">
              <a:spcBef>
                <a:spcPct val="0"/>
              </a:spcBef>
              <a:buFontTx/>
              <a:buNone/>
            </a:pPr>
            <a:r>
              <a:rPr lang="en-US" altLang="en-US" sz="1800">
                <a:solidFill>
                  <a:srgbClr val="990000"/>
                </a:solidFill>
                <a:latin typeface="Arial" pitchFamily="34" charset="0"/>
              </a:rPr>
              <a:t>    ...</a:t>
            </a:r>
          </a:p>
          <a:p>
            <a:pPr eaLnBrk="1" hangingPunct="1">
              <a:spcBef>
                <a:spcPct val="0"/>
              </a:spcBef>
              <a:buFontTx/>
              <a:buNone/>
            </a:pPr>
            <a:r>
              <a:rPr lang="en-US" altLang="en-US" sz="1800">
                <a:solidFill>
                  <a:srgbClr val="990000"/>
                </a:solidFill>
                <a:latin typeface="Arial" pitchFamily="34" charset="0"/>
              </a:rPr>
              <a:t>&lt;/beans&gt;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sz="1000">
                <a:cs typeface="Times New Roman" pitchFamily="18" charset="0"/>
              </a:rPr>
              <a:t> </a:t>
            </a:r>
            <a:br>
              <a:rPr lang="en-US" sz="1000">
                <a:cs typeface="Times New Roman" pitchFamily="18" charset="0"/>
              </a:rPr>
            </a:br>
            <a:r>
              <a:rPr lang="en-US"/>
              <a:t>Life cycle of Beans in Spring factory container</a:t>
            </a:r>
          </a:p>
        </p:txBody>
      </p:sp>
      <p:sp>
        <p:nvSpPr>
          <p:cNvPr id="52227" name="Rectangle 4"/>
          <p:cNvSpPr>
            <a:spLocks noGrp="1"/>
          </p:cNvSpPr>
          <p:nvPr>
            <p:ph idx="1"/>
          </p:nvPr>
        </p:nvSpPr>
        <p:spPr>
          <a:xfrm>
            <a:off x="360363" y="900113"/>
            <a:ext cx="8639175" cy="5264150"/>
          </a:xfrm>
        </p:spPr>
        <p:txBody>
          <a:bodyPr/>
          <a:lstStyle/>
          <a:p>
            <a:pPr eaLnBrk="1" hangingPunct="1"/>
            <a:endParaRPr lang="en-US" altLang="en-US" smtClean="0"/>
          </a:p>
        </p:txBody>
      </p:sp>
      <p:pic>
        <p:nvPicPr>
          <p:cNvPr id="52228" name="Picture 3" descr="bean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Grp="1"/>
          </p:cNvSpPr>
          <p:nvPr>
            <p:ph type="title"/>
          </p:nvPr>
        </p:nvSpPr>
        <p:spPr>
          <a:xfrm>
            <a:off x="184150" y="133350"/>
            <a:ext cx="8820150" cy="554038"/>
          </a:xfrm>
        </p:spPr>
        <p:txBody>
          <a:bodyPr/>
          <a:lstStyle/>
          <a:p>
            <a:pPr eaLnBrk="1" hangingPunct="1">
              <a:defRPr/>
            </a:pPr>
            <a:r>
              <a:rPr lang="en-US" sz="1200"/>
              <a:t>1.5 : Bean containers</a:t>
            </a:r>
            <a:br>
              <a:rPr lang="en-US" sz="1200"/>
            </a:br>
            <a:r>
              <a:rPr lang="en-US"/>
              <a:t>Initialization and Destruction</a:t>
            </a:r>
          </a:p>
        </p:txBody>
      </p:sp>
      <p:sp>
        <p:nvSpPr>
          <p:cNvPr id="53251" name="Rectangle 5"/>
          <p:cNvSpPr>
            <a:spLocks noGrp="1"/>
          </p:cNvSpPr>
          <p:nvPr>
            <p:ph idx="1"/>
          </p:nvPr>
        </p:nvSpPr>
        <p:spPr>
          <a:xfrm>
            <a:off x="360363" y="900113"/>
            <a:ext cx="8639175" cy="5264150"/>
          </a:xfrm>
        </p:spPr>
        <p:txBody>
          <a:bodyPr/>
          <a:lstStyle/>
          <a:p>
            <a:pPr eaLnBrk="1" hangingPunct="1"/>
            <a:r>
              <a:rPr lang="en-US" altLang="en-US" smtClean="0"/>
              <a:t>When a bean is instantiated, some initialization can be performed to get it to a usable state</a:t>
            </a:r>
          </a:p>
          <a:p>
            <a:pPr eaLnBrk="1" hangingPunct="1"/>
            <a:r>
              <a:rPr lang="en-US" altLang="en-US" smtClean="0"/>
              <a:t>When the bean is removed from the container, some cleanup may be required</a:t>
            </a:r>
          </a:p>
          <a:p>
            <a:pPr eaLnBrk="1" hangingPunct="1"/>
            <a:r>
              <a:rPr lang="en-US" altLang="en-US" smtClean="0"/>
              <a:t>Spring can use two life-cycle methods of each bean to perform this setup and teardown. </a:t>
            </a:r>
          </a:p>
          <a:p>
            <a:pPr eaLnBrk="1" hangingPunct="1"/>
            <a:r>
              <a:rPr lang="en-US" altLang="en-US" smtClean="0"/>
              <a:t>Example:</a:t>
            </a:r>
          </a:p>
        </p:txBody>
      </p:sp>
      <p:sp>
        <p:nvSpPr>
          <p:cNvPr id="53252" name="AutoShape 6"/>
          <p:cNvSpPr>
            <a:spLocks noChangeArrowheads="1"/>
          </p:cNvSpPr>
          <p:nvPr/>
        </p:nvSpPr>
        <p:spPr bwMode="auto">
          <a:xfrm>
            <a:off x="685800" y="3886200"/>
            <a:ext cx="7010400" cy="1143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eaLnBrk="1" hangingPunct="1">
              <a:spcBef>
                <a:spcPct val="0"/>
              </a:spcBef>
              <a:buFontTx/>
              <a:buNone/>
            </a:pPr>
            <a:r>
              <a:rPr lang="en-US" altLang="en-US" sz="2000">
                <a:solidFill>
                  <a:srgbClr val="990000"/>
                </a:solidFill>
                <a:latin typeface="Arial" pitchFamily="34" charset="0"/>
              </a:rPr>
              <a:t>&lt;bean id=“foo”   class=“com.spring.Foo”</a:t>
            </a:r>
          </a:p>
          <a:p>
            <a:pPr lvl="1" eaLnBrk="1" hangingPunct="1">
              <a:spcBef>
                <a:spcPct val="0"/>
              </a:spcBef>
              <a:buFontTx/>
              <a:buNone/>
            </a:pPr>
            <a:r>
              <a:rPr lang="en-US" altLang="en-US" sz="2000">
                <a:solidFill>
                  <a:srgbClr val="990000"/>
                </a:solidFill>
                <a:latin typeface="Arial" pitchFamily="34" charset="0"/>
              </a:rPr>
              <a:t>                           init-method=“setup” </a:t>
            </a:r>
          </a:p>
          <a:p>
            <a:pPr lvl="1" eaLnBrk="1" hangingPunct="1">
              <a:spcBef>
                <a:spcPct val="0"/>
              </a:spcBef>
              <a:buFontTx/>
              <a:buNone/>
            </a:pPr>
            <a:r>
              <a:rPr lang="en-US" altLang="en-US" sz="2000">
                <a:solidFill>
                  <a:srgbClr val="990000"/>
                </a:solidFill>
                <a:latin typeface="Arial" pitchFamily="34" charset="0"/>
              </a:rPr>
              <a:t>                           destroy-method=“teardown” /&gt;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4" name="Rectangle 4"/>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t>
            </a:r>
            <a:br>
              <a:rPr lang="en-US" sz="1000"/>
            </a:br>
            <a:r>
              <a:rPr lang="en-US"/>
              <a:t>InitializingBean and DisposableBean</a:t>
            </a:r>
          </a:p>
        </p:txBody>
      </p:sp>
      <p:sp>
        <p:nvSpPr>
          <p:cNvPr id="54275" name="Rectangle 5"/>
          <p:cNvSpPr>
            <a:spLocks noGrp="1"/>
          </p:cNvSpPr>
          <p:nvPr>
            <p:ph idx="1"/>
          </p:nvPr>
        </p:nvSpPr>
        <p:spPr>
          <a:xfrm>
            <a:off x="360363" y="900113"/>
            <a:ext cx="8639175" cy="5264150"/>
          </a:xfrm>
        </p:spPr>
        <p:txBody>
          <a:bodyPr/>
          <a:lstStyle/>
          <a:p>
            <a:pPr eaLnBrk="1" hangingPunct="1"/>
            <a:r>
              <a:rPr lang="en-US" altLang="en-US" smtClean="0"/>
              <a:t>InitializingBean interface</a:t>
            </a:r>
          </a:p>
          <a:p>
            <a:pPr lvl="1" eaLnBrk="1" hangingPunct="1"/>
            <a:r>
              <a:rPr lang="en-US" altLang="en-US" smtClean="0"/>
              <a:t>provides afterPropertiesSet() method which is called once all specified properties for the bean have been set.</a:t>
            </a:r>
          </a:p>
          <a:p>
            <a:pPr eaLnBrk="1" hangingPunct="1"/>
            <a:r>
              <a:rPr lang="en-US" altLang="en-US" smtClean="0"/>
              <a:t>DisposableBean interface</a:t>
            </a:r>
          </a:p>
          <a:p>
            <a:pPr lvl="1" eaLnBrk="1" hangingPunct="1"/>
            <a:r>
              <a:rPr lang="en-US" altLang="en-US" smtClean="0"/>
              <a:t>provides destroy() method which is called when the bean is disposed by the container</a:t>
            </a:r>
          </a:p>
          <a:p>
            <a:pPr eaLnBrk="1" hangingPunct="1"/>
            <a:r>
              <a:rPr lang="en-US" altLang="en-US" smtClean="0"/>
              <a:t>The advantage is that Spring container is able to automatically detect beans without any external configuration. </a:t>
            </a:r>
          </a:p>
          <a:p>
            <a:pPr eaLnBrk="1" hangingPunct="1"/>
            <a:r>
              <a:rPr lang="en-US" altLang="en-US" smtClean="0"/>
              <a:t>The drawback is that the applications’ beans are coupled to Spring API.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2" name="Rectangle 4"/>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r>
            <a:br>
              <a:rPr lang="en-US" sz="1000"/>
            </a:br>
            <a:r>
              <a:rPr lang="en-US"/>
              <a:t>Bean containers:Application context</a:t>
            </a:r>
            <a:r>
              <a:rPr lang="en-US" sz="2000"/>
              <a:t> </a:t>
            </a:r>
          </a:p>
        </p:txBody>
      </p:sp>
      <p:sp>
        <p:nvSpPr>
          <p:cNvPr id="55299" name="Rectangle 5"/>
          <p:cNvSpPr>
            <a:spLocks noGrp="1"/>
          </p:cNvSpPr>
          <p:nvPr>
            <p:ph idx="1"/>
          </p:nvPr>
        </p:nvSpPr>
        <p:spPr>
          <a:xfrm>
            <a:off x="360363" y="900113"/>
            <a:ext cx="8639175" cy="5264150"/>
          </a:xfrm>
        </p:spPr>
        <p:txBody>
          <a:bodyPr/>
          <a:lstStyle/>
          <a:p>
            <a:pPr eaLnBrk="1" hangingPunct="1"/>
            <a:r>
              <a:rPr lang="en-US" altLang="en-US" smtClean="0"/>
              <a:t>Provides application framework services such as :</a:t>
            </a:r>
          </a:p>
          <a:p>
            <a:pPr lvl="1" eaLnBrk="1" hangingPunct="1"/>
            <a:r>
              <a:rPr lang="en-US" altLang="en-US" smtClean="0"/>
              <a:t>Resolving text messages, including support for internationalization of these messages</a:t>
            </a:r>
          </a:p>
          <a:p>
            <a:pPr lvl="1" eaLnBrk="1" hangingPunct="1"/>
            <a:r>
              <a:rPr lang="en-US" altLang="en-US" smtClean="0"/>
              <a:t>Load file resources, such as images</a:t>
            </a:r>
          </a:p>
          <a:p>
            <a:pPr lvl="1" eaLnBrk="1" hangingPunct="1"/>
            <a:r>
              <a:rPr lang="en-US" altLang="en-US" smtClean="0"/>
              <a:t>Publish events to beans that are registered as listeners</a:t>
            </a:r>
          </a:p>
          <a:p>
            <a:pPr lvl="2" eaLnBrk="1" hangingPunct="1"/>
            <a:endParaRPr lang="en-US" altLang="en-US" smtClean="0"/>
          </a:p>
          <a:p>
            <a:pPr eaLnBrk="1" hangingPunct="1"/>
            <a:r>
              <a:rPr lang="en-US" altLang="en-US" smtClean="0"/>
              <a:t>Many implementations of application context exist:</a:t>
            </a:r>
          </a:p>
          <a:p>
            <a:pPr lvl="1" eaLnBrk="1" hangingPunct="1"/>
            <a:r>
              <a:rPr lang="en-US" altLang="en-US" smtClean="0"/>
              <a:t>ClassPathXmlApplicationContext </a:t>
            </a:r>
          </a:p>
          <a:p>
            <a:pPr lvl="1" eaLnBrk="1" hangingPunct="1"/>
            <a:r>
              <a:rPr lang="en-US" altLang="en-US" smtClean="0"/>
              <a:t>FileSystemApplicationContext </a:t>
            </a:r>
          </a:p>
          <a:p>
            <a:pPr lvl="1" eaLnBrk="1" hangingPunct="1"/>
            <a:r>
              <a:rPr lang="en-US" altLang="en-US" smtClean="0"/>
              <a:t>XmlWebApplicationContext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pPr eaLnBrk="1" hangingPunct="1"/>
            <a:r>
              <a:rPr lang="en-US" altLang="en-US" sz="1200" smtClean="0">
                <a:cs typeface="Times New Roman" pitchFamily="18" charset="0"/>
              </a:rPr>
              <a:t>1.5 : Bean containers </a:t>
            </a:r>
            <a:br>
              <a:rPr lang="en-US" altLang="en-US" sz="1200" smtClean="0">
                <a:cs typeface="Times New Roman" pitchFamily="18" charset="0"/>
              </a:rPr>
            </a:br>
            <a:r>
              <a:rPr lang="en-US" altLang="en-US" smtClean="0"/>
              <a:t>ApplicationContext life cycle</a:t>
            </a:r>
          </a:p>
        </p:txBody>
      </p:sp>
      <p:pic>
        <p:nvPicPr>
          <p:cNvPr id="56323" name="Picture 3" descr="application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8763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p:cNvSpPr>
          <p:nvPr>
            <p:ph type="title"/>
          </p:nvPr>
        </p:nvSpPr>
        <p:spPr>
          <a:xfrm>
            <a:off x="184150" y="133350"/>
            <a:ext cx="8820150" cy="554038"/>
          </a:xfrm>
        </p:spPr>
        <p:txBody>
          <a:bodyPr/>
          <a:lstStyle/>
          <a:p>
            <a:pPr eaLnBrk="1" hangingPunct="1">
              <a:defRPr/>
            </a:pPr>
            <a:r>
              <a:rPr lang="en-US" sz="1200"/>
              <a:t>1.1 : Introduction to Spring Framework</a:t>
            </a:r>
            <a:r>
              <a:rPr lang="en-US" sz="1000"/>
              <a:t> </a:t>
            </a:r>
            <a:br>
              <a:rPr lang="en-US" sz="1000"/>
            </a:br>
            <a:r>
              <a:rPr lang="en-US"/>
              <a:t>Introduction </a:t>
            </a:r>
          </a:p>
        </p:txBody>
      </p:sp>
      <p:sp>
        <p:nvSpPr>
          <p:cNvPr id="17411" name="Rectangle 3"/>
          <p:cNvSpPr>
            <a:spLocks noGrp="1"/>
          </p:cNvSpPr>
          <p:nvPr>
            <p:ph idx="1"/>
          </p:nvPr>
        </p:nvSpPr>
        <p:spPr>
          <a:xfrm>
            <a:off x="381000" y="1295400"/>
            <a:ext cx="8229600" cy="5105400"/>
          </a:xfrm>
        </p:spPr>
        <p:txBody>
          <a:bodyPr/>
          <a:lstStyle/>
          <a:p>
            <a:pPr eaLnBrk="1" hangingPunct="1"/>
            <a:r>
              <a:rPr lang="en-US" altLang="en-US" smtClean="0">
                <a:ea typeface="Arial Unicode MS" pitchFamily="34" charset="-128"/>
                <a:cs typeface="Arial Unicode MS" pitchFamily="34" charset="-128"/>
              </a:rPr>
              <a:t>Many successful applications were built based on EJB</a:t>
            </a:r>
          </a:p>
          <a:p>
            <a:pPr lvl="1" eaLnBrk="1" hangingPunct="1"/>
            <a:r>
              <a:rPr lang="en-US" altLang="en-US" smtClean="0">
                <a:ea typeface="Arial Unicode MS" pitchFamily="34" charset="-128"/>
                <a:cs typeface="Arial Unicode MS" pitchFamily="34" charset="-128"/>
              </a:rPr>
              <a:t>But EJB never really achieved its intended purpose, which is to simplify enterprise application development</a:t>
            </a:r>
          </a:p>
          <a:p>
            <a:pPr eaLnBrk="1" hangingPunct="1"/>
            <a:r>
              <a:rPr lang="en-US" altLang="en-US" smtClean="0">
                <a:ea typeface="Arial Unicode MS" pitchFamily="34" charset="-128"/>
                <a:cs typeface="Arial Unicode MS" pitchFamily="34" charset="-128"/>
              </a:rPr>
              <a:t>Java development comes full circle</a:t>
            </a:r>
          </a:p>
          <a:p>
            <a:pPr lvl="1" eaLnBrk="1" hangingPunct="1"/>
            <a:r>
              <a:rPr lang="en-US" altLang="en-US" smtClean="0">
                <a:ea typeface="Arial Unicode MS" pitchFamily="34" charset="-128"/>
                <a:cs typeface="Arial Unicode MS" pitchFamily="34" charset="-128"/>
              </a:rPr>
              <a:t>New programming techniques like including aspect-oriented programming (AOP) and inversion of control (IoC) are giving JavaBeans much of the power of EJB</a:t>
            </a:r>
          </a:p>
          <a:p>
            <a:pPr lvl="1" eaLnBrk="1" hangingPunct="1"/>
            <a:endParaRPr lang="en-US" altLang="en-US"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sz="1000">
                <a:cs typeface="Times New Roman" pitchFamily="18" charset="0"/>
              </a:rPr>
              <a:t> </a:t>
            </a:r>
            <a:br>
              <a:rPr lang="en-US" sz="1000">
                <a:cs typeface="Times New Roman" pitchFamily="18" charset="0"/>
              </a:rPr>
            </a:br>
            <a:r>
              <a:rPr lang="en-US"/>
              <a:t>Customizing beans with BeanPostProcessor</a:t>
            </a:r>
            <a:r>
              <a:rPr lang="en-US" sz="2000"/>
              <a:t>   </a:t>
            </a:r>
          </a:p>
        </p:txBody>
      </p:sp>
      <p:sp>
        <p:nvSpPr>
          <p:cNvPr id="57347" name="Rectangle 3"/>
          <p:cNvSpPr>
            <a:spLocks noGrp="1"/>
          </p:cNvSpPr>
          <p:nvPr>
            <p:ph idx="1"/>
          </p:nvPr>
        </p:nvSpPr>
        <p:spPr>
          <a:xfrm>
            <a:off x="381000" y="1295400"/>
            <a:ext cx="8229600" cy="3962400"/>
          </a:xfrm>
        </p:spPr>
        <p:txBody>
          <a:bodyPr/>
          <a:lstStyle/>
          <a:p>
            <a:pPr eaLnBrk="1" hangingPunct="1"/>
            <a:r>
              <a:rPr lang="en-US" altLang="en-US" smtClean="0"/>
              <a:t>Post processing involves cutting into a bean’s life cycle and reviewing or altering its configuration.</a:t>
            </a:r>
          </a:p>
          <a:p>
            <a:pPr eaLnBrk="1" hangingPunct="1"/>
            <a:r>
              <a:rPr lang="en-US" altLang="en-US" smtClean="0"/>
              <a:t>Occurs after some event has occurred.</a:t>
            </a:r>
          </a:p>
          <a:p>
            <a:pPr eaLnBrk="1" hangingPunct="1"/>
            <a:r>
              <a:rPr lang="en-US" altLang="en-US" smtClean="0"/>
              <a:t>Spring provides two interfaces :</a:t>
            </a:r>
          </a:p>
          <a:p>
            <a:pPr lvl="1" eaLnBrk="1" hangingPunct="1"/>
            <a:r>
              <a:rPr lang="en-US" altLang="en-US" smtClean="0"/>
              <a:t>BeanPostProcessor interface</a:t>
            </a:r>
          </a:p>
          <a:p>
            <a:pPr lvl="1" eaLnBrk="1" hangingPunct="1"/>
            <a:r>
              <a:rPr lang="en-US" altLang="en-US" smtClean="0"/>
              <a:t>BeanFactoryPostProcessor interface</a:t>
            </a:r>
          </a:p>
          <a:p>
            <a:pPr eaLnBrk="1" hangingPunct="1"/>
            <a:endParaRPr lang="en-US" altLang="en-US" smtClean="0"/>
          </a:p>
          <a:p>
            <a:pPr eaLnBrk="1" hangingPunct="1"/>
            <a:r>
              <a:rPr lang="en-US" altLang="en-US" smtClean="0"/>
              <a:t>ApplicationContext automatically detects Bean Post-Processor, but these have to manually be explicitly registered for bean factory.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4" name="Rectangle 6"/>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 </a:t>
            </a:r>
            <a:br>
              <a:rPr lang="en-US" sz="1200">
                <a:cs typeface="Times New Roman" pitchFamily="18" charset="0"/>
              </a:rPr>
            </a:br>
            <a:r>
              <a:rPr lang="en-US"/>
              <a:t>Customizing beans with BeanFactoryPostProcessor</a:t>
            </a:r>
          </a:p>
        </p:txBody>
      </p:sp>
      <p:sp>
        <p:nvSpPr>
          <p:cNvPr id="58371" name="Rectangle 7"/>
          <p:cNvSpPr>
            <a:spLocks noGrp="1"/>
          </p:cNvSpPr>
          <p:nvPr>
            <p:ph idx="1"/>
          </p:nvPr>
        </p:nvSpPr>
        <p:spPr>
          <a:xfrm>
            <a:off x="381000" y="1295400"/>
            <a:ext cx="8229600" cy="4800600"/>
          </a:xfrm>
        </p:spPr>
        <p:txBody>
          <a:bodyPr/>
          <a:lstStyle/>
          <a:p>
            <a:pPr eaLnBrk="1" hangingPunct="1"/>
            <a:r>
              <a:rPr lang="en-US" altLang="en-US" smtClean="0"/>
              <a:t>BeanFactoryPostProcessor performs post processing on the entire Spring container.</a:t>
            </a:r>
          </a:p>
          <a:p>
            <a:pPr eaLnBrk="1" hangingPunct="1"/>
            <a:r>
              <a:rPr lang="en-US" altLang="en-US" smtClean="0"/>
              <a:t>It has a single method, which is postProcessBeanFactory().</a:t>
            </a:r>
          </a:p>
          <a:p>
            <a:pPr eaLnBrk="1" hangingPunct="1"/>
            <a:r>
              <a:rPr lang="en-US" altLang="en-US" smtClean="0"/>
              <a:t>Spring offers a number of pre-existing bean factory post-processors:</a:t>
            </a:r>
          </a:p>
          <a:p>
            <a:pPr lvl="1" eaLnBrk="1" hangingPunct="1"/>
            <a:r>
              <a:rPr lang="en-US" altLang="en-US" smtClean="0"/>
              <a:t>AspectJWeaving</a:t>
            </a:r>
          </a:p>
          <a:p>
            <a:pPr lvl="1" eaLnBrk="1" hangingPunct="1"/>
            <a:r>
              <a:rPr lang="en-US" altLang="en-US" smtClean="0"/>
              <a:t>CustomAutowireConfigurer</a:t>
            </a:r>
          </a:p>
          <a:p>
            <a:pPr lvl="1" eaLnBrk="1" hangingPunct="1"/>
            <a:r>
              <a:rPr lang="en-US" altLang="en-US" smtClean="0"/>
              <a:t>CustomEditorConfigurer</a:t>
            </a:r>
          </a:p>
          <a:p>
            <a:pPr lvl="1" eaLnBrk="1" hangingPunct="1"/>
            <a:r>
              <a:rPr lang="en-US" altLang="en-US" smtClean="0"/>
              <a:t>CustomScopeConfigurer</a:t>
            </a:r>
          </a:p>
          <a:p>
            <a:pPr lvl="1" eaLnBrk="1" hangingPunct="1"/>
            <a:r>
              <a:rPr lang="en-US" altLang="en-US" smtClean="0"/>
              <a:t>PropertyPlaceholderConfigurer</a:t>
            </a:r>
          </a:p>
          <a:p>
            <a:pPr lvl="1" eaLnBrk="1" hangingPunct="1"/>
            <a:r>
              <a:rPr lang="en-US" altLang="en-US" smtClean="0"/>
              <a:t>PreferencesPlaceholderConfigurer</a:t>
            </a:r>
          </a:p>
          <a:p>
            <a:pPr lvl="1" eaLnBrk="1" hangingPunct="1"/>
            <a:r>
              <a:rPr lang="en-US" altLang="en-US" smtClean="0"/>
              <a:t>PropertyOverrideConfigurer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94" name="Rectangle 10"/>
          <p:cNvSpPr>
            <a:spLocks noGrp="1"/>
          </p:cNvSpPr>
          <p:nvPr>
            <p:ph type="title"/>
          </p:nvPr>
        </p:nvSpPr>
        <p:spPr>
          <a:xfrm>
            <a:off x="184150" y="133350"/>
            <a:ext cx="8820150" cy="554038"/>
          </a:xfrm>
        </p:spPr>
        <p:txBody>
          <a:bodyPr/>
          <a:lstStyle/>
          <a:p>
            <a:pPr eaLnBrk="1" hangingPunct="1">
              <a:defRPr/>
            </a:pPr>
            <a:r>
              <a:rPr lang="en-US" sz="1200" dirty="0"/>
              <a:t>1.5 : Bean containers</a:t>
            </a:r>
            <a:br>
              <a:rPr lang="en-US" sz="1200" dirty="0"/>
            </a:br>
            <a:r>
              <a:rPr lang="en-US" dirty="0" err="1"/>
              <a:t>PropertyPlaceholderConfigurer</a:t>
            </a:r>
            <a:endParaRPr lang="en-US" dirty="0"/>
          </a:p>
        </p:txBody>
      </p:sp>
      <p:sp>
        <p:nvSpPr>
          <p:cNvPr id="59395" name="Rectangle 11"/>
          <p:cNvSpPr>
            <a:spLocks noGrp="1"/>
          </p:cNvSpPr>
          <p:nvPr>
            <p:ph idx="1"/>
          </p:nvPr>
        </p:nvSpPr>
        <p:spPr>
          <a:xfrm>
            <a:off x="381000" y="838200"/>
            <a:ext cx="8229600" cy="4876800"/>
          </a:xfrm>
        </p:spPr>
        <p:txBody>
          <a:bodyPr/>
          <a:lstStyle/>
          <a:p>
            <a:pPr eaLnBrk="1" hangingPunct="1"/>
            <a:r>
              <a:rPr lang="en-US" altLang="en-US" smtClean="0"/>
              <a:t>It is possible to configure entire application in a single bean wiring file.</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But, sometimes it is beneficial to extract certain pieces of that configuration into a separate property file.</a:t>
            </a:r>
          </a:p>
        </p:txBody>
      </p:sp>
      <p:sp>
        <p:nvSpPr>
          <p:cNvPr id="59396" name="AutoShape 6"/>
          <p:cNvSpPr>
            <a:spLocks noChangeArrowheads="1"/>
          </p:cNvSpPr>
          <p:nvPr/>
        </p:nvSpPr>
        <p:spPr bwMode="auto">
          <a:xfrm>
            <a:off x="533400" y="1219200"/>
            <a:ext cx="8305800" cy="36576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id=“datasource” class=“com.spring.ConnectionDataSource” &gt;</a:t>
            </a:r>
          </a:p>
          <a:p>
            <a:pPr lvl="2" eaLnBrk="1" hangingPunct="1">
              <a:spcBef>
                <a:spcPct val="0"/>
              </a:spcBef>
              <a:buFontTx/>
              <a:buNone/>
            </a:pPr>
            <a:r>
              <a:rPr lang="en-US" altLang="en-US" sz="2000">
                <a:solidFill>
                  <a:srgbClr val="990000"/>
                </a:solidFill>
                <a:latin typeface="Arial" pitchFamily="34" charset="0"/>
              </a:rPr>
              <a:t>   &lt;property name=“url”&gt; </a:t>
            </a:r>
          </a:p>
          <a:p>
            <a:pPr lvl="2" eaLnBrk="1" hangingPunct="1">
              <a:spcBef>
                <a:spcPct val="0"/>
              </a:spcBef>
              <a:buFontTx/>
              <a:buNone/>
            </a:pPr>
            <a:r>
              <a:rPr lang="en-US" altLang="en-US" sz="2000">
                <a:solidFill>
                  <a:srgbClr val="990000"/>
                </a:solidFill>
                <a:latin typeface="Arial" pitchFamily="34" charset="0"/>
              </a:rPr>
              <a:t>         &lt;value&gt; jdbc:hsqldb:training &lt;/value&gt;</a:t>
            </a:r>
          </a:p>
          <a:p>
            <a:pPr lvl="2" eaLnBrk="1" hangingPunct="1">
              <a:spcBef>
                <a:spcPct val="0"/>
              </a:spcBef>
              <a:buFontTx/>
              <a:buNone/>
            </a:pPr>
            <a:r>
              <a:rPr lang="en-US" altLang="en-US" sz="2000">
                <a:solidFill>
                  <a:srgbClr val="990000"/>
                </a:solidFill>
                <a:latin typeface="Arial" pitchFamily="34" charset="0"/>
              </a:rPr>
              <a:t>   &lt;/property&gt;</a:t>
            </a:r>
          </a:p>
          <a:p>
            <a:pPr lvl="2" eaLnBrk="1" hangingPunct="1">
              <a:spcBef>
                <a:spcPct val="0"/>
              </a:spcBef>
              <a:buFontTx/>
              <a:buNone/>
            </a:pPr>
            <a:r>
              <a:rPr lang="en-US" altLang="en-US" sz="2000">
                <a:solidFill>
                  <a:srgbClr val="990000"/>
                </a:solidFill>
                <a:latin typeface="Arial" pitchFamily="34" charset="0"/>
              </a:rPr>
              <a:t>   &lt;property name=“driverclassname”&gt; </a:t>
            </a:r>
          </a:p>
          <a:p>
            <a:pPr lvl="2" eaLnBrk="1" hangingPunct="1">
              <a:spcBef>
                <a:spcPct val="0"/>
              </a:spcBef>
              <a:buFontTx/>
              <a:buNone/>
            </a:pPr>
            <a:r>
              <a:rPr lang="en-US" altLang="en-US" sz="2000" b="1">
                <a:solidFill>
                  <a:srgbClr val="990000"/>
                </a:solidFill>
                <a:latin typeface="Arial" pitchFamily="34" charset="0"/>
              </a:rPr>
              <a:t>          &lt;value&gt; org.hsqldb.jdbcDriver &lt;/value&gt;</a:t>
            </a:r>
          </a:p>
          <a:p>
            <a:pPr lvl="2" eaLnBrk="1" hangingPunct="1">
              <a:spcBef>
                <a:spcPct val="0"/>
              </a:spcBef>
              <a:buFontTx/>
              <a:buNone/>
            </a:pPr>
            <a:r>
              <a:rPr lang="en-US" altLang="en-US" sz="2000" b="1">
                <a:solidFill>
                  <a:srgbClr val="990000"/>
                </a:solidFill>
                <a:latin typeface="Arial" pitchFamily="34" charset="0"/>
              </a:rPr>
              <a:t>   &lt;/property&gt;</a:t>
            </a:r>
          </a:p>
          <a:p>
            <a:pPr lvl="2" eaLnBrk="1" hangingPunct="1">
              <a:spcBef>
                <a:spcPct val="0"/>
              </a:spcBef>
              <a:buFontTx/>
              <a:buNone/>
            </a:pPr>
            <a:r>
              <a:rPr lang="en-US" altLang="en-US" sz="2000" b="1">
                <a:solidFill>
                  <a:srgbClr val="990000"/>
                </a:solidFill>
                <a:latin typeface="Arial" pitchFamily="34" charset="0"/>
              </a:rPr>
              <a:t>….</a:t>
            </a:r>
          </a:p>
          <a:p>
            <a:pPr lvl="2" eaLnBrk="1" hangingPunct="1">
              <a:spcBef>
                <a:spcPct val="0"/>
              </a:spcBef>
              <a:buFontTx/>
              <a:buNone/>
            </a:pPr>
            <a:r>
              <a:rPr lang="en-US" altLang="en-US" sz="2000" b="1">
                <a:solidFill>
                  <a:srgbClr val="990000"/>
                </a:solidFill>
                <a:latin typeface="Arial" pitchFamily="34" charset="0"/>
              </a:rPr>
              <a:t>&lt;/bean&gt;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40" name="Rectangle 8"/>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t>
            </a:r>
            <a:br>
              <a:rPr lang="en-US" sz="1000"/>
            </a:br>
            <a:r>
              <a:rPr lang="en-US"/>
              <a:t>PropertyPlaceholderConfigurer</a:t>
            </a:r>
          </a:p>
        </p:txBody>
      </p:sp>
      <p:sp>
        <p:nvSpPr>
          <p:cNvPr id="60419" name="Rectangle 9"/>
          <p:cNvSpPr>
            <a:spLocks noGrp="1"/>
          </p:cNvSpPr>
          <p:nvPr>
            <p:ph idx="1"/>
          </p:nvPr>
        </p:nvSpPr>
        <p:spPr>
          <a:xfrm>
            <a:off x="360363" y="900113"/>
            <a:ext cx="8639175" cy="5264150"/>
          </a:xfrm>
        </p:spPr>
        <p:txBody>
          <a:bodyPr/>
          <a:lstStyle/>
          <a:p>
            <a:pPr eaLnBrk="1" hangingPunct="1"/>
            <a:r>
              <a:rPr lang="en-US" altLang="en-US" smtClean="0"/>
              <a:t>Externalizing properties using PropertyPlaceholderConfigurer indicates Spring to load certain configuration from an external property file. </a:t>
            </a:r>
          </a:p>
        </p:txBody>
      </p:sp>
      <p:sp>
        <p:nvSpPr>
          <p:cNvPr id="60420" name="Rectangle 4"/>
          <p:cNvSpPr>
            <a:spLocks noChangeArrowheads="1"/>
          </p:cNvSpPr>
          <p:nvPr/>
        </p:nvSpPr>
        <p:spPr bwMode="auto">
          <a:xfrm>
            <a:off x="533400" y="3048000"/>
            <a:ext cx="8153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5000"/>
              </a:lnSpc>
              <a:spcBef>
                <a:spcPct val="0"/>
              </a:spcBef>
              <a:buFontTx/>
              <a:buNone/>
            </a:pPr>
            <a:endParaRPr lang="en-US" altLang="en-US" sz="2000">
              <a:latin typeface="Trebuchet MS" pitchFamily="34" charset="0"/>
            </a:endParaRPr>
          </a:p>
        </p:txBody>
      </p:sp>
      <p:sp>
        <p:nvSpPr>
          <p:cNvPr id="60421" name="Rectangle 5"/>
          <p:cNvSpPr>
            <a:spLocks noChangeArrowheads="1"/>
          </p:cNvSpPr>
          <p:nvPr/>
        </p:nvSpPr>
        <p:spPr bwMode="auto">
          <a:xfrm>
            <a:off x="381000" y="5867400"/>
            <a:ext cx="52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Char char="•"/>
            </a:pPr>
            <a:endParaRPr lang="en-US" altLang="en-US" sz="2400">
              <a:latin typeface="Times New Roman" pitchFamily="18" charset="0"/>
            </a:endParaRPr>
          </a:p>
        </p:txBody>
      </p:sp>
      <p:sp>
        <p:nvSpPr>
          <p:cNvPr id="60422" name="AutoShape 7"/>
          <p:cNvSpPr>
            <a:spLocks noChangeArrowheads="1"/>
          </p:cNvSpPr>
          <p:nvPr/>
        </p:nvSpPr>
        <p:spPr bwMode="auto">
          <a:xfrm>
            <a:off x="381000" y="2362200"/>
            <a:ext cx="7543800" cy="2819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0000"/>
              </a:lnSpc>
              <a:spcBef>
                <a:spcPct val="0"/>
              </a:spcBef>
              <a:buFontTx/>
              <a:buNone/>
            </a:pPr>
            <a:r>
              <a:rPr lang="en-US" altLang="en-US" sz="1600">
                <a:solidFill>
                  <a:srgbClr val="990000"/>
                </a:solidFill>
                <a:latin typeface="Arial" pitchFamily="34" charset="0"/>
              </a:rPr>
              <a:t>&lt;bean id="placeHolderConfig" class=“org.springframework.beans. </a:t>
            </a:r>
          </a:p>
          <a:p>
            <a:pPr eaLnBrk="1" hangingPunct="1">
              <a:lnSpc>
                <a:spcPct val="110000"/>
              </a:lnSpc>
              <a:spcBef>
                <a:spcPct val="0"/>
              </a:spcBef>
              <a:buFontTx/>
              <a:buNone/>
            </a:pPr>
            <a:r>
              <a:rPr lang="en-US" altLang="en-US" sz="1600">
                <a:solidFill>
                  <a:srgbClr val="990000"/>
                </a:solidFill>
                <a:latin typeface="Arial" pitchFamily="34" charset="0"/>
              </a:rPr>
              <a:t>                                    factory. config.PropertyPlaceholderConfigurer"&gt;</a:t>
            </a:r>
          </a:p>
          <a:p>
            <a:pPr eaLnBrk="1" hangingPunct="1">
              <a:lnSpc>
                <a:spcPct val="110000"/>
              </a:lnSpc>
              <a:spcBef>
                <a:spcPct val="0"/>
              </a:spcBef>
              <a:buFontTx/>
              <a:buNone/>
            </a:pPr>
            <a:r>
              <a:rPr lang="en-US" altLang="en-US" sz="1600">
                <a:solidFill>
                  <a:srgbClr val="990000"/>
                </a:solidFill>
                <a:latin typeface="Arial" pitchFamily="34" charset="0"/>
              </a:rPr>
              <a:t>     &lt;property name="location“  value=“data.properties” /&gt;</a:t>
            </a:r>
          </a:p>
          <a:p>
            <a:pPr eaLnBrk="1" hangingPunct="1">
              <a:lnSpc>
                <a:spcPct val="110000"/>
              </a:lnSpc>
              <a:spcBef>
                <a:spcPct val="0"/>
              </a:spcBef>
              <a:buFontTx/>
              <a:buNone/>
            </a:pPr>
            <a:r>
              <a:rPr lang="en-US" altLang="en-US" sz="1600">
                <a:solidFill>
                  <a:srgbClr val="990000"/>
                </a:solidFill>
                <a:latin typeface="Arial" pitchFamily="34" charset="0"/>
              </a:rPr>
              <a:t>&lt;/bean&gt;</a:t>
            </a:r>
          </a:p>
          <a:p>
            <a:pPr eaLnBrk="1" hangingPunct="1">
              <a:lnSpc>
                <a:spcPct val="110000"/>
              </a:lnSpc>
              <a:spcBef>
                <a:spcPct val="0"/>
              </a:spcBef>
              <a:buFontTx/>
              <a:buNone/>
            </a:pPr>
            <a:r>
              <a:rPr lang="en-US" altLang="en-US" sz="1600">
                <a:solidFill>
                  <a:srgbClr val="990000"/>
                </a:solidFill>
                <a:latin typeface="Arial" pitchFamily="34" charset="0"/>
              </a:rPr>
              <a:t>&lt;bean id="dataSource"  class="org.apache.commons.dbcp.BasicDataSource"&gt;</a:t>
            </a:r>
          </a:p>
          <a:p>
            <a:pPr eaLnBrk="1" hangingPunct="1">
              <a:lnSpc>
                <a:spcPct val="110000"/>
              </a:lnSpc>
              <a:spcBef>
                <a:spcPct val="0"/>
              </a:spcBef>
              <a:buFontTx/>
              <a:buNone/>
            </a:pPr>
            <a:r>
              <a:rPr lang="en-US" altLang="en-US" sz="1600">
                <a:solidFill>
                  <a:srgbClr val="990000"/>
                </a:solidFill>
                <a:latin typeface="Arial" pitchFamily="34" charset="0"/>
              </a:rPr>
              <a:t>       &lt;property name="driverClassName" value="</a:t>
            </a:r>
            <a:r>
              <a:rPr lang="en-US" altLang="en-US" sz="1600">
                <a:solidFill>
                  <a:schemeClr val="hlink"/>
                </a:solidFill>
                <a:latin typeface="Arial" pitchFamily="34" charset="0"/>
              </a:rPr>
              <a:t>${jdbc.driverClassName}"/&gt;</a:t>
            </a:r>
          </a:p>
          <a:p>
            <a:pPr eaLnBrk="1" hangingPunct="1">
              <a:lnSpc>
                <a:spcPct val="110000"/>
              </a:lnSpc>
              <a:spcBef>
                <a:spcPct val="0"/>
              </a:spcBef>
              <a:buFontTx/>
              <a:buNone/>
            </a:pPr>
            <a:r>
              <a:rPr lang="en-US" altLang="en-US" sz="1600">
                <a:solidFill>
                  <a:srgbClr val="990000"/>
                </a:solidFill>
                <a:latin typeface="Arial" pitchFamily="34" charset="0"/>
              </a:rPr>
              <a:t>       &lt;property name="url" value="</a:t>
            </a:r>
            <a:r>
              <a:rPr lang="en-US" altLang="en-US" sz="1600">
                <a:solidFill>
                  <a:schemeClr val="hlink"/>
                </a:solidFill>
                <a:latin typeface="Arial" pitchFamily="34" charset="0"/>
              </a:rPr>
              <a:t>${jdbc.url}</a:t>
            </a:r>
            <a:r>
              <a:rPr lang="en-US" altLang="en-US" sz="1600">
                <a:solidFill>
                  <a:srgbClr val="990000"/>
                </a:solidFill>
                <a:latin typeface="Arial" pitchFamily="34" charset="0"/>
              </a:rPr>
              <a:t>"/&gt;</a:t>
            </a:r>
          </a:p>
          <a:p>
            <a:pPr eaLnBrk="1" hangingPunct="1">
              <a:lnSpc>
                <a:spcPct val="110000"/>
              </a:lnSpc>
              <a:spcBef>
                <a:spcPct val="0"/>
              </a:spcBef>
              <a:buFontTx/>
              <a:buNone/>
            </a:pPr>
            <a:r>
              <a:rPr lang="en-US" altLang="en-US" sz="1600">
                <a:solidFill>
                  <a:srgbClr val="990000"/>
                </a:solidFill>
                <a:latin typeface="Arial" pitchFamily="34" charset="0"/>
              </a:rPr>
              <a:t>       &lt;property name="username" value="</a:t>
            </a:r>
            <a:r>
              <a:rPr lang="en-US" altLang="en-US" sz="1600">
                <a:solidFill>
                  <a:schemeClr val="hlink"/>
                </a:solidFill>
                <a:latin typeface="Arial" pitchFamily="34" charset="0"/>
              </a:rPr>
              <a:t>${jdbc.username}</a:t>
            </a:r>
            <a:r>
              <a:rPr lang="en-US" altLang="en-US" sz="1600">
                <a:solidFill>
                  <a:srgbClr val="990000"/>
                </a:solidFill>
                <a:latin typeface="Arial" pitchFamily="34" charset="0"/>
              </a:rPr>
              <a:t>"/&gt;</a:t>
            </a:r>
          </a:p>
          <a:p>
            <a:pPr eaLnBrk="1" hangingPunct="1">
              <a:lnSpc>
                <a:spcPct val="110000"/>
              </a:lnSpc>
              <a:spcBef>
                <a:spcPct val="0"/>
              </a:spcBef>
              <a:buFontTx/>
              <a:buNone/>
            </a:pPr>
            <a:r>
              <a:rPr lang="en-US" altLang="en-US" sz="1600">
                <a:solidFill>
                  <a:srgbClr val="990000"/>
                </a:solidFill>
                <a:latin typeface="Arial" pitchFamily="34" charset="0"/>
              </a:rPr>
              <a:t>       &lt;property name="password" value="</a:t>
            </a:r>
            <a:r>
              <a:rPr lang="en-US" altLang="en-US" sz="1600">
                <a:solidFill>
                  <a:schemeClr val="hlink"/>
                </a:solidFill>
                <a:latin typeface="Arial" pitchFamily="34" charset="0"/>
              </a:rPr>
              <a:t>${jdbc.password}</a:t>
            </a:r>
            <a:r>
              <a:rPr lang="en-US" altLang="en-US" sz="1600">
                <a:solidFill>
                  <a:srgbClr val="990000"/>
                </a:solidFill>
                <a:latin typeface="Arial" pitchFamily="34" charset="0"/>
              </a:rPr>
              <a:t>"/&gt;</a:t>
            </a:r>
          </a:p>
          <a:p>
            <a:pPr eaLnBrk="1" hangingPunct="1">
              <a:lnSpc>
                <a:spcPct val="110000"/>
              </a:lnSpc>
              <a:spcBef>
                <a:spcPct val="0"/>
              </a:spcBef>
              <a:buFontTx/>
              <a:buNone/>
            </a:pPr>
            <a:r>
              <a:rPr lang="en-US" altLang="en-US" sz="1600">
                <a:solidFill>
                  <a:srgbClr val="990000"/>
                </a:solidFill>
                <a:latin typeface="Arial" pitchFamily="34" charset="0"/>
              </a:rPr>
              <a:t>&lt;/bean&gt;</a:t>
            </a:r>
          </a:p>
        </p:txBody>
      </p:sp>
      <p:sp>
        <p:nvSpPr>
          <p:cNvPr id="60423" name="AutoShape 10"/>
          <p:cNvSpPr>
            <a:spLocks noChangeArrowheads="1"/>
          </p:cNvSpPr>
          <p:nvPr/>
        </p:nvSpPr>
        <p:spPr bwMode="auto">
          <a:xfrm>
            <a:off x="533400" y="5334000"/>
            <a:ext cx="5486400" cy="914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5000"/>
              </a:lnSpc>
              <a:spcBef>
                <a:spcPct val="0"/>
              </a:spcBef>
              <a:buFontTx/>
              <a:buNone/>
            </a:pPr>
            <a:r>
              <a:rPr lang="en-US" altLang="en-US" sz="1600">
                <a:latin typeface="Arial" pitchFamily="34" charset="0"/>
              </a:rPr>
              <a:t>jdbc.driverClassName=oracle.jdbc.driver.OracleDriver</a:t>
            </a:r>
          </a:p>
          <a:p>
            <a:pPr eaLnBrk="1" hangingPunct="1">
              <a:lnSpc>
                <a:spcPct val="115000"/>
              </a:lnSpc>
              <a:spcBef>
                <a:spcPct val="0"/>
              </a:spcBef>
              <a:buFontTx/>
              <a:buNone/>
            </a:pPr>
            <a:r>
              <a:rPr lang="en-US" altLang="en-US" sz="1600">
                <a:latin typeface="Arial" pitchFamily="34" charset="0"/>
              </a:rPr>
              <a:t>jdbc.url=jdbc:oracle:thin:@192.168.224.26:1521:trgdb</a:t>
            </a:r>
          </a:p>
          <a:p>
            <a:pPr eaLnBrk="1" hangingPunct="1">
              <a:lnSpc>
                <a:spcPct val="115000"/>
              </a:lnSpc>
              <a:spcBef>
                <a:spcPct val="0"/>
              </a:spcBef>
              <a:buFontTx/>
              <a:buNone/>
            </a:pPr>
            <a:r>
              <a:rPr lang="en-US" altLang="en-US" sz="1600">
                <a:latin typeface="Arial" pitchFamily="34" charset="0"/>
              </a:rPr>
              <a:t>…..</a:t>
            </a:r>
          </a:p>
        </p:txBody>
      </p:sp>
      <p:sp>
        <p:nvSpPr>
          <p:cNvPr id="60424" name="Freeform 14"/>
          <p:cNvSpPr>
            <a:spLocks/>
          </p:cNvSpPr>
          <p:nvPr/>
        </p:nvSpPr>
        <p:spPr bwMode="auto">
          <a:xfrm>
            <a:off x="5762625" y="3106738"/>
            <a:ext cx="2714625" cy="2573337"/>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029" name="Rectangle 149"/>
          <p:cNvSpPr>
            <a:spLocks noGrp="1"/>
          </p:cNvSpPr>
          <p:nvPr>
            <p:ph type="title"/>
          </p:nvPr>
        </p:nvSpPr>
        <p:spPr>
          <a:xfrm>
            <a:off x="184150" y="133350"/>
            <a:ext cx="8820150" cy="554038"/>
          </a:xfrm>
        </p:spPr>
        <p:txBody>
          <a:bodyPr/>
          <a:lstStyle/>
          <a:p>
            <a:pPr eaLnBrk="1" hangingPunct="1">
              <a:defRPr/>
            </a:pPr>
            <a:r>
              <a:rPr lang="en-US" sz="1200"/>
              <a:t>1.5 : Bean containers</a:t>
            </a:r>
            <a:r>
              <a:rPr lang="en-US"/>
              <a:t/>
            </a:r>
            <a:br>
              <a:rPr lang="en-US"/>
            </a:br>
            <a:r>
              <a:rPr lang="en-US"/>
              <a:t>Demo: Example 7</a:t>
            </a:r>
          </a:p>
        </p:txBody>
      </p:sp>
      <p:sp>
        <p:nvSpPr>
          <p:cNvPr id="61443" name="Rectangle 77"/>
          <p:cNvSpPr>
            <a:spLocks noGrp="1"/>
          </p:cNvSpPr>
          <p:nvPr>
            <p:ph idx="1"/>
          </p:nvPr>
        </p:nvSpPr>
        <p:spPr>
          <a:xfrm>
            <a:off x="381000" y="1295400"/>
            <a:ext cx="4419600" cy="4525963"/>
          </a:xfrm>
        </p:spPr>
        <p:txBody>
          <a:bodyPr/>
          <a:lstStyle/>
          <a:p>
            <a:pPr eaLnBrk="1" hangingPunct="1"/>
            <a:r>
              <a:rPr lang="en-US" altLang="en-US" smtClean="0"/>
              <a:t>This demo shows how to use the PropertyPlaceholderConfigurer BeanFactoryPostProcessor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4" name="Rectangle 6"/>
          <p:cNvSpPr>
            <a:spLocks noGrp="1"/>
          </p:cNvSpPr>
          <p:nvPr>
            <p:ph type="title"/>
          </p:nvPr>
        </p:nvSpPr>
        <p:spPr>
          <a:xfrm>
            <a:off x="184150" y="133350"/>
            <a:ext cx="8820150" cy="554038"/>
          </a:xfrm>
        </p:spPr>
        <p:txBody>
          <a:bodyPr/>
          <a:lstStyle/>
          <a:p>
            <a:pPr eaLnBrk="1" hangingPunct="1">
              <a:defRPr/>
            </a:pPr>
            <a:r>
              <a:rPr lang="en-US" sz="1200" dirty="0"/>
              <a:t>1.5 : Bean containers</a:t>
            </a:r>
            <a:r>
              <a:rPr lang="en-US" sz="2000" dirty="0"/>
              <a:t/>
            </a:r>
            <a:br>
              <a:rPr lang="en-US" sz="2000" dirty="0"/>
            </a:br>
            <a:r>
              <a:rPr lang="en-US" dirty="0"/>
              <a:t>CustomEditorConfigurer</a:t>
            </a:r>
          </a:p>
        </p:txBody>
      </p:sp>
      <p:sp>
        <p:nvSpPr>
          <p:cNvPr id="62467" name="Content Placeholder 12"/>
          <p:cNvSpPr>
            <a:spLocks/>
          </p:cNvSpPr>
          <p:nvPr/>
        </p:nvSpPr>
        <p:spPr bwMode="auto">
          <a:xfrm>
            <a:off x="382588" y="1296988"/>
            <a:ext cx="8226425"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r>
              <a:rPr lang="en-US" altLang="en-US" sz="2000" b="1">
                <a:solidFill>
                  <a:srgbClr val="990000"/>
                </a:solidFill>
                <a:latin typeface="Arial" pitchFamily="34" charset="0"/>
                <a:cs typeface="Arial" pitchFamily="34" charset="0"/>
              </a:rPr>
              <a:t>CustomEditorConfigurer is a bean factory post-processer which allows to convert values in String form to final property values.</a:t>
            </a:r>
          </a:p>
          <a:p>
            <a:r>
              <a:rPr lang="en-US" altLang="en-US" sz="2000" b="1">
                <a:solidFill>
                  <a:srgbClr val="990000"/>
                </a:solidFill>
                <a:latin typeface="Arial" pitchFamily="34" charset="0"/>
                <a:cs typeface="Arial" pitchFamily="34" charset="0"/>
              </a:rPr>
              <a:t>It allows you to register custom implementation of PropertyEditor to translate property wired values to other property types. </a:t>
            </a:r>
          </a:p>
          <a:p>
            <a:r>
              <a:rPr lang="en-US" altLang="en-US" sz="2000" b="1">
                <a:solidFill>
                  <a:srgbClr val="990000"/>
                </a:solidFill>
                <a:latin typeface="Arial" pitchFamily="34" charset="0"/>
                <a:cs typeface="Arial" pitchFamily="34" charset="0"/>
              </a:rPr>
              <a:t>Java.beans.PropertyEditorSupport is a convenience implementation java.beans.PropertyEditor interface that allows setting a non-string property to a string value.</a:t>
            </a:r>
          </a:p>
          <a:p>
            <a:r>
              <a:rPr lang="en-US" altLang="en-US" sz="2000" b="1">
                <a:solidFill>
                  <a:srgbClr val="990000"/>
                </a:solidFill>
                <a:latin typeface="Arial" pitchFamily="34" charset="0"/>
                <a:cs typeface="Arial" pitchFamily="34" charset="0"/>
              </a:rPr>
              <a:t>It has two methods: getAsText() and setAsText(String 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457200" y="0"/>
            <a:ext cx="8229600" cy="1143000"/>
          </a:xfrm>
        </p:spPr>
        <p:txBody>
          <a:bodyPr/>
          <a:lstStyle/>
          <a:p>
            <a:pPr eaLnBrk="1" hangingPunct="1"/>
            <a:r>
              <a:rPr lang="en-US" altLang="en-US" sz="1200" smtClean="0">
                <a:cs typeface="Times New Roman" pitchFamily="18" charset="0"/>
              </a:rPr>
              <a:t>1.5 : Bean containers</a:t>
            </a:r>
            <a:r>
              <a:rPr lang="en-US" altLang="en-US" sz="1000" smtClean="0">
                <a:cs typeface="Times New Roman" pitchFamily="18" charset="0"/>
              </a:rPr>
              <a:t> </a:t>
            </a:r>
            <a:br>
              <a:rPr lang="en-US" altLang="en-US" sz="1000" smtClean="0">
                <a:cs typeface="Times New Roman" pitchFamily="18" charset="0"/>
              </a:rPr>
            </a:br>
            <a:r>
              <a:rPr lang="en-US" altLang="en-US" smtClean="0"/>
              <a:t>CustomEditorConfigurer</a:t>
            </a:r>
          </a:p>
        </p:txBody>
      </p:sp>
      <p:sp>
        <p:nvSpPr>
          <p:cNvPr id="63491" name="AutoShape 6"/>
          <p:cNvSpPr>
            <a:spLocks noChangeArrowheads="1"/>
          </p:cNvSpPr>
          <p:nvPr/>
        </p:nvSpPr>
        <p:spPr bwMode="auto">
          <a:xfrm>
            <a:off x="381000" y="1066800"/>
            <a:ext cx="8305800" cy="28956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id="customEditorConfigurer" class="org.springframework. </a:t>
            </a:r>
          </a:p>
          <a:p>
            <a:pPr eaLnBrk="1" hangingPunct="1">
              <a:spcBef>
                <a:spcPct val="0"/>
              </a:spcBef>
              <a:buFontTx/>
              <a:buNone/>
            </a:pPr>
            <a:r>
              <a:rPr lang="en-US" altLang="en-US" sz="2000">
                <a:solidFill>
                  <a:srgbClr val="990000"/>
                </a:solidFill>
                <a:latin typeface="Arial" pitchFamily="34" charset="0"/>
              </a:rPr>
              <a:t>                                beans.factory.config.CustomEditorConfigurer"&gt; </a:t>
            </a:r>
          </a:p>
          <a:p>
            <a:pPr eaLnBrk="1" hangingPunct="1">
              <a:spcBef>
                <a:spcPct val="0"/>
              </a:spcBef>
              <a:buFontTx/>
              <a:buNone/>
            </a:pPr>
            <a:r>
              <a:rPr lang="en-US" altLang="en-US" sz="2000">
                <a:solidFill>
                  <a:srgbClr val="990000"/>
                </a:solidFill>
                <a:latin typeface="Arial" pitchFamily="34" charset="0"/>
              </a:rPr>
              <a:t>  &lt;property name="customEditors"&gt; </a:t>
            </a:r>
          </a:p>
          <a:p>
            <a:pPr eaLnBrk="1" hangingPunct="1">
              <a:spcBef>
                <a:spcPct val="0"/>
              </a:spcBef>
              <a:buFontTx/>
              <a:buNone/>
            </a:pPr>
            <a:r>
              <a:rPr lang="en-US" altLang="en-US" sz="2000">
                <a:solidFill>
                  <a:srgbClr val="990000"/>
                </a:solidFill>
                <a:latin typeface="Arial" pitchFamily="34" charset="0"/>
              </a:rPr>
              <a:t>      &lt;map&gt; </a:t>
            </a:r>
          </a:p>
          <a:p>
            <a:pPr eaLnBrk="1" hangingPunct="1">
              <a:spcBef>
                <a:spcPct val="0"/>
              </a:spcBef>
              <a:buFontTx/>
              <a:buNone/>
            </a:pPr>
            <a:r>
              <a:rPr lang="en-US" altLang="en-US" sz="2000">
                <a:solidFill>
                  <a:srgbClr val="990000"/>
                </a:solidFill>
                <a:latin typeface="Arial" pitchFamily="34" charset="0"/>
              </a:rPr>
              <a:t>          &lt;entry key="java.util.Date“ value="MyCustomDateEditor"/&gt; </a:t>
            </a:r>
          </a:p>
          <a:p>
            <a:pPr eaLnBrk="1" hangingPunct="1">
              <a:spcBef>
                <a:spcPct val="0"/>
              </a:spcBef>
              <a:buFontTx/>
              <a:buNone/>
            </a:pPr>
            <a:r>
              <a:rPr lang="en-US" altLang="en-US" sz="2000">
                <a:solidFill>
                  <a:srgbClr val="990000"/>
                </a:solidFill>
                <a:latin typeface="Arial" pitchFamily="34" charset="0"/>
              </a:rPr>
              <a:t>      &lt;/map&gt; </a:t>
            </a:r>
          </a:p>
          <a:p>
            <a:pPr eaLnBrk="1" hangingPunct="1">
              <a:spcBef>
                <a:spcPct val="0"/>
              </a:spcBef>
              <a:buFontTx/>
              <a:buNone/>
            </a:pPr>
            <a:r>
              <a:rPr lang="en-US" altLang="en-US" sz="2000">
                <a:solidFill>
                  <a:srgbClr val="990000"/>
                </a:solidFill>
                <a:latin typeface="Arial" pitchFamily="34" charset="0"/>
              </a:rPr>
              <a:t>   &lt;/property&gt;</a:t>
            </a:r>
          </a:p>
          <a:p>
            <a:pPr eaLnBrk="1" hangingPunct="1">
              <a:spcBef>
                <a:spcPct val="0"/>
              </a:spcBef>
              <a:buFontTx/>
              <a:buNone/>
            </a:pPr>
            <a:r>
              <a:rPr lang="en-US" altLang="en-US" sz="2000">
                <a:solidFill>
                  <a:srgbClr val="990000"/>
                </a:solidFill>
                <a:latin typeface="Arial" pitchFamily="34" charset="0"/>
              </a:rPr>
              <a:t>&lt;/bean&gt;</a:t>
            </a:r>
          </a:p>
        </p:txBody>
      </p:sp>
      <p:sp>
        <p:nvSpPr>
          <p:cNvPr id="63492" name="AutoShape 7"/>
          <p:cNvSpPr>
            <a:spLocks noChangeArrowheads="1"/>
          </p:cNvSpPr>
          <p:nvPr/>
        </p:nvSpPr>
        <p:spPr bwMode="auto">
          <a:xfrm>
            <a:off x="533400" y="4114800"/>
            <a:ext cx="8305800" cy="1524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CustomEditorConfigurer configurer = (CustomEditorConfigurer) </a:t>
            </a:r>
          </a:p>
          <a:p>
            <a:pPr eaLnBrk="1" hangingPunct="1">
              <a:spcBef>
                <a:spcPct val="0"/>
              </a:spcBef>
              <a:buFontTx/>
              <a:buNone/>
            </a:pPr>
            <a:r>
              <a:rPr lang="en-US" altLang="en-US" sz="2000">
                <a:solidFill>
                  <a:srgbClr val="990000"/>
                </a:solidFill>
                <a:latin typeface="Arial" pitchFamily="34" charset="0"/>
              </a:rPr>
              <a:t>                                      factory.getBean(“customEditorConfigurer “);</a:t>
            </a:r>
          </a:p>
          <a:p>
            <a:pPr eaLnBrk="1" hangingPunct="1">
              <a:spcBef>
                <a:spcPct val="0"/>
              </a:spcBef>
              <a:buFontTx/>
              <a:buNone/>
            </a:pPr>
            <a:r>
              <a:rPr lang="en-US" altLang="en-US" sz="2000">
                <a:solidFill>
                  <a:srgbClr val="990000"/>
                </a:solidFill>
                <a:latin typeface="Arial" pitchFamily="34" charset="0"/>
              </a:rPr>
              <a:t>Configurer.postProcessBeanFactory(factory);</a:t>
            </a:r>
          </a:p>
          <a:p>
            <a:pPr eaLnBrk="1" hangingPunct="1">
              <a:spcBef>
                <a:spcPct val="0"/>
              </a:spcBef>
              <a:buFontTx/>
              <a:buNone/>
            </a:pPr>
            <a:r>
              <a:rPr lang="en-US" altLang="en-US" sz="2000">
                <a:solidFill>
                  <a:srgbClr val="990000"/>
                </a:solidFill>
                <a:latin typeface="Arial" pitchFamily="34" charset="0"/>
              </a:rPr>
              <a:t>BeanClass bean = (BeanClass) factory.getBean(“exampleBean”);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73" name="Rectangle 149"/>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a:t/>
            </a:r>
            <a:br>
              <a:rPr lang="en-US"/>
            </a:br>
            <a:r>
              <a:rPr lang="en-US"/>
              <a:t>Demo: Example 8</a:t>
            </a:r>
          </a:p>
        </p:txBody>
      </p:sp>
      <p:sp>
        <p:nvSpPr>
          <p:cNvPr id="64515" name="Rectangle 77"/>
          <p:cNvSpPr>
            <a:spLocks noGrp="1"/>
          </p:cNvSpPr>
          <p:nvPr>
            <p:ph idx="1"/>
          </p:nvPr>
        </p:nvSpPr>
        <p:spPr>
          <a:xfrm>
            <a:off x="381000" y="1295400"/>
            <a:ext cx="4419600" cy="4525963"/>
          </a:xfrm>
        </p:spPr>
        <p:txBody>
          <a:bodyPr/>
          <a:lstStyle/>
          <a:p>
            <a:pPr eaLnBrk="1" hangingPunct="1"/>
            <a:r>
              <a:rPr lang="en-US" altLang="en-US" smtClean="0"/>
              <a:t>This demo shows how to use the CustomEditorConfigurer BeanFactoryPostProcessor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6" name="Rectangle 4"/>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sz="1000">
                <a:cs typeface="Times New Roman" pitchFamily="18" charset="0"/>
              </a:rPr>
              <a:t> </a:t>
            </a:r>
            <a:br>
              <a:rPr lang="en-US" sz="1000">
                <a:cs typeface="Times New Roman" pitchFamily="18" charset="0"/>
              </a:rPr>
            </a:br>
            <a:r>
              <a:rPr lang="en-US"/>
              <a:t>Internationalization: Resolving text messages</a:t>
            </a:r>
          </a:p>
        </p:txBody>
      </p:sp>
      <p:sp>
        <p:nvSpPr>
          <p:cNvPr id="65539" name="Content Placeholder 12"/>
          <p:cNvSpPr>
            <a:spLocks/>
          </p:cNvSpPr>
          <p:nvPr/>
        </p:nvSpPr>
        <p:spPr bwMode="auto">
          <a:xfrm>
            <a:off x="382588" y="1296988"/>
            <a:ext cx="8520112"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r>
              <a:rPr lang="en-US" altLang="en-US" sz="2000" b="1">
                <a:solidFill>
                  <a:srgbClr val="990000"/>
                </a:solidFill>
                <a:latin typeface="Arial" pitchFamily="34" charset="0"/>
                <a:cs typeface="Arial" pitchFamily="34" charset="0"/>
              </a:rPr>
              <a:t>ApplicationContext interface provides messaging functionality by extending MessageSource interface.</a:t>
            </a:r>
          </a:p>
          <a:p>
            <a:r>
              <a:rPr lang="en-US" altLang="en-US" sz="2000" b="1">
                <a:solidFill>
                  <a:srgbClr val="990000"/>
                </a:solidFill>
                <a:latin typeface="Arial" pitchFamily="34" charset="0"/>
                <a:cs typeface="Arial" pitchFamily="34" charset="0"/>
              </a:rPr>
              <a:t>getMessage() is a basic method used to retrieve a message from the MessageSource.</a:t>
            </a:r>
          </a:p>
          <a:p>
            <a:r>
              <a:rPr lang="en-US" altLang="en-US" sz="2000" b="1">
                <a:solidFill>
                  <a:srgbClr val="990000"/>
                </a:solidFill>
                <a:latin typeface="Arial" pitchFamily="34" charset="0"/>
                <a:cs typeface="Arial" pitchFamily="34" charset="0"/>
              </a:rPr>
              <a:t>On loading, ApplicationContext automatically searches for a MessageSource bean defined in the context.</a:t>
            </a:r>
          </a:p>
          <a:p>
            <a:r>
              <a:rPr lang="en-US" altLang="en-US" sz="2000" b="1">
                <a:solidFill>
                  <a:srgbClr val="990000"/>
                </a:solidFill>
                <a:latin typeface="Arial" pitchFamily="34" charset="0"/>
                <a:cs typeface="Arial" pitchFamily="34" charset="0"/>
              </a:rPr>
              <a:t>ResourceBundleMessageSource is a ready-to-use implementation of MessageSource. </a:t>
            </a:r>
          </a:p>
          <a:p>
            <a:endParaRPr lang="en-US" altLang="en-US" sz="2000" b="1">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4"/>
          <p:cNvSpPr>
            <a:spLocks noChangeArrowheads="1"/>
          </p:cNvSpPr>
          <p:nvPr/>
        </p:nvSpPr>
        <p:spPr bwMode="auto">
          <a:xfrm>
            <a:off x="381000" y="1143000"/>
            <a:ext cx="8305800" cy="1600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id="messageSource“ class="org.springframework.context. </a:t>
            </a:r>
          </a:p>
          <a:p>
            <a:pPr eaLnBrk="1" hangingPunct="1">
              <a:spcBef>
                <a:spcPct val="0"/>
              </a:spcBef>
              <a:buFontTx/>
              <a:buNone/>
            </a:pPr>
            <a:r>
              <a:rPr lang="en-US" altLang="en-US" sz="2000">
                <a:solidFill>
                  <a:srgbClr val="990000"/>
                </a:solidFill>
                <a:latin typeface="Arial" pitchFamily="34" charset="0"/>
              </a:rPr>
              <a:t>                                            support.ResourceBundleMessageSource"&gt;</a:t>
            </a:r>
          </a:p>
          <a:p>
            <a:pPr eaLnBrk="1" hangingPunct="1">
              <a:spcBef>
                <a:spcPct val="0"/>
              </a:spcBef>
              <a:buFontTx/>
              <a:buNone/>
            </a:pPr>
            <a:r>
              <a:rPr lang="en-US" altLang="en-US" sz="2000">
                <a:solidFill>
                  <a:srgbClr val="990000"/>
                </a:solidFill>
                <a:latin typeface="Arial" pitchFamily="34" charset="0"/>
              </a:rPr>
              <a:t>      &lt;property name="basename"&gt;</a:t>
            </a:r>
          </a:p>
          <a:p>
            <a:pPr eaLnBrk="1" hangingPunct="1">
              <a:spcBef>
                <a:spcPct val="0"/>
              </a:spcBef>
              <a:buFontTx/>
              <a:buNone/>
            </a:pPr>
            <a:r>
              <a:rPr lang="en-US" altLang="en-US" sz="2000">
                <a:solidFill>
                  <a:srgbClr val="990000"/>
                </a:solidFill>
                <a:latin typeface="Arial" pitchFamily="34" charset="0"/>
              </a:rPr>
              <a:t>               &lt;value&gt;applicationResources&lt;/value&gt;&lt;/property&gt;</a:t>
            </a:r>
          </a:p>
          <a:p>
            <a:pPr eaLnBrk="1" hangingPunct="1">
              <a:spcBef>
                <a:spcPct val="0"/>
              </a:spcBef>
              <a:buFontTx/>
              <a:buNone/>
            </a:pPr>
            <a:r>
              <a:rPr lang="en-US" altLang="en-US" sz="2000">
                <a:solidFill>
                  <a:srgbClr val="990000"/>
                </a:solidFill>
                <a:latin typeface="Arial" pitchFamily="34" charset="0"/>
              </a:rPr>
              <a:t>&lt;/bean&gt;</a:t>
            </a:r>
          </a:p>
        </p:txBody>
      </p:sp>
      <p:sp>
        <p:nvSpPr>
          <p:cNvPr id="66563" name="AutoShape 6"/>
          <p:cNvSpPr>
            <a:spLocks noChangeArrowheads="1"/>
          </p:cNvSpPr>
          <p:nvPr/>
        </p:nvSpPr>
        <p:spPr bwMode="auto">
          <a:xfrm>
            <a:off x="381000" y="3200400"/>
            <a:ext cx="8305800" cy="18288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MessageSource messageSource = (MessageSource) factory.getBean </a:t>
            </a:r>
          </a:p>
          <a:p>
            <a:pPr eaLnBrk="1" hangingPunct="1">
              <a:spcBef>
                <a:spcPct val="0"/>
              </a:spcBef>
              <a:buFontTx/>
              <a:buNone/>
            </a:pPr>
            <a:r>
              <a:rPr lang="en-US" altLang="en-US" sz="2000">
                <a:solidFill>
                  <a:srgbClr val="990000"/>
                </a:solidFill>
                <a:latin typeface="Arial" pitchFamily="34" charset="0"/>
              </a:rPr>
              <a:t>                                                                          ("messageSource");</a:t>
            </a:r>
          </a:p>
          <a:p>
            <a:pPr eaLnBrk="1" hangingPunct="1">
              <a:spcBef>
                <a:spcPct val="0"/>
              </a:spcBef>
              <a:buFontTx/>
              <a:buNone/>
            </a:pPr>
            <a:r>
              <a:rPr lang="en-US" altLang="en-US" sz="2000">
                <a:solidFill>
                  <a:srgbClr val="990000"/>
                </a:solidFill>
                <a:latin typeface="Arial" pitchFamily="34" charset="0"/>
              </a:rPr>
              <a:t>Locale locale = new Locale("en","US");</a:t>
            </a:r>
          </a:p>
          <a:p>
            <a:pPr eaLnBrk="1" hangingPunct="1">
              <a:spcBef>
                <a:spcPct val="0"/>
              </a:spcBef>
              <a:buFontTx/>
              <a:buNone/>
            </a:pPr>
            <a:r>
              <a:rPr lang="en-US" altLang="en-US" sz="2000">
                <a:solidFill>
                  <a:srgbClr val="990000"/>
                </a:solidFill>
                <a:latin typeface="Arial" pitchFamily="34" charset="0"/>
              </a:rPr>
              <a:t>String msg = messageSource.getMessage("welcome.message", </a:t>
            </a:r>
          </a:p>
          <a:p>
            <a:pPr eaLnBrk="1" hangingPunct="1">
              <a:spcBef>
                <a:spcPct val="0"/>
              </a:spcBef>
              <a:buFontTx/>
              <a:buNone/>
            </a:pPr>
            <a:r>
              <a:rPr lang="en-US" altLang="en-US" sz="2000">
                <a:solidFill>
                  <a:srgbClr val="990000"/>
                </a:solidFill>
                <a:latin typeface="Arial" pitchFamily="34" charset="0"/>
              </a:rPr>
              <a:t>                                                                       null, locale);</a:t>
            </a:r>
          </a:p>
        </p:txBody>
      </p:sp>
      <p:sp>
        <p:nvSpPr>
          <p:cNvPr id="517128" name="Rectangle 8"/>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a:t/>
            </a:r>
            <a:br>
              <a:rPr lang="en-US"/>
            </a:br>
            <a:r>
              <a:rPr lang="en-US"/>
              <a:t>Internationalization: Resolving text messages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p:cNvSpPr>
          <p:nvPr>
            <p:ph type="title"/>
          </p:nvPr>
        </p:nvSpPr>
        <p:spPr>
          <a:xfrm>
            <a:off x="184150" y="133350"/>
            <a:ext cx="8820150" cy="554038"/>
          </a:xfrm>
        </p:spPr>
        <p:txBody>
          <a:bodyPr/>
          <a:lstStyle/>
          <a:p>
            <a:pPr eaLnBrk="1" hangingPunct="1">
              <a:defRPr/>
            </a:pPr>
            <a:r>
              <a:rPr lang="en-US" sz="1200"/>
              <a:t>1.1 : Introduction to Spring Framework</a:t>
            </a:r>
            <a:r>
              <a:rPr lang="en-US" sz="1000"/>
              <a:t> </a:t>
            </a:r>
            <a:br>
              <a:rPr lang="en-US" sz="1000"/>
            </a:br>
            <a:r>
              <a:rPr lang="en-US">
                <a:ea typeface="Arial Unicode MS" pitchFamily="34" charset="-128"/>
                <a:cs typeface="Arial Unicode MS" pitchFamily="34" charset="-128"/>
              </a:rPr>
              <a:t>What is Spring?</a:t>
            </a:r>
          </a:p>
        </p:txBody>
      </p:sp>
      <p:sp>
        <p:nvSpPr>
          <p:cNvPr id="18435" name="Rectangle 3"/>
          <p:cNvSpPr>
            <a:spLocks noGrp="1"/>
          </p:cNvSpPr>
          <p:nvPr>
            <p:ph idx="1"/>
          </p:nvPr>
        </p:nvSpPr>
        <p:spPr>
          <a:xfrm>
            <a:off x="360363" y="900113"/>
            <a:ext cx="8639175" cy="5264150"/>
          </a:xfrm>
        </p:spPr>
        <p:txBody>
          <a:bodyPr/>
          <a:lstStyle/>
          <a:p>
            <a:pPr eaLnBrk="1" hangingPunct="1"/>
            <a:r>
              <a:rPr lang="en-US" altLang="en-US" smtClean="0">
                <a:ea typeface="Arial Unicode MS" pitchFamily="34" charset="-128"/>
                <a:cs typeface="Arial Unicode MS" pitchFamily="34" charset="-128"/>
              </a:rPr>
              <a:t>Spring is an open source framework created by Rod Johnson, Juergen Hoeller et all</a:t>
            </a:r>
          </a:p>
          <a:p>
            <a:pPr eaLnBrk="1" hangingPunct="1"/>
            <a:r>
              <a:rPr lang="en-US" altLang="en-US" smtClean="0">
                <a:ea typeface="Arial Unicode MS" pitchFamily="34" charset="-128"/>
                <a:cs typeface="Arial Unicode MS" pitchFamily="34" charset="-128"/>
              </a:rPr>
              <a:t>Addresses the complexity of enterprise application development</a:t>
            </a:r>
          </a:p>
          <a:p>
            <a:pPr eaLnBrk="1" hangingPunct="1"/>
            <a:r>
              <a:rPr lang="en-US" altLang="en-US" smtClean="0">
                <a:ea typeface="Arial Unicode MS" pitchFamily="34" charset="-128"/>
                <a:cs typeface="Arial Unicode MS" pitchFamily="34" charset="-128"/>
              </a:rPr>
              <a:t>Any java application can benefit from Spring in terms of simplicity, testability and loose coupling</a:t>
            </a:r>
          </a:p>
          <a:p>
            <a:pPr eaLnBrk="1" hangingPunct="1"/>
            <a:endParaRPr lang="en-US" altLang="en-US"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317" name="Rectangle 149"/>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a:t/>
            </a:r>
            <a:br>
              <a:rPr lang="en-US"/>
            </a:br>
            <a:r>
              <a:rPr lang="en-US"/>
              <a:t>Demo: Example 9</a:t>
            </a:r>
          </a:p>
        </p:txBody>
      </p:sp>
      <p:sp>
        <p:nvSpPr>
          <p:cNvPr id="67587" name="Rectangle 77"/>
          <p:cNvSpPr>
            <a:spLocks noGrp="1"/>
          </p:cNvSpPr>
          <p:nvPr>
            <p:ph idx="1"/>
          </p:nvPr>
        </p:nvSpPr>
        <p:spPr>
          <a:xfrm>
            <a:off x="381000" y="1295400"/>
            <a:ext cx="4267200" cy="4525963"/>
          </a:xfrm>
        </p:spPr>
        <p:txBody>
          <a:bodyPr/>
          <a:lstStyle/>
          <a:p>
            <a:pPr eaLnBrk="1" hangingPunct="1"/>
            <a:r>
              <a:rPr lang="en-US" altLang="en-US" smtClean="0"/>
              <a:t>This demo shows how to provide messaging functionality in the application context.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1.6: Spring Annotations</a:t>
            </a:r>
            <a:r>
              <a:rPr lang="en-US" sz="1000">
                <a:cs typeface="Times New Roman" pitchFamily="18" charset="0"/>
              </a:rPr>
              <a:t/>
            </a:r>
            <a:br>
              <a:rPr lang="en-US" sz="1000">
                <a:cs typeface="Times New Roman" pitchFamily="18" charset="0"/>
              </a:rPr>
            </a:br>
            <a:r>
              <a:rPr lang="en-US"/>
              <a:t>Annotation-based configuration</a:t>
            </a:r>
          </a:p>
        </p:txBody>
      </p:sp>
      <p:sp>
        <p:nvSpPr>
          <p:cNvPr id="68611" name="Rectangle 3"/>
          <p:cNvSpPr>
            <a:spLocks noGrp="1"/>
          </p:cNvSpPr>
          <p:nvPr>
            <p:ph idx="1"/>
          </p:nvPr>
        </p:nvSpPr>
        <p:spPr>
          <a:xfrm>
            <a:off x="381000" y="1295400"/>
            <a:ext cx="8229600" cy="5181600"/>
          </a:xfrm>
        </p:spPr>
        <p:txBody>
          <a:bodyPr/>
          <a:lstStyle/>
          <a:p>
            <a:pPr eaLnBrk="1" hangingPunct="1"/>
            <a:r>
              <a:rPr lang="en-US" altLang="en-US" smtClean="0"/>
              <a:t>Spring has a number of custom annotations:</a:t>
            </a:r>
          </a:p>
          <a:p>
            <a:pPr lvl="1" eaLnBrk="1" hangingPunct="1"/>
            <a:r>
              <a:rPr lang="en-US" altLang="en-US" smtClean="0"/>
              <a:t>@Required</a:t>
            </a:r>
          </a:p>
          <a:p>
            <a:pPr lvl="1" eaLnBrk="1" hangingPunct="1"/>
            <a:r>
              <a:rPr lang="en-US" altLang="en-US" smtClean="0"/>
              <a:t>@Autowired </a:t>
            </a:r>
          </a:p>
          <a:p>
            <a:pPr lvl="1" eaLnBrk="1" hangingPunct="1"/>
            <a:r>
              <a:rPr lang="en-US" altLang="en-US" smtClean="0"/>
              <a:t>@Resource</a:t>
            </a:r>
          </a:p>
          <a:p>
            <a:pPr lvl="1" eaLnBrk="1" hangingPunct="1"/>
            <a:r>
              <a:rPr lang="en-US" altLang="en-US" smtClean="0"/>
              <a:t>@PostConstruct</a:t>
            </a:r>
          </a:p>
          <a:p>
            <a:pPr lvl="1" eaLnBrk="1" hangingPunct="1"/>
            <a:r>
              <a:rPr lang="en-US" altLang="en-US" smtClean="0"/>
              <a:t>@PreDestroy</a:t>
            </a:r>
          </a:p>
          <a:p>
            <a:pPr eaLnBrk="1" hangingPunct="1"/>
            <a:r>
              <a:rPr lang="en-US" altLang="en-US" smtClean="0"/>
              <a:t>Annotations to configure beans:</a:t>
            </a:r>
          </a:p>
          <a:p>
            <a:pPr lvl="1" eaLnBrk="1" hangingPunct="1"/>
            <a:r>
              <a:rPr lang="en-US" altLang="en-US" smtClean="0"/>
              <a:t>@Component</a:t>
            </a:r>
          </a:p>
          <a:p>
            <a:pPr lvl="1" eaLnBrk="1" hangingPunct="1"/>
            <a:r>
              <a:rPr lang="en-US" altLang="en-US" smtClean="0"/>
              <a:t>@Controller</a:t>
            </a:r>
          </a:p>
          <a:p>
            <a:pPr lvl="1" eaLnBrk="1" hangingPunct="1"/>
            <a:r>
              <a:rPr lang="en-US" altLang="en-US" smtClean="0"/>
              <a:t>@Repository</a:t>
            </a:r>
          </a:p>
          <a:p>
            <a:pPr lvl="1" eaLnBrk="1" hangingPunct="1"/>
            <a:r>
              <a:rPr lang="en-US" altLang="en-US" smtClean="0"/>
              <a:t>@Service</a:t>
            </a:r>
          </a:p>
          <a:p>
            <a:pPr eaLnBrk="1" hangingPunct="1"/>
            <a:r>
              <a:rPr lang="en-US" altLang="en-US" smtClean="0"/>
              <a:t>Some other transactions:</a:t>
            </a:r>
          </a:p>
          <a:p>
            <a:pPr lvl="1" eaLnBrk="1" hangingPunct="1"/>
            <a:r>
              <a:rPr lang="en-US" altLang="en-US" smtClean="0"/>
              <a:t>@Transactional</a:t>
            </a:r>
          </a:p>
          <a:p>
            <a:pPr lvl="1" eaLnBrk="1" hangingPunct="1"/>
            <a:r>
              <a:rPr lang="en-US" altLang="en-US" smtClean="0"/>
              <a:t>@AspectJ</a:t>
            </a:r>
            <a:endParaRPr lang="en-US" altLang="en-US" b="1"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2418"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1.6: Spring Annotations</a:t>
            </a:r>
            <a:br>
              <a:rPr lang="en-US" sz="1200">
                <a:cs typeface="Times New Roman" pitchFamily="18" charset="0"/>
              </a:rPr>
            </a:br>
            <a:r>
              <a:rPr lang="en-US"/>
              <a:t>Annotation-based configuration</a:t>
            </a:r>
          </a:p>
        </p:txBody>
      </p:sp>
      <p:sp>
        <p:nvSpPr>
          <p:cNvPr id="69635" name="Rectangle 3"/>
          <p:cNvSpPr>
            <a:spLocks noGrp="1"/>
          </p:cNvSpPr>
          <p:nvPr>
            <p:ph idx="1"/>
          </p:nvPr>
        </p:nvSpPr>
        <p:spPr>
          <a:xfrm>
            <a:off x="360363" y="900113"/>
            <a:ext cx="8639175" cy="5264150"/>
          </a:xfrm>
        </p:spPr>
        <p:txBody>
          <a:bodyPr/>
          <a:lstStyle/>
          <a:p>
            <a:pPr eaLnBrk="1" hangingPunct="1"/>
            <a:r>
              <a:rPr lang="en-US" altLang="en-US" smtClean="0"/>
              <a:t>Notes here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1.6: Spring Annotations</a:t>
            </a:r>
            <a:r>
              <a:rPr lang="en-US" sz="1000" dirty="0"/>
              <a:t/>
            </a:r>
            <a:br>
              <a:rPr lang="en-US" sz="1000" dirty="0"/>
            </a:br>
            <a:r>
              <a:rPr lang="en-US" dirty="0"/>
              <a:t>@Autowired annotation</a:t>
            </a:r>
            <a:r>
              <a:rPr lang="en-US" sz="2000" dirty="0"/>
              <a:t> </a:t>
            </a:r>
          </a:p>
        </p:txBody>
      </p:sp>
      <p:sp>
        <p:nvSpPr>
          <p:cNvPr id="70659" name="AutoShape 4"/>
          <p:cNvSpPr>
            <a:spLocks noChangeArrowheads="1"/>
          </p:cNvSpPr>
          <p:nvPr/>
        </p:nvSpPr>
        <p:spPr bwMode="auto">
          <a:xfrm>
            <a:off x="304800" y="1295400"/>
            <a:ext cx="8534400" cy="4572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Font typeface="Arial" pitchFamily="34" charset="0"/>
              <a:buNone/>
            </a:pPr>
            <a:r>
              <a:rPr lang="en-US" altLang="en-US" sz="1800">
                <a:solidFill>
                  <a:srgbClr val="990000"/>
                </a:solidFill>
                <a:latin typeface="Arial" pitchFamily="34" charset="0"/>
              </a:rPr>
              <a:t>&lt;?xml version="1.0" encoding="UTF-8"?&gt;</a:t>
            </a:r>
          </a:p>
          <a:p>
            <a:pPr>
              <a:buFont typeface="Arial" pitchFamily="34" charset="0"/>
              <a:buNone/>
            </a:pPr>
            <a:r>
              <a:rPr lang="en-US" altLang="en-US" sz="1800">
                <a:solidFill>
                  <a:srgbClr val="990000"/>
                </a:solidFill>
                <a:latin typeface="Arial" pitchFamily="34" charset="0"/>
              </a:rPr>
              <a:t>&lt;beans xmlns="http://www.springframework.org/schema/beans"</a:t>
            </a:r>
          </a:p>
          <a:p>
            <a:pPr>
              <a:buFont typeface="Arial" pitchFamily="34" charset="0"/>
              <a:buNone/>
            </a:pPr>
            <a:r>
              <a:rPr lang="en-US" altLang="en-US" sz="1800">
                <a:solidFill>
                  <a:srgbClr val="990000"/>
                </a:solidFill>
                <a:latin typeface="Arial" pitchFamily="34" charset="0"/>
              </a:rPr>
              <a:t>xmlns:xsi="http://www.w3.org/2001/XMLSchema-instance"</a:t>
            </a:r>
          </a:p>
          <a:p>
            <a:pPr>
              <a:buFont typeface="Arial" pitchFamily="34" charset="0"/>
              <a:buNone/>
            </a:pPr>
            <a:r>
              <a:rPr lang="en-US" altLang="en-US" sz="1800">
                <a:solidFill>
                  <a:srgbClr val="990000"/>
                </a:solidFill>
                <a:latin typeface="Arial" pitchFamily="34" charset="0"/>
              </a:rPr>
              <a:t>xmlns:context="http://www.springframework.org/schema/context"</a:t>
            </a:r>
          </a:p>
          <a:p>
            <a:pPr>
              <a:buFont typeface="Arial" pitchFamily="34" charset="0"/>
              <a:buNone/>
            </a:pPr>
            <a:r>
              <a:rPr lang="en-US" altLang="en-US" sz="1800">
                <a:solidFill>
                  <a:srgbClr val="990000"/>
                </a:solidFill>
                <a:latin typeface="Arial" pitchFamily="34" charset="0"/>
              </a:rPr>
              <a:t>xsi:schemaLocation="http://www.springframework.org/schema/beans</a:t>
            </a:r>
          </a:p>
          <a:p>
            <a:pPr>
              <a:buFont typeface="Arial" pitchFamily="34" charset="0"/>
              <a:buNone/>
            </a:pPr>
            <a:r>
              <a:rPr lang="en-US" altLang="en-US" sz="1800">
                <a:solidFill>
                  <a:srgbClr val="990000"/>
                </a:solidFill>
                <a:latin typeface="Arial" pitchFamily="34" charset="0"/>
              </a:rPr>
              <a:t>http://www.springframework.org/schema/beans/spring-beans-3.0.xsd</a:t>
            </a:r>
          </a:p>
          <a:p>
            <a:pPr>
              <a:buFont typeface="Arial" pitchFamily="34" charset="0"/>
              <a:buNone/>
            </a:pPr>
            <a:r>
              <a:rPr lang="en-US" altLang="en-US" sz="1800">
                <a:solidFill>
                  <a:srgbClr val="990000"/>
                </a:solidFill>
                <a:latin typeface="Arial" pitchFamily="34" charset="0"/>
              </a:rPr>
              <a:t>http://www.springframework.org/schema/context</a:t>
            </a:r>
          </a:p>
          <a:p>
            <a:pPr>
              <a:buFont typeface="Arial" pitchFamily="34" charset="0"/>
              <a:buNone/>
            </a:pPr>
            <a:r>
              <a:rPr lang="en-US" altLang="en-US" sz="1800">
                <a:solidFill>
                  <a:srgbClr val="990000"/>
                </a:solidFill>
                <a:latin typeface="Arial" pitchFamily="34" charset="0"/>
              </a:rPr>
              <a:t>http://www.springframework.org/schema/context/spring-context-3.0.xsd"&gt;</a:t>
            </a:r>
          </a:p>
          <a:p>
            <a:pPr>
              <a:buFont typeface="Arial" pitchFamily="34" charset="0"/>
              <a:buNone/>
            </a:pPr>
            <a:r>
              <a:rPr lang="en-US" altLang="en-US" sz="1800">
                <a:solidFill>
                  <a:srgbClr val="990000"/>
                </a:solidFill>
                <a:latin typeface="Arial" pitchFamily="34" charset="0"/>
              </a:rPr>
              <a:t>       &lt;context:annotation-config /&gt;</a:t>
            </a:r>
          </a:p>
          <a:p>
            <a:pPr>
              <a:buFont typeface="Arial" pitchFamily="34" charset="0"/>
              <a:buNone/>
            </a:pPr>
            <a:r>
              <a:rPr lang="en-US" altLang="en-US" sz="1800">
                <a:solidFill>
                  <a:srgbClr val="990000"/>
                </a:solidFill>
                <a:latin typeface="Arial" pitchFamily="34" charset="0"/>
              </a:rPr>
              <a:t>       </a:t>
            </a:r>
          </a:p>
          <a:p>
            <a:pPr>
              <a:buFont typeface="Arial" pitchFamily="34" charset="0"/>
              <a:buNone/>
            </a:pPr>
            <a:r>
              <a:rPr lang="en-US" altLang="en-US" sz="1800">
                <a:solidFill>
                  <a:srgbClr val="990000"/>
                </a:solidFill>
                <a:latin typeface="Arial" pitchFamily="34" charset="0"/>
              </a:rPr>
              <a:t>      &lt;context:component-scan base-package=“training.spring“ /&gt;</a:t>
            </a:r>
          </a:p>
          <a:p>
            <a:pPr>
              <a:buFont typeface="Arial" pitchFamily="34" charset="0"/>
              <a:buNone/>
            </a:pPr>
            <a:endParaRPr lang="en-US" altLang="en-US" sz="1800">
              <a:solidFill>
                <a:srgbClr val="990000"/>
              </a:solidFill>
              <a:latin typeface="Arial" pitchFamily="34" charset="0"/>
            </a:endParaRPr>
          </a:p>
          <a:p>
            <a:pPr>
              <a:buFont typeface="Arial" pitchFamily="34" charset="0"/>
              <a:buNone/>
            </a:pPr>
            <a:r>
              <a:rPr lang="en-US" altLang="en-US" sz="1800">
                <a:solidFill>
                  <a:srgbClr val="990000"/>
                </a:solidFill>
                <a:latin typeface="Arial" pitchFamily="34" charset="0"/>
              </a:rPr>
              <a:t>        &lt;!-- bean declarations go here --&gt;</a:t>
            </a:r>
          </a:p>
          <a:p>
            <a:pPr>
              <a:buFont typeface="Arial" pitchFamily="34" charset="0"/>
              <a:buNone/>
            </a:pPr>
            <a:r>
              <a:rPr lang="en-US" altLang="en-US" sz="1800">
                <a:solidFill>
                  <a:srgbClr val="990000"/>
                </a:solidFill>
                <a:latin typeface="Arial" pitchFamily="34" charset="0"/>
              </a:rPr>
              <a:t>&lt;/beans&gt;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p:cNvSpPr>
          <p:nvPr>
            <p:ph type="title"/>
          </p:nvPr>
        </p:nvSpPr>
        <p:spPr>
          <a:xfrm>
            <a:off x="184150" y="133350"/>
            <a:ext cx="8820150" cy="554038"/>
          </a:xfrm>
        </p:spPr>
        <p:txBody>
          <a:bodyPr/>
          <a:lstStyle/>
          <a:p>
            <a:pPr eaLnBrk="1" hangingPunct="1">
              <a:defRPr/>
            </a:pPr>
            <a:endParaRPr lang="en-US"/>
          </a:p>
        </p:txBody>
      </p:sp>
      <p:sp>
        <p:nvSpPr>
          <p:cNvPr id="71683" name="Rectangle 3"/>
          <p:cNvSpPr>
            <a:spLocks noGrp="1"/>
          </p:cNvSpPr>
          <p:nvPr>
            <p:ph idx="1"/>
          </p:nvPr>
        </p:nvSpPr>
        <p:spPr>
          <a:xfrm>
            <a:off x="360363" y="900113"/>
            <a:ext cx="8639175" cy="5264150"/>
          </a:xfrm>
        </p:spPr>
        <p:txBody>
          <a:bodyPr/>
          <a:lstStyle/>
          <a:p>
            <a:pPr eaLnBrk="1" hangingPunct="1"/>
            <a:endParaRPr lang="en-US" alt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179" name="Rectangle 147"/>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1.6: Spring Annotations</a:t>
            </a:r>
            <a:br>
              <a:rPr lang="en-US" sz="1200" dirty="0">
                <a:cs typeface="Times New Roman" pitchFamily="18" charset="0"/>
              </a:rPr>
            </a:br>
            <a:r>
              <a:rPr lang="en-US" dirty="0"/>
              <a:t>Demo: @Autowired annotation </a:t>
            </a:r>
          </a:p>
        </p:txBody>
      </p:sp>
      <p:sp>
        <p:nvSpPr>
          <p:cNvPr id="72707" name="Rectangle 3"/>
          <p:cNvSpPr>
            <a:spLocks noGrp="1"/>
          </p:cNvSpPr>
          <p:nvPr>
            <p:ph idx="1"/>
          </p:nvPr>
        </p:nvSpPr>
        <p:spPr>
          <a:xfrm>
            <a:off x="381000" y="1296988"/>
            <a:ext cx="4267200" cy="4229100"/>
          </a:xfrm>
        </p:spPr>
        <p:txBody>
          <a:bodyPr/>
          <a:lstStyle/>
          <a:p>
            <a:pPr eaLnBrk="1" hangingPunct="1"/>
            <a:r>
              <a:rPr lang="en-US" altLang="en-US" smtClean="0"/>
              <a:t>This demo illustrates autowired annotation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99" name="Rectangle 79"/>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1.6: Spring Annotations</a:t>
            </a:r>
            <a:r>
              <a:rPr lang="en-US" sz="1000">
                <a:cs typeface="Times New Roman" pitchFamily="18" charset="0"/>
              </a:rPr>
              <a:t/>
            </a:r>
            <a:br>
              <a:rPr lang="en-US" sz="1000">
                <a:cs typeface="Times New Roman" pitchFamily="18" charset="0"/>
              </a:rPr>
            </a:br>
            <a:r>
              <a:rPr lang="en-US"/>
              <a:t>Annotating beans for autodiscovery </a:t>
            </a:r>
          </a:p>
        </p:txBody>
      </p:sp>
      <p:sp>
        <p:nvSpPr>
          <p:cNvPr id="73731" name="Rectangle 80"/>
          <p:cNvSpPr>
            <a:spLocks noGrp="1"/>
          </p:cNvSpPr>
          <p:nvPr>
            <p:ph idx="1"/>
          </p:nvPr>
        </p:nvSpPr>
        <p:spPr>
          <a:xfrm>
            <a:off x="381000" y="1295400"/>
            <a:ext cx="8382000" cy="5257800"/>
          </a:xfrm>
        </p:spPr>
        <p:txBody>
          <a:bodyPr/>
          <a:lstStyle/>
          <a:p>
            <a:pPr eaLnBrk="1" hangingPunct="1"/>
            <a:r>
              <a:rPr lang="en-US" altLang="en-US" smtClean="0"/>
              <a:t>Refer to demos, ex9Anno</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p:cNvSpPr>
          <p:nvPr>
            <p:ph type="title"/>
          </p:nvPr>
        </p:nvSpPr>
        <p:spPr>
          <a:xfrm>
            <a:off x="184150" y="133350"/>
            <a:ext cx="8820150" cy="554038"/>
          </a:xfrm>
        </p:spPr>
        <p:txBody>
          <a:bodyPr/>
          <a:lstStyle/>
          <a:p>
            <a:pPr eaLnBrk="1" hangingPunct="1">
              <a:defRPr/>
            </a:pPr>
            <a:r>
              <a:rPr lang="en-US"/>
              <a:t>Lab</a:t>
            </a:r>
          </a:p>
        </p:txBody>
      </p:sp>
      <p:sp>
        <p:nvSpPr>
          <p:cNvPr id="74755" name="Rectangle 3"/>
          <p:cNvSpPr>
            <a:spLocks noGrp="1"/>
          </p:cNvSpPr>
          <p:nvPr>
            <p:ph idx="1"/>
          </p:nvPr>
        </p:nvSpPr>
        <p:spPr>
          <a:xfrm>
            <a:off x="381000" y="1296988"/>
            <a:ext cx="4495800" cy="4229100"/>
          </a:xfrm>
        </p:spPr>
        <p:txBody>
          <a:bodyPr/>
          <a:lstStyle/>
          <a:p>
            <a:pPr eaLnBrk="1" hangingPunct="1"/>
            <a:r>
              <a:rPr lang="en-US" altLang="en-US" smtClean="0"/>
              <a:t>From the lab guide</a:t>
            </a:r>
          </a:p>
          <a:p>
            <a:pPr lvl="1" eaLnBrk="1" hangingPunct="1"/>
            <a:r>
              <a:rPr lang="en-US" altLang="en-US" smtClean="0"/>
              <a:t>Lab-1 problem-statement-1 and 2</a:t>
            </a:r>
          </a:p>
          <a:p>
            <a:pPr lvl="1" eaLnBrk="1" hangingPunct="1">
              <a:buFont typeface="Arial" pitchFamily="34" charset="0"/>
              <a:buNone/>
            </a:pPr>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p:cNvSpPr>
          <p:nvPr>
            <p:ph type="title"/>
          </p:nvPr>
        </p:nvSpPr>
        <p:spPr>
          <a:xfrm>
            <a:off x="184150" y="133350"/>
            <a:ext cx="8820150" cy="554038"/>
          </a:xfrm>
        </p:spPr>
        <p:txBody>
          <a:bodyPr/>
          <a:lstStyle/>
          <a:p>
            <a:pPr eaLnBrk="1" hangingPunct="1">
              <a:defRPr/>
            </a:pPr>
            <a:r>
              <a:rPr lang="en-US"/>
              <a:t>Lesson Summary</a:t>
            </a:r>
          </a:p>
        </p:txBody>
      </p:sp>
      <p:sp>
        <p:nvSpPr>
          <p:cNvPr id="75779" name="Rectangle 3"/>
          <p:cNvSpPr>
            <a:spLocks noGrp="1"/>
          </p:cNvSpPr>
          <p:nvPr>
            <p:ph idx="1"/>
          </p:nvPr>
        </p:nvSpPr>
        <p:spPr>
          <a:xfrm>
            <a:off x="382588" y="1296988"/>
            <a:ext cx="6705600" cy="4648200"/>
          </a:xfrm>
        </p:spPr>
        <p:txBody>
          <a:bodyPr/>
          <a:lstStyle/>
          <a:p>
            <a:pPr eaLnBrk="1" hangingPunct="1"/>
            <a:r>
              <a:rPr lang="en-US" altLang="en-US" smtClean="0"/>
              <a:t>We have so far seen:</a:t>
            </a:r>
          </a:p>
          <a:p>
            <a:pPr lvl="1" eaLnBrk="1" hangingPunct="1"/>
            <a:r>
              <a:rPr lang="en-US" altLang="en-US" smtClean="0"/>
              <a:t>What is Spring and why spring?</a:t>
            </a:r>
          </a:p>
          <a:p>
            <a:pPr lvl="1" eaLnBrk="1" hangingPunct="1"/>
            <a:r>
              <a:rPr lang="en-US" altLang="en-US" smtClean="0">
                <a:cs typeface="Times New Roman" pitchFamily="18" charset="0"/>
              </a:rPr>
              <a:t>The Spring architecture</a:t>
            </a:r>
          </a:p>
          <a:p>
            <a:pPr lvl="1" eaLnBrk="1" hangingPunct="1"/>
            <a:r>
              <a:rPr lang="en-US" altLang="en-US" smtClean="0">
                <a:cs typeface="Times New Roman" pitchFamily="18" charset="0"/>
              </a:rPr>
              <a:t>Inversion of control</a:t>
            </a:r>
          </a:p>
          <a:p>
            <a:pPr lvl="1" eaLnBrk="1" hangingPunct="1"/>
            <a:r>
              <a:rPr lang="en-US" altLang="en-US" smtClean="0">
                <a:cs typeface="Times New Roman" pitchFamily="18" charset="0"/>
              </a:rPr>
              <a:t>Bean containers</a:t>
            </a:r>
          </a:p>
          <a:p>
            <a:pPr lvl="1" eaLnBrk="1" hangingPunct="1"/>
            <a:r>
              <a:rPr lang="en-US" altLang="en-US" smtClean="0">
                <a:cs typeface="Times New Roman" pitchFamily="18" charset="0"/>
              </a:rPr>
              <a:t>Lifecycle of beans in containers.</a:t>
            </a:r>
          </a:p>
          <a:p>
            <a:pPr lvl="1" eaLnBrk="1" hangingPunct="1"/>
            <a:r>
              <a:rPr lang="en-US" altLang="en-US" smtClean="0">
                <a:cs typeface="Times New Roman" pitchFamily="18" charset="0"/>
              </a:rPr>
              <a:t>Some popular implementaions of BeanFactoryPostProcessors</a:t>
            </a:r>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p:cNvSpPr>
          <p:nvPr>
            <p:ph type="title"/>
          </p:nvPr>
        </p:nvSpPr>
        <p:spPr>
          <a:xfrm>
            <a:off x="184150" y="133350"/>
            <a:ext cx="8820150" cy="554038"/>
          </a:xfrm>
        </p:spPr>
        <p:txBody>
          <a:bodyPr/>
          <a:lstStyle/>
          <a:p>
            <a:pPr eaLnBrk="1" hangingPunct="1">
              <a:defRPr/>
            </a:pPr>
            <a:r>
              <a:rPr lang="en-US" sz="1200"/>
              <a:t>1.1 : Introduction to Spring Framework</a:t>
            </a:r>
            <a:r>
              <a:rPr lang="en-US" sz="1000"/>
              <a:t> </a:t>
            </a:r>
            <a:br>
              <a:rPr lang="en-US" sz="1000"/>
            </a:br>
            <a:r>
              <a:rPr lang="en-US">
                <a:ea typeface="Arial Unicode MS" pitchFamily="34" charset="-128"/>
                <a:cs typeface="Arial Unicode MS" pitchFamily="34" charset="-128"/>
              </a:rPr>
              <a:t>What is Spring? </a:t>
            </a:r>
          </a:p>
        </p:txBody>
      </p:sp>
      <p:sp>
        <p:nvSpPr>
          <p:cNvPr id="19459" name="Rectangle 3"/>
          <p:cNvSpPr>
            <a:spLocks noGrp="1"/>
          </p:cNvSpPr>
          <p:nvPr>
            <p:ph idx="1"/>
          </p:nvPr>
        </p:nvSpPr>
        <p:spPr>
          <a:xfrm>
            <a:off x="360363" y="900113"/>
            <a:ext cx="8639175" cy="5264150"/>
          </a:xfrm>
        </p:spPr>
        <p:txBody>
          <a:bodyPr/>
          <a:lstStyle/>
          <a:p>
            <a:pPr eaLnBrk="1" hangingPunct="1"/>
            <a:r>
              <a:rPr lang="en-US" altLang="en-US" smtClean="0">
                <a:ea typeface="Arial Unicode MS" pitchFamily="34" charset="-128"/>
                <a:cs typeface="Arial Unicode MS" pitchFamily="34" charset="-128"/>
              </a:rPr>
              <a:t>Spring is a lightweight inversion of control and aspect-oriented container framework</a:t>
            </a:r>
          </a:p>
          <a:p>
            <a:pPr lvl="1" eaLnBrk="1" hangingPunct="1"/>
            <a:r>
              <a:rPr lang="en-US" altLang="en-US" smtClean="0">
                <a:ea typeface="Arial Unicode MS" pitchFamily="34" charset="-128"/>
                <a:cs typeface="Arial Unicode MS" pitchFamily="34" charset="-128"/>
              </a:rPr>
              <a:t>Lightweight: in terms of both size and overhead</a:t>
            </a:r>
          </a:p>
          <a:p>
            <a:pPr lvl="1" eaLnBrk="1" hangingPunct="1"/>
            <a:r>
              <a:rPr lang="en-US" altLang="en-US" smtClean="0">
                <a:ea typeface="Arial Unicode MS" pitchFamily="34" charset="-128"/>
                <a:cs typeface="Arial Unicode MS" pitchFamily="34" charset="-128"/>
              </a:rPr>
              <a:t>Inversion of control: promotes loose coupling</a:t>
            </a:r>
          </a:p>
          <a:p>
            <a:pPr lvl="1" eaLnBrk="1" hangingPunct="1"/>
            <a:r>
              <a:rPr lang="en-US" altLang="en-US" smtClean="0">
                <a:ea typeface="Arial Unicode MS" pitchFamily="34" charset="-128"/>
                <a:cs typeface="Arial Unicode MS" pitchFamily="34" charset="-128"/>
              </a:rPr>
              <a:t>Aspect-oriented: enables cohesive development by separating application business logic from system services</a:t>
            </a:r>
          </a:p>
          <a:p>
            <a:pPr lvl="1" eaLnBrk="1" hangingPunct="1"/>
            <a:r>
              <a:rPr lang="en-US" altLang="en-US" smtClean="0">
                <a:ea typeface="Arial Unicode MS" pitchFamily="34" charset="-128"/>
                <a:cs typeface="Arial Unicode MS" pitchFamily="34" charset="-128"/>
              </a:rPr>
              <a:t>Container: contains and manages the life cycle and configuration of application objects</a:t>
            </a:r>
          </a:p>
          <a:p>
            <a:pPr lvl="1" eaLnBrk="1" hangingPunct="1"/>
            <a:r>
              <a:rPr lang="en-US" altLang="en-US" smtClean="0">
                <a:ea typeface="Arial Unicode MS" pitchFamily="34" charset="-128"/>
                <a:cs typeface="Arial Unicode MS" pitchFamily="34" charset="-128"/>
              </a:rPr>
              <a:t>Framework: </a:t>
            </a:r>
            <a:r>
              <a:rPr lang="en-US" altLang="en-US" smtClean="0"/>
              <a:t>provides much infrastructure functionality (transaction management, persistence framework integration etc) leaving the development of application logic to user.</a:t>
            </a:r>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p:cNvSpPr>
          <p:nvPr>
            <p:ph type="title"/>
          </p:nvPr>
        </p:nvSpPr>
        <p:spPr>
          <a:xfrm>
            <a:off x="184150" y="133350"/>
            <a:ext cx="8820150" cy="554038"/>
          </a:xfrm>
        </p:spPr>
        <p:txBody>
          <a:bodyPr/>
          <a:lstStyle/>
          <a:p>
            <a:pPr eaLnBrk="1" hangingPunct="1">
              <a:defRPr/>
            </a:pPr>
            <a:r>
              <a:rPr lang="en-US" sz="1200" dirty="0"/>
              <a:t>1.1 : Introduction to Spring Framework</a:t>
            </a:r>
            <a:r>
              <a:rPr lang="en-US" sz="1000" dirty="0"/>
              <a:t> </a:t>
            </a:r>
            <a:br>
              <a:rPr lang="en-US" sz="1000" dirty="0"/>
            </a:br>
            <a:r>
              <a:rPr lang="en-US" dirty="0"/>
              <a:t>Why Spring?</a:t>
            </a:r>
          </a:p>
        </p:txBody>
      </p:sp>
      <p:sp>
        <p:nvSpPr>
          <p:cNvPr id="20483" name="Content Placeholder 12"/>
          <p:cNvSpPr>
            <a:spLocks/>
          </p:cNvSpPr>
          <p:nvPr/>
        </p:nvSpPr>
        <p:spPr bwMode="auto">
          <a:xfrm>
            <a:off x="382588" y="12969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defRPr/>
            </a:pPr>
            <a:r>
              <a:rPr lang="en-US" altLang="en-US" sz="2000" b="1" dirty="0" smtClean="0">
                <a:solidFill>
                  <a:srgbClr val="990000"/>
                </a:solidFill>
                <a:latin typeface="Arial" pitchFamily="34" charset="0"/>
                <a:ea typeface="Arial Unicode MS" pitchFamily="34" charset="-128"/>
                <a:cs typeface="Arial" pitchFamily="34" charset="0"/>
              </a:rPr>
              <a:t>Spring simplifies Java development </a:t>
            </a:r>
          </a:p>
          <a:p>
            <a:pPr>
              <a:defRPr/>
            </a:pPr>
            <a:r>
              <a:rPr lang="en-US" altLang="en-US" sz="2000" b="1" dirty="0" smtClean="0">
                <a:solidFill>
                  <a:srgbClr val="990000"/>
                </a:solidFill>
                <a:latin typeface="Arial" pitchFamily="34" charset="0"/>
                <a:ea typeface="Arial Unicode MS" pitchFamily="34" charset="-128"/>
                <a:cs typeface="Arial" pitchFamily="34" charset="0"/>
              </a:rPr>
              <a:t>With Spring, complexity of application is proportional to the complexity of the problem being solved</a:t>
            </a:r>
          </a:p>
          <a:p>
            <a:pPr>
              <a:defRPr/>
            </a:pPr>
            <a:r>
              <a:rPr lang="en-US" altLang="en-US" sz="2000" b="1" dirty="0" smtClean="0">
                <a:solidFill>
                  <a:srgbClr val="990000"/>
                </a:solidFill>
                <a:latin typeface="Arial" pitchFamily="34" charset="0"/>
                <a:ea typeface="Arial Unicode MS" pitchFamily="34" charset="-128"/>
                <a:cs typeface="Arial" pitchFamily="34" charset="0"/>
              </a:rPr>
              <a:t>Essence of Spring is to provide enterprise services to POJO.</a:t>
            </a:r>
          </a:p>
          <a:p>
            <a:pPr>
              <a:defRPr/>
            </a:pPr>
            <a:r>
              <a:rPr lang="en-US" altLang="en-US" sz="2000" b="1" dirty="0" smtClean="0">
                <a:solidFill>
                  <a:srgbClr val="990000"/>
                </a:solidFill>
                <a:latin typeface="Arial" pitchFamily="34" charset="0"/>
                <a:ea typeface="Arial Unicode MS" pitchFamily="34" charset="-128"/>
                <a:cs typeface="Arial" pitchFamily="34" charset="0"/>
              </a:rPr>
              <a:t>Spring employs four key strategies</a:t>
            </a:r>
            <a:r>
              <a:rPr lang="en-US" altLang="en-US" sz="1600" dirty="0" smtClean="0">
                <a:solidFill>
                  <a:srgbClr val="990000"/>
                </a:solidFill>
                <a:latin typeface="Arial" pitchFamily="34" charset="0"/>
                <a:ea typeface="Arial Unicode MS" pitchFamily="34" charset="-128"/>
                <a:cs typeface="Arial" pitchFamily="34" charset="0"/>
              </a:rPr>
              <a:t>: </a:t>
            </a:r>
          </a:p>
          <a:p>
            <a:pPr lvl="1">
              <a:defRPr/>
            </a:pPr>
            <a:r>
              <a:rPr lang="en-US" altLang="en-US" sz="1800" dirty="0" smtClean="0">
                <a:latin typeface="+mn-lt"/>
                <a:ea typeface="Arial Unicode MS" pitchFamily="34" charset="-128"/>
                <a:cs typeface="Arial" pitchFamily="34" charset="0"/>
              </a:rPr>
              <a:t>Lightweight and minimally invasive development with plain old Java objects (POJOs) </a:t>
            </a:r>
          </a:p>
          <a:p>
            <a:pPr lvl="1">
              <a:defRPr/>
            </a:pPr>
            <a:r>
              <a:rPr lang="en-US" altLang="en-US" sz="1800" dirty="0" smtClean="0">
                <a:latin typeface="+mn-lt"/>
                <a:ea typeface="Arial Unicode MS" pitchFamily="34" charset="-128"/>
                <a:cs typeface="Arial" pitchFamily="34" charset="0"/>
              </a:rPr>
              <a:t>Loose coupling through dependency injection and interface orientation </a:t>
            </a:r>
          </a:p>
          <a:p>
            <a:pPr lvl="1">
              <a:defRPr/>
            </a:pPr>
            <a:r>
              <a:rPr lang="en-US" altLang="en-US" sz="1800" dirty="0" smtClean="0">
                <a:latin typeface="+mn-lt"/>
                <a:ea typeface="Arial Unicode MS" pitchFamily="34" charset="-128"/>
                <a:cs typeface="Arial" pitchFamily="34" charset="0"/>
              </a:rPr>
              <a:t>Declarative programming through aspects and common conventions </a:t>
            </a:r>
          </a:p>
          <a:p>
            <a:pPr lvl="1">
              <a:defRPr/>
            </a:pPr>
            <a:r>
              <a:rPr lang="en-US" altLang="en-US" sz="1800" dirty="0" smtClean="0">
                <a:latin typeface="+mn-lt"/>
                <a:ea typeface="Arial Unicode MS" pitchFamily="34" charset="-128"/>
                <a:cs typeface="Arial" pitchFamily="34" charset="0"/>
              </a:rPr>
              <a:t>Boilerplate reduction through aspects and templates (AOP)</a:t>
            </a:r>
          </a:p>
          <a:p>
            <a:pPr>
              <a:defRPr/>
            </a:pPr>
            <a:endParaRPr lang="en-US" altLang="en-US" sz="1800" dirty="0" smtClean="0">
              <a:latin typeface="Arial" pitchFamily="34" charset="0"/>
              <a:ea typeface="Arial Unicode MS" pitchFamily="34" charset="-128"/>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IN" dirty="0" smtClean="0"/>
              <a:t>Advantages of using Spring</a:t>
            </a:r>
            <a:endParaRPr lang="en-IN" dirty="0"/>
          </a:p>
        </p:txBody>
      </p:sp>
      <p:sp>
        <p:nvSpPr>
          <p:cNvPr id="3" name="Content Placeholder 2"/>
          <p:cNvSpPr>
            <a:spLocks noGrp="1"/>
          </p:cNvSpPr>
          <p:nvPr>
            <p:ph idx="1"/>
          </p:nvPr>
        </p:nvSpPr>
        <p:spPr>
          <a:xfrm>
            <a:off x="360363" y="900113"/>
            <a:ext cx="8639175" cy="5264150"/>
          </a:xfrm>
        </p:spPr>
        <p:txBody>
          <a:bodyPr/>
          <a:lstStyle/>
          <a:p>
            <a:pPr marL="190500" indent="-190500" eaLnBrk="1" hangingPunct="1">
              <a:defRPr/>
            </a:pPr>
            <a:r>
              <a:rPr lang="en-US" altLang="en-US" dirty="0"/>
              <a:t>To put it simply, Spring makes developing enterprise applications easier. The complexity of your application is proportional to the complexity of the problem being solved.</a:t>
            </a:r>
          </a:p>
          <a:p>
            <a:pPr marL="190500" indent="-190500" eaLnBrk="1" hangingPunct="1">
              <a:defRPr/>
            </a:pPr>
            <a:r>
              <a:rPr lang="en-US" altLang="en-US" dirty="0"/>
              <a:t>Some key Spring values are:</a:t>
            </a:r>
          </a:p>
          <a:p>
            <a:pPr marL="190500" indent="-190500" eaLnBrk="1" hangingPunct="1">
              <a:buFontTx/>
              <a:buAutoNum type="arabicPeriod"/>
              <a:defRPr/>
            </a:pPr>
            <a:r>
              <a:rPr lang="en-US" altLang="en-US" b="1" dirty="0"/>
              <a:t>It’s a non-invasive framework :</a:t>
            </a:r>
            <a:r>
              <a:rPr lang="en-US" altLang="en-US" dirty="0"/>
              <a:t> Traditional frameworks force application code to be aware of the framework, implementing framework specific interfaces or extending framework-specific classes. Spring aims to minimize the dependence of application code on the framework.</a:t>
            </a:r>
          </a:p>
          <a:p>
            <a:pPr marL="190500" indent="-190500" eaLnBrk="1" hangingPunct="1">
              <a:buFontTx/>
              <a:buAutoNum type="arabicPeriod"/>
              <a:defRPr/>
            </a:pPr>
            <a:r>
              <a:rPr lang="en-US" altLang="en-US" b="1" dirty="0"/>
              <a:t>Promotes pluggability</a:t>
            </a:r>
            <a:r>
              <a:rPr lang="en-US" altLang="en-US" dirty="0"/>
              <a:t> : Spring encourages you to think of application objects as named services. Thus you can swap one service for another without affecting the rest of the application.</a:t>
            </a:r>
          </a:p>
          <a:p>
            <a:pPr marL="190500" indent="-190500" eaLnBrk="1" hangingPunct="1">
              <a:buFontTx/>
              <a:buAutoNum type="arabicPeriod"/>
              <a:defRPr/>
            </a:pPr>
            <a:r>
              <a:rPr lang="en-US" altLang="en-US" b="1" dirty="0"/>
              <a:t>Aims to facilitate good programming </a:t>
            </a:r>
            <a:r>
              <a:rPr lang="en-US" altLang="en-US" b="1" dirty="0" smtClean="0"/>
              <a:t>practices</a:t>
            </a:r>
            <a:r>
              <a:rPr lang="en-US" altLang="en-US" dirty="0" smtClean="0"/>
              <a:t>: </a:t>
            </a:r>
            <a:r>
              <a:rPr lang="en-US" altLang="en-US" dirty="0"/>
              <a:t>such as programming to interfaces: Using an </a:t>
            </a:r>
            <a:r>
              <a:rPr lang="en-US" altLang="en-US" dirty="0" err="1"/>
              <a:t>IoC</a:t>
            </a:r>
            <a:r>
              <a:rPr lang="en-US" altLang="en-US" dirty="0"/>
              <a:t> container like Spring reduces the complexity of coding to interfaces, rather than classes</a:t>
            </a:r>
            <a:r>
              <a:rPr lang="en-US" altLang="en-US" dirty="0" smtClean="0"/>
              <a:t>.</a:t>
            </a:r>
          </a:p>
          <a:p>
            <a:pPr marL="190500" indent="-190500" eaLnBrk="1" hangingPunct="1">
              <a:buFontTx/>
              <a:buAutoNum type="arabicPeriod"/>
              <a:defRPr/>
            </a:pPr>
            <a:r>
              <a:rPr lang="en-US" altLang="en-US" b="1" dirty="0"/>
              <a:t>Spring applications are easy to test</a:t>
            </a:r>
            <a:r>
              <a:rPr lang="en-US" altLang="en-US" dirty="0"/>
              <a:t> : Application objects will generally be POJOs and POJOs are easy to test; dependence on Spring APIs will normally be in the form of interfaces that are easy to stub or mock.</a:t>
            </a:r>
          </a:p>
          <a:p>
            <a:pPr eaLnBrk="1" hangingPunct="1">
              <a:defRPr/>
            </a:pP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IN" dirty="0"/>
              <a:t>Advantages of using Spring</a:t>
            </a:r>
          </a:p>
        </p:txBody>
      </p:sp>
      <p:sp>
        <p:nvSpPr>
          <p:cNvPr id="22531" name="Content Placeholder 2"/>
          <p:cNvSpPr>
            <a:spLocks noGrp="1"/>
          </p:cNvSpPr>
          <p:nvPr>
            <p:ph idx="1"/>
          </p:nvPr>
        </p:nvSpPr>
        <p:spPr>
          <a:xfrm>
            <a:off x="360363" y="900113"/>
            <a:ext cx="8639175" cy="5264150"/>
          </a:xfrm>
        </p:spPr>
        <p:txBody>
          <a:bodyPr/>
          <a:lstStyle/>
          <a:p>
            <a:pPr eaLnBrk="1" hangingPunct="1"/>
            <a:r>
              <a:rPr lang="en-US" altLang="en-US" b="1" smtClean="0"/>
              <a:t>5. Does not reinvent the wheel</a:t>
            </a:r>
            <a:r>
              <a:rPr lang="en-US" altLang="en-US" smtClean="0"/>
              <a:t> : Spring does not introduce its own solution in areas such       as O/R mapping where there are already good solutions. It also does not implement its own logging abstraction, connection pool, distributed transaction coordinator or other system services that are already well-served in other products or application servers. However Spring does make these existing solutions significantly easier to use.</a:t>
            </a:r>
          </a:p>
          <a:p>
            <a:endParaRPr lang="en-IN" altLang="en-US" smtClean="0"/>
          </a:p>
          <a:p>
            <a:endParaRPr lang="en-I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Custom Design">
  <a:themeElements>
    <a:clrScheme name="3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E9A1B762AC1B408A4AFF1F87080D84" ma:contentTypeVersion="3" ma:contentTypeDescription="Create a new document." ma:contentTypeScope="" ma:versionID="18ac66ea0088b03878edff11ff45a4eb">
  <xsd:schema xmlns:xsd="http://www.w3.org/2001/XMLSchema" xmlns:p="http://schemas.microsoft.com/office/2006/metadata/properties" xmlns:ns2="e720a6e6-9f2d-4950-a989-154f62717fc1" targetNamespace="http://schemas.microsoft.com/office/2006/metadata/properties" ma:root="true" ma:fieldsID="d1633e7419b83e60c3fb6d7b2b451b8a" ns2:_="">
    <xsd:import namespace="e720a6e6-9f2d-4950-a989-154f62717fc1"/>
    <xsd:element name="properties">
      <xsd:complexType>
        <xsd:sequence>
          <xsd:element name="documentManagement">
            <xsd:complexType>
              <xsd:all>
                <xsd:element ref="ns2:Category"/>
                <xsd:element ref="ns2:Material_x0020_Type"/>
              </xsd:all>
            </xsd:complexType>
          </xsd:element>
        </xsd:sequence>
      </xsd:complexType>
    </xsd:element>
  </xsd:schema>
  <xsd:schema xmlns:xsd="http://www.w3.org/2001/XMLSchema" xmlns:dms="http://schemas.microsoft.com/office/2006/documentManagement/types" targetNamespace="e720a6e6-9f2d-4950-a989-154f62717fc1" elementFormDefault="qualified">
    <xsd:import namespace="http://schemas.microsoft.com/office/2006/documentManagement/types"/>
    <xsd:element name="Category" ma:index="8" ma:displayName="Category" ma:default="Assesment Component" ma:format="Dropdown" ma:internalName="Category">
      <xsd:simpleType>
        <xsd:restriction base="dms:Choice">
          <xsd:enumeration value="Module Artifact"/>
          <xsd:enumeration value="Assesment Component"/>
        </xsd:restriction>
      </xsd:simpleType>
    </xsd:element>
    <xsd:element name="Material_x0020_Type" ma:index="9" ma:displayName="Material Type" ma:default="Quiz" ma:format="Dropdown" ma:internalName="Material_x0020_Type">
      <xsd:simpleType>
        <xsd:restriction base="dms:Choice">
          <xsd:enumeration value="Demos"/>
          <xsd:enumeration value="Extra Example"/>
          <xsd:enumeration value="Extra Material"/>
          <xsd:enumeration value="Suggestions"/>
          <xsd:enumeration value="Class Book"/>
          <xsd:enumeration value="Lab Book"/>
          <xsd:enumeration value="Others"/>
          <xsd:enumeration value="Quiz"/>
          <xsd:enumeration value="Module Test (Theory)"/>
          <xsd:enumeration value="Module Test (Practical)"/>
          <xsd:enumeration value="Pre-Test"/>
          <xsd:enumeration value="Lesson"/>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Category xmlns="e720a6e6-9f2d-4950-a989-154f62717fc1">Module Artifact</Category>
    <Material_x0020_Type xmlns="e720a6e6-9f2d-4950-a989-154f62717fc1">Lesson</Material_x0020_Type>
  </documentManagement>
</p:properties>
</file>

<file path=customXml/itemProps1.xml><?xml version="1.0" encoding="utf-8"?>
<ds:datastoreItem xmlns:ds="http://schemas.openxmlformats.org/officeDocument/2006/customXml" ds:itemID="{94E9E48A-F47D-4619-B626-EF4825E818CF}">
  <ds:schemaRefs>
    <ds:schemaRef ds:uri="http://schemas.microsoft.com/sharepoint/v3/contenttype/forms"/>
  </ds:schemaRefs>
</ds:datastoreItem>
</file>

<file path=customXml/itemProps2.xml><?xml version="1.0" encoding="utf-8"?>
<ds:datastoreItem xmlns:ds="http://schemas.openxmlformats.org/officeDocument/2006/customXml" ds:itemID="{39412CC1-3DAD-4FED-A263-C9B22533A8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20a6e6-9f2d-4950-a989-154f62717fc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E8FE5CF-FE4D-48B8-B95A-ADBE13CC77A3}">
  <ds:schemaRefs>
    <ds:schemaRef ds:uri="http://schemas.microsoft.com/office/2006/metadata/longProperties"/>
  </ds:schemaRefs>
</ds:datastoreItem>
</file>

<file path=customXml/itemProps4.xml><?xml version="1.0" encoding="utf-8"?>
<ds:datastoreItem xmlns:ds="http://schemas.openxmlformats.org/officeDocument/2006/customXml" ds:itemID="{CC83CF1D-B443-4719-B772-CAEEFE2EF4F8}">
  <ds:schemaRefs>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e720a6e6-9f2d-4950-a989-154f62717fc1"/>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18653</TotalTime>
  <Words>12582</Words>
  <Application>Microsoft Office PowerPoint</Application>
  <PresentationFormat>On-screen Show (4:3)</PresentationFormat>
  <Paragraphs>1030</Paragraphs>
  <Slides>58</Slides>
  <Notes>53</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58</vt:i4>
      </vt:variant>
    </vt:vector>
  </HeadingPairs>
  <TitlesOfParts>
    <vt:vector size="71" baseType="lpstr">
      <vt:lpstr>Arial</vt:lpstr>
      <vt:lpstr>Calibri</vt:lpstr>
      <vt:lpstr>ＭＳ Ｐゴシック</vt:lpstr>
      <vt:lpstr>Wingdings</vt:lpstr>
      <vt:lpstr>Times New Roman</vt:lpstr>
      <vt:lpstr>Tahoma</vt:lpstr>
      <vt:lpstr>ヒラギノ角ゴ Pro W3</vt:lpstr>
      <vt:lpstr>Arial Unicode MS</vt:lpstr>
      <vt:lpstr>Trebuchet MS</vt:lpstr>
      <vt:lpstr>Courier New</vt:lpstr>
      <vt:lpstr>Courier</vt:lpstr>
      <vt:lpstr>3_Custom Design</vt:lpstr>
      <vt:lpstr>2_CT-Master</vt:lpstr>
      <vt:lpstr>Introduction to Spring Framework, IoC</vt:lpstr>
      <vt:lpstr>PowerPoint Presentation</vt:lpstr>
      <vt:lpstr>1.1 : Introduction to Spring Framework  Introduction</vt:lpstr>
      <vt:lpstr>1.1 : Introduction to Spring Framework  Introduction </vt:lpstr>
      <vt:lpstr>1.1 : Introduction to Spring Framework  What is Spring?</vt:lpstr>
      <vt:lpstr>1.1 : Introduction to Spring Framework  What is Spring? </vt:lpstr>
      <vt:lpstr>1.1 : Introduction to Spring Framework  Why Spring?</vt:lpstr>
      <vt:lpstr>Advantages of using Spring</vt:lpstr>
      <vt:lpstr>Advantages of using Spring</vt:lpstr>
      <vt:lpstr>1.2 : The Spring Architecture Spring 3.0 architecture </vt:lpstr>
      <vt:lpstr>1.3 : Spring Jumpstart Spring Jumpstart with HelloWorld</vt:lpstr>
      <vt:lpstr>1.3 : Spring Jumpstart Injecting dependencies via setter methods</vt:lpstr>
      <vt:lpstr>1.3 : Spring Jumpstart Injecting dependencies via setter methods</vt:lpstr>
      <vt:lpstr>1.3 : Spring Jumpstart Injecting dependencies via setter methods</vt:lpstr>
      <vt:lpstr>1.3 : Spring Jumpstart Demo – Example 1</vt:lpstr>
      <vt:lpstr>1.3 : Spring Jumpstart Injecting dependencies via constructor</vt:lpstr>
      <vt:lpstr>1.3 : Spring Jumpstart Injecting dependencies via constructor</vt:lpstr>
      <vt:lpstr>1.3 : Spring Jumpstart Demo – Example 3</vt:lpstr>
      <vt:lpstr>1.4 : Inversion of Control (IoC)  Wiring beans – Inversion of Control (IoC)</vt:lpstr>
      <vt:lpstr>1.4 : Inversion of Control (IoC)  loC Concepts </vt:lpstr>
      <vt:lpstr>1.4 : Inversion of Control (IoC)  IoC, Beans and BeanFactories</vt:lpstr>
      <vt:lpstr>Loose Coupling</vt:lpstr>
      <vt:lpstr> IoC in action: Wiring Beans </vt:lpstr>
      <vt:lpstr>1.4 : Inversion of Control (IoC) Demo – Example 4</vt:lpstr>
      <vt:lpstr>1.4 : Inversion of Control (IoC)  Prototyping Vs Singleton </vt:lpstr>
      <vt:lpstr>1.4 : Inversion of Control (IoC)  Inner beans </vt:lpstr>
      <vt:lpstr>1.4 : Inversion of Control (IoC)  Autowiring </vt:lpstr>
      <vt:lpstr>1.4 : Inversion of Control (IoC)  Demo: Example 5 </vt:lpstr>
      <vt:lpstr>1.4 : Inversion of Control (IoC) Using collections for injection</vt:lpstr>
      <vt:lpstr>1.5 : Bean containers  Bean containers: concept</vt:lpstr>
      <vt:lpstr>Bean Containers</vt:lpstr>
      <vt:lpstr> The XmlBeanFactory</vt:lpstr>
      <vt:lpstr>1.5 : Bean containers  The Resource interface</vt:lpstr>
      <vt:lpstr>1.5 : Bean containers  The XmlBeanFactory (Cont…)</vt:lpstr>
      <vt:lpstr>1.5 : Bean containers  Life cycle of Beans in Spring factory container</vt:lpstr>
      <vt:lpstr>1.5 : Bean containers Initialization and Destruction</vt:lpstr>
      <vt:lpstr>1.5 : Bean containers  InitializingBean and DisposableBean</vt:lpstr>
      <vt:lpstr>1.5 : Bean containers Bean containers:Application context </vt:lpstr>
      <vt:lpstr>1.5 : Bean containers  ApplicationContext life cycle</vt:lpstr>
      <vt:lpstr>1.5 : Bean containers  Customizing beans with BeanPostProcessor   </vt:lpstr>
      <vt:lpstr>1.5 : Bean containers  Customizing beans with BeanFactoryPostProcessor</vt:lpstr>
      <vt:lpstr>1.5 : Bean containers PropertyPlaceholderConfigurer</vt:lpstr>
      <vt:lpstr>1.5 : Bean containers  PropertyPlaceholderConfigurer</vt:lpstr>
      <vt:lpstr>1.5 : Bean containers Demo: Example 7</vt:lpstr>
      <vt:lpstr>1.5 : Bean containers CustomEditorConfigurer</vt:lpstr>
      <vt:lpstr>1.5 : Bean containers  CustomEditorConfigurer</vt:lpstr>
      <vt:lpstr>1.5 : Bean containers Demo: Example 8</vt:lpstr>
      <vt:lpstr>1.5 : Bean containers  Internationalization: Resolving text messages</vt:lpstr>
      <vt:lpstr>1.5 : Bean containers Internationalization: Resolving text messages</vt:lpstr>
      <vt:lpstr>1.5 : Bean containers Demo: Example 9</vt:lpstr>
      <vt:lpstr>1.6: Spring Annotations Annotation-based configuration</vt:lpstr>
      <vt:lpstr>1.6: Spring Annotations Annotation-based configuration</vt:lpstr>
      <vt:lpstr>1.6: Spring Annotations @Autowired annotation </vt:lpstr>
      <vt:lpstr>PowerPoint Presentation</vt:lpstr>
      <vt:lpstr>1.6: Spring Annotations Demo: @Autowired annotation </vt:lpstr>
      <vt:lpstr>1.6: Spring Annotations Annotating beans for autodiscovery </vt:lpstr>
      <vt:lpstr>Lab</vt:lpstr>
      <vt:lpstr>Lesson Summary</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 Ali</dc:creator>
  <cp:lastModifiedBy>Namrata Marathe</cp:lastModifiedBy>
  <cp:revision>609</cp:revision>
  <dcterms:created xsi:type="dcterms:W3CDTF">2008-08-26T07:57:12Z</dcterms:created>
  <dcterms:modified xsi:type="dcterms:W3CDTF">2014-11-26T06:22:11Z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