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layfair Display"/>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layfairDisplay-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218d217e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218d217e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218d217e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218d217e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218d217e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218d217e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218d217e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218d217e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218d217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218d217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218d217e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218d217e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218d217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218d217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218d217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218d217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218d217e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218d217e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218d217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218d217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218d217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218d217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218d217e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218d217e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218d217e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218d217e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55" name="Google Shape;55;p13"/>
          <p:cNvSpPr txBox="1"/>
          <p:nvPr/>
        </p:nvSpPr>
        <p:spPr>
          <a:xfrm>
            <a:off x="412595" y="2987676"/>
            <a:ext cx="8520600" cy="17811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just">
              <a:lnSpc>
                <a:spcPct val="160000"/>
              </a:lnSpc>
              <a:spcBef>
                <a:spcPts val="0"/>
              </a:spcBef>
              <a:spcAft>
                <a:spcPts val="0"/>
              </a:spcAft>
              <a:buNone/>
            </a:pPr>
            <a:r>
              <a:rPr lang="en" sz="3400">
                <a:solidFill>
                  <a:srgbClr val="000000"/>
                </a:solidFill>
                <a:latin typeface="Times New Roman"/>
                <a:ea typeface="Times New Roman"/>
                <a:cs typeface="Times New Roman"/>
                <a:sym typeface="Times New Roman"/>
              </a:rPr>
              <a:t>Student name: </a:t>
            </a:r>
            <a:r>
              <a:rPr b="1" lang="en" sz="3400">
                <a:solidFill>
                  <a:srgbClr val="000000"/>
                </a:solidFill>
                <a:latin typeface="Times New Roman"/>
                <a:ea typeface="Times New Roman"/>
                <a:cs typeface="Times New Roman"/>
                <a:sym typeface="Times New Roman"/>
              </a:rPr>
              <a:t>Namrata Narkhede.</a:t>
            </a:r>
            <a:r>
              <a:rPr lang="en" sz="3400">
                <a:solidFill>
                  <a:srgbClr val="000000"/>
                </a:solidFill>
                <a:latin typeface="Times New Roman"/>
                <a:ea typeface="Times New Roman"/>
                <a:cs typeface="Times New Roman"/>
                <a:sym typeface="Times New Roman"/>
              </a:rPr>
              <a:t>	                        Roll no : 118                                        Division : B</a:t>
            </a:r>
            <a:endParaRPr sz="3300">
              <a:solidFill>
                <a:srgbClr val="595959"/>
              </a:solidFill>
            </a:endParaRPr>
          </a:p>
          <a:p>
            <a:pPr indent="0" lvl="0" marL="0" rtl="0" algn="just">
              <a:lnSpc>
                <a:spcPct val="160000"/>
              </a:lnSpc>
              <a:spcBef>
                <a:spcPts val="0"/>
              </a:spcBef>
              <a:spcAft>
                <a:spcPts val="0"/>
              </a:spcAft>
              <a:buNone/>
            </a:pPr>
            <a:r>
              <a:rPr lang="en" sz="3400">
                <a:solidFill>
                  <a:srgbClr val="000000"/>
                </a:solidFill>
                <a:latin typeface="Times New Roman"/>
                <a:ea typeface="Times New Roman"/>
                <a:cs typeface="Times New Roman"/>
                <a:sym typeface="Times New Roman"/>
              </a:rPr>
              <a:t>Student name: </a:t>
            </a:r>
            <a:r>
              <a:rPr b="1" lang="en" sz="3400">
                <a:solidFill>
                  <a:srgbClr val="000000"/>
                </a:solidFill>
                <a:latin typeface="Times New Roman"/>
                <a:ea typeface="Times New Roman"/>
                <a:cs typeface="Times New Roman"/>
                <a:sym typeface="Times New Roman"/>
              </a:rPr>
              <a:t>Anupama Menon.</a:t>
            </a:r>
            <a:r>
              <a:rPr lang="en" sz="3400">
                <a:solidFill>
                  <a:srgbClr val="000000"/>
                </a:solidFill>
                <a:latin typeface="Times New Roman"/>
                <a:ea typeface="Times New Roman"/>
                <a:cs typeface="Times New Roman"/>
                <a:sym typeface="Times New Roman"/>
              </a:rPr>
              <a:t>	                        Roll no : 106		                      Division : B</a:t>
            </a:r>
            <a:endParaRPr sz="3300">
              <a:solidFill>
                <a:srgbClr val="595959"/>
              </a:solidFill>
            </a:endParaRPr>
          </a:p>
          <a:p>
            <a:pPr indent="0" lvl="0" marL="0" rtl="0" algn="just">
              <a:lnSpc>
                <a:spcPct val="160000"/>
              </a:lnSpc>
              <a:spcBef>
                <a:spcPts val="0"/>
              </a:spcBef>
              <a:spcAft>
                <a:spcPts val="0"/>
              </a:spcAft>
              <a:buNone/>
            </a:pPr>
            <a:r>
              <a:rPr lang="en" sz="3400">
                <a:solidFill>
                  <a:srgbClr val="000000"/>
                </a:solidFill>
                <a:latin typeface="Times New Roman"/>
                <a:ea typeface="Times New Roman"/>
                <a:cs typeface="Times New Roman"/>
                <a:sym typeface="Times New Roman"/>
              </a:rPr>
              <a:t>Student name: </a:t>
            </a:r>
            <a:r>
              <a:rPr b="1" lang="en" sz="3400">
                <a:solidFill>
                  <a:srgbClr val="000000"/>
                </a:solidFill>
                <a:latin typeface="Times New Roman"/>
                <a:ea typeface="Times New Roman"/>
                <a:cs typeface="Times New Roman"/>
                <a:sym typeface="Times New Roman"/>
              </a:rPr>
              <a:t>Itisha Mathane</a:t>
            </a:r>
            <a:r>
              <a:rPr lang="en" sz="3400">
                <a:solidFill>
                  <a:srgbClr val="000000"/>
                </a:solidFill>
                <a:latin typeface="Times New Roman"/>
                <a:ea typeface="Times New Roman"/>
                <a:cs typeface="Times New Roman"/>
                <a:sym typeface="Times New Roman"/>
              </a:rPr>
              <a:t>		                        Roll no : 101		                      Division : B</a:t>
            </a:r>
            <a:endParaRPr sz="3300">
              <a:solidFill>
                <a:srgbClr val="595959"/>
              </a:solidFill>
            </a:endParaRPr>
          </a:p>
          <a:p>
            <a:pPr indent="0" lvl="0" marL="0" rtl="0" algn="just">
              <a:lnSpc>
                <a:spcPct val="160000"/>
              </a:lnSpc>
              <a:spcBef>
                <a:spcPts val="0"/>
              </a:spcBef>
              <a:spcAft>
                <a:spcPts val="0"/>
              </a:spcAft>
              <a:buNone/>
            </a:pPr>
            <a:r>
              <a:rPr lang="en" sz="3400">
                <a:solidFill>
                  <a:srgbClr val="000000"/>
                </a:solidFill>
                <a:latin typeface="Times New Roman"/>
                <a:ea typeface="Times New Roman"/>
                <a:cs typeface="Times New Roman"/>
                <a:sym typeface="Times New Roman"/>
              </a:rPr>
              <a:t>Student name: </a:t>
            </a:r>
            <a:r>
              <a:rPr b="1" lang="en" sz="3400">
                <a:solidFill>
                  <a:srgbClr val="000000"/>
                </a:solidFill>
                <a:latin typeface="Times New Roman"/>
                <a:ea typeface="Times New Roman"/>
                <a:cs typeface="Times New Roman"/>
                <a:sym typeface="Times New Roman"/>
              </a:rPr>
              <a:t>Sayali Nikam</a:t>
            </a:r>
            <a:r>
              <a:rPr lang="en" sz="3400">
                <a:solidFill>
                  <a:srgbClr val="000000"/>
                </a:solidFill>
                <a:latin typeface="Times New Roman"/>
                <a:ea typeface="Times New Roman"/>
                <a:cs typeface="Times New Roman"/>
                <a:sym typeface="Times New Roman"/>
              </a:rPr>
              <a:t>	                                   Roll no : 120	                                 Division : B</a:t>
            </a:r>
            <a:endParaRPr sz="3300">
              <a:solidFill>
                <a:srgbClr val="595959"/>
              </a:solidFill>
            </a:endParaRPr>
          </a:p>
          <a:p>
            <a:pPr indent="0" lvl="0" marL="0" rtl="0" algn="just">
              <a:lnSpc>
                <a:spcPct val="160000"/>
              </a:lnSpc>
              <a:spcBef>
                <a:spcPts val="0"/>
              </a:spcBef>
              <a:spcAft>
                <a:spcPts val="0"/>
              </a:spcAft>
              <a:buNone/>
            </a:pPr>
            <a:r>
              <a:t/>
            </a:r>
            <a:endParaRPr sz="11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endParaRPr>
          </a:p>
          <a:p>
            <a:pPr indent="0" lvl="0" marL="0" rtl="0" algn="ctr">
              <a:spcBef>
                <a:spcPts val="0"/>
              </a:spcBef>
              <a:spcAft>
                <a:spcPts val="0"/>
              </a:spcAft>
              <a:buNone/>
            </a:pPr>
            <a:r>
              <a:rPr lang="en" sz="3400">
                <a:solidFill>
                  <a:srgbClr val="000000"/>
                </a:solidFill>
              </a:rPr>
              <a:t>Under the Guidance of:</a:t>
            </a:r>
            <a:r>
              <a:rPr b="1" lang="en" sz="3400">
                <a:solidFill>
                  <a:srgbClr val="000000"/>
                </a:solidFill>
              </a:rPr>
              <a:t> </a:t>
            </a:r>
            <a:r>
              <a:rPr lang="en" sz="3400">
                <a:solidFill>
                  <a:srgbClr val="000000"/>
                </a:solidFill>
                <a:latin typeface="Roboto"/>
                <a:ea typeface="Roboto"/>
                <a:cs typeface="Roboto"/>
                <a:sym typeface="Roboto"/>
              </a:rPr>
              <a:t>Prof. </a:t>
            </a:r>
            <a:r>
              <a:rPr b="1" lang="en" sz="3400">
                <a:solidFill>
                  <a:srgbClr val="000000"/>
                </a:solidFill>
                <a:latin typeface="Roboto"/>
                <a:ea typeface="Roboto"/>
                <a:cs typeface="Roboto"/>
                <a:sym typeface="Roboto"/>
              </a:rPr>
              <a:t>S.S. Dange Ma’am</a:t>
            </a:r>
            <a:endParaRPr sz="3400">
              <a:solidFill>
                <a:srgbClr val="000000"/>
              </a:solidFill>
            </a:endParaRPr>
          </a:p>
          <a:p>
            <a:pPr indent="0" lvl="0" marL="0" rtl="0" algn="ctr">
              <a:spcBef>
                <a:spcPts val="0"/>
              </a:spcBef>
              <a:spcAft>
                <a:spcPts val="0"/>
              </a:spcAft>
              <a:buNone/>
            </a:pPr>
            <a:r>
              <a:t/>
            </a:r>
            <a:endParaRPr>
              <a:solidFill>
                <a:srgbClr val="595959"/>
              </a:solidFill>
            </a:endParaRPr>
          </a:p>
        </p:txBody>
      </p:sp>
      <p:sp>
        <p:nvSpPr>
          <p:cNvPr id="56" name="Google Shape;56;p13"/>
          <p:cNvSpPr txBox="1"/>
          <p:nvPr/>
        </p:nvSpPr>
        <p:spPr>
          <a:xfrm>
            <a:off x="743700" y="2065422"/>
            <a:ext cx="73380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AI-Based Student Monitoring</a:t>
            </a:r>
            <a:br>
              <a:rPr b="0" i="0" lang="en" sz="20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(Group no : </a:t>
            </a:r>
            <a:r>
              <a:rPr lang="en">
                <a:solidFill>
                  <a:srgbClr val="000000"/>
                </a:solidFill>
              </a:rPr>
              <a:t>10</a:t>
            </a:r>
            <a:r>
              <a:rPr b="0" i="0" lang="en" sz="14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57" name="Google Shape;57;p13"/>
          <p:cNvSpPr txBox="1"/>
          <p:nvPr/>
        </p:nvSpPr>
        <p:spPr>
          <a:xfrm>
            <a:off x="903000" y="1556471"/>
            <a:ext cx="7338000" cy="7512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100"/>
              <a:buFont typeface="Arial"/>
              <a:buNone/>
            </a:pPr>
            <a:r>
              <a:rPr b="0" i="0" lang="en" sz="2280" u="none" cap="none" strike="noStrike">
                <a:solidFill>
                  <a:srgbClr val="000000"/>
                </a:solidFill>
                <a:latin typeface="Arial"/>
                <a:ea typeface="Arial"/>
                <a:cs typeface="Arial"/>
                <a:sym typeface="Arial"/>
              </a:rPr>
              <a:t>DEPARTMENT OF COMPUTER ENGINEERING</a:t>
            </a:r>
            <a:endParaRPr b="0" i="0" sz="228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 name="Google Shape;58;p13"/>
          <p:cNvPicPr preferRelativeResize="0"/>
          <p:nvPr/>
        </p:nvPicPr>
        <p:blipFill rotWithShape="1">
          <a:blip r:embed="rId3">
            <a:alphaModFix/>
          </a:blip>
          <a:srcRect b="0" l="0" r="0" t="0"/>
          <a:stretch/>
        </p:blipFill>
        <p:spPr>
          <a:xfrm>
            <a:off x="152400" y="152400"/>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48" name="Google Shape;148;p22"/>
          <p:cNvSpPr txBox="1"/>
          <p:nvPr/>
        </p:nvSpPr>
        <p:spPr>
          <a:xfrm>
            <a:off x="0" y="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latin typeface="Montserrat"/>
                <a:ea typeface="Montserrat"/>
                <a:cs typeface="Montserrat"/>
                <a:sym typeface="Montserrat"/>
              </a:rPr>
              <a:t>USE CASE DIAGRAM </a:t>
            </a:r>
            <a:endParaRPr sz="2800">
              <a:solidFill>
                <a:srgbClr val="000000"/>
              </a:solidFill>
            </a:endParaRPr>
          </a:p>
        </p:txBody>
      </p:sp>
      <p:sp>
        <p:nvSpPr>
          <p:cNvPr id="149" name="Google Shape;149;p22"/>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24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p:txBody>
      </p:sp>
      <p:pic>
        <p:nvPicPr>
          <p:cNvPr id="150" name="Google Shape;150;p22"/>
          <p:cNvPicPr preferRelativeResize="0"/>
          <p:nvPr/>
        </p:nvPicPr>
        <p:blipFill>
          <a:blip r:embed="rId3">
            <a:alphaModFix/>
          </a:blip>
          <a:stretch>
            <a:fillRect/>
          </a:stretch>
        </p:blipFill>
        <p:spPr>
          <a:xfrm>
            <a:off x="2274950" y="470250"/>
            <a:ext cx="4972300" cy="4536275"/>
          </a:xfrm>
          <a:prstGeom prst="rect">
            <a:avLst/>
          </a:prstGeom>
          <a:noFill/>
          <a:ln>
            <a:noFill/>
          </a:ln>
        </p:spPr>
      </p:pic>
      <p:sp>
        <p:nvSpPr>
          <p:cNvPr id="151" name="Google Shape;151;p22"/>
          <p:cNvSpPr txBox="1"/>
          <p:nvPr/>
        </p:nvSpPr>
        <p:spPr>
          <a:xfrm>
            <a:off x="6641076" y="4653950"/>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57" name="Google Shape;157;p2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latin typeface="Montserrat"/>
                <a:ea typeface="Montserrat"/>
                <a:cs typeface="Montserrat"/>
                <a:sym typeface="Montserrat"/>
              </a:rPr>
              <a:t>MODULES IMPLEMENTED(70%)</a:t>
            </a:r>
            <a:endParaRPr sz="2800">
              <a:solidFill>
                <a:srgbClr val="000000"/>
              </a:solidFill>
            </a:endParaRPr>
          </a:p>
        </p:txBody>
      </p:sp>
      <p:sp>
        <p:nvSpPr>
          <p:cNvPr id="158" name="Google Shape;158;p23"/>
          <p:cNvSpPr txBox="1"/>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326421" lvl="0" marL="457200" rtl="0" algn="just">
              <a:lnSpc>
                <a:spcPct val="115000"/>
              </a:lnSpc>
              <a:spcBef>
                <a:spcPts val="1200"/>
              </a:spcBef>
              <a:spcAft>
                <a:spcPts val="0"/>
              </a:spcAft>
              <a:buClr>
                <a:schemeClr val="dk1"/>
              </a:buClr>
              <a:buSzPts val="1500"/>
              <a:buFont typeface="Noto Sans Symbols"/>
              <a:buChar char="⮚"/>
            </a:pPr>
            <a:r>
              <a:rPr b="1" lang="en" sz="1500">
                <a:solidFill>
                  <a:schemeClr val="dk1"/>
                </a:solidFill>
                <a:latin typeface="Times New Roman"/>
                <a:ea typeface="Times New Roman"/>
                <a:cs typeface="Times New Roman"/>
                <a:sym typeface="Times New Roman"/>
              </a:rPr>
              <a:t>Face Recognition Module: </a:t>
            </a:r>
            <a:r>
              <a:rPr lang="en" sz="1500">
                <a:solidFill>
                  <a:schemeClr val="dk1"/>
                </a:solidFill>
                <a:latin typeface="Times New Roman"/>
                <a:ea typeface="Times New Roman"/>
                <a:cs typeface="Times New Roman"/>
                <a:sym typeface="Times New Roman"/>
              </a:rPr>
              <a:t>This module would be responsible for capturing images of students as they enter the classroom and comparing them with the pre-existing database of student images to mark attendance.</a:t>
            </a:r>
            <a:endParaRPr sz="1500">
              <a:solidFill>
                <a:schemeClr val="dk1"/>
              </a:solidFill>
              <a:latin typeface="Times New Roman"/>
              <a:ea typeface="Times New Roman"/>
              <a:cs typeface="Times New Roman"/>
              <a:sym typeface="Times New Roman"/>
            </a:endParaRPr>
          </a:p>
          <a:p>
            <a:pPr indent="-326421" lvl="0" marL="457200" rtl="0" algn="just">
              <a:lnSpc>
                <a:spcPct val="100000"/>
              </a:lnSpc>
              <a:spcBef>
                <a:spcPts val="2400"/>
              </a:spcBef>
              <a:spcAft>
                <a:spcPts val="0"/>
              </a:spcAft>
              <a:buClr>
                <a:schemeClr val="dk1"/>
              </a:buClr>
              <a:buSzPts val="1500"/>
              <a:buFont typeface="Noto Sans Symbols"/>
              <a:buChar char="⮚"/>
            </a:pPr>
            <a:r>
              <a:rPr b="1" lang="en" sz="1500">
                <a:solidFill>
                  <a:schemeClr val="dk1"/>
                </a:solidFill>
                <a:latin typeface="Times New Roman"/>
                <a:ea typeface="Times New Roman"/>
                <a:cs typeface="Times New Roman"/>
                <a:sym typeface="Times New Roman"/>
              </a:rPr>
              <a:t>Attendance Management Module : </a:t>
            </a:r>
            <a:r>
              <a:rPr lang="en" sz="1500">
                <a:solidFill>
                  <a:schemeClr val="dk1"/>
                </a:solidFill>
                <a:latin typeface="Times New Roman"/>
                <a:ea typeface="Times New Roman"/>
                <a:cs typeface="Times New Roman"/>
                <a:sym typeface="Times New Roman"/>
              </a:rPr>
              <a:t>This module would store attendance data for each student for each subject, along with the corresponding date and time stamp.</a:t>
            </a:r>
            <a:endParaRPr sz="1500">
              <a:solidFill>
                <a:schemeClr val="dk1"/>
              </a:solidFill>
              <a:latin typeface="Times New Roman"/>
              <a:ea typeface="Times New Roman"/>
              <a:cs typeface="Times New Roman"/>
              <a:sym typeface="Times New Roman"/>
            </a:endParaRPr>
          </a:p>
          <a:p>
            <a:pPr indent="-326421" lvl="0" marL="457200" rtl="0" algn="just">
              <a:lnSpc>
                <a:spcPct val="115000"/>
              </a:lnSpc>
              <a:spcBef>
                <a:spcPts val="2400"/>
              </a:spcBef>
              <a:spcAft>
                <a:spcPts val="0"/>
              </a:spcAft>
              <a:buClr>
                <a:schemeClr val="dk1"/>
              </a:buClr>
              <a:buSzPts val="1500"/>
              <a:buFont typeface="Noto Sans Symbols"/>
              <a:buChar char="⮚"/>
            </a:pPr>
            <a:r>
              <a:rPr b="1" lang="en" sz="1500">
                <a:solidFill>
                  <a:schemeClr val="dk1"/>
                </a:solidFill>
                <a:latin typeface="Times New Roman"/>
                <a:ea typeface="Times New Roman"/>
                <a:cs typeface="Times New Roman"/>
                <a:sym typeface="Times New Roman"/>
              </a:rPr>
              <a:t>Analysis Module :</a:t>
            </a:r>
            <a:r>
              <a:rPr lang="en" sz="1500">
                <a:solidFill>
                  <a:schemeClr val="dk1"/>
                </a:solidFill>
                <a:latin typeface="Times New Roman"/>
                <a:ea typeface="Times New Roman"/>
                <a:cs typeface="Times New Roman"/>
                <a:sym typeface="Times New Roman"/>
              </a:rPr>
              <a:t> This module would perform analysis on the attendance data collected for each subject, such as calculating the percentage of attendance for each student, identifying students who are frequently absent, and generating reports on subject-wise attendance.</a:t>
            </a:r>
            <a:endParaRPr sz="1500">
              <a:solidFill>
                <a:schemeClr val="dk1"/>
              </a:solidFill>
              <a:latin typeface="Times New Roman"/>
              <a:ea typeface="Times New Roman"/>
              <a:cs typeface="Times New Roman"/>
              <a:sym typeface="Times New Roman"/>
            </a:endParaRPr>
          </a:p>
          <a:p>
            <a:pPr indent="-326421" lvl="0" marL="457200" rtl="0" algn="just">
              <a:lnSpc>
                <a:spcPct val="115000"/>
              </a:lnSpc>
              <a:spcBef>
                <a:spcPts val="2400"/>
              </a:spcBef>
              <a:spcAft>
                <a:spcPts val="0"/>
              </a:spcAft>
              <a:buClr>
                <a:schemeClr val="dk1"/>
              </a:buClr>
              <a:buSzPts val="1500"/>
              <a:buFont typeface="Noto Sans Symbols"/>
              <a:buChar char="⮚"/>
            </a:pPr>
            <a:r>
              <a:rPr b="1" lang="en" sz="1500">
                <a:solidFill>
                  <a:schemeClr val="dk1"/>
                </a:solidFill>
                <a:latin typeface="Times New Roman"/>
                <a:ea typeface="Times New Roman"/>
                <a:cs typeface="Times New Roman"/>
                <a:sym typeface="Times New Roman"/>
              </a:rPr>
              <a:t>Overall Attendance Analysis Module:</a:t>
            </a:r>
            <a:r>
              <a:rPr lang="en" sz="1500">
                <a:solidFill>
                  <a:schemeClr val="dk1"/>
                </a:solidFill>
                <a:latin typeface="Times New Roman"/>
                <a:ea typeface="Times New Roman"/>
                <a:cs typeface="Times New Roman"/>
                <a:sym typeface="Times New Roman"/>
              </a:rPr>
              <a:t> This module would provide an overview of the attendance data collected across all subjects, such as the overall attendance percentage of the attendance.</a:t>
            </a:r>
            <a:endParaRPr sz="1500">
              <a:solidFill>
                <a:schemeClr val="dk1"/>
              </a:solidFill>
              <a:latin typeface="Times New Roman"/>
              <a:ea typeface="Times New Roman"/>
              <a:cs typeface="Times New Roman"/>
              <a:sym typeface="Times New Roman"/>
            </a:endParaRPr>
          </a:p>
        </p:txBody>
      </p:sp>
      <p:sp>
        <p:nvSpPr>
          <p:cNvPr id="159" name="Google Shape;159;p23"/>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65" name="Google Shape;165;p2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latin typeface="Montserrat"/>
                <a:ea typeface="Montserrat"/>
                <a:cs typeface="Montserrat"/>
                <a:sym typeface="Montserrat"/>
              </a:rPr>
              <a:t>MODULES PENDING(30%)</a:t>
            </a:r>
            <a:endParaRPr sz="2800">
              <a:solidFill>
                <a:srgbClr val="000000"/>
              </a:solidFill>
            </a:endParaRPr>
          </a:p>
        </p:txBody>
      </p:sp>
      <p:sp>
        <p:nvSpPr>
          <p:cNvPr id="166" name="Google Shape;166;p2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5471" lvl="0" marL="457200" rtl="0" algn="just">
              <a:lnSpc>
                <a:spcPct val="115000"/>
              </a:lnSpc>
              <a:spcBef>
                <a:spcPts val="1200"/>
              </a:spcBef>
              <a:spcAft>
                <a:spcPts val="0"/>
              </a:spcAft>
              <a:buClr>
                <a:schemeClr val="dk1"/>
              </a:buClr>
              <a:buSzPts val="1800"/>
              <a:buFont typeface="Noto Sans Symbols"/>
              <a:buChar char="⮚"/>
            </a:pPr>
            <a:r>
              <a:rPr b="1" lang="en" sz="1800">
                <a:solidFill>
                  <a:schemeClr val="dk1"/>
                </a:solidFill>
                <a:latin typeface="Times New Roman"/>
                <a:ea typeface="Times New Roman"/>
                <a:cs typeface="Times New Roman"/>
                <a:sym typeface="Times New Roman"/>
              </a:rPr>
              <a:t>Visualization Module : </a:t>
            </a:r>
            <a:r>
              <a:rPr lang="en" sz="1800">
                <a:solidFill>
                  <a:schemeClr val="dk1"/>
                </a:solidFill>
                <a:latin typeface="Times New Roman"/>
                <a:ea typeface="Times New Roman"/>
                <a:cs typeface="Times New Roman"/>
                <a:sym typeface="Times New Roman"/>
              </a:rPr>
              <a:t>This module would provide visual representations of the attendance data, such as graphs and charts, to help teachers and administrators quickly identify patterns and trends in student attendance.</a:t>
            </a:r>
            <a:endParaRPr b="1" sz="1800">
              <a:solidFill>
                <a:schemeClr val="dk1"/>
              </a:solidFill>
              <a:latin typeface="Times New Roman"/>
              <a:ea typeface="Times New Roman"/>
              <a:cs typeface="Times New Roman"/>
              <a:sym typeface="Times New Roman"/>
            </a:endParaRPr>
          </a:p>
          <a:p>
            <a:pPr indent="-345471" lvl="0" marL="457200" rtl="0" algn="just">
              <a:lnSpc>
                <a:spcPct val="100000"/>
              </a:lnSpc>
              <a:spcBef>
                <a:spcPts val="2400"/>
              </a:spcBef>
              <a:spcAft>
                <a:spcPts val="0"/>
              </a:spcAft>
              <a:buClr>
                <a:schemeClr val="dk1"/>
              </a:buClr>
              <a:buSzPts val="1800"/>
              <a:buFont typeface="Noto Sans Symbols"/>
              <a:buChar char="⮚"/>
            </a:pPr>
            <a:r>
              <a:rPr b="1" lang="en" sz="1800">
                <a:solidFill>
                  <a:schemeClr val="dk1"/>
                </a:solidFill>
                <a:latin typeface="Times New Roman"/>
                <a:ea typeface="Times New Roman"/>
                <a:cs typeface="Times New Roman"/>
                <a:sym typeface="Times New Roman"/>
              </a:rPr>
              <a:t>Email Functionality Module : </a:t>
            </a:r>
            <a:r>
              <a:rPr lang="en" sz="1800">
                <a:solidFill>
                  <a:schemeClr val="dk1"/>
                </a:solidFill>
                <a:latin typeface="Times New Roman"/>
                <a:ea typeface="Times New Roman"/>
                <a:cs typeface="Times New Roman"/>
                <a:sym typeface="Times New Roman"/>
              </a:rPr>
              <a:t>This module would enable teachers and administrators to send automated emails to students and their parents notifications about poor attendance.</a:t>
            </a:r>
            <a:endParaRPr sz="1800">
              <a:solidFill>
                <a:schemeClr val="dk1"/>
              </a:solidFill>
              <a:latin typeface="Times New Roman"/>
              <a:ea typeface="Times New Roman"/>
              <a:cs typeface="Times New Roman"/>
              <a:sym typeface="Times New Roman"/>
            </a:endParaRPr>
          </a:p>
          <a:p>
            <a:pPr indent="-345471" lvl="0" marL="457200" rtl="0" algn="just">
              <a:lnSpc>
                <a:spcPct val="115000"/>
              </a:lnSpc>
              <a:spcBef>
                <a:spcPts val="240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Date-Wise Attendance and Sorting Module </a:t>
            </a:r>
            <a:r>
              <a:rPr lang="en" sz="1800">
                <a:solidFill>
                  <a:schemeClr val="dk1"/>
                </a:solidFill>
                <a:latin typeface="Times New Roman"/>
                <a:ea typeface="Times New Roman"/>
                <a:cs typeface="Times New Roman"/>
                <a:sym typeface="Times New Roman"/>
              </a:rPr>
              <a:t>: In this module, attendance is shown according to date, and when total attendance is calculated, students with attendance rates below 75% are sorted from total attendance.</a:t>
            </a:r>
            <a:endParaRPr sz="1800">
              <a:solidFill>
                <a:schemeClr val="dk1"/>
              </a:solidFill>
              <a:latin typeface="Times New Roman"/>
              <a:ea typeface="Times New Roman"/>
              <a:cs typeface="Times New Roman"/>
              <a:sym typeface="Times New Roman"/>
            </a:endParaRPr>
          </a:p>
        </p:txBody>
      </p:sp>
      <p:sp>
        <p:nvSpPr>
          <p:cNvPr id="167" name="Google Shape;167;p24"/>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73" name="Google Shape;173;p2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REFERENCES</a:t>
            </a:r>
            <a:endParaRPr sz="2800">
              <a:solidFill>
                <a:srgbClr val="000000"/>
              </a:solidFill>
            </a:endParaRPr>
          </a:p>
        </p:txBody>
      </p:sp>
      <p:sp>
        <p:nvSpPr>
          <p:cNvPr id="174" name="Google Shape;174;p2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0" lvl="0" marL="0" rtl="0" algn="just">
              <a:lnSpc>
                <a:spcPct val="115000"/>
              </a:lnSpc>
              <a:spcBef>
                <a:spcPts val="1200"/>
              </a:spcBef>
              <a:spcAft>
                <a:spcPts val="0"/>
              </a:spcAft>
              <a:buNone/>
            </a:pPr>
            <a:r>
              <a:rPr lang="en" sz="1500">
                <a:solidFill>
                  <a:srgbClr val="000000"/>
                </a:solidFill>
                <a:latin typeface="Times New Roman"/>
                <a:ea typeface="Times New Roman"/>
                <a:cs typeface="Times New Roman"/>
                <a:sym typeface="Times New Roman"/>
              </a:rPr>
              <a:t>[1]  "Face Recognition based Attendance System with Analysis" by N. Jaiswal and V. R. Singh ,International Journal of Computer Applications, Vol. 136, No. 2, February 2016</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500">
                <a:solidFill>
                  <a:srgbClr val="000000"/>
                </a:solidFill>
                <a:latin typeface="Times New Roman"/>
                <a:ea typeface="Times New Roman"/>
                <a:cs typeface="Times New Roman"/>
                <a:sym typeface="Times New Roman"/>
              </a:rPr>
              <a:t>Link: https://www.researchgate.net/publication/303897666_Face_Recognition_based_Attendance_System_with_Analysis</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2400"/>
              </a:spcBef>
              <a:spcAft>
                <a:spcPts val="0"/>
              </a:spcAft>
              <a:buNone/>
            </a:pPr>
            <a:r>
              <a:rPr lang="en" sz="1500">
                <a:solidFill>
                  <a:srgbClr val="000000"/>
                </a:solidFill>
                <a:latin typeface="Times New Roman"/>
                <a:ea typeface="Times New Roman"/>
                <a:cs typeface="Times New Roman"/>
                <a:sym typeface="Times New Roman"/>
              </a:rPr>
              <a:t>[2] "Facial Recognition Based Attendance System Using Raspberry Pi" by S. P. Gaware and A. S. Mane, 2018 International Conference on Advances in Computing, Communications and Informatics (ICACCI), 2018</a:t>
            </a:r>
            <a:endParaRPr sz="1500">
              <a:solidFill>
                <a:srgbClr val="000000"/>
              </a:solidFill>
            </a:endParaRPr>
          </a:p>
          <a:p>
            <a:pPr indent="0" lvl="0" marL="0" rtl="0" algn="just">
              <a:lnSpc>
                <a:spcPct val="115000"/>
              </a:lnSpc>
              <a:spcBef>
                <a:spcPts val="2400"/>
              </a:spcBef>
              <a:spcAft>
                <a:spcPts val="0"/>
              </a:spcAft>
              <a:buNone/>
            </a:pPr>
            <a:r>
              <a:rPr lang="en" sz="1500">
                <a:solidFill>
                  <a:srgbClr val="000000"/>
                </a:solidFill>
                <a:latin typeface="Times New Roman"/>
                <a:ea typeface="Times New Roman"/>
                <a:cs typeface="Times New Roman"/>
                <a:sym typeface="Times New Roman"/>
              </a:rPr>
              <a:t>[3] "Smart Attendance Monitoring System Using Face Recognition and E-mail Notifications" by R. K. Saini and R. K. Aggarwal, IEEE International Conference on Computing, Communication and Automation (ICCCA), 2016</a:t>
            </a:r>
            <a:endParaRPr sz="1500">
              <a:solidFill>
                <a:srgbClr val="000000"/>
              </a:solidFill>
            </a:endParaRPr>
          </a:p>
          <a:p>
            <a:pPr indent="0" lvl="0" marL="0" rtl="0" algn="l">
              <a:lnSpc>
                <a:spcPct val="115000"/>
              </a:lnSpc>
              <a:spcBef>
                <a:spcPts val="1200"/>
              </a:spcBef>
              <a:spcAft>
                <a:spcPts val="1200"/>
              </a:spcAft>
              <a:buNone/>
            </a:pPr>
            <a:r>
              <a:t/>
            </a:r>
            <a:endParaRPr sz="1500">
              <a:solidFill>
                <a:srgbClr val="595959"/>
              </a:solidFill>
            </a:endParaRPr>
          </a:p>
        </p:txBody>
      </p:sp>
      <p:sp>
        <p:nvSpPr>
          <p:cNvPr id="175" name="Google Shape;175;p25"/>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4040">
                <a:solidFill>
                  <a:srgbClr val="000000"/>
                </a:solidFill>
                <a:latin typeface="Montserrat"/>
                <a:ea typeface="Montserrat"/>
                <a:cs typeface="Montserrat"/>
                <a:sym typeface="Montserrat"/>
              </a:rPr>
              <a:t>THANK YOU</a:t>
            </a:r>
            <a:endParaRPr sz="3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64" name="Google Shape;64;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PROBLEM STATEMENT</a:t>
            </a:r>
            <a:endParaRPr sz="2800">
              <a:solidFill>
                <a:srgbClr val="000000"/>
              </a:solidFill>
            </a:endParaRPr>
          </a:p>
        </p:txBody>
      </p:sp>
      <p:sp>
        <p:nvSpPr>
          <p:cNvPr id="65" name="Google Shape;65;p14"/>
          <p:cNvSpPr txBox="1"/>
          <p:nvPr/>
        </p:nvSpPr>
        <p:spPr>
          <a:xfrm>
            <a:off x="311700" y="731375"/>
            <a:ext cx="8520600" cy="3988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a:p>
            <a:pPr indent="-323850" lvl="0" marL="457200" rtl="0" algn="l">
              <a:lnSpc>
                <a:spcPct val="115000"/>
              </a:lnSpc>
              <a:spcBef>
                <a:spcPts val="1200"/>
              </a:spcBef>
              <a:spcAft>
                <a:spcPts val="0"/>
              </a:spcAft>
              <a:buClr>
                <a:srgbClr val="000000"/>
              </a:buClr>
              <a:buSzPct val="100000"/>
              <a:buFont typeface="Times New Roman"/>
              <a:buChar char="➢"/>
            </a:pPr>
            <a:r>
              <a:rPr lang="en" sz="6000">
                <a:latin typeface="Times New Roman"/>
                <a:ea typeface="Times New Roman"/>
                <a:cs typeface="Times New Roman"/>
                <a:sym typeface="Times New Roman"/>
              </a:rPr>
              <a:t>The manual process of tracking student attendance is time-consuming and prone to errors, leading to incorrect attendance records. There is a need to improve parent engagement and keep them informed about their child's attendance.</a:t>
            </a:r>
            <a:endParaRPr sz="6000">
              <a:latin typeface="Times New Roman"/>
              <a:ea typeface="Times New Roman"/>
              <a:cs typeface="Times New Roman"/>
              <a:sym typeface="Times New Roman"/>
            </a:endParaRPr>
          </a:p>
          <a:p>
            <a:pPr indent="0" lvl="0" marL="1371600" rtl="0" algn="l">
              <a:lnSpc>
                <a:spcPct val="115000"/>
              </a:lnSpc>
              <a:spcBef>
                <a:spcPts val="1200"/>
              </a:spcBef>
              <a:spcAft>
                <a:spcPts val="0"/>
              </a:spcAft>
              <a:buNone/>
            </a:pPr>
            <a:r>
              <a:t/>
            </a:r>
            <a:endParaRPr sz="6000">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rgbClr val="000000"/>
              </a:buClr>
              <a:buSzPct val="100000"/>
              <a:buFont typeface="Times New Roman"/>
              <a:buChar char="➢"/>
            </a:pPr>
            <a:r>
              <a:rPr lang="en" sz="6000">
                <a:latin typeface="Times New Roman"/>
                <a:ea typeface="Times New Roman"/>
                <a:cs typeface="Times New Roman"/>
                <a:sym typeface="Times New Roman"/>
              </a:rPr>
              <a:t>Managing student attendance data can be challenging, and the existing solutions are often complex and difficult to use. Schools, colleges, and universities lack data-driven insights into student attendance, making it difficult to identify areas for improvement.</a:t>
            </a:r>
            <a:endParaRPr sz="6000">
              <a:latin typeface="Times New Roman"/>
              <a:ea typeface="Times New Roman"/>
              <a:cs typeface="Times New Roman"/>
              <a:sym typeface="Times New Roman"/>
            </a:endParaRPr>
          </a:p>
          <a:p>
            <a:pPr indent="0" lvl="0" marL="1371600" rtl="0" algn="l">
              <a:lnSpc>
                <a:spcPct val="115000"/>
              </a:lnSpc>
              <a:spcBef>
                <a:spcPts val="1200"/>
              </a:spcBef>
              <a:spcAft>
                <a:spcPts val="0"/>
              </a:spcAft>
              <a:buNone/>
            </a:pPr>
            <a:r>
              <a:t/>
            </a:r>
            <a:endParaRPr sz="6000">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rgbClr val="000000"/>
              </a:buClr>
              <a:buSzPct val="100000"/>
              <a:buFont typeface="Times New Roman"/>
              <a:buChar char="➢"/>
            </a:pPr>
            <a:r>
              <a:rPr lang="en" sz="6000">
                <a:latin typeface="Times New Roman"/>
                <a:ea typeface="Times New Roman"/>
                <a:cs typeface="Times New Roman"/>
                <a:sym typeface="Times New Roman"/>
              </a:rPr>
              <a:t>The AI-based student monitoring system aims to address these problems and provide a more efficient, secure, and user-friendly solution for tracking student attendance.</a:t>
            </a:r>
            <a:endParaRPr sz="6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4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46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4600">
              <a:solidFill>
                <a:srgbClr val="595959"/>
              </a:solidFill>
            </a:endParaRPr>
          </a:p>
        </p:txBody>
      </p:sp>
      <p:sp>
        <p:nvSpPr>
          <p:cNvPr id="66" name="Google Shape;66;p14"/>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OBJECTIVE</a:t>
            </a:r>
            <a:endParaRPr sz="2800">
              <a:solidFill>
                <a:srgbClr val="000000"/>
              </a:solidFill>
            </a:endParaRPr>
          </a:p>
        </p:txBody>
      </p:sp>
      <p:sp>
        <p:nvSpPr>
          <p:cNvPr id="72" name="Google Shape;72;p15"/>
          <p:cNvSpPr txBox="1"/>
          <p:nvPr/>
        </p:nvSpPr>
        <p:spPr>
          <a:xfrm>
            <a:off x="311700" y="1136087"/>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42900" lvl="0" marL="457200" rtl="0" algn="just">
              <a:lnSpc>
                <a:spcPct val="115000"/>
              </a:lnSpc>
              <a:spcBef>
                <a:spcPts val="1200"/>
              </a:spcBef>
              <a:spcAft>
                <a:spcPts val="0"/>
              </a:spcAft>
              <a:buClr>
                <a:srgbClr val="000000"/>
              </a:buClr>
              <a:buSzPct val="115000"/>
              <a:buFont typeface="Noto Sans Symbols"/>
              <a:buChar char="⮚"/>
            </a:pPr>
            <a:r>
              <a:rPr lang="en" sz="1800">
                <a:latin typeface="Times New Roman"/>
                <a:ea typeface="Times New Roman"/>
                <a:cs typeface="Times New Roman"/>
                <a:sym typeface="Times New Roman"/>
              </a:rPr>
              <a:t>To automate the process of tracking student attendance, reducing the workload for teachers and administrators.</a:t>
            </a:r>
            <a:endParaRPr sz="1800">
              <a:latin typeface="Times New Roman"/>
              <a:ea typeface="Times New Roman"/>
              <a:cs typeface="Times New Roman"/>
              <a:sym typeface="Times New Roman"/>
            </a:endParaRPr>
          </a:p>
          <a:p>
            <a:pPr indent="-342900" lvl="0" marL="457200" rtl="0" algn="just">
              <a:lnSpc>
                <a:spcPct val="115000"/>
              </a:lnSpc>
              <a:spcBef>
                <a:spcPts val="2400"/>
              </a:spcBef>
              <a:spcAft>
                <a:spcPts val="0"/>
              </a:spcAft>
              <a:buClr>
                <a:srgbClr val="000000"/>
              </a:buClr>
              <a:buSzPct val="115000"/>
              <a:buFont typeface="Noto Sans Symbols"/>
              <a:buChar char="⮚"/>
            </a:pPr>
            <a:r>
              <a:rPr lang="en" sz="1800">
                <a:latin typeface="Times New Roman"/>
                <a:ea typeface="Times New Roman"/>
                <a:cs typeface="Times New Roman"/>
                <a:sym typeface="Times New Roman"/>
              </a:rPr>
              <a:t>To provide a more accurate and up-to-date record of student attendance, reducing the risk of errors.</a:t>
            </a:r>
            <a:endParaRPr sz="1800">
              <a:latin typeface="Times New Roman"/>
              <a:ea typeface="Times New Roman"/>
              <a:cs typeface="Times New Roman"/>
              <a:sym typeface="Times New Roman"/>
            </a:endParaRPr>
          </a:p>
          <a:p>
            <a:pPr indent="-342900" lvl="0" marL="457200" rtl="0" algn="just">
              <a:lnSpc>
                <a:spcPct val="115000"/>
              </a:lnSpc>
              <a:spcBef>
                <a:spcPts val="2400"/>
              </a:spcBef>
              <a:spcAft>
                <a:spcPts val="0"/>
              </a:spcAft>
              <a:buClr>
                <a:srgbClr val="000000"/>
              </a:buClr>
              <a:buSzPct val="115000"/>
              <a:buFont typeface="Noto Sans Symbols"/>
              <a:buChar char="⮚"/>
            </a:pPr>
            <a:r>
              <a:rPr lang="en" sz="1800">
                <a:latin typeface="Times New Roman"/>
                <a:ea typeface="Times New Roman"/>
                <a:cs typeface="Times New Roman"/>
                <a:sym typeface="Times New Roman"/>
              </a:rPr>
              <a:t>To improve parent engagement and keep them informed about their child's attendance.</a:t>
            </a:r>
            <a:endParaRPr sz="1800">
              <a:latin typeface="Times New Roman"/>
              <a:ea typeface="Times New Roman"/>
              <a:cs typeface="Times New Roman"/>
              <a:sym typeface="Times New Roman"/>
            </a:endParaRPr>
          </a:p>
          <a:p>
            <a:pPr indent="-342900" lvl="0" marL="457200" rtl="0" algn="just">
              <a:lnSpc>
                <a:spcPct val="115000"/>
              </a:lnSpc>
              <a:spcBef>
                <a:spcPts val="2400"/>
              </a:spcBef>
              <a:spcAft>
                <a:spcPts val="0"/>
              </a:spcAft>
              <a:buClr>
                <a:srgbClr val="000000"/>
              </a:buClr>
              <a:buSzPct val="115000"/>
              <a:buFont typeface="Noto Sans Symbols"/>
              <a:buChar char="⮚"/>
            </a:pPr>
            <a:r>
              <a:rPr lang="en" sz="1800">
                <a:latin typeface="Times New Roman"/>
                <a:ea typeface="Times New Roman"/>
                <a:cs typeface="Times New Roman"/>
                <a:sym typeface="Times New Roman"/>
              </a:rPr>
              <a:t>To provide data-driven insights into student attendance, allowing colleges, and universities to identify areas for improvement.</a:t>
            </a:r>
            <a:endParaRPr sz="1800">
              <a:latin typeface="Times New Roman"/>
              <a:ea typeface="Times New Roman"/>
              <a:cs typeface="Times New Roman"/>
              <a:sym typeface="Times New Roman"/>
            </a:endParaRPr>
          </a:p>
          <a:p>
            <a:pPr indent="-342900" lvl="0" marL="457200" rtl="0" algn="just">
              <a:lnSpc>
                <a:spcPct val="115000"/>
              </a:lnSpc>
              <a:spcBef>
                <a:spcPts val="2400"/>
              </a:spcBef>
              <a:spcAft>
                <a:spcPts val="1200"/>
              </a:spcAft>
              <a:buClr>
                <a:srgbClr val="000000"/>
              </a:buClr>
              <a:buSzPct val="115000"/>
              <a:buFont typeface="Noto Sans Symbols"/>
              <a:buChar char="⮚"/>
            </a:pPr>
            <a:r>
              <a:rPr lang="en" sz="1800">
                <a:latin typeface="Times New Roman"/>
                <a:ea typeface="Times New Roman"/>
                <a:cs typeface="Times New Roman"/>
                <a:sym typeface="Times New Roman"/>
              </a:rPr>
              <a:t>To analyze student attendance data that will assist faculty in keeping student records.</a:t>
            </a:r>
            <a:endParaRPr sz="1800">
              <a:latin typeface="Times New Roman"/>
              <a:ea typeface="Times New Roman"/>
              <a:cs typeface="Times New Roman"/>
              <a:sym typeface="Times New Roman"/>
            </a:endParaRPr>
          </a:p>
        </p:txBody>
      </p:sp>
      <p:sp>
        <p:nvSpPr>
          <p:cNvPr id="73" name="Google Shape;73;p15"/>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79" name="Google Shape;79;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SCOPE</a:t>
            </a:r>
            <a:endParaRPr sz="2800">
              <a:solidFill>
                <a:srgbClr val="000000"/>
              </a:solidFill>
            </a:endParaRPr>
          </a:p>
        </p:txBody>
      </p:sp>
      <p:sp>
        <p:nvSpPr>
          <p:cNvPr id="80" name="Google Shape;80;p16"/>
          <p:cNvSpPr txBox="1"/>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1200"/>
              </a:spcBef>
              <a:spcAft>
                <a:spcPts val="0"/>
              </a:spcAft>
              <a:buClr>
                <a:srgbClr val="000000"/>
              </a:buClr>
              <a:buSzPts val="1725"/>
              <a:buFont typeface="Noto Sans Symbols"/>
              <a:buChar char="⮚"/>
            </a:pPr>
            <a:r>
              <a:rPr lang="en" sz="1500">
                <a:latin typeface="Times New Roman"/>
                <a:ea typeface="Times New Roman"/>
                <a:cs typeface="Times New Roman"/>
                <a:sym typeface="Times New Roman"/>
              </a:rPr>
              <a:t>Manage student attendance data and provide up-to-date information on demand.</a:t>
            </a:r>
            <a:endParaRPr sz="1500">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000000"/>
              </a:buClr>
              <a:buSzPts val="1725"/>
              <a:buFont typeface="Noto Sans Symbols"/>
              <a:buChar char="⮚"/>
            </a:pPr>
            <a:r>
              <a:rPr lang="en" sz="1500">
                <a:latin typeface="Times New Roman"/>
                <a:ea typeface="Times New Roman"/>
                <a:cs typeface="Times New Roman"/>
                <a:sym typeface="Times New Roman"/>
              </a:rPr>
              <a:t>Generate reports and provide insights into student attendance, helping colleges, and universities to improve their attendance tracking processes.</a:t>
            </a:r>
            <a:endParaRPr sz="1800"/>
          </a:p>
          <a:p>
            <a:pPr indent="-342900" lvl="0" marL="457200" rtl="0" algn="l">
              <a:lnSpc>
                <a:spcPct val="115000"/>
              </a:lnSpc>
              <a:spcBef>
                <a:spcPts val="0"/>
              </a:spcBef>
              <a:spcAft>
                <a:spcPts val="0"/>
              </a:spcAft>
              <a:buClr>
                <a:srgbClr val="000000"/>
              </a:buClr>
              <a:buSzPts val="1725"/>
              <a:buFont typeface="Noto Sans Symbols"/>
              <a:buChar char="⮚"/>
            </a:pPr>
            <a:r>
              <a:rPr lang="en" sz="1500">
                <a:latin typeface="Times New Roman"/>
                <a:ea typeface="Times New Roman"/>
                <a:cs typeface="Times New Roman"/>
                <a:sym typeface="Times New Roman"/>
              </a:rPr>
              <a:t>Notifications and reports to parents, keeping them informed about their child's attendance. This can be implemented using email services</a:t>
            </a:r>
            <a:endParaRPr sz="1800"/>
          </a:p>
          <a:p>
            <a:pPr indent="-342900" lvl="0" marL="457200" rtl="0" algn="just">
              <a:lnSpc>
                <a:spcPct val="115000"/>
              </a:lnSpc>
              <a:spcBef>
                <a:spcPts val="1000"/>
              </a:spcBef>
              <a:spcAft>
                <a:spcPts val="0"/>
              </a:spcAft>
              <a:buClr>
                <a:srgbClr val="000000"/>
              </a:buClr>
              <a:buSzPts val="1725"/>
              <a:buFont typeface="Noto Sans Symbols"/>
              <a:buChar char="⮚"/>
            </a:pPr>
            <a:r>
              <a:rPr lang="en" sz="1500">
                <a:latin typeface="Times New Roman"/>
                <a:ea typeface="Times New Roman"/>
                <a:cs typeface="Times New Roman"/>
                <a:sym typeface="Times New Roman"/>
              </a:rPr>
              <a:t>In the future scope , we would like to add recommendation feature for class advisor based on an analysis of student attendance.</a:t>
            </a:r>
            <a:endParaRPr sz="1500">
              <a:latin typeface="Times New Roman"/>
              <a:ea typeface="Times New Roman"/>
              <a:cs typeface="Times New Roman"/>
              <a:sym typeface="Times New Roman"/>
            </a:endParaRPr>
          </a:p>
          <a:p>
            <a:pPr indent="-342900" lvl="0" marL="457200" rtl="0" algn="just">
              <a:lnSpc>
                <a:spcPct val="115000"/>
              </a:lnSpc>
              <a:spcBef>
                <a:spcPts val="1000"/>
              </a:spcBef>
              <a:spcAft>
                <a:spcPts val="0"/>
              </a:spcAft>
              <a:buClr>
                <a:srgbClr val="000000"/>
              </a:buClr>
              <a:buSzPts val="1725"/>
              <a:buFont typeface="Noto Sans Symbols"/>
              <a:buChar char="⮚"/>
            </a:pPr>
            <a:r>
              <a:rPr lang="en" sz="1500">
                <a:latin typeface="Times New Roman"/>
                <a:ea typeface="Times New Roman"/>
                <a:cs typeface="Times New Roman"/>
                <a:sym typeface="Times New Roman"/>
              </a:rPr>
              <a:t>We would like to integrate our face detection technology with our existing camera system in order to save time.</a:t>
            </a:r>
            <a:endParaRPr sz="1800"/>
          </a:p>
          <a:p>
            <a:pPr indent="0" lvl="0" marL="0" rtl="0" algn="l">
              <a:lnSpc>
                <a:spcPct val="115000"/>
              </a:lnSpc>
              <a:spcBef>
                <a:spcPts val="0"/>
              </a:spcBef>
              <a:spcAft>
                <a:spcPts val="1200"/>
              </a:spcAft>
              <a:buNone/>
            </a:pPr>
            <a:r>
              <a:t/>
            </a:r>
            <a:endParaRPr sz="1800">
              <a:solidFill>
                <a:srgbClr val="595959"/>
              </a:solidFill>
            </a:endParaRPr>
          </a:p>
        </p:txBody>
      </p:sp>
      <p:sp>
        <p:nvSpPr>
          <p:cNvPr id="81" name="Google Shape;81;p16"/>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87" name="Google Shape;87;p17"/>
          <p:cNvSpPr txBox="1"/>
          <p:nvPr/>
        </p:nvSpPr>
        <p:spPr>
          <a:xfrm>
            <a:off x="311700" y="218419"/>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FEATURES</a:t>
            </a:r>
            <a:endParaRPr sz="2800">
              <a:solidFill>
                <a:srgbClr val="000000"/>
              </a:solidFill>
            </a:endParaRPr>
          </a:p>
        </p:txBody>
      </p:sp>
      <p:grpSp>
        <p:nvGrpSpPr>
          <p:cNvPr id="88" name="Google Shape;88;p17"/>
          <p:cNvGrpSpPr/>
          <p:nvPr/>
        </p:nvGrpSpPr>
        <p:grpSpPr>
          <a:xfrm>
            <a:off x="664465" y="1618973"/>
            <a:ext cx="7595610" cy="1777504"/>
            <a:chOff x="3042485" y="5594633"/>
            <a:chExt cx="1884907" cy="510557"/>
          </a:xfrm>
        </p:grpSpPr>
        <p:sp>
          <p:nvSpPr>
            <p:cNvPr id="89" name="Google Shape;89;p17"/>
            <p:cNvSpPr/>
            <p:nvPr/>
          </p:nvSpPr>
          <p:spPr>
            <a:xfrm>
              <a:off x="3042485" y="5869690"/>
              <a:ext cx="235200" cy="235500"/>
            </a:xfrm>
            <a:prstGeom prst="ellipse">
              <a:avLst/>
            </a:prstGeom>
            <a:solidFill>
              <a:srgbClr val="0097A7"/>
            </a:solidFill>
            <a:ln>
              <a:noFill/>
            </a:ln>
            <a:effectLst>
              <a:outerShdw blurRad="57150" rotWithShape="0" algn="bl" dir="5400000" dist="19050">
                <a:srgbClr val="000000">
                  <a:alpha val="49410"/>
                </a:srgbClr>
              </a:outerShdw>
            </a:effectLst>
          </p:spPr>
          <p:txBody>
            <a:bodyPr anchorCtr="0" anchor="t" bIns="34275" lIns="0" spcFirstLastPara="1" rIns="68575" wrap="square" tIns="365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1</a:t>
              </a:r>
              <a:endParaRPr b="0" i="0" sz="2500" u="none" cap="none" strike="noStrike">
                <a:solidFill>
                  <a:srgbClr val="000000"/>
                </a:solidFill>
                <a:latin typeface="Playfair Display"/>
                <a:ea typeface="Playfair Display"/>
                <a:cs typeface="Playfair Display"/>
                <a:sym typeface="Playfair Display"/>
              </a:endParaRPr>
            </a:p>
          </p:txBody>
        </p:sp>
        <p:sp>
          <p:nvSpPr>
            <p:cNvPr id="90" name="Google Shape;90;p17"/>
            <p:cNvSpPr/>
            <p:nvPr/>
          </p:nvSpPr>
          <p:spPr>
            <a:xfrm>
              <a:off x="3317231" y="5594633"/>
              <a:ext cx="235200" cy="235500"/>
            </a:xfrm>
            <a:prstGeom prst="ellipse">
              <a:avLst/>
            </a:prstGeom>
            <a:solidFill>
              <a:srgbClr val="FFFF00"/>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2</a:t>
              </a:r>
              <a:endParaRPr b="0" i="0" sz="1400" u="none" cap="none" strike="noStrike">
                <a:solidFill>
                  <a:srgbClr val="000000"/>
                </a:solidFill>
                <a:latin typeface="Playfair Display"/>
                <a:ea typeface="Playfair Display"/>
                <a:cs typeface="Playfair Display"/>
                <a:sym typeface="Playfair Display"/>
              </a:endParaRPr>
            </a:p>
          </p:txBody>
        </p:sp>
        <p:sp>
          <p:nvSpPr>
            <p:cNvPr id="91" name="Google Shape;91;p17"/>
            <p:cNvSpPr/>
            <p:nvPr/>
          </p:nvSpPr>
          <p:spPr>
            <a:xfrm>
              <a:off x="3591976" y="5869690"/>
              <a:ext cx="236100" cy="235500"/>
            </a:xfrm>
            <a:prstGeom prst="ellipse">
              <a:avLst/>
            </a:prstGeom>
            <a:solidFill>
              <a:srgbClr val="FF0000"/>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3</a:t>
              </a:r>
              <a:endParaRPr b="0" i="0" sz="1400" u="none" cap="none" strike="noStrike">
                <a:solidFill>
                  <a:srgbClr val="000000"/>
                </a:solidFill>
                <a:latin typeface="Playfair Display"/>
                <a:ea typeface="Playfair Display"/>
                <a:cs typeface="Playfair Display"/>
                <a:sym typeface="Playfair Display"/>
              </a:endParaRPr>
            </a:p>
          </p:txBody>
        </p:sp>
        <p:sp>
          <p:nvSpPr>
            <p:cNvPr id="92" name="Google Shape;92;p17"/>
            <p:cNvSpPr/>
            <p:nvPr/>
          </p:nvSpPr>
          <p:spPr>
            <a:xfrm>
              <a:off x="4417146" y="5594633"/>
              <a:ext cx="235200" cy="235500"/>
            </a:xfrm>
            <a:prstGeom prst="ellipse">
              <a:avLst/>
            </a:prstGeom>
            <a:solidFill>
              <a:srgbClr val="3C78D8"/>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6</a:t>
              </a:r>
              <a:endParaRPr b="0" i="0" sz="1400" u="none" cap="none" strike="noStrike">
                <a:solidFill>
                  <a:srgbClr val="000000"/>
                </a:solidFill>
                <a:latin typeface="Playfair Display"/>
                <a:ea typeface="Playfair Display"/>
                <a:cs typeface="Playfair Display"/>
                <a:sym typeface="Playfair Display"/>
              </a:endParaRPr>
            </a:p>
          </p:txBody>
        </p:sp>
        <p:sp>
          <p:nvSpPr>
            <p:cNvPr id="93" name="Google Shape;93;p17"/>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rgbClr val="EEEEE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4" name="Google Shape;94;p17"/>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rgbClr val="EEEEE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5" name="Google Shape;95;p17"/>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rgbClr val="EEEEE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6" name="Google Shape;96;p17"/>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rgbClr val="EEEEE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7" name="Google Shape;97;p17"/>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rgbClr val="EEEEE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8" name="Google Shape;98;p17"/>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rgbClr val="EEEEE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9" name="Google Shape;99;p17"/>
            <p:cNvSpPr/>
            <p:nvPr/>
          </p:nvSpPr>
          <p:spPr>
            <a:xfrm>
              <a:off x="3866722" y="5594633"/>
              <a:ext cx="236100" cy="235500"/>
            </a:xfrm>
            <a:prstGeom prst="ellipse">
              <a:avLst/>
            </a:prstGeom>
            <a:solidFill>
              <a:srgbClr val="A64D79"/>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4</a:t>
              </a:r>
              <a:endParaRPr b="0" i="0" sz="1400" u="none" cap="none" strike="noStrike">
                <a:solidFill>
                  <a:srgbClr val="000000"/>
                </a:solidFill>
                <a:latin typeface="Playfair Display"/>
                <a:ea typeface="Playfair Display"/>
                <a:cs typeface="Playfair Display"/>
                <a:sym typeface="Playfair Display"/>
              </a:endParaRPr>
            </a:p>
          </p:txBody>
        </p:sp>
        <p:sp>
          <p:nvSpPr>
            <p:cNvPr id="100" name="Google Shape;100;p17"/>
            <p:cNvSpPr/>
            <p:nvPr/>
          </p:nvSpPr>
          <p:spPr>
            <a:xfrm>
              <a:off x="4141467" y="5869690"/>
              <a:ext cx="236100" cy="235500"/>
            </a:xfrm>
            <a:prstGeom prst="ellipse">
              <a:avLst/>
            </a:prstGeom>
            <a:solidFill>
              <a:srgbClr val="674EA7"/>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5</a:t>
              </a:r>
              <a:endParaRPr b="0" i="0" sz="1400" u="none" cap="none" strike="noStrike">
                <a:solidFill>
                  <a:srgbClr val="000000"/>
                </a:solidFill>
                <a:latin typeface="Playfair Display"/>
                <a:ea typeface="Playfair Display"/>
                <a:cs typeface="Playfair Display"/>
                <a:sym typeface="Playfair Display"/>
              </a:endParaRPr>
            </a:p>
          </p:txBody>
        </p:sp>
        <p:sp>
          <p:nvSpPr>
            <p:cNvPr id="101" name="Google Shape;101;p17"/>
            <p:cNvSpPr/>
            <p:nvPr/>
          </p:nvSpPr>
          <p:spPr>
            <a:xfrm>
              <a:off x="4691892" y="5869690"/>
              <a:ext cx="235500" cy="235500"/>
            </a:xfrm>
            <a:prstGeom prst="ellipse">
              <a:avLst/>
            </a:prstGeom>
            <a:solidFill>
              <a:srgbClr val="45818E"/>
            </a:solidFill>
            <a:ln>
              <a:noFill/>
            </a:ln>
            <a:effectLst>
              <a:outerShdw blurRad="57150" rotWithShape="0" algn="bl" dir="5400000" dist="19050">
                <a:srgbClr val="000000">
                  <a:alpha val="49410"/>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rPr b="0" i="0" lang="en" sz="2500" u="none" cap="none" strike="noStrike">
                  <a:solidFill>
                    <a:srgbClr val="000000"/>
                  </a:solidFill>
                  <a:latin typeface="Playfair Display"/>
                  <a:ea typeface="Playfair Display"/>
                  <a:cs typeface="Playfair Display"/>
                  <a:sym typeface="Playfair Display"/>
                </a:rPr>
                <a:t>7</a:t>
              </a:r>
              <a:endParaRPr b="0" i="0" sz="1400" u="none" cap="none" strike="noStrike">
                <a:solidFill>
                  <a:srgbClr val="000000"/>
                </a:solidFill>
                <a:latin typeface="Playfair Display"/>
                <a:ea typeface="Playfair Display"/>
                <a:cs typeface="Playfair Display"/>
                <a:sym typeface="Playfair Display"/>
              </a:endParaRPr>
            </a:p>
          </p:txBody>
        </p:sp>
      </p:grpSp>
      <p:sp>
        <p:nvSpPr>
          <p:cNvPr id="102" name="Google Shape;102;p17"/>
          <p:cNvSpPr txBox="1"/>
          <p:nvPr/>
        </p:nvSpPr>
        <p:spPr>
          <a:xfrm>
            <a:off x="1119001" y="982963"/>
            <a:ext cx="22497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Speed of the attendance recording process is faster</a:t>
            </a:r>
            <a:endParaRPr b="0" i="0" sz="1300" u="none" cap="none" strike="noStrike">
              <a:solidFill>
                <a:srgbClr val="000000"/>
              </a:solidFill>
              <a:latin typeface="Playfair Display"/>
              <a:ea typeface="Playfair Display"/>
              <a:cs typeface="Playfair Display"/>
              <a:sym typeface="Playfair Display"/>
            </a:endParaRPr>
          </a:p>
        </p:txBody>
      </p:sp>
      <p:sp>
        <p:nvSpPr>
          <p:cNvPr id="103" name="Google Shape;103;p17"/>
          <p:cNvSpPr txBox="1"/>
          <p:nvPr/>
        </p:nvSpPr>
        <p:spPr>
          <a:xfrm>
            <a:off x="3522413" y="982976"/>
            <a:ext cx="2041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Develop a database for the </a:t>
            </a:r>
            <a:r>
              <a:rPr lang="en" sz="1300">
                <a:solidFill>
                  <a:srgbClr val="000000"/>
                </a:solidFill>
                <a:latin typeface="Playfair Display"/>
                <a:ea typeface="Playfair Display"/>
                <a:cs typeface="Playfair Display"/>
                <a:sym typeface="Playfair Display"/>
              </a:rPr>
              <a:t>Student Attendance.</a:t>
            </a:r>
            <a:endParaRPr b="0" i="0" sz="1300" u="none" cap="none" strike="noStrike">
              <a:solidFill>
                <a:srgbClr val="000000"/>
              </a:solidFill>
              <a:latin typeface="Playfair Display"/>
              <a:ea typeface="Playfair Display"/>
              <a:cs typeface="Playfair Display"/>
              <a:sym typeface="Playfair Display"/>
            </a:endParaRPr>
          </a:p>
        </p:txBody>
      </p:sp>
      <p:sp>
        <p:nvSpPr>
          <p:cNvPr id="104" name="Google Shape;104;p17"/>
          <p:cNvSpPr txBox="1"/>
          <p:nvPr/>
        </p:nvSpPr>
        <p:spPr>
          <a:xfrm>
            <a:off x="5717662" y="513777"/>
            <a:ext cx="3090300" cy="11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User-friendly interface for admins to access the attendance database and for non-admins (parents) to check their child's attendance by mailing the attendance</a:t>
            </a:r>
            <a:endParaRPr b="0" i="0" sz="1300" u="none" cap="none" strike="noStrike">
              <a:solidFill>
                <a:srgbClr val="000000"/>
              </a:solidFill>
              <a:latin typeface="Playfair Display"/>
              <a:ea typeface="Playfair Display"/>
              <a:cs typeface="Playfair Display"/>
              <a:sym typeface="Playfair Display"/>
            </a:endParaRPr>
          </a:p>
        </p:txBody>
      </p:sp>
      <p:sp>
        <p:nvSpPr>
          <p:cNvPr id="105" name="Google Shape;105;p17"/>
          <p:cNvSpPr txBox="1"/>
          <p:nvPr/>
        </p:nvSpPr>
        <p:spPr>
          <a:xfrm>
            <a:off x="4617378" y="3391709"/>
            <a:ext cx="1993200" cy="9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Allow new students to store their faces in the database by using a GUI. </a:t>
            </a:r>
            <a:endParaRPr b="0" i="0" sz="1300" u="none" cap="none" strike="noStrike">
              <a:solidFill>
                <a:srgbClr val="000000"/>
              </a:solidFill>
              <a:latin typeface="Playfair Display"/>
              <a:ea typeface="Playfair Display"/>
              <a:cs typeface="Playfair Display"/>
              <a:sym typeface="Playfair Display"/>
            </a:endParaRPr>
          </a:p>
        </p:txBody>
      </p:sp>
      <p:sp>
        <p:nvSpPr>
          <p:cNvPr id="106" name="Google Shape;106;p17"/>
          <p:cNvSpPr txBox="1"/>
          <p:nvPr/>
        </p:nvSpPr>
        <p:spPr>
          <a:xfrm>
            <a:off x="227457" y="3457324"/>
            <a:ext cx="2108400" cy="106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A portable, handy and self-powered Smart A</a:t>
            </a:r>
            <a:r>
              <a:rPr lang="en" sz="1300">
                <a:solidFill>
                  <a:srgbClr val="000000"/>
                </a:solidFill>
                <a:latin typeface="Playfair Display"/>
                <a:ea typeface="Playfair Display"/>
                <a:cs typeface="Playfair Display"/>
                <a:sym typeface="Playfair Display"/>
              </a:rPr>
              <a:t>I-Based Student Monitoring.</a:t>
            </a:r>
            <a:endParaRPr b="0" i="0" sz="1300" u="none" cap="none" strike="noStrike">
              <a:solidFill>
                <a:srgbClr val="000000"/>
              </a:solidFill>
              <a:latin typeface="Playfair Display"/>
              <a:ea typeface="Playfair Display"/>
              <a:cs typeface="Playfair Display"/>
              <a:sym typeface="Playfair Display"/>
            </a:endParaRPr>
          </a:p>
        </p:txBody>
      </p:sp>
      <p:sp>
        <p:nvSpPr>
          <p:cNvPr id="107" name="Google Shape;107;p17"/>
          <p:cNvSpPr txBox="1"/>
          <p:nvPr/>
        </p:nvSpPr>
        <p:spPr>
          <a:xfrm>
            <a:off x="2462859" y="3450328"/>
            <a:ext cx="19449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Accurate recognition of face from database</a:t>
            </a:r>
            <a:endParaRPr b="0" i="0" sz="1300" u="none" cap="none" strike="noStrike">
              <a:solidFill>
                <a:srgbClr val="000000"/>
              </a:solidFill>
              <a:latin typeface="Playfair Display"/>
              <a:ea typeface="Playfair Display"/>
              <a:cs typeface="Playfair Display"/>
              <a:sym typeface="Playfair Display"/>
            </a:endParaRPr>
          </a:p>
        </p:txBody>
      </p:sp>
      <p:sp>
        <p:nvSpPr>
          <p:cNvPr id="108" name="Google Shape;108;p17"/>
          <p:cNvSpPr txBox="1"/>
          <p:nvPr/>
        </p:nvSpPr>
        <p:spPr>
          <a:xfrm>
            <a:off x="6710992" y="3328969"/>
            <a:ext cx="2433000" cy="87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0" i="0" lang="en" sz="1300" u="none" cap="none" strike="noStrike">
                <a:solidFill>
                  <a:srgbClr val="000000"/>
                </a:solidFill>
                <a:latin typeface="Playfair Display"/>
                <a:ea typeface="Playfair Display"/>
                <a:cs typeface="Playfair Display"/>
                <a:sym typeface="Playfair Display"/>
              </a:rPr>
              <a:t>Able to show an indication to the user whether the face- recognition process is successful or not.</a:t>
            </a:r>
            <a:endParaRPr b="0" i="0" sz="1300" u="none" cap="none" strike="noStrike">
              <a:solidFill>
                <a:srgbClr val="000000"/>
              </a:solidFill>
              <a:latin typeface="Playfair Display"/>
              <a:ea typeface="Playfair Display"/>
              <a:cs typeface="Playfair Display"/>
              <a:sym typeface="Playfair Display"/>
            </a:endParaRPr>
          </a:p>
        </p:txBody>
      </p:sp>
      <p:sp>
        <p:nvSpPr>
          <p:cNvPr id="109" name="Google Shape;109;p17"/>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PROJECT FLOW</a:t>
            </a:r>
            <a:endParaRPr sz="2800">
              <a:solidFill>
                <a:srgbClr val="000000"/>
              </a:solidFill>
            </a:endParaRPr>
          </a:p>
        </p:txBody>
      </p:sp>
      <p:sp>
        <p:nvSpPr>
          <p:cNvPr id="115" name="Google Shape;115;p18"/>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pic>
        <p:nvPicPr>
          <p:cNvPr id="116" name="Google Shape;116;p18"/>
          <p:cNvPicPr preferRelativeResize="0"/>
          <p:nvPr/>
        </p:nvPicPr>
        <p:blipFill rotWithShape="1">
          <a:blip r:embed="rId3">
            <a:alphaModFix/>
          </a:blip>
          <a:srcRect b="0" l="0" r="0" t="0"/>
          <a:stretch/>
        </p:blipFill>
        <p:spPr>
          <a:xfrm>
            <a:off x="640080" y="770160"/>
            <a:ext cx="7749538" cy="42362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22" name="Google Shape;122;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TECHNOLOGY STACK</a:t>
            </a:r>
            <a:endParaRPr sz="2800">
              <a:solidFill>
                <a:srgbClr val="000000"/>
              </a:solidFill>
            </a:endParaRPr>
          </a:p>
        </p:txBody>
      </p:sp>
      <p:sp>
        <p:nvSpPr>
          <p:cNvPr id="123" name="Google Shape;123;p19"/>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10000"/>
          </a:bodyPr>
          <a:lstStyle/>
          <a:p>
            <a:pPr indent="-333041" lvl="0" marL="457200" rtl="0" algn="just">
              <a:lnSpc>
                <a:spcPct val="115000"/>
              </a:lnSpc>
              <a:spcBef>
                <a:spcPts val="1200"/>
              </a:spcBef>
              <a:spcAft>
                <a:spcPts val="0"/>
              </a:spcAft>
              <a:buClr>
                <a:srgbClr val="595959"/>
              </a:buClr>
              <a:buSzPct val="115000"/>
              <a:buFont typeface="Noto Sans Symbols"/>
              <a:buChar char="⮚"/>
            </a:pPr>
            <a:r>
              <a:rPr b="1" lang="en" sz="1800">
                <a:solidFill>
                  <a:srgbClr val="000000"/>
                </a:solidFill>
                <a:latin typeface="Times New Roman"/>
                <a:ea typeface="Times New Roman"/>
                <a:cs typeface="Times New Roman"/>
                <a:sym typeface="Times New Roman"/>
              </a:rPr>
              <a:t>Front-end :</a:t>
            </a:r>
            <a:r>
              <a:rPr lang="en" sz="1800">
                <a:solidFill>
                  <a:srgbClr val="000000"/>
                </a:solidFill>
                <a:latin typeface="Times New Roman"/>
                <a:ea typeface="Times New Roman"/>
                <a:cs typeface="Times New Roman"/>
                <a:sym typeface="Times New Roman"/>
              </a:rPr>
              <a:t> A user-friendly interface for students and teachers to access the system and perform actions such as marking attendance and viewing reports. This is developed using technologies such as HTML, CSS and JavaScript.</a:t>
            </a:r>
            <a:endParaRPr sz="1800">
              <a:solidFill>
                <a:srgbClr val="000000"/>
              </a:solidFill>
              <a:latin typeface="Times New Roman"/>
              <a:ea typeface="Times New Roman"/>
              <a:cs typeface="Times New Roman"/>
              <a:sym typeface="Times New Roman"/>
            </a:endParaRPr>
          </a:p>
          <a:p>
            <a:pPr indent="-333041" lvl="0" marL="457200" rtl="0" algn="just">
              <a:lnSpc>
                <a:spcPct val="115000"/>
              </a:lnSpc>
              <a:spcBef>
                <a:spcPts val="2400"/>
              </a:spcBef>
              <a:spcAft>
                <a:spcPts val="0"/>
              </a:spcAft>
              <a:buClr>
                <a:srgbClr val="595959"/>
              </a:buClr>
              <a:buSzPct val="115000"/>
              <a:buFont typeface="Noto Sans Symbols"/>
              <a:buChar char="⮚"/>
            </a:pPr>
            <a:r>
              <a:rPr b="1" lang="en" sz="1800">
                <a:solidFill>
                  <a:srgbClr val="000000"/>
                </a:solidFill>
                <a:latin typeface="Times New Roman"/>
                <a:ea typeface="Times New Roman"/>
                <a:cs typeface="Times New Roman"/>
                <a:sym typeface="Times New Roman"/>
              </a:rPr>
              <a:t>Back-end :</a:t>
            </a:r>
            <a:r>
              <a:rPr lang="en" sz="1800">
                <a:solidFill>
                  <a:srgbClr val="000000"/>
                </a:solidFill>
                <a:latin typeface="Times New Roman"/>
                <a:ea typeface="Times New Roman"/>
                <a:cs typeface="Times New Roman"/>
                <a:sym typeface="Times New Roman"/>
              </a:rPr>
              <a:t> The core component of the system that handles data processing and storage. This can be built using programming languages such as Python and framework such as Flask or Django.</a:t>
            </a:r>
            <a:endParaRPr sz="1800">
              <a:solidFill>
                <a:srgbClr val="000000"/>
              </a:solidFill>
              <a:latin typeface="Times New Roman"/>
              <a:ea typeface="Times New Roman"/>
              <a:cs typeface="Times New Roman"/>
              <a:sym typeface="Times New Roman"/>
            </a:endParaRPr>
          </a:p>
          <a:p>
            <a:pPr indent="-333041" lvl="0" marL="457200" rtl="0" algn="just">
              <a:lnSpc>
                <a:spcPct val="115000"/>
              </a:lnSpc>
              <a:spcBef>
                <a:spcPts val="2400"/>
              </a:spcBef>
              <a:spcAft>
                <a:spcPts val="0"/>
              </a:spcAft>
              <a:buClr>
                <a:srgbClr val="595959"/>
              </a:buClr>
              <a:buSzPct val="115000"/>
              <a:buFont typeface="Noto Sans Symbols"/>
              <a:buChar char="⮚"/>
            </a:pPr>
            <a:r>
              <a:rPr b="1" lang="en" sz="1800">
                <a:solidFill>
                  <a:srgbClr val="000000"/>
                </a:solidFill>
                <a:latin typeface="Times New Roman"/>
                <a:ea typeface="Times New Roman"/>
                <a:cs typeface="Times New Roman"/>
                <a:sym typeface="Times New Roman"/>
              </a:rPr>
              <a:t>AI/ML Models :</a:t>
            </a:r>
            <a:r>
              <a:rPr lang="en" sz="1800">
                <a:solidFill>
                  <a:srgbClr val="000000"/>
                </a:solidFill>
                <a:latin typeface="Times New Roman"/>
                <a:ea typeface="Times New Roman"/>
                <a:cs typeface="Times New Roman"/>
                <a:sym typeface="Times New Roman"/>
              </a:rPr>
              <a:t> Advanced machine learning algorithms and models to perform facial recognition and attendance analysis. OpenCV  library is used for this.</a:t>
            </a:r>
            <a:endParaRPr sz="1800">
              <a:solidFill>
                <a:srgbClr val="000000"/>
              </a:solidFill>
              <a:latin typeface="Times New Roman"/>
              <a:ea typeface="Times New Roman"/>
              <a:cs typeface="Times New Roman"/>
              <a:sym typeface="Times New Roman"/>
            </a:endParaRPr>
          </a:p>
          <a:p>
            <a:pPr indent="-333041" lvl="0" marL="457200" rtl="0" algn="just">
              <a:lnSpc>
                <a:spcPct val="115000"/>
              </a:lnSpc>
              <a:spcBef>
                <a:spcPts val="2400"/>
              </a:spcBef>
              <a:spcAft>
                <a:spcPts val="0"/>
              </a:spcAft>
              <a:buClr>
                <a:srgbClr val="595959"/>
              </a:buClr>
              <a:buSzPct val="115000"/>
              <a:buFont typeface="Noto Sans Symbols"/>
              <a:buChar char="⮚"/>
            </a:pPr>
            <a:r>
              <a:rPr b="1" lang="en" sz="1800">
                <a:solidFill>
                  <a:srgbClr val="000000"/>
                </a:solidFill>
                <a:latin typeface="Times New Roman"/>
                <a:ea typeface="Times New Roman"/>
                <a:cs typeface="Times New Roman"/>
                <a:sym typeface="Times New Roman"/>
              </a:rPr>
              <a:t>Email Services :</a:t>
            </a:r>
            <a:r>
              <a:rPr lang="en" sz="1800">
                <a:solidFill>
                  <a:srgbClr val="000000"/>
                </a:solidFill>
                <a:latin typeface="Times New Roman"/>
                <a:ea typeface="Times New Roman"/>
                <a:cs typeface="Times New Roman"/>
                <a:sym typeface="Times New Roman"/>
              </a:rPr>
              <a:t> To send notifications to parents, an email service such as SMTP is used to send emails.</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24" name="Google Shape;124;p19"/>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30" name="Google Shape;130;p20"/>
          <p:cNvSpPr txBox="1"/>
          <p:nvPr/>
        </p:nvSpPr>
        <p:spPr>
          <a:xfrm>
            <a:off x="0" y="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latin typeface="Montserrat"/>
                <a:ea typeface="Montserrat"/>
                <a:cs typeface="Montserrat"/>
                <a:sym typeface="Montserrat"/>
              </a:rPr>
              <a:t>ACTIVITY DIAGRAM </a:t>
            </a:r>
            <a:endParaRPr sz="2800">
              <a:solidFill>
                <a:srgbClr val="000000"/>
              </a:solidFill>
            </a:endParaRPr>
          </a:p>
        </p:txBody>
      </p:sp>
      <p:sp>
        <p:nvSpPr>
          <p:cNvPr id="131" name="Google Shape;131;p2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24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32" name="Google Shape;132;p20"/>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1958538" y="487625"/>
            <a:ext cx="4074726" cy="4655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39" name="Google Shape;139;p21"/>
          <p:cNvSpPr txBox="1"/>
          <p:nvPr/>
        </p:nvSpPr>
        <p:spPr>
          <a:xfrm>
            <a:off x="0" y="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latin typeface="Montserrat"/>
                <a:ea typeface="Montserrat"/>
                <a:cs typeface="Montserrat"/>
                <a:sym typeface="Montserrat"/>
              </a:rPr>
              <a:t>Architecture diagram</a:t>
            </a:r>
            <a:endParaRPr sz="2800">
              <a:solidFill>
                <a:srgbClr val="000000"/>
              </a:solidFill>
            </a:endParaRPr>
          </a:p>
        </p:txBody>
      </p:sp>
      <p:sp>
        <p:nvSpPr>
          <p:cNvPr id="140" name="Google Shape;140;p21"/>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24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p:txBody>
      </p:sp>
      <p:pic>
        <p:nvPicPr>
          <p:cNvPr id="141" name="Google Shape;141;p21"/>
          <p:cNvPicPr preferRelativeResize="0"/>
          <p:nvPr/>
        </p:nvPicPr>
        <p:blipFill>
          <a:blip r:embed="rId3">
            <a:alphaModFix/>
          </a:blip>
          <a:stretch>
            <a:fillRect/>
          </a:stretch>
        </p:blipFill>
        <p:spPr>
          <a:xfrm>
            <a:off x="1068350" y="518550"/>
            <a:ext cx="6383900" cy="4409576"/>
          </a:xfrm>
          <a:prstGeom prst="rect">
            <a:avLst/>
          </a:prstGeom>
          <a:noFill/>
          <a:ln>
            <a:noFill/>
          </a:ln>
        </p:spPr>
      </p:pic>
      <p:sp>
        <p:nvSpPr>
          <p:cNvPr id="142" name="Google Shape;142;p21"/>
          <p:cNvSpPr txBox="1"/>
          <p:nvPr/>
        </p:nvSpPr>
        <p:spPr>
          <a:xfrm>
            <a:off x="6177776" y="4606325"/>
            <a:ext cx="27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AI-Based Student Monitoring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