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charts/chart1.xml" ContentType="application/vnd.openxmlformats-officedocument.drawingml.chart+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charts/chart2.xml" ContentType="application/vnd.openxmlformats-officedocument.drawingml.chart+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charts/chart3.xml" ContentType="application/vnd.openxmlformats-officedocument.drawingml.chart+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charts/chart4.xml" ContentType="application/vnd.openxmlformats-officedocument.drawingml.chart+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94.xml" ContentType="application/vnd.openxmlformats-officedocument.presentationml.tags+xml"/>
  <Override PartName="/ppt/tags/tag95.xml" ContentType="application/vnd.openxmlformats-officedocument.presentationml.tags+xml"/>
  <Override PartName="/ppt/notesSlides/notesSlide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70" r:id="rId3"/>
    <p:sldId id="268" r:id="rId4"/>
    <p:sldId id="269" r:id="rId5"/>
    <p:sldId id="285" r:id="rId6"/>
    <p:sldId id="271" r:id="rId7"/>
    <p:sldId id="282" r:id="rId8"/>
    <p:sldId id="286" r:id="rId9"/>
    <p:sldId id="273" r:id="rId10"/>
    <p:sldId id="284" r:id="rId11"/>
    <p:sldId id="274" r:id="rId12"/>
    <p:sldId id="283" r:id="rId13"/>
    <p:sldId id="4092" r:id="rId14"/>
    <p:sldId id="275" r:id="rId15"/>
    <p:sldId id="287" r:id="rId16"/>
    <p:sldId id="276" r:id="rId17"/>
    <p:sldId id="4091" r:id="rId18"/>
    <p:sldId id="288" r:id="rId19"/>
    <p:sldId id="278" r:id="rId20"/>
    <p:sldId id="265" r:id="rId21"/>
  </p:sldIdLst>
  <p:sldSz cx="18288000" cy="10287000"/>
  <p:notesSz cx="6858000" cy="9144000"/>
  <p:embeddedFontLst>
    <p:embeddedFont>
      <p:font typeface="Montserrat Bold" panose="020B0604020202020204" charset="0"/>
      <p:regular r:id="rId23"/>
    </p:embeddedFont>
    <p:embeddedFont>
      <p:font typeface="Roboto Light" panose="02000000000000000000" pitchFamily="2" charset="0"/>
      <p:regular r:id="rId24"/>
      <p:italic r:id="rId25"/>
    </p:embeddedFont>
  </p:embeddedFont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7D9"/>
    <a:srgbClr val="969696"/>
    <a:srgbClr val="C30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4A7F2-C4AB-41EC-8F5C-2FC10668A6A2}" v="484" dt="2025-04-28T18:21:39.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22" autoAdjust="0"/>
  </p:normalViewPr>
  <p:slideViewPr>
    <p:cSldViewPr>
      <p:cViewPr varScale="1">
        <p:scale>
          <a:sx n="43" d="100"/>
          <a:sy n="43" d="100"/>
        </p:scale>
        <p:origin x="990" y="66"/>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rata Rupela" userId="3e495798-cbae-436f-949e-b42de87dd774" providerId="ADAL" clId="{9A74A7F2-C4AB-41EC-8F5C-2FC10668A6A2}"/>
    <pc:docChg chg="undo custSel addSld delSld modSld">
      <pc:chgData name="Namrata Rupela" userId="3e495798-cbae-436f-949e-b42de87dd774" providerId="ADAL" clId="{9A74A7F2-C4AB-41EC-8F5C-2FC10668A6A2}" dt="2025-06-12T14:38:28.373" v="747" actId="1076"/>
      <pc:docMkLst>
        <pc:docMk/>
      </pc:docMkLst>
      <pc:sldChg chg="delSp mod">
        <pc:chgData name="Namrata Rupela" userId="3e495798-cbae-436f-949e-b42de87dd774" providerId="ADAL" clId="{9A74A7F2-C4AB-41EC-8F5C-2FC10668A6A2}" dt="2025-04-27T17:01:45.888" v="0" actId="478"/>
        <pc:sldMkLst>
          <pc:docMk/>
          <pc:sldMk cId="580995182" sldId="273"/>
        </pc:sldMkLst>
      </pc:sldChg>
      <pc:sldChg chg="modSp mod">
        <pc:chgData name="Namrata Rupela" userId="3e495798-cbae-436f-949e-b42de87dd774" providerId="ADAL" clId="{9A74A7F2-C4AB-41EC-8F5C-2FC10668A6A2}" dt="2025-04-27T17:01:56.181" v="8" actId="1035"/>
        <pc:sldMkLst>
          <pc:docMk/>
          <pc:sldMk cId="1961212047" sldId="274"/>
        </pc:sldMkLst>
        <pc:spChg chg="mod">
          <ac:chgData name="Namrata Rupela" userId="3e495798-cbae-436f-949e-b42de87dd774" providerId="ADAL" clId="{9A74A7F2-C4AB-41EC-8F5C-2FC10668A6A2}" dt="2025-04-27T17:01:56.181" v="8" actId="1035"/>
          <ac:spMkLst>
            <pc:docMk/>
            <pc:sldMk cId="1961212047" sldId="274"/>
            <ac:spMk id="114" creationId="{53E1155C-920F-4E08-66E7-CD2DEA5B7827}"/>
          </ac:spMkLst>
        </pc:spChg>
      </pc:sldChg>
      <pc:sldChg chg="addSp delSp modSp mod">
        <pc:chgData name="Namrata Rupela" userId="3e495798-cbae-436f-949e-b42de87dd774" providerId="ADAL" clId="{9A74A7F2-C4AB-41EC-8F5C-2FC10668A6A2}" dt="2025-06-12T14:38:28.373" v="747" actId="1076"/>
        <pc:sldMkLst>
          <pc:docMk/>
          <pc:sldMk cId="1881224138" sldId="278"/>
        </pc:sldMkLst>
        <pc:picChg chg="add mod">
          <ac:chgData name="Namrata Rupela" userId="3e495798-cbae-436f-949e-b42de87dd774" providerId="ADAL" clId="{9A74A7F2-C4AB-41EC-8F5C-2FC10668A6A2}" dt="2025-06-12T14:38:28.373" v="747" actId="1076"/>
          <ac:picMkLst>
            <pc:docMk/>
            <pc:sldMk cId="1881224138" sldId="278"/>
            <ac:picMk id="5" creationId="{25354F93-61AE-094A-007E-9AFCDC13D964}"/>
          </ac:picMkLst>
        </pc:picChg>
        <pc:picChg chg="add del mod">
          <ac:chgData name="Namrata Rupela" userId="3e495798-cbae-436f-949e-b42de87dd774" providerId="ADAL" clId="{9A74A7F2-C4AB-41EC-8F5C-2FC10668A6A2}" dt="2025-06-12T14:38:14.923" v="738" actId="478"/>
          <ac:picMkLst>
            <pc:docMk/>
            <pc:sldMk cId="1881224138" sldId="278"/>
            <ac:picMk id="6" creationId="{1243D01B-32BE-9642-FE92-3C24E272771C}"/>
          </ac:picMkLst>
        </pc:picChg>
      </pc:sldChg>
      <pc:sldChg chg="modSp mod">
        <pc:chgData name="Namrata Rupela" userId="3e495798-cbae-436f-949e-b42de87dd774" providerId="ADAL" clId="{9A74A7F2-C4AB-41EC-8F5C-2FC10668A6A2}" dt="2025-04-28T18:19:53.308" v="18" actId="20577"/>
        <pc:sldMkLst>
          <pc:docMk/>
          <pc:sldMk cId="2043061424" sldId="4092"/>
        </pc:sldMkLst>
        <pc:spChg chg="mod">
          <ac:chgData name="Namrata Rupela" userId="3e495798-cbae-436f-949e-b42de87dd774" providerId="ADAL" clId="{9A74A7F2-C4AB-41EC-8F5C-2FC10668A6A2}" dt="2025-04-28T18:19:53.308" v="18" actId="20577"/>
          <ac:spMkLst>
            <pc:docMk/>
            <pc:sldMk cId="2043061424" sldId="4092"/>
            <ac:spMk id="8" creationId="{B1EDEA62-5AF2-01BE-8ECD-3661F4559EEE}"/>
          </ac:spMkLst>
        </pc:spChg>
      </pc:sldChg>
      <pc:sldChg chg="addSp delSp modSp add del mod">
        <pc:chgData name="Namrata Rupela" userId="3e495798-cbae-436f-949e-b42de87dd774" providerId="ADAL" clId="{9A74A7F2-C4AB-41EC-8F5C-2FC10668A6A2}" dt="2025-04-28T18:21:43.356" v="720" actId="2696"/>
        <pc:sldMkLst>
          <pc:docMk/>
          <pc:sldMk cId="4256228258" sldId="4093"/>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368421052631579E-2"/>
          <c:y val="1.368421052631579E-2"/>
          <c:w val="0.9726315789473684"/>
          <c:h val="0.9726315789473684"/>
        </c:manualLayout>
      </c:layout>
      <c:doughnutChart>
        <c:varyColors val="0"/>
        <c:ser>
          <c:idx val="0"/>
          <c:order val="0"/>
          <c:dPt>
            <c:idx val="0"/>
            <c:bubble3D val="0"/>
            <c:spPr>
              <a:solidFill>
                <a:srgbClr val="C30C3E"/>
              </a:solidFill>
              <a:ln>
                <a:noFill/>
              </a:ln>
            </c:spPr>
            <c:extLst>
              <c:ext xmlns:c16="http://schemas.microsoft.com/office/drawing/2014/chart" uri="{C3380CC4-5D6E-409C-BE32-E72D297353CC}">
                <c16:uniqueId val="{00000000-0712-430A-870F-2CEFEB48CC7D}"/>
              </c:ext>
            </c:extLst>
          </c:dPt>
          <c:dPt>
            <c:idx val="1"/>
            <c:bubble3D val="0"/>
            <c:spPr>
              <a:solidFill>
                <a:srgbClr val="969696"/>
              </a:solidFill>
              <a:ln>
                <a:noFill/>
              </a:ln>
            </c:spPr>
            <c:extLst>
              <c:ext xmlns:c16="http://schemas.microsoft.com/office/drawing/2014/chart" uri="{C3380CC4-5D6E-409C-BE32-E72D297353CC}">
                <c16:uniqueId val="{00000001-0712-430A-870F-2CEFEB48CC7D}"/>
              </c:ext>
            </c:extLst>
          </c:dPt>
          <c:dPt>
            <c:idx val="2"/>
            <c:bubble3D val="0"/>
            <c:spPr>
              <a:solidFill>
                <a:srgbClr val="D6D7D9"/>
              </a:solidFill>
              <a:ln>
                <a:noFill/>
              </a:ln>
            </c:spPr>
            <c:extLst>
              <c:ext xmlns:c16="http://schemas.microsoft.com/office/drawing/2014/chart" uri="{C3380CC4-5D6E-409C-BE32-E72D297353CC}">
                <c16:uniqueId val="{00000002-0712-430A-870F-2CEFEB48CC7D}"/>
              </c:ext>
            </c:extLst>
          </c:dPt>
          <c:dPt>
            <c:idx val="3"/>
            <c:bubble3D val="0"/>
            <c:spPr>
              <a:solidFill>
                <a:srgbClr val="971222"/>
              </a:solidFill>
              <a:ln>
                <a:noFill/>
              </a:ln>
            </c:spPr>
            <c:extLst>
              <c:ext xmlns:c16="http://schemas.microsoft.com/office/drawing/2014/chart" uri="{C3380CC4-5D6E-409C-BE32-E72D297353CC}">
                <c16:uniqueId val="{00000003-0712-430A-870F-2CEFEB48CC7D}"/>
              </c:ext>
            </c:extLst>
          </c:dPt>
          <c:val>
            <c:numRef>
              <c:f>Sheet1!$A$1:$A$4</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4-0712-430A-870F-2CEFEB48CC7D}"/>
            </c:ext>
          </c:extLst>
        </c:ser>
        <c:dLbls>
          <c:showLegendKey val="0"/>
          <c:showVal val="0"/>
          <c:showCatName val="0"/>
          <c:showSerName val="0"/>
          <c:showPercent val="0"/>
          <c:showBubbleSize val="0"/>
          <c:showLeaderLines val="0"/>
        </c:dLbls>
        <c:firstSliceAng val="0"/>
        <c:holeSize val="50"/>
      </c:doughnutChart>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862753290160853E-2"/>
          <c:y val="3.5873605947955391E-2"/>
          <c:w val="0.94067265510758302"/>
          <c:h val="0.92825278810408918"/>
        </c:manualLayout>
      </c:layout>
      <c:barChart>
        <c:barDir val="bar"/>
        <c:grouping val="stacked"/>
        <c:varyColors val="0"/>
        <c:ser>
          <c:idx val="0"/>
          <c:order val="0"/>
          <c:spPr>
            <a:solidFill>
              <a:schemeClr val="accent2"/>
            </a:solidFill>
            <a:ln>
              <a:noFill/>
            </a:ln>
          </c:spPr>
          <c:invertIfNegative val="0"/>
          <c:dLbls>
            <c:dLbl>
              <c:idx val="0"/>
              <c:layout>
                <c:manualLayout>
                  <c:x val="0.49467307290578649"/>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9C2-4BAF-96D4-ABAC0031E47B}"/>
                </c:ext>
              </c:extLst>
            </c:dLbl>
            <c:dLbl>
              <c:idx val="1"/>
              <c:layout>
                <c:manualLayout>
                  <c:x val="0.37601838312095259"/>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9C2-4BAF-96D4-ABAC0031E47B}"/>
                </c:ext>
              </c:extLst>
            </c:dLbl>
            <c:dLbl>
              <c:idx val="2"/>
              <c:layout>
                <c:manualLayout>
                  <c:x val="0.20869020263212867"/>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9C2-4BAF-96D4-ABAC0031E47B}"/>
                </c:ext>
              </c:extLst>
            </c:dLbl>
            <c:dLbl>
              <c:idx val="3"/>
              <c:layout>
                <c:manualLayout>
                  <c:x val="0.2040944223939837"/>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9C2-4BAF-96D4-ABAC0031E47B}"/>
                </c:ext>
              </c:extLst>
            </c:dLbl>
            <c:dLbl>
              <c:idx val="4"/>
              <c:layout>
                <c:manualLayout>
                  <c:x val="0.15542093168999374"/>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9C2-4BAF-96D4-ABAC0031E47B}"/>
                </c:ext>
              </c:extLst>
            </c:dLbl>
            <c:dLbl>
              <c:idx val="5"/>
              <c:layout>
                <c:manualLayout>
                  <c:x val="0.14309588468769585"/>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9C2-4BAF-96D4-ABAC0031E47B}"/>
                </c:ext>
              </c:extLst>
            </c:dLbl>
            <c:dLbl>
              <c:idx val="6"/>
              <c:layout>
                <c:manualLayout>
                  <c:x val="0.12805514936285775"/>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9C2-4BAF-96D4-ABAC0031E47B}"/>
                </c:ext>
              </c:extLst>
            </c:dLbl>
            <c:dLbl>
              <c:idx val="7"/>
              <c:layout>
                <c:manualLayout>
                  <c:x val="9.755588050971381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9C2-4BAF-96D4-ABAC0031E47B}"/>
                </c:ext>
              </c:extLst>
            </c:dLbl>
            <c:dLbl>
              <c:idx val="8"/>
              <c:layout>
                <c:manualLayout>
                  <c:x val="9.1288907457697938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9C2-4BAF-96D4-ABAC0031E47B}"/>
                </c:ext>
              </c:extLst>
            </c:dLbl>
            <c:dLbl>
              <c:idx val="9"/>
              <c:layout>
                <c:manualLayout>
                  <c:x val="8.7737622728222275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9C2-4BAF-96D4-ABAC0031E47B}"/>
                </c:ext>
              </c:extLst>
            </c:dLbl>
            <c:dLbl>
              <c:idx val="10"/>
              <c:layout>
                <c:manualLayout>
                  <c:x val="8.5857530812617502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29C2-4BAF-96D4-ABAC0031E47B}"/>
                </c:ext>
              </c:extLst>
            </c:dLbl>
            <c:dLbl>
              <c:idx val="11"/>
              <c:layout>
                <c:manualLayout>
                  <c:x val="6.9354501775642369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29C2-4BAF-96D4-ABAC0031E47B}"/>
                </c:ext>
              </c:extLst>
            </c:dLbl>
            <c:dLbl>
              <c:idx val="12"/>
              <c:layout>
                <c:manualLayout>
                  <c:x val="3.6557342803425943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29C2-4BAF-96D4-ABAC0031E47B}"/>
                </c:ext>
              </c:extLst>
            </c:dLbl>
            <c:dLbl>
              <c:idx val="13"/>
              <c:layout>
                <c:manualLayout>
                  <c:x val="3.4468351786087321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29C2-4BAF-96D4-ABAC0031E47B}"/>
                </c:ext>
              </c:extLst>
            </c:dLbl>
            <c:dLbl>
              <c:idx val="14"/>
              <c:layout>
                <c:manualLayout>
                  <c:x val="1.9218717359515355E-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29C2-4BAF-96D4-ABAC0031E47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Sheet1!$A$1:$O$1</c:f>
              <c:numCache>
                <c:formatCode>General</c:formatCode>
                <c:ptCount val="15"/>
                <c:pt idx="0">
                  <c:v>155.75</c:v>
                </c:pt>
                <c:pt idx="1">
                  <c:v>116.43610013175227</c:v>
                </c:pt>
                <c:pt idx="2">
                  <c:v>62.911184210526336</c:v>
                </c:pt>
                <c:pt idx="3">
                  <c:v>61.469780219780219</c:v>
                </c:pt>
                <c:pt idx="4">
                  <c:v>45.345140781108078</c:v>
                </c:pt>
                <c:pt idx="5">
                  <c:v>41.272189349112431</c:v>
                </c:pt>
                <c:pt idx="6">
                  <c:v>36.25</c:v>
                </c:pt>
                <c:pt idx="7">
                  <c:v>26.152073732718893</c:v>
                </c:pt>
                <c:pt idx="8">
                  <c:v>24.083333333333332</c:v>
                </c:pt>
                <c:pt idx="9">
                  <c:v>22.90249433106576</c:v>
                </c:pt>
                <c:pt idx="10">
                  <c:v>22.278839348903052</c:v>
                </c:pt>
                <c:pt idx="11">
                  <c:v>16.767470255842348</c:v>
                </c:pt>
                <c:pt idx="12">
                  <c:v>7.9679269970141231</c:v>
                </c:pt>
                <c:pt idx="13">
                  <c:v>7.2696247113865109</c:v>
                </c:pt>
                <c:pt idx="14">
                  <c:v>2.2294519489351181</c:v>
                </c:pt>
              </c:numCache>
            </c:numRef>
          </c:val>
          <c:extLst>
            <c:ext xmlns:c16="http://schemas.microsoft.com/office/drawing/2014/chart" uri="{C3380CC4-5D6E-409C-BE32-E72D297353CC}">
              <c16:uniqueId val="{0000000F-29C2-4BAF-96D4-ABAC0031E47B}"/>
            </c:ext>
          </c:extLst>
        </c:ser>
        <c:dLbls>
          <c:showLegendKey val="0"/>
          <c:showVal val="0"/>
          <c:showCatName val="0"/>
          <c:showSerName val="0"/>
          <c:showPercent val="0"/>
          <c:showBubbleSize val="0"/>
        </c:dLbls>
        <c:gapWidth val="80"/>
        <c:overlap val="100"/>
        <c:axId val="414197743"/>
        <c:axId val="1"/>
      </c:barChart>
      <c:catAx>
        <c:axId val="414197743"/>
        <c:scaling>
          <c:orientation val="maxMin"/>
        </c:scaling>
        <c:delete val="0"/>
        <c:axPos val="l"/>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55.75"/>
          <c:min val="0"/>
        </c:scaling>
        <c:delete val="1"/>
        <c:axPos val="t"/>
        <c:numFmt formatCode="General" sourceLinked="1"/>
        <c:majorTickMark val="out"/>
        <c:minorTickMark val="none"/>
        <c:tickLblPos val="nextTo"/>
        <c:crossAx val="414197743"/>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899778924097277E-3"/>
          <c:y val="9.7014925373134331E-2"/>
          <c:w val="0.99042004421518059"/>
          <c:h val="0.83488805970149249"/>
        </c:manualLayout>
      </c:layout>
      <c:barChart>
        <c:barDir val="col"/>
        <c:grouping val="stacked"/>
        <c:varyColors val="0"/>
        <c:ser>
          <c:idx val="0"/>
          <c:order val="0"/>
          <c:spPr>
            <a:solidFill>
              <a:schemeClr val="accent2"/>
            </a:solidFill>
            <a:ln>
              <a:noFill/>
            </a:ln>
          </c:spPr>
          <c:invertIfNegative val="0"/>
          <c:dLbls>
            <c:dLbl>
              <c:idx val="0"/>
              <c:layout>
                <c:manualLayout>
                  <c:x val="0"/>
                  <c:y val="-0.37064676616915421"/>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08B-4FB1-AC9B-643FB4ADA533}"/>
                </c:ext>
              </c:extLst>
            </c:dLbl>
            <c:dLbl>
              <c:idx val="1"/>
              <c:layout>
                <c:manualLayout>
                  <c:x val="0"/>
                  <c:y val="-0.38837064676616917"/>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08B-4FB1-AC9B-643FB4ADA533}"/>
                </c:ext>
              </c:extLst>
            </c:dLbl>
            <c:dLbl>
              <c:idx val="2"/>
              <c:layout>
                <c:manualLayout>
                  <c:x val="0"/>
                  <c:y val="-0.3628731343283582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08B-4FB1-AC9B-643FB4ADA533}"/>
                </c:ext>
              </c:extLst>
            </c:dLbl>
            <c:dLbl>
              <c:idx val="3"/>
              <c:layout>
                <c:manualLayout>
                  <c:x val="0"/>
                  <c:y val="-0.2879353233830845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08B-4FB1-AC9B-643FB4ADA533}"/>
                </c:ext>
              </c:extLst>
            </c:dLbl>
            <c:dLbl>
              <c:idx val="4"/>
              <c:layout>
                <c:manualLayout>
                  <c:x val="0"/>
                  <c:y val="-0.430037313432835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08B-4FB1-AC9B-643FB4ADA533}"/>
                </c:ext>
              </c:extLst>
            </c:dLbl>
            <c:dLbl>
              <c:idx val="5"/>
              <c:layout>
                <c:manualLayout>
                  <c:x val="0"/>
                  <c:y val="-0.42692786069651739"/>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08B-4FB1-AC9B-643FB4ADA533}"/>
                </c:ext>
              </c:extLst>
            </c:dLbl>
            <c:dLbl>
              <c:idx val="6"/>
              <c:layout>
                <c:manualLayout>
                  <c:x val="0"/>
                  <c:y val="-0.4465174129353233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08B-4FB1-AC9B-643FB4ADA533}"/>
                </c:ext>
              </c:extLst>
            </c:dLbl>
            <c:dLbl>
              <c:idx val="7"/>
              <c:layout>
                <c:manualLayout>
                  <c:x val="0"/>
                  <c:y val="-0.40827114427860695"/>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08B-4FB1-AC9B-643FB4ADA533}"/>
                </c:ext>
              </c:extLst>
            </c:dLbl>
            <c:dLbl>
              <c:idx val="8"/>
              <c:layout>
                <c:manualLayout>
                  <c:x val="0"/>
                  <c:y val="-0.3628731343283582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08B-4FB1-AC9B-643FB4ADA533}"/>
                </c:ext>
              </c:extLst>
            </c:dLbl>
            <c:dLbl>
              <c:idx val="9"/>
              <c:layout>
                <c:manualLayout>
                  <c:x val="0"/>
                  <c:y val="-0.42226368159203981"/>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08B-4FB1-AC9B-643FB4ADA533}"/>
                </c:ext>
              </c:extLst>
            </c:dLbl>
            <c:dLbl>
              <c:idx val="10"/>
              <c:layout>
                <c:manualLayout>
                  <c:x val="0"/>
                  <c:y val="-0.39054726368159204"/>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08B-4FB1-AC9B-643FB4ADA533}"/>
                </c:ext>
              </c:extLst>
            </c:dLbl>
            <c:dLbl>
              <c:idx val="11"/>
              <c:layout>
                <c:manualLayout>
                  <c:x val="0"/>
                  <c:y val="-0.43065920398009949"/>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08B-4FB1-AC9B-643FB4ADA533}"/>
                </c:ext>
              </c:extLst>
            </c:dLbl>
            <c:dLbl>
              <c:idx val="12"/>
              <c:layout>
                <c:manualLayout>
                  <c:x val="0"/>
                  <c:y val="-0.4244402985074626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08B-4FB1-AC9B-643FB4ADA533}"/>
                </c:ext>
              </c:extLst>
            </c:dLbl>
            <c:dLbl>
              <c:idx val="13"/>
              <c:layout>
                <c:manualLayout>
                  <c:x val="0"/>
                  <c:y val="-0.41200248756218905"/>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08B-4FB1-AC9B-643FB4ADA533}"/>
                </c:ext>
              </c:extLst>
            </c:dLbl>
            <c:dLbl>
              <c:idx val="14"/>
              <c:layout>
                <c:manualLayout>
                  <c:x val="0"/>
                  <c:y val="-0.40360696517412936"/>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08B-4FB1-AC9B-643FB4ADA5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Sheet1!$A$1:$O$1</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F-808B-4FB1-AC9B-643FB4ADA533}"/>
            </c:ext>
          </c:extLst>
        </c:ser>
        <c:dLbls>
          <c:showLegendKey val="0"/>
          <c:showVal val="0"/>
          <c:showCatName val="0"/>
          <c:showSerName val="0"/>
          <c:showPercent val="0"/>
          <c:showBubbleSize val="0"/>
        </c:dLbls>
        <c:gapWidth val="80"/>
        <c:overlap val="100"/>
        <c:axId val="568354783"/>
        <c:axId val="1"/>
      </c:barChart>
      <c:catAx>
        <c:axId val="568354783"/>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4.4681818181818187"/>
          <c:min val="0"/>
        </c:scaling>
        <c:delete val="1"/>
        <c:axPos val="l"/>
        <c:numFmt formatCode="General" sourceLinked="1"/>
        <c:majorTickMark val="out"/>
        <c:minorTickMark val="none"/>
        <c:tickLblPos val="nextTo"/>
        <c:crossAx val="568354783"/>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250904704463205E-3"/>
          <c:y val="0.11223021582733812"/>
          <c:w val="0.99034981905910735"/>
          <c:h val="0.80899280575539567"/>
        </c:manualLayout>
      </c:layout>
      <c:barChart>
        <c:barDir val="col"/>
        <c:grouping val="stacked"/>
        <c:varyColors val="0"/>
        <c:ser>
          <c:idx val="0"/>
          <c:order val="0"/>
          <c:spPr>
            <a:solidFill>
              <a:schemeClr val="accent2"/>
            </a:solidFill>
            <a:ln>
              <a:noFill/>
            </a:ln>
          </c:spPr>
          <c:invertIfNegative val="0"/>
          <c:dLbls>
            <c:dLbl>
              <c:idx val="0"/>
              <c:layout>
                <c:manualLayout>
                  <c:x val="0"/>
                  <c:y val="-0.26870503597122303"/>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3B5-4843-9154-694BC929A691}"/>
                </c:ext>
              </c:extLst>
            </c:dLbl>
            <c:dLbl>
              <c:idx val="1"/>
              <c:layout>
                <c:manualLayout>
                  <c:x val="0"/>
                  <c:y val="-0.41043165467625897"/>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3B5-4843-9154-694BC929A691}"/>
                </c:ext>
              </c:extLst>
            </c:dLbl>
            <c:dLbl>
              <c:idx val="2"/>
              <c:layout>
                <c:manualLayout>
                  <c:x val="0"/>
                  <c:y val="-0.31043165467625899"/>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3B5-4843-9154-694BC929A691}"/>
                </c:ext>
              </c:extLst>
            </c:dLbl>
            <c:dLbl>
              <c:idx val="3"/>
              <c:layout>
                <c:manualLayout>
                  <c:x val="0"/>
                  <c:y val="-0.22446043165467625"/>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3B5-4843-9154-694BC929A691}"/>
                </c:ext>
              </c:extLst>
            </c:dLbl>
            <c:dLbl>
              <c:idx val="4"/>
              <c:layout>
                <c:manualLayout>
                  <c:x val="0"/>
                  <c:y val="-0.3604316546762589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3B5-4843-9154-694BC929A691}"/>
                </c:ext>
              </c:extLst>
            </c:dLbl>
            <c:dLbl>
              <c:idx val="5"/>
              <c:layout>
                <c:manualLayout>
                  <c:x val="0"/>
                  <c:y val="-0.38273381294964026"/>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3B5-4843-9154-694BC929A691}"/>
                </c:ext>
              </c:extLst>
            </c:dLbl>
            <c:dLbl>
              <c:idx val="6"/>
              <c:layout>
                <c:manualLayout>
                  <c:x val="0"/>
                  <c:y val="-0.4064748201438849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3B5-4843-9154-694BC929A691}"/>
                </c:ext>
              </c:extLst>
            </c:dLbl>
            <c:dLbl>
              <c:idx val="7"/>
              <c:layout>
                <c:manualLayout>
                  <c:x val="0"/>
                  <c:y val="-0.4381294964028776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3B5-4843-9154-694BC929A691}"/>
                </c:ext>
              </c:extLst>
            </c:dLbl>
            <c:dLbl>
              <c:idx val="8"/>
              <c:layout>
                <c:manualLayout>
                  <c:x val="0"/>
                  <c:y val="-0.43812949640287768"/>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03B5-4843-9154-694BC929A691}"/>
                </c:ext>
              </c:extLst>
            </c:dLbl>
            <c:dLbl>
              <c:idx val="9"/>
              <c:layout>
                <c:manualLayout>
                  <c:x val="0"/>
                  <c:y val="-0.4305755395683453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3B5-4843-9154-694BC929A691}"/>
                </c:ext>
              </c:extLst>
            </c:dLbl>
            <c:dLbl>
              <c:idx val="10"/>
              <c:layout>
                <c:manualLayout>
                  <c:x val="0"/>
                  <c:y val="-0.34928057553956837"/>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3B5-4843-9154-694BC929A691}"/>
                </c:ext>
              </c:extLst>
            </c:dLbl>
            <c:dLbl>
              <c:idx val="11"/>
              <c:layout>
                <c:manualLayout>
                  <c:x val="0"/>
                  <c:y val="-0.34640287769784173"/>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03B5-4843-9154-694BC929A691}"/>
                </c:ext>
              </c:extLst>
            </c:dLbl>
            <c:dLbl>
              <c:idx val="12"/>
              <c:layout>
                <c:manualLayout>
                  <c:x val="0"/>
                  <c:y val="-0.3899280575539568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3B5-4843-9154-694BC929A691}"/>
                </c:ext>
              </c:extLst>
            </c:dLbl>
            <c:dLbl>
              <c:idx val="13"/>
              <c:layout>
                <c:manualLayout>
                  <c:x val="0"/>
                  <c:y val="-0.33812949640287771"/>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03B5-4843-9154-694BC929A691}"/>
                </c:ext>
              </c:extLst>
            </c:dLbl>
            <c:dLbl>
              <c:idx val="14"/>
              <c:layout>
                <c:manualLayout>
                  <c:x val="0"/>
                  <c:y val="-0.26043165467625901"/>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3B5-4843-9154-694BC929A6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Sheet1!$A$1:$O$1</c:f>
              <c:numCache>
                <c:formatCode>General</c:formatCode>
                <c:ptCount val="15"/>
                <c:pt idx="0">
                  <c:v>2.125</c:v>
                </c:pt>
                <c:pt idx="1">
                  <c:v>3.4</c:v>
                </c:pt>
                <c:pt idx="2">
                  <c:v>2.5</c:v>
                </c:pt>
                <c:pt idx="3">
                  <c:v>1.7216828478964401</c:v>
                </c:pt>
                <c:pt idx="4">
                  <c:v>2.9523809523809526</c:v>
                </c:pt>
                <c:pt idx="5">
                  <c:v>3.15</c:v>
                </c:pt>
                <c:pt idx="6">
                  <c:v>3.3636363636363638</c:v>
                </c:pt>
                <c:pt idx="7">
                  <c:v>3.65</c:v>
                </c:pt>
                <c:pt idx="8">
                  <c:v>3.65</c:v>
                </c:pt>
                <c:pt idx="9">
                  <c:v>3.5833333333333335</c:v>
                </c:pt>
                <c:pt idx="10">
                  <c:v>2.85</c:v>
                </c:pt>
                <c:pt idx="11">
                  <c:v>2.8235294117647061</c:v>
                </c:pt>
                <c:pt idx="12">
                  <c:v>3.2166666666666668</c:v>
                </c:pt>
                <c:pt idx="13">
                  <c:v>2.75</c:v>
                </c:pt>
                <c:pt idx="14">
                  <c:v>2.0460829493087558</c:v>
                </c:pt>
              </c:numCache>
            </c:numRef>
          </c:val>
          <c:extLst>
            <c:ext xmlns:c16="http://schemas.microsoft.com/office/drawing/2014/chart" uri="{C3380CC4-5D6E-409C-BE32-E72D297353CC}">
              <c16:uniqueId val="{0000000F-03B5-4843-9154-694BC929A691}"/>
            </c:ext>
          </c:extLst>
        </c:ser>
        <c:dLbls>
          <c:showLegendKey val="0"/>
          <c:showVal val="0"/>
          <c:showCatName val="0"/>
          <c:showSerName val="0"/>
          <c:showPercent val="0"/>
          <c:showBubbleSize val="0"/>
        </c:dLbls>
        <c:gapWidth val="80"/>
        <c:overlap val="100"/>
        <c:axId val="298847023"/>
        <c:axId val="1"/>
      </c:barChart>
      <c:catAx>
        <c:axId val="298847023"/>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65"/>
          <c:min val="0"/>
        </c:scaling>
        <c:delete val="1"/>
        <c:axPos val="l"/>
        <c:numFmt formatCode="General" sourceLinked="1"/>
        <c:majorTickMark val="out"/>
        <c:minorTickMark val="none"/>
        <c:tickLblPos val="nextTo"/>
        <c:crossAx val="298847023"/>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892333472978634E-2"/>
          <c:y val="3.6054548851111527E-2"/>
          <c:w val="0.91076665270213653"/>
          <c:h val="0.92789090229777693"/>
        </c:manualLayout>
      </c:layout>
      <c:barChart>
        <c:barDir val="bar"/>
        <c:grouping val="stacked"/>
        <c:varyColors val="0"/>
        <c:ser>
          <c:idx val="0"/>
          <c:order val="0"/>
          <c:spPr>
            <a:solidFill>
              <a:schemeClr val="accent2"/>
            </a:solidFill>
            <a:ln>
              <a:noFill/>
            </a:ln>
          </c:spPr>
          <c:invertIfNegative val="0"/>
          <c:dLbls>
            <c:dLbl>
              <c:idx val="0"/>
              <c:layout>
                <c:manualLayout>
                  <c:x val="0.49476330121491413"/>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052-4CE2-8B92-EE90144CA483}"/>
                </c:ext>
              </c:extLst>
            </c:dLbl>
            <c:dLbl>
              <c:idx val="1"/>
              <c:layout>
                <c:manualLayout>
                  <c:x val="0.4312945119396732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052-4CE2-8B92-EE90144CA483}"/>
                </c:ext>
              </c:extLst>
            </c:dLbl>
            <c:dLbl>
              <c:idx val="2"/>
              <c:layout>
                <c:manualLayout>
                  <c:x val="0.39547549224968581"/>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052-4CE2-8B92-EE90144CA483}"/>
                </c:ext>
              </c:extLst>
            </c:dLbl>
            <c:dLbl>
              <c:idx val="3"/>
              <c:layout>
                <c:manualLayout>
                  <c:x val="0.29912023460410558"/>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052-4CE2-8B92-EE90144CA483}"/>
                </c:ext>
              </c:extLst>
            </c:dLbl>
            <c:dLbl>
              <c:idx val="4"/>
              <c:layout>
                <c:manualLayout>
                  <c:x val="0.22517804775869291"/>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052-4CE2-8B92-EE90144CA483}"/>
                </c:ext>
              </c:extLst>
            </c:dLbl>
            <c:dLbl>
              <c:idx val="5"/>
              <c:layout>
                <c:manualLayout>
                  <c:x val="0.20967741935483872"/>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052-4CE2-8B92-EE90144CA483}"/>
                </c:ext>
              </c:extLst>
            </c:dLbl>
            <c:dLbl>
              <c:idx val="6"/>
              <c:layout>
                <c:manualLayout>
                  <c:x val="0.1906158357771261"/>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052-4CE2-8B92-EE90144CA483}"/>
                </c:ext>
              </c:extLst>
            </c:dLbl>
            <c:dLbl>
              <c:idx val="7"/>
              <c:layout>
                <c:manualLayout>
                  <c:x val="0.17846669459572687"/>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052-4CE2-8B92-EE90144CA483}"/>
                </c:ext>
              </c:extLst>
            </c:dLbl>
            <c:dLbl>
              <c:idx val="8"/>
              <c:layout>
                <c:manualLayout>
                  <c:x val="0.16883116883116883"/>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052-4CE2-8B92-EE90144CA483}"/>
                </c:ext>
              </c:extLst>
            </c:dLbl>
            <c:dLbl>
              <c:idx val="9"/>
              <c:layout>
                <c:manualLayout>
                  <c:x val="0.16464180980310011"/>
                  <c:y val="0"/>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052-4CE2-8B92-EE90144CA48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Sheet1!$A$1:$J$1</c:f>
              <c:numCache>
                <c:formatCode>General</c:formatCode>
                <c:ptCount val="10"/>
                <c:pt idx="0">
                  <c:v>53747</c:v>
                </c:pt>
                <c:pt idx="1">
                  <c:v>46241</c:v>
                </c:pt>
                <c:pt idx="2">
                  <c:v>42012</c:v>
                </c:pt>
                <c:pt idx="3">
                  <c:v>30657</c:v>
                </c:pt>
                <c:pt idx="4">
                  <c:v>21925</c:v>
                </c:pt>
                <c:pt idx="5">
                  <c:v>20115</c:v>
                </c:pt>
                <c:pt idx="6">
                  <c:v>17852</c:v>
                </c:pt>
                <c:pt idx="7">
                  <c:v>16433</c:v>
                </c:pt>
                <c:pt idx="8">
                  <c:v>15275</c:v>
                </c:pt>
                <c:pt idx="9">
                  <c:v>14799</c:v>
                </c:pt>
              </c:numCache>
            </c:numRef>
          </c:val>
          <c:extLst>
            <c:ext xmlns:c16="http://schemas.microsoft.com/office/drawing/2014/chart" uri="{C3380CC4-5D6E-409C-BE32-E72D297353CC}">
              <c16:uniqueId val="{0000000A-F052-4CE2-8B92-EE90144CA483}"/>
            </c:ext>
          </c:extLst>
        </c:ser>
        <c:dLbls>
          <c:showLegendKey val="0"/>
          <c:showVal val="0"/>
          <c:showCatName val="0"/>
          <c:showSerName val="0"/>
          <c:showPercent val="0"/>
          <c:showBubbleSize val="0"/>
        </c:dLbls>
        <c:gapWidth val="80"/>
        <c:overlap val="100"/>
        <c:axId val="625496384"/>
        <c:axId val="1"/>
      </c:barChart>
      <c:catAx>
        <c:axId val="625496384"/>
        <c:scaling>
          <c:orientation val="maxMin"/>
        </c:scaling>
        <c:delete val="0"/>
        <c:axPos val="l"/>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3747"/>
          <c:min val="0"/>
        </c:scaling>
        <c:delete val="1"/>
        <c:axPos val="t"/>
        <c:numFmt formatCode="General" sourceLinked="1"/>
        <c:majorTickMark val="out"/>
        <c:minorTickMark val="none"/>
        <c:tickLblPos val="nextTo"/>
        <c:crossAx val="625496384"/>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14798206278027E-2"/>
          <c:y val="0.11290322580645161"/>
          <c:w val="0.94170403587443952"/>
          <c:h val="0.77419354838709675"/>
        </c:manualLayout>
      </c:layout>
      <c:pieChart>
        <c:varyColors val="0"/>
        <c:ser>
          <c:idx val="0"/>
          <c:order val="0"/>
          <c:dPt>
            <c:idx val="0"/>
            <c:bubble3D val="0"/>
            <c:spPr>
              <a:solidFill>
                <a:schemeClr val="accent2"/>
              </a:solidFill>
              <a:ln>
                <a:noFill/>
              </a:ln>
            </c:spPr>
            <c:extLst>
              <c:ext xmlns:c16="http://schemas.microsoft.com/office/drawing/2014/chart" uri="{C3380CC4-5D6E-409C-BE32-E72D297353CC}">
                <c16:uniqueId val="{00000000-7DE2-4D31-B838-38C417D2CEB8}"/>
              </c:ext>
            </c:extLst>
          </c:dPt>
          <c:dPt>
            <c:idx val="1"/>
            <c:bubble3D val="0"/>
            <c:spPr>
              <a:solidFill>
                <a:srgbClr val="C0C0C0"/>
              </a:solidFill>
              <a:ln>
                <a:noFill/>
              </a:ln>
            </c:spPr>
            <c:extLst>
              <c:ext xmlns:c16="http://schemas.microsoft.com/office/drawing/2014/chart" uri="{C3380CC4-5D6E-409C-BE32-E72D297353CC}">
                <c16:uniqueId val="{00000001-7DE2-4D31-B838-38C417D2CEB8}"/>
              </c:ext>
            </c:extLst>
          </c:dPt>
          <c:dLbls>
            <c:dLbl>
              <c:idx val="0"/>
              <c:layout>
                <c:manualLayout>
                  <c:x val="6.3901345291479825E-2"/>
                  <c:y val="-0.13317972350230414"/>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DE2-4D31-B838-38C417D2CEB8}"/>
                </c:ext>
              </c:extLst>
            </c:dLbl>
            <c:dLbl>
              <c:idx val="1"/>
              <c:layout>
                <c:manualLayout>
                  <c:x val="-6.3901345291479825E-2"/>
                  <c:y val="0.13317972350230414"/>
                </c:manualLayout>
              </c:layout>
              <c:numFmt formatCode="#,##0&quot;%&quot;;&quot;-&quot;#,##0&quot;%&quot;"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DE2-4D31-B838-38C417D2CEB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12</c:v>
                </c:pt>
                <c:pt idx="1">
                  <c:v>88</c:v>
                </c:pt>
              </c:numCache>
            </c:numRef>
          </c:val>
          <c:extLst>
            <c:ext xmlns:c16="http://schemas.microsoft.com/office/drawing/2014/chart" uri="{C3380CC4-5D6E-409C-BE32-E72D297353CC}">
              <c16:uniqueId val="{00000002-7DE2-4D31-B838-38C417D2CEB8}"/>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14798206278027E-2"/>
          <c:y val="0.11290322580645161"/>
          <c:w val="0.94170403587443952"/>
          <c:h val="0.77419354838709675"/>
        </c:manualLayout>
      </c:layout>
      <c:pieChart>
        <c:varyColors val="0"/>
        <c:ser>
          <c:idx val="0"/>
          <c:order val="0"/>
          <c:dPt>
            <c:idx val="0"/>
            <c:bubble3D val="0"/>
            <c:spPr>
              <a:solidFill>
                <a:schemeClr val="accent2"/>
              </a:solidFill>
              <a:ln>
                <a:noFill/>
              </a:ln>
            </c:spPr>
            <c:extLst>
              <c:ext xmlns:c16="http://schemas.microsoft.com/office/drawing/2014/chart" uri="{C3380CC4-5D6E-409C-BE32-E72D297353CC}">
                <c16:uniqueId val="{00000000-FB01-4B28-BF8D-D70E499FA6A2}"/>
              </c:ext>
            </c:extLst>
          </c:dPt>
          <c:dPt>
            <c:idx val="1"/>
            <c:bubble3D val="0"/>
            <c:spPr>
              <a:solidFill>
                <a:srgbClr val="C0C0C0"/>
              </a:solidFill>
              <a:ln>
                <a:noFill/>
              </a:ln>
            </c:spPr>
            <c:extLst>
              <c:ext xmlns:c16="http://schemas.microsoft.com/office/drawing/2014/chart" uri="{C3380CC4-5D6E-409C-BE32-E72D297353CC}">
                <c16:uniqueId val="{00000001-FB01-4B28-BF8D-D70E499FA6A2}"/>
              </c:ext>
            </c:extLst>
          </c:dPt>
          <c:dLbls>
            <c:dLbl>
              <c:idx val="0"/>
              <c:layout>
                <c:manualLayout>
                  <c:x val="0.12051569506726457"/>
                  <c:y val="-9.308755760368663E-2"/>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B01-4B28-BF8D-D70E499FA6A2}"/>
                </c:ext>
              </c:extLst>
            </c:dLbl>
            <c:dLbl>
              <c:idx val="1"/>
              <c:layout>
                <c:manualLayout>
                  <c:x val="-0.12051569506726457"/>
                  <c:y val="9.308755760368663E-2"/>
                </c:manualLayout>
              </c:layout>
              <c:numFmt formatCode="#,##0&quot;%&quot;;&quot;-&quot;#,##0&quot;%&quot;"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B01-4B28-BF8D-D70E499FA6A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26</c:v>
                </c:pt>
                <c:pt idx="1">
                  <c:v>74</c:v>
                </c:pt>
              </c:numCache>
            </c:numRef>
          </c:val>
          <c:extLst>
            <c:ext xmlns:c16="http://schemas.microsoft.com/office/drawing/2014/chart" uri="{C3380CC4-5D6E-409C-BE32-E72D297353CC}">
              <c16:uniqueId val="{00000002-FB01-4B28-BF8D-D70E499FA6A2}"/>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438A2-4E28-4D3A-82C2-B2908F958920}" type="datetimeFigureOut">
              <a:rPr lang="en-IN" smtClean="0"/>
              <a:t>12-06-2025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1F2DA-3EEB-49D8-99F0-ADCB4907FBFF}" type="slidenum">
              <a:rPr lang="en-IN" smtClean="0"/>
              <a:t>‹#›</a:t>
            </a:fld>
            <a:endParaRPr lang="en-IN" dirty="0"/>
          </a:p>
        </p:txBody>
      </p:sp>
    </p:spTree>
    <p:extLst>
      <p:ext uri="{BB962C8B-B14F-4D97-AF65-F5344CB8AC3E}">
        <p14:creationId xmlns:p14="http://schemas.microsoft.com/office/powerpoint/2010/main" val="277338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p:cNvSpPr>
            <a:spLocks noGrp="1"/>
          </p:cNvSpPr>
          <p:nvPr>
            <p:ph type="sldNum" sz="quarter" idx="10"/>
          </p:nvPr>
        </p:nvSpPr>
        <p:spPr/>
        <p:txBody>
          <a:bodyPr/>
          <a:lstStyle/>
          <a:p>
            <a:fld id="{B4A55CF2-256D-44FD-9430-5B63A079CF51}" type="slidenum">
              <a:rPr lang="en-IN" smtClean="0"/>
              <a:t>2</a:t>
            </a:fld>
            <a:endParaRPr lang="en-IN" dirty="0"/>
          </a:p>
        </p:txBody>
      </p:sp>
    </p:spTree>
    <p:extLst>
      <p:ext uri="{BB962C8B-B14F-4D97-AF65-F5344CB8AC3E}">
        <p14:creationId xmlns:p14="http://schemas.microsoft.com/office/powerpoint/2010/main" val="314990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p:cNvSpPr>
            <a:spLocks noGrp="1"/>
          </p:cNvSpPr>
          <p:nvPr>
            <p:ph type="sldNum" sz="quarter" idx="10"/>
          </p:nvPr>
        </p:nvSpPr>
        <p:spPr/>
        <p:txBody>
          <a:bodyPr/>
          <a:lstStyle/>
          <a:p>
            <a:fld id="{B4A55CF2-256D-44FD-9430-5B63A079CF51}" type="slidenum">
              <a:rPr lang="en-IN" smtClean="0"/>
              <a:t>3</a:t>
            </a:fld>
            <a:endParaRPr lang="en-IN" dirty="0"/>
          </a:p>
        </p:txBody>
      </p:sp>
    </p:spTree>
    <p:extLst>
      <p:ext uri="{BB962C8B-B14F-4D97-AF65-F5344CB8AC3E}">
        <p14:creationId xmlns:p14="http://schemas.microsoft.com/office/powerpoint/2010/main" val="124976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08164-8DDA-117C-BC0B-FD9B3E6EC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015703-7B23-78FF-8E5D-771E1E077D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A39025-47B6-2B47-741B-75FD97C0D508}"/>
              </a:ext>
            </a:extLst>
          </p:cNvPr>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a:extLst>
              <a:ext uri="{FF2B5EF4-FFF2-40B4-BE49-F238E27FC236}">
                <a16:creationId xmlns:a16="http://schemas.microsoft.com/office/drawing/2014/main" id="{2ED4EA52-D568-0585-7373-E8B063E6F2D4}"/>
              </a:ext>
            </a:extLst>
          </p:cNvPr>
          <p:cNvSpPr>
            <a:spLocks noGrp="1"/>
          </p:cNvSpPr>
          <p:nvPr>
            <p:ph type="sldNum" sz="quarter" idx="10"/>
          </p:nvPr>
        </p:nvSpPr>
        <p:spPr/>
        <p:txBody>
          <a:bodyPr/>
          <a:lstStyle/>
          <a:p>
            <a:fld id="{B4A55CF2-256D-44FD-9430-5B63A079CF51}" type="slidenum">
              <a:rPr lang="en-IN" smtClean="0"/>
              <a:t>5</a:t>
            </a:fld>
            <a:endParaRPr lang="en-IN" dirty="0"/>
          </a:p>
        </p:txBody>
      </p:sp>
    </p:spTree>
    <p:extLst>
      <p:ext uri="{BB962C8B-B14F-4D97-AF65-F5344CB8AC3E}">
        <p14:creationId xmlns:p14="http://schemas.microsoft.com/office/powerpoint/2010/main" val="412235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p:cNvSpPr>
            <a:spLocks noGrp="1"/>
          </p:cNvSpPr>
          <p:nvPr>
            <p:ph type="sldNum" sz="quarter" idx="10"/>
          </p:nvPr>
        </p:nvSpPr>
        <p:spPr/>
        <p:txBody>
          <a:bodyPr/>
          <a:lstStyle/>
          <a:p>
            <a:fld id="{B4A55CF2-256D-44FD-9430-5B63A079CF51}" type="slidenum">
              <a:rPr lang="en-IN" smtClean="0"/>
              <a:t>7</a:t>
            </a:fld>
            <a:endParaRPr lang="en-IN" dirty="0"/>
          </a:p>
        </p:txBody>
      </p:sp>
    </p:spTree>
    <p:extLst>
      <p:ext uri="{BB962C8B-B14F-4D97-AF65-F5344CB8AC3E}">
        <p14:creationId xmlns:p14="http://schemas.microsoft.com/office/powerpoint/2010/main" val="223501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DD4CB-4C6D-A36D-0684-16CE83974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7C23B-18F5-69E0-9FA3-51B612E91A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EA778-9B16-282D-4872-2C3A03DC574D}"/>
              </a:ext>
            </a:extLst>
          </p:cNvPr>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a:extLst>
              <a:ext uri="{FF2B5EF4-FFF2-40B4-BE49-F238E27FC236}">
                <a16:creationId xmlns:a16="http://schemas.microsoft.com/office/drawing/2014/main" id="{A032A56C-DF0C-42F0-3ACB-3B1007849409}"/>
              </a:ext>
            </a:extLst>
          </p:cNvPr>
          <p:cNvSpPr>
            <a:spLocks noGrp="1"/>
          </p:cNvSpPr>
          <p:nvPr>
            <p:ph type="sldNum" sz="quarter" idx="10"/>
          </p:nvPr>
        </p:nvSpPr>
        <p:spPr/>
        <p:txBody>
          <a:bodyPr/>
          <a:lstStyle/>
          <a:p>
            <a:fld id="{B4A55CF2-256D-44FD-9430-5B63A079CF51}" type="slidenum">
              <a:rPr lang="en-IN" smtClean="0"/>
              <a:t>8</a:t>
            </a:fld>
            <a:endParaRPr lang="en-IN" dirty="0"/>
          </a:p>
        </p:txBody>
      </p:sp>
    </p:spTree>
    <p:extLst>
      <p:ext uri="{BB962C8B-B14F-4D97-AF65-F5344CB8AC3E}">
        <p14:creationId xmlns:p14="http://schemas.microsoft.com/office/powerpoint/2010/main" val="60226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4DDB-A928-7FFF-21CC-79205FFB9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5837C-46D7-A4A0-CC02-2D0304BEA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587A20-F914-86AA-C6A0-7427B3C904AB}"/>
              </a:ext>
            </a:extLst>
          </p:cNvPr>
          <p:cNvSpPr>
            <a:spLocks noGrp="1"/>
          </p:cNvSpPr>
          <p:nvPr>
            <p:ph type="body" idx="1"/>
          </p:nvPr>
        </p:nvSpPr>
        <p:spPr/>
        <p:txBody>
          <a:bodyPr/>
          <a:lstStyle/>
          <a:p>
            <a:r>
              <a:rPr lang="en-GB" dirty="0"/>
              <a:t>This template was inserted from Power-user, the productivity add-in for PowerPoint, Excel and Word.</a:t>
            </a:r>
          </a:p>
          <a:p>
            <a:r>
              <a:rPr lang="en-GB" dirty="0"/>
              <a:t>Install Power-user to access thousands of templates, icons, maps, diagrams and charts with Power-user.</a:t>
            </a:r>
          </a:p>
          <a:p>
            <a:r>
              <a:rPr lang="en-GB" dirty="0"/>
              <a:t>Visit </a:t>
            </a:r>
            <a:r>
              <a:rPr lang="en-GB" dirty="0">
                <a:hlinkClick r:id="rId3"/>
              </a:rPr>
              <a:t>https://www.powerusersoftwares.com/</a:t>
            </a:r>
            <a:endParaRPr lang="en-GB" dirty="0"/>
          </a:p>
          <a:p>
            <a:r>
              <a:rPr lang="en-GB" dirty="0"/>
              <a:t>©Power-user SAS, terms of license: </a:t>
            </a:r>
            <a:r>
              <a:rPr lang="en-GB" dirty="0">
                <a:hlinkClick r:id="rId4"/>
              </a:rPr>
              <a:t>https://www.powerusersoftwares.com/terms</a:t>
            </a:r>
            <a:endParaRPr lang="en-IN" dirty="0"/>
          </a:p>
        </p:txBody>
      </p:sp>
      <p:sp>
        <p:nvSpPr>
          <p:cNvPr id="4" name="Slide Number Placeholder 3">
            <a:extLst>
              <a:ext uri="{FF2B5EF4-FFF2-40B4-BE49-F238E27FC236}">
                <a16:creationId xmlns:a16="http://schemas.microsoft.com/office/drawing/2014/main" id="{B824D61F-20C0-EF32-C43D-91C3237207BC}"/>
              </a:ext>
            </a:extLst>
          </p:cNvPr>
          <p:cNvSpPr>
            <a:spLocks noGrp="1"/>
          </p:cNvSpPr>
          <p:nvPr>
            <p:ph type="sldNum" sz="quarter" idx="10"/>
          </p:nvPr>
        </p:nvSpPr>
        <p:spPr/>
        <p:txBody>
          <a:bodyPr/>
          <a:lstStyle/>
          <a:p>
            <a:fld id="{B4A55CF2-256D-44FD-9430-5B63A079CF51}" type="slidenum">
              <a:rPr lang="en-IN" smtClean="0"/>
              <a:t>10</a:t>
            </a:fld>
            <a:endParaRPr lang="en-IN" dirty="0"/>
          </a:p>
        </p:txBody>
      </p:sp>
    </p:spTree>
    <p:extLst>
      <p:ext uri="{BB962C8B-B14F-4D97-AF65-F5344CB8AC3E}">
        <p14:creationId xmlns:p14="http://schemas.microsoft.com/office/powerpoint/2010/main" val="68834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DEC1C-22E4-4E1D-CF79-AF4AF4FBB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A5A1A9-005F-43E2-A570-AB7D60B534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B8F2F8-EC85-7009-2F60-16560A78E143}"/>
              </a:ext>
            </a:extLst>
          </p:cNvPr>
          <p:cNvSpPr>
            <a:spLocks noGrp="1"/>
          </p:cNvSpPr>
          <p:nvPr>
            <p:ph type="body" idx="1"/>
          </p:nvPr>
        </p:nvSpPr>
        <p:spPr/>
        <p:txBody>
          <a:bodyPr/>
          <a:lstStyle/>
          <a:p>
            <a:r>
              <a:rPr lang="en-GB" dirty="0"/>
              <a:t>This template was inserted from Power-user, the productivity add-in for PowerPoint, Excel and Word.</a:t>
            </a:r>
          </a:p>
          <a:p>
            <a:r>
              <a:rPr lang="en-GB" dirty="0"/>
              <a:t>Install Power-user to access thousands of templates, icons, maps, diagrams and charts with Power-user.</a:t>
            </a:r>
          </a:p>
          <a:p>
            <a:r>
              <a:rPr lang="en-GB" dirty="0"/>
              <a:t>Visit </a:t>
            </a:r>
            <a:r>
              <a:rPr lang="en-GB" dirty="0">
                <a:hlinkClick r:id="rId3"/>
              </a:rPr>
              <a:t>https://www.powerusersoftwares.com/</a:t>
            </a:r>
            <a:endParaRPr lang="en-GB" dirty="0"/>
          </a:p>
          <a:p>
            <a:r>
              <a:rPr lang="en-GB" dirty="0"/>
              <a:t>©Power-user SAS, terms of license: </a:t>
            </a:r>
            <a:r>
              <a:rPr lang="en-GB" dirty="0">
                <a:hlinkClick r:id="rId4"/>
              </a:rPr>
              <a:t>https://www.powerusersoftwares.com/terms</a:t>
            </a:r>
            <a:endParaRPr lang="en-IN" dirty="0"/>
          </a:p>
        </p:txBody>
      </p:sp>
      <p:sp>
        <p:nvSpPr>
          <p:cNvPr id="4" name="Slide Number Placeholder 3">
            <a:extLst>
              <a:ext uri="{FF2B5EF4-FFF2-40B4-BE49-F238E27FC236}">
                <a16:creationId xmlns:a16="http://schemas.microsoft.com/office/drawing/2014/main" id="{46243F47-1545-4D5F-E36C-2166BD59B445}"/>
              </a:ext>
            </a:extLst>
          </p:cNvPr>
          <p:cNvSpPr>
            <a:spLocks noGrp="1"/>
          </p:cNvSpPr>
          <p:nvPr>
            <p:ph type="sldNum" sz="quarter" idx="10"/>
          </p:nvPr>
        </p:nvSpPr>
        <p:spPr/>
        <p:txBody>
          <a:bodyPr/>
          <a:lstStyle/>
          <a:p>
            <a:fld id="{B4A55CF2-256D-44FD-9430-5B63A079CF51}" type="slidenum">
              <a:rPr lang="en-IN" smtClean="0"/>
              <a:t>13</a:t>
            </a:fld>
            <a:endParaRPr lang="en-IN" dirty="0"/>
          </a:p>
        </p:txBody>
      </p:sp>
    </p:spTree>
    <p:extLst>
      <p:ext uri="{BB962C8B-B14F-4D97-AF65-F5344CB8AC3E}">
        <p14:creationId xmlns:p14="http://schemas.microsoft.com/office/powerpoint/2010/main" val="127167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17DC0-5BE9-8548-BDB8-D9BC44023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B3F49-73A4-6CF4-48A5-AACFE6E689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C7D89-FFEA-2FF4-92F2-7C6A252C24CA}"/>
              </a:ext>
            </a:extLst>
          </p:cNvPr>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a:extLst>
              <a:ext uri="{FF2B5EF4-FFF2-40B4-BE49-F238E27FC236}">
                <a16:creationId xmlns:a16="http://schemas.microsoft.com/office/drawing/2014/main" id="{6152043D-BB19-2376-B3CA-5599011C24C6}"/>
              </a:ext>
            </a:extLst>
          </p:cNvPr>
          <p:cNvSpPr>
            <a:spLocks noGrp="1"/>
          </p:cNvSpPr>
          <p:nvPr>
            <p:ph type="sldNum" sz="quarter" idx="10"/>
          </p:nvPr>
        </p:nvSpPr>
        <p:spPr/>
        <p:txBody>
          <a:bodyPr/>
          <a:lstStyle/>
          <a:p>
            <a:fld id="{B4A55CF2-256D-44FD-9430-5B63A079CF51}" type="slidenum">
              <a:rPr lang="en-IN" smtClean="0"/>
              <a:t>15</a:t>
            </a:fld>
            <a:endParaRPr lang="en-IN" dirty="0"/>
          </a:p>
        </p:txBody>
      </p:sp>
    </p:spTree>
    <p:extLst>
      <p:ext uri="{BB962C8B-B14F-4D97-AF65-F5344CB8AC3E}">
        <p14:creationId xmlns:p14="http://schemas.microsoft.com/office/powerpoint/2010/main" val="333736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60E10-FDDB-D95B-801B-73A33C24B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C99F2-A589-12BB-22A1-7D441D5362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22DD55-CDB3-28B6-BCD1-96554FB9DB96}"/>
              </a:ext>
            </a:extLst>
          </p:cNvPr>
          <p:cNvSpPr>
            <a:spLocks noGrp="1"/>
          </p:cNvSpPr>
          <p:nvPr>
            <p:ph type="body" idx="1"/>
          </p:nvPr>
        </p:nvSpPr>
        <p:spPr/>
        <p:txBody>
          <a:bodyPr/>
          <a:lstStyle/>
          <a:p>
            <a:r>
              <a:rPr lang="en-GB"/>
              <a:t>This template was inserted from Power-user, the productivity add-in for PowerPoint, Excel and Word.</a:t>
            </a:r>
          </a:p>
          <a:p>
            <a:r>
              <a:rPr lang="en-GB"/>
              <a:t>Install Power-user to access thousands of templates, icons, maps, diagrams and charts with Power-user.</a:t>
            </a:r>
          </a:p>
          <a:p>
            <a:r>
              <a:rPr lang="en-GB"/>
              <a:t>Visit </a:t>
            </a:r>
            <a:r>
              <a:rPr lang="en-GB">
                <a:hlinkClick r:id="rId3"/>
              </a:rPr>
              <a:t>https://www.powerusersoftwares.com/</a:t>
            </a:r>
            <a:endParaRPr lang="en-GB"/>
          </a:p>
          <a:p>
            <a:r>
              <a:rPr lang="en-GB"/>
              <a:t>©Power-user SAS, terms of license: </a:t>
            </a:r>
            <a:r>
              <a:rPr lang="en-GB">
                <a:hlinkClick r:id="rId4"/>
              </a:rPr>
              <a:t>https://www.powerusersoftwares.com/terms</a:t>
            </a:r>
            <a:endParaRPr lang="en-IN" dirty="0"/>
          </a:p>
        </p:txBody>
      </p:sp>
      <p:sp>
        <p:nvSpPr>
          <p:cNvPr id="4" name="Slide Number Placeholder 3">
            <a:extLst>
              <a:ext uri="{FF2B5EF4-FFF2-40B4-BE49-F238E27FC236}">
                <a16:creationId xmlns:a16="http://schemas.microsoft.com/office/drawing/2014/main" id="{070110CA-33CC-FFF5-F07A-3894EA7A62FB}"/>
              </a:ext>
            </a:extLst>
          </p:cNvPr>
          <p:cNvSpPr>
            <a:spLocks noGrp="1"/>
          </p:cNvSpPr>
          <p:nvPr>
            <p:ph type="sldNum" sz="quarter" idx="10"/>
          </p:nvPr>
        </p:nvSpPr>
        <p:spPr/>
        <p:txBody>
          <a:bodyPr/>
          <a:lstStyle/>
          <a:p>
            <a:fld id="{B4A55CF2-256D-44FD-9430-5B63A079CF51}" type="slidenum">
              <a:rPr lang="en-IN" smtClean="0"/>
              <a:t>18</a:t>
            </a:fld>
            <a:endParaRPr lang="en-IN" dirty="0"/>
          </a:p>
        </p:txBody>
      </p:sp>
    </p:spTree>
    <p:extLst>
      <p:ext uri="{BB962C8B-B14F-4D97-AF65-F5344CB8AC3E}">
        <p14:creationId xmlns:p14="http://schemas.microsoft.com/office/powerpoint/2010/main" val="386074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ing">
    <p:spTree>
      <p:nvGrpSpPr>
        <p:cNvPr id="1" name=""/>
        <p:cNvGrpSpPr/>
        <p:nvPr/>
      </p:nvGrpSpPr>
      <p:grpSpPr>
        <a:xfrm>
          <a:off x="0" y="0"/>
          <a:ext cx="0" cy="0"/>
          <a:chOff x="0" y="0"/>
          <a:chExt cx="0" cy="0"/>
        </a:xfrm>
      </p:grpSpPr>
      <p:sp>
        <p:nvSpPr>
          <p:cNvPr id="22" name="Heading"/>
          <p:cNvSpPr>
            <a:spLocks noGrp="1"/>
          </p:cNvSpPr>
          <p:nvPr>
            <p:ph type="body" sz="quarter" idx="10"/>
          </p:nvPr>
        </p:nvSpPr>
        <p:spPr>
          <a:xfrm>
            <a:off x="870859" y="2098548"/>
            <a:ext cx="16546285" cy="548640"/>
          </a:xfrm>
        </p:spPr>
        <p:txBody>
          <a:bodyPr/>
          <a:lstStyle>
            <a:lvl1pPr marL="0" indent="0">
              <a:spcBef>
                <a:spcPts val="0"/>
              </a:spcBef>
              <a:buFont typeface="Arial" panose="020B0604020202020204" pitchFamily="34" charset="0"/>
              <a:buChar char="​"/>
              <a:defRPr sz="1800" b="1" baseline="0">
                <a:solidFill>
                  <a:schemeClr val="tx1"/>
                </a:solidFill>
                <a:latin typeface="+mj-lt"/>
                <a:ea typeface="+mj-ea"/>
              </a:defRPr>
            </a:lvl1pPr>
            <a:lvl2pPr marL="0" indent="0">
              <a:spcBef>
                <a:spcPts val="0"/>
              </a:spcBef>
              <a:buFont typeface="Arial" panose="020B0604020202020204" pitchFamily="34" charset="0"/>
              <a:buChar char="​"/>
              <a:defRPr sz="1800" baseline="0">
                <a:solidFill>
                  <a:schemeClr val="tx1">
                    <a:lumMod val="50000"/>
                    <a:lumOff val="50000"/>
                  </a:schemeClr>
                </a:solidFill>
                <a:latin typeface="+mj-lt"/>
                <a:ea typeface="+mj-ea"/>
              </a:defRPr>
            </a:lvl2pPr>
            <a:lvl3pPr marL="0" indent="0">
              <a:spcBef>
                <a:spcPts val="0"/>
              </a:spcBef>
              <a:buFont typeface="Arial" panose="020B0604020202020204" pitchFamily="34" charset="0"/>
              <a:buChar char="​"/>
              <a:defRPr sz="1800" baseline="0"/>
            </a:lvl3pPr>
            <a:lvl4pPr marL="0" indent="0">
              <a:spcBef>
                <a:spcPts val="0"/>
              </a:spcBef>
              <a:buFont typeface="Arial" panose="020B0604020202020204" pitchFamily="34" charset="0"/>
              <a:buChar char="​"/>
              <a:defRPr sz="1800" baseline="0"/>
            </a:lvl4pPr>
            <a:lvl5pPr marL="0" indent="0">
              <a:spcBef>
                <a:spcPts val="0"/>
              </a:spcBef>
              <a:buFont typeface="Arial" panose="020B0604020202020204" pitchFamily="34" charset="0"/>
              <a:buChar char="​"/>
              <a:defRPr sz="1800" baseline="0"/>
            </a:lvl5pPr>
            <a:lvl6pPr marL="0" indent="0">
              <a:spcBef>
                <a:spcPts val="0"/>
              </a:spcBef>
              <a:buFont typeface="Arial" panose="020B0604020202020204" pitchFamily="34" charset="0"/>
              <a:buChar char="​"/>
              <a:defRPr sz="1800" baseline="0"/>
            </a:lvl6pPr>
            <a:lvl7pPr marL="0" indent="0">
              <a:spcBef>
                <a:spcPts val="0"/>
              </a:spcBef>
              <a:buFont typeface="Arial" panose="020B0604020202020204" pitchFamily="34" charset="0"/>
              <a:buChar char="​"/>
              <a:defRPr sz="1800" baseline="0"/>
            </a:lvl7pPr>
            <a:lvl8pPr marL="0" indent="0">
              <a:spcBef>
                <a:spcPts val="0"/>
              </a:spcBef>
              <a:buFont typeface="Arial" panose="020B0604020202020204" pitchFamily="34" charset="0"/>
              <a:buChar char="​"/>
              <a:defRPr sz="1800" baseline="0"/>
            </a:lvl8pPr>
            <a:lvl9pPr marL="0" indent="0">
              <a:spcBef>
                <a:spcPts val="0"/>
              </a:spcBef>
              <a:buFont typeface="Arial" panose="020B0604020202020204" pitchFamily="34" charset="0"/>
              <a:buChar char="​"/>
              <a:defRPr sz="1800" baseline="0"/>
            </a:lvl9pPr>
          </a:lstStyle>
          <a:p>
            <a:pPr lvl="0"/>
            <a:r>
              <a:rPr lang="en-US"/>
              <a:t>Click to edit Master text styles</a:t>
            </a:r>
          </a:p>
          <a:p>
            <a:pPr lvl="1"/>
            <a:r>
              <a:rPr lang="en-US"/>
              <a:t>Second level</a:t>
            </a:r>
          </a:p>
        </p:txBody>
      </p:sp>
      <p:sp>
        <p:nvSpPr>
          <p:cNvPr id="2" name="Title"/>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9950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5202CE4-48EC-8478-D6BA-1B22F2A6082D}"/>
              </a:ext>
            </a:extLst>
          </p:cNvPr>
          <p:cNvGraphicFramePr>
            <a:graphicFrameLocks noChangeAspect="1"/>
          </p:cNvGraphicFramePr>
          <p:nvPr userDrawn="1">
            <p:custDataLst>
              <p:tags r:id="rId14"/>
            </p:custDataLst>
            <p:extLst>
              <p:ext uri="{D42A27DB-BD31-4B8C-83A1-F6EECF244321}">
                <p14:modId xmlns:p14="http://schemas.microsoft.com/office/powerpoint/2010/main" val="3564779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21" imgH="423" progId="TCLayout.ActiveDocument.1">
                  <p:embed/>
                </p:oleObj>
              </mc:Choice>
              <mc:Fallback>
                <p:oleObj name="think-cell Slide" r:id="rId15" imgW="421" imgH="423" progId="TCLayout.ActiveDocument.1">
                  <p:embed/>
                  <p:pic>
                    <p:nvPicPr>
                      <p:cNvPr id="8" name="think-cell data - do not delete" hidden="1">
                        <a:extLst>
                          <a:ext uri="{FF2B5EF4-FFF2-40B4-BE49-F238E27FC236}">
                            <a16:creationId xmlns:a16="http://schemas.microsoft.com/office/drawing/2014/main" id="{35202CE4-48EC-8478-D6BA-1B22F2A6082D}"/>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oleObject" Target="../embeddings/oleObject8.bin"/><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notesSlide" Target="../notesSlides/notesSlide6.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chart" Target="../charts/chart2.xml"/><Relationship Id="rId10" Type="http://schemas.openxmlformats.org/officeDocument/2006/relationships/tags" Target="../tags/tag31.xml"/><Relationship Id="rId19"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slideLayout" Target="../slideLayouts/slideLayout7.xml"/><Relationship Id="rId3" Type="http://schemas.openxmlformats.org/officeDocument/2006/relationships/tags" Target="../tags/tag42.xml"/><Relationship Id="rId21" Type="http://schemas.openxmlformats.org/officeDocument/2006/relationships/chart" Target="../charts/chart3.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image" Target="../media/image1.emf"/><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oleObject" Target="../embeddings/oleObject9.bin"/><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s>
</file>

<file path=ppt/slides/_rels/slide1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slideLayout" Target="../slideLayouts/slideLayout7.xml"/><Relationship Id="rId3" Type="http://schemas.openxmlformats.org/officeDocument/2006/relationships/tags" Target="../tags/tag59.xml"/><Relationship Id="rId21" Type="http://schemas.openxmlformats.org/officeDocument/2006/relationships/chart" Target="../charts/chart4.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image" Target="../media/image1.emf"/><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oleObject" Target="../embeddings/oleObject10.bin"/><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3.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chart" Target="../charts/chart5.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1.emf"/><Relationship Id="rId2" Type="http://schemas.openxmlformats.org/officeDocument/2006/relationships/tags" Target="../tags/tag75.xml"/><Relationship Id="rId16" Type="http://schemas.openxmlformats.org/officeDocument/2006/relationships/oleObject" Target="../embeddings/oleObject11.bin"/><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notesSlide" Target="../notesSlides/notesSlide7.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chart" Target="../charts/chart7.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chart" Target="../charts/chart6.xml"/><Relationship Id="rId5" Type="http://schemas.openxmlformats.org/officeDocument/2006/relationships/tags" Target="../tags/tag91.xml"/><Relationship Id="rId10" Type="http://schemas.openxmlformats.org/officeDocument/2006/relationships/image" Target="../media/image1.emf"/><Relationship Id="rId4" Type="http://schemas.openxmlformats.org/officeDocument/2006/relationships/tags" Target="../tags/tag90.xml"/><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e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13.bin"/><Relationship Id="rId7"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9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e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svg"/><Relationship Id="rId7" Type="http://schemas.openxmlformats.org/officeDocument/2006/relationships/image" Target="../media/image29.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emf"/><Relationship Id="rId5" Type="http://schemas.openxmlformats.org/officeDocument/2006/relationships/tags" Target="../tags/tag9.xml"/><Relationship Id="rId10" Type="http://schemas.openxmlformats.org/officeDocument/2006/relationships/oleObject" Target="../embeddings/oleObject3.bin"/><Relationship Id="rId4" Type="http://schemas.openxmlformats.org/officeDocument/2006/relationships/tags" Target="../tags/tag8.xml"/><Relationship Id="rId9"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chart" Target="../charts/chart1.xml"/><Relationship Id="rId11" Type="http://schemas.openxmlformats.org/officeDocument/2006/relationships/image" Target="../media/image16.png"/><Relationship Id="rId5" Type="http://schemas.openxmlformats.org/officeDocument/2006/relationships/image" Target="../media/image1.emf"/><Relationship Id="rId10" Type="http://schemas.openxmlformats.org/officeDocument/2006/relationships/image" Target="../media/image15.png"/><Relationship Id="rId4" Type="http://schemas.openxmlformats.org/officeDocument/2006/relationships/oleObject" Target="../embeddings/oleObject4.bin"/><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oleObject" Target="../embeddings/oleObject6.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B0718"/>
        </a:solidFill>
        <a:effectLst/>
      </p:bgPr>
    </p:bg>
    <p:spTree>
      <p:nvGrpSpPr>
        <p:cNvPr id="1" name=""/>
        <p:cNvGrpSpPr/>
        <p:nvPr/>
      </p:nvGrpSpPr>
      <p:grpSpPr>
        <a:xfrm>
          <a:off x="0" y="0"/>
          <a:ext cx="0" cy="0"/>
          <a:chOff x="0" y="0"/>
          <a:chExt cx="0" cy="0"/>
        </a:xfrm>
      </p:grpSpPr>
      <p:grpSp>
        <p:nvGrpSpPr>
          <p:cNvPr id="2" name="Group 2"/>
          <p:cNvGrpSpPr/>
          <p:nvPr/>
        </p:nvGrpSpPr>
        <p:grpSpPr>
          <a:xfrm>
            <a:off x="15789561" y="901832"/>
            <a:ext cx="593215" cy="59321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109"/>
            </a:solidFill>
          </p:spPr>
          <p:txBody>
            <a:bodyPr/>
            <a:lstStyle/>
            <a:p>
              <a:endParaRPr lang="en-IN" dirty="0"/>
            </a:p>
          </p:txBody>
        </p:sp>
        <p:sp>
          <p:nvSpPr>
            <p:cNvPr id="4" name="TextBox 4"/>
            <p:cNvSpPr txBox="1"/>
            <p:nvPr/>
          </p:nvSpPr>
          <p:spPr>
            <a:xfrm>
              <a:off x="76200" y="38100"/>
              <a:ext cx="660400" cy="698500"/>
            </a:xfrm>
            <a:prstGeom prst="rect">
              <a:avLst/>
            </a:prstGeom>
          </p:spPr>
          <p:txBody>
            <a:bodyPr lIns="62461" tIns="62461" rIns="62461" bIns="62461" rtlCol="0" anchor="ctr"/>
            <a:lstStyle/>
            <a:p>
              <a:pPr algn="ctr">
                <a:lnSpc>
                  <a:spcPts val="2660"/>
                </a:lnSpc>
                <a:spcBef>
                  <a:spcPct val="0"/>
                </a:spcBef>
              </a:pPr>
              <a:endParaRPr dirty="0"/>
            </a:p>
          </p:txBody>
        </p:sp>
      </p:grpSp>
      <p:grpSp>
        <p:nvGrpSpPr>
          <p:cNvPr id="5" name="Group 5"/>
          <p:cNvGrpSpPr/>
          <p:nvPr/>
        </p:nvGrpSpPr>
        <p:grpSpPr>
          <a:xfrm>
            <a:off x="16666085" y="901832"/>
            <a:ext cx="593215" cy="5932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109"/>
            </a:solidFill>
          </p:spPr>
          <p:txBody>
            <a:bodyPr/>
            <a:lstStyle/>
            <a:p>
              <a:endParaRPr lang="en-IN" dirty="0"/>
            </a:p>
          </p:txBody>
        </p:sp>
        <p:sp>
          <p:nvSpPr>
            <p:cNvPr id="7" name="TextBox 7"/>
            <p:cNvSpPr txBox="1"/>
            <p:nvPr/>
          </p:nvSpPr>
          <p:spPr>
            <a:xfrm>
              <a:off x="76200" y="38100"/>
              <a:ext cx="660400" cy="698500"/>
            </a:xfrm>
            <a:prstGeom prst="rect">
              <a:avLst/>
            </a:prstGeom>
          </p:spPr>
          <p:txBody>
            <a:bodyPr lIns="62461" tIns="62461" rIns="62461" bIns="62461" rtlCol="0" anchor="ctr"/>
            <a:lstStyle/>
            <a:p>
              <a:pPr algn="ctr">
                <a:lnSpc>
                  <a:spcPts val="2660"/>
                </a:lnSpc>
                <a:spcBef>
                  <a:spcPct val="0"/>
                </a:spcBef>
              </a:pPr>
              <a:endParaRPr dirty="0"/>
            </a:p>
          </p:txBody>
        </p:sp>
      </p:grpSp>
      <p:grpSp>
        <p:nvGrpSpPr>
          <p:cNvPr id="8" name="Group 8"/>
          <p:cNvGrpSpPr/>
          <p:nvPr/>
        </p:nvGrpSpPr>
        <p:grpSpPr>
          <a:xfrm>
            <a:off x="17110290" y="941846"/>
            <a:ext cx="100609" cy="10060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AF6"/>
            </a:solidFill>
          </p:spPr>
          <p:txBody>
            <a:bodyPr/>
            <a:lstStyle/>
            <a:p>
              <a:endParaRPr lang="en-IN" dirty="0"/>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sp>
        <p:nvSpPr>
          <p:cNvPr id="11" name="Freeform 11"/>
          <p:cNvSpPr/>
          <p:nvPr/>
        </p:nvSpPr>
        <p:spPr>
          <a:xfrm>
            <a:off x="15960612" y="1071703"/>
            <a:ext cx="253473" cy="253473"/>
          </a:xfrm>
          <a:custGeom>
            <a:avLst/>
            <a:gdLst/>
            <a:ahLst/>
            <a:cxnLst/>
            <a:rect l="l" t="t" r="r" b="b"/>
            <a:pathLst>
              <a:path w="253473" h="253473">
                <a:moveTo>
                  <a:pt x="0" y="0"/>
                </a:moveTo>
                <a:lnTo>
                  <a:pt x="253474" y="0"/>
                </a:lnTo>
                <a:lnTo>
                  <a:pt x="253474" y="253473"/>
                </a:lnTo>
                <a:lnTo>
                  <a:pt x="0" y="2534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2" name="Freeform 12"/>
          <p:cNvSpPr/>
          <p:nvPr/>
        </p:nvSpPr>
        <p:spPr>
          <a:xfrm>
            <a:off x="16835514" y="1058543"/>
            <a:ext cx="254358" cy="279793"/>
          </a:xfrm>
          <a:custGeom>
            <a:avLst/>
            <a:gdLst/>
            <a:ahLst/>
            <a:cxnLst/>
            <a:rect l="l" t="t" r="r" b="b"/>
            <a:pathLst>
              <a:path w="254358" h="279793">
                <a:moveTo>
                  <a:pt x="0" y="0"/>
                </a:moveTo>
                <a:lnTo>
                  <a:pt x="254357" y="0"/>
                </a:lnTo>
                <a:lnTo>
                  <a:pt x="254357" y="279793"/>
                </a:lnTo>
                <a:lnTo>
                  <a:pt x="0" y="279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grpSp>
        <p:nvGrpSpPr>
          <p:cNvPr id="13" name="Group 13"/>
          <p:cNvGrpSpPr/>
          <p:nvPr/>
        </p:nvGrpSpPr>
        <p:grpSpPr>
          <a:xfrm>
            <a:off x="940370" y="2408613"/>
            <a:ext cx="1602691" cy="160269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sp>
        <p:nvSpPr>
          <p:cNvPr id="16" name="TextBox 16"/>
          <p:cNvSpPr txBox="1"/>
          <p:nvPr/>
        </p:nvSpPr>
        <p:spPr>
          <a:xfrm>
            <a:off x="1295400" y="2374655"/>
            <a:ext cx="8827486" cy="5263492"/>
          </a:xfrm>
          <a:prstGeom prst="rect">
            <a:avLst/>
          </a:prstGeom>
        </p:spPr>
        <p:txBody>
          <a:bodyPr wrap="square" lIns="0" tIns="0" rIns="0" bIns="0" rtlCol="0" anchor="t">
            <a:spAutoFit/>
          </a:bodyPr>
          <a:lstStyle/>
          <a:p>
            <a:pPr algn="l">
              <a:lnSpc>
                <a:spcPts val="13917"/>
              </a:lnSpc>
            </a:pPr>
            <a:r>
              <a:rPr lang="en-US" sz="11408" b="1" dirty="0">
                <a:solidFill>
                  <a:srgbClr val="FFFFFF"/>
                </a:solidFill>
                <a:latin typeface="Montserrat Bold"/>
                <a:ea typeface="Montserrat Bold"/>
                <a:cs typeface="Montserrat Bold"/>
                <a:sym typeface="Montserrat Bold"/>
              </a:rPr>
              <a:t>Zomato</a:t>
            </a:r>
          </a:p>
          <a:p>
            <a:pPr algn="l">
              <a:lnSpc>
                <a:spcPts val="13917"/>
              </a:lnSpc>
            </a:pPr>
            <a:r>
              <a:rPr lang="en-US" sz="11408" b="1" dirty="0">
                <a:solidFill>
                  <a:srgbClr val="FFFFFF"/>
                </a:solidFill>
                <a:latin typeface="Montserrat Bold"/>
                <a:ea typeface="Montserrat Bold"/>
                <a:cs typeface="Montserrat Bold"/>
                <a:sym typeface="Montserrat Bold"/>
              </a:rPr>
              <a:t>Dashboard</a:t>
            </a:r>
          </a:p>
          <a:p>
            <a:pPr algn="l">
              <a:lnSpc>
                <a:spcPts val="13917"/>
              </a:lnSpc>
            </a:pPr>
            <a:r>
              <a:rPr lang="en-US" sz="11408" b="1" dirty="0">
                <a:solidFill>
                  <a:srgbClr val="FFFFFF"/>
                </a:solidFill>
                <a:latin typeface="Montserrat Bold"/>
                <a:ea typeface="Montserrat Bold"/>
                <a:cs typeface="Montserrat Bold"/>
                <a:sym typeface="Montserrat Bold"/>
              </a:rPr>
              <a:t>Analysis</a:t>
            </a:r>
          </a:p>
        </p:txBody>
      </p:sp>
      <p:sp>
        <p:nvSpPr>
          <p:cNvPr id="19" name="TextBox 19"/>
          <p:cNvSpPr txBox="1"/>
          <p:nvPr/>
        </p:nvSpPr>
        <p:spPr>
          <a:xfrm>
            <a:off x="9708691" y="5072786"/>
            <a:ext cx="11132248" cy="11774493"/>
          </a:xfrm>
          <a:prstGeom prst="rect">
            <a:avLst/>
          </a:prstGeom>
        </p:spPr>
        <p:txBody>
          <a:bodyPr lIns="50800" tIns="50800" rIns="50800" bIns="50800" rtlCol="0" anchor="ctr"/>
          <a:lstStyle/>
          <a:p>
            <a:pPr algn="ctr">
              <a:lnSpc>
                <a:spcPts val="2660"/>
              </a:lnSpc>
            </a:pPr>
            <a:endParaRPr dirty="0"/>
          </a:p>
        </p:txBody>
      </p:sp>
      <p:grpSp>
        <p:nvGrpSpPr>
          <p:cNvPr id="20" name="Group 20"/>
          <p:cNvGrpSpPr/>
          <p:nvPr/>
        </p:nvGrpSpPr>
        <p:grpSpPr>
          <a:xfrm>
            <a:off x="7109721" y="-1608436"/>
            <a:ext cx="2875926" cy="287592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109"/>
            </a:solidFill>
          </p:spPr>
          <p:txBody>
            <a:bodyPr/>
            <a:lstStyle/>
            <a:p>
              <a:endParaRPr lang="en-IN" dirty="0"/>
            </a:p>
          </p:txBody>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23" name="Group 23"/>
          <p:cNvGrpSpPr/>
          <p:nvPr/>
        </p:nvGrpSpPr>
        <p:grpSpPr>
          <a:xfrm>
            <a:off x="10569201" y="-355923"/>
            <a:ext cx="711846" cy="71184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109"/>
            </a:solidFill>
          </p:spPr>
          <p:txBody>
            <a:bodyPr/>
            <a:lstStyle/>
            <a:p>
              <a:endParaRPr lang="en-IN" dirty="0"/>
            </a:p>
          </p:txBody>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26" name="Group 26"/>
          <p:cNvGrpSpPr/>
          <p:nvPr/>
        </p:nvGrpSpPr>
        <p:grpSpPr>
          <a:xfrm>
            <a:off x="15274815" y="2275282"/>
            <a:ext cx="833762" cy="833762"/>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29" name="Group 29"/>
          <p:cNvGrpSpPr/>
          <p:nvPr/>
        </p:nvGrpSpPr>
        <p:grpSpPr>
          <a:xfrm>
            <a:off x="4553529" y="9131560"/>
            <a:ext cx="449298" cy="44929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32" name="Group 32"/>
          <p:cNvGrpSpPr/>
          <p:nvPr/>
        </p:nvGrpSpPr>
        <p:grpSpPr>
          <a:xfrm>
            <a:off x="622868" y="329115"/>
            <a:ext cx="3930661" cy="495728"/>
            <a:chOff x="0" y="0"/>
            <a:chExt cx="1276356" cy="160972"/>
          </a:xfrm>
        </p:grpSpPr>
        <p:sp>
          <p:nvSpPr>
            <p:cNvPr id="33" name="Freeform 33"/>
            <p:cNvSpPr/>
            <p:nvPr/>
          </p:nvSpPr>
          <p:spPr>
            <a:xfrm>
              <a:off x="0" y="0"/>
              <a:ext cx="1276356" cy="160972"/>
            </a:xfrm>
            <a:custGeom>
              <a:avLst/>
              <a:gdLst/>
              <a:ahLst/>
              <a:cxnLst/>
              <a:rect l="l" t="t" r="r" b="b"/>
              <a:pathLst>
                <a:path w="1276356" h="160972">
                  <a:moveTo>
                    <a:pt x="80486" y="0"/>
                  </a:moveTo>
                  <a:lnTo>
                    <a:pt x="1195871" y="0"/>
                  </a:lnTo>
                  <a:cubicBezTo>
                    <a:pt x="1217217" y="0"/>
                    <a:pt x="1237689" y="8480"/>
                    <a:pt x="1252783" y="23574"/>
                  </a:cubicBezTo>
                  <a:cubicBezTo>
                    <a:pt x="1267877" y="38668"/>
                    <a:pt x="1276356" y="59140"/>
                    <a:pt x="1276356" y="80486"/>
                  </a:cubicBezTo>
                  <a:lnTo>
                    <a:pt x="1276356" y="80486"/>
                  </a:lnTo>
                  <a:cubicBezTo>
                    <a:pt x="1276356" y="124937"/>
                    <a:pt x="1240322" y="160972"/>
                    <a:pt x="1195871" y="160972"/>
                  </a:cubicBezTo>
                  <a:lnTo>
                    <a:pt x="80486" y="160972"/>
                  </a:lnTo>
                  <a:cubicBezTo>
                    <a:pt x="59140" y="160972"/>
                    <a:pt x="38668" y="152492"/>
                    <a:pt x="23574" y="137398"/>
                  </a:cubicBezTo>
                  <a:cubicBezTo>
                    <a:pt x="8480" y="122304"/>
                    <a:pt x="0" y="101832"/>
                    <a:pt x="0" y="80486"/>
                  </a:cubicBezTo>
                  <a:lnTo>
                    <a:pt x="0" y="80486"/>
                  </a:lnTo>
                  <a:cubicBezTo>
                    <a:pt x="0" y="59140"/>
                    <a:pt x="8480" y="38668"/>
                    <a:pt x="23574" y="23574"/>
                  </a:cubicBezTo>
                  <a:cubicBezTo>
                    <a:pt x="38668" y="8480"/>
                    <a:pt x="59140" y="0"/>
                    <a:pt x="80486" y="0"/>
                  </a:cubicBezTo>
                  <a:close/>
                </a:path>
              </a:pathLst>
            </a:custGeom>
            <a:solidFill>
              <a:srgbClr val="FDFAF6"/>
            </a:solidFill>
          </p:spPr>
          <p:txBody>
            <a:bodyPr/>
            <a:lstStyle/>
            <a:p>
              <a:endParaRPr lang="en-IN" dirty="0"/>
            </a:p>
          </p:txBody>
        </p:sp>
        <p:sp>
          <p:nvSpPr>
            <p:cNvPr id="34" name="TextBox 34"/>
            <p:cNvSpPr txBox="1"/>
            <p:nvPr/>
          </p:nvSpPr>
          <p:spPr>
            <a:xfrm>
              <a:off x="0" y="-38100"/>
              <a:ext cx="1276356" cy="199072"/>
            </a:xfrm>
            <a:prstGeom prst="rect">
              <a:avLst/>
            </a:prstGeom>
          </p:spPr>
          <p:txBody>
            <a:bodyPr lIns="50800" tIns="50800" rIns="50800" bIns="50800" rtlCol="0" anchor="ctr"/>
            <a:lstStyle/>
            <a:p>
              <a:pPr algn="ctr">
                <a:lnSpc>
                  <a:spcPts val="2660"/>
                </a:lnSpc>
              </a:pPr>
              <a:endParaRPr dirty="0"/>
            </a:p>
          </p:txBody>
        </p:sp>
      </p:grpSp>
      <p:grpSp>
        <p:nvGrpSpPr>
          <p:cNvPr id="35" name="Group 35"/>
          <p:cNvGrpSpPr/>
          <p:nvPr/>
        </p:nvGrpSpPr>
        <p:grpSpPr>
          <a:xfrm>
            <a:off x="622868" y="1004693"/>
            <a:ext cx="3930661" cy="510968"/>
            <a:chOff x="0" y="0"/>
            <a:chExt cx="1276356" cy="165920"/>
          </a:xfrm>
        </p:grpSpPr>
        <p:sp>
          <p:nvSpPr>
            <p:cNvPr id="36" name="Freeform 36"/>
            <p:cNvSpPr/>
            <p:nvPr/>
          </p:nvSpPr>
          <p:spPr>
            <a:xfrm>
              <a:off x="0" y="0"/>
              <a:ext cx="1276356" cy="165920"/>
            </a:xfrm>
            <a:custGeom>
              <a:avLst/>
              <a:gdLst/>
              <a:ahLst/>
              <a:cxnLst/>
              <a:rect l="l" t="t" r="r" b="b"/>
              <a:pathLst>
                <a:path w="1276356" h="165920">
                  <a:moveTo>
                    <a:pt x="82960" y="0"/>
                  </a:moveTo>
                  <a:lnTo>
                    <a:pt x="1193396" y="0"/>
                  </a:lnTo>
                  <a:cubicBezTo>
                    <a:pt x="1239214" y="0"/>
                    <a:pt x="1276356" y="37143"/>
                    <a:pt x="1276356" y="82960"/>
                  </a:cubicBezTo>
                  <a:lnTo>
                    <a:pt x="1276356" y="82960"/>
                  </a:lnTo>
                  <a:cubicBezTo>
                    <a:pt x="1276356" y="128778"/>
                    <a:pt x="1239214" y="165920"/>
                    <a:pt x="1193396" y="165920"/>
                  </a:cubicBezTo>
                  <a:lnTo>
                    <a:pt x="82960" y="165920"/>
                  </a:lnTo>
                  <a:cubicBezTo>
                    <a:pt x="37143" y="165920"/>
                    <a:pt x="0" y="128778"/>
                    <a:pt x="0" y="82960"/>
                  </a:cubicBezTo>
                  <a:lnTo>
                    <a:pt x="0" y="82960"/>
                  </a:lnTo>
                  <a:cubicBezTo>
                    <a:pt x="0" y="37143"/>
                    <a:pt x="37143" y="0"/>
                    <a:pt x="82960" y="0"/>
                  </a:cubicBezTo>
                  <a:close/>
                </a:path>
              </a:pathLst>
            </a:custGeom>
            <a:solidFill>
              <a:srgbClr val="FFD109"/>
            </a:solidFill>
          </p:spPr>
          <p:txBody>
            <a:bodyPr/>
            <a:lstStyle/>
            <a:p>
              <a:endParaRPr lang="en-IN" dirty="0"/>
            </a:p>
          </p:txBody>
        </p:sp>
        <p:sp>
          <p:nvSpPr>
            <p:cNvPr id="37" name="TextBox 37"/>
            <p:cNvSpPr txBox="1"/>
            <p:nvPr/>
          </p:nvSpPr>
          <p:spPr>
            <a:xfrm>
              <a:off x="0" y="-38100"/>
              <a:ext cx="1276356" cy="204020"/>
            </a:xfrm>
            <a:prstGeom prst="rect">
              <a:avLst/>
            </a:prstGeom>
          </p:spPr>
          <p:txBody>
            <a:bodyPr lIns="50800" tIns="50800" rIns="50800" bIns="50800" rtlCol="0" anchor="ctr"/>
            <a:lstStyle/>
            <a:p>
              <a:pPr algn="ctr">
                <a:lnSpc>
                  <a:spcPts val="2660"/>
                </a:lnSpc>
              </a:pPr>
              <a:endParaRPr dirty="0"/>
            </a:p>
          </p:txBody>
        </p:sp>
      </p:grpSp>
      <p:sp>
        <p:nvSpPr>
          <p:cNvPr id="38" name="Freeform 38"/>
          <p:cNvSpPr/>
          <p:nvPr/>
        </p:nvSpPr>
        <p:spPr>
          <a:xfrm>
            <a:off x="7003041" y="2738406"/>
            <a:ext cx="10864773" cy="6260825"/>
          </a:xfrm>
          <a:custGeom>
            <a:avLst/>
            <a:gdLst/>
            <a:ahLst/>
            <a:cxnLst/>
            <a:rect l="l" t="t" r="r" b="b"/>
            <a:pathLst>
              <a:path w="10864773" h="6260825">
                <a:moveTo>
                  <a:pt x="0" y="0"/>
                </a:moveTo>
                <a:lnTo>
                  <a:pt x="10864773" y="0"/>
                </a:lnTo>
                <a:lnTo>
                  <a:pt x="10864773" y="6260825"/>
                </a:lnTo>
                <a:lnTo>
                  <a:pt x="0" y="6260825"/>
                </a:lnTo>
                <a:lnTo>
                  <a:pt x="0" y="0"/>
                </a:lnTo>
                <a:close/>
              </a:path>
            </a:pathLst>
          </a:custGeom>
          <a:blipFill>
            <a:blip r:embed="rId6"/>
            <a:stretch>
              <a:fillRect/>
            </a:stretch>
          </a:blipFill>
        </p:spPr>
        <p:txBody>
          <a:bodyPr/>
          <a:lstStyle/>
          <a:p>
            <a:endParaRPr lang="en-IN" dirty="0"/>
          </a:p>
        </p:txBody>
      </p:sp>
      <p:sp>
        <p:nvSpPr>
          <p:cNvPr id="45" name="Freeform 45"/>
          <p:cNvSpPr/>
          <p:nvPr/>
        </p:nvSpPr>
        <p:spPr>
          <a:xfrm>
            <a:off x="5043727" y="7630393"/>
            <a:ext cx="243361" cy="363833"/>
          </a:xfrm>
          <a:custGeom>
            <a:avLst/>
            <a:gdLst/>
            <a:ahLst/>
            <a:cxnLst/>
            <a:rect l="l" t="t" r="r" b="b"/>
            <a:pathLst>
              <a:path w="243361" h="363833">
                <a:moveTo>
                  <a:pt x="0" y="0"/>
                </a:moveTo>
                <a:lnTo>
                  <a:pt x="243361" y="0"/>
                </a:lnTo>
                <a:lnTo>
                  <a:pt x="243361" y="363832"/>
                </a:lnTo>
                <a:lnTo>
                  <a:pt x="0" y="3638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dirty="0"/>
          </a:p>
        </p:txBody>
      </p:sp>
      <p:sp>
        <p:nvSpPr>
          <p:cNvPr id="46" name="Freeform 46"/>
          <p:cNvSpPr/>
          <p:nvPr/>
        </p:nvSpPr>
        <p:spPr>
          <a:xfrm>
            <a:off x="8946120" y="2142532"/>
            <a:ext cx="2079053" cy="427151"/>
          </a:xfrm>
          <a:custGeom>
            <a:avLst/>
            <a:gdLst/>
            <a:ahLst/>
            <a:cxnLst/>
            <a:rect l="l" t="t" r="r" b="b"/>
            <a:pathLst>
              <a:path w="2079053" h="427151">
                <a:moveTo>
                  <a:pt x="0" y="0"/>
                </a:moveTo>
                <a:lnTo>
                  <a:pt x="2079053" y="0"/>
                </a:lnTo>
                <a:lnTo>
                  <a:pt x="2079053" y="427151"/>
                </a:lnTo>
                <a:lnTo>
                  <a:pt x="0" y="42715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grpSp>
        <p:nvGrpSpPr>
          <p:cNvPr id="47" name="Group 47"/>
          <p:cNvGrpSpPr/>
          <p:nvPr/>
        </p:nvGrpSpPr>
        <p:grpSpPr>
          <a:xfrm>
            <a:off x="1793568" y="6131334"/>
            <a:ext cx="104577" cy="377865"/>
            <a:chOff x="0" y="0"/>
            <a:chExt cx="27543" cy="99520"/>
          </a:xfrm>
        </p:grpSpPr>
        <p:sp>
          <p:nvSpPr>
            <p:cNvPr id="48" name="Freeform 48"/>
            <p:cNvSpPr/>
            <p:nvPr/>
          </p:nvSpPr>
          <p:spPr>
            <a:xfrm>
              <a:off x="0" y="0"/>
              <a:ext cx="27543" cy="99520"/>
            </a:xfrm>
            <a:custGeom>
              <a:avLst/>
              <a:gdLst/>
              <a:ahLst/>
              <a:cxnLst/>
              <a:rect l="l" t="t" r="r" b="b"/>
              <a:pathLst>
                <a:path w="27543" h="99520">
                  <a:moveTo>
                    <a:pt x="0" y="0"/>
                  </a:moveTo>
                  <a:lnTo>
                    <a:pt x="27543" y="0"/>
                  </a:lnTo>
                  <a:lnTo>
                    <a:pt x="27543" y="99520"/>
                  </a:lnTo>
                  <a:lnTo>
                    <a:pt x="0" y="99520"/>
                  </a:lnTo>
                  <a:close/>
                </a:path>
              </a:pathLst>
            </a:custGeom>
            <a:solidFill>
              <a:srgbClr val="FFD109"/>
            </a:solidFill>
          </p:spPr>
          <p:txBody>
            <a:bodyPr/>
            <a:lstStyle/>
            <a:p>
              <a:endParaRPr lang="en-IN" dirty="0"/>
            </a:p>
          </p:txBody>
        </p:sp>
        <p:sp>
          <p:nvSpPr>
            <p:cNvPr id="49" name="TextBox 49"/>
            <p:cNvSpPr txBox="1"/>
            <p:nvPr/>
          </p:nvSpPr>
          <p:spPr>
            <a:xfrm>
              <a:off x="0" y="-38100"/>
              <a:ext cx="27543" cy="137620"/>
            </a:xfrm>
            <a:prstGeom prst="rect">
              <a:avLst/>
            </a:prstGeom>
          </p:spPr>
          <p:txBody>
            <a:bodyPr lIns="50800" tIns="50800" rIns="50800" bIns="50800" rtlCol="0" anchor="ctr"/>
            <a:lstStyle/>
            <a:p>
              <a:pPr algn="ctr">
                <a:lnSpc>
                  <a:spcPts val="2660"/>
                </a:lnSpc>
              </a:pPr>
              <a:endParaRPr dirty="0"/>
            </a:p>
          </p:txBody>
        </p:sp>
      </p:grpSp>
      <p:sp>
        <p:nvSpPr>
          <p:cNvPr id="51" name="TextBox 51"/>
          <p:cNvSpPr txBox="1"/>
          <p:nvPr/>
        </p:nvSpPr>
        <p:spPr>
          <a:xfrm>
            <a:off x="1793568" y="7593869"/>
            <a:ext cx="2759961" cy="389255"/>
          </a:xfrm>
          <a:prstGeom prst="rect">
            <a:avLst/>
          </a:prstGeom>
        </p:spPr>
        <p:txBody>
          <a:bodyPr lIns="0" tIns="0" rIns="0" bIns="0" rtlCol="0" anchor="t">
            <a:spAutoFit/>
          </a:bodyPr>
          <a:lstStyle/>
          <a:p>
            <a:pPr marL="0" lvl="0" indent="0" algn="ctr">
              <a:lnSpc>
                <a:spcPts val="3220"/>
              </a:lnSpc>
              <a:spcBef>
                <a:spcPct val="0"/>
              </a:spcBef>
            </a:pPr>
            <a:r>
              <a:rPr lang="en-US" sz="2300" b="1" spc="-25" dirty="0">
                <a:solidFill>
                  <a:srgbClr val="BC0617"/>
                </a:solidFill>
                <a:latin typeface="Montserrat Bold"/>
                <a:ea typeface="Montserrat Bold"/>
                <a:cs typeface="Montserrat Bold"/>
                <a:sym typeface="Montserrat Bold"/>
              </a:rPr>
              <a:t>Start Slide now</a:t>
            </a:r>
          </a:p>
        </p:txBody>
      </p:sp>
      <p:sp>
        <p:nvSpPr>
          <p:cNvPr id="17" name="TextBox 16">
            <a:extLst>
              <a:ext uri="{FF2B5EF4-FFF2-40B4-BE49-F238E27FC236}">
                <a16:creationId xmlns:a16="http://schemas.microsoft.com/office/drawing/2014/main" id="{49962596-C076-9F00-C5FF-264AD817EE52}"/>
              </a:ext>
            </a:extLst>
          </p:cNvPr>
          <p:cNvSpPr txBox="1"/>
          <p:nvPr/>
        </p:nvSpPr>
        <p:spPr>
          <a:xfrm>
            <a:off x="1305807" y="8722817"/>
            <a:ext cx="2712281" cy="954107"/>
          </a:xfrm>
          <a:prstGeom prst="rect">
            <a:avLst/>
          </a:prstGeom>
          <a:noFill/>
        </p:spPr>
        <p:txBody>
          <a:bodyPr wrap="none" rtlCol="0">
            <a:spAutoFit/>
          </a:bodyPr>
          <a:lstStyle/>
          <a:p>
            <a:br>
              <a:rPr lang="en-IN" sz="2800" b="1" dirty="0">
                <a:solidFill>
                  <a:schemeClr val="bg1"/>
                </a:solidFill>
              </a:rPr>
            </a:br>
            <a:r>
              <a:rPr lang="en-IN" sz="2800" b="1" dirty="0">
                <a:solidFill>
                  <a:schemeClr val="bg1"/>
                </a:solidFill>
              </a:rPr>
              <a:t>-Namrata Rupela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4FD1A-F2F4-CED8-E83D-16F3D8E3821C}"/>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FBE9C9-F3BB-CF91-BF0D-4AAE794E8AC1}"/>
              </a:ext>
            </a:extLst>
          </p:cNvPr>
          <p:cNvGraphicFramePr>
            <a:graphicFrameLocks noChangeAspect="1"/>
          </p:cNvGraphicFramePr>
          <p:nvPr>
            <p:custDataLst>
              <p:tags r:id="rId2"/>
            </p:custDataLst>
            <p:extLst>
              <p:ext uri="{D42A27DB-BD31-4B8C-83A1-F6EECF244321}">
                <p14:modId xmlns:p14="http://schemas.microsoft.com/office/powerpoint/2010/main" val="3059460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421" imgH="423" progId="TCLayout.ActiveDocument.1">
                  <p:embed/>
                </p:oleObj>
              </mc:Choice>
              <mc:Fallback>
                <p:oleObj name="think-cell Slide" r:id="rId21" imgW="421" imgH="423" progId="TCLayout.ActiveDocument.1">
                  <p:embed/>
                  <p:pic>
                    <p:nvPicPr>
                      <p:cNvPr id="7" name="think-cell data - do not delete" hidden="1">
                        <a:extLst>
                          <a:ext uri="{FF2B5EF4-FFF2-40B4-BE49-F238E27FC236}">
                            <a16:creationId xmlns:a16="http://schemas.microsoft.com/office/drawing/2014/main" id="{2AFBE9C9-F3BB-CF91-BF0D-4AAE794E8AC1}"/>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C30F8A8A-0F19-9337-CB47-45969A4B544D}"/>
              </a:ext>
            </a:extLst>
          </p:cNvPr>
          <p:cNvSpPr/>
          <p:nvPr/>
        </p:nvSpPr>
        <p:spPr>
          <a:xfrm>
            <a:off x="437051" y="1668465"/>
            <a:ext cx="9618560" cy="8351836"/>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2">
            <a:extLst>
              <a:ext uri="{FF2B5EF4-FFF2-40B4-BE49-F238E27FC236}">
                <a16:creationId xmlns:a16="http://schemas.microsoft.com/office/drawing/2014/main" id="{B65579AF-4757-DEF6-2726-2C7DCF5ECC29}"/>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Analysis of Data: Average Cost of Two People ($)</a:t>
            </a:r>
          </a:p>
        </p:txBody>
      </p:sp>
      <p:cxnSp>
        <p:nvCxnSpPr>
          <p:cNvPr id="9" name="Straight Connector 8">
            <a:extLst>
              <a:ext uri="{FF2B5EF4-FFF2-40B4-BE49-F238E27FC236}">
                <a16:creationId xmlns:a16="http://schemas.microsoft.com/office/drawing/2014/main" id="{5653E3E6-C25A-6422-52E4-E171204126A9}"/>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4" name="Chart 13">
            <a:extLst>
              <a:ext uri="{FF2B5EF4-FFF2-40B4-BE49-F238E27FC236}">
                <a16:creationId xmlns:a16="http://schemas.microsoft.com/office/drawing/2014/main" id="{072C73B7-FF9B-ABB4-6A38-28792090B2C7}"/>
              </a:ext>
            </a:extLst>
          </p:cNvPr>
          <p:cNvGraphicFramePr/>
          <p:nvPr>
            <p:custDataLst>
              <p:tags r:id="rId3"/>
            </p:custDataLst>
            <p:extLst>
              <p:ext uri="{D42A27DB-BD31-4B8C-83A1-F6EECF244321}">
                <p14:modId xmlns:p14="http://schemas.microsoft.com/office/powerpoint/2010/main" val="2512479052"/>
              </p:ext>
            </p:extLst>
          </p:nvPr>
        </p:nvGraphicFramePr>
        <p:xfrm>
          <a:off x="2355850" y="1668463"/>
          <a:ext cx="7599363" cy="8540750"/>
        </p:xfrm>
        <a:graphic>
          <a:graphicData uri="http://schemas.openxmlformats.org/drawingml/2006/chart">
            <c:chart xmlns:c="http://schemas.openxmlformats.org/drawingml/2006/chart" xmlns:r="http://schemas.openxmlformats.org/officeDocument/2006/relationships" r:id="rId23"/>
          </a:graphicData>
        </a:graphic>
      </p:graphicFrame>
      <p:sp>
        <p:nvSpPr>
          <p:cNvPr id="137" name="Text Placeholder 2">
            <a:extLst>
              <a:ext uri="{FF2B5EF4-FFF2-40B4-BE49-F238E27FC236}">
                <a16:creationId xmlns:a16="http://schemas.microsoft.com/office/drawing/2014/main" id="{AEE6A13D-CFFC-76B7-CD57-E9ECA3D0BD34}"/>
              </a:ext>
            </a:extLst>
          </p:cNvPr>
          <p:cNvSpPr>
            <a:spLocks noGrp="1"/>
          </p:cNvSpPr>
          <p:nvPr>
            <p:custDataLst>
              <p:tags r:id="rId4"/>
            </p:custDataLst>
          </p:nvPr>
        </p:nvSpPr>
        <p:spPr bwMode="auto">
          <a:xfrm>
            <a:off x="1603375" y="2132013"/>
            <a:ext cx="7175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2BFA7A0B-1984-484B-BE15-4AA858332D74}" type="datetime'''S''i''ng''''a''''''''''''p''''o''''''''''''r''''e'">
              <a:rPr lang="en-IN" altLang="en-US" sz="1400" smtClean="0"/>
              <a:pPr/>
              <a:t>Singapore</a:t>
            </a:fld>
            <a:endParaRPr lang="en-IN" sz="1400" dirty="0"/>
          </a:p>
        </p:txBody>
      </p:sp>
      <p:sp>
        <p:nvSpPr>
          <p:cNvPr id="135" name="Text Placeholder 2">
            <a:extLst>
              <a:ext uri="{FF2B5EF4-FFF2-40B4-BE49-F238E27FC236}">
                <a16:creationId xmlns:a16="http://schemas.microsoft.com/office/drawing/2014/main" id="{B1211CEC-4AE3-AD59-8E1D-38D186B793ED}"/>
              </a:ext>
            </a:extLst>
          </p:cNvPr>
          <p:cNvSpPr>
            <a:spLocks noGrp="1"/>
          </p:cNvSpPr>
          <p:nvPr>
            <p:custDataLst>
              <p:tags r:id="rId5"/>
            </p:custDataLst>
          </p:nvPr>
        </p:nvSpPr>
        <p:spPr bwMode="auto">
          <a:xfrm>
            <a:off x="1530350" y="2660650"/>
            <a:ext cx="7905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A84448BA-E48B-4584-9062-05DF4D67B0F0}" type="datetime'''Ph''''''''''''''il''i''''''p''''''p''''i''n''''''e''''''''s'">
              <a:rPr lang="en-IN" altLang="en-US" sz="1400" smtClean="0"/>
              <a:pPr/>
              <a:t>Philippines</a:t>
            </a:fld>
            <a:endParaRPr lang="en-IN" sz="1400" dirty="0"/>
          </a:p>
        </p:txBody>
      </p:sp>
      <p:sp>
        <p:nvSpPr>
          <p:cNvPr id="142" name="Text Placeholder 2">
            <a:extLst>
              <a:ext uri="{FF2B5EF4-FFF2-40B4-BE49-F238E27FC236}">
                <a16:creationId xmlns:a16="http://schemas.microsoft.com/office/drawing/2014/main" id="{D0D02C5A-5013-3CDF-FF75-667899B175C7}"/>
              </a:ext>
            </a:extLst>
          </p:cNvPr>
          <p:cNvSpPr>
            <a:spLocks noGrp="1"/>
          </p:cNvSpPr>
          <p:nvPr>
            <p:custDataLst>
              <p:tags r:id="rId6"/>
            </p:custDataLst>
          </p:nvPr>
        </p:nvSpPr>
        <p:spPr bwMode="auto">
          <a:xfrm>
            <a:off x="1152525" y="3189288"/>
            <a:ext cx="116840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7C5FCE63-92F4-4DA7-9785-F9F60455D4B0}" type="datetime'''''''''''''''Uni''t''''e''d ''Kingd''''''''o''''m'''''">
              <a:rPr lang="en-IN" altLang="en-US" sz="1400" smtClean="0"/>
              <a:pPr/>
              <a:t>United Kingdom</a:t>
            </a:fld>
            <a:endParaRPr lang="en-IN" sz="1400" dirty="0"/>
          </a:p>
        </p:txBody>
      </p:sp>
      <p:sp>
        <p:nvSpPr>
          <p:cNvPr id="136" name="Text Placeholder 2">
            <a:extLst>
              <a:ext uri="{FF2B5EF4-FFF2-40B4-BE49-F238E27FC236}">
                <a16:creationId xmlns:a16="http://schemas.microsoft.com/office/drawing/2014/main" id="{92003238-F440-F0DC-C61A-5B14421E7F1A}"/>
              </a:ext>
            </a:extLst>
          </p:cNvPr>
          <p:cNvSpPr>
            <a:spLocks noGrp="1"/>
          </p:cNvSpPr>
          <p:nvPr>
            <p:custDataLst>
              <p:tags r:id="rId7"/>
            </p:custDataLst>
          </p:nvPr>
        </p:nvSpPr>
        <p:spPr bwMode="auto">
          <a:xfrm>
            <a:off x="1911350" y="3717925"/>
            <a:ext cx="4095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549C3AB7-BEE1-4B7E-873D-26870CDB383E}" type="datetime'''''Q''''''a''''''''''''''t''''''ar'''''''''''''">
              <a:rPr lang="en-IN" altLang="en-US" sz="1400" smtClean="0"/>
              <a:pPr/>
              <a:t>Qatar</a:t>
            </a:fld>
            <a:endParaRPr lang="en-IN" sz="1400" dirty="0"/>
          </a:p>
        </p:txBody>
      </p:sp>
      <p:sp>
        <p:nvSpPr>
          <p:cNvPr id="141" name="Text Placeholder 2">
            <a:extLst>
              <a:ext uri="{FF2B5EF4-FFF2-40B4-BE49-F238E27FC236}">
                <a16:creationId xmlns:a16="http://schemas.microsoft.com/office/drawing/2014/main" id="{9D88E9BE-D0CF-2E70-70F6-EBFB283A7DAD}"/>
              </a:ext>
            </a:extLst>
          </p:cNvPr>
          <p:cNvSpPr>
            <a:spLocks noGrp="1"/>
          </p:cNvSpPr>
          <p:nvPr>
            <p:custDataLst>
              <p:tags r:id="rId8"/>
            </p:custDataLst>
          </p:nvPr>
        </p:nvSpPr>
        <p:spPr bwMode="auto">
          <a:xfrm>
            <a:off x="781050" y="4246563"/>
            <a:ext cx="15398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E81F715D-A729-4B5B-B7DD-45957F82C270}" type="datetime'''Un''''ited'' A''r''a''''b'' Emi''''r''''''at''es'">
              <a:rPr lang="en-IN" altLang="en-US" sz="1400" smtClean="0"/>
              <a:pPr/>
              <a:t>United Arab Emirates</a:t>
            </a:fld>
            <a:endParaRPr lang="en-IN" sz="1400" dirty="0"/>
          </a:p>
        </p:txBody>
      </p:sp>
      <p:sp>
        <p:nvSpPr>
          <p:cNvPr id="134" name="Text Placeholder 2">
            <a:extLst>
              <a:ext uri="{FF2B5EF4-FFF2-40B4-BE49-F238E27FC236}">
                <a16:creationId xmlns:a16="http://schemas.microsoft.com/office/drawing/2014/main" id="{2BF6BCE6-5B11-F095-4886-5B51164D0A4D}"/>
              </a:ext>
            </a:extLst>
          </p:cNvPr>
          <p:cNvSpPr>
            <a:spLocks noGrp="1"/>
          </p:cNvSpPr>
          <p:nvPr>
            <p:custDataLst>
              <p:tags r:id="rId9"/>
            </p:custDataLst>
          </p:nvPr>
        </p:nvSpPr>
        <p:spPr bwMode="auto">
          <a:xfrm>
            <a:off x="1382713" y="4775200"/>
            <a:ext cx="938213"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6D0531F3-5D0D-44FC-B4FC-E441D68F2064}" type="datetime'''''Ne''w'''' ''''''Z''ea''''''l''a''''n''d'''''">
              <a:rPr lang="en-IN" altLang="en-US" sz="1400" smtClean="0"/>
              <a:pPr/>
              <a:t>New Zealand</a:t>
            </a:fld>
            <a:endParaRPr lang="en-IN" sz="1400" dirty="0"/>
          </a:p>
        </p:txBody>
      </p:sp>
      <p:sp>
        <p:nvSpPr>
          <p:cNvPr id="129" name="Text Placeholder 2">
            <a:extLst>
              <a:ext uri="{FF2B5EF4-FFF2-40B4-BE49-F238E27FC236}">
                <a16:creationId xmlns:a16="http://schemas.microsoft.com/office/drawing/2014/main" id="{A3B88E1C-8BF6-E5B4-B95D-CE0F1F92EA99}"/>
              </a:ext>
            </a:extLst>
          </p:cNvPr>
          <p:cNvSpPr>
            <a:spLocks noGrp="1"/>
          </p:cNvSpPr>
          <p:nvPr>
            <p:custDataLst>
              <p:tags r:id="rId10"/>
            </p:custDataLst>
          </p:nvPr>
        </p:nvSpPr>
        <p:spPr bwMode="auto">
          <a:xfrm>
            <a:off x="1781175" y="5303838"/>
            <a:ext cx="5397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B50F242A-8F96-4926-8163-66EA91460237}" type="datetime'''''''C''''''''''''a''n''''''''ad''''''''''''''''''a'''''''">
              <a:rPr lang="en-IN" altLang="en-US" sz="1400" smtClean="0"/>
              <a:pPr/>
              <a:t>Canada</a:t>
            </a:fld>
            <a:endParaRPr lang="en-IN" sz="1400" dirty="0"/>
          </a:p>
        </p:txBody>
      </p:sp>
      <p:sp>
        <p:nvSpPr>
          <p:cNvPr id="143" name="Text Placeholder 2">
            <a:extLst>
              <a:ext uri="{FF2B5EF4-FFF2-40B4-BE49-F238E27FC236}">
                <a16:creationId xmlns:a16="http://schemas.microsoft.com/office/drawing/2014/main" id="{FB79A982-124A-F2D1-D7D8-621D33252E91}"/>
              </a:ext>
            </a:extLst>
          </p:cNvPr>
          <p:cNvSpPr>
            <a:spLocks noGrp="1"/>
          </p:cNvSpPr>
          <p:nvPr>
            <p:custDataLst>
              <p:tags r:id="rId11"/>
            </p:custDataLst>
          </p:nvPr>
        </p:nvSpPr>
        <p:spPr bwMode="auto">
          <a:xfrm>
            <a:off x="528638" y="5830888"/>
            <a:ext cx="1792288"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06223C64-18F3-419B-A48E-DC7C55A8B920}" type="datetime'Un''''it''''ed'' S''''t''a''t''es of'' ''''A''me''''r''i''ca'">
              <a:rPr lang="en-IN" altLang="en-US" sz="1400" smtClean="0"/>
              <a:pPr/>
              <a:t>United States of America</a:t>
            </a:fld>
            <a:endParaRPr lang="en-IN" sz="1400" dirty="0"/>
          </a:p>
        </p:txBody>
      </p:sp>
      <p:sp>
        <p:nvSpPr>
          <p:cNvPr id="126" name="Text Placeholder 2">
            <a:extLst>
              <a:ext uri="{FF2B5EF4-FFF2-40B4-BE49-F238E27FC236}">
                <a16:creationId xmlns:a16="http://schemas.microsoft.com/office/drawing/2014/main" id="{B027BABA-EC97-13CC-F0D6-F253E77F1367}"/>
              </a:ext>
            </a:extLst>
          </p:cNvPr>
          <p:cNvSpPr>
            <a:spLocks noGrp="1"/>
          </p:cNvSpPr>
          <p:nvPr>
            <p:custDataLst>
              <p:tags r:id="rId12"/>
            </p:custDataLst>
          </p:nvPr>
        </p:nvSpPr>
        <p:spPr bwMode="auto">
          <a:xfrm>
            <a:off x="1682750" y="6359525"/>
            <a:ext cx="6381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407B962E-1B95-49F0-B2A2-4FF151E7D6D9}" type="datetime'''A''''''u''s''t''r''''''''a''l''''''''ia'''''''''''''''''''">
              <a:rPr lang="en-IN" altLang="en-US" sz="1400" smtClean="0"/>
              <a:pPr/>
              <a:t>Australia</a:t>
            </a:fld>
            <a:endParaRPr lang="en-IN" sz="1400" dirty="0"/>
          </a:p>
        </p:txBody>
      </p:sp>
      <p:sp>
        <p:nvSpPr>
          <p:cNvPr id="128" name="Text Placeholder 2">
            <a:extLst>
              <a:ext uri="{FF2B5EF4-FFF2-40B4-BE49-F238E27FC236}">
                <a16:creationId xmlns:a16="http://schemas.microsoft.com/office/drawing/2014/main" id="{4FD99B6C-B882-6CF7-18C7-D1E166941295}"/>
              </a:ext>
            </a:extLst>
          </p:cNvPr>
          <p:cNvSpPr>
            <a:spLocks noGrp="1"/>
          </p:cNvSpPr>
          <p:nvPr>
            <p:custDataLst>
              <p:tags r:id="rId13"/>
            </p:custDataLst>
          </p:nvPr>
        </p:nvSpPr>
        <p:spPr bwMode="auto">
          <a:xfrm>
            <a:off x="1927225" y="6888163"/>
            <a:ext cx="39370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D4AAE46B-074D-4035-8248-48D85761EF4C}" type="datetime'''''''''Br''''a''''''''''''''''''zil'''''''''">
              <a:rPr lang="en-IN" altLang="en-US" sz="1400" smtClean="0"/>
              <a:pPr/>
              <a:t>Brazil</a:t>
            </a:fld>
            <a:endParaRPr lang="en-IN" sz="1400" dirty="0"/>
          </a:p>
        </p:txBody>
      </p:sp>
      <p:sp>
        <p:nvSpPr>
          <p:cNvPr id="138" name="Text Placeholder 2">
            <a:extLst>
              <a:ext uri="{FF2B5EF4-FFF2-40B4-BE49-F238E27FC236}">
                <a16:creationId xmlns:a16="http://schemas.microsoft.com/office/drawing/2014/main" id="{33562880-6244-B62A-DE12-929ACFB75589}"/>
              </a:ext>
            </a:extLst>
          </p:cNvPr>
          <p:cNvSpPr>
            <a:spLocks noGrp="1"/>
          </p:cNvSpPr>
          <p:nvPr>
            <p:custDataLst>
              <p:tags r:id="rId14"/>
            </p:custDataLst>
          </p:nvPr>
        </p:nvSpPr>
        <p:spPr bwMode="auto">
          <a:xfrm>
            <a:off x="1439863" y="7416800"/>
            <a:ext cx="881063"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73D0A977-CF7F-4B63-AEFB-2FDDB4FAD289}" type="datetime'''S''''''''''''''''o''uth'''''' ''A''''fr''i''ca'''''''''''">
              <a:rPr lang="en-IN" altLang="en-US" sz="1400" smtClean="0"/>
              <a:pPr/>
              <a:t>South Africa</a:t>
            </a:fld>
            <a:endParaRPr lang="en-IN" sz="1400" dirty="0"/>
          </a:p>
        </p:txBody>
      </p:sp>
      <p:sp>
        <p:nvSpPr>
          <p:cNvPr id="133" name="Text Placeholder 2">
            <a:extLst>
              <a:ext uri="{FF2B5EF4-FFF2-40B4-BE49-F238E27FC236}">
                <a16:creationId xmlns:a16="http://schemas.microsoft.com/office/drawing/2014/main" id="{E8DBEAA5-BF20-FA8E-E854-257021034939}"/>
              </a:ext>
            </a:extLst>
          </p:cNvPr>
          <p:cNvSpPr>
            <a:spLocks noGrp="1"/>
          </p:cNvSpPr>
          <p:nvPr>
            <p:custDataLst>
              <p:tags r:id="rId15"/>
            </p:custDataLst>
          </p:nvPr>
        </p:nvSpPr>
        <p:spPr bwMode="auto">
          <a:xfrm>
            <a:off x="1616075" y="7945438"/>
            <a:ext cx="704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48DAB1FD-E671-4E51-8D03-B5A6A46BFC66}" type="datetime'''''I''''n''''''d''''o''ne''''''''''s''''i''''''''''''a'''''">
              <a:rPr lang="en-IN" altLang="en-US" sz="1400" smtClean="0"/>
              <a:pPr/>
              <a:t>Indonesia</a:t>
            </a:fld>
            <a:endParaRPr lang="en-IN" sz="1400" dirty="0"/>
          </a:p>
        </p:txBody>
      </p:sp>
      <p:sp>
        <p:nvSpPr>
          <p:cNvPr id="139" name="Text Placeholder 2">
            <a:extLst>
              <a:ext uri="{FF2B5EF4-FFF2-40B4-BE49-F238E27FC236}">
                <a16:creationId xmlns:a16="http://schemas.microsoft.com/office/drawing/2014/main" id="{2D1EEA8F-0AE7-C0A5-2C9F-2DE75A1A1CC0}"/>
              </a:ext>
            </a:extLst>
          </p:cNvPr>
          <p:cNvSpPr>
            <a:spLocks noGrp="1"/>
          </p:cNvSpPr>
          <p:nvPr>
            <p:custDataLst>
              <p:tags r:id="rId16"/>
            </p:custDataLst>
          </p:nvPr>
        </p:nvSpPr>
        <p:spPr bwMode="auto">
          <a:xfrm>
            <a:off x="1679575" y="8474075"/>
            <a:ext cx="6413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D0D376C6-E2B8-477F-A119-37AC7F3A8725}" type="datetime'''S''''r''''''i'''' ''''''''L''''''''''a''n''''k''''''''''a'">
              <a:rPr lang="en-IN" altLang="en-US" sz="1400" smtClean="0"/>
              <a:pPr/>
              <a:t>Sri Lanka</a:t>
            </a:fld>
            <a:endParaRPr lang="en-IN" sz="1400" dirty="0"/>
          </a:p>
        </p:txBody>
      </p:sp>
      <p:sp>
        <p:nvSpPr>
          <p:cNvPr id="132" name="Text Placeholder 2">
            <a:extLst>
              <a:ext uri="{FF2B5EF4-FFF2-40B4-BE49-F238E27FC236}">
                <a16:creationId xmlns:a16="http://schemas.microsoft.com/office/drawing/2014/main" id="{F0AA9DD3-C8F7-E486-5113-759FBAA1705C}"/>
              </a:ext>
            </a:extLst>
          </p:cNvPr>
          <p:cNvSpPr>
            <a:spLocks noGrp="1"/>
          </p:cNvSpPr>
          <p:nvPr>
            <p:custDataLst>
              <p:tags r:id="rId17"/>
            </p:custDataLst>
          </p:nvPr>
        </p:nvSpPr>
        <p:spPr bwMode="auto">
          <a:xfrm>
            <a:off x="1962150" y="9002713"/>
            <a:ext cx="3587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FD028846-3BF5-4786-822F-7A6EC2F422AD}" type="datetime'''''I''''n''d''''''''''''''''''''''''''''i''''a'''''''''''''">
              <a:rPr lang="en-IN" altLang="en-US" sz="1400" smtClean="0"/>
              <a:pPr/>
              <a:t>India</a:t>
            </a:fld>
            <a:endParaRPr lang="en-IN" sz="1400" dirty="0"/>
          </a:p>
        </p:txBody>
      </p:sp>
      <p:sp>
        <p:nvSpPr>
          <p:cNvPr id="140" name="Text Placeholder 2">
            <a:extLst>
              <a:ext uri="{FF2B5EF4-FFF2-40B4-BE49-F238E27FC236}">
                <a16:creationId xmlns:a16="http://schemas.microsoft.com/office/drawing/2014/main" id="{0CBC2869-DB50-65A9-8F01-2D513C8EAF05}"/>
              </a:ext>
            </a:extLst>
          </p:cNvPr>
          <p:cNvSpPr>
            <a:spLocks noGrp="1"/>
          </p:cNvSpPr>
          <p:nvPr>
            <p:custDataLst>
              <p:tags r:id="rId18"/>
            </p:custDataLst>
          </p:nvPr>
        </p:nvSpPr>
        <p:spPr bwMode="auto">
          <a:xfrm>
            <a:off x="1844675" y="9531350"/>
            <a:ext cx="4762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FEEF82CB-5685-4B29-B209-DC90BC00AD3F}" type="datetime'T''''''''''''''ur''''''''''k''''''''''''''''ey'''''''''''''''">
              <a:rPr lang="en-IN" altLang="en-US" sz="1400" smtClean="0"/>
              <a:pPr/>
              <a:t>Turkey</a:t>
            </a:fld>
            <a:endParaRPr lang="en-IN" sz="1400" dirty="0"/>
          </a:p>
        </p:txBody>
      </p:sp>
      <p:grpSp>
        <p:nvGrpSpPr>
          <p:cNvPr id="160" name="Group 159">
            <a:extLst>
              <a:ext uri="{FF2B5EF4-FFF2-40B4-BE49-F238E27FC236}">
                <a16:creationId xmlns:a16="http://schemas.microsoft.com/office/drawing/2014/main" id="{EA8DBD1C-20C1-B846-1FFA-4BEAA20C2269}"/>
              </a:ext>
            </a:extLst>
          </p:cNvPr>
          <p:cNvGrpSpPr/>
          <p:nvPr/>
        </p:nvGrpSpPr>
        <p:grpSpPr>
          <a:xfrm>
            <a:off x="10139200" y="2335018"/>
            <a:ext cx="862073" cy="6957059"/>
            <a:chOff x="6166690" y="1883664"/>
            <a:chExt cx="352541" cy="4442400"/>
          </a:xfrm>
        </p:grpSpPr>
        <p:cxnSp>
          <p:nvCxnSpPr>
            <p:cNvPr id="161" name="Straight Connector 160">
              <a:extLst>
                <a:ext uri="{FF2B5EF4-FFF2-40B4-BE49-F238E27FC236}">
                  <a16:creationId xmlns:a16="http://schemas.microsoft.com/office/drawing/2014/main" id="{17FBB10B-3625-4CAE-6AA9-1321517CB4A4}"/>
                </a:ext>
              </a:extLst>
            </p:cNvPr>
            <p:cNvCxnSpPr>
              <a:cxnSpLocks/>
            </p:cNvCxnSpPr>
            <p:nvPr/>
          </p:nvCxnSpPr>
          <p:spPr>
            <a:xfrm>
              <a:off x="6327648" y="1883664"/>
              <a:ext cx="0" cy="4442400"/>
            </a:xfrm>
            <a:prstGeom prst="line">
              <a:avLst/>
            </a:prstGeom>
            <a:ln>
              <a:solidFill>
                <a:srgbClr val="606060"/>
              </a:solidFill>
              <a:prstDash val="dash"/>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9053283C-5663-2D5E-F03B-62EF32F1AB19}"/>
                </a:ext>
              </a:extLst>
            </p:cNvPr>
            <p:cNvGrpSpPr/>
            <p:nvPr/>
          </p:nvGrpSpPr>
          <p:grpSpPr>
            <a:xfrm>
              <a:off x="6166690" y="3727013"/>
              <a:ext cx="352541" cy="755703"/>
              <a:chOff x="5951944" y="3079022"/>
              <a:chExt cx="352541" cy="755703"/>
            </a:xfrm>
          </p:grpSpPr>
          <p:sp>
            <p:nvSpPr>
              <p:cNvPr id="163" name="Rectangle 162">
                <a:extLst>
                  <a:ext uri="{FF2B5EF4-FFF2-40B4-BE49-F238E27FC236}">
                    <a16:creationId xmlns:a16="http://schemas.microsoft.com/office/drawing/2014/main" id="{CA37DFB6-AEDD-166B-C7FD-9612EC1B5268}"/>
                  </a:ext>
                </a:extLst>
              </p:cNvPr>
              <p:cNvSpPr/>
              <p:nvPr/>
            </p:nvSpPr>
            <p:spPr>
              <a:xfrm>
                <a:off x="5951944" y="3079022"/>
                <a:ext cx="352541" cy="75570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sp>
            <p:nvSpPr>
              <p:cNvPr id="164" name="Freeform: Shape 163">
                <a:extLst>
                  <a:ext uri="{FF2B5EF4-FFF2-40B4-BE49-F238E27FC236}">
                    <a16:creationId xmlns:a16="http://schemas.microsoft.com/office/drawing/2014/main" id="{380D42D7-5186-7039-5EF7-BAFA5D63EA01}"/>
                  </a:ext>
                </a:extLst>
              </p:cNvPr>
              <p:cNvSpPr/>
              <p:nvPr/>
            </p:nvSpPr>
            <p:spPr>
              <a:xfrm>
                <a:off x="5986132" y="3186998"/>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tx1">
                  <a:lumMod val="50000"/>
                  <a:lumOff val="50000"/>
                </a:schemeClr>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grpSp>
      </p:grpSp>
      <p:sp>
        <p:nvSpPr>
          <p:cNvPr id="2" name="Rectangle: Rounded Corners 1">
            <a:extLst>
              <a:ext uri="{FF2B5EF4-FFF2-40B4-BE49-F238E27FC236}">
                <a16:creationId xmlns:a16="http://schemas.microsoft.com/office/drawing/2014/main" id="{B016CCC2-70F2-E347-3317-A0653D6C62E8}"/>
              </a:ext>
            </a:extLst>
          </p:cNvPr>
          <p:cNvSpPr/>
          <p:nvPr/>
        </p:nvSpPr>
        <p:spPr>
          <a:xfrm>
            <a:off x="10938228" y="1975407"/>
            <a:ext cx="6192484" cy="376449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Singapore &amp; Philippines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the highest dining costs – indicating strong spending power but high operating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UK, Qatar, UAE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mid-to-high-cost markets – suitable for premium formats with global cuisine acceptance.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 Australia, Canada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moderate costs – great for fast-casual or family dining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 Sri Lanka, Turkey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highly price-sensitive – better suited for QSRs, local cuisine cafés, or cloud kitchens.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Turkey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an outlier with extremely low cost – margins will be tight, rely on high footfall.</a:t>
            </a:r>
          </a:p>
          <a:p>
            <a:pPr algn="ctr"/>
            <a:endParaRPr lang="en-IN"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24772AC-9926-9467-9525-66219F9A089C}"/>
              </a:ext>
            </a:extLst>
          </p:cNvPr>
          <p:cNvSpPr/>
          <p:nvPr/>
        </p:nvSpPr>
        <p:spPr>
          <a:xfrm>
            <a:off x="12014859" y="1605912"/>
            <a:ext cx="4039221" cy="61516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KEY TAKEAWAYS</a:t>
            </a:r>
          </a:p>
        </p:txBody>
      </p:sp>
      <p:sp>
        <p:nvSpPr>
          <p:cNvPr id="5" name="Rectangle: Rounded Corners 4">
            <a:extLst>
              <a:ext uri="{FF2B5EF4-FFF2-40B4-BE49-F238E27FC236}">
                <a16:creationId xmlns:a16="http://schemas.microsoft.com/office/drawing/2014/main" id="{47925E0C-EA53-BD3A-1BD8-F1DFE574E872}"/>
              </a:ext>
            </a:extLst>
          </p:cNvPr>
          <p:cNvSpPr/>
          <p:nvPr/>
        </p:nvSpPr>
        <p:spPr>
          <a:xfrm>
            <a:off x="10785828" y="6776574"/>
            <a:ext cx="6192484" cy="2557926"/>
          </a:xfrm>
          <a:prstGeom prst="roundRect">
            <a:avLst/>
          </a:prstGeom>
          <a:solidFill>
            <a:schemeClr val="bg1">
              <a:lumMod val="95000"/>
            </a:schemeClr>
          </a:solidFill>
          <a:ln w="1905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High-cost markets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 dining, themed, or chef-led experiences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Mid-cost markets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fast-casual, fusion, or family dining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Low-cost markets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volume-driven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QSRs, regional cuisine, or delivery-first/cloud kitchens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6" name="Rectangle: Rounded Corners 5">
            <a:extLst>
              <a:ext uri="{FF2B5EF4-FFF2-40B4-BE49-F238E27FC236}">
                <a16:creationId xmlns:a16="http://schemas.microsoft.com/office/drawing/2014/main" id="{C7B9DB33-9266-A94D-131B-AE119AB20810}"/>
              </a:ext>
            </a:extLst>
          </p:cNvPr>
          <p:cNvSpPr/>
          <p:nvPr/>
        </p:nvSpPr>
        <p:spPr>
          <a:xfrm>
            <a:off x="11862459" y="6407078"/>
            <a:ext cx="4039221" cy="61516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RECOMMENDATIONS</a:t>
            </a:r>
          </a:p>
        </p:txBody>
      </p:sp>
    </p:spTree>
    <p:custDataLst>
      <p:tags r:id="rId1"/>
    </p:custDataLst>
    <p:extLst>
      <p:ext uri="{BB962C8B-B14F-4D97-AF65-F5344CB8AC3E}">
        <p14:creationId xmlns:p14="http://schemas.microsoft.com/office/powerpoint/2010/main" val="396082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E0256-D2E8-527B-97F3-12A43BD6EBA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72EEA3A1-34CF-A38C-5A3F-9C8BDEE9FBF0}"/>
              </a:ext>
            </a:extLst>
          </p:cNvPr>
          <p:cNvGraphicFramePr>
            <a:graphicFrameLocks noChangeAspect="1"/>
          </p:cNvGraphicFramePr>
          <p:nvPr>
            <p:custDataLst>
              <p:tags r:id="rId1"/>
            </p:custDataLst>
            <p:extLst>
              <p:ext uri="{D42A27DB-BD31-4B8C-83A1-F6EECF244321}">
                <p14:modId xmlns:p14="http://schemas.microsoft.com/office/powerpoint/2010/main" val="19309446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21" imgH="423" progId="TCLayout.ActiveDocument.1">
                  <p:embed/>
                </p:oleObj>
              </mc:Choice>
              <mc:Fallback>
                <p:oleObj name="think-cell Slide" r:id="rId19" imgW="421" imgH="423" progId="TCLayout.ActiveDocument.1">
                  <p:embed/>
                  <p:pic>
                    <p:nvPicPr>
                      <p:cNvPr id="15" name="think-cell data - do not delete" hidden="1">
                        <a:extLst>
                          <a:ext uri="{FF2B5EF4-FFF2-40B4-BE49-F238E27FC236}">
                            <a16:creationId xmlns:a16="http://schemas.microsoft.com/office/drawing/2014/main" id="{72EEA3A1-34CF-A38C-5A3F-9C8BDEE9FBF0}"/>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3E05400B-FBD3-C9BC-7797-E6E064B7F7CC}"/>
              </a:ext>
            </a:extLst>
          </p:cNvPr>
          <p:cNvSpPr/>
          <p:nvPr/>
        </p:nvSpPr>
        <p:spPr>
          <a:xfrm>
            <a:off x="437051" y="1459288"/>
            <a:ext cx="17317549" cy="5295392"/>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2">
            <a:extLst>
              <a:ext uri="{FF2B5EF4-FFF2-40B4-BE49-F238E27FC236}">
                <a16:creationId xmlns:a16="http://schemas.microsoft.com/office/drawing/2014/main" id="{CE77A4F0-BFCE-3174-ADF7-0A58E62CE95A}"/>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Analysis of Data: Average Ratings</a:t>
            </a:r>
          </a:p>
        </p:txBody>
      </p:sp>
      <p:cxnSp>
        <p:nvCxnSpPr>
          <p:cNvPr id="3" name="Straight Connector 2">
            <a:extLst>
              <a:ext uri="{FF2B5EF4-FFF2-40B4-BE49-F238E27FC236}">
                <a16:creationId xmlns:a16="http://schemas.microsoft.com/office/drawing/2014/main" id="{0CB99264-79CE-CA01-E289-67AA20F97F4D}"/>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8" name="Chart 7">
            <a:extLst>
              <a:ext uri="{FF2B5EF4-FFF2-40B4-BE49-F238E27FC236}">
                <a16:creationId xmlns:a16="http://schemas.microsoft.com/office/drawing/2014/main" id="{175074A6-18D8-37C0-4DFF-CEE6752210BB}"/>
              </a:ext>
            </a:extLst>
          </p:cNvPr>
          <p:cNvGraphicFramePr/>
          <p:nvPr>
            <p:custDataLst>
              <p:tags r:id="rId2"/>
            </p:custDataLst>
            <p:extLst>
              <p:ext uri="{D42A27DB-BD31-4B8C-83A1-F6EECF244321}">
                <p14:modId xmlns:p14="http://schemas.microsoft.com/office/powerpoint/2010/main" val="3969419576"/>
              </p:ext>
            </p:extLst>
          </p:nvPr>
        </p:nvGraphicFramePr>
        <p:xfrm>
          <a:off x="388938" y="1276350"/>
          <a:ext cx="17233900" cy="5105400"/>
        </p:xfrm>
        <a:graphic>
          <a:graphicData uri="http://schemas.openxmlformats.org/drawingml/2006/chart">
            <c:chart xmlns:c="http://schemas.openxmlformats.org/drawingml/2006/chart" xmlns:r="http://schemas.openxmlformats.org/officeDocument/2006/relationships" r:id="rId21"/>
          </a:graphicData>
        </a:graphic>
      </p:graphicFrame>
      <p:sp>
        <p:nvSpPr>
          <p:cNvPr id="9" name="Text Placeholder 2">
            <a:extLst>
              <a:ext uri="{FF2B5EF4-FFF2-40B4-BE49-F238E27FC236}">
                <a16:creationId xmlns:a16="http://schemas.microsoft.com/office/drawing/2014/main" id="{F55BA13C-6229-D78C-0548-C2B1322E6F62}"/>
              </a:ext>
            </a:extLst>
          </p:cNvPr>
          <p:cNvSpPr>
            <a:spLocks noGrp="1"/>
          </p:cNvSpPr>
          <p:nvPr>
            <p:custDataLst>
              <p:tags r:id="rId3"/>
            </p:custDataLst>
          </p:nvPr>
        </p:nvSpPr>
        <p:spPr bwMode="auto">
          <a:xfrm>
            <a:off x="669925" y="6102350"/>
            <a:ext cx="741363"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9B98C273-F393-4DCA-80AF-E30AF37828FF}" type="datetime'''Au''s''''tr''a''''''''''''''''''''''''''''''l''''i''''a'">
              <a:rPr lang="en-IN" altLang="en-US" sz="1600" smtClean="0"/>
              <a:pPr/>
              <a:t>Australia</a:t>
            </a:fld>
            <a:endParaRPr lang="en-IN" sz="1600" dirty="0"/>
          </a:p>
        </p:txBody>
      </p:sp>
      <p:sp>
        <p:nvSpPr>
          <p:cNvPr id="10" name="Text Placeholder 2">
            <a:extLst>
              <a:ext uri="{FF2B5EF4-FFF2-40B4-BE49-F238E27FC236}">
                <a16:creationId xmlns:a16="http://schemas.microsoft.com/office/drawing/2014/main" id="{3EFA09CD-1043-EF95-4703-B6079A89FE91}"/>
              </a:ext>
            </a:extLst>
          </p:cNvPr>
          <p:cNvSpPr>
            <a:spLocks noGrp="1"/>
          </p:cNvSpPr>
          <p:nvPr>
            <p:custDataLst>
              <p:tags r:id="rId4"/>
            </p:custDataLst>
          </p:nvPr>
        </p:nvSpPr>
        <p:spPr bwMode="auto">
          <a:xfrm>
            <a:off x="1946275" y="6102350"/>
            <a:ext cx="46513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4BDA0259-9D06-43D1-B978-59DEAFAEBBCD}" type="datetime'''''B''r''''''''''''''''''''''''''''''''''az''''''il'''">
              <a:rPr lang="en-IN" altLang="en-US" sz="1600" smtClean="0"/>
              <a:pPr/>
              <a:t>Brazil</a:t>
            </a:fld>
            <a:endParaRPr lang="en-IN" sz="1600" dirty="0"/>
          </a:p>
        </p:txBody>
      </p:sp>
      <p:sp>
        <p:nvSpPr>
          <p:cNvPr id="11" name="Text Placeholder 2">
            <a:extLst>
              <a:ext uri="{FF2B5EF4-FFF2-40B4-BE49-F238E27FC236}">
                <a16:creationId xmlns:a16="http://schemas.microsoft.com/office/drawing/2014/main" id="{0F289E5C-0E23-F643-F8BD-1A64938C84A4}"/>
              </a:ext>
            </a:extLst>
          </p:cNvPr>
          <p:cNvSpPr>
            <a:spLocks noGrp="1"/>
          </p:cNvSpPr>
          <p:nvPr>
            <p:custDataLst>
              <p:tags r:id="rId5"/>
            </p:custDataLst>
          </p:nvPr>
        </p:nvSpPr>
        <p:spPr bwMode="auto">
          <a:xfrm>
            <a:off x="3005138" y="6102350"/>
            <a:ext cx="62388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79CE6719-A0A2-41D1-93C4-ADCDD8713C99}" type="datetime'Ca''''''''n''''''''''''''''''''a''d''''a'''">
              <a:rPr lang="en-IN" altLang="en-US" sz="1600" smtClean="0"/>
              <a:pPr/>
              <a:t>Canada</a:t>
            </a:fld>
            <a:endParaRPr lang="en-IN" sz="1600" dirty="0"/>
          </a:p>
        </p:txBody>
      </p:sp>
      <p:sp>
        <p:nvSpPr>
          <p:cNvPr id="44" name="Text Placeholder 2">
            <a:extLst>
              <a:ext uri="{FF2B5EF4-FFF2-40B4-BE49-F238E27FC236}">
                <a16:creationId xmlns:a16="http://schemas.microsoft.com/office/drawing/2014/main" id="{BBC49775-EC13-F1E0-1C25-7BEBDCE92B07}"/>
              </a:ext>
            </a:extLst>
          </p:cNvPr>
          <p:cNvSpPr>
            <a:spLocks noGrp="1"/>
          </p:cNvSpPr>
          <p:nvPr>
            <p:custDataLst>
              <p:tags r:id="rId6"/>
            </p:custDataLst>
          </p:nvPr>
        </p:nvSpPr>
        <p:spPr bwMode="auto">
          <a:xfrm>
            <a:off x="4243388" y="610235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80B5C63C-6D46-420B-B38F-704F59FC5459}" type="datetime'''''''I''''''''''''''''n''d''i''''''''''''''''a'''''''''''''">
              <a:rPr lang="en-IN" altLang="en-US" sz="1600" smtClean="0"/>
              <a:pPr/>
              <a:t>India</a:t>
            </a:fld>
            <a:endParaRPr lang="en-IN" sz="1600" dirty="0"/>
          </a:p>
        </p:txBody>
      </p:sp>
      <p:sp>
        <p:nvSpPr>
          <p:cNvPr id="45" name="Text Placeholder 2">
            <a:extLst>
              <a:ext uri="{FF2B5EF4-FFF2-40B4-BE49-F238E27FC236}">
                <a16:creationId xmlns:a16="http://schemas.microsoft.com/office/drawing/2014/main" id="{E116DDF0-F572-4C98-8A1F-E2C9041FC3A6}"/>
              </a:ext>
            </a:extLst>
          </p:cNvPr>
          <p:cNvSpPr>
            <a:spLocks noGrp="1"/>
          </p:cNvSpPr>
          <p:nvPr>
            <p:custDataLst>
              <p:tags r:id="rId7"/>
            </p:custDataLst>
          </p:nvPr>
        </p:nvSpPr>
        <p:spPr bwMode="auto">
          <a:xfrm>
            <a:off x="5184775" y="6102350"/>
            <a:ext cx="81438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9A88F21C-E66C-4711-B768-AB67A00CFEEF}" type="datetime'''In''''''''''''''''d''''''''''''''''o''''''''ne''sia'''''''">
              <a:rPr lang="en-IN" altLang="en-US" sz="1600" smtClean="0"/>
              <a:pPr/>
              <a:t>Indonesia</a:t>
            </a:fld>
            <a:endParaRPr lang="en-IN" sz="1600" dirty="0"/>
          </a:p>
        </p:txBody>
      </p:sp>
      <p:sp>
        <p:nvSpPr>
          <p:cNvPr id="46" name="Text Placeholder 2">
            <a:extLst>
              <a:ext uri="{FF2B5EF4-FFF2-40B4-BE49-F238E27FC236}">
                <a16:creationId xmlns:a16="http://schemas.microsoft.com/office/drawing/2014/main" id="{BB06BC72-CBA2-466D-4C3B-7ADD0D852F65}"/>
              </a:ext>
            </a:extLst>
          </p:cNvPr>
          <p:cNvSpPr>
            <a:spLocks noGrp="1"/>
          </p:cNvSpPr>
          <p:nvPr>
            <p:custDataLst>
              <p:tags r:id="rId8"/>
            </p:custDataLst>
          </p:nvPr>
        </p:nvSpPr>
        <p:spPr bwMode="auto">
          <a:xfrm>
            <a:off x="6186488" y="6102350"/>
            <a:ext cx="108743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5CA250BD-BEE2-423A-A374-2D4D34D0169B}" type="datetime'''''N''e''w'' ''''Z''''''ea''l''''''a''n''''''''''''''d'''">
              <a:rPr lang="en-IN" altLang="en-US" sz="1600" smtClean="0"/>
              <a:pPr/>
              <a:t>New Zealand</a:t>
            </a:fld>
            <a:endParaRPr lang="en-IN" sz="1600" dirty="0"/>
          </a:p>
        </p:txBody>
      </p:sp>
      <p:sp>
        <p:nvSpPr>
          <p:cNvPr id="47" name="Text Placeholder 2">
            <a:extLst>
              <a:ext uri="{FF2B5EF4-FFF2-40B4-BE49-F238E27FC236}">
                <a16:creationId xmlns:a16="http://schemas.microsoft.com/office/drawing/2014/main" id="{22023333-2963-0D81-0616-8E995E45321B}"/>
              </a:ext>
            </a:extLst>
          </p:cNvPr>
          <p:cNvSpPr>
            <a:spLocks noGrp="1"/>
          </p:cNvSpPr>
          <p:nvPr>
            <p:custDataLst>
              <p:tags r:id="rId9"/>
            </p:custDataLst>
          </p:nvPr>
        </p:nvSpPr>
        <p:spPr bwMode="auto">
          <a:xfrm>
            <a:off x="7413625" y="6102350"/>
            <a:ext cx="90805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4E13844B-4FC5-4744-860A-09FE0472B64E}" type="datetime'Phil''''''''i''''''''''''''''p''''''''pi''''''nes'">
              <a:rPr lang="en-IN" altLang="en-US" sz="1600" smtClean="0"/>
              <a:pPr/>
              <a:t>Philippines</a:t>
            </a:fld>
            <a:endParaRPr lang="en-IN" sz="1600" dirty="0"/>
          </a:p>
        </p:txBody>
      </p:sp>
      <p:sp>
        <p:nvSpPr>
          <p:cNvPr id="50" name="Text Placeholder 2">
            <a:extLst>
              <a:ext uri="{FF2B5EF4-FFF2-40B4-BE49-F238E27FC236}">
                <a16:creationId xmlns:a16="http://schemas.microsoft.com/office/drawing/2014/main" id="{C3AC496E-E6B0-F502-09D0-CAB2E2C1EBB2}"/>
              </a:ext>
            </a:extLst>
          </p:cNvPr>
          <p:cNvSpPr>
            <a:spLocks noGrp="1"/>
          </p:cNvSpPr>
          <p:nvPr>
            <p:custDataLst>
              <p:tags r:id="rId10"/>
            </p:custDataLst>
          </p:nvPr>
        </p:nvSpPr>
        <p:spPr bwMode="auto">
          <a:xfrm>
            <a:off x="8764588" y="6102350"/>
            <a:ext cx="48260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8506E135-A531-4AD3-A6E5-AF1C12906CFB}" type="datetime'''Q''''a''''''''''''''t''''''''a''''''''''''''''''''''r'''">
              <a:rPr lang="en-IN" altLang="en-US" sz="1600" smtClean="0"/>
              <a:pPr/>
              <a:t>Qatar</a:t>
            </a:fld>
            <a:endParaRPr lang="en-IN" sz="1600" dirty="0"/>
          </a:p>
        </p:txBody>
      </p:sp>
      <p:sp>
        <p:nvSpPr>
          <p:cNvPr id="51" name="Text Placeholder 2">
            <a:extLst>
              <a:ext uri="{FF2B5EF4-FFF2-40B4-BE49-F238E27FC236}">
                <a16:creationId xmlns:a16="http://schemas.microsoft.com/office/drawing/2014/main" id="{4541108B-FB97-5BBC-0157-3F5A6F6D9C1E}"/>
              </a:ext>
            </a:extLst>
          </p:cNvPr>
          <p:cNvSpPr>
            <a:spLocks noGrp="1"/>
          </p:cNvSpPr>
          <p:nvPr>
            <p:custDataLst>
              <p:tags r:id="rId11"/>
            </p:custDataLst>
          </p:nvPr>
        </p:nvSpPr>
        <p:spPr bwMode="auto">
          <a:xfrm>
            <a:off x="9723438" y="6102350"/>
            <a:ext cx="83820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EDC3E8E9-AB0C-4A0D-844A-F65D6EAE25DF}" type="datetime'''S''''''''''i''ng''''''a''''''''''''''''po''r''''e'''">
              <a:rPr lang="en-IN" altLang="en-US" sz="1600" smtClean="0"/>
              <a:pPr/>
              <a:t>Singapore</a:t>
            </a:fld>
            <a:endParaRPr lang="en-IN" sz="1600" dirty="0"/>
          </a:p>
        </p:txBody>
      </p:sp>
      <p:sp>
        <p:nvSpPr>
          <p:cNvPr id="52" name="Text Placeholder 2">
            <a:extLst>
              <a:ext uri="{FF2B5EF4-FFF2-40B4-BE49-F238E27FC236}">
                <a16:creationId xmlns:a16="http://schemas.microsoft.com/office/drawing/2014/main" id="{018B0BBD-9CE9-1B5D-C2A9-6E79318D109E}"/>
              </a:ext>
            </a:extLst>
          </p:cNvPr>
          <p:cNvSpPr>
            <a:spLocks noGrp="1"/>
          </p:cNvSpPr>
          <p:nvPr>
            <p:custDataLst>
              <p:tags r:id="rId12"/>
            </p:custDataLst>
          </p:nvPr>
        </p:nvSpPr>
        <p:spPr bwMode="auto">
          <a:xfrm>
            <a:off x="10771188" y="6102350"/>
            <a:ext cx="1020763"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EA35A3C4-55F3-4EAB-A08C-4C2B6EC0B1D0}" type="datetime'''''''''''S''ou''''t''h'''' A''''''''''''''f''''ric''a'''">
              <a:rPr lang="en-IN" altLang="en-US" sz="1600" smtClean="0"/>
              <a:pPr/>
              <a:t>South Africa</a:t>
            </a:fld>
            <a:endParaRPr lang="en-IN" sz="1600" dirty="0"/>
          </a:p>
        </p:txBody>
      </p:sp>
      <p:sp>
        <p:nvSpPr>
          <p:cNvPr id="53" name="Text Placeholder 2">
            <a:extLst>
              <a:ext uri="{FF2B5EF4-FFF2-40B4-BE49-F238E27FC236}">
                <a16:creationId xmlns:a16="http://schemas.microsoft.com/office/drawing/2014/main" id="{E7E356D3-B523-8586-CB3D-935F8B24CB3A}"/>
              </a:ext>
            </a:extLst>
          </p:cNvPr>
          <p:cNvSpPr>
            <a:spLocks noGrp="1"/>
          </p:cNvSpPr>
          <p:nvPr>
            <p:custDataLst>
              <p:tags r:id="rId13"/>
            </p:custDataLst>
          </p:nvPr>
        </p:nvSpPr>
        <p:spPr bwMode="auto">
          <a:xfrm>
            <a:off x="12045950" y="6102350"/>
            <a:ext cx="747713"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5B2EF738-3759-4DAC-8A5F-587D201FE4BF}" type="datetime'''''''''''''''''''''''Sri'''' ''''''''L''''a''nka'''''''''''">
              <a:rPr lang="en-IN" altLang="en-US" sz="1600" smtClean="0"/>
              <a:pPr/>
              <a:t>Sri Lanka</a:t>
            </a:fld>
            <a:endParaRPr lang="en-IN" sz="1600" dirty="0"/>
          </a:p>
        </p:txBody>
      </p:sp>
      <p:sp>
        <p:nvSpPr>
          <p:cNvPr id="54" name="Text Placeholder 2">
            <a:extLst>
              <a:ext uri="{FF2B5EF4-FFF2-40B4-BE49-F238E27FC236}">
                <a16:creationId xmlns:a16="http://schemas.microsoft.com/office/drawing/2014/main" id="{3919C28A-14D3-1547-4211-239F15270337}"/>
              </a:ext>
            </a:extLst>
          </p:cNvPr>
          <p:cNvSpPr>
            <a:spLocks noGrp="1"/>
          </p:cNvSpPr>
          <p:nvPr>
            <p:custDataLst>
              <p:tags r:id="rId14"/>
            </p:custDataLst>
          </p:nvPr>
        </p:nvSpPr>
        <p:spPr bwMode="auto">
          <a:xfrm>
            <a:off x="13269913" y="6102350"/>
            <a:ext cx="574675"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B6772CB6-B423-4448-B27F-663B98F553CE}" type="datetime'''Tu''''''''r''''k''''''''''''''''''e''''''''''''''''''''y'">
              <a:rPr lang="en-IN" altLang="en-US" sz="1600" smtClean="0"/>
              <a:pPr/>
              <a:t>Turkey</a:t>
            </a:fld>
            <a:endParaRPr lang="en-IN" sz="1600" dirty="0"/>
          </a:p>
        </p:txBody>
      </p:sp>
      <p:sp>
        <p:nvSpPr>
          <p:cNvPr id="55" name="Text Placeholder 2">
            <a:extLst>
              <a:ext uri="{FF2B5EF4-FFF2-40B4-BE49-F238E27FC236}">
                <a16:creationId xmlns:a16="http://schemas.microsoft.com/office/drawing/2014/main" id="{186048AA-C020-E931-49B8-CCF2FE0D5C9D}"/>
              </a:ext>
            </a:extLst>
          </p:cNvPr>
          <p:cNvSpPr>
            <a:spLocks noGrp="1"/>
          </p:cNvSpPr>
          <p:nvPr>
            <p:custDataLst>
              <p:tags r:id="rId15"/>
            </p:custDataLst>
          </p:nvPr>
        </p:nvSpPr>
        <p:spPr bwMode="auto">
          <a:xfrm>
            <a:off x="14190663" y="6102350"/>
            <a:ext cx="1009650" cy="4889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35314213-91B5-48F6-ADCA-0634F03A8733}" type="datetime'U''ni''''''''t''ed'''' Ar''''''ab E''mi''''''''''r''at''es'''">
              <a:rPr lang="en-IN" altLang="en-US" sz="1600" smtClean="0"/>
              <a:pPr/>
              <a:t>United Arab Emirates</a:t>
            </a:fld>
            <a:endParaRPr lang="en-IN" sz="1600" dirty="0"/>
          </a:p>
        </p:txBody>
      </p:sp>
      <p:sp>
        <p:nvSpPr>
          <p:cNvPr id="56" name="Text Placeholder 2">
            <a:extLst>
              <a:ext uri="{FF2B5EF4-FFF2-40B4-BE49-F238E27FC236}">
                <a16:creationId xmlns:a16="http://schemas.microsoft.com/office/drawing/2014/main" id="{E7606965-AE9B-D47B-BD85-52B8B9F1797A}"/>
              </a:ext>
            </a:extLst>
          </p:cNvPr>
          <p:cNvSpPr>
            <a:spLocks noGrp="1"/>
          </p:cNvSpPr>
          <p:nvPr>
            <p:custDataLst>
              <p:tags r:id="rId16"/>
            </p:custDataLst>
          </p:nvPr>
        </p:nvSpPr>
        <p:spPr bwMode="auto">
          <a:xfrm>
            <a:off x="15460663" y="6102350"/>
            <a:ext cx="742950" cy="4889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3BA5C838-F7E3-4762-9036-BA894EF40A0F}" type="datetime'U''n''''i''''''t''e''d ''Ki''ng''''''''''''''''''d''om'''">
              <a:rPr lang="en-IN" altLang="en-US" sz="1600" smtClean="0"/>
              <a:pPr/>
              <a:t>United Kingdom</a:t>
            </a:fld>
            <a:endParaRPr lang="en-IN" sz="1600" dirty="0"/>
          </a:p>
        </p:txBody>
      </p:sp>
      <p:sp>
        <p:nvSpPr>
          <p:cNvPr id="57" name="Text Placeholder 2">
            <a:extLst>
              <a:ext uri="{FF2B5EF4-FFF2-40B4-BE49-F238E27FC236}">
                <a16:creationId xmlns:a16="http://schemas.microsoft.com/office/drawing/2014/main" id="{9C5F3F6B-2049-7E1F-7647-F974C5C52ADD}"/>
              </a:ext>
            </a:extLst>
          </p:cNvPr>
          <p:cNvSpPr>
            <a:spLocks noGrp="1"/>
          </p:cNvSpPr>
          <p:nvPr>
            <p:custDataLst>
              <p:tags r:id="rId17"/>
            </p:custDataLst>
          </p:nvPr>
        </p:nvSpPr>
        <p:spPr bwMode="auto">
          <a:xfrm>
            <a:off x="16408400" y="6102350"/>
            <a:ext cx="1125538" cy="4889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2D5B2B1A-5D6D-40E3-A58D-FDF906441B7C}" type="datetime'''''''Unit''e''d'' S''t''''at''e''''s o''''f Amer''i''ca'''">
              <a:rPr lang="en-IN" altLang="en-US" sz="1600" smtClean="0"/>
              <a:pPr/>
              <a:t>United States of America</a:t>
            </a:fld>
            <a:endParaRPr lang="en-IN" sz="1600" dirty="0"/>
          </a:p>
        </p:txBody>
      </p:sp>
      <p:grpSp>
        <p:nvGrpSpPr>
          <p:cNvPr id="107" name="Group 106">
            <a:extLst>
              <a:ext uri="{FF2B5EF4-FFF2-40B4-BE49-F238E27FC236}">
                <a16:creationId xmlns:a16="http://schemas.microsoft.com/office/drawing/2014/main" id="{775D9461-BC8A-A72B-B95E-BFE4A53BC52E}"/>
              </a:ext>
            </a:extLst>
          </p:cNvPr>
          <p:cNvGrpSpPr/>
          <p:nvPr/>
        </p:nvGrpSpPr>
        <p:grpSpPr>
          <a:xfrm rot="5400000">
            <a:off x="8500123" y="2457617"/>
            <a:ext cx="535279" cy="9259846"/>
            <a:chOff x="6166690" y="1883664"/>
            <a:chExt cx="352541" cy="4442400"/>
          </a:xfrm>
        </p:grpSpPr>
        <p:cxnSp>
          <p:nvCxnSpPr>
            <p:cNvPr id="108" name="Straight Connector 107">
              <a:extLst>
                <a:ext uri="{FF2B5EF4-FFF2-40B4-BE49-F238E27FC236}">
                  <a16:creationId xmlns:a16="http://schemas.microsoft.com/office/drawing/2014/main" id="{454A2F0F-AAE6-8139-1774-662109100CF7}"/>
                </a:ext>
              </a:extLst>
            </p:cNvPr>
            <p:cNvCxnSpPr>
              <a:cxnSpLocks/>
            </p:cNvCxnSpPr>
            <p:nvPr/>
          </p:nvCxnSpPr>
          <p:spPr>
            <a:xfrm>
              <a:off x="6327648" y="1883664"/>
              <a:ext cx="0" cy="4442400"/>
            </a:xfrm>
            <a:prstGeom prst="line">
              <a:avLst/>
            </a:prstGeom>
            <a:ln>
              <a:solidFill>
                <a:srgbClr val="606060"/>
              </a:solidFill>
              <a:prstDash val="dash"/>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942FC1B8-2050-19C6-D6AD-26CFC6A0872D}"/>
                </a:ext>
              </a:extLst>
            </p:cNvPr>
            <p:cNvGrpSpPr/>
            <p:nvPr/>
          </p:nvGrpSpPr>
          <p:grpSpPr>
            <a:xfrm>
              <a:off x="6166690" y="3727013"/>
              <a:ext cx="352541" cy="755703"/>
              <a:chOff x="5951944" y="3079022"/>
              <a:chExt cx="352541" cy="755703"/>
            </a:xfrm>
          </p:grpSpPr>
          <p:sp>
            <p:nvSpPr>
              <p:cNvPr id="110" name="Rectangle 109">
                <a:extLst>
                  <a:ext uri="{FF2B5EF4-FFF2-40B4-BE49-F238E27FC236}">
                    <a16:creationId xmlns:a16="http://schemas.microsoft.com/office/drawing/2014/main" id="{760F8645-49CF-EEB5-56E0-952986A30CD1}"/>
                  </a:ext>
                </a:extLst>
              </p:cNvPr>
              <p:cNvSpPr/>
              <p:nvPr/>
            </p:nvSpPr>
            <p:spPr>
              <a:xfrm>
                <a:off x="5951944" y="3079022"/>
                <a:ext cx="352541" cy="75570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sp>
            <p:nvSpPr>
              <p:cNvPr id="111" name="Freeform: Shape 110">
                <a:extLst>
                  <a:ext uri="{FF2B5EF4-FFF2-40B4-BE49-F238E27FC236}">
                    <a16:creationId xmlns:a16="http://schemas.microsoft.com/office/drawing/2014/main" id="{BB21B634-A485-1B77-61B3-E133E3ADBF99}"/>
                  </a:ext>
                </a:extLst>
              </p:cNvPr>
              <p:cNvSpPr/>
              <p:nvPr/>
            </p:nvSpPr>
            <p:spPr>
              <a:xfrm>
                <a:off x="5986132" y="3186998"/>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tx1">
                  <a:lumMod val="50000"/>
                  <a:lumOff val="50000"/>
                </a:schemeClr>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grpSp>
      </p:grpSp>
      <p:sp>
        <p:nvSpPr>
          <p:cNvPr id="113" name="Rectangle: Rounded Corners 112">
            <a:extLst>
              <a:ext uri="{FF2B5EF4-FFF2-40B4-BE49-F238E27FC236}">
                <a16:creationId xmlns:a16="http://schemas.microsoft.com/office/drawing/2014/main" id="{2566EB50-BCE7-BC44-4622-613A2159756E}"/>
              </a:ext>
            </a:extLst>
          </p:cNvPr>
          <p:cNvSpPr/>
          <p:nvPr/>
        </p:nvSpPr>
        <p:spPr>
          <a:xfrm>
            <a:off x="673100" y="7803097"/>
            <a:ext cx="16949738" cy="209972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1000"/>
              </a:spcAft>
              <a:buSzPts val="1000"/>
              <a:buFont typeface="Symbol" panose="05050102010706020507" pitchFamily="18" charset="2"/>
              <a:buChar char=""/>
              <a:tabLst>
                <a:tab pos="457200" algn="l"/>
              </a:tabLst>
            </a:pPr>
            <a:r>
              <a:rPr lang="en-IN" sz="15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Countries like </a:t>
            </a:r>
            <a:r>
              <a:rPr lang="en-IN" sz="15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Canada, Qatar, Singapore, Turkey, and Australia</a:t>
            </a:r>
            <a:r>
              <a:rPr lang="en-IN" sz="15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show potential for premium, high-price range restaurants. They all have relatively few restaurants and average ratings that aren't particularly high, suggesting room for improvement in the dining scene.</a:t>
            </a:r>
          </a:p>
          <a:p>
            <a:pPr marL="342900" lvl="0" indent="-342900">
              <a:lnSpc>
                <a:spcPct val="115000"/>
              </a:lnSpc>
              <a:spcAft>
                <a:spcPts val="1000"/>
              </a:spcAft>
              <a:buSzPts val="1000"/>
              <a:buFont typeface="Symbol" panose="05050102010706020507" pitchFamily="18" charset="2"/>
              <a:buChar char=""/>
              <a:tabLst>
                <a:tab pos="457200" algn="l"/>
              </a:tabLst>
            </a:pPr>
            <a:r>
              <a:rPr lang="en-IN" sz="15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Canada and Singapore, in particular, stand out with very limited restaurant options and lower average ratings—making them attractive markets for introducing a higher-quality, upscale dining experience with minimal competition.</a:t>
            </a:r>
          </a:p>
          <a:p>
            <a:pPr marL="342900" lvl="0" indent="-342900">
              <a:lnSpc>
                <a:spcPct val="115000"/>
              </a:lnSpc>
              <a:spcAft>
                <a:spcPts val="1000"/>
              </a:spcAft>
              <a:buSzPts val="1000"/>
              <a:buFont typeface="Symbol" panose="05050102010706020507" pitchFamily="18" charset="2"/>
              <a:buChar char=""/>
              <a:tabLst>
                <a:tab pos="457200" algn="l"/>
              </a:tabLst>
            </a:pPr>
            <a:r>
              <a:rPr lang="en-IN" sz="15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While Qatar and Turkey have slightly better ratings, their smaller restaurant base still leaves space for a unique, high-end offering to stand out.</a:t>
            </a:r>
          </a:p>
          <a:p>
            <a:pPr marL="342900" lvl="0" indent="-342900">
              <a:lnSpc>
                <a:spcPct val="115000"/>
              </a:lnSpc>
              <a:spcAft>
                <a:spcPts val="1000"/>
              </a:spcAft>
              <a:buSzPts val="1000"/>
              <a:buFont typeface="Symbol" panose="05050102010706020507" pitchFamily="18" charset="2"/>
              <a:buChar char=""/>
              <a:tabLst>
                <a:tab pos="457200" algn="l"/>
              </a:tabLst>
            </a:pPr>
            <a:r>
              <a:rPr lang="en-IN" sz="15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 countries that have a rating &gt;4, and less number of restaurants gives us the greatest potential. Hence, from here we shortlist: Sri Lanka, Singapore, Canada, Australia, Brazil</a:t>
            </a:r>
          </a:p>
        </p:txBody>
      </p:sp>
      <p:sp>
        <p:nvSpPr>
          <p:cNvPr id="114" name="Rectangle: Rounded Corners 113">
            <a:extLst>
              <a:ext uri="{FF2B5EF4-FFF2-40B4-BE49-F238E27FC236}">
                <a16:creationId xmlns:a16="http://schemas.microsoft.com/office/drawing/2014/main" id="{53E1155C-920F-4E08-66E7-CD2DEA5B7827}"/>
              </a:ext>
            </a:extLst>
          </p:cNvPr>
          <p:cNvSpPr/>
          <p:nvPr/>
        </p:nvSpPr>
        <p:spPr>
          <a:xfrm>
            <a:off x="6875407" y="7353300"/>
            <a:ext cx="3581400" cy="47035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KEY TAKEAWAYS</a:t>
            </a:r>
          </a:p>
        </p:txBody>
      </p:sp>
    </p:spTree>
    <p:extLst>
      <p:ext uri="{BB962C8B-B14F-4D97-AF65-F5344CB8AC3E}">
        <p14:creationId xmlns:p14="http://schemas.microsoft.com/office/powerpoint/2010/main" val="196121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D30C8-925F-0DC4-F342-B4575727AFE0}"/>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A4921BE7-F48A-7D05-D2D8-4D233AC36C17}"/>
              </a:ext>
            </a:extLst>
          </p:cNvPr>
          <p:cNvGraphicFramePr>
            <a:graphicFrameLocks noChangeAspect="1"/>
          </p:cNvGraphicFramePr>
          <p:nvPr>
            <p:custDataLst>
              <p:tags r:id="rId1"/>
            </p:custDataLst>
            <p:extLst>
              <p:ext uri="{D42A27DB-BD31-4B8C-83A1-F6EECF244321}">
                <p14:modId xmlns:p14="http://schemas.microsoft.com/office/powerpoint/2010/main" val="2618573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21" imgH="423" progId="TCLayout.ActiveDocument.1">
                  <p:embed/>
                </p:oleObj>
              </mc:Choice>
              <mc:Fallback>
                <p:oleObj name="think-cell Slide" r:id="rId19" imgW="421" imgH="423" progId="TCLayout.ActiveDocument.1">
                  <p:embed/>
                  <p:pic>
                    <p:nvPicPr>
                      <p:cNvPr id="15" name="think-cell data - do not delete" hidden="1">
                        <a:extLst>
                          <a:ext uri="{FF2B5EF4-FFF2-40B4-BE49-F238E27FC236}">
                            <a16:creationId xmlns:a16="http://schemas.microsoft.com/office/drawing/2014/main" id="{A4921BE7-F48A-7D05-D2D8-4D233AC36C17}"/>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23DD611-E004-FDD5-BC8A-D4E6133A0096}"/>
              </a:ext>
            </a:extLst>
          </p:cNvPr>
          <p:cNvSpPr/>
          <p:nvPr/>
        </p:nvSpPr>
        <p:spPr>
          <a:xfrm>
            <a:off x="437051" y="1459288"/>
            <a:ext cx="17317549" cy="505641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2">
            <a:extLst>
              <a:ext uri="{FF2B5EF4-FFF2-40B4-BE49-F238E27FC236}">
                <a16:creationId xmlns:a16="http://schemas.microsoft.com/office/drawing/2014/main" id="{B6E0C88A-AF25-14B6-AA0D-544DD189B410}"/>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Analysis of Data: Price Range </a:t>
            </a:r>
          </a:p>
        </p:txBody>
      </p:sp>
      <p:cxnSp>
        <p:nvCxnSpPr>
          <p:cNvPr id="3" name="Straight Connector 2">
            <a:extLst>
              <a:ext uri="{FF2B5EF4-FFF2-40B4-BE49-F238E27FC236}">
                <a16:creationId xmlns:a16="http://schemas.microsoft.com/office/drawing/2014/main" id="{57D70CA9-ADD3-C380-8A10-6D1E4063F114}"/>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8" name="Chart 7">
            <a:extLst>
              <a:ext uri="{FF2B5EF4-FFF2-40B4-BE49-F238E27FC236}">
                <a16:creationId xmlns:a16="http://schemas.microsoft.com/office/drawing/2014/main" id="{6206B52D-D85B-8698-F131-4787DEE71B22}"/>
              </a:ext>
            </a:extLst>
          </p:cNvPr>
          <p:cNvGraphicFramePr/>
          <p:nvPr>
            <p:custDataLst>
              <p:tags r:id="rId2"/>
            </p:custDataLst>
            <p:extLst>
              <p:ext uri="{D42A27DB-BD31-4B8C-83A1-F6EECF244321}">
                <p14:modId xmlns:p14="http://schemas.microsoft.com/office/powerpoint/2010/main" val="2195307834"/>
              </p:ext>
            </p:extLst>
          </p:nvPr>
        </p:nvGraphicFramePr>
        <p:xfrm>
          <a:off x="596900" y="1535113"/>
          <a:ext cx="17108488" cy="4413250"/>
        </p:xfrm>
        <a:graphic>
          <a:graphicData uri="http://schemas.openxmlformats.org/drawingml/2006/chart">
            <c:chart xmlns:c="http://schemas.openxmlformats.org/drawingml/2006/chart" xmlns:r="http://schemas.openxmlformats.org/officeDocument/2006/relationships" r:id="rId21"/>
          </a:graphicData>
        </a:graphic>
      </p:graphicFrame>
      <p:sp>
        <p:nvSpPr>
          <p:cNvPr id="9" name="Text Placeholder 2">
            <a:extLst>
              <a:ext uri="{FF2B5EF4-FFF2-40B4-BE49-F238E27FC236}">
                <a16:creationId xmlns:a16="http://schemas.microsoft.com/office/drawing/2014/main" id="{847A14BA-1965-4F07-05B0-2A4BC3F94DED}"/>
              </a:ext>
            </a:extLst>
          </p:cNvPr>
          <p:cNvSpPr>
            <a:spLocks noGrp="1"/>
          </p:cNvSpPr>
          <p:nvPr>
            <p:custDataLst>
              <p:tags r:id="rId3"/>
            </p:custDataLst>
          </p:nvPr>
        </p:nvSpPr>
        <p:spPr bwMode="auto">
          <a:xfrm>
            <a:off x="877888" y="5668963"/>
            <a:ext cx="735013"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9B98C273-F393-4DCA-80AF-E30AF37828FF}" type="datetime'''Au''s''''tr''a''''''''''''''''''''''''''''''l''''i''''a'">
              <a:rPr lang="en-IN" altLang="en-US" sz="1600" smtClean="0"/>
              <a:pPr/>
              <a:t>Australia</a:t>
            </a:fld>
            <a:endParaRPr lang="en-IN" sz="1600" dirty="0"/>
          </a:p>
        </p:txBody>
      </p:sp>
      <p:sp>
        <p:nvSpPr>
          <p:cNvPr id="10" name="Text Placeholder 2">
            <a:extLst>
              <a:ext uri="{FF2B5EF4-FFF2-40B4-BE49-F238E27FC236}">
                <a16:creationId xmlns:a16="http://schemas.microsoft.com/office/drawing/2014/main" id="{6216C2A5-8B83-2AAE-BD90-2918DDC1AF10}"/>
              </a:ext>
            </a:extLst>
          </p:cNvPr>
          <p:cNvSpPr>
            <a:spLocks noGrp="1"/>
          </p:cNvSpPr>
          <p:nvPr>
            <p:custDataLst>
              <p:tags r:id="rId4"/>
            </p:custDataLst>
          </p:nvPr>
        </p:nvSpPr>
        <p:spPr bwMode="auto">
          <a:xfrm>
            <a:off x="2143125" y="5668963"/>
            <a:ext cx="460375"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4BDA0259-9D06-43D1-B978-59DEAFAEBBCD}" type="datetime'''''B''r''''''''''''''''''''''''''''''''''az''''''il'''">
              <a:rPr lang="en-IN" altLang="en-US" sz="1600" smtClean="0"/>
              <a:pPr/>
              <a:t>Brazil</a:t>
            </a:fld>
            <a:endParaRPr lang="en-IN" sz="1600" dirty="0"/>
          </a:p>
        </p:txBody>
      </p:sp>
      <p:sp>
        <p:nvSpPr>
          <p:cNvPr id="11" name="Text Placeholder 2">
            <a:extLst>
              <a:ext uri="{FF2B5EF4-FFF2-40B4-BE49-F238E27FC236}">
                <a16:creationId xmlns:a16="http://schemas.microsoft.com/office/drawing/2014/main" id="{CC4684EB-1A45-38E6-092A-FDE48926E5ED}"/>
              </a:ext>
            </a:extLst>
          </p:cNvPr>
          <p:cNvSpPr>
            <a:spLocks noGrp="1"/>
          </p:cNvSpPr>
          <p:nvPr>
            <p:custDataLst>
              <p:tags r:id="rId5"/>
            </p:custDataLst>
          </p:nvPr>
        </p:nvSpPr>
        <p:spPr bwMode="auto">
          <a:xfrm>
            <a:off x="3192463" y="5668963"/>
            <a:ext cx="62388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79CE6719-A0A2-41D1-93C4-ADCDD8713C99}" type="datetime'Ca''''''''n''''''''''''''''''''a''d''''a'''">
              <a:rPr lang="en-IN" altLang="en-US" sz="1600" smtClean="0"/>
              <a:pPr/>
              <a:t>Canada</a:t>
            </a:fld>
            <a:endParaRPr lang="en-IN" sz="1600" dirty="0"/>
          </a:p>
        </p:txBody>
      </p:sp>
      <p:sp>
        <p:nvSpPr>
          <p:cNvPr id="44" name="Text Placeholder 2">
            <a:extLst>
              <a:ext uri="{FF2B5EF4-FFF2-40B4-BE49-F238E27FC236}">
                <a16:creationId xmlns:a16="http://schemas.microsoft.com/office/drawing/2014/main" id="{9B8FAA64-73FB-B225-BFD0-ADFA6D1DB0EE}"/>
              </a:ext>
            </a:extLst>
          </p:cNvPr>
          <p:cNvSpPr>
            <a:spLocks noGrp="1"/>
          </p:cNvSpPr>
          <p:nvPr>
            <p:custDataLst>
              <p:tags r:id="rId6"/>
            </p:custDataLst>
          </p:nvPr>
        </p:nvSpPr>
        <p:spPr bwMode="auto">
          <a:xfrm>
            <a:off x="4422775" y="5668963"/>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80B5C63C-6D46-420B-B38F-704F59FC5459}" type="datetime'''''''I''''''''''''''''n''d''i''''''''''''''''a'''''''''''''">
              <a:rPr lang="en-IN" altLang="en-US" sz="1600" smtClean="0"/>
              <a:pPr/>
              <a:t>India</a:t>
            </a:fld>
            <a:endParaRPr lang="en-IN" sz="1600" dirty="0"/>
          </a:p>
        </p:txBody>
      </p:sp>
      <p:sp>
        <p:nvSpPr>
          <p:cNvPr id="45" name="Text Placeholder 2">
            <a:extLst>
              <a:ext uri="{FF2B5EF4-FFF2-40B4-BE49-F238E27FC236}">
                <a16:creationId xmlns:a16="http://schemas.microsoft.com/office/drawing/2014/main" id="{F71F1C74-5D9B-1B5E-8FA1-D73C4CF0E572}"/>
              </a:ext>
            </a:extLst>
          </p:cNvPr>
          <p:cNvSpPr>
            <a:spLocks noGrp="1"/>
          </p:cNvSpPr>
          <p:nvPr>
            <p:custDataLst>
              <p:tags r:id="rId7"/>
            </p:custDataLst>
          </p:nvPr>
        </p:nvSpPr>
        <p:spPr bwMode="auto">
          <a:xfrm>
            <a:off x="5356225" y="5668963"/>
            <a:ext cx="81438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9A88F21C-E66C-4711-B768-AB67A00CFEEF}" type="datetime'''In''''''''''''''''d''''''''''''''''o''''''''ne''sia'''''''">
              <a:rPr lang="en-IN" altLang="en-US" sz="1600" smtClean="0"/>
              <a:pPr/>
              <a:t>Indonesia</a:t>
            </a:fld>
            <a:endParaRPr lang="en-IN" sz="1600" dirty="0"/>
          </a:p>
        </p:txBody>
      </p:sp>
      <p:sp>
        <p:nvSpPr>
          <p:cNvPr id="46" name="Text Placeholder 2">
            <a:extLst>
              <a:ext uri="{FF2B5EF4-FFF2-40B4-BE49-F238E27FC236}">
                <a16:creationId xmlns:a16="http://schemas.microsoft.com/office/drawing/2014/main" id="{51A1F22A-FC8A-5759-2C11-62C0015B4DC4}"/>
              </a:ext>
            </a:extLst>
          </p:cNvPr>
          <p:cNvSpPr>
            <a:spLocks noGrp="1"/>
          </p:cNvSpPr>
          <p:nvPr>
            <p:custDataLst>
              <p:tags r:id="rId8"/>
            </p:custDataLst>
          </p:nvPr>
        </p:nvSpPr>
        <p:spPr bwMode="auto">
          <a:xfrm>
            <a:off x="6350000" y="5668963"/>
            <a:ext cx="1082675"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5CA250BD-BEE2-423A-A374-2D4D34D0169B}" type="datetime'''''N''e''w'' ''''Z''''''ea''l''''''a''n''''''''''''''d'''">
              <a:rPr lang="en-IN" altLang="en-US" sz="1600" smtClean="0"/>
              <a:pPr/>
              <a:t>New Zealand</a:t>
            </a:fld>
            <a:endParaRPr lang="en-IN" sz="1600" dirty="0"/>
          </a:p>
        </p:txBody>
      </p:sp>
      <p:sp>
        <p:nvSpPr>
          <p:cNvPr id="47" name="Text Placeholder 2">
            <a:extLst>
              <a:ext uri="{FF2B5EF4-FFF2-40B4-BE49-F238E27FC236}">
                <a16:creationId xmlns:a16="http://schemas.microsoft.com/office/drawing/2014/main" id="{2F72BA95-58AA-DACF-2BAB-45E064D68923}"/>
              </a:ext>
            </a:extLst>
          </p:cNvPr>
          <p:cNvSpPr>
            <a:spLocks noGrp="1"/>
          </p:cNvSpPr>
          <p:nvPr>
            <p:custDataLst>
              <p:tags r:id="rId9"/>
            </p:custDataLst>
          </p:nvPr>
        </p:nvSpPr>
        <p:spPr bwMode="auto">
          <a:xfrm>
            <a:off x="7567613" y="5668963"/>
            <a:ext cx="90805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4E13844B-4FC5-4744-860A-09FE0472B64E}" type="datetime'Phil''''''''i''''''''''''''''p''''''''pi''''''nes'">
              <a:rPr lang="en-IN" altLang="en-US" sz="1600" smtClean="0"/>
              <a:pPr/>
              <a:t>Philippines</a:t>
            </a:fld>
            <a:endParaRPr lang="en-IN" sz="1600" dirty="0"/>
          </a:p>
        </p:txBody>
      </p:sp>
      <p:sp>
        <p:nvSpPr>
          <p:cNvPr id="50" name="Text Placeholder 2">
            <a:extLst>
              <a:ext uri="{FF2B5EF4-FFF2-40B4-BE49-F238E27FC236}">
                <a16:creationId xmlns:a16="http://schemas.microsoft.com/office/drawing/2014/main" id="{730D09AA-319F-39D1-890E-E51B68BA8B69}"/>
              </a:ext>
            </a:extLst>
          </p:cNvPr>
          <p:cNvSpPr>
            <a:spLocks noGrp="1"/>
          </p:cNvSpPr>
          <p:nvPr>
            <p:custDataLst>
              <p:tags r:id="rId10"/>
            </p:custDataLst>
          </p:nvPr>
        </p:nvSpPr>
        <p:spPr bwMode="auto">
          <a:xfrm>
            <a:off x="8912225" y="5668963"/>
            <a:ext cx="47783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8506E135-A531-4AD3-A6E5-AF1C12906CFB}" type="datetime'''Q''''a''''''''''''''t''''''''a''''''''''''''''''''''r'''">
              <a:rPr lang="en-IN" altLang="en-US" sz="1600" smtClean="0"/>
              <a:pPr/>
              <a:t>Qatar</a:t>
            </a:fld>
            <a:endParaRPr lang="en-IN" sz="1600" dirty="0"/>
          </a:p>
        </p:txBody>
      </p:sp>
      <p:sp>
        <p:nvSpPr>
          <p:cNvPr id="51" name="Text Placeholder 2">
            <a:extLst>
              <a:ext uri="{FF2B5EF4-FFF2-40B4-BE49-F238E27FC236}">
                <a16:creationId xmlns:a16="http://schemas.microsoft.com/office/drawing/2014/main" id="{E90D4FBB-906C-09ED-7FD0-F42C16FCEF17}"/>
              </a:ext>
            </a:extLst>
          </p:cNvPr>
          <p:cNvSpPr>
            <a:spLocks noGrp="1"/>
          </p:cNvSpPr>
          <p:nvPr>
            <p:custDataLst>
              <p:tags r:id="rId11"/>
            </p:custDataLst>
          </p:nvPr>
        </p:nvSpPr>
        <p:spPr bwMode="auto">
          <a:xfrm>
            <a:off x="9864725" y="5668963"/>
            <a:ext cx="831850"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EDC3E8E9-AB0C-4A0D-844A-F65D6EAE25DF}" type="datetime'''S''''''''''i''ng''''''a''''''''''''''''po''r''''e'''">
              <a:rPr lang="en-IN" altLang="en-US" sz="1600" smtClean="0"/>
              <a:pPr/>
              <a:t>Singapore</a:t>
            </a:fld>
            <a:endParaRPr lang="en-IN" sz="1600" dirty="0"/>
          </a:p>
        </p:txBody>
      </p:sp>
      <p:sp>
        <p:nvSpPr>
          <p:cNvPr id="52" name="Text Placeholder 2">
            <a:extLst>
              <a:ext uri="{FF2B5EF4-FFF2-40B4-BE49-F238E27FC236}">
                <a16:creationId xmlns:a16="http://schemas.microsoft.com/office/drawing/2014/main" id="{938B9054-38E3-CFF6-2833-2997A3DA5BE4}"/>
              </a:ext>
            </a:extLst>
          </p:cNvPr>
          <p:cNvSpPr>
            <a:spLocks noGrp="1"/>
          </p:cNvSpPr>
          <p:nvPr>
            <p:custDataLst>
              <p:tags r:id="rId12"/>
            </p:custDataLst>
          </p:nvPr>
        </p:nvSpPr>
        <p:spPr bwMode="auto">
          <a:xfrm>
            <a:off x="10899775" y="5668963"/>
            <a:ext cx="1019175"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EA35A3C4-55F3-4EAB-A08C-4C2B6EC0B1D0}" type="datetime'''''''''''S''ou''''t''h'''' A''''''''''''''f''''ric''a'''">
              <a:rPr lang="en-IN" altLang="en-US" sz="1600" smtClean="0"/>
              <a:pPr/>
              <a:t>South Africa</a:t>
            </a:fld>
            <a:endParaRPr lang="en-IN" sz="1600" dirty="0"/>
          </a:p>
        </p:txBody>
      </p:sp>
      <p:sp>
        <p:nvSpPr>
          <p:cNvPr id="53" name="Text Placeholder 2">
            <a:extLst>
              <a:ext uri="{FF2B5EF4-FFF2-40B4-BE49-F238E27FC236}">
                <a16:creationId xmlns:a16="http://schemas.microsoft.com/office/drawing/2014/main" id="{E58DCFD7-5CDE-7054-F40D-0C25CAE52615}"/>
              </a:ext>
            </a:extLst>
          </p:cNvPr>
          <p:cNvSpPr>
            <a:spLocks noGrp="1"/>
          </p:cNvSpPr>
          <p:nvPr>
            <p:custDataLst>
              <p:tags r:id="rId13"/>
            </p:custDataLst>
          </p:nvPr>
        </p:nvSpPr>
        <p:spPr bwMode="auto">
          <a:xfrm>
            <a:off x="12168188" y="5668963"/>
            <a:ext cx="74453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5B2EF738-3759-4DAC-8A5F-587D201FE4BF}" type="datetime'''''''''''''''''''''''Sri'''' ''''''''L''''a''nka'''''''''''">
              <a:rPr lang="en-IN" altLang="en-US" sz="1600" smtClean="0"/>
              <a:pPr/>
              <a:t>Sri Lanka</a:t>
            </a:fld>
            <a:endParaRPr lang="en-IN" sz="1600" dirty="0"/>
          </a:p>
        </p:txBody>
      </p:sp>
      <p:sp>
        <p:nvSpPr>
          <p:cNvPr id="54" name="Text Placeholder 2">
            <a:extLst>
              <a:ext uri="{FF2B5EF4-FFF2-40B4-BE49-F238E27FC236}">
                <a16:creationId xmlns:a16="http://schemas.microsoft.com/office/drawing/2014/main" id="{9D012E12-8CF8-866F-3ACC-C97B5C573F32}"/>
              </a:ext>
            </a:extLst>
          </p:cNvPr>
          <p:cNvSpPr>
            <a:spLocks noGrp="1"/>
          </p:cNvSpPr>
          <p:nvPr>
            <p:custDataLst>
              <p:tags r:id="rId14"/>
            </p:custDataLst>
          </p:nvPr>
        </p:nvSpPr>
        <p:spPr bwMode="auto">
          <a:xfrm>
            <a:off x="13392150" y="5668963"/>
            <a:ext cx="554038" cy="2444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B6772CB6-B423-4448-B27F-663B98F553CE}" type="datetime'''Tu''''''''r''''k''''''''''''''''''e''''''''''''''''''''y'">
              <a:rPr lang="en-IN" altLang="en-US" sz="1600" smtClean="0"/>
              <a:pPr/>
              <a:t>Turkey</a:t>
            </a:fld>
            <a:endParaRPr lang="en-IN" sz="1600" dirty="0"/>
          </a:p>
        </p:txBody>
      </p:sp>
      <p:sp>
        <p:nvSpPr>
          <p:cNvPr id="55" name="Text Placeholder 2">
            <a:extLst>
              <a:ext uri="{FF2B5EF4-FFF2-40B4-BE49-F238E27FC236}">
                <a16:creationId xmlns:a16="http://schemas.microsoft.com/office/drawing/2014/main" id="{0A6EB917-9FE4-6A18-2D71-013DC40D1D04}"/>
              </a:ext>
            </a:extLst>
          </p:cNvPr>
          <p:cNvSpPr>
            <a:spLocks noGrp="1"/>
          </p:cNvSpPr>
          <p:nvPr>
            <p:custDataLst>
              <p:tags r:id="rId15"/>
            </p:custDataLst>
          </p:nvPr>
        </p:nvSpPr>
        <p:spPr bwMode="auto">
          <a:xfrm>
            <a:off x="14297025" y="5668963"/>
            <a:ext cx="1003300" cy="4889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35314213-91B5-48F6-ADCA-0634F03A8733}" type="datetime'U''ni''''''''t''ed'''' Ar''''''ab E''mi''''''''''r''at''es'''">
              <a:rPr lang="en-IN" altLang="en-US" sz="1600" smtClean="0"/>
              <a:pPr/>
              <a:t>United Arab Emirates</a:t>
            </a:fld>
            <a:endParaRPr lang="en-IN" sz="1600" dirty="0"/>
          </a:p>
        </p:txBody>
      </p:sp>
      <p:sp>
        <p:nvSpPr>
          <p:cNvPr id="56" name="Text Placeholder 2">
            <a:extLst>
              <a:ext uri="{FF2B5EF4-FFF2-40B4-BE49-F238E27FC236}">
                <a16:creationId xmlns:a16="http://schemas.microsoft.com/office/drawing/2014/main" id="{E435FA25-501A-EB14-CC44-EE909E891FCC}"/>
              </a:ext>
            </a:extLst>
          </p:cNvPr>
          <p:cNvSpPr>
            <a:spLocks noGrp="1"/>
          </p:cNvSpPr>
          <p:nvPr>
            <p:custDataLst>
              <p:tags r:id="rId16"/>
            </p:custDataLst>
          </p:nvPr>
        </p:nvSpPr>
        <p:spPr bwMode="auto">
          <a:xfrm>
            <a:off x="15557500" y="5668963"/>
            <a:ext cx="741363" cy="4889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3BA5C838-F7E3-4762-9036-BA894EF40A0F}" type="datetime'U''n''''i''''''t''e''d ''Ki''ng''''''''''''''''''d''om'''">
              <a:rPr lang="en-IN" altLang="en-US" sz="1600" smtClean="0"/>
              <a:pPr/>
              <a:t>United Kingdom</a:t>
            </a:fld>
            <a:endParaRPr lang="en-IN" sz="1600" dirty="0"/>
          </a:p>
        </p:txBody>
      </p:sp>
      <p:sp>
        <p:nvSpPr>
          <p:cNvPr id="57" name="Text Placeholder 2">
            <a:extLst>
              <a:ext uri="{FF2B5EF4-FFF2-40B4-BE49-F238E27FC236}">
                <a16:creationId xmlns:a16="http://schemas.microsoft.com/office/drawing/2014/main" id="{E45C4BBE-1617-7AF8-87D3-47338A46D471}"/>
              </a:ext>
            </a:extLst>
          </p:cNvPr>
          <p:cNvSpPr>
            <a:spLocks noGrp="1"/>
          </p:cNvSpPr>
          <p:nvPr>
            <p:custDataLst>
              <p:tags r:id="rId17"/>
            </p:custDataLst>
          </p:nvPr>
        </p:nvSpPr>
        <p:spPr bwMode="auto">
          <a:xfrm>
            <a:off x="16498888" y="5668963"/>
            <a:ext cx="1117600" cy="4889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spcBef>
                <a:spcPct val="0"/>
              </a:spcBef>
              <a:spcAft>
                <a:spcPct val="0"/>
              </a:spcAft>
              <a:buNone/>
            </a:pPr>
            <a:fld id="{2D5B2B1A-5D6D-40E3-A58D-FDF906441B7C}" type="datetime'''''''Unit''e''d'' S''t''''at''e''''s o''''f Amer''i''ca'''">
              <a:rPr lang="en-IN" altLang="en-US" sz="1600" smtClean="0"/>
              <a:pPr/>
              <a:t>United States of America</a:t>
            </a:fld>
            <a:endParaRPr lang="en-IN" sz="1600" dirty="0"/>
          </a:p>
        </p:txBody>
      </p:sp>
      <p:grpSp>
        <p:nvGrpSpPr>
          <p:cNvPr id="107" name="Group 106">
            <a:extLst>
              <a:ext uri="{FF2B5EF4-FFF2-40B4-BE49-F238E27FC236}">
                <a16:creationId xmlns:a16="http://schemas.microsoft.com/office/drawing/2014/main" id="{981D0DB7-9936-CD6E-F1AB-385A5A57A822}"/>
              </a:ext>
            </a:extLst>
          </p:cNvPr>
          <p:cNvGrpSpPr/>
          <p:nvPr/>
        </p:nvGrpSpPr>
        <p:grpSpPr>
          <a:xfrm rot="5400000">
            <a:off x="8324683" y="2392397"/>
            <a:ext cx="535279" cy="9259846"/>
            <a:chOff x="6166690" y="1883664"/>
            <a:chExt cx="352541" cy="4442400"/>
          </a:xfrm>
        </p:grpSpPr>
        <p:cxnSp>
          <p:nvCxnSpPr>
            <p:cNvPr id="108" name="Straight Connector 107">
              <a:extLst>
                <a:ext uri="{FF2B5EF4-FFF2-40B4-BE49-F238E27FC236}">
                  <a16:creationId xmlns:a16="http://schemas.microsoft.com/office/drawing/2014/main" id="{5811F3BE-9B70-C672-412B-9470FD90AFC4}"/>
                </a:ext>
              </a:extLst>
            </p:cNvPr>
            <p:cNvCxnSpPr>
              <a:cxnSpLocks/>
            </p:cNvCxnSpPr>
            <p:nvPr/>
          </p:nvCxnSpPr>
          <p:spPr>
            <a:xfrm>
              <a:off x="6327648" y="1883664"/>
              <a:ext cx="0" cy="4442400"/>
            </a:xfrm>
            <a:prstGeom prst="line">
              <a:avLst/>
            </a:prstGeom>
            <a:ln>
              <a:solidFill>
                <a:srgbClr val="606060"/>
              </a:solidFill>
              <a:prstDash val="dash"/>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42B2F850-CAD5-8753-8982-41F48937BFAD}"/>
                </a:ext>
              </a:extLst>
            </p:cNvPr>
            <p:cNvGrpSpPr/>
            <p:nvPr/>
          </p:nvGrpSpPr>
          <p:grpSpPr>
            <a:xfrm>
              <a:off x="6166690" y="3727013"/>
              <a:ext cx="352541" cy="755703"/>
              <a:chOff x="5951944" y="3079022"/>
              <a:chExt cx="352541" cy="755703"/>
            </a:xfrm>
          </p:grpSpPr>
          <p:sp>
            <p:nvSpPr>
              <p:cNvPr id="110" name="Rectangle 109">
                <a:extLst>
                  <a:ext uri="{FF2B5EF4-FFF2-40B4-BE49-F238E27FC236}">
                    <a16:creationId xmlns:a16="http://schemas.microsoft.com/office/drawing/2014/main" id="{0DDB252A-4252-0AC7-CCAF-BC16E95B06E1}"/>
                  </a:ext>
                </a:extLst>
              </p:cNvPr>
              <p:cNvSpPr/>
              <p:nvPr/>
            </p:nvSpPr>
            <p:spPr>
              <a:xfrm>
                <a:off x="5951944" y="3079022"/>
                <a:ext cx="352541" cy="75570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sp>
            <p:nvSpPr>
              <p:cNvPr id="111" name="Freeform: Shape 110">
                <a:extLst>
                  <a:ext uri="{FF2B5EF4-FFF2-40B4-BE49-F238E27FC236}">
                    <a16:creationId xmlns:a16="http://schemas.microsoft.com/office/drawing/2014/main" id="{EC922C9B-2EE7-87F9-5D8B-2BD30EF7E106}"/>
                  </a:ext>
                </a:extLst>
              </p:cNvPr>
              <p:cNvSpPr/>
              <p:nvPr/>
            </p:nvSpPr>
            <p:spPr>
              <a:xfrm>
                <a:off x="5986132" y="3186998"/>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tx1">
                  <a:lumMod val="50000"/>
                  <a:lumOff val="50000"/>
                </a:schemeClr>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grpSp>
      </p:grpSp>
      <p:sp>
        <p:nvSpPr>
          <p:cNvPr id="113" name="Rectangle: Rounded Corners 112">
            <a:extLst>
              <a:ext uri="{FF2B5EF4-FFF2-40B4-BE49-F238E27FC236}">
                <a16:creationId xmlns:a16="http://schemas.microsoft.com/office/drawing/2014/main" id="{6CAC15E5-9124-75D3-8F36-21309B9523CA}"/>
              </a:ext>
            </a:extLst>
          </p:cNvPr>
          <p:cNvSpPr/>
          <p:nvPr/>
        </p:nvSpPr>
        <p:spPr>
          <a:xfrm>
            <a:off x="673100" y="7803097"/>
            <a:ext cx="16949738" cy="209972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Qatar, Singapore, and South Africa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widest price range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strong market segmentation—ideal for both premium and budget-friendly restaurant formats.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 USA, and Australia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reflect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narrowest price range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stable pricing expectations—focus should be on consistency, affordability, and high customer turnover.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Mid-tier countries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Philippines, UAE, and Brazil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price variability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room for multi-tiered offerings catering to both aspirational and value-seeking diners.</a:t>
            </a:r>
          </a:p>
          <a:p>
            <a:pPr algn="ctr"/>
            <a:endParaRPr lang="en-IN" dirty="0">
              <a:latin typeface="Times New Roman" panose="02020603050405020304" pitchFamily="18" charset="0"/>
              <a:cs typeface="Times New Roman" panose="02020603050405020304" pitchFamily="18" charset="0"/>
            </a:endParaRPr>
          </a:p>
        </p:txBody>
      </p:sp>
      <p:sp>
        <p:nvSpPr>
          <p:cNvPr id="114" name="Rectangle: Rounded Corners 113">
            <a:extLst>
              <a:ext uri="{FF2B5EF4-FFF2-40B4-BE49-F238E27FC236}">
                <a16:creationId xmlns:a16="http://schemas.microsoft.com/office/drawing/2014/main" id="{BEF1DEE8-FF20-147E-E57C-1CE139863467}"/>
              </a:ext>
            </a:extLst>
          </p:cNvPr>
          <p:cNvSpPr/>
          <p:nvPr/>
        </p:nvSpPr>
        <p:spPr>
          <a:xfrm>
            <a:off x="6977063" y="7406470"/>
            <a:ext cx="3581400" cy="62604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KEY</a:t>
            </a:r>
            <a:r>
              <a:rPr lang="en-IN" sz="1600" b="1"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TAKEAWAYS</a:t>
            </a:r>
            <a:endParaRPr lang="en-IN"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85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285D7-F1B9-8184-78A7-8CE859777B89}"/>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7B0342C-F842-55C4-3BD8-28EFA16484FA}"/>
              </a:ext>
            </a:extLst>
          </p:cNvPr>
          <p:cNvGraphicFramePr>
            <a:graphicFrameLocks noChangeAspect="1"/>
          </p:cNvGraphicFramePr>
          <p:nvPr>
            <p:custDataLst>
              <p:tags r:id="rId2"/>
            </p:custDataLst>
            <p:extLst>
              <p:ext uri="{D42A27DB-BD31-4B8C-83A1-F6EECF244321}">
                <p14:modId xmlns:p14="http://schemas.microsoft.com/office/powerpoint/2010/main" val="1903080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21" imgH="423" progId="TCLayout.ActiveDocument.1">
                  <p:embed/>
                </p:oleObj>
              </mc:Choice>
              <mc:Fallback>
                <p:oleObj name="think-cell Slide" r:id="rId16" imgW="421" imgH="423" progId="TCLayout.ActiveDocument.1">
                  <p:embed/>
                  <p:pic>
                    <p:nvPicPr>
                      <p:cNvPr id="7" name="think-cell data - do not delete" hidden="1">
                        <a:extLst>
                          <a:ext uri="{FF2B5EF4-FFF2-40B4-BE49-F238E27FC236}">
                            <a16:creationId xmlns:a16="http://schemas.microsoft.com/office/drawing/2014/main" id="{77B0342C-F842-55C4-3BD8-28EFA16484F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C34BDC38-06F7-CF21-1053-CA65CF29D627}"/>
              </a:ext>
            </a:extLst>
          </p:cNvPr>
          <p:cNvSpPr/>
          <p:nvPr/>
        </p:nvSpPr>
        <p:spPr>
          <a:xfrm>
            <a:off x="437051" y="1668465"/>
            <a:ext cx="9618560" cy="8351836"/>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2">
            <a:extLst>
              <a:ext uri="{FF2B5EF4-FFF2-40B4-BE49-F238E27FC236}">
                <a16:creationId xmlns:a16="http://schemas.microsoft.com/office/drawing/2014/main" id="{B1EDEA62-5AF2-01BE-8ECD-3661F4559EEE}"/>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Analysis of Data: Top 10 cuisines by Votes</a:t>
            </a:r>
          </a:p>
        </p:txBody>
      </p:sp>
      <p:cxnSp>
        <p:nvCxnSpPr>
          <p:cNvPr id="9" name="Straight Connector 8">
            <a:extLst>
              <a:ext uri="{FF2B5EF4-FFF2-40B4-BE49-F238E27FC236}">
                <a16:creationId xmlns:a16="http://schemas.microsoft.com/office/drawing/2014/main" id="{E771BD12-2A1D-1265-4693-987D8425DADD}"/>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7" name="Chart 36">
            <a:extLst>
              <a:ext uri="{FF2B5EF4-FFF2-40B4-BE49-F238E27FC236}">
                <a16:creationId xmlns:a16="http://schemas.microsoft.com/office/drawing/2014/main" id="{FB4B66BD-71AA-076D-6C38-DC4B1334FFF3}"/>
              </a:ext>
            </a:extLst>
          </p:cNvPr>
          <p:cNvGraphicFramePr/>
          <p:nvPr>
            <p:custDataLst>
              <p:tags r:id="rId3"/>
            </p:custDataLst>
            <p:extLst>
              <p:ext uri="{D42A27DB-BD31-4B8C-83A1-F6EECF244321}">
                <p14:modId xmlns:p14="http://schemas.microsoft.com/office/powerpoint/2010/main" val="718127358"/>
              </p:ext>
            </p:extLst>
          </p:nvPr>
        </p:nvGraphicFramePr>
        <p:xfrm>
          <a:off x="2279650" y="1636713"/>
          <a:ext cx="7578725" cy="8497887"/>
        </p:xfrm>
        <a:graphic>
          <a:graphicData uri="http://schemas.openxmlformats.org/drawingml/2006/chart">
            <c:chart xmlns:c="http://schemas.openxmlformats.org/drawingml/2006/chart" xmlns:r="http://schemas.openxmlformats.org/officeDocument/2006/relationships" r:id="rId18"/>
          </a:graphicData>
        </a:graphic>
      </p:graphicFrame>
      <p:sp>
        <p:nvSpPr>
          <p:cNvPr id="137" name="Text Placeholder 2">
            <a:extLst>
              <a:ext uri="{FF2B5EF4-FFF2-40B4-BE49-F238E27FC236}">
                <a16:creationId xmlns:a16="http://schemas.microsoft.com/office/drawing/2014/main" id="{AD11E66C-20FD-EC2B-81DC-1D6E3F786772}"/>
              </a:ext>
            </a:extLst>
          </p:cNvPr>
          <p:cNvSpPr>
            <a:spLocks noGrp="1"/>
          </p:cNvSpPr>
          <p:nvPr>
            <p:custDataLst>
              <p:tags r:id="rId4"/>
            </p:custDataLst>
          </p:nvPr>
        </p:nvSpPr>
        <p:spPr bwMode="auto">
          <a:xfrm>
            <a:off x="1792288" y="9326563"/>
            <a:ext cx="452438"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F5A8BFB6-D589-4003-9700-7E979F1E4516}" type="datetime'''''I''''''''''''t''''''''''a''''''''''''''''''''''lia''n'''''">
              <a:rPr lang="en-IN" altLang="en-US" sz="1400" smtClean="0"/>
              <a:pPr/>
              <a:t>Italian</a:t>
            </a:fld>
            <a:endParaRPr lang="en-IN" sz="1400" dirty="0"/>
          </a:p>
        </p:txBody>
      </p:sp>
      <p:sp>
        <p:nvSpPr>
          <p:cNvPr id="135" name="Text Placeholder 2">
            <a:extLst>
              <a:ext uri="{FF2B5EF4-FFF2-40B4-BE49-F238E27FC236}">
                <a16:creationId xmlns:a16="http://schemas.microsoft.com/office/drawing/2014/main" id="{D58B1603-CB63-0C48-A2FF-1E1E931ED3BF}"/>
              </a:ext>
            </a:extLst>
          </p:cNvPr>
          <p:cNvSpPr>
            <a:spLocks noGrp="1"/>
          </p:cNvSpPr>
          <p:nvPr>
            <p:custDataLst>
              <p:tags r:id="rId5"/>
            </p:custDataLst>
          </p:nvPr>
        </p:nvSpPr>
        <p:spPr bwMode="auto">
          <a:xfrm>
            <a:off x="1330325" y="7750175"/>
            <a:ext cx="91440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67DF3A25-CE57-4A17-A4D2-F3154E04DDAD}" type="datetime'S''''''''ou''th'''''''''' I''''''n''''d''''''''''ia''''''''n'">
              <a:rPr lang="en-IN" altLang="en-US" sz="1400" smtClean="0"/>
              <a:pPr/>
              <a:t>South Indian</a:t>
            </a:fld>
            <a:endParaRPr lang="en-IN" sz="1400" dirty="0"/>
          </a:p>
        </p:txBody>
      </p:sp>
      <p:sp>
        <p:nvSpPr>
          <p:cNvPr id="136" name="Text Placeholder 2">
            <a:extLst>
              <a:ext uri="{FF2B5EF4-FFF2-40B4-BE49-F238E27FC236}">
                <a16:creationId xmlns:a16="http://schemas.microsoft.com/office/drawing/2014/main" id="{9A8E3828-CD10-3F54-AB55-195D2E9F902D}"/>
              </a:ext>
            </a:extLst>
          </p:cNvPr>
          <p:cNvSpPr>
            <a:spLocks noGrp="1"/>
          </p:cNvSpPr>
          <p:nvPr>
            <p:custDataLst>
              <p:tags r:id="rId6"/>
            </p:custDataLst>
          </p:nvPr>
        </p:nvSpPr>
        <p:spPr bwMode="auto">
          <a:xfrm>
            <a:off x="652463" y="8539163"/>
            <a:ext cx="1592263"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CBCB7CC3-E1A9-429B-9CEE-7B40E7F49A58}" type="datetime'Mug''''''''''''h''l''ai'', ''''North'''' ''''''In''d''''ia''n'">
              <a:rPr lang="en-IN" altLang="en-US" sz="1400" smtClean="0"/>
              <a:pPr/>
              <a:t>Mughlai, North Indian</a:t>
            </a:fld>
            <a:endParaRPr lang="en-IN" sz="1400" dirty="0"/>
          </a:p>
        </p:txBody>
      </p:sp>
      <p:sp>
        <p:nvSpPr>
          <p:cNvPr id="134" name="Text Placeholder 2">
            <a:extLst>
              <a:ext uri="{FF2B5EF4-FFF2-40B4-BE49-F238E27FC236}">
                <a16:creationId xmlns:a16="http://schemas.microsoft.com/office/drawing/2014/main" id="{4ED43F2B-9FB1-9F10-DEC7-ED07916B6038}"/>
              </a:ext>
            </a:extLst>
          </p:cNvPr>
          <p:cNvSpPr>
            <a:spLocks noGrp="1"/>
          </p:cNvSpPr>
          <p:nvPr>
            <p:custDataLst>
              <p:tags r:id="rId7"/>
            </p:custDataLst>
          </p:nvPr>
        </p:nvSpPr>
        <p:spPr bwMode="auto">
          <a:xfrm>
            <a:off x="1546225" y="6961188"/>
            <a:ext cx="69850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122390D0-7A3B-4319-B636-E4192D4C1F10}" type="datetime'F''''''''a''st'''''''''' ''''''''F''''o''''''o''''''''d'''">
              <a:rPr lang="en-IN" altLang="en-US" sz="1400" smtClean="0"/>
              <a:pPr/>
              <a:t>Fast Food</a:t>
            </a:fld>
            <a:endParaRPr lang="en-IN" sz="1400" dirty="0"/>
          </a:p>
        </p:txBody>
      </p:sp>
      <p:sp>
        <p:nvSpPr>
          <p:cNvPr id="129" name="Text Placeholder 2">
            <a:extLst>
              <a:ext uri="{FF2B5EF4-FFF2-40B4-BE49-F238E27FC236}">
                <a16:creationId xmlns:a16="http://schemas.microsoft.com/office/drawing/2014/main" id="{D5096160-A54A-38CC-3F50-99100B140A7F}"/>
              </a:ext>
            </a:extLst>
          </p:cNvPr>
          <p:cNvSpPr>
            <a:spLocks noGrp="1"/>
          </p:cNvSpPr>
          <p:nvPr>
            <p:custDataLst>
              <p:tags r:id="rId8"/>
            </p:custDataLst>
          </p:nvPr>
        </p:nvSpPr>
        <p:spPr bwMode="auto">
          <a:xfrm>
            <a:off x="1920875" y="4595813"/>
            <a:ext cx="323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496E285E-7B99-4CBC-B2C1-0D341C817DE6}" type="datetime'C''''''''''''''a''''''''''''''''''''''f''''''''''''e'''''''">
              <a:rPr lang="en-IN" altLang="en-US" sz="1400" smtClean="0"/>
              <a:pPr/>
              <a:t>Cafe</a:t>
            </a:fld>
            <a:endParaRPr lang="en-IN" sz="1400" dirty="0"/>
          </a:p>
        </p:txBody>
      </p:sp>
      <p:sp>
        <p:nvSpPr>
          <p:cNvPr id="126" name="Text Placeholder 2">
            <a:extLst>
              <a:ext uri="{FF2B5EF4-FFF2-40B4-BE49-F238E27FC236}">
                <a16:creationId xmlns:a16="http://schemas.microsoft.com/office/drawing/2014/main" id="{ABAC518A-9B04-B8C5-0960-D5447C10D9E4}"/>
              </a:ext>
            </a:extLst>
          </p:cNvPr>
          <p:cNvSpPr>
            <a:spLocks noGrp="1"/>
          </p:cNvSpPr>
          <p:nvPr>
            <p:custDataLst>
              <p:tags r:id="rId9"/>
            </p:custDataLst>
          </p:nvPr>
        </p:nvSpPr>
        <p:spPr bwMode="auto">
          <a:xfrm>
            <a:off x="1328738" y="3019425"/>
            <a:ext cx="915988"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2103BFAA-B829-4A8C-85E6-EE0967278AA3}" type="datetime'''''N''''''ort''h I''''''''''''''n''''di''an'''''''''''''''''">
              <a:rPr lang="en-IN" altLang="en-US" sz="1400" smtClean="0"/>
              <a:pPr/>
              <a:t>North Indian</a:t>
            </a:fld>
            <a:endParaRPr lang="en-IN" sz="1400" dirty="0"/>
          </a:p>
        </p:txBody>
      </p:sp>
      <p:sp>
        <p:nvSpPr>
          <p:cNvPr id="128" name="Text Placeholder 2">
            <a:extLst>
              <a:ext uri="{FF2B5EF4-FFF2-40B4-BE49-F238E27FC236}">
                <a16:creationId xmlns:a16="http://schemas.microsoft.com/office/drawing/2014/main" id="{5C44DD2C-EB50-E982-B48B-8211BDC0DE35}"/>
              </a:ext>
            </a:extLst>
          </p:cNvPr>
          <p:cNvSpPr>
            <a:spLocks noGrp="1"/>
          </p:cNvSpPr>
          <p:nvPr>
            <p:custDataLst>
              <p:tags r:id="rId10"/>
            </p:custDataLst>
          </p:nvPr>
        </p:nvSpPr>
        <p:spPr bwMode="auto">
          <a:xfrm>
            <a:off x="673100" y="3806825"/>
            <a:ext cx="157162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0C279DAF-30A0-4636-A9DC-2871F0A43610}" type="datetime'N''''or''''''th'' ''''I''n''''d''''ia''''''n'', C''hine''s''e'">
              <a:rPr lang="en-IN" altLang="en-US" sz="1400" smtClean="0"/>
              <a:pPr/>
              <a:t>North Indian, Chinese</a:t>
            </a:fld>
            <a:endParaRPr lang="en-IN" sz="1400" dirty="0"/>
          </a:p>
        </p:txBody>
      </p:sp>
      <p:sp>
        <p:nvSpPr>
          <p:cNvPr id="133" name="Text Placeholder 2">
            <a:extLst>
              <a:ext uri="{FF2B5EF4-FFF2-40B4-BE49-F238E27FC236}">
                <a16:creationId xmlns:a16="http://schemas.microsoft.com/office/drawing/2014/main" id="{688A3D61-7DC5-31F1-9253-93D27FE9FD91}"/>
              </a:ext>
            </a:extLst>
          </p:cNvPr>
          <p:cNvSpPr>
            <a:spLocks noGrp="1"/>
          </p:cNvSpPr>
          <p:nvPr>
            <p:custDataLst>
              <p:tags r:id="rId11"/>
            </p:custDataLst>
          </p:nvPr>
        </p:nvSpPr>
        <p:spPr bwMode="auto">
          <a:xfrm>
            <a:off x="996950" y="6067425"/>
            <a:ext cx="1247775" cy="425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ED69EA64-3AEB-40AB-97F0-1F2CDEC7A220}" type="datetime'N''''''o''rth Indian'','''''' &#10;Mu''''ghlai'', C''hine''s''e'">
              <a:rPr lang="en-IN" altLang="en-US" sz="1400" smtClean="0"/>
              <a:pPr/>
              <a:t>North Indian, 
Mughlai, Chinese</a:t>
            </a:fld>
            <a:endParaRPr lang="en-IN" sz="1400" dirty="0"/>
          </a:p>
        </p:txBody>
      </p:sp>
      <p:sp>
        <p:nvSpPr>
          <p:cNvPr id="132" name="Text Placeholder 2">
            <a:extLst>
              <a:ext uri="{FF2B5EF4-FFF2-40B4-BE49-F238E27FC236}">
                <a16:creationId xmlns:a16="http://schemas.microsoft.com/office/drawing/2014/main" id="{C32DAA94-EA37-DC91-6C04-1CF7F6BF038E}"/>
              </a:ext>
            </a:extLst>
          </p:cNvPr>
          <p:cNvSpPr>
            <a:spLocks noGrp="1"/>
          </p:cNvSpPr>
          <p:nvPr>
            <p:custDataLst>
              <p:tags r:id="rId12"/>
            </p:custDataLst>
          </p:nvPr>
        </p:nvSpPr>
        <p:spPr bwMode="auto">
          <a:xfrm>
            <a:off x="1673225" y="5384800"/>
            <a:ext cx="57150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42408B18-7171-4458-B579-815F8B2E2E39}" type="datetime'''''''C''''''h''''in''''''e''''''''s''''e'''''''''''''''''">
              <a:rPr lang="en-IN" altLang="en-US" sz="1400" smtClean="0"/>
              <a:pPr/>
              <a:t>Chinese</a:t>
            </a:fld>
            <a:endParaRPr lang="en-IN" sz="1400" dirty="0"/>
          </a:p>
        </p:txBody>
      </p:sp>
      <p:sp>
        <p:nvSpPr>
          <p:cNvPr id="30" name="Text Placeholder 2">
            <a:extLst>
              <a:ext uri="{FF2B5EF4-FFF2-40B4-BE49-F238E27FC236}">
                <a16:creationId xmlns:a16="http://schemas.microsoft.com/office/drawing/2014/main" id="{2664EEDE-F817-977E-DCEF-2CE737B6317C}"/>
              </a:ext>
            </a:extLst>
          </p:cNvPr>
          <p:cNvSpPr>
            <a:spLocks noGrp="1"/>
          </p:cNvSpPr>
          <p:nvPr>
            <p:custDataLst>
              <p:tags r:id="rId13"/>
            </p:custDataLst>
          </p:nvPr>
        </p:nvSpPr>
        <p:spPr bwMode="auto">
          <a:xfrm>
            <a:off x="652463" y="2230438"/>
            <a:ext cx="1592263"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9CE9B3FE-6B9A-40FF-B7FF-1AACF9EC3E43}" type="datetime'N''o''r''t''h'''''''' ''''I''''nd''ia''n'', ''''Mugh''la''i'">
              <a:rPr lang="en-IN" altLang="en-US" sz="1400" smtClean="0"/>
              <a:pPr/>
              <a:t>North Indian, Mughlai</a:t>
            </a:fld>
            <a:endParaRPr lang="en-IN" sz="1400" dirty="0"/>
          </a:p>
        </p:txBody>
      </p:sp>
      <p:grpSp>
        <p:nvGrpSpPr>
          <p:cNvPr id="160" name="Group 159">
            <a:extLst>
              <a:ext uri="{FF2B5EF4-FFF2-40B4-BE49-F238E27FC236}">
                <a16:creationId xmlns:a16="http://schemas.microsoft.com/office/drawing/2014/main" id="{0E364C25-EC31-AE4F-94CF-03DB3332D610}"/>
              </a:ext>
            </a:extLst>
          </p:cNvPr>
          <p:cNvGrpSpPr/>
          <p:nvPr/>
        </p:nvGrpSpPr>
        <p:grpSpPr>
          <a:xfrm>
            <a:off x="10139200" y="2335018"/>
            <a:ext cx="862073" cy="6957059"/>
            <a:chOff x="6166690" y="1883664"/>
            <a:chExt cx="352541" cy="4442400"/>
          </a:xfrm>
        </p:grpSpPr>
        <p:cxnSp>
          <p:nvCxnSpPr>
            <p:cNvPr id="161" name="Straight Connector 160">
              <a:extLst>
                <a:ext uri="{FF2B5EF4-FFF2-40B4-BE49-F238E27FC236}">
                  <a16:creationId xmlns:a16="http://schemas.microsoft.com/office/drawing/2014/main" id="{9D38BEF6-D0B3-91A5-D3B3-005038CF21DE}"/>
                </a:ext>
              </a:extLst>
            </p:cNvPr>
            <p:cNvCxnSpPr>
              <a:cxnSpLocks/>
            </p:cNvCxnSpPr>
            <p:nvPr/>
          </p:nvCxnSpPr>
          <p:spPr>
            <a:xfrm>
              <a:off x="6327648" y="1883664"/>
              <a:ext cx="0" cy="4442400"/>
            </a:xfrm>
            <a:prstGeom prst="line">
              <a:avLst/>
            </a:prstGeom>
            <a:ln>
              <a:solidFill>
                <a:srgbClr val="606060"/>
              </a:solidFill>
              <a:prstDash val="dash"/>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B4DF3B05-51EF-D6F7-E8A0-2E2BCEA107BF}"/>
                </a:ext>
              </a:extLst>
            </p:cNvPr>
            <p:cNvGrpSpPr/>
            <p:nvPr/>
          </p:nvGrpSpPr>
          <p:grpSpPr>
            <a:xfrm>
              <a:off x="6166690" y="3727013"/>
              <a:ext cx="352541" cy="755703"/>
              <a:chOff x="5951944" y="3079022"/>
              <a:chExt cx="352541" cy="755703"/>
            </a:xfrm>
          </p:grpSpPr>
          <p:sp>
            <p:nvSpPr>
              <p:cNvPr id="163" name="Rectangle 162">
                <a:extLst>
                  <a:ext uri="{FF2B5EF4-FFF2-40B4-BE49-F238E27FC236}">
                    <a16:creationId xmlns:a16="http://schemas.microsoft.com/office/drawing/2014/main" id="{BD54BF9A-8036-4A1C-22CA-64935D07DEDB}"/>
                  </a:ext>
                </a:extLst>
              </p:cNvPr>
              <p:cNvSpPr/>
              <p:nvPr/>
            </p:nvSpPr>
            <p:spPr>
              <a:xfrm>
                <a:off x="5951944" y="3079022"/>
                <a:ext cx="352541" cy="75570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sp>
            <p:nvSpPr>
              <p:cNvPr id="164" name="Freeform: Shape 163">
                <a:extLst>
                  <a:ext uri="{FF2B5EF4-FFF2-40B4-BE49-F238E27FC236}">
                    <a16:creationId xmlns:a16="http://schemas.microsoft.com/office/drawing/2014/main" id="{93A7FB5D-015D-DA62-B7AD-61004765D9D8}"/>
                  </a:ext>
                </a:extLst>
              </p:cNvPr>
              <p:cNvSpPr/>
              <p:nvPr/>
            </p:nvSpPr>
            <p:spPr>
              <a:xfrm>
                <a:off x="5986132" y="3186998"/>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tx1">
                  <a:lumMod val="50000"/>
                  <a:lumOff val="50000"/>
                </a:schemeClr>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grpSp>
      </p:grpSp>
      <p:sp>
        <p:nvSpPr>
          <p:cNvPr id="2" name="Rectangle: Rounded Corners 1">
            <a:extLst>
              <a:ext uri="{FF2B5EF4-FFF2-40B4-BE49-F238E27FC236}">
                <a16:creationId xmlns:a16="http://schemas.microsoft.com/office/drawing/2014/main" id="{B234884D-1D37-68A4-80C7-7B253CA2687A}"/>
              </a:ext>
            </a:extLst>
          </p:cNvPr>
          <p:cNvSpPr/>
          <p:nvPr/>
        </p:nvSpPr>
        <p:spPr>
          <a:xfrm>
            <a:off x="11066474" y="1975408"/>
            <a:ext cx="6192484" cy="774008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spcBef>
                <a:spcPts val="1000"/>
              </a:spcBef>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North Indian cuisine dominates</a:t>
            </a:r>
            <a:r>
              <a:rPr lang="en-GB" sz="2000" dirty="0">
                <a:solidFill>
                  <a:schemeClr val="tx1"/>
                </a:solidFill>
                <a:latin typeface="Times New Roman" panose="02020603050405020304" pitchFamily="18" charset="0"/>
                <a:cs typeface="Times New Roman" panose="02020603050405020304" pitchFamily="18" charset="0"/>
              </a:rPr>
              <a:t> — appearing both alone and in multiple combinations, indicating very high standalone and blended popularity.</a:t>
            </a:r>
          </a:p>
          <a:p>
            <a:pPr marL="285750" indent="-285750">
              <a:spcBef>
                <a:spcPts val="1000"/>
              </a:spcBef>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Fusion cuisines</a:t>
            </a:r>
            <a:r>
              <a:rPr lang="en-GB" sz="2000" dirty="0">
                <a:solidFill>
                  <a:schemeClr val="tx1"/>
                </a:solidFill>
                <a:latin typeface="Times New Roman" panose="02020603050405020304" pitchFamily="18" charset="0"/>
                <a:cs typeface="Times New Roman" panose="02020603050405020304" pitchFamily="18" charset="0"/>
              </a:rPr>
              <a:t> (like North Indian–Mughlai and North Indian–Chinese) perform exceptionally well, showing a strong preference for mixed culinary experiences.</a:t>
            </a:r>
          </a:p>
          <a:p>
            <a:pPr marL="285750" indent="-285750">
              <a:spcBef>
                <a:spcPts val="1000"/>
              </a:spcBef>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Cafe-style food ranks 4th</a:t>
            </a:r>
            <a:r>
              <a:rPr lang="en-GB" sz="2000" dirty="0">
                <a:solidFill>
                  <a:schemeClr val="tx1"/>
                </a:solidFill>
                <a:latin typeface="Times New Roman" panose="02020603050405020304" pitchFamily="18" charset="0"/>
                <a:cs typeface="Times New Roman" panose="02020603050405020304" pitchFamily="18" charset="0"/>
              </a:rPr>
              <a:t>, suggesting that casual dining formats are also major crowd-pullers, not just traditional cuisines.</a:t>
            </a:r>
          </a:p>
          <a:p>
            <a:pPr marL="285750" indent="-285750">
              <a:spcBef>
                <a:spcPts val="1000"/>
              </a:spcBef>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Chinese cuisine</a:t>
            </a:r>
            <a:r>
              <a:rPr lang="en-GB" sz="2000" dirty="0">
                <a:solidFill>
                  <a:schemeClr val="tx1"/>
                </a:solidFill>
                <a:latin typeface="Times New Roman" panose="02020603050405020304" pitchFamily="18" charset="0"/>
                <a:cs typeface="Times New Roman" panose="02020603050405020304" pitchFamily="18" charset="0"/>
              </a:rPr>
              <a:t>, both standalone and blended, is consistently popular across audiences.</a:t>
            </a:r>
          </a:p>
          <a:p>
            <a:pPr marL="285750" indent="-285750">
              <a:spcBef>
                <a:spcPts val="1000"/>
              </a:spcBef>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Fast Food and South Indian</a:t>
            </a:r>
            <a:r>
              <a:rPr lang="en-GB" sz="2000" dirty="0">
                <a:solidFill>
                  <a:schemeClr val="tx1"/>
                </a:solidFill>
                <a:latin typeface="Times New Roman" panose="02020603050405020304" pitchFamily="18" charset="0"/>
                <a:cs typeface="Times New Roman" panose="02020603050405020304" pitchFamily="18" charset="0"/>
              </a:rPr>
              <a:t> cuisines maintain solid mid-tier popularity, reflecting steady demand for regional and quick-service options.</a:t>
            </a:r>
          </a:p>
          <a:p>
            <a:pPr marL="285750" indent="-285750">
              <a:spcBef>
                <a:spcPts val="1000"/>
              </a:spcBef>
              <a:buFont typeface="Arial" panose="020B0604020202020204" pitchFamily="34" charset="0"/>
              <a:buChar char="•"/>
            </a:pPr>
            <a:r>
              <a:rPr lang="en-GB" sz="2000" b="1" dirty="0">
                <a:solidFill>
                  <a:schemeClr val="tx1"/>
                </a:solidFill>
                <a:latin typeface="Times New Roman" panose="02020603050405020304" pitchFamily="18" charset="0"/>
                <a:cs typeface="Times New Roman" panose="02020603050405020304" pitchFamily="18" charset="0"/>
              </a:rPr>
              <a:t>Italian cuisine</a:t>
            </a:r>
            <a:r>
              <a:rPr lang="en-GB" sz="2000" dirty="0">
                <a:solidFill>
                  <a:schemeClr val="tx1"/>
                </a:solidFill>
                <a:latin typeface="Times New Roman" panose="02020603050405020304" pitchFamily="18" charset="0"/>
                <a:cs typeface="Times New Roman" panose="02020603050405020304" pitchFamily="18" charset="0"/>
              </a:rPr>
              <a:t>, while globally popular, ranks 10th, hinting that </a:t>
            </a:r>
            <a:r>
              <a:rPr lang="en-GB" sz="2000" b="1" dirty="0">
                <a:solidFill>
                  <a:schemeClr val="tx1"/>
                </a:solidFill>
                <a:latin typeface="Times New Roman" panose="02020603050405020304" pitchFamily="18" charset="0"/>
                <a:cs typeface="Times New Roman" panose="02020603050405020304" pitchFamily="18" charset="0"/>
              </a:rPr>
              <a:t>local/regional flavours</a:t>
            </a:r>
            <a:r>
              <a:rPr lang="en-GB" sz="2000" dirty="0">
                <a:solidFill>
                  <a:schemeClr val="tx1"/>
                </a:solidFill>
                <a:latin typeface="Times New Roman" panose="02020603050405020304" pitchFamily="18" charset="0"/>
                <a:cs typeface="Times New Roman" panose="02020603050405020304" pitchFamily="18" charset="0"/>
              </a:rPr>
              <a:t> still outweigh international ones in customer preferences.</a:t>
            </a:r>
          </a:p>
        </p:txBody>
      </p:sp>
      <p:sp>
        <p:nvSpPr>
          <p:cNvPr id="3" name="Rectangle: Rounded Corners 2">
            <a:extLst>
              <a:ext uri="{FF2B5EF4-FFF2-40B4-BE49-F238E27FC236}">
                <a16:creationId xmlns:a16="http://schemas.microsoft.com/office/drawing/2014/main" id="{A1AC2820-465B-5D10-7180-98A17B553650}"/>
              </a:ext>
            </a:extLst>
          </p:cNvPr>
          <p:cNvSpPr/>
          <p:nvPr/>
        </p:nvSpPr>
        <p:spPr>
          <a:xfrm>
            <a:off x="12143105" y="1604042"/>
            <a:ext cx="4039221" cy="61516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KEY TAKEAWAYS</a:t>
            </a:r>
          </a:p>
        </p:txBody>
      </p:sp>
    </p:spTree>
    <p:custDataLst>
      <p:tags r:id="rId1"/>
    </p:custDataLst>
    <p:extLst>
      <p:ext uri="{BB962C8B-B14F-4D97-AF65-F5344CB8AC3E}">
        <p14:creationId xmlns:p14="http://schemas.microsoft.com/office/powerpoint/2010/main" val="204306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AD28D-458E-42B9-F4F0-60FF5B3AD2FF}"/>
            </a:ext>
          </a:extLst>
        </p:cNvPr>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999522D-28ED-84A9-9C99-C5EC5B4B73AC}"/>
              </a:ext>
            </a:extLst>
          </p:cNvPr>
          <p:cNvGraphicFramePr>
            <a:graphicFrameLocks noChangeAspect="1"/>
          </p:cNvGraphicFramePr>
          <p:nvPr>
            <p:custDataLst>
              <p:tags r:id="rId1"/>
            </p:custDataLst>
            <p:extLst>
              <p:ext uri="{D42A27DB-BD31-4B8C-83A1-F6EECF244321}">
                <p14:modId xmlns:p14="http://schemas.microsoft.com/office/powerpoint/2010/main" val="553777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1" imgH="423" progId="TCLayout.ActiveDocument.1">
                  <p:embed/>
                </p:oleObj>
              </mc:Choice>
              <mc:Fallback>
                <p:oleObj name="think-cell Slide" r:id="rId9" imgW="421" imgH="423" progId="TCLayout.ActiveDocument.1">
                  <p:embed/>
                  <p:pic>
                    <p:nvPicPr>
                      <p:cNvPr id="10" name="think-cell data - do not delete" hidden="1">
                        <a:extLst>
                          <a:ext uri="{FF2B5EF4-FFF2-40B4-BE49-F238E27FC236}">
                            <a16:creationId xmlns:a16="http://schemas.microsoft.com/office/drawing/2014/main" id="{6999522D-28ED-84A9-9C99-C5EC5B4B73A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876ED726-EF66-601A-1F5A-6C519D2BC36D}"/>
              </a:ext>
            </a:extLst>
          </p:cNvPr>
          <p:cNvSpPr/>
          <p:nvPr/>
        </p:nvSpPr>
        <p:spPr>
          <a:xfrm>
            <a:off x="2271713" y="2587938"/>
            <a:ext cx="4818246" cy="3053723"/>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A4BEAA65-C7CC-B950-7D05-617B0695D30E}"/>
              </a:ext>
            </a:extLst>
          </p:cNvPr>
          <p:cNvSpPr/>
          <p:nvPr/>
        </p:nvSpPr>
        <p:spPr>
          <a:xfrm>
            <a:off x="2135297" y="7041912"/>
            <a:ext cx="4818246" cy="3053723"/>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2">
            <a:extLst>
              <a:ext uri="{FF2B5EF4-FFF2-40B4-BE49-F238E27FC236}">
                <a16:creationId xmlns:a16="http://schemas.microsoft.com/office/drawing/2014/main" id="{13A44BE0-989B-E69A-E060-2786A8943060}"/>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Analysis of Data: Ancillary Services</a:t>
            </a:r>
          </a:p>
        </p:txBody>
      </p:sp>
      <p:cxnSp>
        <p:nvCxnSpPr>
          <p:cNvPr id="3" name="Straight Connector 2">
            <a:extLst>
              <a:ext uri="{FF2B5EF4-FFF2-40B4-BE49-F238E27FC236}">
                <a16:creationId xmlns:a16="http://schemas.microsoft.com/office/drawing/2014/main" id="{6DD2A36E-9D8E-9659-6072-CC04F64BF032}"/>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4" name="Chart 33">
            <a:extLst>
              <a:ext uri="{FF2B5EF4-FFF2-40B4-BE49-F238E27FC236}">
                <a16:creationId xmlns:a16="http://schemas.microsoft.com/office/drawing/2014/main" id="{4D2CE7A3-D0AB-5A5C-2C22-F0DB05DAAC0B}"/>
              </a:ext>
            </a:extLst>
          </p:cNvPr>
          <p:cNvGraphicFramePr/>
          <p:nvPr>
            <p:custDataLst>
              <p:tags r:id="rId2"/>
            </p:custDataLst>
            <p:extLst>
              <p:ext uri="{D42A27DB-BD31-4B8C-83A1-F6EECF244321}">
                <p14:modId xmlns:p14="http://schemas.microsoft.com/office/powerpoint/2010/main" val="2221732318"/>
              </p:ext>
            </p:extLst>
          </p:nvPr>
        </p:nvGraphicFramePr>
        <p:xfrm>
          <a:off x="3216275" y="2392363"/>
          <a:ext cx="2832100" cy="3444875"/>
        </p:xfrm>
        <a:graphic>
          <a:graphicData uri="http://schemas.openxmlformats.org/drawingml/2006/chart">
            <c:chart xmlns:c="http://schemas.openxmlformats.org/drawingml/2006/chart" xmlns:r="http://schemas.openxmlformats.org/officeDocument/2006/relationships" r:id="rId11"/>
          </a:graphicData>
        </a:graphic>
      </p:graphicFrame>
      <p:sp>
        <p:nvSpPr>
          <p:cNvPr id="6" name="Text Placeholder 2">
            <a:extLst>
              <a:ext uri="{FF2B5EF4-FFF2-40B4-BE49-F238E27FC236}">
                <a16:creationId xmlns:a16="http://schemas.microsoft.com/office/drawing/2014/main" id="{CF932F9A-1D9A-62C2-05B9-3AD6BA0D3A6C}"/>
              </a:ext>
            </a:extLst>
          </p:cNvPr>
          <p:cNvSpPr>
            <a:spLocks noGrp="1"/>
          </p:cNvSpPr>
          <p:nvPr>
            <p:custDataLst>
              <p:tags r:id="rId3"/>
            </p:custDataLst>
          </p:nvPr>
        </p:nvSpPr>
        <p:spPr bwMode="auto">
          <a:xfrm>
            <a:off x="5076825" y="2617788"/>
            <a:ext cx="10064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ct val="0"/>
              </a:spcBef>
              <a:spcAft>
                <a:spcPct val="0"/>
              </a:spcAft>
              <a:buNone/>
            </a:pPr>
            <a:fld id="{C66D72CA-1025-42B6-940E-D468F496E8C0}" type="datetime'T''a''''''b''''''l''''e'' Bo''ok''''''''''''''i''''n''''g'">
              <a:rPr lang="en-IN" altLang="en-US" sz="1400" smtClean="0"/>
              <a:pPr/>
              <a:t>Table Booking</a:t>
            </a:fld>
            <a:endParaRPr lang="en-IN" sz="1400" dirty="0"/>
          </a:p>
        </p:txBody>
      </p:sp>
      <p:sp>
        <p:nvSpPr>
          <p:cNvPr id="7" name="Text Placeholder 2">
            <a:extLst>
              <a:ext uri="{FF2B5EF4-FFF2-40B4-BE49-F238E27FC236}">
                <a16:creationId xmlns:a16="http://schemas.microsoft.com/office/drawing/2014/main" id="{02E0A3E5-363F-B9A0-230B-09A6E1999726}"/>
              </a:ext>
            </a:extLst>
          </p:cNvPr>
          <p:cNvSpPr>
            <a:spLocks noGrp="1"/>
          </p:cNvSpPr>
          <p:nvPr>
            <p:custDataLst>
              <p:tags r:id="rId4"/>
            </p:custDataLst>
          </p:nvPr>
        </p:nvSpPr>
        <p:spPr bwMode="auto">
          <a:xfrm>
            <a:off x="2933700" y="5399088"/>
            <a:ext cx="125412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99ACA22A-1F00-44B1-97C0-B0F52E959E94}" type="datetime'''N''''o Tab''''le'''''' ''B''''''''oo''''''''ki''''''''ng'">
              <a:rPr lang="en-IN" altLang="en-US" sz="1400" smtClean="0"/>
              <a:pPr/>
              <a:t>No Table Booking</a:t>
            </a:fld>
            <a:endParaRPr lang="en-IN" sz="1400" dirty="0"/>
          </a:p>
        </p:txBody>
      </p:sp>
      <p:sp>
        <p:nvSpPr>
          <p:cNvPr id="25" name="Rectangle: Rounded Corners 24">
            <a:extLst>
              <a:ext uri="{FF2B5EF4-FFF2-40B4-BE49-F238E27FC236}">
                <a16:creationId xmlns:a16="http://schemas.microsoft.com/office/drawing/2014/main" id="{DCAA6BCC-CE05-B467-E7BB-406909E29841}"/>
              </a:ext>
            </a:extLst>
          </p:cNvPr>
          <p:cNvSpPr/>
          <p:nvPr/>
        </p:nvSpPr>
        <p:spPr>
          <a:xfrm>
            <a:off x="1251201" y="1598613"/>
            <a:ext cx="6559047" cy="69594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TABLE BOOKING FACILITY</a:t>
            </a:r>
          </a:p>
        </p:txBody>
      </p:sp>
      <p:sp>
        <p:nvSpPr>
          <p:cNvPr id="29" name="Rectangle: Rounded Corners 28">
            <a:extLst>
              <a:ext uri="{FF2B5EF4-FFF2-40B4-BE49-F238E27FC236}">
                <a16:creationId xmlns:a16="http://schemas.microsoft.com/office/drawing/2014/main" id="{DBFD4D4E-D056-0ADC-063A-C6F92E33DC6F}"/>
              </a:ext>
            </a:extLst>
          </p:cNvPr>
          <p:cNvSpPr/>
          <p:nvPr/>
        </p:nvSpPr>
        <p:spPr>
          <a:xfrm>
            <a:off x="1251201" y="6054725"/>
            <a:ext cx="6559047" cy="69594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ONLINE DELIVERY FACILITY</a:t>
            </a:r>
          </a:p>
        </p:txBody>
      </p:sp>
      <p:graphicFrame>
        <p:nvGraphicFramePr>
          <p:cNvPr id="48" name="Chart 47">
            <a:extLst>
              <a:ext uri="{FF2B5EF4-FFF2-40B4-BE49-F238E27FC236}">
                <a16:creationId xmlns:a16="http://schemas.microsoft.com/office/drawing/2014/main" id="{2FA62AE8-74F2-BA32-77B8-CFF9DF8551E6}"/>
              </a:ext>
            </a:extLst>
          </p:cNvPr>
          <p:cNvGraphicFramePr/>
          <p:nvPr>
            <p:custDataLst>
              <p:tags r:id="rId5"/>
            </p:custDataLst>
            <p:extLst>
              <p:ext uri="{D42A27DB-BD31-4B8C-83A1-F6EECF244321}">
                <p14:modId xmlns:p14="http://schemas.microsoft.com/office/powerpoint/2010/main" val="3447401985"/>
              </p:ext>
            </p:extLst>
          </p:nvPr>
        </p:nvGraphicFramePr>
        <p:xfrm>
          <a:off x="3216275" y="6942138"/>
          <a:ext cx="2832100" cy="3444875"/>
        </p:xfrm>
        <a:graphic>
          <a:graphicData uri="http://schemas.openxmlformats.org/drawingml/2006/chart">
            <c:chart xmlns:c="http://schemas.openxmlformats.org/drawingml/2006/chart" xmlns:r="http://schemas.openxmlformats.org/officeDocument/2006/relationships" r:id="rId12"/>
          </a:graphicData>
        </a:graphic>
      </p:graphicFrame>
      <p:sp>
        <p:nvSpPr>
          <p:cNvPr id="37" name="Text Placeholder 2">
            <a:extLst>
              <a:ext uri="{FF2B5EF4-FFF2-40B4-BE49-F238E27FC236}">
                <a16:creationId xmlns:a16="http://schemas.microsoft.com/office/drawing/2014/main" id="{CDD1C6BC-3654-8279-AA47-5BF8F406A5E7}"/>
              </a:ext>
            </a:extLst>
          </p:cNvPr>
          <p:cNvSpPr>
            <a:spLocks noGrp="1"/>
          </p:cNvSpPr>
          <p:nvPr>
            <p:custDataLst>
              <p:tags r:id="rId6"/>
            </p:custDataLst>
          </p:nvPr>
        </p:nvSpPr>
        <p:spPr bwMode="auto">
          <a:xfrm>
            <a:off x="5638800" y="7524750"/>
            <a:ext cx="1109663"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ct val="0"/>
              </a:spcBef>
              <a:spcAft>
                <a:spcPct val="0"/>
              </a:spcAft>
              <a:buNone/>
            </a:pPr>
            <a:fld id="{69356F52-0AF4-4333-9BE9-6E9C8B49BAA5}" type="datetime'''Onli''''''n''''e'' ''''De''l''''''i''v''''''''''''ery'''">
              <a:rPr lang="en-IN" altLang="en-US" sz="1400" smtClean="0"/>
              <a:pPr/>
              <a:t>Online Delivery</a:t>
            </a:fld>
            <a:endParaRPr lang="en-IN" sz="1400" dirty="0"/>
          </a:p>
        </p:txBody>
      </p:sp>
      <p:sp>
        <p:nvSpPr>
          <p:cNvPr id="38" name="Text Placeholder 2">
            <a:extLst>
              <a:ext uri="{FF2B5EF4-FFF2-40B4-BE49-F238E27FC236}">
                <a16:creationId xmlns:a16="http://schemas.microsoft.com/office/drawing/2014/main" id="{53A5169E-B400-3339-C1C4-98C748C75CB7}"/>
              </a:ext>
            </a:extLst>
          </p:cNvPr>
          <p:cNvSpPr>
            <a:spLocks noGrp="1"/>
          </p:cNvSpPr>
          <p:nvPr>
            <p:custDataLst>
              <p:tags r:id="rId7"/>
            </p:custDataLst>
          </p:nvPr>
        </p:nvSpPr>
        <p:spPr bwMode="auto">
          <a:xfrm>
            <a:off x="2271713" y="9591675"/>
            <a:ext cx="1357313"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ct val="0"/>
              </a:spcBef>
              <a:spcAft>
                <a:spcPct val="0"/>
              </a:spcAft>
              <a:buNone/>
            </a:pPr>
            <a:fld id="{B6DFEB37-63B0-40A7-AA3F-495EBBB67326}" type="datetime'No ''On''l''''''''i''''n''e'''''''' D''''''el''iver''y'''">
              <a:rPr lang="en-IN" altLang="en-US" sz="1400" smtClean="0"/>
              <a:pPr/>
              <a:t>No Online Delivery</a:t>
            </a:fld>
            <a:endParaRPr lang="en-IN" sz="1400" dirty="0"/>
          </a:p>
        </p:txBody>
      </p:sp>
      <p:grpSp>
        <p:nvGrpSpPr>
          <p:cNvPr id="49" name="Group 48">
            <a:extLst>
              <a:ext uri="{FF2B5EF4-FFF2-40B4-BE49-F238E27FC236}">
                <a16:creationId xmlns:a16="http://schemas.microsoft.com/office/drawing/2014/main" id="{0CDA15CB-F631-2124-71CB-A09B98F510B3}"/>
              </a:ext>
            </a:extLst>
          </p:cNvPr>
          <p:cNvGrpSpPr/>
          <p:nvPr/>
        </p:nvGrpSpPr>
        <p:grpSpPr>
          <a:xfrm>
            <a:off x="8962027" y="2628901"/>
            <a:ext cx="862073" cy="6324599"/>
            <a:chOff x="6166690" y="1883664"/>
            <a:chExt cx="352541" cy="4442400"/>
          </a:xfrm>
        </p:grpSpPr>
        <p:cxnSp>
          <p:nvCxnSpPr>
            <p:cNvPr id="50" name="Straight Connector 49">
              <a:extLst>
                <a:ext uri="{FF2B5EF4-FFF2-40B4-BE49-F238E27FC236}">
                  <a16:creationId xmlns:a16="http://schemas.microsoft.com/office/drawing/2014/main" id="{573C36CA-1B6E-B6F9-7690-1D3F9408235F}"/>
                </a:ext>
              </a:extLst>
            </p:cNvPr>
            <p:cNvCxnSpPr>
              <a:cxnSpLocks/>
            </p:cNvCxnSpPr>
            <p:nvPr/>
          </p:nvCxnSpPr>
          <p:spPr>
            <a:xfrm>
              <a:off x="6327648" y="1883664"/>
              <a:ext cx="0" cy="4442400"/>
            </a:xfrm>
            <a:prstGeom prst="line">
              <a:avLst/>
            </a:prstGeom>
            <a:ln>
              <a:solidFill>
                <a:srgbClr val="606060"/>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EABA5B9A-4AE4-1676-FFAA-8C37C257BCD0}"/>
                </a:ext>
              </a:extLst>
            </p:cNvPr>
            <p:cNvGrpSpPr/>
            <p:nvPr/>
          </p:nvGrpSpPr>
          <p:grpSpPr>
            <a:xfrm>
              <a:off x="6166690" y="3727013"/>
              <a:ext cx="352541" cy="755703"/>
              <a:chOff x="5951944" y="3079022"/>
              <a:chExt cx="352541" cy="755703"/>
            </a:xfrm>
          </p:grpSpPr>
          <p:sp>
            <p:nvSpPr>
              <p:cNvPr id="52" name="Rectangle 51">
                <a:extLst>
                  <a:ext uri="{FF2B5EF4-FFF2-40B4-BE49-F238E27FC236}">
                    <a16:creationId xmlns:a16="http://schemas.microsoft.com/office/drawing/2014/main" id="{0254951C-66C1-9564-B8EF-4BE58A57ACA6}"/>
                  </a:ext>
                </a:extLst>
              </p:cNvPr>
              <p:cNvSpPr/>
              <p:nvPr/>
            </p:nvSpPr>
            <p:spPr>
              <a:xfrm>
                <a:off x="5951944" y="3079022"/>
                <a:ext cx="352541" cy="75570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sp>
            <p:nvSpPr>
              <p:cNvPr id="53" name="Freeform: Shape 52">
                <a:extLst>
                  <a:ext uri="{FF2B5EF4-FFF2-40B4-BE49-F238E27FC236}">
                    <a16:creationId xmlns:a16="http://schemas.microsoft.com/office/drawing/2014/main" id="{B6B2D2AC-246A-D88E-922C-7332D9AA00C4}"/>
                  </a:ext>
                </a:extLst>
              </p:cNvPr>
              <p:cNvSpPr/>
              <p:nvPr/>
            </p:nvSpPr>
            <p:spPr>
              <a:xfrm>
                <a:off x="5986132" y="3186998"/>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tx1">
                  <a:lumMod val="50000"/>
                  <a:lumOff val="50000"/>
                </a:schemeClr>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grpSp>
      </p:grpSp>
      <p:sp>
        <p:nvSpPr>
          <p:cNvPr id="54" name="Rectangle: Rounded Corners 53">
            <a:extLst>
              <a:ext uri="{FF2B5EF4-FFF2-40B4-BE49-F238E27FC236}">
                <a16:creationId xmlns:a16="http://schemas.microsoft.com/office/drawing/2014/main" id="{BC4D7B5A-CECC-AA02-59B6-94A7D8983A98}"/>
              </a:ext>
            </a:extLst>
          </p:cNvPr>
          <p:cNvSpPr/>
          <p:nvPr/>
        </p:nvSpPr>
        <p:spPr>
          <a:xfrm>
            <a:off x="10477754" y="2470901"/>
            <a:ext cx="6192484" cy="385824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Font typeface="+mj-lt"/>
              <a:buAutoNum type="arabicPeriod"/>
            </a:pPr>
            <a:endParaRPr lang="en-US" b="1"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endParaRPr lang="en-US" b="1"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Only 12%</a:t>
            </a:r>
            <a:r>
              <a:rPr lang="en-US" dirty="0">
                <a:solidFill>
                  <a:schemeClr val="tx1"/>
                </a:solidFill>
                <a:latin typeface="Times New Roman" panose="02020603050405020304" pitchFamily="18" charset="0"/>
                <a:cs typeface="Times New Roman" panose="02020603050405020304" pitchFamily="18" charset="0"/>
              </a:rPr>
              <a:t> of restaurants offer </a:t>
            </a:r>
            <a:r>
              <a:rPr lang="en-US" b="1" dirty="0">
                <a:solidFill>
                  <a:schemeClr val="tx1"/>
                </a:solidFill>
                <a:latin typeface="Times New Roman" panose="02020603050405020304" pitchFamily="18" charset="0"/>
                <a:cs typeface="Times New Roman" panose="02020603050405020304" pitchFamily="18" charset="0"/>
              </a:rPr>
              <a:t>table booking</a:t>
            </a:r>
            <a:r>
              <a:rPr lang="en-US" dirty="0">
                <a:solidFill>
                  <a:schemeClr val="tx1"/>
                </a:solidFill>
                <a:latin typeface="Times New Roman" panose="02020603050405020304" pitchFamily="18" charset="0"/>
                <a:cs typeface="Times New Roman" panose="02020603050405020304" pitchFamily="18" charset="0"/>
              </a:rPr>
              <a:t>, while </a:t>
            </a:r>
            <a:r>
              <a:rPr lang="en-US" b="1" dirty="0">
                <a:solidFill>
                  <a:schemeClr val="tx1"/>
                </a:solidFill>
                <a:latin typeface="Times New Roman" panose="02020603050405020304" pitchFamily="18" charset="0"/>
                <a:cs typeface="Times New Roman" panose="02020603050405020304" pitchFamily="18" charset="0"/>
              </a:rPr>
              <a:t>88%</a:t>
            </a:r>
            <a:r>
              <a:rPr lang="en-US" dirty="0">
                <a:solidFill>
                  <a:schemeClr val="tx1"/>
                </a:solidFill>
                <a:latin typeface="Times New Roman" panose="02020603050405020304" pitchFamily="18" charset="0"/>
                <a:cs typeface="Times New Roman" panose="02020603050405020304" pitchFamily="18" charset="0"/>
              </a:rPr>
              <a:t> do not—highlighting a major gap in pre-dining convenience and operational planning.</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26%</a:t>
            </a:r>
            <a:r>
              <a:rPr lang="en-US" dirty="0">
                <a:solidFill>
                  <a:schemeClr val="tx1"/>
                </a:solidFill>
                <a:latin typeface="Times New Roman" panose="02020603050405020304" pitchFamily="18" charset="0"/>
                <a:cs typeface="Times New Roman" panose="02020603050405020304" pitchFamily="18" charset="0"/>
              </a:rPr>
              <a:t> of restaurants offer </a:t>
            </a:r>
            <a:r>
              <a:rPr lang="en-US" b="1" dirty="0">
                <a:solidFill>
                  <a:schemeClr val="tx1"/>
                </a:solidFill>
                <a:latin typeface="Times New Roman" panose="02020603050405020304" pitchFamily="18" charset="0"/>
                <a:cs typeface="Times New Roman" panose="02020603050405020304" pitchFamily="18" charset="0"/>
              </a:rPr>
              <a:t>online delivery</a:t>
            </a:r>
            <a:r>
              <a:rPr lang="en-US" dirty="0">
                <a:solidFill>
                  <a:schemeClr val="tx1"/>
                </a:solidFill>
                <a:latin typeface="Times New Roman" panose="02020603050405020304" pitchFamily="18" charset="0"/>
                <a:cs typeface="Times New Roman" panose="02020603050405020304" pitchFamily="18" charset="0"/>
              </a:rPr>
              <a:t>, while </a:t>
            </a:r>
            <a:r>
              <a:rPr lang="en-US" b="1" dirty="0">
                <a:solidFill>
                  <a:schemeClr val="tx1"/>
                </a:solidFill>
                <a:latin typeface="Times New Roman" panose="02020603050405020304" pitchFamily="18" charset="0"/>
                <a:cs typeface="Times New Roman" panose="02020603050405020304" pitchFamily="18" charset="0"/>
              </a:rPr>
              <a:t>74%</a:t>
            </a:r>
            <a:r>
              <a:rPr lang="en-US" dirty="0">
                <a:solidFill>
                  <a:schemeClr val="tx1"/>
                </a:solidFill>
                <a:latin typeface="Times New Roman" panose="02020603050405020304" pitchFamily="18" charset="0"/>
                <a:cs typeface="Times New Roman" panose="02020603050405020304" pitchFamily="18" charset="0"/>
              </a:rPr>
              <a:t> do not—indicating growing but still limited adoption of this high-demand service.</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 </a:t>
            </a:r>
            <a:r>
              <a:rPr lang="en-US" b="1" dirty="0">
                <a:solidFill>
                  <a:schemeClr val="tx1"/>
                </a:solidFill>
                <a:latin typeface="Times New Roman" panose="02020603050405020304" pitchFamily="18" charset="0"/>
                <a:cs typeface="Times New Roman" panose="02020603050405020304" pitchFamily="18" charset="0"/>
              </a:rPr>
              <a:t>large majority lack both services</a:t>
            </a:r>
            <a:r>
              <a:rPr lang="en-US" dirty="0">
                <a:solidFill>
                  <a:schemeClr val="tx1"/>
                </a:solidFill>
                <a:latin typeface="Times New Roman" panose="02020603050405020304" pitchFamily="18" charset="0"/>
                <a:cs typeface="Times New Roman" panose="02020603050405020304" pitchFamily="18" charset="0"/>
              </a:rPr>
              <a:t>, revealing an untapped opportunity for restaurants to modernize and meet evolving consumer expectations.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55" name="Rectangle: Rounded Corners 54">
            <a:extLst>
              <a:ext uri="{FF2B5EF4-FFF2-40B4-BE49-F238E27FC236}">
                <a16:creationId xmlns:a16="http://schemas.microsoft.com/office/drawing/2014/main" id="{45247305-0096-8188-8B39-08F531942BBB}"/>
              </a:ext>
            </a:extLst>
          </p:cNvPr>
          <p:cNvSpPr/>
          <p:nvPr/>
        </p:nvSpPr>
        <p:spPr>
          <a:xfrm>
            <a:off x="11554385" y="2101405"/>
            <a:ext cx="4039221" cy="61516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KEY TAKEAWAYS</a:t>
            </a:r>
          </a:p>
        </p:txBody>
      </p:sp>
      <p:sp>
        <p:nvSpPr>
          <p:cNvPr id="5" name="Speech Bubble: Rectangle with Corners Rounded 4">
            <a:extLst>
              <a:ext uri="{FF2B5EF4-FFF2-40B4-BE49-F238E27FC236}">
                <a16:creationId xmlns:a16="http://schemas.microsoft.com/office/drawing/2014/main" id="{B58EA6FC-26CD-FBAF-C605-23B25CCC32A4}"/>
              </a:ext>
            </a:extLst>
          </p:cNvPr>
          <p:cNvSpPr/>
          <p:nvPr/>
        </p:nvSpPr>
        <p:spPr>
          <a:xfrm>
            <a:off x="10852530" y="7156894"/>
            <a:ext cx="5301868" cy="2101405"/>
          </a:xfrm>
          <a:prstGeom prst="wedgeRoundRectCallout">
            <a:avLst/>
          </a:prstGeom>
          <a:solidFill>
            <a:schemeClr val="bg1">
              <a:lumMod val="95000"/>
            </a:schemeClr>
          </a:solid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800" b="1" dirty="0">
                <a:solidFill>
                  <a:schemeClr val="tx1"/>
                </a:solidFill>
                <a:latin typeface="Times New Roman" panose="02020603050405020304" pitchFamily="18" charset="0"/>
                <a:cs typeface="Times New Roman" panose="02020603050405020304" pitchFamily="18" charset="0"/>
              </a:rPr>
              <a:t>Recommendations</a:t>
            </a:r>
          </a:p>
          <a:p>
            <a:pPr algn="ctr"/>
            <a:endParaRPr lang="en-IN" sz="1200" b="1" dirty="0">
              <a:solidFill>
                <a:schemeClr val="tx1"/>
              </a:solidFill>
              <a:latin typeface="Times New Roman" panose="02020603050405020304" pitchFamily="18" charset="0"/>
              <a:cs typeface="Times New Roman" panose="02020603050405020304" pitchFamily="18" charset="0"/>
            </a:endParaRPr>
          </a:p>
          <a:p>
            <a:pPr algn="ctr"/>
            <a:r>
              <a:rPr lang="en-US" i="1" dirty="0">
                <a:solidFill>
                  <a:schemeClr val="tx1"/>
                </a:solidFill>
                <a:latin typeface="Times New Roman" panose="02020603050405020304" pitchFamily="18" charset="0"/>
                <a:cs typeface="Times New Roman" panose="02020603050405020304" pitchFamily="18" charset="0"/>
              </a:rPr>
              <a:t>Adding </a:t>
            </a:r>
            <a:r>
              <a:rPr lang="en-US" b="1" i="1" dirty="0">
                <a:solidFill>
                  <a:schemeClr val="tx1"/>
                </a:solidFill>
                <a:latin typeface="Times New Roman" panose="02020603050405020304" pitchFamily="18" charset="0"/>
                <a:cs typeface="Times New Roman" panose="02020603050405020304" pitchFamily="18" charset="0"/>
              </a:rPr>
              <a:t>table booking</a:t>
            </a:r>
            <a:r>
              <a:rPr lang="en-US" i="1" dirty="0">
                <a:solidFill>
                  <a:schemeClr val="tx1"/>
                </a:solidFill>
                <a:latin typeface="Times New Roman" panose="02020603050405020304" pitchFamily="18" charset="0"/>
                <a:cs typeface="Times New Roman" panose="02020603050405020304" pitchFamily="18" charset="0"/>
              </a:rPr>
              <a:t> and </a:t>
            </a:r>
            <a:r>
              <a:rPr lang="en-US" b="1" i="1" dirty="0">
                <a:solidFill>
                  <a:schemeClr val="tx1"/>
                </a:solidFill>
                <a:latin typeface="Times New Roman" panose="02020603050405020304" pitchFamily="18" charset="0"/>
                <a:cs typeface="Times New Roman" panose="02020603050405020304" pitchFamily="18" charset="0"/>
              </a:rPr>
              <a:t>online delivery</a:t>
            </a:r>
            <a:r>
              <a:rPr lang="en-US" i="1" dirty="0">
                <a:solidFill>
                  <a:schemeClr val="tx1"/>
                </a:solidFill>
                <a:latin typeface="Times New Roman" panose="02020603050405020304" pitchFamily="18" charset="0"/>
                <a:cs typeface="Times New Roman" panose="02020603050405020304" pitchFamily="18" charset="0"/>
              </a:rPr>
              <a:t> facilities would be highly beneficial for restaurants—enhancing customer experience, improving efficiency, and unlocking new revenue streams</a:t>
            </a:r>
            <a:endParaRPr lang="en-IN"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7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F03BD-6E5E-7BBC-85F8-93A3147A681B}"/>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07E626B-5F00-595A-AD70-5AB882D4E84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1" imgH="423" progId="TCLayout.ActiveDocument.1">
                  <p:embed/>
                </p:oleObj>
              </mc:Choice>
              <mc:Fallback>
                <p:oleObj name="think-cell Slide" r:id="rId5" imgW="421" imgH="423" progId="TCLayout.ActiveDocument.1">
                  <p:embed/>
                  <p:pic>
                    <p:nvPicPr>
                      <p:cNvPr id="7" name="think-cell data - do not delete" hidden="1">
                        <a:extLst>
                          <a:ext uri="{FF2B5EF4-FFF2-40B4-BE49-F238E27FC236}">
                            <a16:creationId xmlns:a16="http://schemas.microsoft.com/office/drawing/2014/main" id="{E07E626B-5F00-595A-AD70-5AB882D4E84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50" name="Picture 2" descr="Celebrating World Food Day | The George ...">
            <a:extLst>
              <a:ext uri="{FF2B5EF4-FFF2-40B4-BE49-F238E27FC236}">
                <a16:creationId xmlns:a16="http://schemas.microsoft.com/office/drawing/2014/main" id="{B094A3DE-12D7-54DA-3FCA-40DC3277E14A}"/>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620" y="0"/>
            <a:ext cx="18295620" cy="10287000"/>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461F41F5-ABF5-E669-F2D7-46FB3CB48DC5}"/>
              </a:ext>
            </a:extLst>
          </p:cNvPr>
          <p:cNvSpPr/>
          <p:nvPr/>
        </p:nvSpPr>
        <p:spPr>
          <a:xfrm>
            <a:off x="-91789" y="-9081"/>
            <a:ext cx="18288000" cy="10296081"/>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B0977F5E-9B5F-3E0C-0D14-01C5BF2E8272}"/>
              </a:ext>
            </a:extLst>
          </p:cNvPr>
          <p:cNvCxnSpPr>
            <a:cxnSpLocks/>
            <a:stCxn id="6" idx="4"/>
            <a:endCxn id="29" idx="0"/>
          </p:cNvCxnSpPr>
          <p:nvPr/>
        </p:nvCxnSpPr>
        <p:spPr>
          <a:xfrm>
            <a:off x="8700287" y="2534239"/>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7472E9-9149-65D7-B923-82E44E62090A}"/>
              </a:ext>
            </a:extLst>
          </p:cNvPr>
          <p:cNvSpPr>
            <a:spLocks noGrp="1"/>
          </p:cNvSpPr>
          <p:nvPr>
            <p:ph type="title" idx="4294967295"/>
          </p:nvPr>
        </p:nvSpPr>
        <p:spPr>
          <a:xfrm>
            <a:off x="0" y="501650"/>
            <a:ext cx="15773400" cy="1006475"/>
          </a:xfrm>
        </p:spPr>
        <p:txBody>
          <a:bodyPr vert="horz">
            <a:normAutofit/>
          </a:bodyPr>
          <a:lstStyle/>
          <a:p>
            <a:r>
              <a:rPr lang="en-IN" b="1" dirty="0">
                <a:solidFill>
                  <a:schemeClr val="lt1"/>
                </a:solidFill>
                <a:latin typeface="Times New Roman" panose="02020603050405020304" pitchFamily="18" charset="0"/>
                <a:cs typeface="Times New Roman" panose="02020603050405020304" pitchFamily="18" charset="0"/>
              </a:rPr>
              <a:t>AGENDA Slide</a:t>
            </a:r>
          </a:p>
        </p:txBody>
      </p:sp>
      <p:sp>
        <p:nvSpPr>
          <p:cNvPr id="36" name="TextBox 35">
            <a:extLst>
              <a:ext uri="{FF2B5EF4-FFF2-40B4-BE49-F238E27FC236}">
                <a16:creationId xmlns:a16="http://schemas.microsoft.com/office/drawing/2014/main" id="{D0C616D8-00A2-368C-75A5-815DEAC4EBE4}"/>
              </a:ext>
            </a:extLst>
          </p:cNvPr>
          <p:cNvSpPr txBox="1"/>
          <p:nvPr/>
        </p:nvSpPr>
        <p:spPr>
          <a:xfrm>
            <a:off x="9472930" y="1795048"/>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About Zomato</a:t>
            </a:r>
          </a:p>
        </p:txBody>
      </p:sp>
      <p:sp>
        <p:nvSpPr>
          <p:cNvPr id="37" name="TextBox 36">
            <a:extLst>
              <a:ext uri="{FF2B5EF4-FFF2-40B4-BE49-F238E27FC236}">
                <a16:creationId xmlns:a16="http://schemas.microsoft.com/office/drawing/2014/main" id="{B5336BF6-DD1E-86B4-657E-461739B53771}"/>
              </a:ext>
            </a:extLst>
          </p:cNvPr>
          <p:cNvSpPr txBox="1"/>
          <p:nvPr/>
        </p:nvSpPr>
        <p:spPr>
          <a:xfrm>
            <a:off x="9472930" y="3360946"/>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Dataset Processing</a:t>
            </a:r>
          </a:p>
        </p:txBody>
      </p:sp>
      <p:sp>
        <p:nvSpPr>
          <p:cNvPr id="38" name="TextBox 37">
            <a:extLst>
              <a:ext uri="{FF2B5EF4-FFF2-40B4-BE49-F238E27FC236}">
                <a16:creationId xmlns:a16="http://schemas.microsoft.com/office/drawing/2014/main" id="{A13D77D3-A2B7-1535-FA15-C0B54444711A}"/>
              </a:ext>
            </a:extLst>
          </p:cNvPr>
          <p:cNvSpPr txBox="1"/>
          <p:nvPr/>
        </p:nvSpPr>
        <p:spPr>
          <a:xfrm>
            <a:off x="9472930" y="4926844"/>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Analysis of Data</a:t>
            </a:r>
          </a:p>
        </p:txBody>
      </p:sp>
      <p:sp>
        <p:nvSpPr>
          <p:cNvPr id="39" name="TextBox 38">
            <a:extLst>
              <a:ext uri="{FF2B5EF4-FFF2-40B4-BE49-F238E27FC236}">
                <a16:creationId xmlns:a16="http://schemas.microsoft.com/office/drawing/2014/main" id="{511ADABF-C6E0-8C6E-3132-6CDA0716D5E0}"/>
              </a:ext>
            </a:extLst>
          </p:cNvPr>
          <p:cNvSpPr txBox="1"/>
          <p:nvPr/>
        </p:nvSpPr>
        <p:spPr>
          <a:xfrm>
            <a:off x="9472930" y="6492742"/>
            <a:ext cx="6411434" cy="738664"/>
          </a:xfrm>
          <a:prstGeom prst="rect">
            <a:avLst/>
          </a:prstGeom>
          <a:solidFill>
            <a:schemeClr val="accent2"/>
          </a:solid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Recommendations</a:t>
            </a:r>
          </a:p>
        </p:txBody>
      </p:sp>
      <p:sp>
        <p:nvSpPr>
          <p:cNvPr id="73" name="TextBox 72">
            <a:extLst>
              <a:ext uri="{FF2B5EF4-FFF2-40B4-BE49-F238E27FC236}">
                <a16:creationId xmlns:a16="http://schemas.microsoft.com/office/drawing/2014/main" id="{006BDC2A-3C59-E810-18F2-B85F1A4E3A96}"/>
              </a:ext>
            </a:extLst>
          </p:cNvPr>
          <p:cNvSpPr txBox="1"/>
          <p:nvPr/>
        </p:nvSpPr>
        <p:spPr>
          <a:xfrm>
            <a:off x="9472930" y="8058640"/>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Dashboard</a:t>
            </a:r>
          </a:p>
        </p:txBody>
      </p:sp>
      <p:sp>
        <p:nvSpPr>
          <p:cNvPr id="6" name="Oval 5">
            <a:extLst>
              <a:ext uri="{FF2B5EF4-FFF2-40B4-BE49-F238E27FC236}">
                <a16:creationId xmlns:a16="http://schemas.microsoft.com/office/drawing/2014/main" id="{2197DACE-375C-F484-E6ED-076D26FACCCF}"/>
              </a:ext>
            </a:extLst>
          </p:cNvPr>
          <p:cNvSpPr>
            <a:spLocks noChangeAspect="1"/>
          </p:cNvSpPr>
          <p:nvPr/>
        </p:nvSpPr>
        <p:spPr>
          <a:xfrm>
            <a:off x="8348363" y="1830390"/>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1</a:t>
            </a:r>
            <a:endParaRPr lang="en-IN" sz="3600" b="1" dirty="0">
              <a:solidFill>
                <a:schemeClr val="lt1"/>
              </a:solidFill>
            </a:endParaRPr>
          </a:p>
        </p:txBody>
      </p:sp>
      <p:sp>
        <p:nvSpPr>
          <p:cNvPr id="29" name="Oval 28">
            <a:extLst>
              <a:ext uri="{FF2B5EF4-FFF2-40B4-BE49-F238E27FC236}">
                <a16:creationId xmlns:a16="http://schemas.microsoft.com/office/drawing/2014/main" id="{844A89F9-10DB-5AA6-D6C1-3DFBB4A46629}"/>
              </a:ext>
            </a:extLst>
          </p:cNvPr>
          <p:cNvSpPr>
            <a:spLocks noChangeAspect="1"/>
          </p:cNvSpPr>
          <p:nvPr/>
        </p:nvSpPr>
        <p:spPr>
          <a:xfrm>
            <a:off x="8348363" y="3352442"/>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2</a:t>
            </a:r>
            <a:endParaRPr lang="en-IN" sz="3600" b="1" dirty="0">
              <a:solidFill>
                <a:schemeClr val="lt1"/>
              </a:solidFill>
            </a:endParaRPr>
          </a:p>
        </p:txBody>
      </p:sp>
      <p:sp>
        <p:nvSpPr>
          <p:cNvPr id="30" name="Oval 29">
            <a:extLst>
              <a:ext uri="{FF2B5EF4-FFF2-40B4-BE49-F238E27FC236}">
                <a16:creationId xmlns:a16="http://schemas.microsoft.com/office/drawing/2014/main" id="{8A4DE551-78A8-0933-CDF4-69182C647D8C}"/>
              </a:ext>
            </a:extLst>
          </p:cNvPr>
          <p:cNvSpPr>
            <a:spLocks noChangeAspect="1"/>
          </p:cNvSpPr>
          <p:nvPr/>
        </p:nvSpPr>
        <p:spPr>
          <a:xfrm>
            <a:off x="8348363" y="4874493"/>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3</a:t>
            </a:r>
            <a:endParaRPr lang="en-IN" sz="3600" b="1" dirty="0">
              <a:solidFill>
                <a:schemeClr val="lt1"/>
              </a:solidFill>
            </a:endParaRPr>
          </a:p>
        </p:txBody>
      </p:sp>
      <p:sp>
        <p:nvSpPr>
          <p:cNvPr id="31" name="Oval 30">
            <a:extLst>
              <a:ext uri="{FF2B5EF4-FFF2-40B4-BE49-F238E27FC236}">
                <a16:creationId xmlns:a16="http://schemas.microsoft.com/office/drawing/2014/main" id="{C57A03E3-C095-CF7A-4AB6-479B637997DE}"/>
              </a:ext>
            </a:extLst>
          </p:cNvPr>
          <p:cNvSpPr>
            <a:spLocks noChangeAspect="1"/>
          </p:cNvSpPr>
          <p:nvPr/>
        </p:nvSpPr>
        <p:spPr>
          <a:xfrm>
            <a:off x="8348363" y="6396545"/>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4</a:t>
            </a:r>
            <a:endParaRPr lang="en-IN" sz="3600" b="1" dirty="0">
              <a:solidFill>
                <a:schemeClr val="lt1"/>
              </a:solidFill>
            </a:endParaRPr>
          </a:p>
        </p:txBody>
      </p:sp>
      <p:sp>
        <p:nvSpPr>
          <p:cNvPr id="32" name="Oval 31">
            <a:extLst>
              <a:ext uri="{FF2B5EF4-FFF2-40B4-BE49-F238E27FC236}">
                <a16:creationId xmlns:a16="http://schemas.microsoft.com/office/drawing/2014/main" id="{9FD49A20-7EAC-AE72-2F65-D627635672BD}"/>
              </a:ext>
            </a:extLst>
          </p:cNvPr>
          <p:cNvSpPr>
            <a:spLocks noChangeAspect="1"/>
          </p:cNvSpPr>
          <p:nvPr/>
        </p:nvSpPr>
        <p:spPr>
          <a:xfrm>
            <a:off x="8348363" y="8090046"/>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5</a:t>
            </a:r>
            <a:endParaRPr lang="en-IN" sz="3600" b="1" dirty="0">
              <a:solidFill>
                <a:schemeClr val="lt1"/>
              </a:solidFill>
            </a:endParaRPr>
          </a:p>
        </p:txBody>
      </p:sp>
      <p:cxnSp>
        <p:nvCxnSpPr>
          <p:cNvPr id="34" name="Straight Connector 33">
            <a:extLst>
              <a:ext uri="{FF2B5EF4-FFF2-40B4-BE49-F238E27FC236}">
                <a16:creationId xmlns:a16="http://schemas.microsoft.com/office/drawing/2014/main" id="{86CBCE7F-F83F-8223-9312-5B28CB45C82A}"/>
              </a:ext>
            </a:extLst>
          </p:cNvPr>
          <p:cNvCxnSpPr>
            <a:cxnSpLocks/>
            <a:stCxn id="30" idx="0"/>
            <a:endCxn id="29" idx="4"/>
          </p:cNvCxnSpPr>
          <p:nvPr/>
        </p:nvCxnSpPr>
        <p:spPr>
          <a:xfrm flipV="1">
            <a:off x="8700287" y="4056290"/>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BDC349-4D93-2263-EA60-771103EF8D42}"/>
              </a:ext>
            </a:extLst>
          </p:cNvPr>
          <p:cNvCxnSpPr>
            <a:cxnSpLocks/>
            <a:stCxn id="31" idx="0"/>
            <a:endCxn id="30" idx="4"/>
          </p:cNvCxnSpPr>
          <p:nvPr/>
        </p:nvCxnSpPr>
        <p:spPr>
          <a:xfrm flipV="1">
            <a:off x="8700287" y="5578342"/>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37B4CE-502E-FF4D-C0C1-6ACBB8C30266}"/>
              </a:ext>
            </a:extLst>
          </p:cNvPr>
          <p:cNvCxnSpPr>
            <a:cxnSpLocks/>
            <a:stCxn id="32" idx="0"/>
            <a:endCxn id="31" idx="4"/>
          </p:cNvCxnSpPr>
          <p:nvPr/>
        </p:nvCxnSpPr>
        <p:spPr>
          <a:xfrm flipV="1">
            <a:off x="8700287" y="7100393"/>
            <a:ext cx="0" cy="98965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195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61C0B-BD98-E83E-A59E-04F73DC0B1D2}"/>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4AC11F41-962D-2A50-A05F-2420D4DC8071}"/>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Recommendations: Where to open new restaurants?</a:t>
            </a:r>
          </a:p>
        </p:txBody>
      </p:sp>
      <p:cxnSp>
        <p:nvCxnSpPr>
          <p:cNvPr id="3" name="Straight Connector 2">
            <a:extLst>
              <a:ext uri="{FF2B5EF4-FFF2-40B4-BE49-F238E27FC236}">
                <a16:creationId xmlns:a16="http://schemas.microsoft.com/office/drawing/2014/main" id="{4F70B12E-FABF-1E7E-D7FC-A58966331002}"/>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9" name="Table 8">
            <a:extLst>
              <a:ext uri="{FF2B5EF4-FFF2-40B4-BE49-F238E27FC236}">
                <a16:creationId xmlns:a16="http://schemas.microsoft.com/office/drawing/2014/main" id="{C18C489B-F8F5-DF59-41B4-8857B09E5AAF}"/>
              </a:ext>
            </a:extLst>
          </p:cNvPr>
          <p:cNvGraphicFramePr>
            <a:graphicFrameLocks noGrp="1"/>
          </p:cNvGraphicFramePr>
          <p:nvPr>
            <p:custDataLst>
              <p:tags r:id="rId1"/>
            </p:custDataLst>
            <p:extLst>
              <p:ext uri="{D42A27DB-BD31-4B8C-83A1-F6EECF244321}">
                <p14:modId xmlns:p14="http://schemas.microsoft.com/office/powerpoint/2010/main" val="3323899773"/>
              </p:ext>
            </p:extLst>
          </p:nvPr>
        </p:nvGraphicFramePr>
        <p:xfrm>
          <a:off x="838200" y="1464527"/>
          <a:ext cx="16773759" cy="8722603"/>
        </p:xfrm>
        <a:graphic>
          <a:graphicData uri="http://schemas.openxmlformats.org/drawingml/2006/table">
            <a:tbl>
              <a:tblPr firstRow="1" bandRow="1">
                <a:tableStyleId>{72833802-FEF1-4C79-8D5D-14CF1EAF98D9}</a:tableStyleId>
              </a:tblPr>
              <a:tblGrid>
                <a:gridCol w="2586105">
                  <a:extLst>
                    <a:ext uri="{9D8B030D-6E8A-4147-A177-3AD203B41FA5}">
                      <a16:colId xmlns:a16="http://schemas.microsoft.com/office/drawing/2014/main" val="2591417650"/>
                    </a:ext>
                  </a:extLst>
                </a:gridCol>
                <a:gridCol w="1880804">
                  <a:extLst>
                    <a:ext uri="{9D8B030D-6E8A-4147-A177-3AD203B41FA5}">
                      <a16:colId xmlns:a16="http://schemas.microsoft.com/office/drawing/2014/main" val="816447806"/>
                    </a:ext>
                  </a:extLst>
                </a:gridCol>
                <a:gridCol w="2981198">
                  <a:extLst>
                    <a:ext uri="{9D8B030D-6E8A-4147-A177-3AD203B41FA5}">
                      <a16:colId xmlns:a16="http://schemas.microsoft.com/office/drawing/2014/main" val="3552810508"/>
                    </a:ext>
                  </a:extLst>
                </a:gridCol>
                <a:gridCol w="2586105">
                  <a:extLst>
                    <a:ext uri="{9D8B030D-6E8A-4147-A177-3AD203B41FA5}">
                      <a16:colId xmlns:a16="http://schemas.microsoft.com/office/drawing/2014/main" val="246921728"/>
                    </a:ext>
                  </a:extLst>
                </a:gridCol>
                <a:gridCol w="6739547">
                  <a:extLst>
                    <a:ext uri="{9D8B030D-6E8A-4147-A177-3AD203B41FA5}">
                      <a16:colId xmlns:a16="http://schemas.microsoft.com/office/drawing/2014/main" val="1592130045"/>
                    </a:ext>
                  </a:extLst>
                </a:gridCol>
              </a:tblGrid>
              <a:tr h="493003">
                <a:tc>
                  <a:txBody>
                    <a:bodyPr/>
                    <a:lstStyle/>
                    <a:p>
                      <a:pPr algn="ctr"/>
                      <a:r>
                        <a:rPr lang="en-IN" sz="2200" dirty="0"/>
                        <a:t>Locations</a:t>
                      </a:r>
                    </a:p>
                  </a:txBody>
                  <a:tcPr/>
                </a:tc>
                <a:tc>
                  <a:txBody>
                    <a:bodyPr/>
                    <a:lstStyle/>
                    <a:p>
                      <a:pPr algn="ctr"/>
                      <a:r>
                        <a:rPr lang="en-IN" sz="2200" dirty="0"/>
                        <a:t>Sum of Votes</a:t>
                      </a:r>
                    </a:p>
                  </a:txBody>
                  <a:tcPr/>
                </a:tc>
                <a:tc>
                  <a:txBody>
                    <a:bodyPr/>
                    <a:lstStyle/>
                    <a:p>
                      <a:pPr algn="ctr"/>
                      <a:r>
                        <a:rPr lang="en-IN" sz="2200" dirty="0"/>
                        <a:t>Average Cost of Two ($)</a:t>
                      </a:r>
                    </a:p>
                  </a:txBody>
                  <a:tcPr/>
                </a:tc>
                <a:tc>
                  <a:txBody>
                    <a:bodyPr/>
                    <a:lstStyle/>
                    <a:p>
                      <a:pPr algn="ctr"/>
                      <a:r>
                        <a:rPr lang="en-IN" sz="2200" dirty="0"/>
                        <a:t>Average Ratings</a:t>
                      </a:r>
                    </a:p>
                  </a:txBody>
                  <a:tcPr/>
                </a:tc>
                <a:tc>
                  <a:txBody>
                    <a:bodyPr/>
                    <a:lstStyle/>
                    <a:p>
                      <a:pPr algn="ctr"/>
                      <a:r>
                        <a:rPr lang="en-IN" sz="2200"/>
                        <a:t>Why Here</a:t>
                      </a:r>
                      <a:r>
                        <a:rPr lang="en-IN" sz="2200" dirty="0"/>
                        <a:t>?</a:t>
                      </a:r>
                    </a:p>
                  </a:txBody>
                  <a:tcPr/>
                </a:tc>
                <a:extLst>
                  <a:ext uri="{0D108BD9-81ED-4DB2-BD59-A6C34878D82A}">
                    <a16:rowId xmlns:a16="http://schemas.microsoft.com/office/drawing/2014/main" val="933510137"/>
                  </a:ext>
                </a:extLst>
              </a:tr>
              <a:tr h="1178496">
                <a:tc>
                  <a:txBody>
                    <a:bodyPr/>
                    <a:lstStyle/>
                    <a:p>
                      <a:r>
                        <a:rPr lang="en-IN" b="1" dirty="0">
                          <a:latin typeface="Times New Roman" panose="02020603050405020304" pitchFamily="18" charset="0"/>
                          <a:cs typeface="Times New Roman" panose="02020603050405020304" pitchFamily="18" charset="0"/>
                        </a:rPr>
                        <a:t>Colombo, Sri Lanka</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2829</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~8</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3.87</a:t>
                      </a:r>
                    </a:p>
                  </a:txBody>
                  <a:tcPr anchor="ctr"/>
                </a:tc>
                <a:tc>
                  <a:txBody>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With a high number of votes and significant spending per visit, Colombo reflects an active and engaged customer base that’s willing to pay for quality. This suggests strong potential for a premium dining experience that meets growing consumer expectations.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2825830"/>
                  </a:ext>
                </a:extLst>
              </a:tr>
              <a:tr h="1178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Tanunda, Australia</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anchor="ctr"/>
                </a:tc>
                <a:tc>
                  <a:txBody>
                    <a:bodyPr/>
                    <a:lstStyle/>
                    <a:p>
                      <a:pPr algn="ctr"/>
                      <a:r>
                        <a:rPr lang="en-IN" sz="2400" dirty="0">
                          <a:latin typeface="Times New Roman" panose="02020603050405020304" pitchFamily="18" charset="0"/>
                          <a:cs typeface="Times New Roman" panose="02020603050405020304" pitchFamily="18" charset="0"/>
                        </a:rPr>
                        <a:t>339</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30</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4.4</a:t>
                      </a:r>
                    </a:p>
                  </a:txBody>
                  <a:tcPr anchor="ctr"/>
                </a:tc>
                <a:tc>
                  <a:txBody>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Despite its small size, Tanunda shows high customer engagement and consistently strong ratings, pointing to a loyal customer base and a community that values good food—ideal for establishing a well-loved restaurant with local appeal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7253593"/>
                  </a:ext>
                </a:extLst>
              </a:tr>
              <a:tr h="1178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Rio de Janeiro, Brazil</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2400" dirty="0">
                          <a:latin typeface="Times New Roman" panose="02020603050405020304" pitchFamily="18" charset="0"/>
                          <a:cs typeface="Times New Roman" panose="02020603050405020304" pitchFamily="18" charset="0"/>
                        </a:rPr>
                        <a:t>401</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21</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4.3</a:t>
                      </a:r>
                    </a:p>
                  </a:txBody>
                  <a:tcPr anchor="ctr"/>
                </a:tc>
                <a:tc>
                  <a:txBody>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As a globally recognized tourist hub, Rio de Janeiro blends high footfall with above-average ratings and spend levels, making it a prime location for a restaurant that caters to both tourists and locals seeking memorable dining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4530198"/>
                  </a:ext>
                </a:extLst>
              </a:tr>
              <a:tr h="1105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Beechworth, Australia</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2400" dirty="0">
                          <a:latin typeface="Times New Roman" panose="02020603050405020304" pitchFamily="18" charset="0"/>
                          <a:cs typeface="Times New Roman" panose="02020603050405020304" pitchFamily="18" charset="0"/>
                        </a:rPr>
                        <a:t>237</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4.6</a:t>
                      </a:r>
                    </a:p>
                  </a:txBody>
                  <a:tcPr anchor="ctr"/>
                </a:tc>
                <a:tc>
                  <a:txBody>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Exceptional customer satisfaction reflected in its top-tier ratings makes Beechworth a promising spot for a boutique restaurant that thrives on word-of-mouth and repeat visits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0847191"/>
                  </a:ext>
                </a:extLst>
              </a:tr>
              <a:tr h="1178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São Paulo, Brazil</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2400" dirty="0">
                          <a:latin typeface="Times New Roman" panose="02020603050405020304" pitchFamily="18" charset="0"/>
                          <a:cs typeface="Times New Roman" panose="02020603050405020304" pitchFamily="18" charset="0"/>
                        </a:rPr>
                        <a:t>559</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26</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3.68</a:t>
                      </a:r>
                    </a:p>
                  </a:txBody>
                  <a:tcPr anchor="ctr"/>
                </a:tc>
                <a:tc>
                  <a:txBody>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With a vast and diverse population, São Paulo represents a dynamic culinary landscape. While ratings are modest, the scale and spending power of the market open up opportunities for innovative or niche restaurant concepts to stand out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5158"/>
                  </a:ext>
                </a:extLst>
              </a:tr>
              <a:tr h="2125862">
                <a:tc>
                  <a:txBody>
                    <a:bodyPr/>
                    <a:lstStyle/>
                    <a:p>
                      <a:r>
                        <a:rPr lang="en-IN" b="1" dirty="0">
                          <a:latin typeface="Times New Roman" panose="02020603050405020304" pitchFamily="18" charset="0"/>
                          <a:cs typeface="Times New Roman" panose="02020603050405020304" pitchFamily="18" charset="0"/>
                        </a:rPr>
                        <a:t>Vineland Station, Canada</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204</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70</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4.3</a:t>
                      </a:r>
                    </a:p>
                  </a:txBody>
                  <a:tcPr anchor="ctr"/>
                </a:tc>
                <a:tc>
                  <a:txBody>
                    <a:bodyPr/>
                    <a:lstStyle/>
                    <a:p>
                      <a:endParaRPr lang="en-IN" dirty="0">
                        <a:effectLst/>
                      </a:endParaRPr>
                    </a:p>
                    <a:p>
                      <a:pPr marL="0" lvl="1" algn="l" defTabSz="914400" rtl="0" eaLnBrk="1" latinLnBrk="0" hangingPunct="1"/>
                      <a:r>
                        <a:rPr lang="en-GB" sz="1800" kern="1200" dirty="0">
                          <a:solidFill>
                            <a:schemeClr val="tx1"/>
                          </a:solidFill>
                          <a:effectLst/>
                          <a:latin typeface="Times New Roman" panose="02020603050405020304" pitchFamily="18" charset="0"/>
                          <a:ea typeface="+mn-ea"/>
                          <a:cs typeface="Times New Roman" panose="02020603050405020304" pitchFamily="18" charset="0"/>
                        </a:rPr>
                        <a:t>With the highest average rating and the highest customer engagement among the listed cities in Cands. Although the average cost for two is higher, the strong ratings and high number of votes indicate that customers n are willing to pay more for quality dining experiences. This suggests a promising market for a premium restaurant, making it a strategic choice for expansion</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5835913"/>
                  </a:ext>
                </a:extLst>
              </a:tr>
            </a:tbl>
          </a:graphicData>
        </a:graphic>
      </p:graphicFrame>
      <p:pic>
        <p:nvPicPr>
          <p:cNvPr id="6146" name="Picture 2" descr="Flag of Sri Lanka - Wikipedia">
            <a:extLst>
              <a:ext uri="{FF2B5EF4-FFF2-40B4-BE49-F238E27FC236}">
                <a16:creationId xmlns:a16="http://schemas.microsoft.com/office/drawing/2014/main" id="{ABB08B6E-A9CD-7471-ABBE-71B2A7D02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257" y="2096155"/>
            <a:ext cx="747830" cy="3739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ustralia Flag Images - Free Download ...">
            <a:extLst>
              <a:ext uri="{FF2B5EF4-FFF2-40B4-BE49-F238E27FC236}">
                <a16:creationId xmlns:a16="http://schemas.microsoft.com/office/drawing/2014/main" id="{27E2888A-2FC0-6F62-3EC0-54C1AC3F25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0524" y="3229421"/>
            <a:ext cx="561855" cy="348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ustralia Flag Images - Free Download ...">
            <a:extLst>
              <a:ext uri="{FF2B5EF4-FFF2-40B4-BE49-F238E27FC236}">
                <a16:creationId xmlns:a16="http://schemas.microsoft.com/office/drawing/2014/main" id="{93890304-5C25-F814-60FB-A863C2BFEB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6544" y="5785159"/>
            <a:ext cx="561855" cy="34894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lag of Brazil - Wikipedia">
            <a:extLst>
              <a:ext uri="{FF2B5EF4-FFF2-40B4-BE49-F238E27FC236}">
                <a16:creationId xmlns:a16="http://schemas.microsoft.com/office/drawing/2014/main" id="{AC5EC32B-4A0D-5E2F-57B9-F45F451BE5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6544" y="4473729"/>
            <a:ext cx="603256" cy="4231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lag of Brazil - Wikipedia">
            <a:extLst>
              <a:ext uri="{FF2B5EF4-FFF2-40B4-BE49-F238E27FC236}">
                <a16:creationId xmlns:a16="http://schemas.microsoft.com/office/drawing/2014/main" id="{C80889DF-11B3-1EED-13BE-DF62525B847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6544" y="6777721"/>
            <a:ext cx="603256" cy="4231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lag of Canada - Wikipedia">
            <a:extLst>
              <a:ext uri="{FF2B5EF4-FFF2-40B4-BE49-F238E27FC236}">
                <a16:creationId xmlns:a16="http://schemas.microsoft.com/office/drawing/2014/main" id="{44DC4BDE-EF52-57FD-D68D-D6C42314E96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4205" y="8140844"/>
            <a:ext cx="904875" cy="45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87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E475272-6ACF-419A-03E7-E4B926C84102}"/>
              </a:ext>
            </a:extLst>
          </p:cNvPr>
          <p:cNvGraphicFramePr>
            <a:graphicFrameLocks noChangeAspect="1"/>
          </p:cNvGraphicFramePr>
          <p:nvPr>
            <p:custDataLst>
              <p:tags r:id="rId1"/>
            </p:custDataLst>
            <p:extLst>
              <p:ext uri="{D42A27DB-BD31-4B8C-83A1-F6EECF244321}">
                <p14:modId xmlns:p14="http://schemas.microsoft.com/office/powerpoint/2010/main" val="3152925017"/>
              </p:ext>
            </p:extLst>
          </p:nvPr>
        </p:nvGraphicFramePr>
        <p:xfrm>
          <a:off x="1716882" y="2382"/>
          <a:ext cx="2382" cy="2382"/>
        </p:xfrm>
        <a:graphic>
          <a:graphicData uri="http://schemas.openxmlformats.org/presentationml/2006/ole">
            <mc:AlternateContent xmlns:mc="http://schemas.openxmlformats.org/markup-compatibility/2006">
              <mc:Choice xmlns:v="urn:schemas-microsoft-com:vml" Requires="v">
                <p:oleObj name="think-cell Slide" r:id="rId3" imgW="421" imgH="423" progId="TCLayout.ActiveDocument.1">
                  <p:embed/>
                </p:oleObj>
              </mc:Choice>
              <mc:Fallback>
                <p:oleObj name="think-cell Slide" r:id="rId3" imgW="421" imgH="423" progId="TCLayout.ActiveDocument.1">
                  <p:embed/>
                  <p:pic>
                    <p:nvPicPr>
                      <p:cNvPr id="3" name="think-cell data - do not delete" hidden="1">
                        <a:extLst>
                          <a:ext uri="{FF2B5EF4-FFF2-40B4-BE49-F238E27FC236}">
                            <a16:creationId xmlns:a16="http://schemas.microsoft.com/office/drawing/2014/main" id="{7E475272-6ACF-419A-03E7-E4B926C84102}"/>
                          </a:ext>
                        </a:extLst>
                      </p:cNvPr>
                      <p:cNvPicPr/>
                      <p:nvPr/>
                    </p:nvPicPr>
                    <p:blipFill>
                      <a:blip r:embed="rId4"/>
                      <a:stretch>
                        <a:fillRect/>
                      </a:stretch>
                    </p:blipFill>
                    <p:spPr>
                      <a:xfrm>
                        <a:off x="1716882" y="2382"/>
                        <a:ext cx="2382" cy="2382"/>
                      </a:xfrm>
                      <a:prstGeom prst="rect">
                        <a:avLst/>
                      </a:prstGeom>
                    </p:spPr>
                  </p:pic>
                </p:oleObj>
              </mc:Fallback>
            </mc:AlternateContent>
          </a:graphicData>
        </a:graphic>
      </p:graphicFrame>
      <p:sp>
        <p:nvSpPr>
          <p:cNvPr id="9" name="Title 2">
            <a:extLst>
              <a:ext uri="{FF2B5EF4-FFF2-40B4-BE49-F238E27FC236}">
                <a16:creationId xmlns:a16="http://schemas.microsoft.com/office/drawing/2014/main" id="{7D78C48C-5990-AD7F-EC3F-78DC340FCB6D}"/>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Actionable Recommendations</a:t>
            </a:r>
          </a:p>
        </p:txBody>
      </p:sp>
      <p:cxnSp>
        <p:nvCxnSpPr>
          <p:cNvPr id="10" name="Straight Connector 9">
            <a:extLst>
              <a:ext uri="{FF2B5EF4-FFF2-40B4-BE49-F238E27FC236}">
                <a16:creationId xmlns:a16="http://schemas.microsoft.com/office/drawing/2014/main" id="{B6ABA3FF-8D22-706C-E3C1-023EB5E42200}"/>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sp>
        <p:nvSpPr>
          <p:cNvPr id="1028" name="Rectangle: Rounded Corners 1027">
            <a:extLst>
              <a:ext uri="{FF2B5EF4-FFF2-40B4-BE49-F238E27FC236}">
                <a16:creationId xmlns:a16="http://schemas.microsoft.com/office/drawing/2014/main" id="{FD01A3BD-33DB-2E44-B6D7-7FAA6AF44E1F}"/>
              </a:ext>
            </a:extLst>
          </p:cNvPr>
          <p:cNvSpPr/>
          <p:nvPr/>
        </p:nvSpPr>
        <p:spPr>
          <a:xfrm>
            <a:off x="838199" y="1638300"/>
            <a:ext cx="7848601" cy="380999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7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Online Delivery &amp; Table Booking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underserved markets to gain a competitive 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 differentiation</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stand out in regions with low digital restaurant penetration.</a:t>
            </a:r>
          </a:p>
          <a:p>
            <a:pPr algn="ctr"/>
            <a:endParaRPr lang="en-US" dirty="0"/>
          </a:p>
        </p:txBody>
      </p:sp>
      <p:sp>
        <p:nvSpPr>
          <p:cNvPr id="1029" name="Rectangle: Rounded Corners 1028">
            <a:extLst>
              <a:ext uri="{FF2B5EF4-FFF2-40B4-BE49-F238E27FC236}">
                <a16:creationId xmlns:a16="http://schemas.microsoft.com/office/drawing/2014/main" id="{072635D0-0CDC-CCFC-C3B6-83A16FD1A6C7}"/>
              </a:ext>
            </a:extLst>
          </p:cNvPr>
          <p:cNvSpPr/>
          <p:nvPr/>
        </p:nvSpPr>
        <p:spPr>
          <a:xfrm>
            <a:off x="9296399" y="1638300"/>
            <a:ext cx="7848601" cy="380999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high-performing cuisines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Café, Mughlai, BBQ, and American have the strongest ratings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Revamp lower-rated cuisines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North Indian, Chinese) through improved quality and innovation.</a:t>
            </a:r>
          </a:p>
          <a:p>
            <a:pPr algn="ctr"/>
            <a:endParaRPr lang="en-US" dirty="0">
              <a:latin typeface="Times New Roman" panose="02020603050405020304" pitchFamily="18" charset="0"/>
              <a:cs typeface="Times New Roman" panose="02020603050405020304" pitchFamily="18" charset="0"/>
            </a:endParaRPr>
          </a:p>
        </p:txBody>
      </p:sp>
      <p:sp>
        <p:nvSpPr>
          <p:cNvPr id="1030" name="Rectangle: Rounded Corners 1029">
            <a:extLst>
              <a:ext uri="{FF2B5EF4-FFF2-40B4-BE49-F238E27FC236}">
                <a16:creationId xmlns:a16="http://schemas.microsoft.com/office/drawing/2014/main" id="{21A74623-876F-C1B8-F779-01530434350C}"/>
              </a:ext>
            </a:extLst>
          </p:cNvPr>
          <p:cNvSpPr/>
          <p:nvPr/>
        </p:nvSpPr>
        <p:spPr>
          <a:xfrm>
            <a:off x="838199" y="5753098"/>
            <a:ext cx="7848601" cy="380999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sz="2700" dirty="0">
              <a:solidFill>
                <a:schemeClr val="tx1"/>
              </a:solidFill>
              <a:latin typeface="Times New Roman" panose="02020603050405020304" pitchFamily="18" charset="0"/>
              <a:cs typeface="Times New Roman" panose="02020603050405020304" pitchFamily="18" charset="0"/>
            </a:endParaRPr>
          </a:p>
          <a:p>
            <a:pPr>
              <a:buNone/>
            </a:pPr>
            <a:endParaRPr lang="en-US" sz="2700" dirty="0">
              <a:solidFill>
                <a:schemeClr val="tx1"/>
              </a:solidFill>
              <a:latin typeface="Times New Roman" panose="02020603050405020304" pitchFamily="18" charset="0"/>
              <a:cs typeface="Times New Roman" panose="02020603050405020304" pitchFamily="18" charset="0"/>
            </a:endParaRPr>
          </a:p>
          <a:p>
            <a:pPr>
              <a:buNone/>
            </a:pPr>
            <a:endParaRPr lang="en-US" sz="2700" dirty="0">
              <a:solidFill>
                <a:schemeClr val="tx1"/>
              </a:solidFill>
              <a:latin typeface="Times New Roman" panose="02020603050405020304" pitchFamily="18" charset="0"/>
              <a:cs typeface="Times New Roman" panose="02020603050405020304" pitchFamily="18" charset="0"/>
            </a:endParaRPr>
          </a:p>
          <a:p>
            <a:pPr>
              <a:buNone/>
            </a:pPr>
            <a:endParaRPr lang="en-US" sz="1400" dirty="0">
              <a:solidFill>
                <a:schemeClr val="tx1"/>
              </a:solidFill>
              <a:latin typeface="Times New Roman" panose="02020603050405020304" pitchFamily="18" charset="0"/>
              <a:cs typeface="Times New Roman" panose="02020603050405020304" pitchFamily="18" charset="0"/>
            </a:endParaRPr>
          </a:p>
          <a:p>
            <a:pPr>
              <a:buNone/>
            </a:pPr>
            <a:r>
              <a:rPr lang="en-US" sz="2700" dirty="0">
                <a:solidFill>
                  <a:schemeClr val="tx1"/>
                </a:solidFill>
                <a:latin typeface="Times New Roman" panose="02020603050405020304" pitchFamily="18" charset="0"/>
                <a:cs typeface="Times New Roman" panose="02020603050405020304" pitchFamily="18" charset="0"/>
              </a:rPr>
              <a:t>Align pricing with local economies:</a:t>
            </a:r>
          </a:p>
          <a:p>
            <a:pPr>
              <a:buFont typeface="Arial" panose="020B0604020202020204" pitchFamily="34" charset="0"/>
              <a:buChar char="•"/>
            </a:pPr>
            <a:r>
              <a:rPr lang="en-US" sz="2700" dirty="0">
                <a:solidFill>
                  <a:schemeClr val="tx1"/>
                </a:solidFill>
                <a:latin typeface="Times New Roman" panose="02020603050405020304" pitchFamily="18" charset="0"/>
                <a:cs typeface="Times New Roman" panose="02020603050405020304" pitchFamily="18" charset="0"/>
              </a:rPr>
              <a:t>Use </a:t>
            </a:r>
            <a:r>
              <a:rPr lang="en-US" sz="2700" b="1" dirty="0">
                <a:solidFill>
                  <a:schemeClr val="tx1"/>
                </a:solidFill>
                <a:latin typeface="Times New Roman" panose="02020603050405020304" pitchFamily="18" charset="0"/>
                <a:cs typeface="Times New Roman" panose="02020603050405020304" pitchFamily="18" charset="0"/>
              </a:rPr>
              <a:t>premium pricing</a:t>
            </a:r>
            <a:r>
              <a:rPr lang="en-US" sz="2700" dirty="0">
                <a:solidFill>
                  <a:schemeClr val="tx1"/>
                </a:solidFill>
                <a:latin typeface="Times New Roman" panose="02020603050405020304" pitchFamily="18" charset="0"/>
                <a:cs typeface="Times New Roman" panose="02020603050405020304" pitchFamily="18" charset="0"/>
              </a:rPr>
              <a:t> in high-income countries (e.g., Qatar, Singapore).</a:t>
            </a:r>
          </a:p>
          <a:p>
            <a:pPr>
              <a:buFont typeface="Arial" panose="020B0604020202020204" pitchFamily="34" charset="0"/>
              <a:buChar char="•"/>
            </a:pPr>
            <a:r>
              <a:rPr lang="en-US" sz="2700" dirty="0">
                <a:solidFill>
                  <a:schemeClr val="tx1"/>
                </a:solidFill>
                <a:latin typeface="Times New Roman" panose="02020603050405020304" pitchFamily="18" charset="0"/>
                <a:cs typeface="Times New Roman" panose="02020603050405020304" pitchFamily="18" charset="0"/>
              </a:rPr>
              <a:t>Offer </a:t>
            </a:r>
            <a:r>
              <a:rPr lang="en-US" sz="2700" b="1" dirty="0">
                <a:solidFill>
                  <a:schemeClr val="tx1"/>
                </a:solidFill>
                <a:latin typeface="Times New Roman" panose="02020603050405020304" pitchFamily="18" charset="0"/>
                <a:cs typeface="Times New Roman" panose="02020603050405020304" pitchFamily="18" charset="0"/>
              </a:rPr>
              <a:t>affordable menus</a:t>
            </a:r>
            <a:r>
              <a:rPr lang="en-US" sz="2700" dirty="0">
                <a:solidFill>
                  <a:schemeClr val="tx1"/>
                </a:solidFill>
                <a:latin typeface="Times New Roman" panose="02020603050405020304" pitchFamily="18" charset="0"/>
                <a:cs typeface="Times New Roman" panose="02020603050405020304" pitchFamily="18" charset="0"/>
              </a:rPr>
              <a:t> in budget-sensitive markets like Sri Lanka.</a:t>
            </a:r>
          </a:p>
          <a:p>
            <a:pPr algn="ct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1031" name="Rectangle: Rounded Corners 1030">
            <a:extLst>
              <a:ext uri="{FF2B5EF4-FFF2-40B4-BE49-F238E27FC236}">
                <a16:creationId xmlns:a16="http://schemas.microsoft.com/office/drawing/2014/main" id="{F8546579-985E-81B8-F8AB-F07D903DEC63}"/>
              </a:ext>
            </a:extLst>
          </p:cNvPr>
          <p:cNvSpPr/>
          <p:nvPr/>
        </p:nvSpPr>
        <p:spPr>
          <a:xfrm>
            <a:off x="9296399" y="5753098"/>
            <a:ext cx="7848601" cy="380999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7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Arial" panose="020B0604020202020204" pitchFamily="34" charset="0"/>
              </a:rPr>
              <a:t>Leverage customer feedback loops for </a:t>
            </a:r>
            <a:r>
              <a:rPr kumimoji="0" lang="en-US" altLang="en-US" sz="2700" b="1" i="0" u="none" strike="noStrike" cap="none" normalizeH="0" baseline="0" dirty="0">
                <a:ln>
                  <a:noFill/>
                </a:ln>
                <a:solidFill>
                  <a:schemeClr val="tx1"/>
                </a:solidFill>
                <a:effectLst/>
                <a:latin typeface="Arial" panose="020B0604020202020204" pitchFamily="34" charset="0"/>
              </a:rPr>
              <a:t>continuous quality improvement</a:t>
            </a:r>
            <a:r>
              <a:rPr kumimoji="0" lang="en-US" altLang="en-US" sz="27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Arial" panose="020B0604020202020204" pitchFamily="34" charset="0"/>
              </a:rPr>
              <a:t>Standardize training and service experience</a:t>
            </a:r>
            <a:r>
              <a:rPr kumimoji="0" lang="en-US" altLang="en-US" sz="2700" b="0" i="0" u="none" strike="noStrike" cap="none" normalizeH="0" baseline="0" dirty="0">
                <a:ln>
                  <a:noFill/>
                </a:ln>
                <a:solidFill>
                  <a:schemeClr val="tx1"/>
                </a:solidFill>
                <a:effectLst/>
                <a:latin typeface="Arial" panose="020B0604020202020204" pitchFamily="34" charset="0"/>
              </a:rPr>
              <a:t> to maintain consistency across branches.</a:t>
            </a:r>
          </a:p>
          <a:p>
            <a:pPr algn="ctr"/>
            <a:endParaRPr lang="en-US" sz="2700" dirty="0"/>
          </a:p>
        </p:txBody>
      </p:sp>
      <p:sp>
        <p:nvSpPr>
          <p:cNvPr id="1033" name="Oval 1032">
            <a:extLst>
              <a:ext uri="{FF2B5EF4-FFF2-40B4-BE49-F238E27FC236}">
                <a16:creationId xmlns:a16="http://schemas.microsoft.com/office/drawing/2014/main" id="{7D0AB513-A554-A51F-3A22-DDE0B70E3C9D}"/>
              </a:ext>
            </a:extLst>
          </p:cNvPr>
          <p:cNvSpPr/>
          <p:nvPr/>
        </p:nvSpPr>
        <p:spPr>
          <a:xfrm>
            <a:off x="471715" y="1447800"/>
            <a:ext cx="1600200" cy="1447796"/>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Oval 1033">
            <a:extLst>
              <a:ext uri="{FF2B5EF4-FFF2-40B4-BE49-F238E27FC236}">
                <a16:creationId xmlns:a16="http://schemas.microsoft.com/office/drawing/2014/main" id="{D211D88D-6286-093F-C97D-958916B9B204}"/>
              </a:ext>
            </a:extLst>
          </p:cNvPr>
          <p:cNvSpPr/>
          <p:nvPr/>
        </p:nvSpPr>
        <p:spPr>
          <a:xfrm>
            <a:off x="8983496" y="1371605"/>
            <a:ext cx="1600200" cy="1447796"/>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Oval 1034">
            <a:extLst>
              <a:ext uri="{FF2B5EF4-FFF2-40B4-BE49-F238E27FC236}">
                <a16:creationId xmlns:a16="http://schemas.microsoft.com/office/drawing/2014/main" id="{9075A39E-D8D8-4FA8-83F5-D5BF89196661}"/>
              </a:ext>
            </a:extLst>
          </p:cNvPr>
          <p:cNvSpPr/>
          <p:nvPr/>
        </p:nvSpPr>
        <p:spPr>
          <a:xfrm>
            <a:off x="471715" y="5638799"/>
            <a:ext cx="1600200" cy="1447796"/>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Oval 1035">
            <a:extLst>
              <a:ext uri="{FF2B5EF4-FFF2-40B4-BE49-F238E27FC236}">
                <a16:creationId xmlns:a16="http://schemas.microsoft.com/office/drawing/2014/main" id="{E3091EF7-C217-1E99-65F7-98417BD666F0}"/>
              </a:ext>
            </a:extLst>
          </p:cNvPr>
          <p:cNvSpPr/>
          <p:nvPr/>
        </p:nvSpPr>
        <p:spPr>
          <a:xfrm>
            <a:off x="8983496" y="5638799"/>
            <a:ext cx="1600200" cy="1447796"/>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Rounded Corners 1036">
            <a:extLst>
              <a:ext uri="{FF2B5EF4-FFF2-40B4-BE49-F238E27FC236}">
                <a16:creationId xmlns:a16="http://schemas.microsoft.com/office/drawing/2014/main" id="{E8685AC8-28BA-7FE8-BD25-EC1810AD4012}"/>
              </a:ext>
            </a:extLst>
          </p:cNvPr>
          <p:cNvSpPr/>
          <p:nvPr/>
        </p:nvSpPr>
        <p:spPr>
          <a:xfrm>
            <a:off x="2368611" y="1828798"/>
            <a:ext cx="6005286" cy="6858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latin typeface="Times New Roman" panose="02020603050405020304" pitchFamily="18" charset="0"/>
                <a:cs typeface="Times New Roman" panose="02020603050405020304" pitchFamily="18" charset="0"/>
              </a:rPr>
              <a:t>Service Enhancement Opportunities</a:t>
            </a:r>
            <a:endParaRPr lang="en-US" sz="2600" b="1" dirty="0">
              <a:latin typeface="Times New Roman" panose="02020603050405020304" pitchFamily="18" charset="0"/>
              <a:cs typeface="Times New Roman" panose="02020603050405020304" pitchFamily="18" charset="0"/>
            </a:endParaRPr>
          </a:p>
        </p:txBody>
      </p:sp>
      <p:sp>
        <p:nvSpPr>
          <p:cNvPr id="1038" name="Rectangle: Rounded Corners 1037">
            <a:extLst>
              <a:ext uri="{FF2B5EF4-FFF2-40B4-BE49-F238E27FC236}">
                <a16:creationId xmlns:a16="http://schemas.microsoft.com/office/drawing/2014/main" id="{D852F7EA-E871-D02B-5C88-832DFAB085C7}"/>
              </a:ext>
            </a:extLst>
          </p:cNvPr>
          <p:cNvSpPr/>
          <p:nvPr/>
        </p:nvSpPr>
        <p:spPr>
          <a:xfrm>
            <a:off x="10911114" y="1828798"/>
            <a:ext cx="6005286" cy="6858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latin typeface="Times New Roman" panose="02020603050405020304" pitchFamily="18" charset="0"/>
                <a:cs typeface="Times New Roman" panose="02020603050405020304" pitchFamily="18" charset="0"/>
              </a:rPr>
              <a:t>Cuisine Strategy</a:t>
            </a:r>
            <a:endParaRPr lang="en-US" sz="2600" b="1" dirty="0">
              <a:latin typeface="Times New Roman" panose="02020603050405020304" pitchFamily="18" charset="0"/>
              <a:cs typeface="Times New Roman" panose="02020603050405020304" pitchFamily="18" charset="0"/>
            </a:endParaRPr>
          </a:p>
        </p:txBody>
      </p:sp>
      <p:sp>
        <p:nvSpPr>
          <p:cNvPr id="1040" name="Rectangle: Rounded Corners 1039">
            <a:extLst>
              <a:ext uri="{FF2B5EF4-FFF2-40B4-BE49-F238E27FC236}">
                <a16:creationId xmlns:a16="http://schemas.microsoft.com/office/drawing/2014/main" id="{E2AEF9C8-B359-2DB5-016F-3D9A6E42FC92}"/>
              </a:ext>
            </a:extLst>
          </p:cNvPr>
          <p:cNvSpPr/>
          <p:nvPr/>
        </p:nvSpPr>
        <p:spPr>
          <a:xfrm>
            <a:off x="2368611" y="6000750"/>
            <a:ext cx="6005286" cy="6858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latin typeface="Times New Roman" panose="02020603050405020304" pitchFamily="18" charset="0"/>
                <a:cs typeface="Times New Roman" panose="02020603050405020304" pitchFamily="18" charset="0"/>
              </a:rPr>
              <a:t>Pricing Optimization</a:t>
            </a:r>
            <a:endParaRPr lang="en-US" sz="2600" b="1" dirty="0">
              <a:latin typeface="Times New Roman" panose="02020603050405020304" pitchFamily="18" charset="0"/>
              <a:cs typeface="Times New Roman" panose="02020603050405020304" pitchFamily="18" charset="0"/>
            </a:endParaRPr>
          </a:p>
        </p:txBody>
      </p:sp>
      <p:sp>
        <p:nvSpPr>
          <p:cNvPr id="1041" name="Rectangle: Rounded Corners 1040">
            <a:extLst>
              <a:ext uri="{FF2B5EF4-FFF2-40B4-BE49-F238E27FC236}">
                <a16:creationId xmlns:a16="http://schemas.microsoft.com/office/drawing/2014/main" id="{229DD341-7DCE-F51E-24D4-E94186A823D0}"/>
              </a:ext>
            </a:extLst>
          </p:cNvPr>
          <p:cNvSpPr/>
          <p:nvPr/>
        </p:nvSpPr>
        <p:spPr>
          <a:xfrm>
            <a:off x="10911114" y="6000750"/>
            <a:ext cx="6005286" cy="6858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latin typeface="Times New Roman" panose="02020603050405020304" pitchFamily="18" charset="0"/>
                <a:cs typeface="Times New Roman" panose="02020603050405020304" pitchFamily="18" charset="0"/>
              </a:rPr>
              <a:t>Operational Improvements</a:t>
            </a:r>
            <a:endParaRPr lang="en-US" sz="2600" b="1" dirty="0">
              <a:latin typeface="Times New Roman" panose="02020603050405020304" pitchFamily="18" charset="0"/>
              <a:cs typeface="Times New Roman" panose="02020603050405020304" pitchFamily="18" charset="0"/>
            </a:endParaRPr>
          </a:p>
        </p:txBody>
      </p:sp>
      <p:pic>
        <p:nvPicPr>
          <p:cNvPr id="3077" name="Picture 5" descr="Customer service ">
            <a:extLst>
              <a:ext uri="{FF2B5EF4-FFF2-40B4-BE49-F238E27FC236}">
                <a16:creationId xmlns:a16="http://schemas.microsoft.com/office/drawing/2014/main" id="{7A3835EE-E022-E6BB-0396-023F2181F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436" y="1638300"/>
            <a:ext cx="1108364" cy="1108364"/>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isine ">
            <a:extLst>
              <a:ext uri="{FF2B5EF4-FFF2-40B4-BE49-F238E27FC236}">
                <a16:creationId xmlns:a16="http://schemas.microsoft.com/office/drawing/2014/main" id="{DBB5E044-9F63-E09B-AB7A-37BD9ABE56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3996" y="14859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Best price ">
            <a:extLst>
              <a:ext uri="{FF2B5EF4-FFF2-40B4-BE49-F238E27FC236}">
                <a16:creationId xmlns:a16="http://schemas.microsoft.com/office/drawing/2014/main" id="{9E3B17B2-28FA-DA14-AC04-4E07BCA5C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812296"/>
            <a:ext cx="1007604" cy="1007604"/>
          </a:xfrm>
          <a:prstGeom prst="rect">
            <a:avLst/>
          </a:prstGeom>
          <a:noFill/>
          <a:extLst>
            <a:ext uri="{909E8E84-426E-40DD-AFC4-6F175D3DCCD1}">
              <a14:hiddenFill xmlns:a14="http://schemas.microsoft.com/office/drawing/2010/main">
                <a:solidFill>
                  <a:srgbClr val="FFFFFF"/>
                </a:solidFill>
              </a14:hiddenFill>
            </a:ext>
          </a:extLst>
        </p:spPr>
      </p:pic>
      <p:sp>
        <p:nvSpPr>
          <p:cNvPr id="1048" name="TextBox 1047">
            <a:extLst>
              <a:ext uri="{FF2B5EF4-FFF2-40B4-BE49-F238E27FC236}">
                <a16:creationId xmlns:a16="http://schemas.microsoft.com/office/drawing/2014/main" id="{4FA749AD-B364-5786-7B77-DC2041A5C4CB}"/>
              </a:ext>
            </a:extLst>
          </p:cNvPr>
          <p:cNvSpPr txBox="1"/>
          <p:nvPr/>
        </p:nvSpPr>
        <p:spPr>
          <a:xfrm>
            <a:off x="4572000" y="4822767"/>
            <a:ext cx="9144000" cy="646331"/>
          </a:xfrm>
          <a:prstGeom prst="rect">
            <a:avLst/>
          </a:prstGeom>
          <a:noFill/>
        </p:spPr>
        <p:txBody>
          <a:bodyPr wrap="square">
            <a:spAutoFit/>
          </a:bodyPr>
          <a:lstStyle/>
          <a:p>
            <a:br>
              <a:rPr lang="en-IN" dirty="0"/>
            </a:br>
            <a:endParaRPr lang="en-US" dirty="0"/>
          </a:p>
        </p:txBody>
      </p:sp>
      <p:pic>
        <p:nvPicPr>
          <p:cNvPr id="3083" name="Picture 11" descr="Management ">
            <a:extLst>
              <a:ext uri="{FF2B5EF4-FFF2-40B4-BE49-F238E27FC236}">
                <a16:creationId xmlns:a16="http://schemas.microsoft.com/office/drawing/2014/main" id="{BF152B3B-5615-B9FC-4588-4CE9A79351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9794" y="5829300"/>
            <a:ext cx="1007604" cy="100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30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27BC9-3755-6137-3EDA-A48CBCD3426D}"/>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E9DE9F2-F029-1632-33A3-6D13555FEDC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1" imgH="423" progId="TCLayout.ActiveDocument.1">
                  <p:embed/>
                </p:oleObj>
              </mc:Choice>
              <mc:Fallback>
                <p:oleObj name="think-cell Slide" r:id="rId5" imgW="421" imgH="423" progId="TCLayout.ActiveDocument.1">
                  <p:embed/>
                  <p:pic>
                    <p:nvPicPr>
                      <p:cNvPr id="7" name="think-cell data - do not delete" hidden="1">
                        <a:extLst>
                          <a:ext uri="{FF2B5EF4-FFF2-40B4-BE49-F238E27FC236}">
                            <a16:creationId xmlns:a16="http://schemas.microsoft.com/office/drawing/2014/main" id="{EE9DE9F2-F029-1632-33A3-6D13555FED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50" name="Picture 2" descr="Celebrating World Food Day | The George ...">
            <a:extLst>
              <a:ext uri="{FF2B5EF4-FFF2-40B4-BE49-F238E27FC236}">
                <a16:creationId xmlns:a16="http://schemas.microsoft.com/office/drawing/2014/main" id="{AE74841B-70A2-7A41-8FEB-DF61307BBF2B}"/>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620" y="0"/>
            <a:ext cx="18295620" cy="10287000"/>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B9D08D8B-0D55-70E4-3A30-A1F5C6A41EFF}"/>
              </a:ext>
            </a:extLst>
          </p:cNvPr>
          <p:cNvSpPr/>
          <p:nvPr/>
        </p:nvSpPr>
        <p:spPr>
          <a:xfrm>
            <a:off x="-91789" y="-9081"/>
            <a:ext cx="18288000" cy="10296081"/>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D752C2-EB9E-B8C0-9D39-592AABFBB36B}"/>
              </a:ext>
            </a:extLst>
          </p:cNvPr>
          <p:cNvCxnSpPr>
            <a:cxnSpLocks/>
            <a:stCxn id="6" idx="4"/>
            <a:endCxn id="29" idx="0"/>
          </p:cNvCxnSpPr>
          <p:nvPr/>
        </p:nvCxnSpPr>
        <p:spPr>
          <a:xfrm>
            <a:off x="8700287" y="2534239"/>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70DB644-6AE9-C0D2-FD1F-5412854EB3F3}"/>
              </a:ext>
            </a:extLst>
          </p:cNvPr>
          <p:cNvSpPr>
            <a:spLocks noGrp="1"/>
          </p:cNvSpPr>
          <p:nvPr>
            <p:ph type="title" idx="4294967295"/>
          </p:nvPr>
        </p:nvSpPr>
        <p:spPr>
          <a:xfrm>
            <a:off x="0" y="501650"/>
            <a:ext cx="15773400" cy="1006475"/>
          </a:xfrm>
        </p:spPr>
        <p:txBody>
          <a:bodyPr vert="horz">
            <a:normAutofit/>
          </a:bodyPr>
          <a:lstStyle/>
          <a:p>
            <a:r>
              <a:rPr lang="en-IN" b="1" dirty="0">
                <a:solidFill>
                  <a:schemeClr val="lt1"/>
                </a:solidFill>
                <a:latin typeface="Times New Roman" panose="02020603050405020304" pitchFamily="18" charset="0"/>
                <a:cs typeface="Times New Roman" panose="02020603050405020304" pitchFamily="18" charset="0"/>
              </a:rPr>
              <a:t>AGENDA Slide</a:t>
            </a:r>
          </a:p>
        </p:txBody>
      </p:sp>
      <p:sp>
        <p:nvSpPr>
          <p:cNvPr id="36" name="TextBox 35">
            <a:extLst>
              <a:ext uri="{FF2B5EF4-FFF2-40B4-BE49-F238E27FC236}">
                <a16:creationId xmlns:a16="http://schemas.microsoft.com/office/drawing/2014/main" id="{D9649DF6-899F-E1A5-28FD-1A4A4719CFB0}"/>
              </a:ext>
            </a:extLst>
          </p:cNvPr>
          <p:cNvSpPr txBox="1"/>
          <p:nvPr/>
        </p:nvSpPr>
        <p:spPr>
          <a:xfrm>
            <a:off x="9472930" y="1795048"/>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About Zomato</a:t>
            </a:r>
          </a:p>
        </p:txBody>
      </p:sp>
      <p:sp>
        <p:nvSpPr>
          <p:cNvPr id="37" name="TextBox 36">
            <a:extLst>
              <a:ext uri="{FF2B5EF4-FFF2-40B4-BE49-F238E27FC236}">
                <a16:creationId xmlns:a16="http://schemas.microsoft.com/office/drawing/2014/main" id="{B1AD88C3-910C-C232-4399-1264BAA08367}"/>
              </a:ext>
            </a:extLst>
          </p:cNvPr>
          <p:cNvSpPr txBox="1"/>
          <p:nvPr/>
        </p:nvSpPr>
        <p:spPr>
          <a:xfrm>
            <a:off x="9472930" y="3360946"/>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Dataset Processing</a:t>
            </a:r>
          </a:p>
        </p:txBody>
      </p:sp>
      <p:sp>
        <p:nvSpPr>
          <p:cNvPr id="38" name="TextBox 37">
            <a:extLst>
              <a:ext uri="{FF2B5EF4-FFF2-40B4-BE49-F238E27FC236}">
                <a16:creationId xmlns:a16="http://schemas.microsoft.com/office/drawing/2014/main" id="{0F2728B8-440D-5C8E-DE0E-CC6294B2A9FD}"/>
              </a:ext>
            </a:extLst>
          </p:cNvPr>
          <p:cNvSpPr txBox="1"/>
          <p:nvPr/>
        </p:nvSpPr>
        <p:spPr>
          <a:xfrm>
            <a:off x="9472930" y="4926844"/>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Analysis of Data</a:t>
            </a:r>
          </a:p>
        </p:txBody>
      </p:sp>
      <p:sp>
        <p:nvSpPr>
          <p:cNvPr id="39" name="TextBox 38">
            <a:extLst>
              <a:ext uri="{FF2B5EF4-FFF2-40B4-BE49-F238E27FC236}">
                <a16:creationId xmlns:a16="http://schemas.microsoft.com/office/drawing/2014/main" id="{349B2AF0-C867-57C7-AA72-33F6754C24BC}"/>
              </a:ext>
            </a:extLst>
          </p:cNvPr>
          <p:cNvSpPr txBox="1"/>
          <p:nvPr/>
        </p:nvSpPr>
        <p:spPr>
          <a:xfrm>
            <a:off x="9472930" y="6492742"/>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Recommendations</a:t>
            </a:r>
          </a:p>
        </p:txBody>
      </p:sp>
      <p:sp>
        <p:nvSpPr>
          <p:cNvPr id="73" name="TextBox 72">
            <a:extLst>
              <a:ext uri="{FF2B5EF4-FFF2-40B4-BE49-F238E27FC236}">
                <a16:creationId xmlns:a16="http://schemas.microsoft.com/office/drawing/2014/main" id="{80D5AB0B-C55C-46D4-8526-F7B56A8A7969}"/>
              </a:ext>
            </a:extLst>
          </p:cNvPr>
          <p:cNvSpPr txBox="1"/>
          <p:nvPr/>
        </p:nvSpPr>
        <p:spPr>
          <a:xfrm>
            <a:off x="9472930" y="8058640"/>
            <a:ext cx="6411434" cy="738664"/>
          </a:xfrm>
          <a:prstGeom prst="rect">
            <a:avLst/>
          </a:prstGeom>
          <a:solidFill>
            <a:schemeClr val="accent2"/>
          </a:solid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Dashboard</a:t>
            </a:r>
          </a:p>
        </p:txBody>
      </p:sp>
      <p:sp>
        <p:nvSpPr>
          <p:cNvPr id="6" name="Oval 5">
            <a:extLst>
              <a:ext uri="{FF2B5EF4-FFF2-40B4-BE49-F238E27FC236}">
                <a16:creationId xmlns:a16="http://schemas.microsoft.com/office/drawing/2014/main" id="{404B124C-16E5-2AC8-0C52-F0BAA288C604}"/>
              </a:ext>
            </a:extLst>
          </p:cNvPr>
          <p:cNvSpPr>
            <a:spLocks noChangeAspect="1"/>
          </p:cNvSpPr>
          <p:nvPr/>
        </p:nvSpPr>
        <p:spPr>
          <a:xfrm>
            <a:off x="8348363" y="1830390"/>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1</a:t>
            </a:r>
            <a:endParaRPr lang="en-IN" sz="3600" b="1" dirty="0">
              <a:solidFill>
                <a:schemeClr val="lt1"/>
              </a:solidFill>
            </a:endParaRPr>
          </a:p>
        </p:txBody>
      </p:sp>
      <p:sp>
        <p:nvSpPr>
          <p:cNvPr id="29" name="Oval 28">
            <a:extLst>
              <a:ext uri="{FF2B5EF4-FFF2-40B4-BE49-F238E27FC236}">
                <a16:creationId xmlns:a16="http://schemas.microsoft.com/office/drawing/2014/main" id="{E223D794-CDDB-58D7-E009-421F5D2AAF4A}"/>
              </a:ext>
            </a:extLst>
          </p:cNvPr>
          <p:cNvSpPr>
            <a:spLocks noChangeAspect="1"/>
          </p:cNvSpPr>
          <p:nvPr/>
        </p:nvSpPr>
        <p:spPr>
          <a:xfrm>
            <a:off x="8348363" y="3352442"/>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2</a:t>
            </a:r>
            <a:endParaRPr lang="en-IN" sz="3600" b="1" dirty="0">
              <a:solidFill>
                <a:schemeClr val="lt1"/>
              </a:solidFill>
            </a:endParaRPr>
          </a:p>
        </p:txBody>
      </p:sp>
      <p:sp>
        <p:nvSpPr>
          <p:cNvPr id="30" name="Oval 29">
            <a:extLst>
              <a:ext uri="{FF2B5EF4-FFF2-40B4-BE49-F238E27FC236}">
                <a16:creationId xmlns:a16="http://schemas.microsoft.com/office/drawing/2014/main" id="{68D490A7-B808-6BF6-5AD3-1CEB0ED4CE50}"/>
              </a:ext>
            </a:extLst>
          </p:cNvPr>
          <p:cNvSpPr>
            <a:spLocks noChangeAspect="1"/>
          </p:cNvSpPr>
          <p:nvPr/>
        </p:nvSpPr>
        <p:spPr>
          <a:xfrm>
            <a:off x="8348363" y="4874493"/>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3</a:t>
            </a:r>
            <a:endParaRPr lang="en-IN" sz="3600" b="1" dirty="0">
              <a:solidFill>
                <a:schemeClr val="lt1"/>
              </a:solidFill>
            </a:endParaRPr>
          </a:p>
        </p:txBody>
      </p:sp>
      <p:sp>
        <p:nvSpPr>
          <p:cNvPr id="31" name="Oval 30">
            <a:extLst>
              <a:ext uri="{FF2B5EF4-FFF2-40B4-BE49-F238E27FC236}">
                <a16:creationId xmlns:a16="http://schemas.microsoft.com/office/drawing/2014/main" id="{8AD50823-4429-F09B-7738-43B63C7DD972}"/>
              </a:ext>
            </a:extLst>
          </p:cNvPr>
          <p:cNvSpPr>
            <a:spLocks noChangeAspect="1"/>
          </p:cNvSpPr>
          <p:nvPr/>
        </p:nvSpPr>
        <p:spPr>
          <a:xfrm>
            <a:off x="8348363" y="6396545"/>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4</a:t>
            </a:r>
            <a:endParaRPr lang="en-IN" sz="3600" b="1" dirty="0">
              <a:solidFill>
                <a:schemeClr val="lt1"/>
              </a:solidFill>
            </a:endParaRPr>
          </a:p>
        </p:txBody>
      </p:sp>
      <p:sp>
        <p:nvSpPr>
          <p:cNvPr id="32" name="Oval 31">
            <a:extLst>
              <a:ext uri="{FF2B5EF4-FFF2-40B4-BE49-F238E27FC236}">
                <a16:creationId xmlns:a16="http://schemas.microsoft.com/office/drawing/2014/main" id="{DD610120-4CAB-9E50-C873-C51722F579CA}"/>
              </a:ext>
            </a:extLst>
          </p:cNvPr>
          <p:cNvSpPr>
            <a:spLocks noChangeAspect="1"/>
          </p:cNvSpPr>
          <p:nvPr/>
        </p:nvSpPr>
        <p:spPr>
          <a:xfrm>
            <a:off x="8348363" y="8090046"/>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5</a:t>
            </a:r>
            <a:endParaRPr lang="en-IN" sz="3600" b="1" dirty="0">
              <a:solidFill>
                <a:schemeClr val="lt1"/>
              </a:solidFill>
            </a:endParaRPr>
          </a:p>
        </p:txBody>
      </p:sp>
      <p:cxnSp>
        <p:nvCxnSpPr>
          <p:cNvPr id="34" name="Straight Connector 33">
            <a:extLst>
              <a:ext uri="{FF2B5EF4-FFF2-40B4-BE49-F238E27FC236}">
                <a16:creationId xmlns:a16="http://schemas.microsoft.com/office/drawing/2014/main" id="{F37229EE-0EC4-8884-3C09-0B003C17E4E9}"/>
              </a:ext>
            </a:extLst>
          </p:cNvPr>
          <p:cNvCxnSpPr>
            <a:cxnSpLocks/>
            <a:stCxn id="30" idx="0"/>
            <a:endCxn id="29" idx="4"/>
          </p:cNvCxnSpPr>
          <p:nvPr/>
        </p:nvCxnSpPr>
        <p:spPr>
          <a:xfrm flipV="1">
            <a:off x="8700287" y="4056290"/>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8913567-00D8-3A7F-3CF1-30D2B2B81344}"/>
              </a:ext>
            </a:extLst>
          </p:cNvPr>
          <p:cNvCxnSpPr>
            <a:cxnSpLocks/>
            <a:stCxn id="31" idx="0"/>
            <a:endCxn id="30" idx="4"/>
          </p:cNvCxnSpPr>
          <p:nvPr/>
        </p:nvCxnSpPr>
        <p:spPr>
          <a:xfrm flipV="1">
            <a:off x="8700287" y="5578342"/>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5CA4F44-63C9-0F41-A6D1-D17D18E29BBB}"/>
              </a:ext>
            </a:extLst>
          </p:cNvPr>
          <p:cNvCxnSpPr>
            <a:cxnSpLocks/>
            <a:stCxn id="32" idx="0"/>
            <a:endCxn id="31" idx="4"/>
          </p:cNvCxnSpPr>
          <p:nvPr/>
        </p:nvCxnSpPr>
        <p:spPr>
          <a:xfrm flipV="1">
            <a:off x="8700287" y="7100393"/>
            <a:ext cx="0" cy="98965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3021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8599-99D8-84FE-C158-589632B0F28E}"/>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84ACD13C-C76B-1EE2-BA59-4B36E4FB2B8A}"/>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Excel Dashboard</a:t>
            </a:r>
          </a:p>
        </p:txBody>
      </p:sp>
      <p:cxnSp>
        <p:nvCxnSpPr>
          <p:cNvPr id="3" name="Straight Connector 2">
            <a:extLst>
              <a:ext uri="{FF2B5EF4-FFF2-40B4-BE49-F238E27FC236}">
                <a16:creationId xmlns:a16="http://schemas.microsoft.com/office/drawing/2014/main" id="{F87F65D6-C09C-C4EA-CCF7-7F78CA4505B9}"/>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25354F93-61AE-094A-007E-9AFCDC13D964}"/>
              </a:ext>
            </a:extLst>
          </p:cNvPr>
          <p:cNvPicPr>
            <a:picLocks noChangeAspect="1"/>
          </p:cNvPicPr>
          <p:nvPr/>
        </p:nvPicPr>
        <p:blipFill>
          <a:blip r:embed="rId2"/>
          <a:stretch>
            <a:fillRect/>
          </a:stretch>
        </p:blipFill>
        <p:spPr>
          <a:xfrm>
            <a:off x="1143000" y="1497980"/>
            <a:ext cx="15717500" cy="8624358"/>
          </a:xfrm>
          <a:prstGeom prst="rect">
            <a:avLst/>
          </a:prstGeom>
        </p:spPr>
      </p:pic>
    </p:spTree>
    <p:extLst>
      <p:ext uri="{BB962C8B-B14F-4D97-AF65-F5344CB8AC3E}">
        <p14:creationId xmlns:p14="http://schemas.microsoft.com/office/powerpoint/2010/main" val="188122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F211E6A-8EC0-F27E-57F2-3A907DCB2366}"/>
              </a:ext>
            </a:extLst>
          </p:cNvPr>
          <p:cNvGraphicFramePr>
            <a:graphicFrameLocks noChangeAspect="1"/>
          </p:cNvGraphicFramePr>
          <p:nvPr>
            <p:custDataLst>
              <p:tags r:id="rId2"/>
            </p:custDataLst>
            <p:extLst>
              <p:ext uri="{D42A27DB-BD31-4B8C-83A1-F6EECF244321}">
                <p14:modId xmlns:p14="http://schemas.microsoft.com/office/powerpoint/2010/main" val="2064751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1" imgH="423" progId="TCLayout.ActiveDocument.1">
                  <p:embed/>
                </p:oleObj>
              </mc:Choice>
              <mc:Fallback>
                <p:oleObj name="think-cell Slide" r:id="rId5" imgW="421" imgH="423" progId="TCLayout.ActiveDocument.1">
                  <p:embed/>
                  <p:pic>
                    <p:nvPicPr>
                      <p:cNvPr id="7" name="think-cell data - do not delete" hidden="1">
                        <a:extLst>
                          <a:ext uri="{FF2B5EF4-FFF2-40B4-BE49-F238E27FC236}">
                            <a16:creationId xmlns:a16="http://schemas.microsoft.com/office/drawing/2014/main" id="{4F211E6A-8EC0-F27E-57F2-3A907DCB236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50" name="Picture 2" descr="Celebrating World Food Day | The George ...">
            <a:extLst>
              <a:ext uri="{FF2B5EF4-FFF2-40B4-BE49-F238E27FC236}">
                <a16:creationId xmlns:a16="http://schemas.microsoft.com/office/drawing/2014/main" id="{B7D70760-7C35-9EAA-38AD-073E814AB6BA}"/>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620" y="0"/>
            <a:ext cx="18295620" cy="10287000"/>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a:xfrm>
            <a:off x="-91789" y="-9081"/>
            <a:ext cx="18288000" cy="10296081"/>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5BAF9D0B-B5F9-9B66-4057-1CC7745B159C}"/>
              </a:ext>
            </a:extLst>
          </p:cNvPr>
          <p:cNvCxnSpPr>
            <a:cxnSpLocks/>
            <a:stCxn id="6" idx="4"/>
            <a:endCxn id="29" idx="0"/>
          </p:cNvCxnSpPr>
          <p:nvPr/>
        </p:nvCxnSpPr>
        <p:spPr>
          <a:xfrm>
            <a:off x="8700287" y="2534239"/>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72930" y="1795048"/>
            <a:ext cx="6411434" cy="738664"/>
          </a:xfrm>
          <a:prstGeom prst="rect">
            <a:avLst/>
          </a:prstGeom>
          <a:solidFill>
            <a:schemeClr val="accent2"/>
          </a:solid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About Zomato</a:t>
            </a:r>
          </a:p>
        </p:txBody>
      </p:sp>
      <p:sp>
        <p:nvSpPr>
          <p:cNvPr id="37" name="TextBox 36"/>
          <p:cNvSpPr txBox="1"/>
          <p:nvPr/>
        </p:nvSpPr>
        <p:spPr>
          <a:xfrm>
            <a:off x="9472930" y="3360946"/>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Dataset Processing</a:t>
            </a:r>
          </a:p>
        </p:txBody>
      </p:sp>
      <p:sp>
        <p:nvSpPr>
          <p:cNvPr id="38" name="TextBox 37"/>
          <p:cNvSpPr txBox="1"/>
          <p:nvPr/>
        </p:nvSpPr>
        <p:spPr>
          <a:xfrm>
            <a:off x="9472930" y="4926844"/>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Analysis of Data</a:t>
            </a:r>
          </a:p>
        </p:txBody>
      </p:sp>
      <p:sp>
        <p:nvSpPr>
          <p:cNvPr id="39" name="TextBox 38"/>
          <p:cNvSpPr txBox="1"/>
          <p:nvPr/>
        </p:nvSpPr>
        <p:spPr>
          <a:xfrm>
            <a:off x="9472930" y="6492742"/>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Recommendations</a:t>
            </a:r>
          </a:p>
        </p:txBody>
      </p:sp>
      <p:sp>
        <p:nvSpPr>
          <p:cNvPr id="73" name="TextBox 72"/>
          <p:cNvSpPr txBox="1"/>
          <p:nvPr/>
        </p:nvSpPr>
        <p:spPr>
          <a:xfrm>
            <a:off x="9472930" y="8058640"/>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Dashboard</a:t>
            </a:r>
          </a:p>
        </p:txBody>
      </p:sp>
      <p:sp>
        <p:nvSpPr>
          <p:cNvPr id="6" name="Oval 5">
            <a:extLst>
              <a:ext uri="{FF2B5EF4-FFF2-40B4-BE49-F238E27FC236}">
                <a16:creationId xmlns:a16="http://schemas.microsoft.com/office/drawing/2014/main" id="{FB56FDDF-4624-4889-3072-5AA5949A2E06}"/>
              </a:ext>
            </a:extLst>
          </p:cNvPr>
          <p:cNvSpPr>
            <a:spLocks noChangeAspect="1"/>
          </p:cNvSpPr>
          <p:nvPr/>
        </p:nvSpPr>
        <p:spPr>
          <a:xfrm>
            <a:off x="8348363" y="1830390"/>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1</a:t>
            </a:r>
            <a:endParaRPr lang="en-IN" sz="3600" b="1" dirty="0">
              <a:solidFill>
                <a:schemeClr val="lt1"/>
              </a:solidFill>
            </a:endParaRPr>
          </a:p>
        </p:txBody>
      </p:sp>
      <p:sp>
        <p:nvSpPr>
          <p:cNvPr id="29" name="Oval 28">
            <a:extLst>
              <a:ext uri="{FF2B5EF4-FFF2-40B4-BE49-F238E27FC236}">
                <a16:creationId xmlns:a16="http://schemas.microsoft.com/office/drawing/2014/main" id="{A219B663-044B-97A5-1631-415892FBE148}"/>
              </a:ext>
            </a:extLst>
          </p:cNvPr>
          <p:cNvSpPr>
            <a:spLocks noChangeAspect="1"/>
          </p:cNvSpPr>
          <p:nvPr/>
        </p:nvSpPr>
        <p:spPr>
          <a:xfrm>
            <a:off x="8348363" y="3352442"/>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2</a:t>
            </a:r>
            <a:endParaRPr lang="en-IN" sz="3600" b="1" dirty="0">
              <a:solidFill>
                <a:schemeClr val="lt1"/>
              </a:solidFill>
            </a:endParaRPr>
          </a:p>
        </p:txBody>
      </p:sp>
      <p:sp>
        <p:nvSpPr>
          <p:cNvPr id="30" name="Oval 29">
            <a:extLst>
              <a:ext uri="{FF2B5EF4-FFF2-40B4-BE49-F238E27FC236}">
                <a16:creationId xmlns:a16="http://schemas.microsoft.com/office/drawing/2014/main" id="{2EE8A8BF-A936-12CA-9D35-D66475B2B4AE}"/>
              </a:ext>
            </a:extLst>
          </p:cNvPr>
          <p:cNvSpPr>
            <a:spLocks noChangeAspect="1"/>
          </p:cNvSpPr>
          <p:nvPr/>
        </p:nvSpPr>
        <p:spPr>
          <a:xfrm>
            <a:off x="8348363" y="4874493"/>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3</a:t>
            </a:r>
            <a:endParaRPr lang="en-IN" sz="3600" b="1" dirty="0">
              <a:solidFill>
                <a:schemeClr val="lt1"/>
              </a:solidFill>
            </a:endParaRPr>
          </a:p>
        </p:txBody>
      </p:sp>
      <p:sp>
        <p:nvSpPr>
          <p:cNvPr id="31" name="Oval 30">
            <a:extLst>
              <a:ext uri="{FF2B5EF4-FFF2-40B4-BE49-F238E27FC236}">
                <a16:creationId xmlns:a16="http://schemas.microsoft.com/office/drawing/2014/main" id="{66963A8D-FC33-6031-860C-E0C92D086866}"/>
              </a:ext>
            </a:extLst>
          </p:cNvPr>
          <p:cNvSpPr>
            <a:spLocks noChangeAspect="1"/>
          </p:cNvSpPr>
          <p:nvPr/>
        </p:nvSpPr>
        <p:spPr>
          <a:xfrm>
            <a:off x="8348363" y="6396545"/>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4</a:t>
            </a:r>
            <a:endParaRPr lang="en-IN" sz="3600" b="1" dirty="0">
              <a:solidFill>
                <a:schemeClr val="lt1"/>
              </a:solidFill>
            </a:endParaRPr>
          </a:p>
        </p:txBody>
      </p:sp>
      <p:sp>
        <p:nvSpPr>
          <p:cNvPr id="32" name="Oval 31">
            <a:extLst>
              <a:ext uri="{FF2B5EF4-FFF2-40B4-BE49-F238E27FC236}">
                <a16:creationId xmlns:a16="http://schemas.microsoft.com/office/drawing/2014/main" id="{1EAB60F3-B28A-85D5-65FA-87FD5483A2C6}"/>
              </a:ext>
            </a:extLst>
          </p:cNvPr>
          <p:cNvSpPr>
            <a:spLocks noChangeAspect="1"/>
          </p:cNvSpPr>
          <p:nvPr/>
        </p:nvSpPr>
        <p:spPr>
          <a:xfrm>
            <a:off x="8348363" y="8090046"/>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5</a:t>
            </a:r>
            <a:endParaRPr lang="en-IN" sz="3600" b="1" dirty="0">
              <a:solidFill>
                <a:schemeClr val="lt1"/>
              </a:solidFill>
            </a:endParaRPr>
          </a:p>
        </p:txBody>
      </p:sp>
      <p:cxnSp>
        <p:nvCxnSpPr>
          <p:cNvPr id="34" name="Straight Connector 33">
            <a:extLst>
              <a:ext uri="{FF2B5EF4-FFF2-40B4-BE49-F238E27FC236}">
                <a16:creationId xmlns:a16="http://schemas.microsoft.com/office/drawing/2014/main" id="{6F7E1287-A00C-C069-3AE4-B54EB423A5F9}"/>
              </a:ext>
            </a:extLst>
          </p:cNvPr>
          <p:cNvCxnSpPr>
            <a:cxnSpLocks/>
            <a:stCxn id="30" idx="0"/>
            <a:endCxn id="29" idx="4"/>
          </p:cNvCxnSpPr>
          <p:nvPr/>
        </p:nvCxnSpPr>
        <p:spPr>
          <a:xfrm flipV="1">
            <a:off x="8700287" y="4056290"/>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F91A420-8822-13D1-953A-D69DAEF5858B}"/>
              </a:ext>
            </a:extLst>
          </p:cNvPr>
          <p:cNvCxnSpPr>
            <a:cxnSpLocks/>
            <a:stCxn id="31" idx="0"/>
            <a:endCxn id="30" idx="4"/>
          </p:cNvCxnSpPr>
          <p:nvPr/>
        </p:nvCxnSpPr>
        <p:spPr>
          <a:xfrm flipV="1">
            <a:off x="8700287" y="5578342"/>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56A2476-6E8F-5CD4-7723-13B6C4CF028C}"/>
              </a:ext>
            </a:extLst>
          </p:cNvPr>
          <p:cNvCxnSpPr>
            <a:cxnSpLocks/>
            <a:stCxn id="32" idx="0"/>
            <a:endCxn id="31" idx="4"/>
          </p:cNvCxnSpPr>
          <p:nvPr/>
        </p:nvCxnSpPr>
        <p:spPr>
          <a:xfrm flipV="1">
            <a:off x="8700287" y="7100393"/>
            <a:ext cx="0" cy="98965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3414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B0718"/>
        </a:solidFill>
        <a:effectLst/>
      </p:bgPr>
    </p:bg>
    <p:spTree>
      <p:nvGrpSpPr>
        <p:cNvPr id="1" name=""/>
        <p:cNvGrpSpPr/>
        <p:nvPr/>
      </p:nvGrpSpPr>
      <p:grpSpPr>
        <a:xfrm>
          <a:off x="0" y="0"/>
          <a:ext cx="0" cy="0"/>
          <a:chOff x="0" y="0"/>
          <a:chExt cx="0" cy="0"/>
        </a:xfrm>
      </p:grpSpPr>
      <p:grpSp>
        <p:nvGrpSpPr>
          <p:cNvPr id="2" name="Group 2"/>
          <p:cNvGrpSpPr/>
          <p:nvPr/>
        </p:nvGrpSpPr>
        <p:grpSpPr>
          <a:xfrm>
            <a:off x="940370" y="2262968"/>
            <a:ext cx="1602691" cy="16026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5" name="Group 5"/>
          <p:cNvGrpSpPr/>
          <p:nvPr/>
        </p:nvGrpSpPr>
        <p:grpSpPr>
          <a:xfrm>
            <a:off x="7665623" y="841124"/>
            <a:ext cx="714631" cy="71463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8" name="Group 8"/>
          <p:cNvGrpSpPr/>
          <p:nvPr/>
        </p:nvGrpSpPr>
        <p:grpSpPr>
          <a:xfrm>
            <a:off x="16926822" y="8996779"/>
            <a:ext cx="388404" cy="38840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11" name="Group 11"/>
          <p:cNvGrpSpPr/>
          <p:nvPr/>
        </p:nvGrpSpPr>
        <p:grpSpPr>
          <a:xfrm>
            <a:off x="410712" y="7961505"/>
            <a:ext cx="388404" cy="38840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grpSp>
        <p:nvGrpSpPr>
          <p:cNvPr id="14" name="Group 14"/>
          <p:cNvGrpSpPr/>
          <p:nvPr/>
        </p:nvGrpSpPr>
        <p:grpSpPr>
          <a:xfrm>
            <a:off x="8641695" y="8688677"/>
            <a:ext cx="1004609" cy="100460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1528"/>
            </a:solidFill>
          </p:spPr>
          <p:txBody>
            <a:bodyPr/>
            <a:lstStyle/>
            <a:p>
              <a:endParaRPr lang="en-IN" dirty="0"/>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sp>
        <p:nvSpPr>
          <p:cNvPr id="17" name="TextBox 17"/>
          <p:cNvSpPr txBox="1"/>
          <p:nvPr/>
        </p:nvSpPr>
        <p:spPr>
          <a:xfrm>
            <a:off x="5245165" y="3026750"/>
            <a:ext cx="14478441" cy="4601324"/>
          </a:xfrm>
          <a:prstGeom prst="rect">
            <a:avLst/>
          </a:prstGeom>
        </p:spPr>
        <p:txBody>
          <a:bodyPr wrap="square" lIns="0" tIns="0" rIns="0" bIns="0" rtlCol="0" anchor="t">
            <a:spAutoFit/>
          </a:bodyPr>
          <a:lstStyle/>
          <a:p>
            <a:pPr algn="l">
              <a:lnSpc>
                <a:spcPts val="10917"/>
              </a:lnSpc>
              <a:spcBef>
                <a:spcPct val="0"/>
              </a:spcBef>
            </a:pPr>
            <a:r>
              <a:rPr lang="en-US" sz="19900" b="1" spc="-577" dirty="0">
                <a:solidFill>
                  <a:srgbClr val="FFFFFF"/>
                </a:solidFill>
                <a:latin typeface="Montserrat Bold"/>
                <a:ea typeface="Montserrat Bold"/>
                <a:cs typeface="Montserrat Bold"/>
                <a:sym typeface="Montserrat Bold"/>
              </a:rPr>
              <a:t>Thank</a:t>
            </a:r>
          </a:p>
          <a:p>
            <a:pPr algn="l">
              <a:lnSpc>
                <a:spcPts val="10917"/>
              </a:lnSpc>
              <a:spcBef>
                <a:spcPct val="0"/>
              </a:spcBef>
            </a:pPr>
            <a:endParaRPr lang="en-US" sz="19900" b="1" spc="-577" dirty="0">
              <a:solidFill>
                <a:srgbClr val="FFFFFF"/>
              </a:solidFill>
              <a:latin typeface="Montserrat Bold"/>
              <a:ea typeface="Montserrat Bold"/>
              <a:cs typeface="Montserrat Bold"/>
              <a:sym typeface="Montserrat Bold"/>
            </a:endParaRPr>
          </a:p>
          <a:p>
            <a:pPr algn="l">
              <a:lnSpc>
                <a:spcPts val="10917"/>
              </a:lnSpc>
              <a:spcBef>
                <a:spcPct val="0"/>
              </a:spcBef>
            </a:pPr>
            <a:r>
              <a:rPr lang="en-US" sz="19900" b="1" spc="-577" dirty="0">
                <a:solidFill>
                  <a:srgbClr val="FFFFFF"/>
                </a:solidFill>
                <a:latin typeface="Montserrat Bold"/>
                <a:ea typeface="Montserrat Bold"/>
                <a:cs typeface="Montserrat Bold"/>
                <a:sym typeface="Montserrat Bold"/>
              </a:rPr>
              <a:t> You!</a:t>
            </a:r>
          </a:p>
        </p:txBody>
      </p:sp>
      <p:grpSp>
        <p:nvGrpSpPr>
          <p:cNvPr id="21" name="Group 21"/>
          <p:cNvGrpSpPr/>
          <p:nvPr/>
        </p:nvGrpSpPr>
        <p:grpSpPr>
          <a:xfrm>
            <a:off x="366182" y="8877300"/>
            <a:ext cx="3930661" cy="495728"/>
            <a:chOff x="0" y="0"/>
            <a:chExt cx="1276356" cy="160972"/>
          </a:xfrm>
        </p:grpSpPr>
        <p:sp>
          <p:nvSpPr>
            <p:cNvPr id="22" name="Freeform 22"/>
            <p:cNvSpPr/>
            <p:nvPr/>
          </p:nvSpPr>
          <p:spPr>
            <a:xfrm>
              <a:off x="0" y="0"/>
              <a:ext cx="1276356" cy="160972"/>
            </a:xfrm>
            <a:custGeom>
              <a:avLst/>
              <a:gdLst/>
              <a:ahLst/>
              <a:cxnLst/>
              <a:rect l="l" t="t" r="r" b="b"/>
              <a:pathLst>
                <a:path w="1276356" h="160972">
                  <a:moveTo>
                    <a:pt x="80486" y="0"/>
                  </a:moveTo>
                  <a:lnTo>
                    <a:pt x="1195871" y="0"/>
                  </a:lnTo>
                  <a:cubicBezTo>
                    <a:pt x="1217217" y="0"/>
                    <a:pt x="1237689" y="8480"/>
                    <a:pt x="1252783" y="23574"/>
                  </a:cubicBezTo>
                  <a:cubicBezTo>
                    <a:pt x="1267877" y="38668"/>
                    <a:pt x="1276356" y="59140"/>
                    <a:pt x="1276356" y="80486"/>
                  </a:cubicBezTo>
                  <a:lnTo>
                    <a:pt x="1276356" y="80486"/>
                  </a:lnTo>
                  <a:cubicBezTo>
                    <a:pt x="1276356" y="124937"/>
                    <a:pt x="1240322" y="160972"/>
                    <a:pt x="1195871" y="160972"/>
                  </a:cubicBezTo>
                  <a:lnTo>
                    <a:pt x="80486" y="160972"/>
                  </a:lnTo>
                  <a:cubicBezTo>
                    <a:pt x="59140" y="160972"/>
                    <a:pt x="38668" y="152492"/>
                    <a:pt x="23574" y="137398"/>
                  </a:cubicBezTo>
                  <a:cubicBezTo>
                    <a:pt x="8480" y="122304"/>
                    <a:pt x="0" y="101832"/>
                    <a:pt x="0" y="80486"/>
                  </a:cubicBezTo>
                  <a:lnTo>
                    <a:pt x="0" y="80486"/>
                  </a:lnTo>
                  <a:cubicBezTo>
                    <a:pt x="0" y="59140"/>
                    <a:pt x="8480" y="38668"/>
                    <a:pt x="23574" y="23574"/>
                  </a:cubicBezTo>
                  <a:cubicBezTo>
                    <a:pt x="38668" y="8480"/>
                    <a:pt x="59140" y="0"/>
                    <a:pt x="80486" y="0"/>
                  </a:cubicBezTo>
                  <a:close/>
                </a:path>
              </a:pathLst>
            </a:custGeom>
            <a:solidFill>
              <a:srgbClr val="FDFAF6"/>
            </a:solidFill>
          </p:spPr>
          <p:txBody>
            <a:bodyPr/>
            <a:lstStyle/>
            <a:p>
              <a:endParaRPr lang="en-IN" dirty="0"/>
            </a:p>
          </p:txBody>
        </p:sp>
        <p:sp>
          <p:nvSpPr>
            <p:cNvPr id="23" name="TextBox 23"/>
            <p:cNvSpPr txBox="1"/>
            <p:nvPr/>
          </p:nvSpPr>
          <p:spPr>
            <a:xfrm>
              <a:off x="0" y="-38100"/>
              <a:ext cx="1276356" cy="199072"/>
            </a:xfrm>
            <a:prstGeom prst="rect">
              <a:avLst/>
            </a:prstGeom>
          </p:spPr>
          <p:txBody>
            <a:bodyPr lIns="50800" tIns="50800" rIns="50800" bIns="50800" rtlCol="0" anchor="ctr"/>
            <a:lstStyle/>
            <a:p>
              <a:pPr algn="ctr">
                <a:lnSpc>
                  <a:spcPts val="2660"/>
                </a:lnSpc>
              </a:pPr>
              <a:endParaRPr dirty="0"/>
            </a:p>
          </p:txBody>
        </p:sp>
      </p:grpSp>
      <p:grpSp>
        <p:nvGrpSpPr>
          <p:cNvPr id="24" name="Group 24"/>
          <p:cNvGrpSpPr/>
          <p:nvPr/>
        </p:nvGrpSpPr>
        <p:grpSpPr>
          <a:xfrm>
            <a:off x="946139" y="9552878"/>
            <a:ext cx="3930661" cy="510968"/>
            <a:chOff x="0" y="0"/>
            <a:chExt cx="1276356" cy="165920"/>
          </a:xfrm>
        </p:grpSpPr>
        <p:sp>
          <p:nvSpPr>
            <p:cNvPr id="25" name="Freeform 25"/>
            <p:cNvSpPr/>
            <p:nvPr/>
          </p:nvSpPr>
          <p:spPr>
            <a:xfrm>
              <a:off x="0" y="0"/>
              <a:ext cx="1276356" cy="165920"/>
            </a:xfrm>
            <a:custGeom>
              <a:avLst/>
              <a:gdLst/>
              <a:ahLst/>
              <a:cxnLst/>
              <a:rect l="l" t="t" r="r" b="b"/>
              <a:pathLst>
                <a:path w="1276356" h="165920">
                  <a:moveTo>
                    <a:pt x="82960" y="0"/>
                  </a:moveTo>
                  <a:lnTo>
                    <a:pt x="1193396" y="0"/>
                  </a:lnTo>
                  <a:cubicBezTo>
                    <a:pt x="1239214" y="0"/>
                    <a:pt x="1276356" y="37143"/>
                    <a:pt x="1276356" y="82960"/>
                  </a:cubicBezTo>
                  <a:lnTo>
                    <a:pt x="1276356" y="82960"/>
                  </a:lnTo>
                  <a:cubicBezTo>
                    <a:pt x="1276356" y="128778"/>
                    <a:pt x="1239214" y="165920"/>
                    <a:pt x="1193396" y="165920"/>
                  </a:cubicBezTo>
                  <a:lnTo>
                    <a:pt x="82960" y="165920"/>
                  </a:lnTo>
                  <a:cubicBezTo>
                    <a:pt x="37143" y="165920"/>
                    <a:pt x="0" y="128778"/>
                    <a:pt x="0" y="82960"/>
                  </a:cubicBezTo>
                  <a:lnTo>
                    <a:pt x="0" y="82960"/>
                  </a:lnTo>
                  <a:cubicBezTo>
                    <a:pt x="0" y="37143"/>
                    <a:pt x="37143" y="0"/>
                    <a:pt x="82960" y="0"/>
                  </a:cubicBezTo>
                  <a:close/>
                </a:path>
              </a:pathLst>
            </a:custGeom>
            <a:solidFill>
              <a:srgbClr val="FFD109"/>
            </a:solidFill>
          </p:spPr>
          <p:txBody>
            <a:bodyPr/>
            <a:lstStyle/>
            <a:p>
              <a:endParaRPr lang="en-IN" dirty="0"/>
            </a:p>
          </p:txBody>
        </p:sp>
        <p:sp>
          <p:nvSpPr>
            <p:cNvPr id="26" name="TextBox 26"/>
            <p:cNvSpPr txBox="1"/>
            <p:nvPr/>
          </p:nvSpPr>
          <p:spPr>
            <a:xfrm>
              <a:off x="0" y="-38100"/>
              <a:ext cx="1276356" cy="204020"/>
            </a:xfrm>
            <a:prstGeom prst="rect">
              <a:avLst/>
            </a:prstGeom>
          </p:spPr>
          <p:txBody>
            <a:bodyPr lIns="50800" tIns="50800" rIns="50800" bIns="50800" rtlCol="0" anchor="ctr"/>
            <a:lstStyle/>
            <a:p>
              <a:pPr algn="ctr">
                <a:lnSpc>
                  <a:spcPts val="2660"/>
                </a:lnSpc>
              </a:pPr>
              <a:endParaRPr dirty="0"/>
            </a:p>
          </p:txBody>
        </p:sp>
      </p:grpSp>
      <p:sp>
        <p:nvSpPr>
          <p:cNvPr id="33" name="Freeform 33"/>
          <p:cNvSpPr/>
          <p:nvPr/>
        </p:nvSpPr>
        <p:spPr>
          <a:xfrm>
            <a:off x="4475925" y="7560573"/>
            <a:ext cx="243361" cy="363833"/>
          </a:xfrm>
          <a:custGeom>
            <a:avLst/>
            <a:gdLst/>
            <a:ahLst/>
            <a:cxnLst/>
            <a:rect l="l" t="t" r="r" b="b"/>
            <a:pathLst>
              <a:path w="243361" h="363833">
                <a:moveTo>
                  <a:pt x="0" y="0"/>
                </a:moveTo>
                <a:lnTo>
                  <a:pt x="243362" y="0"/>
                </a:lnTo>
                <a:lnTo>
                  <a:pt x="243362" y="363833"/>
                </a:lnTo>
                <a:lnTo>
                  <a:pt x="0" y="3638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41" name="Group 41"/>
          <p:cNvGrpSpPr/>
          <p:nvPr/>
        </p:nvGrpSpPr>
        <p:grpSpPr>
          <a:xfrm>
            <a:off x="15789561" y="901832"/>
            <a:ext cx="593215" cy="593215"/>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0718"/>
            </a:solidFill>
          </p:spPr>
          <p:txBody>
            <a:bodyPr/>
            <a:lstStyle/>
            <a:p>
              <a:endParaRPr lang="en-IN" dirty="0"/>
            </a:p>
          </p:txBody>
        </p:sp>
        <p:sp>
          <p:nvSpPr>
            <p:cNvPr id="43" name="TextBox 43"/>
            <p:cNvSpPr txBox="1"/>
            <p:nvPr/>
          </p:nvSpPr>
          <p:spPr>
            <a:xfrm>
              <a:off x="76200" y="38100"/>
              <a:ext cx="660400" cy="698500"/>
            </a:xfrm>
            <a:prstGeom prst="rect">
              <a:avLst/>
            </a:prstGeom>
          </p:spPr>
          <p:txBody>
            <a:bodyPr lIns="62461" tIns="62461" rIns="62461" bIns="62461" rtlCol="0" anchor="ctr"/>
            <a:lstStyle/>
            <a:p>
              <a:pPr algn="ctr">
                <a:lnSpc>
                  <a:spcPts val="2660"/>
                </a:lnSpc>
                <a:spcBef>
                  <a:spcPct val="0"/>
                </a:spcBef>
              </a:pPr>
              <a:endParaRPr dirty="0"/>
            </a:p>
          </p:txBody>
        </p:sp>
      </p:grpSp>
      <p:grpSp>
        <p:nvGrpSpPr>
          <p:cNvPr id="44" name="Group 44"/>
          <p:cNvGrpSpPr/>
          <p:nvPr/>
        </p:nvGrpSpPr>
        <p:grpSpPr>
          <a:xfrm>
            <a:off x="16666085" y="901832"/>
            <a:ext cx="593215" cy="593215"/>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0718"/>
            </a:solidFill>
          </p:spPr>
          <p:txBody>
            <a:bodyPr/>
            <a:lstStyle/>
            <a:p>
              <a:endParaRPr lang="en-IN" dirty="0"/>
            </a:p>
          </p:txBody>
        </p:sp>
        <p:sp>
          <p:nvSpPr>
            <p:cNvPr id="46" name="TextBox 46"/>
            <p:cNvSpPr txBox="1"/>
            <p:nvPr/>
          </p:nvSpPr>
          <p:spPr>
            <a:xfrm>
              <a:off x="76200" y="38100"/>
              <a:ext cx="660400" cy="698500"/>
            </a:xfrm>
            <a:prstGeom prst="rect">
              <a:avLst/>
            </a:prstGeom>
          </p:spPr>
          <p:txBody>
            <a:bodyPr lIns="62461" tIns="62461" rIns="62461" bIns="62461" rtlCol="0" anchor="ctr"/>
            <a:lstStyle/>
            <a:p>
              <a:pPr algn="ctr">
                <a:lnSpc>
                  <a:spcPts val="2660"/>
                </a:lnSpc>
                <a:spcBef>
                  <a:spcPct val="0"/>
                </a:spcBef>
              </a:pPr>
              <a:endParaRPr dirty="0"/>
            </a:p>
          </p:txBody>
        </p:sp>
      </p:grpSp>
      <p:grpSp>
        <p:nvGrpSpPr>
          <p:cNvPr id="47" name="Group 47"/>
          <p:cNvGrpSpPr/>
          <p:nvPr/>
        </p:nvGrpSpPr>
        <p:grpSpPr>
          <a:xfrm>
            <a:off x="17110290" y="941846"/>
            <a:ext cx="100609" cy="100609"/>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AF6"/>
            </a:solidFill>
          </p:spPr>
          <p:txBody>
            <a:bodyPr/>
            <a:lstStyle/>
            <a:p>
              <a:endParaRPr lang="en-IN" dirty="0"/>
            </a:p>
          </p:txBody>
        </p:sp>
        <p:sp>
          <p:nvSpPr>
            <p:cNvPr id="49" name="TextBox 49"/>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dirty="0"/>
            </a:p>
          </p:txBody>
        </p:sp>
      </p:grpSp>
      <p:sp>
        <p:nvSpPr>
          <p:cNvPr id="50" name="Freeform 50"/>
          <p:cNvSpPr/>
          <p:nvPr/>
        </p:nvSpPr>
        <p:spPr>
          <a:xfrm>
            <a:off x="15960612" y="1071703"/>
            <a:ext cx="253473" cy="253473"/>
          </a:xfrm>
          <a:custGeom>
            <a:avLst/>
            <a:gdLst/>
            <a:ahLst/>
            <a:cxnLst/>
            <a:rect l="l" t="t" r="r" b="b"/>
            <a:pathLst>
              <a:path w="253473" h="253473">
                <a:moveTo>
                  <a:pt x="0" y="0"/>
                </a:moveTo>
                <a:lnTo>
                  <a:pt x="253474" y="0"/>
                </a:lnTo>
                <a:lnTo>
                  <a:pt x="253474" y="253473"/>
                </a:lnTo>
                <a:lnTo>
                  <a:pt x="0" y="2534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51" name="Freeform 51"/>
          <p:cNvSpPr/>
          <p:nvPr/>
        </p:nvSpPr>
        <p:spPr>
          <a:xfrm>
            <a:off x="16835514" y="1058543"/>
            <a:ext cx="254358" cy="279793"/>
          </a:xfrm>
          <a:custGeom>
            <a:avLst/>
            <a:gdLst/>
            <a:ahLst/>
            <a:cxnLst/>
            <a:rect l="l" t="t" r="r" b="b"/>
            <a:pathLst>
              <a:path w="254358" h="279793">
                <a:moveTo>
                  <a:pt x="0" y="0"/>
                </a:moveTo>
                <a:lnTo>
                  <a:pt x="254357" y="0"/>
                </a:lnTo>
                <a:lnTo>
                  <a:pt x="254357" y="279793"/>
                </a:lnTo>
                <a:lnTo>
                  <a:pt x="0" y="2797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54" name="TextBox 54"/>
          <p:cNvSpPr txBox="1"/>
          <p:nvPr/>
        </p:nvSpPr>
        <p:spPr>
          <a:xfrm>
            <a:off x="1793568" y="7524049"/>
            <a:ext cx="2269633" cy="389255"/>
          </a:xfrm>
          <a:prstGeom prst="rect">
            <a:avLst/>
          </a:prstGeom>
        </p:spPr>
        <p:txBody>
          <a:bodyPr lIns="0" tIns="0" rIns="0" bIns="0" rtlCol="0" anchor="t">
            <a:spAutoFit/>
          </a:bodyPr>
          <a:lstStyle/>
          <a:p>
            <a:pPr marL="0" lvl="0" indent="0" algn="ctr">
              <a:lnSpc>
                <a:spcPts val="3220"/>
              </a:lnSpc>
              <a:spcBef>
                <a:spcPct val="0"/>
              </a:spcBef>
            </a:pPr>
            <a:r>
              <a:rPr lang="en-US" sz="2300" b="1" spc="-25" dirty="0">
                <a:solidFill>
                  <a:srgbClr val="BC0617"/>
                </a:solidFill>
                <a:latin typeface="Montserrat Bold"/>
                <a:ea typeface="Montserrat Bold"/>
                <a:cs typeface="Montserrat Bold"/>
                <a:sym typeface="Montserrat Bold"/>
              </a:rPr>
              <a:t>Read More</a:t>
            </a:r>
          </a:p>
        </p:txBody>
      </p:sp>
      <p:sp>
        <p:nvSpPr>
          <p:cNvPr id="55" name="TextBox 55"/>
          <p:cNvSpPr txBox="1"/>
          <p:nvPr/>
        </p:nvSpPr>
        <p:spPr>
          <a:xfrm>
            <a:off x="5478218" y="7524049"/>
            <a:ext cx="1897145" cy="389255"/>
          </a:xfrm>
          <a:prstGeom prst="rect">
            <a:avLst/>
          </a:prstGeom>
        </p:spPr>
        <p:txBody>
          <a:bodyPr lIns="0" tIns="0" rIns="0" bIns="0" rtlCol="0" anchor="t">
            <a:spAutoFit/>
          </a:bodyPr>
          <a:lstStyle/>
          <a:p>
            <a:pPr marL="0" lvl="0" indent="0" algn="ctr">
              <a:lnSpc>
                <a:spcPts val="3220"/>
              </a:lnSpc>
              <a:spcBef>
                <a:spcPct val="0"/>
              </a:spcBef>
            </a:pPr>
            <a:r>
              <a:rPr lang="en-US" sz="2300" b="1" spc="-25" dirty="0">
                <a:solidFill>
                  <a:srgbClr val="BC0617"/>
                </a:solidFill>
                <a:latin typeface="Montserrat Bold"/>
                <a:ea typeface="Montserrat Bold"/>
                <a:cs typeface="Montserrat Bold"/>
                <a:sym typeface="Montserrat Bold"/>
              </a:rPr>
              <a:t>More Info</a:t>
            </a:r>
          </a:p>
        </p:txBody>
      </p:sp>
      <p:sp>
        <p:nvSpPr>
          <p:cNvPr id="57" name="AutoShape 57"/>
          <p:cNvSpPr/>
          <p:nvPr/>
        </p:nvSpPr>
        <p:spPr>
          <a:xfrm>
            <a:off x="2015991" y="6495161"/>
            <a:ext cx="1585254" cy="0"/>
          </a:xfrm>
          <a:prstGeom prst="line">
            <a:avLst/>
          </a:prstGeom>
          <a:ln w="38100" cap="flat">
            <a:solidFill>
              <a:srgbClr val="FFD109"/>
            </a:solidFill>
            <a:prstDash val="solid"/>
            <a:headEnd type="none" w="sm" len="sm"/>
            <a:tailEnd type="none" w="sm" len="sm"/>
          </a:ln>
        </p:spPr>
        <p:txBody>
          <a:bodyPr/>
          <a:lstStyle/>
          <a:p>
            <a:endParaRPr lang="en-IN" dirty="0"/>
          </a:p>
        </p:txBody>
      </p:sp>
      <p:sp>
        <p:nvSpPr>
          <p:cNvPr id="58" name="Freeform 58"/>
          <p:cNvSpPr/>
          <p:nvPr/>
        </p:nvSpPr>
        <p:spPr>
          <a:xfrm>
            <a:off x="10346097" y="1495047"/>
            <a:ext cx="2079053" cy="427151"/>
          </a:xfrm>
          <a:custGeom>
            <a:avLst/>
            <a:gdLst/>
            <a:ahLst/>
            <a:cxnLst/>
            <a:rect l="l" t="t" r="r" b="b"/>
            <a:pathLst>
              <a:path w="2079053" h="427151">
                <a:moveTo>
                  <a:pt x="0" y="0"/>
                </a:moveTo>
                <a:lnTo>
                  <a:pt x="2079053" y="0"/>
                </a:lnTo>
                <a:lnTo>
                  <a:pt x="2079053" y="427151"/>
                </a:lnTo>
                <a:lnTo>
                  <a:pt x="0" y="4271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
        <p:nvSpPr>
          <p:cNvPr id="59" name="Freeform 59"/>
          <p:cNvSpPr/>
          <p:nvPr/>
        </p:nvSpPr>
        <p:spPr>
          <a:xfrm>
            <a:off x="16087349" y="3879079"/>
            <a:ext cx="1557241" cy="319942"/>
          </a:xfrm>
          <a:custGeom>
            <a:avLst/>
            <a:gdLst/>
            <a:ahLst/>
            <a:cxnLst/>
            <a:rect l="l" t="t" r="r" b="b"/>
            <a:pathLst>
              <a:path w="1557241" h="319942">
                <a:moveTo>
                  <a:pt x="0" y="0"/>
                </a:moveTo>
                <a:lnTo>
                  <a:pt x="1557241" y="0"/>
                </a:lnTo>
                <a:lnTo>
                  <a:pt x="1557241" y="319942"/>
                </a:lnTo>
                <a:lnTo>
                  <a:pt x="0" y="319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A128886-C46C-2C81-FA00-480D13B140BE}"/>
              </a:ext>
            </a:extLst>
          </p:cNvPr>
          <p:cNvGraphicFramePr>
            <a:graphicFrameLocks noChangeAspect="1"/>
          </p:cNvGraphicFramePr>
          <p:nvPr>
            <p:custDataLst>
              <p:tags r:id="rId1"/>
            </p:custDataLst>
            <p:extLst>
              <p:ext uri="{D42A27DB-BD31-4B8C-83A1-F6EECF244321}">
                <p14:modId xmlns:p14="http://schemas.microsoft.com/office/powerpoint/2010/main" val="3139521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21" imgH="423" progId="TCLayout.ActiveDocument.1">
                  <p:embed/>
                </p:oleObj>
              </mc:Choice>
              <mc:Fallback>
                <p:oleObj name="think-cell Slide" r:id="rId10" imgW="421" imgH="423" progId="TCLayout.ActiveDocument.1">
                  <p:embed/>
                  <p:pic>
                    <p:nvPicPr>
                      <p:cNvPr id="7" name="think-cell data - do not delete" hidden="1">
                        <a:extLst>
                          <a:ext uri="{FF2B5EF4-FFF2-40B4-BE49-F238E27FC236}">
                            <a16:creationId xmlns:a16="http://schemas.microsoft.com/office/drawing/2014/main" id="{0A128886-C46C-2C81-FA00-480D13B140BE}"/>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Rectangle: Rounded Corners 15">
            <a:extLst>
              <a:ext uri="{FF2B5EF4-FFF2-40B4-BE49-F238E27FC236}">
                <a16:creationId xmlns:a16="http://schemas.microsoft.com/office/drawing/2014/main" id="{17DEA846-0F6B-5891-B7C1-3FD03E629ACD}"/>
              </a:ext>
            </a:extLst>
          </p:cNvPr>
          <p:cNvSpPr/>
          <p:nvPr/>
        </p:nvSpPr>
        <p:spPr>
          <a:xfrm>
            <a:off x="14111589" y="1881651"/>
            <a:ext cx="2748911" cy="284337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DFAA240F-3BAB-2661-E96A-D8C5D2D51139}"/>
              </a:ext>
            </a:extLst>
          </p:cNvPr>
          <p:cNvSpPr/>
          <p:nvPr/>
        </p:nvSpPr>
        <p:spPr>
          <a:xfrm>
            <a:off x="11452702" y="7024524"/>
            <a:ext cx="2748911" cy="284337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D42C95B-1582-0368-B105-91406CABD871}"/>
              </a:ext>
            </a:extLst>
          </p:cNvPr>
          <p:cNvSpPr/>
          <p:nvPr/>
        </p:nvSpPr>
        <p:spPr>
          <a:xfrm>
            <a:off x="9051281" y="1881651"/>
            <a:ext cx="2748911" cy="284337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AD86EF7-2E48-5A57-5083-4667503451A9}"/>
              </a:ext>
            </a:extLst>
          </p:cNvPr>
          <p:cNvSpPr/>
          <p:nvPr/>
        </p:nvSpPr>
        <p:spPr>
          <a:xfrm>
            <a:off x="693579" y="6953256"/>
            <a:ext cx="2748911" cy="284337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BADDE1B-0DBF-C3FC-1EDF-B6FFCAA4F90D}"/>
              </a:ext>
            </a:extLst>
          </p:cNvPr>
          <p:cNvSpPr/>
          <p:nvPr/>
        </p:nvSpPr>
        <p:spPr>
          <a:xfrm>
            <a:off x="3414963" y="1881651"/>
            <a:ext cx="2748911" cy="284337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733926" y="4780038"/>
            <a:ext cx="17096874" cy="2237277"/>
          </a:xfrm>
          <a:prstGeom prst="rightArrow">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5" name="Oval 4"/>
          <p:cNvSpPr>
            <a:spLocks noChangeAspect="1"/>
          </p:cNvSpPr>
          <p:nvPr/>
        </p:nvSpPr>
        <p:spPr>
          <a:xfrm>
            <a:off x="1185834" y="5068858"/>
            <a:ext cx="1659636" cy="1659636"/>
          </a:xfrm>
          <a:prstGeom prst="ellipse">
            <a:avLst/>
          </a:prstGeom>
          <a:solidFill>
            <a:schemeClr val="lt1"/>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 name="Oval 2"/>
          <p:cNvSpPr>
            <a:spLocks noChangeAspect="1"/>
          </p:cNvSpPr>
          <p:nvPr/>
        </p:nvSpPr>
        <p:spPr>
          <a:xfrm>
            <a:off x="1329851" y="5212875"/>
            <a:ext cx="1371600" cy="13716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23" name="Oval 22"/>
          <p:cNvSpPr>
            <a:spLocks noChangeAspect="1"/>
          </p:cNvSpPr>
          <p:nvPr/>
        </p:nvSpPr>
        <p:spPr>
          <a:xfrm>
            <a:off x="3886556" y="5068858"/>
            <a:ext cx="1659636" cy="1659636"/>
          </a:xfrm>
          <a:prstGeom prst="ellipse">
            <a:avLst/>
          </a:prstGeom>
          <a:solidFill>
            <a:schemeClr val="lt1"/>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24" name="Oval 23"/>
          <p:cNvSpPr>
            <a:spLocks noChangeAspect="1"/>
          </p:cNvSpPr>
          <p:nvPr/>
        </p:nvSpPr>
        <p:spPr>
          <a:xfrm>
            <a:off x="3961993" y="5144295"/>
            <a:ext cx="1508760" cy="150876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26" name="Oval 25"/>
          <p:cNvSpPr>
            <a:spLocks noChangeAspect="1"/>
          </p:cNvSpPr>
          <p:nvPr/>
        </p:nvSpPr>
        <p:spPr>
          <a:xfrm>
            <a:off x="6587277" y="5068858"/>
            <a:ext cx="1659636" cy="1659636"/>
          </a:xfrm>
          <a:prstGeom prst="ellipse">
            <a:avLst/>
          </a:prstGeom>
          <a:solidFill>
            <a:schemeClr val="lt1"/>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27" name="Oval 26"/>
          <p:cNvSpPr>
            <a:spLocks noChangeAspect="1"/>
          </p:cNvSpPr>
          <p:nvPr/>
        </p:nvSpPr>
        <p:spPr>
          <a:xfrm>
            <a:off x="6731294" y="5212875"/>
            <a:ext cx="1371600" cy="13716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29" name="Oval 28"/>
          <p:cNvSpPr>
            <a:spLocks noChangeAspect="1"/>
          </p:cNvSpPr>
          <p:nvPr/>
        </p:nvSpPr>
        <p:spPr>
          <a:xfrm>
            <a:off x="9287999" y="5068858"/>
            <a:ext cx="1659636" cy="1659636"/>
          </a:xfrm>
          <a:prstGeom prst="ellipse">
            <a:avLst/>
          </a:prstGeom>
          <a:solidFill>
            <a:schemeClr val="lt1"/>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0" name="Oval 29"/>
          <p:cNvSpPr>
            <a:spLocks noChangeAspect="1"/>
          </p:cNvSpPr>
          <p:nvPr/>
        </p:nvSpPr>
        <p:spPr>
          <a:xfrm>
            <a:off x="9432016" y="5212875"/>
            <a:ext cx="1371600" cy="13716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2" name="Oval 31"/>
          <p:cNvSpPr>
            <a:spLocks noChangeAspect="1"/>
          </p:cNvSpPr>
          <p:nvPr/>
        </p:nvSpPr>
        <p:spPr>
          <a:xfrm>
            <a:off x="11988720" y="5068858"/>
            <a:ext cx="1659636" cy="1659636"/>
          </a:xfrm>
          <a:prstGeom prst="ellipse">
            <a:avLst/>
          </a:prstGeom>
          <a:solidFill>
            <a:schemeClr val="lt1"/>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3" name="Oval 32"/>
          <p:cNvSpPr>
            <a:spLocks noChangeAspect="1"/>
          </p:cNvSpPr>
          <p:nvPr/>
        </p:nvSpPr>
        <p:spPr>
          <a:xfrm>
            <a:off x="12132737" y="5212875"/>
            <a:ext cx="1371600" cy="13716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5" name="Oval 34"/>
          <p:cNvSpPr>
            <a:spLocks noChangeAspect="1"/>
          </p:cNvSpPr>
          <p:nvPr/>
        </p:nvSpPr>
        <p:spPr>
          <a:xfrm>
            <a:off x="14689443" y="5068858"/>
            <a:ext cx="1659636" cy="1659636"/>
          </a:xfrm>
          <a:prstGeom prst="ellipse">
            <a:avLst/>
          </a:prstGeom>
          <a:solidFill>
            <a:schemeClr val="lt1"/>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6" name="Oval 35"/>
          <p:cNvSpPr>
            <a:spLocks noChangeAspect="1"/>
          </p:cNvSpPr>
          <p:nvPr/>
        </p:nvSpPr>
        <p:spPr>
          <a:xfrm>
            <a:off x="14833460" y="5212875"/>
            <a:ext cx="1371600" cy="13716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solidFill>
                <a:schemeClr val="tx1"/>
              </a:solidFill>
            </a:endParaRPr>
          </a:p>
        </p:txBody>
      </p:sp>
      <p:sp>
        <p:nvSpPr>
          <p:cNvPr id="38" name="TextBox 37"/>
          <p:cNvSpPr txBox="1"/>
          <p:nvPr/>
        </p:nvSpPr>
        <p:spPr>
          <a:xfrm>
            <a:off x="3597543" y="2221797"/>
            <a:ext cx="2454951" cy="2308324"/>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Rebrand (2010)</a:t>
            </a:r>
          </a:p>
          <a:p>
            <a:pPr algn="ctr"/>
            <a:r>
              <a:rPr lang="en-GB" sz="2400" dirty="0" err="1">
                <a:latin typeface="Times New Roman" panose="02020603050405020304" pitchFamily="18" charset="0"/>
                <a:cs typeface="Times New Roman" panose="02020603050405020304" pitchFamily="18" charset="0"/>
              </a:rPr>
              <a:t>Foodiebay</a:t>
            </a:r>
            <a:r>
              <a:rPr lang="en-GB" sz="2400" dirty="0">
                <a:latin typeface="Times New Roman" panose="02020603050405020304" pitchFamily="18" charset="0"/>
                <a:cs typeface="Times New Roman" panose="02020603050405020304" pitchFamily="18" charset="0"/>
              </a:rPr>
              <a:t> was renamed to Zomato, marking its shift to a more global identity</a:t>
            </a:r>
            <a:endParaRPr lang="en-IN" sz="24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9048052" y="2251780"/>
            <a:ext cx="2748911" cy="2308324"/>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Delivery (2015)</a:t>
            </a:r>
          </a:p>
          <a:p>
            <a:pPr algn="ctr"/>
            <a:r>
              <a:rPr lang="en-GB" sz="2400" dirty="0">
                <a:latin typeface="Times New Roman" panose="02020603050405020304" pitchFamily="18" charset="0"/>
                <a:cs typeface="Times New Roman" panose="02020603050405020304" pitchFamily="18" charset="0"/>
              </a:rPr>
              <a:t>Entered food delivery, transforming into a full-stack food tech platform</a:t>
            </a:r>
            <a:endParaRPr lang="en-IN" sz="24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1395893" y="7358594"/>
            <a:ext cx="2748911" cy="1938992"/>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IPO (2021)</a:t>
            </a:r>
          </a:p>
          <a:p>
            <a:pPr algn="ctr"/>
            <a:r>
              <a:rPr lang="en-GB" sz="2400" b="1" dirty="0">
                <a:latin typeface="Times New Roman" panose="02020603050405020304" pitchFamily="18" charset="0"/>
                <a:cs typeface="Times New Roman" panose="02020603050405020304" pitchFamily="18" charset="0"/>
              </a:rPr>
              <a:t>Went public</a:t>
            </a:r>
            <a:r>
              <a:rPr lang="en-GB" sz="2400" dirty="0">
                <a:latin typeface="Times New Roman" panose="02020603050405020304" pitchFamily="18" charset="0"/>
                <a:cs typeface="Times New Roman" panose="02020603050405020304" pitchFamily="18" charset="0"/>
              </a:rPr>
              <a:t>, becoming India’s first listed food delivery unicorn</a:t>
            </a:r>
            <a:endParaRPr lang="en-IN" sz="2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14144804" y="2333843"/>
            <a:ext cx="2748911" cy="1938992"/>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Scale (Present)</a:t>
            </a:r>
          </a:p>
          <a:p>
            <a:pPr algn="ctr"/>
            <a:r>
              <a:rPr lang="en-GB" sz="2400" b="1" dirty="0">
                <a:latin typeface="Times New Roman" panose="02020603050405020304" pitchFamily="18" charset="0"/>
                <a:cs typeface="Times New Roman" panose="02020603050405020304" pitchFamily="18" charset="0"/>
              </a:rPr>
              <a:t>Focused on AI, profitability, and global reach</a:t>
            </a:r>
            <a:r>
              <a:rPr lang="en-GB" sz="2400" dirty="0">
                <a:latin typeface="Times New Roman" panose="02020603050405020304" pitchFamily="18" charset="0"/>
                <a:cs typeface="Times New Roman" panose="02020603050405020304" pitchFamily="18" charset="0"/>
              </a:rPr>
              <a:t> for the next growth phase</a:t>
            </a:r>
            <a:endParaRPr lang="en-IN" sz="2400" dirty="0">
              <a:latin typeface="Times New Roman" panose="02020603050405020304" pitchFamily="18" charset="0"/>
              <a:cs typeface="Times New Roman" panose="02020603050405020304" pitchFamily="18" charset="0"/>
            </a:endParaRPr>
          </a:p>
        </p:txBody>
      </p:sp>
      <p:grpSp>
        <p:nvGrpSpPr>
          <p:cNvPr id="73" name="Bullhorn" descr="{&quot;Key&quot;:&quot;POWER_USER_SHAPE_ICON&quot;,&quot;Value&quot;:&quot;POWER_USER_SHAPE_ICON_STYLE_1&quot;}">
            <a:extLst>
              <a:ext uri="{FF2B5EF4-FFF2-40B4-BE49-F238E27FC236}">
                <a16:creationId xmlns:a16="http://schemas.microsoft.com/office/drawing/2014/main" id="{06279C82-39DA-D7F2-11F7-99B4A964AFD0}"/>
              </a:ext>
            </a:extLst>
          </p:cNvPr>
          <p:cNvGrpSpPr>
            <a:grpSpLocks noChangeAspect="1"/>
          </p:cNvGrpSpPr>
          <p:nvPr/>
        </p:nvGrpSpPr>
        <p:grpSpPr>
          <a:xfrm>
            <a:off x="15001730" y="5530436"/>
            <a:ext cx="1007070" cy="796637"/>
            <a:chOff x="1333500" y="5643563"/>
            <a:chExt cx="638176" cy="504825"/>
          </a:xfrm>
          <a:solidFill>
            <a:schemeClr val="lt1"/>
          </a:solidFill>
        </p:grpSpPr>
        <p:sp>
          <p:nvSpPr>
            <p:cNvPr id="74" name="Freeform 193">
              <a:extLst>
                <a:ext uri="{FF2B5EF4-FFF2-40B4-BE49-F238E27FC236}">
                  <a16:creationId xmlns:a16="http://schemas.microsoft.com/office/drawing/2014/main" id="{3EC0DA04-EC46-3A26-EDB6-994D413834F9}"/>
                </a:ext>
              </a:extLst>
            </p:cNvPr>
            <p:cNvSpPr>
              <a:spLocks/>
            </p:cNvSpPr>
            <p:nvPr/>
          </p:nvSpPr>
          <p:spPr bwMode="auto">
            <a:xfrm>
              <a:off x="1419225" y="5907088"/>
              <a:ext cx="57150" cy="20638"/>
            </a:xfrm>
            <a:custGeom>
              <a:avLst/>
              <a:gdLst>
                <a:gd name="T0" fmla="*/ 17 w 94"/>
                <a:gd name="T1" fmla="*/ 33 h 33"/>
                <a:gd name="T2" fmla="*/ 77 w 94"/>
                <a:gd name="T3" fmla="*/ 33 h 33"/>
                <a:gd name="T4" fmla="*/ 94 w 94"/>
                <a:gd name="T5" fmla="*/ 17 h 33"/>
                <a:gd name="T6" fmla="*/ 77 w 94"/>
                <a:gd name="T7" fmla="*/ 0 h 33"/>
                <a:gd name="T8" fmla="*/ 17 w 94"/>
                <a:gd name="T9" fmla="*/ 0 h 33"/>
                <a:gd name="T10" fmla="*/ 0 w 94"/>
                <a:gd name="T11" fmla="*/ 17 h 33"/>
                <a:gd name="T12" fmla="*/ 17 w 94"/>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94" h="33">
                  <a:moveTo>
                    <a:pt x="17" y="33"/>
                  </a:moveTo>
                  <a:lnTo>
                    <a:pt x="77" y="33"/>
                  </a:lnTo>
                  <a:cubicBezTo>
                    <a:pt x="86" y="33"/>
                    <a:pt x="94" y="26"/>
                    <a:pt x="94" y="17"/>
                  </a:cubicBezTo>
                  <a:cubicBezTo>
                    <a:pt x="94" y="7"/>
                    <a:pt x="86" y="0"/>
                    <a:pt x="77" y="0"/>
                  </a:cubicBezTo>
                  <a:lnTo>
                    <a:pt x="17" y="0"/>
                  </a:lnTo>
                  <a:cubicBezTo>
                    <a:pt x="7" y="0"/>
                    <a:pt x="0" y="7"/>
                    <a:pt x="0" y="17"/>
                  </a:cubicBezTo>
                  <a:cubicBezTo>
                    <a:pt x="0" y="26"/>
                    <a:pt x="7" y="33"/>
                    <a:pt x="17" y="33"/>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5" name="Freeform 194">
              <a:extLst>
                <a:ext uri="{FF2B5EF4-FFF2-40B4-BE49-F238E27FC236}">
                  <a16:creationId xmlns:a16="http://schemas.microsoft.com/office/drawing/2014/main" id="{9D98B7A9-A32C-82E2-A2D8-E4E2418E3442}"/>
                </a:ext>
              </a:extLst>
            </p:cNvPr>
            <p:cNvSpPr>
              <a:spLocks/>
            </p:cNvSpPr>
            <p:nvPr/>
          </p:nvSpPr>
          <p:spPr bwMode="auto">
            <a:xfrm>
              <a:off x="1419225" y="5876926"/>
              <a:ext cx="57150" cy="20638"/>
            </a:xfrm>
            <a:custGeom>
              <a:avLst/>
              <a:gdLst>
                <a:gd name="T0" fmla="*/ 17 w 94"/>
                <a:gd name="T1" fmla="*/ 33 h 33"/>
                <a:gd name="T2" fmla="*/ 77 w 94"/>
                <a:gd name="T3" fmla="*/ 33 h 33"/>
                <a:gd name="T4" fmla="*/ 94 w 94"/>
                <a:gd name="T5" fmla="*/ 16 h 33"/>
                <a:gd name="T6" fmla="*/ 77 w 94"/>
                <a:gd name="T7" fmla="*/ 0 h 33"/>
                <a:gd name="T8" fmla="*/ 17 w 94"/>
                <a:gd name="T9" fmla="*/ 0 h 33"/>
                <a:gd name="T10" fmla="*/ 0 w 94"/>
                <a:gd name="T11" fmla="*/ 16 h 33"/>
                <a:gd name="T12" fmla="*/ 17 w 94"/>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94" h="33">
                  <a:moveTo>
                    <a:pt x="17" y="33"/>
                  </a:moveTo>
                  <a:lnTo>
                    <a:pt x="77" y="33"/>
                  </a:lnTo>
                  <a:cubicBezTo>
                    <a:pt x="86" y="33"/>
                    <a:pt x="94" y="25"/>
                    <a:pt x="94" y="16"/>
                  </a:cubicBezTo>
                  <a:cubicBezTo>
                    <a:pt x="94" y="7"/>
                    <a:pt x="86" y="0"/>
                    <a:pt x="77" y="0"/>
                  </a:cubicBezTo>
                  <a:lnTo>
                    <a:pt x="17" y="0"/>
                  </a:lnTo>
                  <a:cubicBezTo>
                    <a:pt x="7" y="0"/>
                    <a:pt x="0" y="7"/>
                    <a:pt x="0" y="16"/>
                  </a:cubicBezTo>
                  <a:cubicBezTo>
                    <a:pt x="0" y="25"/>
                    <a:pt x="7" y="33"/>
                    <a:pt x="17" y="33"/>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6" name="Freeform 195">
              <a:extLst>
                <a:ext uri="{FF2B5EF4-FFF2-40B4-BE49-F238E27FC236}">
                  <a16:creationId xmlns:a16="http://schemas.microsoft.com/office/drawing/2014/main" id="{6357CF01-A77D-B287-403A-1D9DB9317F7E}"/>
                </a:ext>
              </a:extLst>
            </p:cNvPr>
            <p:cNvSpPr>
              <a:spLocks/>
            </p:cNvSpPr>
            <p:nvPr/>
          </p:nvSpPr>
          <p:spPr bwMode="auto">
            <a:xfrm>
              <a:off x="1419225" y="5937251"/>
              <a:ext cx="57150" cy="20638"/>
            </a:xfrm>
            <a:custGeom>
              <a:avLst/>
              <a:gdLst>
                <a:gd name="T0" fmla="*/ 17 w 94"/>
                <a:gd name="T1" fmla="*/ 34 h 34"/>
                <a:gd name="T2" fmla="*/ 77 w 94"/>
                <a:gd name="T3" fmla="*/ 34 h 34"/>
                <a:gd name="T4" fmla="*/ 94 w 94"/>
                <a:gd name="T5" fmla="*/ 17 h 34"/>
                <a:gd name="T6" fmla="*/ 77 w 94"/>
                <a:gd name="T7" fmla="*/ 0 h 34"/>
                <a:gd name="T8" fmla="*/ 17 w 94"/>
                <a:gd name="T9" fmla="*/ 0 h 34"/>
                <a:gd name="T10" fmla="*/ 0 w 94"/>
                <a:gd name="T11" fmla="*/ 17 h 34"/>
                <a:gd name="T12" fmla="*/ 17 w 9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94" h="34">
                  <a:moveTo>
                    <a:pt x="17" y="34"/>
                  </a:moveTo>
                  <a:lnTo>
                    <a:pt x="77" y="34"/>
                  </a:lnTo>
                  <a:cubicBezTo>
                    <a:pt x="86" y="34"/>
                    <a:pt x="94" y="26"/>
                    <a:pt x="94" y="17"/>
                  </a:cubicBezTo>
                  <a:cubicBezTo>
                    <a:pt x="94" y="8"/>
                    <a:pt x="86" y="0"/>
                    <a:pt x="77" y="0"/>
                  </a:cubicBezTo>
                  <a:lnTo>
                    <a:pt x="17" y="0"/>
                  </a:lnTo>
                  <a:cubicBezTo>
                    <a:pt x="7" y="0"/>
                    <a:pt x="0" y="8"/>
                    <a:pt x="0" y="17"/>
                  </a:cubicBezTo>
                  <a:cubicBezTo>
                    <a:pt x="0" y="26"/>
                    <a:pt x="7" y="34"/>
                    <a:pt x="17" y="34"/>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7" name="Freeform 196">
              <a:extLst>
                <a:ext uri="{FF2B5EF4-FFF2-40B4-BE49-F238E27FC236}">
                  <a16:creationId xmlns:a16="http://schemas.microsoft.com/office/drawing/2014/main" id="{B61AFAA6-EA9A-163F-2B38-ACCF0A576C2C}"/>
                </a:ext>
              </a:extLst>
            </p:cNvPr>
            <p:cNvSpPr>
              <a:spLocks noEditPoints="1"/>
            </p:cNvSpPr>
            <p:nvPr/>
          </p:nvSpPr>
          <p:spPr bwMode="auto">
            <a:xfrm>
              <a:off x="1333500" y="5761038"/>
              <a:ext cx="400050" cy="387350"/>
            </a:xfrm>
            <a:custGeom>
              <a:avLst/>
              <a:gdLst>
                <a:gd name="T0" fmla="*/ 605 w 670"/>
                <a:gd name="T1" fmla="*/ 308 h 649"/>
                <a:gd name="T2" fmla="*/ 605 w 670"/>
                <a:gd name="T3" fmla="*/ 218 h 649"/>
                <a:gd name="T4" fmla="*/ 637 w 670"/>
                <a:gd name="T5" fmla="*/ 263 h 649"/>
                <a:gd name="T6" fmla="*/ 605 w 670"/>
                <a:gd name="T7" fmla="*/ 308 h 649"/>
                <a:gd name="T8" fmla="*/ 572 w 670"/>
                <a:gd name="T9" fmla="*/ 480 h 649"/>
                <a:gd name="T10" fmla="*/ 308 w 670"/>
                <a:gd name="T11" fmla="*/ 345 h 649"/>
                <a:gd name="T12" fmla="*/ 308 w 670"/>
                <a:gd name="T13" fmla="*/ 180 h 649"/>
                <a:gd name="T14" fmla="*/ 572 w 670"/>
                <a:gd name="T15" fmla="*/ 45 h 649"/>
                <a:gd name="T16" fmla="*/ 572 w 670"/>
                <a:gd name="T17" fmla="*/ 480 h 649"/>
                <a:gd name="T18" fmla="*/ 251 w 670"/>
                <a:gd name="T19" fmla="*/ 438 h 649"/>
                <a:gd name="T20" fmla="*/ 238 w 670"/>
                <a:gd name="T21" fmla="*/ 378 h 649"/>
                <a:gd name="T22" fmla="*/ 257 w 670"/>
                <a:gd name="T23" fmla="*/ 378 h 649"/>
                <a:gd name="T24" fmla="*/ 271 w 670"/>
                <a:gd name="T25" fmla="*/ 438 h 649"/>
                <a:gd name="T26" fmla="*/ 251 w 670"/>
                <a:gd name="T27" fmla="*/ 438 h 649"/>
                <a:gd name="T28" fmla="*/ 207 w 670"/>
                <a:gd name="T29" fmla="*/ 616 h 649"/>
                <a:gd name="T30" fmla="*/ 156 w 670"/>
                <a:gd name="T31" fmla="*/ 378 h 649"/>
                <a:gd name="T32" fmla="*/ 204 w 670"/>
                <a:gd name="T33" fmla="*/ 378 h 649"/>
                <a:gd name="T34" fmla="*/ 254 w 670"/>
                <a:gd name="T35" fmla="*/ 616 h 649"/>
                <a:gd name="T36" fmla="*/ 207 w 670"/>
                <a:gd name="T37" fmla="*/ 616 h 649"/>
                <a:gd name="T38" fmla="*/ 34 w 670"/>
                <a:gd name="T39" fmla="*/ 298 h 649"/>
                <a:gd name="T40" fmla="*/ 34 w 670"/>
                <a:gd name="T41" fmla="*/ 227 h 649"/>
                <a:gd name="T42" fmla="*/ 74 w 670"/>
                <a:gd name="T43" fmla="*/ 182 h 649"/>
                <a:gd name="T44" fmla="*/ 74 w 670"/>
                <a:gd name="T45" fmla="*/ 344 h 649"/>
                <a:gd name="T46" fmla="*/ 34 w 670"/>
                <a:gd name="T47" fmla="*/ 298 h 649"/>
                <a:gd name="T48" fmla="*/ 275 w 670"/>
                <a:gd name="T49" fmla="*/ 344 h 649"/>
                <a:gd name="T50" fmla="*/ 107 w 670"/>
                <a:gd name="T51" fmla="*/ 344 h 649"/>
                <a:gd name="T52" fmla="*/ 107 w 670"/>
                <a:gd name="T53" fmla="*/ 181 h 649"/>
                <a:gd name="T54" fmla="*/ 275 w 670"/>
                <a:gd name="T55" fmla="*/ 181 h 649"/>
                <a:gd name="T56" fmla="*/ 275 w 670"/>
                <a:gd name="T57" fmla="*/ 344 h 649"/>
                <a:gd name="T58" fmla="*/ 605 w 670"/>
                <a:gd name="T59" fmla="*/ 183 h 649"/>
                <a:gd name="T60" fmla="*/ 605 w 670"/>
                <a:gd name="T61" fmla="*/ 29 h 649"/>
                <a:gd name="T62" fmla="*/ 589 w 670"/>
                <a:gd name="T63" fmla="*/ 4 h 649"/>
                <a:gd name="T64" fmla="*/ 560 w 670"/>
                <a:gd name="T65" fmla="*/ 10 h 649"/>
                <a:gd name="T66" fmla="*/ 292 w 670"/>
                <a:gd name="T67" fmla="*/ 148 h 649"/>
                <a:gd name="T68" fmla="*/ 292 w 670"/>
                <a:gd name="T69" fmla="*/ 148 h 649"/>
                <a:gd name="T70" fmla="*/ 80 w 670"/>
                <a:gd name="T71" fmla="*/ 148 h 649"/>
                <a:gd name="T72" fmla="*/ 0 w 670"/>
                <a:gd name="T73" fmla="*/ 227 h 649"/>
                <a:gd name="T74" fmla="*/ 0 w 670"/>
                <a:gd name="T75" fmla="*/ 298 h 649"/>
                <a:gd name="T76" fmla="*/ 80 w 670"/>
                <a:gd name="T77" fmla="*/ 378 h 649"/>
                <a:gd name="T78" fmla="*/ 122 w 670"/>
                <a:gd name="T79" fmla="*/ 378 h 649"/>
                <a:gd name="T80" fmla="*/ 177 w 670"/>
                <a:gd name="T81" fmla="*/ 636 h 649"/>
                <a:gd name="T82" fmla="*/ 193 w 670"/>
                <a:gd name="T83" fmla="*/ 649 h 649"/>
                <a:gd name="T84" fmla="*/ 275 w 670"/>
                <a:gd name="T85" fmla="*/ 649 h 649"/>
                <a:gd name="T86" fmla="*/ 288 w 670"/>
                <a:gd name="T87" fmla="*/ 643 h 649"/>
                <a:gd name="T88" fmla="*/ 291 w 670"/>
                <a:gd name="T89" fmla="*/ 629 h 649"/>
                <a:gd name="T90" fmla="*/ 258 w 670"/>
                <a:gd name="T91" fmla="*/ 472 h 649"/>
                <a:gd name="T92" fmla="*/ 292 w 670"/>
                <a:gd name="T93" fmla="*/ 472 h 649"/>
                <a:gd name="T94" fmla="*/ 305 w 670"/>
                <a:gd name="T95" fmla="*/ 465 h 649"/>
                <a:gd name="T96" fmla="*/ 308 w 670"/>
                <a:gd name="T97" fmla="*/ 451 h 649"/>
                <a:gd name="T98" fmla="*/ 292 w 670"/>
                <a:gd name="T99" fmla="*/ 378 h 649"/>
                <a:gd name="T100" fmla="*/ 292 w 670"/>
                <a:gd name="T101" fmla="*/ 378 h 649"/>
                <a:gd name="T102" fmla="*/ 560 w 670"/>
                <a:gd name="T103" fmla="*/ 515 h 649"/>
                <a:gd name="T104" fmla="*/ 579 w 670"/>
                <a:gd name="T105" fmla="*/ 523 h 649"/>
                <a:gd name="T106" fmla="*/ 589 w 670"/>
                <a:gd name="T107" fmla="*/ 521 h 649"/>
                <a:gd name="T108" fmla="*/ 605 w 670"/>
                <a:gd name="T109" fmla="*/ 496 h 649"/>
                <a:gd name="T110" fmla="*/ 605 w 670"/>
                <a:gd name="T111" fmla="*/ 342 h 649"/>
                <a:gd name="T112" fmla="*/ 670 w 670"/>
                <a:gd name="T113" fmla="*/ 263 h 649"/>
                <a:gd name="T114" fmla="*/ 605 w 670"/>
                <a:gd name="T115" fmla="*/ 183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0" h="649">
                  <a:moveTo>
                    <a:pt x="605" y="308"/>
                  </a:moveTo>
                  <a:lnTo>
                    <a:pt x="605" y="218"/>
                  </a:lnTo>
                  <a:cubicBezTo>
                    <a:pt x="624" y="225"/>
                    <a:pt x="637" y="242"/>
                    <a:pt x="637" y="263"/>
                  </a:cubicBezTo>
                  <a:cubicBezTo>
                    <a:pt x="637" y="283"/>
                    <a:pt x="624" y="301"/>
                    <a:pt x="605" y="308"/>
                  </a:cubicBezTo>
                  <a:close/>
                  <a:moveTo>
                    <a:pt x="572" y="480"/>
                  </a:moveTo>
                  <a:cubicBezTo>
                    <a:pt x="459" y="371"/>
                    <a:pt x="349" y="349"/>
                    <a:pt x="308" y="345"/>
                  </a:cubicBezTo>
                  <a:lnTo>
                    <a:pt x="308" y="180"/>
                  </a:lnTo>
                  <a:cubicBezTo>
                    <a:pt x="349" y="176"/>
                    <a:pt x="459" y="154"/>
                    <a:pt x="572" y="45"/>
                  </a:cubicBezTo>
                  <a:lnTo>
                    <a:pt x="572" y="480"/>
                  </a:lnTo>
                  <a:close/>
                  <a:moveTo>
                    <a:pt x="251" y="438"/>
                  </a:moveTo>
                  <a:lnTo>
                    <a:pt x="238" y="378"/>
                  </a:lnTo>
                  <a:lnTo>
                    <a:pt x="257" y="378"/>
                  </a:lnTo>
                  <a:lnTo>
                    <a:pt x="271" y="438"/>
                  </a:lnTo>
                  <a:lnTo>
                    <a:pt x="251" y="438"/>
                  </a:lnTo>
                  <a:close/>
                  <a:moveTo>
                    <a:pt x="207" y="616"/>
                  </a:moveTo>
                  <a:lnTo>
                    <a:pt x="156" y="378"/>
                  </a:lnTo>
                  <a:lnTo>
                    <a:pt x="204" y="378"/>
                  </a:lnTo>
                  <a:lnTo>
                    <a:pt x="254" y="616"/>
                  </a:lnTo>
                  <a:lnTo>
                    <a:pt x="207" y="616"/>
                  </a:lnTo>
                  <a:close/>
                  <a:moveTo>
                    <a:pt x="34" y="298"/>
                  </a:moveTo>
                  <a:lnTo>
                    <a:pt x="34" y="227"/>
                  </a:lnTo>
                  <a:cubicBezTo>
                    <a:pt x="34" y="204"/>
                    <a:pt x="51" y="185"/>
                    <a:pt x="74" y="182"/>
                  </a:cubicBezTo>
                  <a:lnTo>
                    <a:pt x="74" y="344"/>
                  </a:lnTo>
                  <a:cubicBezTo>
                    <a:pt x="51" y="341"/>
                    <a:pt x="34" y="321"/>
                    <a:pt x="34" y="298"/>
                  </a:cubicBezTo>
                  <a:close/>
                  <a:moveTo>
                    <a:pt x="275" y="344"/>
                  </a:moveTo>
                  <a:lnTo>
                    <a:pt x="107" y="344"/>
                  </a:lnTo>
                  <a:lnTo>
                    <a:pt x="107" y="181"/>
                  </a:lnTo>
                  <a:lnTo>
                    <a:pt x="275" y="181"/>
                  </a:lnTo>
                  <a:lnTo>
                    <a:pt x="275" y="344"/>
                  </a:lnTo>
                  <a:close/>
                  <a:moveTo>
                    <a:pt x="605" y="183"/>
                  </a:moveTo>
                  <a:lnTo>
                    <a:pt x="605" y="29"/>
                  </a:lnTo>
                  <a:cubicBezTo>
                    <a:pt x="605" y="18"/>
                    <a:pt x="599" y="9"/>
                    <a:pt x="589" y="4"/>
                  </a:cubicBezTo>
                  <a:cubicBezTo>
                    <a:pt x="579" y="0"/>
                    <a:pt x="567" y="3"/>
                    <a:pt x="560" y="10"/>
                  </a:cubicBezTo>
                  <a:cubicBezTo>
                    <a:pt x="427" y="146"/>
                    <a:pt x="294" y="148"/>
                    <a:pt x="292" y="148"/>
                  </a:cubicBezTo>
                  <a:lnTo>
                    <a:pt x="292" y="148"/>
                  </a:lnTo>
                  <a:lnTo>
                    <a:pt x="80" y="148"/>
                  </a:lnTo>
                  <a:cubicBezTo>
                    <a:pt x="36" y="148"/>
                    <a:pt x="0" y="183"/>
                    <a:pt x="0" y="227"/>
                  </a:cubicBezTo>
                  <a:lnTo>
                    <a:pt x="0" y="298"/>
                  </a:lnTo>
                  <a:cubicBezTo>
                    <a:pt x="0" y="342"/>
                    <a:pt x="36" y="378"/>
                    <a:pt x="80" y="378"/>
                  </a:cubicBezTo>
                  <a:lnTo>
                    <a:pt x="122" y="378"/>
                  </a:lnTo>
                  <a:lnTo>
                    <a:pt x="177" y="636"/>
                  </a:lnTo>
                  <a:cubicBezTo>
                    <a:pt x="178" y="644"/>
                    <a:pt x="185" y="649"/>
                    <a:pt x="193" y="649"/>
                  </a:cubicBezTo>
                  <a:lnTo>
                    <a:pt x="275" y="649"/>
                  </a:lnTo>
                  <a:cubicBezTo>
                    <a:pt x="280" y="649"/>
                    <a:pt x="285" y="647"/>
                    <a:pt x="288" y="643"/>
                  </a:cubicBezTo>
                  <a:cubicBezTo>
                    <a:pt x="291" y="639"/>
                    <a:pt x="292" y="634"/>
                    <a:pt x="291" y="629"/>
                  </a:cubicBezTo>
                  <a:lnTo>
                    <a:pt x="258" y="472"/>
                  </a:lnTo>
                  <a:lnTo>
                    <a:pt x="292" y="472"/>
                  </a:lnTo>
                  <a:cubicBezTo>
                    <a:pt x="297" y="472"/>
                    <a:pt x="301" y="469"/>
                    <a:pt x="305" y="465"/>
                  </a:cubicBezTo>
                  <a:cubicBezTo>
                    <a:pt x="308" y="462"/>
                    <a:pt x="309" y="456"/>
                    <a:pt x="308" y="451"/>
                  </a:cubicBezTo>
                  <a:lnTo>
                    <a:pt x="292" y="378"/>
                  </a:lnTo>
                  <a:cubicBezTo>
                    <a:pt x="292" y="378"/>
                    <a:pt x="292" y="378"/>
                    <a:pt x="292" y="378"/>
                  </a:cubicBezTo>
                  <a:cubicBezTo>
                    <a:pt x="294" y="378"/>
                    <a:pt x="426" y="379"/>
                    <a:pt x="560" y="515"/>
                  </a:cubicBezTo>
                  <a:cubicBezTo>
                    <a:pt x="565" y="520"/>
                    <a:pt x="572" y="523"/>
                    <a:pt x="579" y="523"/>
                  </a:cubicBezTo>
                  <a:cubicBezTo>
                    <a:pt x="582" y="523"/>
                    <a:pt x="586" y="522"/>
                    <a:pt x="589" y="521"/>
                  </a:cubicBezTo>
                  <a:cubicBezTo>
                    <a:pt x="599" y="517"/>
                    <a:pt x="605" y="507"/>
                    <a:pt x="605" y="496"/>
                  </a:cubicBezTo>
                  <a:lnTo>
                    <a:pt x="605" y="342"/>
                  </a:lnTo>
                  <a:cubicBezTo>
                    <a:pt x="643" y="335"/>
                    <a:pt x="670" y="302"/>
                    <a:pt x="670" y="263"/>
                  </a:cubicBezTo>
                  <a:cubicBezTo>
                    <a:pt x="670" y="224"/>
                    <a:pt x="642" y="191"/>
                    <a:pt x="605" y="183"/>
                  </a:cubicBezTo>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8" name="Freeform 197">
              <a:extLst>
                <a:ext uri="{FF2B5EF4-FFF2-40B4-BE49-F238E27FC236}">
                  <a16:creationId xmlns:a16="http://schemas.microsoft.com/office/drawing/2014/main" id="{C5D5D6E2-8EF9-C7AA-FFE0-B3774133CA22}"/>
                </a:ext>
              </a:extLst>
            </p:cNvPr>
            <p:cNvSpPr>
              <a:spLocks noEditPoints="1"/>
            </p:cNvSpPr>
            <p:nvPr/>
          </p:nvSpPr>
          <p:spPr bwMode="auto">
            <a:xfrm>
              <a:off x="1751013" y="5643563"/>
              <a:ext cx="220663" cy="284163"/>
            </a:xfrm>
            <a:custGeom>
              <a:avLst/>
              <a:gdLst>
                <a:gd name="T0" fmla="*/ 335 w 368"/>
                <a:gd name="T1" fmla="*/ 332 h 474"/>
                <a:gd name="T2" fmla="*/ 308 w 368"/>
                <a:gd name="T3" fmla="*/ 359 h 474"/>
                <a:gd name="T4" fmla="*/ 215 w 368"/>
                <a:gd name="T5" fmla="*/ 359 h 474"/>
                <a:gd name="T6" fmla="*/ 168 w 368"/>
                <a:gd name="T7" fmla="*/ 375 h 474"/>
                <a:gd name="T8" fmla="*/ 84 w 368"/>
                <a:gd name="T9" fmla="*/ 441 h 474"/>
                <a:gd name="T10" fmla="*/ 45 w 368"/>
                <a:gd name="T11" fmla="*/ 386 h 474"/>
                <a:gd name="T12" fmla="*/ 34 w 368"/>
                <a:gd name="T13" fmla="*/ 351 h 474"/>
                <a:gd name="T14" fmla="*/ 34 w 368"/>
                <a:gd name="T15" fmla="*/ 60 h 474"/>
                <a:gd name="T16" fmla="*/ 60 w 368"/>
                <a:gd name="T17" fmla="*/ 34 h 474"/>
                <a:gd name="T18" fmla="*/ 308 w 368"/>
                <a:gd name="T19" fmla="*/ 34 h 474"/>
                <a:gd name="T20" fmla="*/ 335 w 368"/>
                <a:gd name="T21" fmla="*/ 60 h 474"/>
                <a:gd name="T22" fmla="*/ 335 w 368"/>
                <a:gd name="T23" fmla="*/ 332 h 474"/>
                <a:gd name="T24" fmla="*/ 308 w 368"/>
                <a:gd name="T25" fmla="*/ 0 h 474"/>
                <a:gd name="T26" fmla="*/ 60 w 368"/>
                <a:gd name="T27" fmla="*/ 0 h 474"/>
                <a:gd name="T28" fmla="*/ 0 w 368"/>
                <a:gd name="T29" fmla="*/ 60 h 474"/>
                <a:gd name="T30" fmla="*/ 0 w 368"/>
                <a:gd name="T31" fmla="*/ 351 h 474"/>
                <a:gd name="T32" fmla="*/ 17 w 368"/>
                <a:gd name="T33" fmla="*/ 405 h 474"/>
                <a:gd name="T34" fmla="*/ 57 w 368"/>
                <a:gd name="T35" fmla="*/ 461 h 474"/>
                <a:gd name="T36" fmla="*/ 79 w 368"/>
                <a:gd name="T37" fmla="*/ 474 h 474"/>
                <a:gd name="T38" fmla="*/ 83 w 368"/>
                <a:gd name="T39" fmla="*/ 474 h 474"/>
                <a:gd name="T40" fmla="*/ 103 w 368"/>
                <a:gd name="T41" fmla="*/ 467 h 474"/>
                <a:gd name="T42" fmla="*/ 188 w 368"/>
                <a:gd name="T43" fmla="*/ 402 h 474"/>
                <a:gd name="T44" fmla="*/ 215 w 368"/>
                <a:gd name="T45" fmla="*/ 393 h 474"/>
                <a:gd name="T46" fmla="*/ 308 w 368"/>
                <a:gd name="T47" fmla="*/ 393 h 474"/>
                <a:gd name="T48" fmla="*/ 368 w 368"/>
                <a:gd name="T49" fmla="*/ 332 h 474"/>
                <a:gd name="T50" fmla="*/ 368 w 368"/>
                <a:gd name="T51" fmla="*/ 60 h 474"/>
                <a:gd name="T52" fmla="*/ 308 w 368"/>
                <a:gd name="T53"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8" h="474">
                  <a:moveTo>
                    <a:pt x="335" y="332"/>
                  </a:moveTo>
                  <a:cubicBezTo>
                    <a:pt x="335" y="347"/>
                    <a:pt x="323" y="359"/>
                    <a:pt x="308" y="359"/>
                  </a:cubicBezTo>
                  <a:lnTo>
                    <a:pt x="215" y="359"/>
                  </a:lnTo>
                  <a:cubicBezTo>
                    <a:pt x="198" y="359"/>
                    <a:pt x="181" y="365"/>
                    <a:pt x="168" y="375"/>
                  </a:cubicBezTo>
                  <a:lnTo>
                    <a:pt x="84" y="441"/>
                  </a:lnTo>
                  <a:lnTo>
                    <a:pt x="45" y="386"/>
                  </a:lnTo>
                  <a:cubicBezTo>
                    <a:pt x="37" y="376"/>
                    <a:pt x="34" y="364"/>
                    <a:pt x="34" y="351"/>
                  </a:cubicBezTo>
                  <a:lnTo>
                    <a:pt x="34" y="60"/>
                  </a:lnTo>
                  <a:cubicBezTo>
                    <a:pt x="34" y="46"/>
                    <a:pt x="46" y="34"/>
                    <a:pt x="60" y="34"/>
                  </a:cubicBezTo>
                  <a:lnTo>
                    <a:pt x="308" y="34"/>
                  </a:lnTo>
                  <a:cubicBezTo>
                    <a:pt x="323" y="34"/>
                    <a:pt x="335" y="46"/>
                    <a:pt x="335" y="60"/>
                  </a:cubicBezTo>
                  <a:lnTo>
                    <a:pt x="335" y="332"/>
                  </a:lnTo>
                  <a:close/>
                  <a:moveTo>
                    <a:pt x="308" y="0"/>
                  </a:moveTo>
                  <a:lnTo>
                    <a:pt x="60" y="0"/>
                  </a:lnTo>
                  <a:cubicBezTo>
                    <a:pt x="27" y="0"/>
                    <a:pt x="0" y="27"/>
                    <a:pt x="0" y="60"/>
                  </a:cubicBezTo>
                  <a:lnTo>
                    <a:pt x="0" y="351"/>
                  </a:lnTo>
                  <a:cubicBezTo>
                    <a:pt x="0" y="371"/>
                    <a:pt x="6" y="389"/>
                    <a:pt x="17" y="405"/>
                  </a:cubicBezTo>
                  <a:lnTo>
                    <a:pt x="57" y="461"/>
                  </a:lnTo>
                  <a:cubicBezTo>
                    <a:pt x="62" y="468"/>
                    <a:pt x="70" y="473"/>
                    <a:pt x="79" y="474"/>
                  </a:cubicBezTo>
                  <a:cubicBezTo>
                    <a:pt x="80" y="474"/>
                    <a:pt x="82" y="474"/>
                    <a:pt x="83" y="474"/>
                  </a:cubicBezTo>
                  <a:cubicBezTo>
                    <a:pt x="90" y="474"/>
                    <a:pt x="97" y="472"/>
                    <a:pt x="103" y="467"/>
                  </a:cubicBezTo>
                  <a:lnTo>
                    <a:pt x="188" y="402"/>
                  </a:lnTo>
                  <a:cubicBezTo>
                    <a:pt x="196" y="396"/>
                    <a:pt x="205" y="393"/>
                    <a:pt x="215" y="393"/>
                  </a:cubicBezTo>
                  <a:lnTo>
                    <a:pt x="308" y="393"/>
                  </a:lnTo>
                  <a:cubicBezTo>
                    <a:pt x="341" y="393"/>
                    <a:pt x="368" y="366"/>
                    <a:pt x="368" y="332"/>
                  </a:cubicBezTo>
                  <a:lnTo>
                    <a:pt x="368" y="60"/>
                  </a:lnTo>
                  <a:cubicBezTo>
                    <a:pt x="368" y="27"/>
                    <a:pt x="341" y="0"/>
                    <a:pt x="308" y="0"/>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9" name="Freeform 198">
              <a:extLst>
                <a:ext uri="{FF2B5EF4-FFF2-40B4-BE49-F238E27FC236}">
                  <a16:creationId xmlns:a16="http://schemas.microsoft.com/office/drawing/2014/main" id="{25517568-F880-722E-897A-8A7C2E639DC4}"/>
                </a:ext>
              </a:extLst>
            </p:cNvPr>
            <p:cNvSpPr>
              <a:spLocks/>
            </p:cNvSpPr>
            <p:nvPr/>
          </p:nvSpPr>
          <p:spPr bwMode="auto">
            <a:xfrm>
              <a:off x="1800225" y="5683251"/>
              <a:ext cx="85725" cy="20638"/>
            </a:xfrm>
            <a:custGeom>
              <a:avLst/>
              <a:gdLst>
                <a:gd name="T0" fmla="*/ 16 w 143"/>
                <a:gd name="T1" fmla="*/ 34 h 34"/>
                <a:gd name="T2" fmla="*/ 127 w 143"/>
                <a:gd name="T3" fmla="*/ 34 h 34"/>
                <a:gd name="T4" fmla="*/ 143 w 143"/>
                <a:gd name="T5" fmla="*/ 17 h 34"/>
                <a:gd name="T6" fmla="*/ 127 w 143"/>
                <a:gd name="T7" fmla="*/ 0 h 34"/>
                <a:gd name="T8" fmla="*/ 16 w 143"/>
                <a:gd name="T9" fmla="*/ 0 h 34"/>
                <a:gd name="T10" fmla="*/ 0 w 143"/>
                <a:gd name="T11" fmla="*/ 17 h 34"/>
                <a:gd name="T12" fmla="*/ 16 w 14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43" h="34">
                  <a:moveTo>
                    <a:pt x="16" y="34"/>
                  </a:moveTo>
                  <a:lnTo>
                    <a:pt x="127" y="34"/>
                  </a:lnTo>
                  <a:cubicBezTo>
                    <a:pt x="136" y="34"/>
                    <a:pt x="143" y="26"/>
                    <a:pt x="143" y="17"/>
                  </a:cubicBezTo>
                  <a:cubicBezTo>
                    <a:pt x="143" y="8"/>
                    <a:pt x="136" y="0"/>
                    <a:pt x="127" y="0"/>
                  </a:cubicBezTo>
                  <a:lnTo>
                    <a:pt x="16" y="0"/>
                  </a:lnTo>
                  <a:cubicBezTo>
                    <a:pt x="7" y="0"/>
                    <a:pt x="0" y="8"/>
                    <a:pt x="0" y="17"/>
                  </a:cubicBezTo>
                  <a:cubicBezTo>
                    <a:pt x="0" y="26"/>
                    <a:pt x="7" y="34"/>
                    <a:pt x="16" y="34"/>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0" name="Freeform 199">
              <a:extLst>
                <a:ext uri="{FF2B5EF4-FFF2-40B4-BE49-F238E27FC236}">
                  <a16:creationId xmlns:a16="http://schemas.microsoft.com/office/drawing/2014/main" id="{AD7E5C91-E4F2-1505-A9EE-7FC92D31E885}"/>
                </a:ext>
              </a:extLst>
            </p:cNvPr>
            <p:cNvSpPr>
              <a:spLocks/>
            </p:cNvSpPr>
            <p:nvPr/>
          </p:nvSpPr>
          <p:spPr bwMode="auto">
            <a:xfrm>
              <a:off x="1800225" y="5729288"/>
              <a:ext cx="122238" cy="19050"/>
            </a:xfrm>
            <a:custGeom>
              <a:avLst/>
              <a:gdLst>
                <a:gd name="T0" fmla="*/ 188 w 204"/>
                <a:gd name="T1" fmla="*/ 0 h 33"/>
                <a:gd name="T2" fmla="*/ 16 w 204"/>
                <a:gd name="T3" fmla="*/ 0 h 33"/>
                <a:gd name="T4" fmla="*/ 0 w 204"/>
                <a:gd name="T5" fmla="*/ 16 h 33"/>
                <a:gd name="T6" fmla="*/ 16 w 204"/>
                <a:gd name="T7" fmla="*/ 33 h 33"/>
                <a:gd name="T8" fmla="*/ 188 w 204"/>
                <a:gd name="T9" fmla="*/ 33 h 33"/>
                <a:gd name="T10" fmla="*/ 204 w 204"/>
                <a:gd name="T11" fmla="*/ 16 h 33"/>
                <a:gd name="T12" fmla="*/ 188 w 204"/>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04" h="33">
                  <a:moveTo>
                    <a:pt x="188" y="0"/>
                  </a:moveTo>
                  <a:lnTo>
                    <a:pt x="16" y="0"/>
                  </a:lnTo>
                  <a:cubicBezTo>
                    <a:pt x="7" y="0"/>
                    <a:pt x="0" y="7"/>
                    <a:pt x="0" y="16"/>
                  </a:cubicBezTo>
                  <a:cubicBezTo>
                    <a:pt x="0" y="25"/>
                    <a:pt x="7" y="33"/>
                    <a:pt x="16" y="33"/>
                  </a:cubicBezTo>
                  <a:lnTo>
                    <a:pt x="188" y="33"/>
                  </a:lnTo>
                  <a:cubicBezTo>
                    <a:pt x="197" y="33"/>
                    <a:pt x="204" y="25"/>
                    <a:pt x="204" y="16"/>
                  </a:cubicBezTo>
                  <a:cubicBezTo>
                    <a:pt x="204" y="7"/>
                    <a:pt x="197" y="0"/>
                    <a:pt x="188" y="0"/>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1" name="Freeform 200">
              <a:extLst>
                <a:ext uri="{FF2B5EF4-FFF2-40B4-BE49-F238E27FC236}">
                  <a16:creationId xmlns:a16="http://schemas.microsoft.com/office/drawing/2014/main" id="{FFEA74E7-DAF8-3874-10A6-25E4530C3BC6}"/>
                </a:ext>
              </a:extLst>
            </p:cNvPr>
            <p:cNvSpPr>
              <a:spLocks/>
            </p:cNvSpPr>
            <p:nvPr/>
          </p:nvSpPr>
          <p:spPr bwMode="auto">
            <a:xfrm>
              <a:off x="1800225" y="5775326"/>
              <a:ext cx="85725" cy="19050"/>
            </a:xfrm>
            <a:custGeom>
              <a:avLst/>
              <a:gdLst>
                <a:gd name="T0" fmla="*/ 16 w 143"/>
                <a:gd name="T1" fmla="*/ 33 h 33"/>
                <a:gd name="T2" fmla="*/ 127 w 143"/>
                <a:gd name="T3" fmla="*/ 33 h 33"/>
                <a:gd name="T4" fmla="*/ 143 w 143"/>
                <a:gd name="T5" fmla="*/ 16 h 33"/>
                <a:gd name="T6" fmla="*/ 127 w 143"/>
                <a:gd name="T7" fmla="*/ 0 h 33"/>
                <a:gd name="T8" fmla="*/ 16 w 143"/>
                <a:gd name="T9" fmla="*/ 0 h 33"/>
                <a:gd name="T10" fmla="*/ 0 w 143"/>
                <a:gd name="T11" fmla="*/ 16 h 33"/>
                <a:gd name="T12" fmla="*/ 16 w 1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43" h="33">
                  <a:moveTo>
                    <a:pt x="16" y="33"/>
                  </a:moveTo>
                  <a:lnTo>
                    <a:pt x="127" y="33"/>
                  </a:lnTo>
                  <a:cubicBezTo>
                    <a:pt x="136" y="33"/>
                    <a:pt x="143" y="26"/>
                    <a:pt x="143" y="16"/>
                  </a:cubicBezTo>
                  <a:cubicBezTo>
                    <a:pt x="143" y="7"/>
                    <a:pt x="136" y="0"/>
                    <a:pt x="127" y="0"/>
                  </a:cubicBezTo>
                  <a:lnTo>
                    <a:pt x="16" y="0"/>
                  </a:lnTo>
                  <a:cubicBezTo>
                    <a:pt x="7" y="0"/>
                    <a:pt x="0" y="7"/>
                    <a:pt x="0" y="16"/>
                  </a:cubicBezTo>
                  <a:cubicBezTo>
                    <a:pt x="0" y="26"/>
                    <a:pt x="7" y="33"/>
                    <a:pt x="16" y="33"/>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2" name="Freeform 201">
              <a:extLst>
                <a:ext uri="{FF2B5EF4-FFF2-40B4-BE49-F238E27FC236}">
                  <a16:creationId xmlns:a16="http://schemas.microsoft.com/office/drawing/2014/main" id="{CCD2079D-AD4D-2508-D02A-DC44BBC56E4A}"/>
                </a:ext>
              </a:extLst>
            </p:cNvPr>
            <p:cNvSpPr>
              <a:spLocks/>
            </p:cNvSpPr>
            <p:nvPr/>
          </p:nvSpPr>
          <p:spPr bwMode="auto">
            <a:xfrm>
              <a:off x="1800225" y="5819776"/>
              <a:ext cx="107950" cy="20638"/>
            </a:xfrm>
            <a:custGeom>
              <a:avLst/>
              <a:gdLst>
                <a:gd name="T0" fmla="*/ 163 w 180"/>
                <a:gd name="T1" fmla="*/ 0 h 33"/>
                <a:gd name="T2" fmla="*/ 16 w 180"/>
                <a:gd name="T3" fmla="*/ 0 h 33"/>
                <a:gd name="T4" fmla="*/ 0 w 180"/>
                <a:gd name="T5" fmla="*/ 17 h 33"/>
                <a:gd name="T6" fmla="*/ 16 w 180"/>
                <a:gd name="T7" fmla="*/ 33 h 33"/>
                <a:gd name="T8" fmla="*/ 163 w 180"/>
                <a:gd name="T9" fmla="*/ 33 h 33"/>
                <a:gd name="T10" fmla="*/ 180 w 180"/>
                <a:gd name="T11" fmla="*/ 17 h 33"/>
                <a:gd name="T12" fmla="*/ 163 w 1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0" h="33">
                  <a:moveTo>
                    <a:pt x="163" y="0"/>
                  </a:moveTo>
                  <a:lnTo>
                    <a:pt x="16" y="0"/>
                  </a:lnTo>
                  <a:cubicBezTo>
                    <a:pt x="7" y="0"/>
                    <a:pt x="0" y="7"/>
                    <a:pt x="0" y="17"/>
                  </a:cubicBezTo>
                  <a:cubicBezTo>
                    <a:pt x="0" y="26"/>
                    <a:pt x="7" y="33"/>
                    <a:pt x="16" y="33"/>
                  </a:cubicBezTo>
                  <a:lnTo>
                    <a:pt x="163" y="33"/>
                  </a:lnTo>
                  <a:cubicBezTo>
                    <a:pt x="173" y="33"/>
                    <a:pt x="180" y="26"/>
                    <a:pt x="180" y="17"/>
                  </a:cubicBezTo>
                  <a:cubicBezTo>
                    <a:pt x="180" y="7"/>
                    <a:pt x="173" y="0"/>
                    <a:pt x="163" y="0"/>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83" name="Architect3" descr="{&quot;Key&quot;:&quot;POWER_USER_SHAPE_ICON&quot;,&quot;Value&quot;:&quot;POWER_USER_SHAPE_ICON_STYLE_1&quot;}">
            <a:extLst>
              <a:ext uri="{FF2B5EF4-FFF2-40B4-BE49-F238E27FC236}">
                <a16:creationId xmlns:a16="http://schemas.microsoft.com/office/drawing/2014/main" id="{78604EE9-10BF-69A4-070C-9E972109E33A}"/>
              </a:ext>
            </a:extLst>
          </p:cNvPr>
          <p:cNvGrpSpPr>
            <a:grpSpLocks noChangeAspect="1"/>
          </p:cNvGrpSpPr>
          <p:nvPr/>
        </p:nvGrpSpPr>
        <p:grpSpPr>
          <a:xfrm>
            <a:off x="1552547" y="5434532"/>
            <a:ext cx="853050" cy="801503"/>
            <a:chOff x="5675313" y="4406900"/>
            <a:chExt cx="814388" cy="765176"/>
          </a:xfrm>
        </p:grpSpPr>
        <p:sp>
          <p:nvSpPr>
            <p:cNvPr id="84" name="Freeform 135">
              <a:extLst>
                <a:ext uri="{FF2B5EF4-FFF2-40B4-BE49-F238E27FC236}">
                  <a16:creationId xmlns:a16="http://schemas.microsoft.com/office/drawing/2014/main" id="{EA8BA712-1BF4-5624-CB17-F4677F027F2C}"/>
                </a:ext>
              </a:extLst>
            </p:cNvPr>
            <p:cNvSpPr>
              <a:spLocks/>
            </p:cNvSpPr>
            <p:nvPr/>
          </p:nvSpPr>
          <p:spPr bwMode="auto">
            <a:xfrm>
              <a:off x="6167438" y="4579938"/>
              <a:ext cx="322263" cy="585788"/>
            </a:xfrm>
            <a:custGeom>
              <a:avLst/>
              <a:gdLst>
                <a:gd name="T0" fmla="*/ 0 w 429"/>
                <a:gd name="T1" fmla="*/ 144 h 779"/>
                <a:gd name="T2" fmla="*/ 0 w 429"/>
                <a:gd name="T3" fmla="*/ 15 h 779"/>
                <a:gd name="T4" fmla="*/ 4 w 429"/>
                <a:gd name="T5" fmla="*/ 5 h 779"/>
                <a:gd name="T6" fmla="*/ 15 w 429"/>
                <a:gd name="T7" fmla="*/ 0 h 779"/>
                <a:gd name="T8" fmla="*/ 50 w 429"/>
                <a:gd name="T9" fmla="*/ 0 h 779"/>
                <a:gd name="T10" fmla="*/ 379 w 429"/>
                <a:gd name="T11" fmla="*/ 0 h 779"/>
                <a:gd name="T12" fmla="*/ 414 w 429"/>
                <a:gd name="T13" fmla="*/ 0 h 779"/>
                <a:gd name="T14" fmla="*/ 429 w 429"/>
                <a:gd name="T15" fmla="*/ 15 h 779"/>
                <a:gd name="T16" fmla="*/ 429 w 429"/>
                <a:gd name="T17" fmla="*/ 779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779">
                  <a:moveTo>
                    <a:pt x="0" y="144"/>
                  </a:moveTo>
                  <a:lnTo>
                    <a:pt x="0" y="15"/>
                  </a:lnTo>
                  <a:cubicBezTo>
                    <a:pt x="0" y="11"/>
                    <a:pt x="1" y="7"/>
                    <a:pt x="4" y="5"/>
                  </a:cubicBezTo>
                  <a:cubicBezTo>
                    <a:pt x="7" y="2"/>
                    <a:pt x="11" y="0"/>
                    <a:pt x="15" y="0"/>
                  </a:cubicBezTo>
                  <a:lnTo>
                    <a:pt x="50" y="0"/>
                  </a:lnTo>
                  <a:lnTo>
                    <a:pt x="379" y="0"/>
                  </a:lnTo>
                  <a:lnTo>
                    <a:pt x="414" y="0"/>
                  </a:lnTo>
                  <a:cubicBezTo>
                    <a:pt x="422" y="0"/>
                    <a:pt x="429" y="7"/>
                    <a:pt x="429" y="15"/>
                  </a:cubicBezTo>
                  <a:lnTo>
                    <a:pt x="429" y="779"/>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5" name="Line 136">
              <a:extLst>
                <a:ext uri="{FF2B5EF4-FFF2-40B4-BE49-F238E27FC236}">
                  <a16:creationId xmlns:a16="http://schemas.microsoft.com/office/drawing/2014/main" id="{2FC46ADE-ADA2-0004-638B-8CE6DD590F65}"/>
                </a:ext>
              </a:extLst>
            </p:cNvPr>
            <p:cNvSpPr>
              <a:spLocks noChangeShapeType="1"/>
            </p:cNvSpPr>
            <p:nvPr/>
          </p:nvSpPr>
          <p:spPr bwMode="auto">
            <a:xfrm flipV="1">
              <a:off x="6167438" y="4918075"/>
              <a:ext cx="0" cy="247650"/>
            </a:xfrm>
            <a:prstGeom prst="line">
              <a:avLst/>
            </a:prstGeom>
            <a:noFill/>
            <a:ln w="19050" cap="flat">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6" name="Freeform 137">
              <a:extLst>
                <a:ext uri="{FF2B5EF4-FFF2-40B4-BE49-F238E27FC236}">
                  <a16:creationId xmlns:a16="http://schemas.microsoft.com/office/drawing/2014/main" id="{C29E4080-72C5-5C7B-AF71-3E2A36A9A680}"/>
                </a:ext>
              </a:extLst>
            </p:cNvPr>
            <p:cNvSpPr>
              <a:spLocks/>
            </p:cNvSpPr>
            <p:nvPr/>
          </p:nvSpPr>
          <p:spPr bwMode="auto">
            <a:xfrm>
              <a:off x="6232525" y="4486275"/>
              <a:ext cx="193675" cy="95250"/>
            </a:xfrm>
            <a:custGeom>
              <a:avLst/>
              <a:gdLst>
                <a:gd name="T0" fmla="*/ 0 w 257"/>
                <a:gd name="T1" fmla="*/ 128 h 128"/>
                <a:gd name="T2" fmla="*/ 128 w 257"/>
                <a:gd name="T3" fmla="*/ 0 h 128"/>
                <a:gd name="T4" fmla="*/ 257 w 257"/>
                <a:gd name="T5" fmla="*/ 128 h 128"/>
              </a:gdLst>
              <a:ahLst/>
              <a:cxnLst>
                <a:cxn ang="0">
                  <a:pos x="T0" y="T1"/>
                </a:cxn>
                <a:cxn ang="0">
                  <a:pos x="T2" y="T3"/>
                </a:cxn>
                <a:cxn ang="0">
                  <a:pos x="T4" y="T5"/>
                </a:cxn>
              </a:cxnLst>
              <a:rect l="0" t="0" r="r" b="b"/>
              <a:pathLst>
                <a:path w="257" h="128">
                  <a:moveTo>
                    <a:pt x="0" y="128"/>
                  </a:moveTo>
                  <a:cubicBezTo>
                    <a:pt x="0" y="57"/>
                    <a:pt x="57" y="0"/>
                    <a:pt x="128" y="0"/>
                  </a:cubicBezTo>
                  <a:cubicBezTo>
                    <a:pt x="199" y="0"/>
                    <a:pt x="257" y="57"/>
                    <a:pt x="257" y="128"/>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7" name="Line 138">
              <a:extLst>
                <a:ext uri="{FF2B5EF4-FFF2-40B4-BE49-F238E27FC236}">
                  <a16:creationId xmlns:a16="http://schemas.microsoft.com/office/drawing/2014/main" id="{D65A7522-79A9-A477-19F1-4EF7ED044842}"/>
                </a:ext>
              </a:extLst>
            </p:cNvPr>
            <p:cNvSpPr>
              <a:spLocks noChangeShapeType="1"/>
            </p:cNvSpPr>
            <p:nvPr/>
          </p:nvSpPr>
          <p:spPr bwMode="auto">
            <a:xfrm flipV="1">
              <a:off x="6329363" y="4406900"/>
              <a:ext cx="0" cy="71438"/>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8" name="Rectangle 139">
              <a:extLst>
                <a:ext uri="{FF2B5EF4-FFF2-40B4-BE49-F238E27FC236}">
                  <a16:creationId xmlns:a16="http://schemas.microsoft.com/office/drawing/2014/main" id="{B43C849D-62D0-CEC8-617D-2F4F6F6659A1}"/>
                </a:ext>
              </a:extLst>
            </p:cNvPr>
            <p:cNvSpPr>
              <a:spLocks noChangeArrowheads="1"/>
            </p:cNvSpPr>
            <p:nvPr/>
          </p:nvSpPr>
          <p:spPr bwMode="auto">
            <a:xfrm>
              <a:off x="6234113" y="4656138"/>
              <a:ext cx="65088" cy="63500"/>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89" name="Rectangle 140">
              <a:extLst>
                <a:ext uri="{FF2B5EF4-FFF2-40B4-BE49-F238E27FC236}">
                  <a16:creationId xmlns:a16="http://schemas.microsoft.com/office/drawing/2014/main" id="{18247D89-D473-65B7-96C1-E78B4658045F}"/>
                </a:ext>
              </a:extLst>
            </p:cNvPr>
            <p:cNvSpPr>
              <a:spLocks noChangeArrowheads="1"/>
            </p:cNvSpPr>
            <p:nvPr/>
          </p:nvSpPr>
          <p:spPr bwMode="auto">
            <a:xfrm>
              <a:off x="6359525" y="4656138"/>
              <a:ext cx="65088" cy="63500"/>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0" name="Freeform 141">
              <a:extLst>
                <a:ext uri="{FF2B5EF4-FFF2-40B4-BE49-F238E27FC236}">
                  <a16:creationId xmlns:a16="http://schemas.microsoft.com/office/drawing/2014/main" id="{42DF2C35-92BF-46B1-36D2-D4218553790A}"/>
                </a:ext>
              </a:extLst>
            </p:cNvPr>
            <p:cNvSpPr>
              <a:spLocks/>
            </p:cNvSpPr>
            <p:nvPr/>
          </p:nvSpPr>
          <p:spPr bwMode="auto">
            <a:xfrm>
              <a:off x="6229350" y="4781550"/>
              <a:ext cx="69850" cy="61913"/>
            </a:xfrm>
            <a:custGeom>
              <a:avLst/>
              <a:gdLst>
                <a:gd name="T0" fmla="*/ 26 w 92"/>
                <a:gd name="T1" fmla="*/ 0 h 83"/>
                <a:gd name="T2" fmla="*/ 92 w 92"/>
                <a:gd name="T3" fmla="*/ 0 h 83"/>
                <a:gd name="T4" fmla="*/ 92 w 92"/>
                <a:gd name="T5" fmla="*/ 83 h 83"/>
                <a:gd name="T6" fmla="*/ 0 w 92"/>
                <a:gd name="T7" fmla="*/ 83 h 83"/>
              </a:gdLst>
              <a:ahLst/>
              <a:cxnLst>
                <a:cxn ang="0">
                  <a:pos x="T0" y="T1"/>
                </a:cxn>
                <a:cxn ang="0">
                  <a:pos x="T2" y="T3"/>
                </a:cxn>
                <a:cxn ang="0">
                  <a:pos x="T4" y="T5"/>
                </a:cxn>
                <a:cxn ang="0">
                  <a:pos x="T6" y="T7"/>
                </a:cxn>
              </a:cxnLst>
              <a:rect l="0" t="0" r="r" b="b"/>
              <a:pathLst>
                <a:path w="92" h="83">
                  <a:moveTo>
                    <a:pt x="26" y="0"/>
                  </a:moveTo>
                  <a:lnTo>
                    <a:pt x="92" y="0"/>
                  </a:lnTo>
                  <a:lnTo>
                    <a:pt x="92" y="83"/>
                  </a:lnTo>
                  <a:lnTo>
                    <a:pt x="0" y="83"/>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1" name="Rectangle 142">
              <a:extLst>
                <a:ext uri="{FF2B5EF4-FFF2-40B4-BE49-F238E27FC236}">
                  <a16:creationId xmlns:a16="http://schemas.microsoft.com/office/drawing/2014/main" id="{DDB84EC0-D16F-D5BA-52E2-6B92D46763CC}"/>
                </a:ext>
              </a:extLst>
            </p:cNvPr>
            <p:cNvSpPr>
              <a:spLocks noChangeArrowheads="1"/>
            </p:cNvSpPr>
            <p:nvPr/>
          </p:nvSpPr>
          <p:spPr bwMode="auto">
            <a:xfrm>
              <a:off x="6359525" y="4781550"/>
              <a:ext cx="65088" cy="61913"/>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2" name="Rectangle 143">
              <a:extLst>
                <a:ext uri="{FF2B5EF4-FFF2-40B4-BE49-F238E27FC236}">
                  <a16:creationId xmlns:a16="http://schemas.microsoft.com/office/drawing/2014/main" id="{3862D3DA-0194-D92A-9CD4-E893A9B0BC58}"/>
                </a:ext>
              </a:extLst>
            </p:cNvPr>
            <p:cNvSpPr>
              <a:spLocks noChangeArrowheads="1"/>
            </p:cNvSpPr>
            <p:nvPr/>
          </p:nvSpPr>
          <p:spPr bwMode="auto">
            <a:xfrm>
              <a:off x="6234113" y="5027613"/>
              <a:ext cx="65088" cy="63500"/>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3" name="Rectangle 144">
              <a:extLst>
                <a:ext uri="{FF2B5EF4-FFF2-40B4-BE49-F238E27FC236}">
                  <a16:creationId xmlns:a16="http://schemas.microsoft.com/office/drawing/2014/main" id="{5DBB43B3-5A6A-47FF-D64E-BC50E46B451C}"/>
                </a:ext>
              </a:extLst>
            </p:cNvPr>
            <p:cNvSpPr>
              <a:spLocks noChangeArrowheads="1"/>
            </p:cNvSpPr>
            <p:nvPr/>
          </p:nvSpPr>
          <p:spPr bwMode="auto">
            <a:xfrm>
              <a:off x="6359525" y="5027613"/>
              <a:ext cx="65088" cy="63500"/>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4" name="Rectangle 145">
              <a:extLst>
                <a:ext uri="{FF2B5EF4-FFF2-40B4-BE49-F238E27FC236}">
                  <a16:creationId xmlns:a16="http://schemas.microsoft.com/office/drawing/2014/main" id="{6CFAF0EB-EED5-D2F1-C631-A11A86A52E69}"/>
                </a:ext>
              </a:extLst>
            </p:cNvPr>
            <p:cNvSpPr>
              <a:spLocks noChangeArrowheads="1"/>
            </p:cNvSpPr>
            <p:nvPr/>
          </p:nvSpPr>
          <p:spPr bwMode="auto">
            <a:xfrm>
              <a:off x="6234113" y="4903788"/>
              <a:ext cx="65088" cy="63500"/>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5" name="Rectangle 146">
              <a:extLst>
                <a:ext uri="{FF2B5EF4-FFF2-40B4-BE49-F238E27FC236}">
                  <a16:creationId xmlns:a16="http://schemas.microsoft.com/office/drawing/2014/main" id="{EBBCAB8E-C07E-960A-AA27-90063A179D19}"/>
                </a:ext>
              </a:extLst>
            </p:cNvPr>
            <p:cNvSpPr>
              <a:spLocks noChangeArrowheads="1"/>
            </p:cNvSpPr>
            <p:nvPr/>
          </p:nvSpPr>
          <p:spPr bwMode="auto">
            <a:xfrm>
              <a:off x="6359525" y="4903788"/>
              <a:ext cx="65088" cy="63500"/>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6" name="Freeform 147">
              <a:extLst>
                <a:ext uri="{FF2B5EF4-FFF2-40B4-BE49-F238E27FC236}">
                  <a16:creationId xmlns:a16="http://schemas.microsoft.com/office/drawing/2014/main" id="{8FC0EDED-BBB0-0415-F98C-E17C528AD946}"/>
                </a:ext>
              </a:extLst>
            </p:cNvPr>
            <p:cNvSpPr>
              <a:spLocks/>
            </p:cNvSpPr>
            <p:nvPr/>
          </p:nvSpPr>
          <p:spPr bwMode="auto">
            <a:xfrm>
              <a:off x="5675313" y="4716463"/>
              <a:ext cx="547688" cy="455613"/>
            </a:xfrm>
            <a:custGeom>
              <a:avLst/>
              <a:gdLst>
                <a:gd name="T0" fmla="*/ 449 w 730"/>
                <a:gd name="T1" fmla="*/ 605 h 605"/>
                <a:gd name="T2" fmla="*/ 409 w 730"/>
                <a:gd name="T3" fmla="*/ 361 h 605"/>
                <a:gd name="T4" fmla="*/ 707 w 730"/>
                <a:gd name="T5" fmla="*/ 118 h 605"/>
                <a:gd name="T6" fmla="*/ 688 w 730"/>
                <a:gd name="T7" fmla="*/ 26 h 605"/>
                <a:gd name="T8" fmla="*/ 595 w 730"/>
                <a:gd name="T9" fmla="*/ 60 h 605"/>
                <a:gd name="T10" fmla="*/ 356 w 730"/>
                <a:gd name="T11" fmla="*/ 211 h 605"/>
                <a:gd name="T12" fmla="*/ 289 w 730"/>
                <a:gd name="T13" fmla="*/ 303 h 605"/>
                <a:gd name="T14" fmla="*/ 162 w 730"/>
                <a:gd name="T15" fmla="*/ 241 h 605"/>
                <a:gd name="T16" fmla="*/ 12 w 730"/>
                <a:gd name="T17" fmla="*/ 423 h 605"/>
                <a:gd name="T18" fmla="*/ 43 w 730"/>
                <a:gd name="T19"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0" h="605">
                  <a:moveTo>
                    <a:pt x="449" y="605"/>
                  </a:moveTo>
                  <a:lnTo>
                    <a:pt x="409" y="361"/>
                  </a:lnTo>
                  <a:cubicBezTo>
                    <a:pt x="495" y="333"/>
                    <a:pt x="663" y="232"/>
                    <a:pt x="707" y="118"/>
                  </a:cubicBezTo>
                  <a:cubicBezTo>
                    <a:pt x="720" y="86"/>
                    <a:pt x="730" y="54"/>
                    <a:pt x="688" y="26"/>
                  </a:cubicBezTo>
                  <a:cubicBezTo>
                    <a:pt x="647" y="0"/>
                    <a:pt x="612" y="37"/>
                    <a:pt x="595" y="60"/>
                  </a:cubicBezTo>
                  <a:cubicBezTo>
                    <a:pt x="534" y="139"/>
                    <a:pt x="445" y="187"/>
                    <a:pt x="356" y="211"/>
                  </a:cubicBezTo>
                  <a:lnTo>
                    <a:pt x="289" y="303"/>
                  </a:lnTo>
                  <a:lnTo>
                    <a:pt x="162" y="241"/>
                  </a:lnTo>
                  <a:cubicBezTo>
                    <a:pt x="60" y="262"/>
                    <a:pt x="0" y="320"/>
                    <a:pt x="12" y="423"/>
                  </a:cubicBezTo>
                  <a:lnTo>
                    <a:pt x="43" y="605"/>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7" name="Freeform 148">
              <a:extLst>
                <a:ext uri="{FF2B5EF4-FFF2-40B4-BE49-F238E27FC236}">
                  <a16:creationId xmlns:a16="http://schemas.microsoft.com/office/drawing/2014/main" id="{D7256459-EDA2-BC34-9BA0-61404134F32F}"/>
                </a:ext>
              </a:extLst>
            </p:cNvPr>
            <p:cNvSpPr>
              <a:spLocks/>
            </p:cNvSpPr>
            <p:nvPr/>
          </p:nvSpPr>
          <p:spPr bwMode="auto">
            <a:xfrm>
              <a:off x="5794375" y="5048250"/>
              <a:ext cx="17463" cy="117475"/>
            </a:xfrm>
            <a:custGeom>
              <a:avLst/>
              <a:gdLst>
                <a:gd name="T0" fmla="*/ 0 w 23"/>
                <a:gd name="T1" fmla="*/ 0 h 156"/>
                <a:gd name="T2" fmla="*/ 0 w 23"/>
                <a:gd name="T3" fmla="*/ 0 h 156"/>
                <a:gd name="T4" fmla="*/ 23 w 23"/>
                <a:gd name="T5" fmla="*/ 156 h 156"/>
              </a:gdLst>
              <a:ahLst/>
              <a:cxnLst>
                <a:cxn ang="0">
                  <a:pos x="T0" y="T1"/>
                </a:cxn>
                <a:cxn ang="0">
                  <a:pos x="T2" y="T3"/>
                </a:cxn>
                <a:cxn ang="0">
                  <a:pos x="T4" y="T5"/>
                </a:cxn>
              </a:cxnLst>
              <a:rect l="0" t="0" r="r" b="b"/>
              <a:pathLst>
                <a:path w="23" h="156">
                  <a:moveTo>
                    <a:pt x="0" y="0"/>
                  </a:moveTo>
                  <a:lnTo>
                    <a:pt x="0" y="0"/>
                  </a:lnTo>
                  <a:lnTo>
                    <a:pt x="23" y="156"/>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8" name="Freeform 149">
              <a:extLst>
                <a:ext uri="{FF2B5EF4-FFF2-40B4-BE49-F238E27FC236}">
                  <a16:creationId xmlns:a16="http://schemas.microsoft.com/office/drawing/2014/main" id="{4DF5670B-3204-230D-ABE6-70368459B3AE}"/>
                </a:ext>
              </a:extLst>
            </p:cNvPr>
            <p:cNvSpPr>
              <a:spLocks/>
            </p:cNvSpPr>
            <p:nvPr/>
          </p:nvSpPr>
          <p:spPr bwMode="auto">
            <a:xfrm>
              <a:off x="5726113" y="4697413"/>
              <a:ext cx="231775" cy="171450"/>
            </a:xfrm>
            <a:custGeom>
              <a:avLst/>
              <a:gdLst>
                <a:gd name="T0" fmla="*/ 0 w 308"/>
                <a:gd name="T1" fmla="*/ 75 h 227"/>
                <a:gd name="T2" fmla="*/ 22 w 308"/>
                <a:gd name="T3" fmla="*/ 140 h 227"/>
                <a:gd name="T4" fmla="*/ 224 w 308"/>
                <a:gd name="T5" fmla="*/ 184 h 227"/>
                <a:gd name="T6" fmla="*/ 278 w 308"/>
                <a:gd name="T7" fmla="*/ 0 h 227"/>
              </a:gdLst>
              <a:ahLst/>
              <a:cxnLst>
                <a:cxn ang="0">
                  <a:pos x="T0" y="T1"/>
                </a:cxn>
                <a:cxn ang="0">
                  <a:pos x="T2" y="T3"/>
                </a:cxn>
                <a:cxn ang="0">
                  <a:pos x="T4" y="T5"/>
                </a:cxn>
                <a:cxn ang="0">
                  <a:pos x="T6" y="T7"/>
                </a:cxn>
              </a:cxnLst>
              <a:rect l="0" t="0" r="r" b="b"/>
              <a:pathLst>
                <a:path w="308" h="227">
                  <a:moveTo>
                    <a:pt x="0" y="75"/>
                  </a:moveTo>
                  <a:cubicBezTo>
                    <a:pt x="2" y="97"/>
                    <a:pt x="10" y="120"/>
                    <a:pt x="22" y="140"/>
                  </a:cubicBezTo>
                  <a:cubicBezTo>
                    <a:pt x="66" y="208"/>
                    <a:pt x="157" y="227"/>
                    <a:pt x="224" y="184"/>
                  </a:cubicBezTo>
                  <a:cubicBezTo>
                    <a:pt x="287" y="144"/>
                    <a:pt x="308" y="65"/>
                    <a:pt x="278" y="0"/>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99" name="Freeform 150">
              <a:extLst>
                <a:ext uri="{FF2B5EF4-FFF2-40B4-BE49-F238E27FC236}">
                  <a16:creationId xmlns:a16="http://schemas.microsoft.com/office/drawing/2014/main" id="{9ACC7BD9-343A-BD26-EB05-5B8B731600D2}"/>
                </a:ext>
              </a:extLst>
            </p:cNvPr>
            <p:cNvSpPr>
              <a:spLocks/>
            </p:cNvSpPr>
            <p:nvPr/>
          </p:nvSpPr>
          <p:spPr bwMode="auto">
            <a:xfrm>
              <a:off x="5700713" y="4583113"/>
              <a:ext cx="242888" cy="165100"/>
            </a:xfrm>
            <a:custGeom>
              <a:avLst/>
              <a:gdLst>
                <a:gd name="T0" fmla="*/ 324 w 324"/>
                <a:gd name="T1" fmla="*/ 143 h 219"/>
                <a:gd name="T2" fmla="*/ 127 w 324"/>
                <a:gd name="T3" fmla="*/ 22 h 219"/>
                <a:gd name="T4" fmla="*/ 86 w 324"/>
                <a:gd name="T5" fmla="*/ 40 h 219"/>
                <a:gd name="T6" fmla="*/ 19 w 324"/>
                <a:gd name="T7" fmla="*/ 219 h 219"/>
              </a:gdLst>
              <a:ahLst/>
              <a:cxnLst>
                <a:cxn ang="0">
                  <a:pos x="T0" y="T1"/>
                </a:cxn>
                <a:cxn ang="0">
                  <a:pos x="T2" y="T3"/>
                </a:cxn>
                <a:cxn ang="0">
                  <a:pos x="T4" y="T5"/>
                </a:cxn>
                <a:cxn ang="0">
                  <a:pos x="T6" y="T7"/>
                </a:cxn>
              </a:cxnLst>
              <a:rect l="0" t="0" r="r" b="b"/>
              <a:pathLst>
                <a:path w="324" h="219">
                  <a:moveTo>
                    <a:pt x="324" y="143"/>
                  </a:moveTo>
                  <a:cubicBezTo>
                    <a:pt x="298" y="48"/>
                    <a:pt x="211" y="0"/>
                    <a:pt x="127" y="22"/>
                  </a:cubicBezTo>
                  <a:cubicBezTo>
                    <a:pt x="112" y="26"/>
                    <a:pt x="98" y="32"/>
                    <a:pt x="86" y="40"/>
                  </a:cubicBezTo>
                  <a:cubicBezTo>
                    <a:pt x="25" y="79"/>
                    <a:pt x="0" y="158"/>
                    <a:pt x="19" y="219"/>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0" name="Line 151">
              <a:extLst>
                <a:ext uri="{FF2B5EF4-FFF2-40B4-BE49-F238E27FC236}">
                  <a16:creationId xmlns:a16="http://schemas.microsoft.com/office/drawing/2014/main" id="{FD3D00B9-0D91-3CE0-B61C-C3E8C8831AEE}"/>
                </a:ext>
              </a:extLst>
            </p:cNvPr>
            <p:cNvSpPr>
              <a:spLocks noChangeShapeType="1"/>
            </p:cNvSpPr>
            <p:nvPr/>
          </p:nvSpPr>
          <p:spPr bwMode="auto">
            <a:xfrm flipV="1">
              <a:off x="5707063" y="4679950"/>
              <a:ext cx="276225" cy="74613"/>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101" name="Call_center2" descr="{&quot;Key&quot;:&quot;POWER_USER_SHAPE_ICON&quot;,&quot;Value&quot;:&quot;POWER_USER_SHAPE_ICON_STYLE_1&quot;}">
            <a:extLst>
              <a:ext uri="{FF2B5EF4-FFF2-40B4-BE49-F238E27FC236}">
                <a16:creationId xmlns:a16="http://schemas.microsoft.com/office/drawing/2014/main" id="{494C5470-F747-B8AC-EB39-8B696E99F1B8}"/>
              </a:ext>
            </a:extLst>
          </p:cNvPr>
          <p:cNvGrpSpPr>
            <a:grpSpLocks noChangeAspect="1"/>
          </p:cNvGrpSpPr>
          <p:nvPr/>
        </p:nvGrpSpPr>
        <p:grpSpPr>
          <a:xfrm>
            <a:off x="9658211" y="5358418"/>
            <a:ext cx="919211" cy="913140"/>
            <a:chOff x="5394326" y="2625726"/>
            <a:chExt cx="481013" cy="477837"/>
          </a:xfrm>
          <a:solidFill>
            <a:schemeClr val="lt1"/>
          </a:solidFill>
        </p:grpSpPr>
        <p:sp>
          <p:nvSpPr>
            <p:cNvPr id="102" name="Rectangle 455">
              <a:extLst>
                <a:ext uri="{FF2B5EF4-FFF2-40B4-BE49-F238E27FC236}">
                  <a16:creationId xmlns:a16="http://schemas.microsoft.com/office/drawing/2014/main" id="{AAEBE9D4-2E26-F743-5B46-0E0390893BF1}"/>
                </a:ext>
              </a:extLst>
            </p:cNvPr>
            <p:cNvSpPr>
              <a:spLocks noChangeArrowheads="1"/>
            </p:cNvSpPr>
            <p:nvPr/>
          </p:nvSpPr>
          <p:spPr bwMode="auto">
            <a:xfrm>
              <a:off x="5680076" y="2924176"/>
              <a:ext cx="12700"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3" name="Freeform 456">
              <a:extLst>
                <a:ext uri="{FF2B5EF4-FFF2-40B4-BE49-F238E27FC236}">
                  <a16:creationId xmlns:a16="http://schemas.microsoft.com/office/drawing/2014/main" id="{AE314D9B-AC6F-73FF-7554-76FC67CAE1F4}"/>
                </a:ext>
              </a:extLst>
            </p:cNvPr>
            <p:cNvSpPr>
              <a:spLocks/>
            </p:cNvSpPr>
            <p:nvPr/>
          </p:nvSpPr>
          <p:spPr bwMode="auto">
            <a:xfrm>
              <a:off x="5716589" y="2986088"/>
              <a:ext cx="158750" cy="117475"/>
            </a:xfrm>
            <a:custGeom>
              <a:avLst/>
              <a:gdLst>
                <a:gd name="T0" fmla="*/ 197 w 197"/>
                <a:gd name="T1" fmla="*/ 147 h 147"/>
                <a:gd name="T2" fmla="*/ 180 w 197"/>
                <a:gd name="T3" fmla="*/ 147 h 147"/>
                <a:gd name="T4" fmla="*/ 107 w 197"/>
                <a:gd name="T5" fmla="*/ 48 h 147"/>
                <a:gd name="T6" fmla="*/ 0 w 197"/>
                <a:gd name="T7" fmla="*/ 16 h 147"/>
                <a:gd name="T8" fmla="*/ 5 w 197"/>
                <a:gd name="T9" fmla="*/ 0 h 147"/>
                <a:gd name="T10" fmla="*/ 112 w 197"/>
                <a:gd name="T11" fmla="*/ 32 h 147"/>
                <a:gd name="T12" fmla="*/ 197 w 197"/>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97" h="147">
                  <a:moveTo>
                    <a:pt x="197" y="147"/>
                  </a:moveTo>
                  <a:lnTo>
                    <a:pt x="180" y="147"/>
                  </a:lnTo>
                  <a:cubicBezTo>
                    <a:pt x="180" y="101"/>
                    <a:pt x="151" y="61"/>
                    <a:pt x="107" y="48"/>
                  </a:cubicBezTo>
                  <a:lnTo>
                    <a:pt x="0" y="16"/>
                  </a:lnTo>
                  <a:lnTo>
                    <a:pt x="5" y="0"/>
                  </a:lnTo>
                  <a:lnTo>
                    <a:pt x="112" y="32"/>
                  </a:lnTo>
                  <a:cubicBezTo>
                    <a:pt x="163" y="47"/>
                    <a:pt x="197" y="94"/>
                    <a:pt x="19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4" name="Rectangle 457">
              <a:extLst>
                <a:ext uri="{FF2B5EF4-FFF2-40B4-BE49-F238E27FC236}">
                  <a16:creationId xmlns:a16="http://schemas.microsoft.com/office/drawing/2014/main" id="{B9E2B0D2-9D71-955E-2903-EA4CAB1F9ABF}"/>
                </a:ext>
              </a:extLst>
            </p:cNvPr>
            <p:cNvSpPr>
              <a:spLocks noChangeArrowheads="1"/>
            </p:cNvSpPr>
            <p:nvPr/>
          </p:nvSpPr>
          <p:spPr bwMode="auto">
            <a:xfrm>
              <a:off x="5575301" y="2924176"/>
              <a:ext cx="14288"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5" name="Freeform 458">
              <a:extLst>
                <a:ext uri="{FF2B5EF4-FFF2-40B4-BE49-F238E27FC236}">
                  <a16:creationId xmlns:a16="http://schemas.microsoft.com/office/drawing/2014/main" id="{3CB9A0AD-B40F-4450-E7A3-F70BC55F847C}"/>
                </a:ext>
              </a:extLst>
            </p:cNvPr>
            <p:cNvSpPr>
              <a:spLocks/>
            </p:cNvSpPr>
            <p:nvPr/>
          </p:nvSpPr>
          <p:spPr bwMode="auto">
            <a:xfrm>
              <a:off x="5394326" y="2986088"/>
              <a:ext cx="157163" cy="117475"/>
            </a:xfrm>
            <a:custGeom>
              <a:avLst/>
              <a:gdLst>
                <a:gd name="T0" fmla="*/ 17 w 197"/>
                <a:gd name="T1" fmla="*/ 147 h 147"/>
                <a:gd name="T2" fmla="*/ 0 w 197"/>
                <a:gd name="T3" fmla="*/ 147 h 147"/>
                <a:gd name="T4" fmla="*/ 86 w 197"/>
                <a:gd name="T5" fmla="*/ 32 h 147"/>
                <a:gd name="T6" fmla="*/ 192 w 197"/>
                <a:gd name="T7" fmla="*/ 0 h 147"/>
                <a:gd name="T8" fmla="*/ 197 w 197"/>
                <a:gd name="T9" fmla="*/ 16 h 147"/>
                <a:gd name="T10" fmla="*/ 90 w 197"/>
                <a:gd name="T11" fmla="*/ 48 h 147"/>
                <a:gd name="T12" fmla="*/ 17 w 197"/>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97" h="147">
                  <a:moveTo>
                    <a:pt x="17" y="147"/>
                  </a:moveTo>
                  <a:lnTo>
                    <a:pt x="0" y="147"/>
                  </a:lnTo>
                  <a:cubicBezTo>
                    <a:pt x="0" y="94"/>
                    <a:pt x="35" y="47"/>
                    <a:pt x="86" y="32"/>
                  </a:cubicBezTo>
                  <a:lnTo>
                    <a:pt x="192" y="0"/>
                  </a:lnTo>
                  <a:lnTo>
                    <a:pt x="197" y="16"/>
                  </a:lnTo>
                  <a:lnTo>
                    <a:pt x="90" y="48"/>
                  </a:lnTo>
                  <a:cubicBezTo>
                    <a:pt x="46" y="61"/>
                    <a:pt x="17" y="101"/>
                    <a:pt x="1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6" name="Freeform 459">
              <a:extLst>
                <a:ext uri="{FF2B5EF4-FFF2-40B4-BE49-F238E27FC236}">
                  <a16:creationId xmlns:a16="http://schemas.microsoft.com/office/drawing/2014/main" id="{0D47B126-E1B1-91D1-27A2-559CCF5AD480}"/>
                </a:ext>
              </a:extLst>
            </p:cNvPr>
            <p:cNvSpPr>
              <a:spLocks/>
            </p:cNvSpPr>
            <p:nvPr/>
          </p:nvSpPr>
          <p:spPr bwMode="auto">
            <a:xfrm>
              <a:off x="5537201" y="2730501"/>
              <a:ext cx="195263" cy="227013"/>
            </a:xfrm>
            <a:custGeom>
              <a:avLst/>
              <a:gdLst>
                <a:gd name="T0" fmla="*/ 121 w 243"/>
                <a:gd name="T1" fmla="*/ 282 h 282"/>
                <a:gd name="T2" fmla="*/ 79 w 243"/>
                <a:gd name="T3" fmla="*/ 270 h 282"/>
                <a:gd name="T4" fmla="*/ 0 w 243"/>
                <a:gd name="T5" fmla="*/ 170 h 282"/>
                <a:gd name="T6" fmla="*/ 0 w 243"/>
                <a:gd name="T7" fmla="*/ 78 h 282"/>
                <a:gd name="T8" fmla="*/ 18 w 243"/>
                <a:gd name="T9" fmla="*/ 39 h 282"/>
                <a:gd name="T10" fmla="*/ 57 w 243"/>
                <a:gd name="T11" fmla="*/ 28 h 282"/>
                <a:gd name="T12" fmla="*/ 118 w 243"/>
                <a:gd name="T13" fmla="*/ 19 h 282"/>
                <a:gd name="T14" fmla="*/ 191 w 243"/>
                <a:gd name="T15" fmla="*/ 0 h 282"/>
                <a:gd name="T16" fmla="*/ 227 w 243"/>
                <a:gd name="T17" fmla="*/ 14 h 282"/>
                <a:gd name="T18" fmla="*/ 243 w 243"/>
                <a:gd name="T19" fmla="*/ 51 h 282"/>
                <a:gd name="T20" fmla="*/ 243 w 243"/>
                <a:gd name="T21" fmla="*/ 170 h 282"/>
                <a:gd name="T22" fmla="*/ 232 w 243"/>
                <a:gd name="T23" fmla="*/ 207 h 282"/>
                <a:gd name="T24" fmla="*/ 217 w 243"/>
                <a:gd name="T25" fmla="*/ 199 h 282"/>
                <a:gd name="T26" fmla="*/ 226 w 243"/>
                <a:gd name="T27" fmla="*/ 170 h 282"/>
                <a:gd name="T28" fmla="*/ 226 w 243"/>
                <a:gd name="T29" fmla="*/ 51 h 282"/>
                <a:gd name="T30" fmla="*/ 216 w 243"/>
                <a:gd name="T31" fmla="*/ 26 h 282"/>
                <a:gd name="T32" fmla="*/ 192 w 243"/>
                <a:gd name="T33" fmla="*/ 17 h 282"/>
                <a:gd name="T34" fmla="*/ 125 w 243"/>
                <a:gd name="T35" fmla="*/ 34 h 282"/>
                <a:gd name="T36" fmla="*/ 54 w 243"/>
                <a:gd name="T37" fmla="*/ 45 h 282"/>
                <a:gd name="T38" fmla="*/ 28 w 243"/>
                <a:gd name="T39" fmla="*/ 52 h 282"/>
                <a:gd name="T40" fmla="*/ 16 w 243"/>
                <a:gd name="T41" fmla="*/ 78 h 282"/>
                <a:gd name="T42" fmla="*/ 16 w 243"/>
                <a:gd name="T43" fmla="*/ 170 h 282"/>
                <a:gd name="T44" fmla="*/ 87 w 243"/>
                <a:gd name="T45" fmla="*/ 255 h 282"/>
                <a:gd name="T46" fmla="*/ 155 w 243"/>
                <a:gd name="T47" fmla="*/ 255 h 282"/>
                <a:gd name="T48" fmla="*/ 198 w 243"/>
                <a:gd name="T49" fmla="*/ 223 h 282"/>
                <a:gd name="T50" fmla="*/ 209 w 243"/>
                <a:gd name="T51" fmla="*/ 235 h 282"/>
                <a:gd name="T52" fmla="*/ 164 w 243"/>
                <a:gd name="T53" fmla="*/ 270 h 282"/>
                <a:gd name="T54" fmla="*/ 121 w 243"/>
                <a:gd name="T5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3" h="282">
                  <a:moveTo>
                    <a:pt x="121" y="282"/>
                  </a:moveTo>
                  <a:cubicBezTo>
                    <a:pt x="106" y="282"/>
                    <a:pt x="92" y="278"/>
                    <a:pt x="79" y="270"/>
                  </a:cubicBezTo>
                  <a:cubicBezTo>
                    <a:pt x="43" y="247"/>
                    <a:pt x="0" y="212"/>
                    <a:pt x="0" y="170"/>
                  </a:cubicBezTo>
                  <a:lnTo>
                    <a:pt x="0" y="78"/>
                  </a:lnTo>
                  <a:cubicBezTo>
                    <a:pt x="0" y="63"/>
                    <a:pt x="6" y="49"/>
                    <a:pt x="18" y="39"/>
                  </a:cubicBezTo>
                  <a:cubicBezTo>
                    <a:pt x="29" y="30"/>
                    <a:pt x="43" y="26"/>
                    <a:pt x="57" y="28"/>
                  </a:cubicBezTo>
                  <a:cubicBezTo>
                    <a:pt x="77" y="32"/>
                    <a:pt x="98" y="29"/>
                    <a:pt x="118" y="19"/>
                  </a:cubicBezTo>
                  <a:cubicBezTo>
                    <a:pt x="143" y="8"/>
                    <a:pt x="167" y="1"/>
                    <a:pt x="191" y="0"/>
                  </a:cubicBezTo>
                  <a:cubicBezTo>
                    <a:pt x="204" y="0"/>
                    <a:pt x="217" y="5"/>
                    <a:pt x="227" y="14"/>
                  </a:cubicBezTo>
                  <a:cubicBezTo>
                    <a:pt x="237" y="24"/>
                    <a:pt x="243" y="37"/>
                    <a:pt x="243" y="51"/>
                  </a:cubicBezTo>
                  <a:lnTo>
                    <a:pt x="243" y="170"/>
                  </a:lnTo>
                  <a:cubicBezTo>
                    <a:pt x="243" y="182"/>
                    <a:pt x="239" y="195"/>
                    <a:pt x="232" y="207"/>
                  </a:cubicBezTo>
                  <a:lnTo>
                    <a:pt x="217" y="199"/>
                  </a:lnTo>
                  <a:cubicBezTo>
                    <a:pt x="223" y="189"/>
                    <a:pt x="226" y="179"/>
                    <a:pt x="226" y="170"/>
                  </a:cubicBezTo>
                  <a:lnTo>
                    <a:pt x="226" y="51"/>
                  </a:lnTo>
                  <a:cubicBezTo>
                    <a:pt x="226" y="42"/>
                    <a:pt x="222" y="33"/>
                    <a:pt x="216" y="26"/>
                  </a:cubicBezTo>
                  <a:cubicBezTo>
                    <a:pt x="209" y="20"/>
                    <a:pt x="201" y="17"/>
                    <a:pt x="192" y="17"/>
                  </a:cubicBezTo>
                  <a:cubicBezTo>
                    <a:pt x="170" y="18"/>
                    <a:pt x="148" y="24"/>
                    <a:pt x="125" y="34"/>
                  </a:cubicBezTo>
                  <a:cubicBezTo>
                    <a:pt x="102" y="45"/>
                    <a:pt x="78" y="49"/>
                    <a:pt x="54" y="45"/>
                  </a:cubicBezTo>
                  <a:cubicBezTo>
                    <a:pt x="45" y="43"/>
                    <a:pt x="36" y="45"/>
                    <a:pt x="28" y="52"/>
                  </a:cubicBezTo>
                  <a:cubicBezTo>
                    <a:pt x="21" y="58"/>
                    <a:pt x="16" y="68"/>
                    <a:pt x="16" y="78"/>
                  </a:cubicBezTo>
                  <a:lnTo>
                    <a:pt x="16" y="170"/>
                  </a:lnTo>
                  <a:cubicBezTo>
                    <a:pt x="16" y="206"/>
                    <a:pt x="61" y="239"/>
                    <a:pt x="87" y="255"/>
                  </a:cubicBezTo>
                  <a:cubicBezTo>
                    <a:pt x="108" y="268"/>
                    <a:pt x="134" y="268"/>
                    <a:pt x="155" y="255"/>
                  </a:cubicBezTo>
                  <a:cubicBezTo>
                    <a:pt x="172" y="245"/>
                    <a:pt x="186" y="234"/>
                    <a:pt x="198" y="223"/>
                  </a:cubicBezTo>
                  <a:lnTo>
                    <a:pt x="209" y="235"/>
                  </a:lnTo>
                  <a:cubicBezTo>
                    <a:pt x="197" y="247"/>
                    <a:pt x="182" y="258"/>
                    <a:pt x="164" y="270"/>
                  </a:cubicBezTo>
                  <a:cubicBezTo>
                    <a:pt x="151" y="278"/>
                    <a:pt x="136" y="282"/>
                    <a:pt x="121" y="28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7" name="Freeform 460">
              <a:extLst>
                <a:ext uri="{FF2B5EF4-FFF2-40B4-BE49-F238E27FC236}">
                  <a16:creationId xmlns:a16="http://schemas.microsoft.com/office/drawing/2014/main" id="{2127804D-C60E-1DFF-8053-849A2718DD21}"/>
                </a:ext>
              </a:extLst>
            </p:cNvPr>
            <p:cNvSpPr>
              <a:spLocks/>
            </p:cNvSpPr>
            <p:nvPr/>
          </p:nvSpPr>
          <p:spPr bwMode="auto">
            <a:xfrm>
              <a:off x="5505451" y="2625726"/>
              <a:ext cx="260350" cy="171450"/>
            </a:xfrm>
            <a:custGeom>
              <a:avLst/>
              <a:gdLst>
                <a:gd name="T0" fmla="*/ 314 w 324"/>
                <a:gd name="T1" fmla="*/ 213 h 213"/>
                <a:gd name="T2" fmla="*/ 298 w 324"/>
                <a:gd name="T3" fmla="*/ 210 h 213"/>
                <a:gd name="T4" fmla="*/ 303 w 324"/>
                <a:gd name="T5" fmla="*/ 180 h 213"/>
                <a:gd name="T6" fmla="*/ 298 w 324"/>
                <a:gd name="T7" fmla="*/ 109 h 213"/>
                <a:gd name="T8" fmla="*/ 162 w 324"/>
                <a:gd name="T9" fmla="*/ 18 h 213"/>
                <a:gd name="T10" fmla="*/ 26 w 324"/>
                <a:gd name="T11" fmla="*/ 109 h 213"/>
                <a:gd name="T12" fmla="*/ 21 w 324"/>
                <a:gd name="T13" fmla="*/ 180 h 213"/>
                <a:gd name="T14" fmla="*/ 26 w 324"/>
                <a:gd name="T15" fmla="*/ 210 h 213"/>
                <a:gd name="T16" fmla="*/ 9 w 324"/>
                <a:gd name="T17" fmla="*/ 213 h 213"/>
                <a:gd name="T18" fmla="*/ 4 w 324"/>
                <a:gd name="T19" fmla="*/ 183 h 213"/>
                <a:gd name="T20" fmla="*/ 11 w 324"/>
                <a:gd name="T21" fmla="*/ 103 h 213"/>
                <a:gd name="T22" fmla="*/ 162 w 324"/>
                <a:gd name="T23" fmla="*/ 1 h 213"/>
                <a:gd name="T24" fmla="*/ 313 w 324"/>
                <a:gd name="T25" fmla="*/ 103 h 213"/>
                <a:gd name="T26" fmla="*/ 319 w 324"/>
                <a:gd name="T27" fmla="*/ 183 h 213"/>
                <a:gd name="T28" fmla="*/ 314 w 324"/>
                <a:gd name="T2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213">
                  <a:moveTo>
                    <a:pt x="314" y="213"/>
                  </a:moveTo>
                  <a:lnTo>
                    <a:pt x="298" y="210"/>
                  </a:lnTo>
                  <a:lnTo>
                    <a:pt x="303" y="180"/>
                  </a:lnTo>
                  <a:cubicBezTo>
                    <a:pt x="307" y="154"/>
                    <a:pt x="306" y="130"/>
                    <a:pt x="298" y="109"/>
                  </a:cubicBezTo>
                  <a:cubicBezTo>
                    <a:pt x="276" y="53"/>
                    <a:pt x="222" y="16"/>
                    <a:pt x="162" y="18"/>
                  </a:cubicBezTo>
                  <a:cubicBezTo>
                    <a:pt x="102" y="16"/>
                    <a:pt x="47" y="53"/>
                    <a:pt x="26" y="109"/>
                  </a:cubicBezTo>
                  <a:cubicBezTo>
                    <a:pt x="18" y="130"/>
                    <a:pt x="16" y="154"/>
                    <a:pt x="21" y="180"/>
                  </a:cubicBezTo>
                  <a:lnTo>
                    <a:pt x="26" y="210"/>
                  </a:lnTo>
                  <a:lnTo>
                    <a:pt x="9" y="213"/>
                  </a:lnTo>
                  <a:lnTo>
                    <a:pt x="4" y="183"/>
                  </a:lnTo>
                  <a:cubicBezTo>
                    <a:pt x="0" y="154"/>
                    <a:pt x="2" y="127"/>
                    <a:pt x="11" y="103"/>
                  </a:cubicBezTo>
                  <a:cubicBezTo>
                    <a:pt x="34" y="40"/>
                    <a:pt x="96" y="0"/>
                    <a:pt x="162" y="1"/>
                  </a:cubicBezTo>
                  <a:cubicBezTo>
                    <a:pt x="229" y="0"/>
                    <a:pt x="290" y="40"/>
                    <a:pt x="313" y="103"/>
                  </a:cubicBezTo>
                  <a:cubicBezTo>
                    <a:pt x="322" y="127"/>
                    <a:pt x="324" y="154"/>
                    <a:pt x="319" y="183"/>
                  </a:cubicBezTo>
                  <a:lnTo>
                    <a:pt x="314" y="2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8" name="Freeform 461">
              <a:extLst>
                <a:ext uri="{FF2B5EF4-FFF2-40B4-BE49-F238E27FC236}">
                  <a16:creationId xmlns:a16="http://schemas.microsoft.com/office/drawing/2014/main" id="{A1390707-F10E-75FD-7838-3C12EA3D687B}"/>
                </a:ext>
              </a:extLst>
            </p:cNvPr>
            <p:cNvSpPr>
              <a:spLocks noEditPoints="1"/>
            </p:cNvSpPr>
            <p:nvPr/>
          </p:nvSpPr>
          <p:spPr bwMode="auto">
            <a:xfrm>
              <a:off x="5624514" y="2946401"/>
              <a:ext cx="103188" cy="100013"/>
            </a:xfrm>
            <a:custGeom>
              <a:avLst/>
              <a:gdLst>
                <a:gd name="T0" fmla="*/ 24 w 128"/>
                <a:gd name="T1" fmla="*/ 70 h 125"/>
                <a:gd name="T2" fmla="*/ 56 w 128"/>
                <a:gd name="T3" fmla="*/ 102 h 125"/>
                <a:gd name="T4" fmla="*/ 106 w 128"/>
                <a:gd name="T5" fmla="*/ 56 h 125"/>
                <a:gd name="T6" fmla="*/ 81 w 128"/>
                <a:gd name="T7" fmla="*/ 23 h 125"/>
                <a:gd name="T8" fmla="*/ 24 w 128"/>
                <a:gd name="T9" fmla="*/ 70 h 125"/>
                <a:gd name="T10" fmla="*/ 55 w 128"/>
                <a:gd name="T11" fmla="*/ 125 h 125"/>
                <a:gd name="T12" fmla="*/ 0 w 128"/>
                <a:gd name="T13" fmla="*/ 69 h 125"/>
                <a:gd name="T14" fmla="*/ 84 w 128"/>
                <a:gd name="T15" fmla="*/ 0 h 125"/>
                <a:gd name="T16" fmla="*/ 128 w 128"/>
                <a:gd name="T17" fmla="*/ 58 h 125"/>
                <a:gd name="T18" fmla="*/ 55 w 128"/>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5">
                  <a:moveTo>
                    <a:pt x="24" y="70"/>
                  </a:moveTo>
                  <a:lnTo>
                    <a:pt x="56" y="102"/>
                  </a:lnTo>
                  <a:lnTo>
                    <a:pt x="106" y="56"/>
                  </a:lnTo>
                  <a:lnTo>
                    <a:pt x="81" y="23"/>
                  </a:lnTo>
                  <a:lnTo>
                    <a:pt x="24" y="70"/>
                  </a:lnTo>
                  <a:close/>
                  <a:moveTo>
                    <a:pt x="55" y="125"/>
                  </a:moveTo>
                  <a:lnTo>
                    <a:pt x="0" y="69"/>
                  </a:lnTo>
                  <a:lnTo>
                    <a:pt x="84" y="0"/>
                  </a:lnTo>
                  <a:lnTo>
                    <a:pt x="128" y="58"/>
                  </a:lnTo>
                  <a:lnTo>
                    <a:pt x="55" y="12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09" name="Freeform 462">
              <a:extLst>
                <a:ext uri="{FF2B5EF4-FFF2-40B4-BE49-F238E27FC236}">
                  <a16:creationId xmlns:a16="http://schemas.microsoft.com/office/drawing/2014/main" id="{B0220C3A-92CE-F5EE-3B17-7FCD5BD32290}"/>
                </a:ext>
              </a:extLst>
            </p:cNvPr>
            <p:cNvSpPr>
              <a:spLocks noEditPoints="1"/>
            </p:cNvSpPr>
            <p:nvPr/>
          </p:nvSpPr>
          <p:spPr bwMode="auto">
            <a:xfrm>
              <a:off x="5540376" y="2946401"/>
              <a:ext cx="103188" cy="100013"/>
            </a:xfrm>
            <a:custGeom>
              <a:avLst/>
              <a:gdLst>
                <a:gd name="T0" fmla="*/ 23 w 128"/>
                <a:gd name="T1" fmla="*/ 56 h 125"/>
                <a:gd name="T2" fmla="*/ 73 w 128"/>
                <a:gd name="T3" fmla="*/ 102 h 125"/>
                <a:gd name="T4" fmla="*/ 104 w 128"/>
                <a:gd name="T5" fmla="*/ 70 h 125"/>
                <a:gd name="T6" fmla="*/ 47 w 128"/>
                <a:gd name="T7" fmla="*/ 23 h 125"/>
                <a:gd name="T8" fmla="*/ 23 w 128"/>
                <a:gd name="T9" fmla="*/ 56 h 125"/>
                <a:gd name="T10" fmla="*/ 73 w 128"/>
                <a:gd name="T11" fmla="*/ 125 h 125"/>
                <a:gd name="T12" fmla="*/ 0 w 128"/>
                <a:gd name="T13" fmla="*/ 58 h 125"/>
                <a:gd name="T14" fmla="*/ 45 w 128"/>
                <a:gd name="T15" fmla="*/ 0 h 125"/>
                <a:gd name="T16" fmla="*/ 128 w 128"/>
                <a:gd name="T17" fmla="*/ 69 h 125"/>
                <a:gd name="T18" fmla="*/ 73 w 128"/>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5">
                  <a:moveTo>
                    <a:pt x="23" y="56"/>
                  </a:moveTo>
                  <a:lnTo>
                    <a:pt x="73" y="102"/>
                  </a:lnTo>
                  <a:lnTo>
                    <a:pt x="104" y="70"/>
                  </a:lnTo>
                  <a:lnTo>
                    <a:pt x="47" y="23"/>
                  </a:lnTo>
                  <a:lnTo>
                    <a:pt x="23" y="56"/>
                  </a:lnTo>
                  <a:close/>
                  <a:moveTo>
                    <a:pt x="73" y="125"/>
                  </a:moveTo>
                  <a:lnTo>
                    <a:pt x="0" y="58"/>
                  </a:lnTo>
                  <a:lnTo>
                    <a:pt x="45" y="0"/>
                  </a:lnTo>
                  <a:lnTo>
                    <a:pt x="128" y="69"/>
                  </a:lnTo>
                  <a:lnTo>
                    <a:pt x="73" y="12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10" name="Rectangle 463">
              <a:extLst>
                <a:ext uri="{FF2B5EF4-FFF2-40B4-BE49-F238E27FC236}">
                  <a16:creationId xmlns:a16="http://schemas.microsoft.com/office/drawing/2014/main" id="{62EA7301-A811-0ECB-FD09-8D21F3D24701}"/>
                </a:ext>
              </a:extLst>
            </p:cNvPr>
            <p:cNvSpPr>
              <a:spLocks noChangeArrowheads="1"/>
            </p:cNvSpPr>
            <p:nvPr/>
          </p:nvSpPr>
          <p:spPr bwMode="auto">
            <a:xfrm>
              <a:off x="5627689" y="3001963"/>
              <a:ext cx="12700" cy="101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11" name="Freeform 464">
              <a:extLst>
                <a:ext uri="{FF2B5EF4-FFF2-40B4-BE49-F238E27FC236}">
                  <a16:creationId xmlns:a16="http://schemas.microsoft.com/office/drawing/2014/main" id="{4E53777D-01E5-3F74-02BC-4EF5EA66BCCC}"/>
                </a:ext>
              </a:extLst>
            </p:cNvPr>
            <p:cNvSpPr>
              <a:spLocks noEditPoints="1"/>
            </p:cNvSpPr>
            <p:nvPr/>
          </p:nvSpPr>
          <p:spPr bwMode="auto">
            <a:xfrm>
              <a:off x="5497514" y="2789238"/>
              <a:ext cx="52388" cy="93663"/>
            </a:xfrm>
            <a:custGeom>
              <a:avLst/>
              <a:gdLst>
                <a:gd name="T0" fmla="*/ 24 w 64"/>
                <a:gd name="T1" fmla="*/ 17 h 115"/>
                <a:gd name="T2" fmla="*/ 16 w 64"/>
                <a:gd name="T3" fmla="*/ 25 h 115"/>
                <a:gd name="T4" fmla="*/ 16 w 64"/>
                <a:gd name="T5" fmla="*/ 91 h 115"/>
                <a:gd name="T6" fmla="*/ 24 w 64"/>
                <a:gd name="T7" fmla="*/ 99 h 115"/>
                <a:gd name="T8" fmla="*/ 48 w 64"/>
                <a:gd name="T9" fmla="*/ 99 h 115"/>
                <a:gd name="T10" fmla="*/ 48 w 64"/>
                <a:gd name="T11" fmla="*/ 17 h 115"/>
                <a:gd name="T12" fmla="*/ 24 w 64"/>
                <a:gd name="T13" fmla="*/ 17 h 115"/>
                <a:gd name="T14" fmla="*/ 64 w 64"/>
                <a:gd name="T15" fmla="*/ 115 h 115"/>
                <a:gd name="T16" fmla="*/ 24 w 64"/>
                <a:gd name="T17" fmla="*/ 115 h 115"/>
                <a:gd name="T18" fmla="*/ 0 w 64"/>
                <a:gd name="T19" fmla="*/ 91 h 115"/>
                <a:gd name="T20" fmla="*/ 0 w 64"/>
                <a:gd name="T21" fmla="*/ 25 h 115"/>
                <a:gd name="T22" fmla="*/ 24 w 64"/>
                <a:gd name="T23" fmla="*/ 0 h 115"/>
                <a:gd name="T24" fmla="*/ 64 w 64"/>
                <a:gd name="T25" fmla="*/ 0 h 115"/>
                <a:gd name="T26" fmla="*/ 64 w 64"/>
                <a:gd name="T2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5">
                  <a:moveTo>
                    <a:pt x="24" y="17"/>
                  </a:moveTo>
                  <a:cubicBezTo>
                    <a:pt x="20" y="17"/>
                    <a:pt x="16" y="21"/>
                    <a:pt x="16" y="25"/>
                  </a:cubicBezTo>
                  <a:lnTo>
                    <a:pt x="16" y="91"/>
                  </a:lnTo>
                  <a:cubicBezTo>
                    <a:pt x="16" y="95"/>
                    <a:pt x="20" y="99"/>
                    <a:pt x="24" y="99"/>
                  </a:cubicBezTo>
                  <a:lnTo>
                    <a:pt x="48" y="99"/>
                  </a:lnTo>
                  <a:lnTo>
                    <a:pt x="48" y="17"/>
                  </a:lnTo>
                  <a:lnTo>
                    <a:pt x="24" y="17"/>
                  </a:lnTo>
                  <a:close/>
                  <a:moveTo>
                    <a:pt x="64" y="115"/>
                  </a:moveTo>
                  <a:lnTo>
                    <a:pt x="24" y="115"/>
                  </a:lnTo>
                  <a:cubicBezTo>
                    <a:pt x="11" y="115"/>
                    <a:pt x="0" y="104"/>
                    <a:pt x="0" y="91"/>
                  </a:cubicBezTo>
                  <a:lnTo>
                    <a:pt x="0" y="25"/>
                  </a:lnTo>
                  <a:cubicBezTo>
                    <a:pt x="0" y="11"/>
                    <a:pt x="11" y="0"/>
                    <a:pt x="24" y="0"/>
                  </a:cubicBezTo>
                  <a:lnTo>
                    <a:pt x="64" y="0"/>
                  </a:lnTo>
                  <a:lnTo>
                    <a:pt x="64" y="11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12" name="Freeform 465">
              <a:extLst>
                <a:ext uri="{FF2B5EF4-FFF2-40B4-BE49-F238E27FC236}">
                  <a16:creationId xmlns:a16="http://schemas.microsoft.com/office/drawing/2014/main" id="{31865607-E1A3-BAC4-0F18-3FA6EA03B887}"/>
                </a:ext>
              </a:extLst>
            </p:cNvPr>
            <p:cNvSpPr>
              <a:spLocks noEditPoints="1"/>
            </p:cNvSpPr>
            <p:nvPr/>
          </p:nvSpPr>
          <p:spPr bwMode="auto">
            <a:xfrm>
              <a:off x="5718176" y="2789238"/>
              <a:ext cx="52388" cy="93663"/>
            </a:xfrm>
            <a:custGeom>
              <a:avLst/>
              <a:gdLst>
                <a:gd name="T0" fmla="*/ 17 w 65"/>
                <a:gd name="T1" fmla="*/ 99 h 115"/>
                <a:gd name="T2" fmla="*/ 40 w 65"/>
                <a:gd name="T3" fmla="*/ 99 h 115"/>
                <a:gd name="T4" fmla="*/ 48 w 65"/>
                <a:gd name="T5" fmla="*/ 91 h 115"/>
                <a:gd name="T6" fmla="*/ 48 w 65"/>
                <a:gd name="T7" fmla="*/ 25 h 115"/>
                <a:gd name="T8" fmla="*/ 40 w 65"/>
                <a:gd name="T9" fmla="*/ 17 h 115"/>
                <a:gd name="T10" fmla="*/ 17 w 65"/>
                <a:gd name="T11" fmla="*/ 17 h 115"/>
                <a:gd name="T12" fmla="*/ 17 w 65"/>
                <a:gd name="T13" fmla="*/ 99 h 115"/>
                <a:gd name="T14" fmla="*/ 40 w 65"/>
                <a:gd name="T15" fmla="*/ 115 h 115"/>
                <a:gd name="T16" fmla="*/ 0 w 65"/>
                <a:gd name="T17" fmla="*/ 115 h 115"/>
                <a:gd name="T18" fmla="*/ 0 w 65"/>
                <a:gd name="T19" fmla="*/ 0 h 115"/>
                <a:gd name="T20" fmla="*/ 40 w 65"/>
                <a:gd name="T21" fmla="*/ 0 h 115"/>
                <a:gd name="T22" fmla="*/ 65 w 65"/>
                <a:gd name="T23" fmla="*/ 25 h 115"/>
                <a:gd name="T24" fmla="*/ 65 w 65"/>
                <a:gd name="T25" fmla="*/ 91 h 115"/>
                <a:gd name="T26" fmla="*/ 40 w 65"/>
                <a:gd name="T2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5">
                  <a:moveTo>
                    <a:pt x="17" y="99"/>
                  </a:moveTo>
                  <a:lnTo>
                    <a:pt x="40" y="99"/>
                  </a:lnTo>
                  <a:cubicBezTo>
                    <a:pt x="44" y="99"/>
                    <a:pt x="48" y="95"/>
                    <a:pt x="48" y="91"/>
                  </a:cubicBezTo>
                  <a:lnTo>
                    <a:pt x="48" y="25"/>
                  </a:lnTo>
                  <a:cubicBezTo>
                    <a:pt x="48" y="21"/>
                    <a:pt x="44" y="17"/>
                    <a:pt x="40" y="17"/>
                  </a:cubicBezTo>
                  <a:lnTo>
                    <a:pt x="17" y="17"/>
                  </a:lnTo>
                  <a:lnTo>
                    <a:pt x="17" y="99"/>
                  </a:lnTo>
                  <a:close/>
                  <a:moveTo>
                    <a:pt x="40" y="115"/>
                  </a:moveTo>
                  <a:lnTo>
                    <a:pt x="0" y="115"/>
                  </a:lnTo>
                  <a:lnTo>
                    <a:pt x="0" y="0"/>
                  </a:lnTo>
                  <a:lnTo>
                    <a:pt x="40" y="0"/>
                  </a:lnTo>
                  <a:cubicBezTo>
                    <a:pt x="54" y="0"/>
                    <a:pt x="65" y="11"/>
                    <a:pt x="65" y="25"/>
                  </a:cubicBezTo>
                  <a:lnTo>
                    <a:pt x="65" y="91"/>
                  </a:lnTo>
                  <a:cubicBezTo>
                    <a:pt x="65" y="104"/>
                    <a:pt x="54" y="115"/>
                    <a:pt x="40"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13" name="Freeform 466">
              <a:extLst>
                <a:ext uri="{FF2B5EF4-FFF2-40B4-BE49-F238E27FC236}">
                  <a16:creationId xmlns:a16="http://schemas.microsoft.com/office/drawing/2014/main" id="{720EBAF2-0352-5274-4762-7ADFD5E40470}"/>
                </a:ext>
              </a:extLst>
            </p:cNvPr>
            <p:cNvSpPr>
              <a:spLocks/>
            </p:cNvSpPr>
            <p:nvPr/>
          </p:nvSpPr>
          <p:spPr bwMode="auto">
            <a:xfrm>
              <a:off x="5648326" y="2876551"/>
              <a:ext cx="115888" cy="44450"/>
            </a:xfrm>
            <a:custGeom>
              <a:avLst/>
              <a:gdLst>
                <a:gd name="T0" fmla="*/ 89 w 144"/>
                <a:gd name="T1" fmla="*/ 55 h 55"/>
                <a:gd name="T2" fmla="*/ 0 w 144"/>
                <a:gd name="T3" fmla="*/ 55 h 55"/>
                <a:gd name="T4" fmla="*/ 0 w 144"/>
                <a:gd name="T5" fmla="*/ 38 h 55"/>
                <a:gd name="T6" fmla="*/ 89 w 144"/>
                <a:gd name="T7" fmla="*/ 38 h 55"/>
                <a:gd name="T8" fmla="*/ 127 w 144"/>
                <a:gd name="T9" fmla="*/ 0 h 55"/>
                <a:gd name="T10" fmla="*/ 144 w 144"/>
                <a:gd name="T11" fmla="*/ 0 h 55"/>
                <a:gd name="T12" fmla="*/ 89 w 144"/>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44" h="55">
                  <a:moveTo>
                    <a:pt x="89" y="55"/>
                  </a:moveTo>
                  <a:lnTo>
                    <a:pt x="0" y="55"/>
                  </a:lnTo>
                  <a:lnTo>
                    <a:pt x="0" y="38"/>
                  </a:lnTo>
                  <a:lnTo>
                    <a:pt x="89" y="38"/>
                  </a:lnTo>
                  <a:cubicBezTo>
                    <a:pt x="110" y="38"/>
                    <a:pt x="127" y="21"/>
                    <a:pt x="127" y="0"/>
                  </a:cubicBezTo>
                  <a:lnTo>
                    <a:pt x="144" y="0"/>
                  </a:lnTo>
                  <a:cubicBezTo>
                    <a:pt x="144" y="30"/>
                    <a:pt x="119" y="55"/>
                    <a:pt x="89"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14" name="Freeform 467">
              <a:extLst>
                <a:ext uri="{FF2B5EF4-FFF2-40B4-BE49-F238E27FC236}">
                  <a16:creationId xmlns:a16="http://schemas.microsoft.com/office/drawing/2014/main" id="{BC73210B-24D9-D1B9-AF53-8F4B79C80E99}"/>
                </a:ext>
              </a:extLst>
            </p:cNvPr>
            <p:cNvSpPr>
              <a:spLocks noEditPoints="1"/>
            </p:cNvSpPr>
            <p:nvPr/>
          </p:nvSpPr>
          <p:spPr bwMode="auto">
            <a:xfrm>
              <a:off x="5613401" y="2894013"/>
              <a:ext cx="41275" cy="39688"/>
            </a:xfrm>
            <a:custGeom>
              <a:avLst/>
              <a:gdLst>
                <a:gd name="T0" fmla="*/ 25 w 50"/>
                <a:gd name="T1" fmla="*/ 16 h 50"/>
                <a:gd name="T2" fmla="*/ 17 w 50"/>
                <a:gd name="T3" fmla="*/ 25 h 50"/>
                <a:gd name="T4" fmla="*/ 25 w 50"/>
                <a:gd name="T5" fmla="*/ 33 h 50"/>
                <a:gd name="T6" fmla="*/ 33 w 50"/>
                <a:gd name="T7" fmla="*/ 25 h 50"/>
                <a:gd name="T8" fmla="*/ 25 w 50"/>
                <a:gd name="T9" fmla="*/ 16 h 50"/>
                <a:gd name="T10" fmla="*/ 25 w 50"/>
                <a:gd name="T11" fmla="*/ 50 h 50"/>
                <a:gd name="T12" fmla="*/ 0 w 50"/>
                <a:gd name="T13" fmla="*/ 25 h 50"/>
                <a:gd name="T14" fmla="*/ 25 w 50"/>
                <a:gd name="T15" fmla="*/ 0 h 50"/>
                <a:gd name="T16" fmla="*/ 50 w 50"/>
                <a:gd name="T17" fmla="*/ 25 h 50"/>
                <a:gd name="T18" fmla="*/ 25 w 50"/>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16"/>
                  </a:moveTo>
                  <a:cubicBezTo>
                    <a:pt x="21" y="16"/>
                    <a:pt x="17" y="20"/>
                    <a:pt x="17" y="25"/>
                  </a:cubicBezTo>
                  <a:cubicBezTo>
                    <a:pt x="17" y="29"/>
                    <a:pt x="21" y="33"/>
                    <a:pt x="25" y="33"/>
                  </a:cubicBezTo>
                  <a:cubicBezTo>
                    <a:pt x="30" y="33"/>
                    <a:pt x="33" y="29"/>
                    <a:pt x="33" y="25"/>
                  </a:cubicBezTo>
                  <a:cubicBezTo>
                    <a:pt x="33" y="20"/>
                    <a:pt x="30" y="16"/>
                    <a:pt x="25" y="16"/>
                  </a:cubicBezTo>
                  <a:close/>
                  <a:moveTo>
                    <a:pt x="25" y="50"/>
                  </a:moveTo>
                  <a:cubicBezTo>
                    <a:pt x="11" y="50"/>
                    <a:pt x="0" y="38"/>
                    <a:pt x="0" y="25"/>
                  </a:cubicBezTo>
                  <a:cubicBezTo>
                    <a:pt x="0" y="11"/>
                    <a:pt x="11" y="0"/>
                    <a:pt x="25" y="0"/>
                  </a:cubicBezTo>
                  <a:cubicBezTo>
                    <a:pt x="39" y="0"/>
                    <a:pt x="50" y="11"/>
                    <a:pt x="50" y="25"/>
                  </a:cubicBezTo>
                  <a:cubicBezTo>
                    <a:pt x="50" y="38"/>
                    <a:pt x="39" y="50"/>
                    <a:pt x="2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115" name="Challenge2" descr="{&quot;Key&quot;:&quot;POWER_USER_SHAPE_ICON&quot;,&quot;Value&quot;:&quot;POWER_USER_SHAPE_ICON_STYLE_1&quot;}">
            <a:extLst>
              <a:ext uri="{FF2B5EF4-FFF2-40B4-BE49-F238E27FC236}">
                <a16:creationId xmlns:a16="http://schemas.microsoft.com/office/drawing/2014/main" id="{C5C2E684-7873-2912-12FD-A021A6BEBF95}"/>
              </a:ext>
            </a:extLst>
          </p:cNvPr>
          <p:cNvGrpSpPr>
            <a:grpSpLocks noChangeAspect="1"/>
          </p:cNvGrpSpPr>
          <p:nvPr/>
        </p:nvGrpSpPr>
        <p:grpSpPr>
          <a:xfrm>
            <a:off x="6841346" y="5398342"/>
            <a:ext cx="1108950" cy="857250"/>
            <a:chOff x="2876570" y="4442540"/>
            <a:chExt cx="934362" cy="722288"/>
          </a:xfrm>
        </p:grpSpPr>
        <p:sp>
          <p:nvSpPr>
            <p:cNvPr id="116" name="Freeform: Shape 115">
              <a:extLst>
                <a:ext uri="{FF2B5EF4-FFF2-40B4-BE49-F238E27FC236}">
                  <a16:creationId xmlns:a16="http://schemas.microsoft.com/office/drawing/2014/main" id="{AEF1B2A2-DE38-B222-2096-C7AF89B01041}"/>
                </a:ext>
              </a:extLst>
            </p:cNvPr>
            <p:cNvSpPr/>
            <p:nvPr/>
          </p:nvSpPr>
          <p:spPr>
            <a:xfrm>
              <a:off x="3202737" y="5097378"/>
              <a:ext cx="94203" cy="65942"/>
            </a:xfrm>
            <a:custGeom>
              <a:avLst/>
              <a:gdLst>
                <a:gd name="connsiteX0" fmla="*/ 0 w 94203"/>
                <a:gd name="connsiteY0" fmla="*/ 67563 h 65942"/>
                <a:gd name="connsiteX1" fmla="*/ 98802 w 94203"/>
                <a:gd name="connsiteY1" fmla="*/ 0 h 65942"/>
              </a:gdLst>
              <a:ahLst/>
              <a:cxnLst>
                <a:cxn ang="0">
                  <a:pos x="connsiteX0" y="connsiteY0"/>
                </a:cxn>
                <a:cxn ang="0">
                  <a:pos x="connsiteX1" y="connsiteY1"/>
                </a:cxn>
              </a:cxnLst>
              <a:rect l="l" t="t" r="r" b="b"/>
              <a:pathLst>
                <a:path w="94203" h="65942">
                  <a:moveTo>
                    <a:pt x="0" y="67563"/>
                  </a:moveTo>
                  <a:lnTo>
                    <a:pt x="98802" y="0"/>
                  </a:lnTo>
                </a:path>
              </a:pathLst>
            </a:custGeom>
            <a:noFill/>
            <a:ln w="19050" cap="rnd">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sp>
          <p:nvSpPr>
            <p:cNvPr id="117" name="Freeform: Shape 116">
              <a:extLst>
                <a:ext uri="{FF2B5EF4-FFF2-40B4-BE49-F238E27FC236}">
                  <a16:creationId xmlns:a16="http://schemas.microsoft.com/office/drawing/2014/main" id="{CDEFD2D8-89B4-0809-0888-07CFF8E8E8C3}"/>
                </a:ext>
              </a:extLst>
            </p:cNvPr>
            <p:cNvSpPr/>
            <p:nvPr/>
          </p:nvSpPr>
          <p:spPr>
            <a:xfrm>
              <a:off x="3066726" y="4846074"/>
              <a:ext cx="744206" cy="310871"/>
            </a:xfrm>
            <a:custGeom>
              <a:avLst/>
              <a:gdLst>
                <a:gd name="connsiteX0" fmla="*/ 751193 w 744206"/>
                <a:gd name="connsiteY0" fmla="*/ 318867 h 310870"/>
                <a:gd name="connsiteX1" fmla="*/ 570244 w 744206"/>
                <a:gd name="connsiteY1" fmla="*/ 11325 h 310870"/>
                <a:gd name="connsiteX2" fmla="*/ 548077 w 744206"/>
                <a:gd name="connsiteY2" fmla="*/ 284 h 310870"/>
                <a:gd name="connsiteX3" fmla="*/ 0 w 744206"/>
                <a:gd name="connsiteY3" fmla="*/ 318867 h 310870"/>
              </a:gdLst>
              <a:ahLst/>
              <a:cxnLst>
                <a:cxn ang="0">
                  <a:pos x="connsiteX0" y="connsiteY0"/>
                </a:cxn>
                <a:cxn ang="0">
                  <a:pos x="connsiteX1" y="connsiteY1"/>
                </a:cxn>
                <a:cxn ang="0">
                  <a:pos x="connsiteX2" y="connsiteY2"/>
                </a:cxn>
                <a:cxn ang="0">
                  <a:pos x="connsiteX3" y="connsiteY3"/>
                </a:cxn>
              </a:cxnLst>
              <a:rect l="l" t="t" r="r" b="b"/>
              <a:pathLst>
                <a:path w="744206" h="310870">
                  <a:moveTo>
                    <a:pt x="751193" y="318867"/>
                  </a:moveTo>
                  <a:lnTo>
                    <a:pt x="570244" y="11325"/>
                  </a:lnTo>
                  <a:cubicBezTo>
                    <a:pt x="566403" y="3738"/>
                    <a:pt x="556443" y="-1274"/>
                    <a:pt x="548077" y="284"/>
                  </a:cubicBezTo>
                  <a:lnTo>
                    <a:pt x="0" y="318867"/>
                  </a:lnTo>
                </a:path>
              </a:pathLst>
            </a:custGeom>
            <a:noFill/>
            <a:ln w="19050" cap="rnd">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sp>
          <p:nvSpPr>
            <p:cNvPr id="118" name="Freeform: Shape 117">
              <a:extLst>
                <a:ext uri="{FF2B5EF4-FFF2-40B4-BE49-F238E27FC236}">
                  <a16:creationId xmlns:a16="http://schemas.microsoft.com/office/drawing/2014/main" id="{F397AB03-6EEC-A802-B580-108102157828}"/>
                </a:ext>
              </a:extLst>
            </p:cNvPr>
            <p:cNvSpPr/>
            <p:nvPr/>
          </p:nvSpPr>
          <p:spPr>
            <a:xfrm>
              <a:off x="3625194" y="5023523"/>
              <a:ext cx="94203" cy="141305"/>
            </a:xfrm>
            <a:custGeom>
              <a:avLst/>
              <a:gdLst>
                <a:gd name="connsiteX0" fmla="*/ 0 w 94203"/>
                <a:gd name="connsiteY0" fmla="*/ 0 h 141304"/>
                <a:gd name="connsiteX1" fmla="*/ 96313 w 94203"/>
                <a:gd name="connsiteY1" fmla="*/ 141380 h 141304"/>
              </a:gdLst>
              <a:ahLst/>
              <a:cxnLst>
                <a:cxn ang="0">
                  <a:pos x="connsiteX0" y="connsiteY0"/>
                </a:cxn>
                <a:cxn ang="0">
                  <a:pos x="connsiteX1" y="connsiteY1"/>
                </a:cxn>
              </a:cxnLst>
              <a:rect l="l" t="t" r="r" b="b"/>
              <a:pathLst>
                <a:path w="94203" h="141304">
                  <a:moveTo>
                    <a:pt x="0" y="0"/>
                  </a:moveTo>
                  <a:lnTo>
                    <a:pt x="96313" y="141380"/>
                  </a:lnTo>
                </a:path>
              </a:pathLst>
            </a:custGeom>
            <a:noFill/>
            <a:ln w="19050" cap="rnd">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sp>
          <p:nvSpPr>
            <p:cNvPr id="119" name="Freeform: Shape 118">
              <a:extLst>
                <a:ext uri="{FF2B5EF4-FFF2-40B4-BE49-F238E27FC236}">
                  <a16:creationId xmlns:a16="http://schemas.microsoft.com/office/drawing/2014/main" id="{BD1A6125-3A81-F167-F896-8EA0D6FF570C}"/>
                </a:ext>
              </a:extLst>
            </p:cNvPr>
            <p:cNvSpPr/>
            <p:nvPr/>
          </p:nvSpPr>
          <p:spPr>
            <a:xfrm>
              <a:off x="3085961" y="4793591"/>
              <a:ext cx="94203" cy="226088"/>
            </a:xfrm>
            <a:custGeom>
              <a:avLst/>
              <a:gdLst>
                <a:gd name="connsiteX0" fmla="*/ 32430 w 94203"/>
                <a:gd name="connsiteY0" fmla="*/ 0 h 226087"/>
                <a:gd name="connsiteX1" fmla="*/ 28716 w 94203"/>
                <a:gd name="connsiteY1" fmla="*/ 95823 h 226087"/>
                <a:gd name="connsiteX2" fmla="*/ 1878 w 94203"/>
                <a:gd name="connsiteY2" fmla="*/ 188356 h 226087"/>
                <a:gd name="connsiteX3" fmla="*/ 16122 w 94203"/>
                <a:gd name="connsiteY3" fmla="*/ 225774 h 226087"/>
                <a:gd name="connsiteX4" fmla="*/ 55726 w 94203"/>
                <a:gd name="connsiteY4" fmla="*/ 212799 h 226087"/>
                <a:gd name="connsiteX5" fmla="*/ 89987 w 94203"/>
                <a:gd name="connsiteY5" fmla="*/ 122527 h 226087"/>
                <a:gd name="connsiteX6" fmla="*/ 95207 w 94203"/>
                <a:gd name="connsiteY6" fmla="*/ 97519 h 226087"/>
                <a:gd name="connsiteX7" fmla="*/ 100537 w 94203"/>
                <a:gd name="connsiteY7" fmla="*/ 33046 h 22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03" h="226087">
                  <a:moveTo>
                    <a:pt x="32430" y="0"/>
                  </a:moveTo>
                  <a:lnTo>
                    <a:pt x="28716" y="95823"/>
                  </a:lnTo>
                  <a:cubicBezTo>
                    <a:pt x="23869" y="112629"/>
                    <a:pt x="6004" y="174464"/>
                    <a:pt x="1878" y="188356"/>
                  </a:cubicBezTo>
                  <a:cubicBezTo>
                    <a:pt x="-5452" y="212874"/>
                    <a:pt x="10665" y="223802"/>
                    <a:pt x="16122" y="225774"/>
                  </a:cubicBezTo>
                  <a:cubicBezTo>
                    <a:pt x="32842" y="231815"/>
                    <a:pt x="48303" y="229655"/>
                    <a:pt x="55726" y="212799"/>
                  </a:cubicBezTo>
                  <a:cubicBezTo>
                    <a:pt x="61108" y="200502"/>
                    <a:pt x="81176" y="146455"/>
                    <a:pt x="89987" y="122527"/>
                  </a:cubicBezTo>
                  <a:cubicBezTo>
                    <a:pt x="92313" y="116234"/>
                    <a:pt x="94315" y="109188"/>
                    <a:pt x="95207" y="97519"/>
                  </a:cubicBezTo>
                  <a:lnTo>
                    <a:pt x="100537" y="33046"/>
                  </a:lnTo>
                </a:path>
              </a:pathLst>
            </a:custGeom>
            <a:noFill/>
            <a:ln w="19050" cap="flat">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sp>
          <p:nvSpPr>
            <p:cNvPr id="120" name="Freeform: Shape 119">
              <a:extLst>
                <a:ext uri="{FF2B5EF4-FFF2-40B4-BE49-F238E27FC236}">
                  <a16:creationId xmlns:a16="http://schemas.microsoft.com/office/drawing/2014/main" id="{8CFDDDCC-3627-DEAE-530A-F75D5CFF521D}"/>
                </a:ext>
              </a:extLst>
            </p:cNvPr>
            <p:cNvSpPr/>
            <p:nvPr/>
          </p:nvSpPr>
          <p:spPr>
            <a:xfrm>
              <a:off x="3017956" y="4571078"/>
              <a:ext cx="367393" cy="395654"/>
            </a:xfrm>
            <a:custGeom>
              <a:avLst/>
              <a:gdLst>
                <a:gd name="connsiteX0" fmla="*/ 246053 w 367392"/>
                <a:gd name="connsiteY0" fmla="*/ 27714 h 395653"/>
                <a:gd name="connsiteX1" fmla="*/ 295901 w 367392"/>
                <a:gd name="connsiteY1" fmla="*/ 100288 h 395653"/>
                <a:gd name="connsiteX2" fmla="*/ 352580 w 367392"/>
                <a:gd name="connsiteY2" fmla="*/ 134402 h 395653"/>
                <a:gd name="connsiteX3" fmla="*/ 368379 w 367392"/>
                <a:gd name="connsiteY3" fmla="*/ 152954 h 395653"/>
                <a:gd name="connsiteX4" fmla="*/ 365745 w 367392"/>
                <a:gd name="connsiteY4" fmla="*/ 173892 h 395653"/>
                <a:gd name="connsiteX5" fmla="*/ 345186 w 367392"/>
                <a:gd name="connsiteY5" fmla="*/ 186653 h 395653"/>
                <a:gd name="connsiteX6" fmla="*/ 326150 w 367392"/>
                <a:gd name="connsiteY6" fmla="*/ 181001 h 395653"/>
                <a:gd name="connsiteX7" fmla="*/ 258917 w 367392"/>
                <a:gd name="connsiteY7" fmla="*/ 146360 h 395653"/>
                <a:gd name="connsiteX8" fmla="*/ 244787 w 367392"/>
                <a:gd name="connsiteY8" fmla="*/ 136299 h 395653"/>
                <a:gd name="connsiteX9" fmla="*/ 222565 w 367392"/>
                <a:gd name="connsiteY9" fmla="*/ 113137 h 395653"/>
                <a:gd name="connsiteX10" fmla="*/ 195295 w 367392"/>
                <a:gd name="connsiteY10" fmla="*/ 175198 h 395653"/>
                <a:gd name="connsiteX11" fmla="*/ 199598 w 367392"/>
                <a:gd name="connsiteY11" fmla="*/ 177409 h 395653"/>
                <a:gd name="connsiteX12" fmla="*/ 288071 w 367392"/>
                <a:gd name="connsiteY12" fmla="*/ 226621 h 395653"/>
                <a:gd name="connsiteX13" fmla="*/ 296574 w 367392"/>
                <a:gd name="connsiteY13" fmla="*/ 250134 h 395653"/>
                <a:gd name="connsiteX14" fmla="*/ 295734 w 367392"/>
                <a:gd name="connsiteY14" fmla="*/ 366268 h 395653"/>
                <a:gd name="connsiteX15" fmla="*/ 265517 w 367392"/>
                <a:gd name="connsiteY15" fmla="*/ 400445 h 395653"/>
                <a:gd name="connsiteX16" fmla="*/ 233428 w 367392"/>
                <a:gd name="connsiteY16" fmla="*/ 372962 h 395653"/>
                <a:gd name="connsiteX17" fmla="*/ 228463 w 367392"/>
                <a:gd name="connsiteY17" fmla="*/ 280216 h 395653"/>
                <a:gd name="connsiteX18" fmla="*/ 225406 w 367392"/>
                <a:gd name="connsiteY18" fmla="*/ 278998 h 395653"/>
                <a:gd name="connsiteX19" fmla="*/ 108050 w 367392"/>
                <a:gd name="connsiteY19" fmla="*/ 227575 h 395653"/>
                <a:gd name="connsiteX20" fmla="*/ 87899 w 367392"/>
                <a:gd name="connsiteY20" fmla="*/ 175676 h 395653"/>
                <a:gd name="connsiteX21" fmla="*/ 131807 w 367392"/>
                <a:gd name="connsiteY21" fmla="*/ 83520 h 395653"/>
                <a:gd name="connsiteX22" fmla="*/ 100450 w 367392"/>
                <a:gd name="connsiteY22" fmla="*/ 104470 h 395653"/>
                <a:gd name="connsiteX23" fmla="*/ 48034 w 367392"/>
                <a:gd name="connsiteY23" fmla="*/ 154989 h 395653"/>
                <a:gd name="connsiteX24" fmla="*/ 26878 w 367392"/>
                <a:gd name="connsiteY24" fmla="*/ 163919 h 395653"/>
                <a:gd name="connsiteX25" fmla="*/ 8169 w 367392"/>
                <a:gd name="connsiteY25" fmla="*/ 156735 h 395653"/>
                <a:gd name="connsiteX26" fmla="*/ 5 w 367392"/>
                <a:gd name="connsiteY26" fmla="*/ 138484 h 395653"/>
                <a:gd name="connsiteX27" fmla="*/ 11295 w 367392"/>
                <a:gd name="connsiteY27" fmla="*/ 112999 h 395653"/>
                <a:gd name="connsiteX28" fmla="*/ 65530 w 367392"/>
                <a:gd name="connsiteY28" fmla="*/ 51692 h 395653"/>
                <a:gd name="connsiteX29" fmla="*/ 80951 w 367392"/>
                <a:gd name="connsiteY29" fmla="*/ 41807 h 395653"/>
                <a:gd name="connsiteX30" fmla="*/ 163159 w 367392"/>
                <a:gd name="connsiteY30" fmla="*/ 3736 h 395653"/>
                <a:gd name="connsiteX31" fmla="*/ 246053 w 367392"/>
                <a:gd name="connsiteY31" fmla="*/ 27714 h 39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67392" h="395653">
                  <a:moveTo>
                    <a:pt x="246053" y="27714"/>
                  </a:moveTo>
                  <a:lnTo>
                    <a:pt x="295901" y="100288"/>
                  </a:lnTo>
                  <a:lnTo>
                    <a:pt x="352580" y="134402"/>
                  </a:lnTo>
                  <a:cubicBezTo>
                    <a:pt x="360922" y="139075"/>
                    <a:pt x="366441" y="145581"/>
                    <a:pt x="368379" y="152954"/>
                  </a:cubicBezTo>
                  <a:cubicBezTo>
                    <a:pt x="370013" y="159159"/>
                    <a:pt x="369336" y="168039"/>
                    <a:pt x="365745" y="173892"/>
                  </a:cubicBezTo>
                  <a:cubicBezTo>
                    <a:pt x="361314" y="181202"/>
                    <a:pt x="353675" y="186653"/>
                    <a:pt x="345186" y="186653"/>
                  </a:cubicBezTo>
                  <a:cubicBezTo>
                    <a:pt x="339235" y="186653"/>
                    <a:pt x="332832" y="184769"/>
                    <a:pt x="326150" y="181001"/>
                  </a:cubicBezTo>
                  <a:lnTo>
                    <a:pt x="258917" y="146360"/>
                  </a:lnTo>
                  <a:cubicBezTo>
                    <a:pt x="253265" y="143169"/>
                    <a:pt x="248908" y="140971"/>
                    <a:pt x="244787" y="136299"/>
                  </a:cubicBezTo>
                  <a:lnTo>
                    <a:pt x="222565" y="113137"/>
                  </a:lnTo>
                  <a:lnTo>
                    <a:pt x="195295" y="175198"/>
                  </a:lnTo>
                  <a:lnTo>
                    <a:pt x="199598" y="177409"/>
                  </a:lnTo>
                  <a:cubicBezTo>
                    <a:pt x="215564" y="185624"/>
                    <a:pt x="268735" y="214098"/>
                    <a:pt x="288071" y="226621"/>
                  </a:cubicBezTo>
                  <a:cubicBezTo>
                    <a:pt x="295901" y="231695"/>
                    <a:pt x="296574" y="241806"/>
                    <a:pt x="296574" y="250134"/>
                  </a:cubicBezTo>
                  <a:cubicBezTo>
                    <a:pt x="297031" y="262192"/>
                    <a:pt x="296692" y="337756"/>
                    <a:pt x="295734" y="366268"/>
                  </a:cubicBezTo>
                  <a:cubicBezTo>
                    <a:pt x="295029" y="387344"/>
                    <a:pt x="283459" y="400445"/>
                    <a:pt x="265517" y="400445"/>
                  </a:cubicBezTo>
                  <a:cubicBezTo>
                    <a:pt x="243035" y="400445"/>
                    <a:pt x="234203" y="386251"/>
                    <a:pt x="233428" y="372962"/>
                  </a:cubicBezTo>
                  <a:lnTo>
                    <a:pt x="228463" y="280216"/>
                  </a:lnTo>
                  <a:lnTo>
                    <a:pt x="225406" y="278998"/>
                  </a:lnTo>
                  <a:cubicBezTo>
                    <a:pt x="204843" y="270783"/>
                    <a:pt x="135648" y="242799"/>
                    <a:pt x="108050" y="227575"/>
                  </a:cubicBezTo>
                  <a:cubicBezTo>
                    <a:pt x="83488" y="214035"/>
                    <a:pt x="81820" y="191150"/>
                    <a:pt x="87899" y="175676"/>
                  </a:cubicBezTo>
                  <a:cubicBezTo>
                    <a:pt x="95681" y="155855"/>
                    <a:pt x="131807" y="83520"/>
                    <a:pt x="131807" y="83520"/>
                  </a:cubicBezTo>
                  <a:lnTo>
                    <a:pt x="100450" y="104470"/>
                  </a:lnTo>
                  <a:lnTo>
                    <a:pt x="48034" y="154989"/>
                  </a:lnTo>
                  <a:cubicBezTo>
                    <a:pt x="42098" y="160754"/>
                    <a:pt x="34585" y="163919"/>
                    <a:pt x="26878" y="163919"/>
                  </a:cubicBezTo>
                  <a:cubicBezTo>
                    <a:pt x="20058" y="163919"/>
                    <a:pt x="13390" y="161357"/>
                    <a:pt x="8169" y="156735"/>
                  </a:cubicBezTo>
                  <a:cubicBezTo>
                    <a:pt x="3062" y="152225"/>
                    <a:pt x="157" y="145744"/>
                    <a:pt x="5" y="138484"/>
                  </a:cubicBezTo>
                  <a:cubicBezTo>
                    <a:pt x="-167" y="129340"/>
                    <a:pt x="3950" y="120058"/>
                    <a:pt x="11295" y="112999"/>
                  </a:cubicBezTo>
                  <a:lnTo>
                    <a:pt x="65530" y="51692"/>
                  </a:lnTo>
                  <a:cubicBezTo>
                    <a:pt x="70329" y="47145"/>
                    <a:pt x="74848" y="44595"/>
                    <a:pt x="80951" y="41807"/>
                  </a:cubicBezTo>
                  <a:cubicBezTo>
                    <a:pt x="90258" y="37561"/>
                    <a:pt x="141428" y="10167"/>
                    <a:pt x="163159" y="3736"/>
                  </a:cubicBezTo>
                  <a:cubicBezTo>
                    <a:pt x="183825" y="-2406"/>
                    <a:pt x="223071" y="-4780"/>
                    <a:pt x="246053" y="27714"/>
                  </a:cubicBezTo>
                  <a:close/>
                </a:path>
              </a:pathLst>
            </a:custGeom>
            <a:noFill/>
            <a:ln w="19050" cap="flat">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sp>
          <p:nvSpPr>
            <p:cNvPr id="121" name="Freeform: Shape 120">
              <a:extLst>
                <a:ext uri="{FF2B5EF4-FFF2-40B4-BE49-F238E27FC236}">
                  <a16:creationId xmlns:a16="http://schemas.microsoft.com/office/drawing/2014/main" id="{7DDAAD83-C3C0-67DE-DC7E-EF1797463E9F}"/>
                </a:ext>
              </a:extLst>
            </p:cNvPr>
            <p:cNvSpPr/>
            <p:nvPr/>
          </p:nvSpPr>
          <p:spPr>
            <a:xfrm>
              <a:off x="2876570" y="4707992"/>
              <a:ext cx="188407" cy="178986"/>
            </a:xfrm>
            <a:custGeom>
              <a:avLst/>
              <a:gdLst>
                <a:gd name="connsiteX0" fmla="*/ 125809 w 188406"/>
                <a:gd name="connsiteY0" fmla="*/ 184802 h 178986"/>
                <a:gd name="connsiteX1" fmla="*/ 121295 w 188406"/>
                <a:gd name="connsiteY1" fmla="*/ 183232 h 178986"/>
                <a:gd name="connsiteX2" fmla="*/ 2727 w 188406"/>
                <a:gd name="connsiteY2" fmla="*/ 89744 h 178986"/>
                <a:gd name="connsiteX3" fmla="*/ 1569 w 188406"/>
                <a:gd name="connsiteY3" fmla="*/ 79570 h 178986"/>
                <a:gd name="connsiteX4" fmla="*/ 62403 w 188406"/>
                <a:gd name="connsiteY4" fmla="*/ 2751 h 178986"/>
                <a:gd name="connsiteX5" fmla="*/ 68065 w 188406"/>
                <a:gd name="connsiteY5" fmla="*/ 0 h 178986"/>
                <a:gd name="connsiteX6" fmla="*/ 72579 w 188406"/>
                <a:gd name="connsiteY6" fmla="*/ 1570 h 178986"/>
                <a:gd name="connsiteX7" fmla="*/ 191142 w 188406"/>
                <a:gd name="connsiteY7" fmla="*/ 95070 h 178986"/>
                <a:gd name="connsiteX8" fmla="*/ 192300 w 188406"/>
                <a:gd name="connsiteY8" fmla="*/ 105231 h 178986"/>
                <a:gd name="connsiteX9" fmla="*/ 131446 w 188406"/>
                <a:gd name="connsiteY9" fmla="*/ 182076 h 178986"/>
                <a:gd name="connsiteX10" fmla="*/ 125809 w 188406"/>
                <a:gd name="connsiteY10" fmla="*/ 184802 h 178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406" h="178986">
                  <a:moveTo>
                    <a:pt x="125809" y="184802"/>
                  </a:moveTo>
                  <a:cubicBezTo>
                    <a:pt x="124180" y="184802"/>
                    <a:pt x="122576" y="184236"/>
                    <a:pt x="121295" y="183232"/>
                  </a:cubicBezTo>
                  <a:lnTo>
                    <a:pt x="2727" y="89744"/>
                  </a:lnTo>
                  <a:cubicBezTo>
                    <a:pt x="-385" y="87245"/>
                    <a:pt x="-920" y="82698"/>
                    <a:pt x="1569" y="79570"/>
                  </a:cubicBezTo>
                  <a:lnTo>
                    <a:pt x="62403" y="2751"/>
                  </a:lnTo>
                  <a:cubicBezTo>
                    <a:pt x="63787" y="1017"/>
                    <a:pt x="65847" y="0"/>
                    <a:pt x="68065" y="0"/>
                  </a:cubicBezTo>
                  <a:cubicBezTo>
                    <a:pt x="69694" y="0"/>
                    <a:pt x="71303" y="540"/>
                    <a:pt x="72579" y="1570"/>
                  </a:cubicBezTo>
                  <a:lnTo>
                    <a:pt x="191142" y="95070"/>
                  </a:lnTo>
                  <a:cubicBezTo>
                    <a:pt x="194302" y="97645"/>
                    <a:pt x="194817" y="102028"/>
                    <a:pt x="192300" y="105231"/>
                  </a:cubicBezTo>
                  <a:lnTo>
                    <a:pt x="131446" y="182076"/>
                  </a:lnTo>
                  <a:cubicBezTo>
                    <a:pt x="130082" y="183809"/>
                    <a:pt x="128026" y="184802"/>
                    <a:pt x="125809" y="184802"/>
                  </a:cubicBezTo>
                  <a:close/>
                </a:path>
              </a:pathLst>
            </a:custGeom>
            <a:noFill/>
            <a:ln w="19050" cap="flat">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sp>
          <p:nvSpPr>
            <p:cNvPr id="122" name="Freeform: Shape 121">
              <a:extLst>
                <a:ext uri="{FF2B5EF4-FFF2-40B4-BE49-F238E27FC236}">
                  <a16:creationId xmlns:a16="http://schemas.microsoft.com/office/drawing/2014/main" id="{E414FB6B-449B-D721-02A7-E04B37FF5169}"/>
                </a:ext>
              </a:extLst>
            </p:cNvPr>
            <p:cNvSpPr/>
            <p:nvPr/>
          </p:nvSpPr>
          <p:spPr>
            <a:xfrm>
              <a:off x="3241027" y="4442540"/>
              <a:ext cx="122464" cy="122464"/>
            </a:xfrm>
            <a:custGeom>
              <a:avLst/>
              <a:gdLst>
                <a:gd name="connsiteX0" fmla="*/ 63935 w 122464"/>
                <a:gd name="connsiteY0" fmla="*/ 127815 h 122464"/>
                <a:gd name="connsiteX1" fmla="*/ 0 w 122464"/>
                <a:gd name="connsiteY1" fmla="*/ 63895 h 122464"/>
                <a:gd name="connsiteX2" fmla="*/ 63935 w 122464"/>
                <a:gd name="connsiteY2" fmla="*/ 0 h 122464"/>
                <a:gd name="connsiteX3" fmla="*/ 127831 w 122464"/>
                <a:gd name="connsiteY3" fmla="*/ 63895 h 122464"/>
                <a:gd name="connsiteX4" fmla="*/ 63935 w 122464"/>
                <a:gd name="connsiteY4" fmla="*/ 127815 h 122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4" h="122464">
                  <a:moveTo>
                    <a:pt x="63935" y="127815"/>
                  </a:moveTo>
                  <a:cubicBezTo>
                    <a:pt x="28673" y="127815"/>
                    <a:pt x="0" y="99139"/>
                    <a:pt x="0" y="63895"/>
                  </a:cubicBezTo>
                  <a:cubicBezTo>
                    <a:pt x="0" y="28663"/>
                    <a:pt x="28673" y="0"/>
                    <a:pt x="63935" y="0"/>
                  </a:cubicBezTo>
                  <a:cubicBezTo>
                    <a:pt x="99173" y="0"/>
                    <a:pt x="127831" y="28663"/>
                    <a:pt x="127831" y="63895"/>
                  </a:cubicBezTo>
                  <a:cubicBezTo>
                    <a:pt x="127831" y="99139"/>
                    <a:pt x="99173" y="127815"/>
                    <a:pt x="63935" y="127815"/>
                  </a:cubicBezTo>
                  <a:close/>
                </a:path>
              </a:pathLst>
            </a:custGeom>
            <a:noFill/>
            <a:ln w="19050" cap="flat">
              <a:solidFill>
                <a:schemeClr val="lt1"/>
              </a:solidFill>
              <a:prstDash val="solid"/>
              <a:round/>
            </a:ln>
          </p:spPr>
          <p:txBody>
            <a:bodyPr rtlCol="0" anchor="ctr"/>
            <a:lstStyle/>
            <a:p>
              <a:pPr defTabSz="1371600">
                <a:defRPr/>
              </a:pPr>
              <a:endParaRPr lang="en-IN" sz="2700" dirty="0">
                <a:solidFill>
                  <a:prstClr val="black"/>
                </a:solidFill>
                <a:latin typeface="Calibri" panose="020F0502020204030204"/>
              </a:endParaRPr>
            </a:p>
          </p:txBody>
        </p:sp>
      </p:grpSp>
      <p:grpSp>
        <p:nvGrpSpPr>
          <p:cNvPr id="123" name="Exchange" descr="{&quot;Key&quot;:&quot;POWER_USER_SHAPE_ICON&quot;,&quot;Value&quot;:&quot;POWER_USER_SHAPE_ICON_STYLE_1&quot;}">
            <a:extLst>
              <a:ext uri="{FF2B5EF4-FFF2-40B4-BE49-F238E27FC236}">
                <a16:creationId xmlns:a16="http://schemas.microsoft.com/office/drawing/2014/main" id="{466844F0-549B-1DAD-E821-D3876F97EFEE}"/>
              </a:ext>
            </a:extLst>
          </p:cNvPr>
          <p:cNvGrpSpPr>
            <a:grpSpLocks noChangeAspect="1"/>
          </p:cNvGrpSpPr>
          <p:nvPr>
            <p:custDataLst>
              <p:tags r:id="rId2"/>
            </p:custDataLst>
          </p:nvPr>
        </p:nvGrpSpPr>
        <p:grpSpPr>
          <a:xfrm>
            <a:off x="4134178" y="5331667"/>
            <a:ext cx="1130105" cy="990600"/>
            <a:chOff x="6258469" y="2308393"/>
            <a:chExt cx="1740532" cy="1525675"/>
          </a:xfrm>
          <a:noFill/>
        </p:grpSpPr>
        <p:sp>
          <p:nvSpPr>
            <p:cNvPr id="124" name="User">
              <a:extLst>
                <a:ext uri="{FF2B5EF4-FFF2-40B4-BE49-F238E27FC236}">
                  <a16:creationId xmlns:a16="http://schemas.microsoft.com/office/drawing/2014/main" id="{06EFE230-EA94-5F77-374A-9E97217FAD43}"/>
                </a:ext>
              </a:extLst>
            </p:cNvPr>
            <p:cNvSpPr>
              <a:spLocks noChangeAspect="1" noEditPoints="1"/>
            </p:cNvSpPr>
            <p:nvPr>
              <p:custDataLst>
                <p:tags r:id="rId4"/>
              </p:custDataLst>
            </p:nvPr>
          </p:nvSpPr>
          <p:spPr bwMode="auto">
            <a:xfrm>
              <a:off x="6791567" y="3111434"/>
              <a:ext cx="674334" cy="722634"/>
            </a:xfrm>
            <a:custGeom>
              <a:avLst/>
              <a:gdLst>
                <a:gd name="T0" fmla="*/ 483 w 966"/>
                <a:gd name="T1" fmla="*/ 0 h 1033"/>
                <a:gd name="T2" fmla="*/ 226 w 966"/>
                <a:gd name="T3" fmla="*/ 258 h 1033"/>
                <a:gd name="T4" fmla="*/ 483 w 966"/>
                <a:gd name="T5" fmla="*/ 516 h 1033"/>
                <a:gd name="T6" fmla="*/ 740 w 966"/>
                <a:gd name="T7" fmla="*/ 258 h 1033"/>
                <a:gd name="T8" fmla="*/ 483 w 966"/>
                <a:gd name="T9" fmla="*/ 0 h 1033"/>
                <a:gd name="T10" fmla="*/ 483 w 966"/>
                <a:gd name="T11" fmla="*/ 579 h 1033"/>
                <a:gd name="T12" fmla="*/ 0 w 966"/>
                <a:gd name="T13" fmla="*/ 1033 h 1033"/>
                <a:gd name="T14" fmla="*/ 197 w 966"/>
                <a:gd name="T15" fmla="*/ 1033 h 1033"/>
                <a:gd name="T16" fmla="*/ 275 w 966"/>
                <a:gd name="T17" fmla="*/ 819 h 1033"/>
                <a:gd name="T18" fmla="*/ 242 w 966"/>
                <a:gd name="T19" fmla="*/ 995 h 1033"/>
                <a:gd name="T20" fmla="*/ 253 w 966"/>
                <a:gd name="T21" fmla="*/ 1033 h 1033"/>
                <a:gd name="T22" fmla="*/ 713 w 966"/>
                <a:gd name="T23" fmla="*/ 1033 h 1033"/>
                <a:gd name="T24" fmla="*/ 724 w 966"/>
                <a:gd name="T25" fmla="*/ 995 h 1033"/>
                <a:gd name="T26" fmla="*/ 691 w 966"/>
                <a:gd name="T27" fmla="*/ 819 h 1033"/>
                <a:gd name="T28" fmla="*/ 769 w 966"/>
                <a:gd name="T29" fmla="*/ 1033 h 1033"/>
                <a:gd name="T30" fmla="*/ 966 w 966"/>
                <a:gd name="T31" fmla="*/ 1033 h 1033"/>
                <a:gd name="T32" fmla="*/ 483 w 966"/>
                <a:gd name="T33" fmla="*/ 579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6" h="1033">
                  <a:moveTo>
                    <a:pt x="483" y="0"/>
                  </a:moveTo>
                  <a:cubicBezTo>
                    <a:pt x="341" y="0"/>
                    <a:pt x="226" y="115"/>
                    <a:pt x="226" y="258"/>
                  </a:cubicBezTo>
                  <a:cubicBezTo>
                    <a:pt x="226" y="400"/>
                    <a:pt x="341" y="516"/>
                    <a:pt x="483" y="516"/>
                  </a:cubicBezTo>
                  <a:cubicBezTo>
                    <a:pt x="625" y="516"/>
                    <a:pt x="740" y="400"/>
                    <a:pt x="740" y="258"/>
                  </a:cubicBezTo>
                  <a:cubicBezTo>
                    <a:pt x="740" y="115"/>
                    <a:pt x="625" y="0"/>
                    <a:pt x="483" y="0"/>
                  </a:cubicBezTo>
                  <a:close/>
                  <a:moveTo>
                    <a:pt x="483" y="579"/>
                  </a:moveTo>
                  <a:cubicBezTo>
                    <a:pt x="226" y="579"/>
                    <a:pt x="16" y="780"/>
                    <a:pt x="0" y="1033"/>
                  </a:cubicBezTo>
                  <a:lnTo>
                    <a:pt x="197" y="1033"/>
                  </a:lnTo>
                  <a:cubicBezTo>
                    <a:pt x="184" y="950"/>
                    <a:pt x="216" y="871"/>
                    <a:pt x="275" y="819"/>
                  </a:cubicBezTo>
                  <a:cubicBezTo>
                    <a:pt x="242" y="870"/>
                    <a:pt x="228" y="931"/>
                    <a:pt x="242" y="995"/>
                  </a:cubicBezTo>
                  <a:cubicBezTo>
                    <a:pt x="245" y="1008"/>
                    <a:pt x="248" y="1021"/>
                    <a:pt x="253" y="1033"/>
                  </a:cubicBezTo>
                  <a:lnTo>
                    <a:pt x="713" y="1033"/>
                  </a:lnTo>
                  <a:cubicBezTo>
                    <a:pt x="718" y="1021"/>
                    <a:pt x="721" y="1008"/>
                    <a:pt x="724" y="995"/>
                  </a:cubicBezTo>
                  <a:cubicBezTo>
                    <a:pt x="738" y="931"/>
                    <a:pt x="724" y="870"/>
                    <a:pt x="691" y="819"/>
                  </a:cubicBezTo>
                  <a:cubicBezTo>
                    <a:pt x="750" y="871"/>
                    <a:pt x="782" y="950"/>
                    <a:pt x="769" y="1033"/>
                  </a:cubicBezTo>
                  <a:lnTo>
                    <a:pt x="966" y="1033"/>
                  </a:lnTo>
                  <a:cubicBezTo>
                    <a:pt x="950" y="780"/>
                    <a:pt x="740" y="579"/>
                    <a:pt x="483" y="579"/>
                  </a:cubicBezTo>
                  <a:close/>
                </a:path>
              </a:pathLst>
            </a:custGeom>
            <a:grpFill/>
            <a:ln w="19050">
              <a:solidFill>
                <a:schemeClr val="lt1"/>
              </a:solidFill>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25" name="User">
              <a:extLst>
                <a:ext uri="{FF2B5EF4-FFF2-40B4-BE49-F238E27FC236}">
                  <a16:creationId xmlns:a16="http://schemas.microsoft.com/office/drawing/2014/main" id="{3F7E35FD-DC4B-54D3-26B1-5FC798E415E3}"/>
                </a:ext>
              </a:extLst>
            </p:cNvPr>
            <p:cNvSpPr>
              <a:spLocks noChangeAspect="1" noEditPoints="1"/>
            </p:cNvSpPr>
            <p:nvPr>
              <p:custDataLst>
                <p:tags r:id="rId5"/>
              </p:custDataLst>
            </p:nvPr>
          </p:nvSpPr>
          <p:spPr bwMode="auto">
            <a:xfrm>
              <a:off x="6791567" y="2308393"/>
              <a:ext cx="674334" cy="722634"/>
            </a:xfrm>
            <a:custGeom>
              <a:avLst/>
              <a:gdLst>
                <a:gd name="T0" fmla="*/ 483 w 966"/>
                <a:gd name="T1" fmla="*/ 0 h 1033"/>
                <a:gd name="T2" fmla="*/ 226 w 966"/>
                <a:gd name="T3" fmla="*/ 258 h 1033"/>
                <a:gd name="T4" fmla="*/ 483 w 966"/>
                <a:gd name="T5" fmla="*/ 516 h 1033"/>
                <a:gd name="T6" fmla="*/ 740 w 966"/>
                <a:gd name="T7" fmla="*/ 258 h 1033"/>
                <a:gd name="T8" fmla="*/ 483 w 966"/>
                <a:gd name="T9" fmla="*/ 0 h 1033"/>
                <a:gd name="T10" fmla="*/ 483 w 966"/>
                <a:gd name="T11" fmla="*/ 579 h 1033"/>
                <a:gd name="T12" fmla="*/ 0 w 966"/>
                <a:gd name="T13" fmla="*/ 1033 h 1033"/>
                <a:gd name="T14" fmla="*/ 197 w 966"/>
                <a:gd name="T15" fmla="*/ 1033 h 1033"/>
                <a:gd name="T16" fmla="*/ 275 w 966"/>
                <a:gd name="T17" fmla="*/ 819 h 1033"/>
                <a:gd name="T18" fmla="*/ 242 w 966"/>
                <a:gd name="T19" fmla="*/ 995 h 1033"/>
                <a:gd name="T20" fmla="*/ 253 w 966"/>
                <a:gd name="T21" fmla="*/ 1033 h 1033"/>
                <a:gd name="T22" fmla="*/ 713 w 966"/>
                <a:gd name="T23" fmla="*/ 1033 h 1033"/>
                <a:gd name="T24" fmla="*/ 724 w 966"/>
                <a:gd name="T25" fmla="*/ 995 h 1033"/>
                <a:gd name="T26" fmla="*/ 691 w 966"/>
                <a:gd name="T27" fmla="*/ 819 h 1033"/>
                <a:gd name="T28" fmla="*/ 769 w 966"/>
                <a:gd name="T29" fmla="*/ 1033 h 1033"/>
                <a:gd name="T30" fmla="*/ 966 w 966"/>
                <a:gd name="T31" fmla="*/ 1033 h 1033"/>
                <a:gd name="T32" fmla="*/ 483 w 966"/>
                <a:gd name="T33" fmla="*/ 579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6" h="1033">
                  <a:moveTo>
                    <a:pt x="483" y="0"/>
                  </a:moveTo>
                  <a:cubicBezTo>
                    <a:pt x="341" y="0"/>
                    <a:pt x="226" y="115"/>
                    <a:pt x="226" y="258"/>
                  </a:cubicBezTo>
                  <a:cubicBezTo>
                    <a:pt x="226" y="400"/>
                    <a:pt x="341" y="516"/>
                    <a:pt x="483" y="516"/>
                  </a:cubicBezTo>
                  <a:cubicBezTo>
                    <a:pt x="625" y="516"/>
                    <a:pt x="740" y="400"/>
                    <a:pt x="740" y="258"/>
                  </a:cubicBezTo>
                  <a:cubicBezTo>
                    <a:pt x="740" y="115"/>
                    <a:pt x="625" y="0"/>
                    <a:pt x="483" y="0"/>
                  </a:cubicBezTo>
                  <a:close/>
                  <a:moveTo>
                    <a:pt x="483" y="579"/>
                  </a:moveTo>
                  <a:cubicBezTo>
                    <a:pt x="226" y="579"/>
                    <a:pt x="16" y="780"/>
                    <a:pt x="0" y="1033"/>
                  </a:cubicBezTo>
                  <a:lnTo>
                    <a:pt x="197" y="1033"/>
                  </a:lnTo>
                  <a:cubicBezTo>
                    <a:pt x="184" y="950"/>
                    <a:pt x="216" y="871"/>
                    <a:pt x="275" y="819"/>
                  </a:cubicBezTo>
                  <a:cubicBezTo>
                    <a:pt x="242" y="870"/>
                    <a:pt x="228" y="931"/>
                    <a:pt x="242" y="995"/>
                  </a:cubicBezTo>
                  <a:cubicBezTo>
                    <a:pt x="245" y="1008"/>
                    <a:pt x="248" y="1021"/>
                    <a:pt x="253" y="1033"/>
                  </a:cubicBezTo>
                  <a:lnTo>
                    <a:pt x="713" y="1033"/>
                  </a:lnTo>
                  <a:cubicBezTo>
                    <a:pt x="718" y="1021"/>
                    <a:pt x="721" y="1008"/>
                    <a:pt x="724" y="995"/>
                  </a:cubicBezTo>
                  <a:cubicBezTo>
                    <a:pt x="738" y="931"/>
                    <a:pt x="724" y="870"/>
                    <a:pt x="691" y="819"/>
                  </a:cubicBezTo>
                  <a:cubicBezTo>
                    <a:pt x="750" y="871"/>
                    <a:pt x="782" y="950"/>
                    <a:pt x="769" y="1033"/>
                  </a:cubicBezTo>
                  <a:lnTo>
                    <a:pt x="966" y="1033"/>
                  </a:lnTo>
                  <a:cubicBezTo>
                    <a:pt x="950" y="780"/>
                    <a:pt x="740" y="579"/>
                    <a:pt x="483" y="579"/>
                  </a:cubicBezTo>
                  <a:close/>
                </a:path>
              </a:pathLst>
            </a:custGeom>
            <a:grpFill/>
            <a:ln w="19050">
              <a:solidFill>
                <a:schemeClr val="lt1"/>
              </a:solidFill>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26" name="Target">
              <a:extLst>
                <a:ext uri="{FF2B5EF4-FFF2-40B4-BE49-F238E27FC236}">
                  <a16:creationId xmlns:a16="http://schemas.microsoft.com/office/drawing/2014/main" id="{F863A6E5-76AD-F725-FB48-D26BCA890D1B}"/>
                </a:ext>
              </a:extLst>
            </p:cNvPr>
            <p:cNvSpPr>
              <a:spLocks/>
            </p:cNvSpPr>
            <p:nvPr>
              <p:custDataLst>
                <p:tags r:id="rId6"/>
              </p:custDataLst>
            </p:nvPr>
          </p:nvSpPr>
          <p:spPr bwMode="auto">
            <a:xfrm rot="1845823">
              <a:off x="6258469" y="2746234"/>
              <a:ext cx="608821" cy="750496"/>
            </a:xfrm>
            <a:custGeom>
              <a:avLst/>
              <a:gdLst>
                <a:gd name="T0" fmla="*/ 159 w 422"/>
                <a:gd name="T1" fmla="*/ 217 h 522"/>
                <a:gd name="T2" fmla="*/ 212 w 422"/>
                <a:gd name="T3" fmla="*/ 223 h 522"/>
                <a:gd name="T4" fmla="*/ 179 w 422"/>
                <a:gd name="T5" fmla="*/ 5 h 522"/>
                <a:gd name="T6" fmla="*/ 167 w 422"/>
                <a:gd name="T7" fmla="*/ 0 h 522"/>
                <a:gd name="T8" fmla="*/ 0 w 422"/>
                <a:gd name="T9" fmla="*/ 179 h 522"/>
                <a:gd name="T10" fmla="*/ 54 w 422"/>
                <a:gd name="T11" fmla="*/ 194 h 522"/>
                <a:gd name="T12" fmla="*/ 411 w 422"/>
                <a:gd name="T13" fmla="*/ 481 h 522"/>
                <a:gd name="T14" fmla="*/ 411 w 422"/>
                <a:gd name="T15" fmla="*/ 464 h 522"/>
                <a:gd name="T16" fmla="*/ 159 w 422"/>
                <a:gd name="T17" fmla="*/ 217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522">
                  <a:moveTo>
                    <a:pt x="159" y="217"/>
                  </a:moveTo>
                  <a:cubicBezTo>
                    <a:pt x="159" y="217"/>
                    <a:pt x="194" y="230"/>
                    <a:pt x="212" y="223"/>
                  </a:cubicBezTo>
                  <a:cubicBezTo>
                    <a:pt x="192" y="126"/>
                    <a:pt x="179" y="5"/>
                    <a:pt x="179" y="5"/>
                  </a:cubicBezTo>
                  <a:lnTo>
                    <a:pt x="167" y="0"/>
                  </a:lnTo>
                  <a:cubicBezTo>
                    <a:pt x="167" y="0"/>
                    <a:pt x="23" y="67"/>
                    <a:pt x="0" y="179"/>
                  </a:cubicBezTo>
                  <a:cubicBezTo>
                    <a:pt x="21" y="191"/>
                    <a:pt x="54" y="194"/>
                    <a:pt x="54" y="194"/>
                  </a:cubicBezTo>
                  <a:cubicBezTo>
                    <a:pt x="60" y="349"/>
                    <a:pt x="106" y="522"/>
                    <a:pt x="411" y="481"/>
                  </a:cubicBezTo>
                  <a:cubicBezTo>
                    <a:pt x="422" y="481"/>
                    <a:pt x="411" y="464"/>
                    <a:pt x="411" y="464"/>
                  </a:cubicBezTo>
                  <a:cubicBezTo>
                    <a:pt x="207" y="469"/>
                    <a:pt x="154" y="279"/>
                    <a:pt x="159" y="217"/>
                  </a:cubicBezTo>
                  <a:close/>
                </a:path>
              </a:pathLst>
            </a:custGeom>
            <a:grpFill/>
            <a:ln w="19050">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27" name="Target">
              <a:extLst>
                <a:ext uri="{FF2B5EF4-FFF2-40B4-BE49-F238E27FC236}">
                  <a16:creationId xmlns:a16="http://schemas.microsoft.com/office/drawing/2014/main" id="{0F38D8E9-E7DB-662B-60C3-59C6B0EFB4DB}"/>
                </a:ext>
              </a:extLst>
            </p:cNvPr>
            <p:cNvSpPr>
              <a:spLocks/>
            </p:cNvSpPr>
            <p:nvPr>
              <p:custDataLst>
                <p:tags r:id="rId7"/>
              </p:custDataLst>
            </p:nvPr>
          </p:nvSpPr>
          <p:spPr bwMode="auto">
            <a:xfrm rot="12645823">
              <a:off x="7390180" y="2798942"/>
              <a:ext cx="608821" cy="750496"/>
            </a:xfrm>
            <a:custGeom>
              <a:avLst/>
              <a:gdLst>
                <a:gd name="T0" fmla="*/ 159 w 422"/>
                <a:gd name="T1" fmla="*/ 217 h 522"/>
                <a:gd name="T2" fmla="*/ 212 w 422"/>
                <a:gd name="T3" fmla="*/ 223 h 522"/>
                <a:gd name="T4" fmla="*/ 179 w 422"/>
                <a:gd name="T5" fmla="*/ 5 h 522"/>
                <a:gd name="T6" fmla="*/ 167 w 422"/>
                <a:gd name="T7" fmla="*/ 0 h 522"/>
                <a:gd name="T8" fmla="*/ 0 w 422"/>
                <a:gd name="T9" fmla="*/ 179 h 522"/>
                <a:gd name="T10" fmla="*/ 54 w 422"/>
                <a:gd name="T11" fmla="*/ 194 h 522"/>
                <a:gd name="T12" fmla="*/ 411 w 422"/>
                <a:gd name="T13" fmla="*/ 481 h 522"/>
                <a:gd name="T14" fmla="*/ 411 w 422"/>
                <a:gd name="T15" fmla="*/ 464 h 522"/>
                <a:gd name="T16" fmla="*/ 159 w 422"/>
                <a:gd name="T17" fmla="*/ 217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522">
                  <a:moveTo>
                    <a:pt x="159" y="217"/>
                  </a:moveTo>
                  <a:cubicBezTo>
                    <a:pt x="159" y="217"/>
                    <a:pt x="194" y="230"/>
                    <a:pt x="212" y="223"/>
                  </a:cubicBezTo>
                  <a:cubicBezTo>
                    <a:pt x="192" y="126"/>
                    <a:pt x="179" y="5"/>
                    <a:pt x="179" y="5"/>
                  </a:cubicBezTo>
                  <a:lnTo>
                    <a:pt x="167" y="0"/>
                  </a:lnTo>
                  <a:cubicBezTo>
                    <a:pt x="167" y="0"/>
                    <a:pt x="23" y="67"/>
                    <a:pt x="0" y="179"/>
                  </a:cubicBezTo>
                  <a:cubicBezTo>
                    <a:pt x="21" y="191"/>
                    <a:pt x="54" y="194"/>
                    <a:pt x="54" y="194"/>
                  </a:cubicBezTo>
                  <a:cubicBezTo>
                    <a:pt x="60" y="349"/>
                    <a:pt x="106" y="522"/>
                    <a:pt x="411" y="481"/>
                  </a:cubicBezTo>
                  <a:cubicBezTo>
                    <a:pt x="422" y="481"/>
                    <a:pt x="411" y="464"/>
                    <a:pt x="411" y="464"/>
                  </a:cubicBezTo>
                  <a:cubicBezTo>
                    <a:pt x="207" y="469"/>
                    <a:pt x="154" y="279"/>
                    <a:pt x="159" y="217"/>
                  </a:cubicBezTo>
                  <a:close/>
                </a:path>
              </a:pathLst>
            </a:custGeom>
            <a:grpFill/>
            <a:ln w="19050">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128" name="Human_resources" descr="{&quot;Key&quot;:&quot;POWER_USER_SHAPE_ICON&quot;,&quot;Value&quot;:&quot;POWER_USER_SHAPE_ICON_STYLE_1&quot;}">
            <a:extLst>
              <a:ext uri="{FF2B5EF4-FFF2-40B4-BE49-F238E27FC236}">
                <a16:creationId xmlns:a16="http://schemas.microsoft.com/office/drawing/2014/main" id="{3F28DFC7-5AB1-D135-46AF-8DB91A478423}"/>
              </a:ext>
            </a:extLst>
          </p:cNvPr>
          <p:cNvGrpSpPr>
            <a:grpSpLocks noChangeAspect="1"/>
          </p:cNvGrpSpPr>
          <p:nvPr/>
        </p:nvGrpSpPr>
        <p:grpSpPr>
          <a:xfrm>
            <a:off x="12350923" y="5403025"/>
            <a:ext cx="921248" cy="913140"/>
            <a:chOff x="6426994" y="4668463"/>
            <a:chExt cx="653256" cy="647507"/>
          </a:xfrm>
          <a:noFill/>
        </p:grpSpPr>
        <p:grpSp>
          <p:nvGrpSpPr>
            <p:cNvPr id="129" name="Team2" descr="{&quot;Key&quot;:&quot;POWER_USER_SHAPE_ICON&quot;,&quot;Value&quot;:&quot;POWER_USER_SHAPE_ICON_STYLE_1&quot;}">
              <a:extLst>
                <a:ext uri="{FF2B5EF4-FFF2-40B4-BE49-F238E27FC236}">
                  <a16:creationId xmlns:a16="http://schemas.microsoft.com/office/drawing/2014/main" id="{4532162F-E442-EF34-CA7A-F0DDF4260DA2}"/>
                </a:ext>
              </a:extLst>
            </p:cNvPr>
            <p:cNvGrpSpPr>
              <a:grpSpLocks noChangeAspect="1"/>
            </p:cNvGrpSpPr>
            <p:nvPr>
              <p:custDataLst>
                <p:tags r:id="rId3"/>
              </p:custDataLst>
            </p:nvPr>
          </p:nvGrpSpPr>
          <p:grpSpPr>
            <a:xfrm>
              <a:off x="6558431" y="4668463"/>
              <a:ext cx="390382" cy="337114"/>
              <a:chOff x="7043738" y="352425"/>
              <a:chExt cx="814388" cy="703263"/>
            </a:xfrm>
            <a:grpFill/>
          </p:grpSpPr>
          <p:sp>
            <p:nvSpPr>
              <p:cNvPr id="139" name="Freeform 107">
                <a:extLst>
                  <a:ext uri="{FF2B5EF4-FFF2-40B4-BE49-F238E27FC236}">
                    <a16:creationId xmlns:a16="http://schemas.microsoft.com/office/drawing/2014/main" id="{6728EBD4-4EEA-18AE-8E80-39A81739964D}"/>
                  </a:ext>
                </a:extLst>
              </p:cNvPr>
              <p:cNvSpPr>
                <a:spLocks/>
              </p:cNvSpPr>
              <p:nvPr/>
            </p:nvSpPr>
            <p:spPr bwMode="auto">
              <a:xfrm>
                <a:off x="7288213" y="581025"/>
                <a:ext cx="327025" cy="474663"/>
              </a:xfrm>
              <a:custGeom>
                <a:avLst/>
                <a:gdLst>
                  <a:gd name="T0" fmla="*/ 362 w 436"/>
                  <a:gd name="T1" fmla="*/ 631 h 631"/>
                  <a:gd name="T2" fmla="*/ 362 w 436"/>
                  <a:gd name="T3" fmla="*/ 455 h 631"/>
                  <a:gd name="T4" fmla="*/ 435 w 436"/>
                  <a:gd name="T5" fmla="*/ 391 h 631"/>
                  <a:gd name="T6" fmla="*/ 436 w 436"/>
                  <a:gd name="T7" fmla="*/ 168 h 631"/>
                  <a:gd name="T8" fmla="*/ 292 w 436"/>
                  <a:gd name="T9" fmla="*/ 0 h 631"/>
                  <a:gd name="T10" fmla="*/ 218 w 436"/>
                  <a:gd name="T11" fmla="*/ 62 h 631"/>
                  <a:gd name="T12" fmla="*/ 144 w 436"/>
                  <a:gd name="T13" fmla="*/ 0 h 631"/>
                  <a:gd name="T14" fmla="*/ 0 w 436"/>
                  <a:gd name="T15" fmla="*/ 168 h 631"/>
                  <a:gd name="T16" fmla="*/ 0 w 436"/>
                  <a:gd name="T17" fmla="*/ 391 h 631"/>
                  <a:gd name="T18" fmla="*/ 73 w 436"/>
                  <a:gd name="T19" fmla="*/ 455 h 631"/>
                  <a:gd name="T20" fmla="*/ 73 w 436"/>
                  <a:gd name="T21"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631">
                    <a:moveTo>
                      <a:pt x="362" y="631"/>
                    </a:moveTo>
                    <a:lnTo>
                      <a:pt x="362" y="455"/>
                    </a:lnTo>
                    <a:cubicBezTo>
                      <a:pt x="411" y="455"/>
                      <a:pt x="435" y="426"/>
                      <a:pt x="435" y="391"/>
                    </a:cubicBezTo>
                    <a:lnTo>
                      <a:pt x="436" y="168"/>
                    </a:lnTo>
                    <a:cubicBezTo>
                      <a:pt x="436" y="52"/>
                      <a:pt x="386" y="6"/>
                      <a:pt x="292" y="0"/>
                    </a:cubicBezTo>
                    <a:lnTo>
                      <a:pt x="218" y="62"/>
                    </a:lnTo>
                    <a:lnTo>
                      <a:pt x="144" y="0"/>
                    </a:lnTo>
                    <a:cubicBezTo>
                      <a:pt x="50" y="6"/>
                      <a:pt x="0" y="52"/>
                      <a:pt x="0" y="168"/>
                    </a:cubicBezTo>
                    <a:lnTo>
                      <a:pt x="0" y="391"/>
                    </a:lnTo>
                    <a:cubicBezTo>
                      <a:pt x="0" y="426"/>
                      <a:pt x="26" y="455"/>
                      <a:pt x="73" y="455"/>
                    </a:cubicBezTo>
                    <a:lnTo>
                      <a:pt x="73" y="631"/>
                    </a:lnTo>
                  </a:path>
                </a:pathLst>
              </a:cu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0" name="Oval 108">
                <a:extLst>
                  <a:ext uri="{FF2B5EF4-FFF2-40B4-BE49-F238E27FC236}">
                    <a16:creationId xmlns:a16="http://schemas.microsoft.com/office/drawing/2014/main" id="{0489B782-4879-7292-4D89-2BA301B32675}"/>
                  </a:ext>
                </a:extLst>
              </p:cNvPr>
              <p:cNvSpPr>
                <a:spLocks noChangeArrowheads="1"/>
              </p:cNvSpPr>
              <p:nvPr/>
            </p:nvSpPr>
            <p:spPr bwMode="auto">
              <a:xfrm>
                <a:off x="7359650" y="352425"/>
                <a:ext cx="182563" cy="184150"/>
              </a:xfrm>
              <a:prstGeom prst="ellipse">
                <a:avLst/>
              </a:pr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1" name="Freeform 109">
                <a:extLst>
                  <a:ext uri="{FF2B5EF4-FFF2-40B4-BE49-F238E27FC236}">
                    <a16:creationId xmlns:a16="http://schemas.microsoft.com/office/drawing/2014/main" id="{05824FEA-2B47-E586-3BA1-E77F3D55650B}"/>
                  </a:ext>
                </a:extLst>
              </p:cNvPr>
              <p:cNvSpPr>
                <a:spLocks/>
              </p:cNvSpPr>
              <p:nvPr/>
            </p:nvSpPr>
            <p:spPr bwMode="auto">
              <a:xfrm>
                <a:off x="7043738" y="644525"/>
                <a:ext cx="244475" cy="381000"/>
              </a:xfrm>
              <a:custGeom>
                <a:avLst/>
                <a:gdLst>
                  <a:gd name="T0" fmla="*/ 325 w 325"/>
                  <a:gd name="T1" fmla="*/ 63 h 508"/>
                  <a:gd name="T2" fmla="*/ 224 w 325"/>
                  <a:gd name="T3" fmla="*/ 0 h 508"/>
                  <a:gd name="T4" fmla="*/ 168 w 325"/>
                  <a:gd name="T5" fmla="*/ 45 h 508"/>
                  <a:gd name="T6" fmla="*/ 111 w 325"/>
                  <a:gd name="T7" fmla="*/ 0 h 508"/>
                  <a:gd name="T8" fmla="*/ 0 w 325"/>
                  <a:gd name="T9" fmla="*/ 129 h 508"/>
                  <a:gd name="T10" fmla="*/ 1 w 325"/>
                  <a:gd name="T11" fmla="*/ 301 h 508"/>
                  <a:gd name="T12" fmla="*/ 56 w 325"/>
                  <a:gd name="T13" fmla="*/ 350 h 508"/>
                  <a:gd name="T14" fmla="*/ 56 w 325"/>
                  <a:gd name="T15" fmla="*/ 508 h 5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508">
                    <a:moveTo>
                      <a:pt x="325" y="63"/>
                    </a:moveTo>
                    <a:cubicBezTo>
                      <a:pt x="309" y="22"/>
                      <a:pt x="275" y="3"/>
                      <a:pt x="224" y="0"/>
                    </a:cubicBezTo>
                    <a:lnTo>
                      <a:pt x="168" y="45"/>
                    </a:lnTo>
                    <a:lnTo>
                      <a:pt x="111" y="0"/>
                    </a:lnTo>
                    <a:cubicBezTo>
                      <a:pt x="39" y="5"/>
                      <a:pt x="0" y="41"/>
                      <a:pt x="0" y="129"/>
                    </a:cubicBezTo>
                    <a:lnTo>
                      <a:pt x="1" y="301"/>
                    </a:lnTo>
                    <a:cubicBezTo>
                      <a:pt x="1" y="328"/>
                      <a:pt x="20" y="350"/>
                      <a:pt x="56" y="350"/>
                    </a:cubicBezTo>
                    <a:lnTo>
                      <a:pt x="56" y="508"/>
                    </a:lnTo>
                  </a:path>
                </a:pathLst>
              </a:cu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2" name="Freeform 110">
                <a:extLst>
                  <a:ext uri="{FF2B5EF4-FFF2-40B4-BE49-F238E27FC236}">
                    <a16:creationId xmlns:a16="http://schemas.microsoft.com/office/drawing/2014/main" id="{0682CBCE-015D-1567-9648-24BBD195D0EE}"/>
                  </a:ext>
                </a:extLst>
              </p:cNvPr>
              <p:cNvSpPr>
                <a:spLocks/>
              </p:cNvSpPr>
              <p:nvPr/>
            </p:nvSpPr>
            <p:spPr bwMode="auto">
              <a:xfrm>
                <a:off x="7253288" y="890588"/>
                <a:ext cx="36513" cy="134938"/>
              </a:xfrm>
              <a:custGeom>
                <a:avLst/>
                <a:gdLst>
                  <a:gd name="T0" fmla="*/ 0 w 49"/>
                  <a:gd name="T1" fmla="*/ 180 h 180"/>
                  <a:gd name="T2" fmla="*/ 1 w 49"/>
                  <a:gd name="T3" fmla="*/ 22 h 180"/>
                  <a:gd name="T4" fmla="*/ 49 w 49"/>
                  <a:gd name="T5" fmla="*/ 0 h 180"/>
                </a:gdLst>
                <a:ahLst/>
                <a:cxnLst>
                  <a:cxn ang="0">
                    <a:pos x="T0" y="T1"/>
                  </a:cxn>
                  <a:cxn ang="0">
                    <a:pos x="T2" y="T3"/>
                  </a:cxn>
                  <a:cxn ang="0">
                    <a:pos x="T4" y="T5"/>
                  </a:cxn>
                </a:cxnLst>
                <a:rect l="0" t="0" r="r" b="b"/>
                <a:pathLst>
                  <a:path w="49" h="180">
                    <a:moveTo>
                      <a:pt x="0" y="180"/>
                    </a:moveTo>
                    <a:lnTo>
                      <a:pt x="1" y="22"/>
                    </a:lnTo>
                    <a:cubicBezTo>
                      <a:pt x="24" y="22"/>
                      <a:pt x="40" y="14"/>
                      <a:pt x="49" y="0"/>
                    </a:cubicBezTo>
                  </a:path>
                </a:pathLst>
              </a:cu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3" name="Freeform 111">
                <a:extLst>
                  <a:ext uri="{FF2B5EF4-FFF2-40B4-BE49-F238E27FC236}">
                    <a16:creationId xmlns:a16="http://schemas.microsoft.com/office/drawing/2014/main" id="{A751E55C-0C6B-687F-91DE-972C44C95BE2}"/>
                  </a:ext>
                </a:extLst>
              </p:cNvPr>
              <p:cNvSpPr>
                <a:spLocks/>
              </p:cNvSpPr>
              <p:nvPr/>
            </p:nvSpPr>
            <p:spPr bwMode="auto">
              <a:xfrm>
                <a:off x="7612063" y="890588"/>
                <a:ext cx="36513" cy="134938"/>
              </a:xfrm>
              <a:custGeom>
                <a:avLst/>
                <a:gdLst>
                  <a:gd name="T0" fmla="*/ 0 w 48"/>
                  <a:gd name="T1" fmla="*/ 0 h 180"/>
                  <a:gd name="T2" fmla="*/ 48 w 48"/>
                  <a:gd name="T3" fmla="*/ 22 h 180"/>
                  <a:gd name="T4" fmla="*/ 48 w 48"/>
                  <a:gd name="T5" fmla="*/ 180 h 180"/>
                </a:gdLst>
                <a:ahLst/>
                <a:cxnLst>
                  <a:cxn ang="0">
                    <a:pos x="T0" y="T1"/>
                  </a:cxn>
                  <a:cxn ang="0">
                    <a:pos x="T2" y="T3"/>
                  </a:cxn>
                  <a:cxn ang="0">
                    <a:pos x="T4" y="T5"/>
                  </a:cxn>
                </a:cxnLst>
                <a:rect l="0" t="0" r="r" b="b"/>
                <a:pathLst>
                  <a:path w="48" h="180">
                    <a:moveTo>
                      <a:pt x="0" y="0"/>
                    </a:moveTo>
                    <a:cubicBezTo>
                      <a:pt x="8" y="14"/>
                      <a:pt x="25" y="22"/>
                      <a:pt x="48" y="22"/>
                    </a:cubicBezTo>
                    <a:lnTo>
                      <a:pt x="48" y="180"/>
                    </a:lnTo>
                  </a:path>
                </a:pathLst>
              </a:cu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4" name="Oval 112">
                <a:extLst>
                  <a:ext uri="{FF2B5EF4-FFF2-40B4-BE49-F238E27FC236}">
                    <a16:creationId xmlns:a16="http://schemas.microsoft.com/office/drawing/2014/main" id="{8ADA6F5B-0788-3AB6-8E92-0EB57363F805}"/>
                  </a:ext>
                </a:extLst>
              </p:cNvPr>
              <p:cNvSpPr>
                <a:spLocks noChangeArrowheads="1"/>
              </p:cNvSpPr>
              <p:nvPr/>
            </p:nvSpPr>
            <p:spPr bwMode="auto">
              <a:xfrm>
                <a:off x="7099300" y="457200"/>
                <a:ext cx="141288" cy="141288"/>
              </a:xfrm>
              <a:prstGeom prst="ellipse">
                <a:avLst/>
              </a:pr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5" name="Freeform 113">
                <a:extLst>
                  <a:ext uri="{FF2B5EF4-FFF2-40B4-BE49-F238E27FC236}">
                    <a16:creationId xmlns:a16="http://schemas.microsoft.com/office/drawing/2014/main" id="{602B09C3-BB73-F4D0-E13F-D7C76F809C64}"/>
                  </a:ext>
                </a:extLst>
              </p:cNvPr>
              <p:cNvSpPr>
                <a:spLocks/>
              </p:cNvSpPr>
              <p:nvPr/>
            </p:nvSpPr>
            <p:spPr bwMode="auto">
              <a:xfrm>
                <a:off x="7615238" y="644525"/>
                <a:ext cx="242888" cy="381000"/>
              </a:xfrm>
              <a:custGeom>
                <a:avLst/>
                <a:gdLst>
                  <a:gd name="T0" fmla="*/ 268 w 324"/>
                  <a:gd name="T1" fmla="*/ 508 h 508"/>
                  <a:gd name="T2" fmla="*/ 268 w 324"/>
                  <a:gd name="T3" fmla="*/ 350 h 508"/>
                  <a:gd name="T4" fmla="*/ 324 w 324"/>
                  <a:gd name="T5" fmla="*/ 301 h 508"/>
                  <a:gd name="T6" fmla="*/ 324 w 324"/>
                  <a:gd name="T7" fmla="*/ 129 h 508"/>
                  <a:gd name="T8" fmla="*/ 213 w 324"/>
                  <a:gd name="T9" fmla="*/ 0 h 508"/>
                  <a:gd name="T10" fmla="*/ 157 w 324"/>
                  <a:gd name="T11" fmla="*/ 45 h 508"/>
                  <a:gd name="T12" fmla="*/ 100 w 324"/>
                  <a:gd name="T13" fmla="*/ 0 h 508"/>
                  <a:gd name="T14" fmla="*/ 0 w 324"/>
                  <a:gd name="T15" fmla="*/ 63 h 5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508">
                    <a:moveTo>
                      <a:pt x="268" y="508"/>
                    </a:moveTo>
                    <a:lnTo>
                      <a:pt x="268" y="350"/>
                    </a:lnTo>
                    <a:cubicBezTo>
                      <a:pt x="304" y="350"/>
                      <a:pt x="324" y="328"/>
                      <a:pt x="324" y="301"/>
                    </a:cubicBezTo>
                    <a:lnTo>
                      <a:pt x="324" y="129"/>
                    </a:lnTo>
                    <a:cubicBezTo>
                      <a:pt x="324" y="41"/>
                      <a:pt x="286" y="5"/>
                      <a:pt x="213" y="0"/>
                    </a:cubicBezTo>
                    <a:lnTo>
                      <a:pt x="157" y="45"/>
                    </a:lnTo>
                    <a:lnTo>
                      <a:pt x="100" y="0"/>
                    </a:lnTo>
                    <a:cubicBezTo>
                      <a:pt x="49" y="3"/>
                      <a:pt x="15" y="22"/>
                      <a:pt x="0" y="63"/>
                    </a:cubicBezTo>
                  </a:path>
                </a:pathLst>
              </a:cu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46" name="Oval 114">
                <a:extLst>
                  <a:ext uri="{FF2B5EF4-FFF2-40B4-BE49-F238E27FC236}">
                    <a16:creationId xmlns:a16="http://schemas.microsoft.com/office/drawing/2014/main" id="{6ED556AA-31A7-7CC7-7CDA-0B2237863390}"/>
                  </a:ext>
                </a:extLst>
              </p:cNvPr>
              <p:cNvSpPr>
                <a:spLocks noChangeArrowheads="1"/>
              </p:cNvSpPr>
              <p:nvPr/>
            </p:nvSpPr>
            <p:spPr bwMode="auto">
              <a:xfrm>
                <a:off x="7661275" y="457200"/>
                <a:ext cx="141288" cy="141288"/>
              </a:xfrm>
              <a:prstGeom prst="ellipse">
                <a:avLst/>
              </a:prstGeom>
              <a:grpFill/>
              <a:ln w="19050" cap="flat">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130" name="Group 129">
              <a:extLst>
                <a:ext uri="{FF2B5EF4-FFF2-40B4-BE49-F238E27FC236}">
                  <a16:creationId xmlns:a16="http://schemas.microsoft.com/office/drawing/2014/main" id="{0C4862B8-0F8E-2A7C-5136-39D2D916CF4E}"/>
                </a:ext>
              </a:extLst>
            </p:cNvPr>
            <p:cNvGrpSpPr/>
            <p:nvPr/>
          </p:nvGrpSpPr>
          <p:grpSpPr>
            <a:xfrm>
              <a:off x="6426994" y="4893695"/>
              <a:ext cx="653256" cy="422275"/>
              <a:chOff x="6426994" y="4893695"/>
              <a:chExt cx="653256" cy="422275"/>
            </a:xfrm>
            <a:grpFill/>
          </p:grpSpPr>
          <p:sp>
            <p:nvSpPr>
              <p:cNvPr id="131" name="Freeform 1657">
                <a:extLst>
                  <a:ext uri="{FF2B5EF4-FFF2-40B4-BE49-F238E27FC236}">
                    <a16:creationId xmlns:a16="http://schemas.microsoft.com/office/drawing/2014/main" id="{65A7C460-2049-0801-9CB5-3865FA90814C}"/>
                  </a:ext>
                </a:extLst>
              </p:cNvPr>
              <p:cNvSpPr>
                <a:spLocks/>
              </p:cNvSpPr>
              <p:nvPr/>
            </p:nvSpPr>
            <p:spPr bwMode="auto">
              <a:xfrm>
                <a:off x="6426994" y="4893695"/>
                <a:ext cx="142875" cy="350838"/>
              </a:xfrm>
              <a:custGeom>
                <a:avLst/>
                <a:gdLst>
                  <a:gd name="T0" fmla="*/ 65 w 129"/>
                  <a:gd name="T1" fmla="*/ 131 h 315"/>
                  <a:gd name="T2" fmla="*/ 53 w 129"/>
                  <a:gd name="T3" fmla="*/ 46 h 315"/>
                  <a:gd name="T4" fmla="*/ 0 w 129"/>
                  <a:gd name="T5" fmla="*/ 0 h 315"/>
                  <a:gd name="T6" fmla="*/ 5 w 129"/>
                  <a:gd name="T7" fmla="*/ 192 h 315"/>
                  <a:gd name="T8" fmla="*/ 129 w 129"/>
                  <a:gd name="T9" fmla="*/ 315 h 315"/>
                </a:gdLst>
                <a:ahLst/>
                <a:cxnLst>
                  <a:cxn ang="0">
                    <a:pos x="T0" y="T1"/>
                  </a:cxn>
                  <a:cxn ang="0">
                    <a:pos x="T2" y="T3"/>
                  </a:cxn>
                  <a:cxn ang="0">
                    <a:pos x="T4" y="T5"/>
                  </a:cxn>
                  <a:cxn ang="0">
                    <a:pos x="T6" y="T7"/>
                  </a:cxn>
                  <a:cxn ang="0">
                    <a:pos x="T8" y="T9"/>
                  </a:cxn>
                </a:cxnLst>
                <a:rect l="0" t="0" r="r" b="b"/>
                <a:pathLst>
                  <a:path w="129" h="315">
                    <a:moveTo>
                      <a:pt x="65" y="131"/>
                    </a:moveTo>
                    <a:cubicBezTo>
                      <a:pt x="65" y="131"/>
                      <a:pt x="58" y="80"/>
                      <a:pt x="53" y="46"/>
                    </a:cubicBezTo>
                    <a:cubicBezTo>
                      <a:pt x="48" y="10"/>
                      <a:pt x="26" y="0"/>
                      <a:pt x="0" y="0"/>
                    </a:cubicBezTo>
                    <a:lnTo>
                      <a:pt x="5" y="192"/>
                    </a:lnTo>
                    <a:lnTo>
                      <a:pt x="129" y="315"/>
                    </a:lnTo>
                  </a:path>
                </a:pathLst>
              </a:custGeom>
              <a:grpFill/>
              <a:ln w="19050" cap="rnd">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2" name="Freeform 1658">
                <a:extLst>
                  <a:ext uri="{FF2B5EF4-FFF2-40B4-BE49-F238E27FC236}">
                    <a16:creationId xmlns:a16="http://schemas.microsoft.com/office/drawing/2014/main" id="{A9B9FFEF-C534-AC6F-71F2-E667470FCEDC}"/>
                  </a:ext>
                </a:extLst>
              </p:cNvPr>
              <p:cNvSpPr>
                <a:spLocks/>
              </p:cNvSpPr>
              <p:nvPr/>
            </p:nvSpPr>
            <p:spPr bwMode="auto">
              <a:xfrm>
                <a:off x="6477000" y="5023870"/>
                <a:ext cx="207963" cy="227013"/>
              </a:xfrm>
              <a:custGeom>
                <a:avLst/>
                <a:gdLst>
                  <a:gd name="T0" fmla="*/ 181 w 187"/>
                  <a:gd name="T1" fmla="*/ 203 h 203"/>
                  <a:gd name="T2" fmla="*/ 155 w 187"/>
                  <a:gd name="T3" fmla="*/ 94 h 203"/>
                  <a:gd name="T4" fmla="*/ 93 w 187"/>
                  <a:gd name="T5" fmla="*/ 60 h 203"/>
                  <a:gd name="T6" fmla="*/ 57 w 187"/>
                  <a:gd name="T7" fmla="*/ 23 h 203"/>
                  <a:gd name="T8" fmla="*/ 0 w 187"/>
                  <a:gd name="T9" fmla="*/ 29 h 203"/>
                  <a:gd name="T10" fmla="*/ 77 w 187"/>
                  <a:gd name="T11" fmla="*/ 106 h 203"/>
                </a:gdLst>
                <a:ahLst/>
                <a:cxnLst>
                  <a:cxn ang="0">
                    <a:pos x="T0" y="T1"/>
                  </a:cxn>
                  <a:cxn ang="0">
                    <a:pos x="T2" y="T3"/>
                  </a:cxn>
                  <a:cxn ang="0">
                    <a:pos x="T4" y="T5"/>
                  </a:cxn>
                  <a:cxn ang="0">
                    <a:pos x="T6" y="T7"/>
                  </a:cxn>
                  <a:cxn ang="0">
                    <a:pos x="T8" y="T9"/>
                  </a:cxn>
                  <a:cxn ang="0">
                    <a:pos x="T10" y="T11"/>
                  </a:cxn>
                </a:cxnLst>
                <a:rect l="0" t="0" r="r" b="b"/>
                <a:pathLst>
                  <a:path w="187" h="203">
                    <a:moveTo>
                      <a:pt x="181" y="203"/>
                    </a:moveTo>
                    <a:cubicBezTo>
                      <a:pt x="187" y="149"/>
                      <a:pt x="179" y="118"/>
                      <a:pt x="155" y="94"/>
                    </a:cubicBezTo>
                    <a:cubicBezTo>
                      <a:pt x="135" y="74"/>
                      <a:pt x="122" y="65"/>
                      <a:pt x="93" y="60"/>
                    </a:cubicBezTo>
                    <a:cubicBezTo>
                      <a:pt x="80" y="47"/>
                      <a:pt x="63" y="29"/>
                      <a:pt x="57" y="23"/>
                    </a:cubicBezTo>
                    <a:cubicBezTo>
                      <a:pt x="51" y="17"/>
                      <a:pt x="29" y="0"/>
                      <a:pt x="0" y="29"/>
                    </a:cubicBezTo>
                    <a:lnTo>
                      <a:pt x="77" y="106"/>
                    </a:lnTo>
                  </a:path>
                </a:pathLst>
              </a:custGeom>
              <a:grpFill/>
              <a:ln w="19050" cap="rnd">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3" name="Freeform 1660">
                <a:extLst>
                  <a:ext uri="{FF2B5EF4-FFF2-40B4-BE49-F238E27FC236}">
                    <a16:creationId xmlns:a16="http://schemas.microsoft.com/office/drawing/2014/main" id="{53A3A460-76E4-A36F-F105-A6339CB4396E}"/>
                  </a:ext>
                </a:extLst>
              </p:cNvPr>
              <p:cNvSpPr>
                <a:spLocks/>
              </p:cNvSpPr>
              <p:nvPr/>
            </p:nvSpPr>
            <p:spPr bwMode="auto">
              <a:xfrm>
                <a:off x="6527800" y="5250882"/>
                <a:ext cx="184150" cy="65088"/>
              </a:xfrm>
              <a:custGeom>
                <a:avLst/>
                <a:gdLst>
                  <a:gd name="T0" fmla="*/ 165 w 165"/>
                  <a:gd name="T1" fmla="*/ 58 h 58"/>
                  <a:gd name="T2" fmla="*/ 165 w 165"/>
                  <a:gd name="T3" fmla="*/ 0 h 58"/>
                  <a:gd name="T4" fmla="*/ 0 w 165"/>
                  <a:gd name="T5" fmla="*/ 0 h 58"/>
                  <a:gd name="T6" fmla="*/ 0 w 165"/>
                  <a:gd name="T7" fmla="*/ 58 h 58"/>
                </a:gdLst>
                <a:ahLst/>
                <a:cxnLst>
                  <a:cxn ang="0">
                    <a:pos x="T0" y="T1"/>
                  </a:cxn>
                  <a:cxn ang="0">
                    <a:pos x="T2" y="T3"/>
                  </a:cxn>
                  <a:cxn ang="0">
                    <a:pos x="T4" y="T5"/>
                  </a:cxn>
                  <a:cxn ang="0">
                    <a:pos x="T6" y="T7"/>
                  </a:cxn>
                </a:cxnLst>
                <a:rect l="0" t="0" r="r" b="b"/>
                <a:pathLst>
                  <a:path w="165" h="58">
                    <a:moveTo>
                      <a:pt x="165" y="58"/>
                    </a:moveTo>
                    <a:lnTo>
                      <a:pt x="165" y="0"/>
                    </a:lnTo>
                    <a:lnTo>
                      <a:pt x="0" y="0"/>
                    </a:lnTo>
                    <a:lnTo>
                      <a:pt x="0" y="58"/>
                    </a:lnTo>
                  </a:path>
                </a:pathLst>
              </a:custGeom>
              <a:grpFill/>
              <a:ln w="19050" cap="rnd">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4" name="Oval 1661">
                <a:extLst>
                  <a:ext uri="{FF2B5EF4-FFF2-40B4-BE49-F238E27FC236}">
                    <a16:creationId xmlns:a16="http://schemas.microsoft.com/office/drawing/2014/main" id="{F3098750-8F54-2CB1-03BD-7C49B68EE63D}"/>
                  </a:ext>
                </a:extLst>
              </p:cNvPr>
              <p:cNvSpPr>
                <a:spLocks noChangeArrowheads="1"/>
              </p:cNvSpPr>
              <p:nvPr/>
            </p:nvSpPr>
            <p:spPr bwMode="auto">
              <a:xfrm>
                <a:off x="6645275" y="5282632"/>
                <a:ext cx="25400" cy="23813"/>
              </a:xfrm>
              <a:prstGeom prst="ellipse">
                <a:avLst/>
              </a:prstGeom>
              <a:grpFill/>
              <a:ln w="19050">
                <a:solidFill>
                  <a:schemeClr val="lt1"/>
                </a:solid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5" name="Freeform 1662">
                <a:extLst>
                  <a:ext uri="{FF2B5EF4-FFF2-40B4-BE49-F238E27FC236}">
                    <a16:creationId xmlns:a16="http://schemas.microsoft.com/office/drawing/2014/main" id="{9CCB6CB3-FAE9-CF0A-17F0-634847FA141A}"/>
                  </a:ext>
                </a:extLst>
              </p:cNvPr>
              <p:cNvSpPr>
                <a:spLocks/>
              </p:cNvSpPr>
              <p:nvPr/>
            </p:nvSpPr>
            <p:spPr bwMode="auto">
              <a:xfrm>
                <a:off x="6937375" y="4893695"/>
                <a:ext cx="142875" cy="350838"/>
              </a:xfrm>
              <a:custGeom>
                <a:avLst/>
                <a:gdLst>
                  <a:gd name="T0" fmla="*/ 63 w 129"/>
                  <a:gd name="T1" fmla="*/ 131 h 315"/>
                  <a:gd name="T2" fmla="*/ 75 w 129"/>
                  <a:gd name="T3" fmla="*/ 46 h 315"/>
                  <a:gd name="T4" fmla="*/ 129 w 129"/>
                  <a:gd name="T5" fmla="*/ 0 h 315"/>
                  <a:gd name="T6" fmla="*/ 123 w 129"/>
                  <a:gd name="T7" fmla="*/ 192 h 315"/>
                  <a:gd name="T8" fmla="*/ 0 w 129"/>
                  <a:gd name="T9" fmla="*/ 315 h 315"/>
                </a:gdLst>
                <a:ahLst/>
                <a:cxnLst>
                  <a:cxn ang="0">
                    <a:pos x="T0" y="T1"/>
                  </a:cxn>
                  <a:cxn ang="0">
                    <a:pos x="T2" y="T3"/>
                  </a:cxn>
                  <a:cxn ang="0">
                    <a:pos x="T4" y="T5"/>
                  </a:cxn>
                  <a:cxn ang="0">
                    <a:pos x="T6" y="T7"/>
                  </a:cxn>
                  <a:cxn ang="0">
                    <a:pos x="T8" y="T9"/>
                  </a:cxn>
                </a:cxnLst>
                <a:rect l="0" t="0" r="r" b="b"/>
                <a:pathLst>
                  <a:path w="129" h="315">
                    <a:moveTo>
                      <a:pt x="63" y="131"/>
                    </a:moveTo>
                    <a:cubicBezTo>
                      <a:pt x="63" y="131"/>
                      <a:pt x="70" y="80"/>
                      <a:pt x="75" y="46"/>
                    </a:cubicBezTo>
                    <a:cubicBezTo>
                      <a:pt x="80" y="10"/>
                      <a:pt x="103" y="0"/>
                      <a:pt x="129" y="0"/>
                    </a:cubicBezTo>
                    <a:lnTo>
                      <a:pt x="123" y="192"/>
                    </a:lnTo>
                    <a:lnTo>
                      <a:pt x="0" y="315"/>
                    </a:lnTo>
                  </a:path>
                </a:pathLst>
              </a:custGeom>
              <a:grpFill/>
              <a:ln w="19050" cap="rnd">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6" name="Freeform 1663">
                <a:extLst>
                  <a:ext uri="{FF2B5EF4-FFF2-40B4-BE49-F238E27FC236}">
                    <a16:creationId xmlns:a16="http://schemas.microsoft.com/office/drawing/2014/main" id="{5B654992-26F7-D236-0A46-D4BE91C15560}"/>
                  </a:ext>
                </a:extLst>
              </p:cNvPr>
              <p:cNvSpPr>
                <a:spLocks/>
              </p:cNvSpPr>
              <p:nvPr/>
            </p:nvSpPr>
            <p:spPr bwMode="auto">
              <a:xfrm>
                <a:off x="6819900" y="5023870"/>
                <a:ext cx="206375" cy="227013"/>
              </a:xfrm>
              <a:custGeom>
                <a:avLst/>
                <a:gdLst>
                  <a:gd name="T0" fmla="*/ 6 w 186"/>
                  <a:gd name="T1" fmla="*/ 203 h 203"/>
                  <a:gd name="T2" fmla="*/ 31 w 186"/>
                  <a:gd name="T3" fmla="*/ 94 h 203"/>
                  <a:gd name="T4" fmla="*/ 93 w 186"/>
                  <a:gd name="T5" fmla="*/ 60 h 203"/>
                  <a:gd name="T6" fmla="*/ 130 w 186"/>
                  <a:gd name="T7" fmla="*/ 23 h 203"/>
                  <a:gd name="T8" fmla="*/ 186 w 186"/>
                  <a:gd name="T9" fmla="*/ 29 h 203"/>
                  <a:gd name="T10" fmla="*/ 109 w 186"/>
                  <a:gd name="T11" fmla="*/ 106 h 203"/>
                </a:gdLst>
                <a:ahLst/>
                <a:cxnLst>
                  <a:cxn ang="0">
                    <a:pos x="T0" y="T1"/>
                  </a:cxn>
                  <a:cxn ang="0">
                    <a:pos x="T2" y="T3"/>
                  </a:cxn>
                  <a:cxn ang="0">
                    <a:pos x="T4" y="T5"/>
                  </a:cxn>
                  <a:cxn ang="0">
                    <a:pos x="T6" y="T7"/>
                  </a:cxn>
                  <a:cxn ang="0">
                    <a:pos x="T8" y="T9"/>
                  </a:cxn>
                  <a:cxn ang="0">
                    <a:pos x="T10" y="T11"/>
                  </a:cxn>
                </a:cxnLst>
                <a:rect l="0" t="0" r="r" b="b"/>
                <a:pathLst>
                  <a:path w="186" h="203">
                    <a:moveTo>
                      <a:pt x="6" y="203"/>
                    </a:moveTo>
                    <a:cubicBezTo>
                      <a:pt x="0" y="149"/>
                      <a:pt x="8" y="118"/>
                      <a:pt x="31" y="94"/>
                    </a:cubicBezTo>
                    <a:cubicBezTo>
                      <a:pt x="52" y="74"/>
                      <a:pt x="65" y="65"/>
                      <a:pt x="93" y="60"/>
                    </a:cubicBezTo>
                    <a:cubicBezTo>
                      <a:pt x="106" y="47"/>
                      <a:pt x="124" y="29"/>
                      <a:pt x="130" y="23"/>
                    </a:cubicBezTo>
                    <a:cubicBezTo>
                      <a:pt x="136" y="17"/>
                      <a:pt x="158" y="0"/>
                      <a:pt x="186" y="29"/>
                    </a:cubicBezTo>
                    <a:lnTo>
                      <a:pt x="109" y="106"/>
                    </a:lnTo>
                  </a:path>
                </a:pathLst>
              </a:custGeom>
              <a:grpFill/>
              <a:ln w="19050" cap="rnd">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7" name="Freeform 1665">
                <a:extLst>
                  <a:ext uri="{FF2B5EF4-FFF2-40B4-BE49-F238E27FC236}">
                    <a16:creationId xmlns:a16="http://schemas.microsoft.com/office/drawing/2014/main" id="{38476A13-EED4-DDF4-0912-374FE6BA2143}"/>
                  </a:ext>
                </a:extLst>
              </p:cNvPr>
              <p:cNvSpPr>
                <a:spLocks/>
              </p:cNvSpPr>
              <p:nvPr/>
            </p:nvSpPr>
            <p:spPr bwMode="auto">
              <a:xfrm>
                <a:off x="6794500" y="5250882"/>
                <a:ext cx="182563" cy="65088"/>
              </a:xfrm>
              <a:custGeom>
                <a:avLst/>
                <a:gdLst>
                  <a:gd name="T0" fmla="*/ 0 w 164"/>
                  <a:gd name="T1" fmla="*/ 58 h 58"/>
                  <a:gd name="T2" fmla="*/ 0 w 164"/>
                  <a:gd name="T3" fmla="*/ 0 h 58"/>
                  <a:gd name="T4" fmla="*/ 164 w 164"/>
                  <a:gd name="T5" fmla="*/ 0 h 58"/>
                  <a:gd name="T6" fmla="*/ 164 w 164"/>
                  <a:gd name="T7" fmla="*/ 58 h 58"/>
                </a:gdLst>
                <a:ahLst/>
                <a:cxnLst>
                  <a:cxn ang="0">
                    <a:pos x="T0" y="T1"/>
                  </a:cxn>
                  <a:cxn ang="0">
                    <a:pos x="T2" y="T3"/>
                  </a:cxn>
                  <a:cxn ang="0">
                    <a:pos x="T4" y="T5"/>
                  </a:cxn>
                  <a:cxn ang="0">
                    <a:pos x="T6" y="T7"/>
                  </a:cxn>
                </a:cxnLst>
                <a:rect l="0" t="0" r="r" b="b"/>
                <a:pathLst>
                  <a:path w="164" h="58">
                    <a:moveTo>
                      <a:pt x="0" y="58"/>
                    </a:moveTo>
                    <a:lnTo>
                      <a:pt x="0" y="0"/>
                    </a:lnTo>
                    <a:lnTo>
                      <a:pt x="164" y="0"/>
                    </a:lnTo>
                    <a:lnTo>
                      <a:pt x="164" y="58"/>
                    </a:lnTo>
                  </a:path>
                </a:pathLst>
              </a:custGeom>
              <a:grpFill/>
              <a:ln w="19050" cap="rnd">
                <a:solidFill>
                  <a:schemeClr val="lt1"/>
                </a:solidFill>
                <a:prstDash val="solid"/>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38" name="Oval 1666">
                <a:extLst>
                  <a:ext uri="{FF2B5EF4-FFF2-40B4-BE49-F238E27FC236}">
                    <a16:creationId xmlns:a16="http://schemas.microsoft.com/office/drawing/2014/main" id="{BBF60291-E342-1B0C-33DE-B3E9817E16A8}"/>
                  </a:ext>
                </a:extLst>
              </p:cNvPr>
              <p:cNvSpPr>
                <a:spLocks noChangeArrowheads="1"/>
              </p:cNvSpPr>
              <p:nvPr/>
            </p:nvSpPr>
            <p:spPr bwMode="auto">
              <a:xfrm>
                <a:off x="6835775" y="5282632"/>
                <a:ext cx="22225" cy="23813"/>
              </a:xfrm>
              <a:prstGeom prst="ellipse">
                <a:avLst/>
              </a:prstGeom>
              <a:grpFill/>
              <a:ln w="19050">
                <a:solidFill>
                  <a:schemeClr val="lt1"/>
                </a:solid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sp>
        <p:nvSpPr>
          <p:cNvPr id="21" name="TextBox 20"/>
          <p:cNvSpPr txBox="1"/>
          <p:nvPr/>
        </p:nvSpPr>
        <p:spPr>
          <a:xfrm>
            <a:off x="733925" y="7093692"/>
            <a:ext cx="2748911" cy="2308324"/>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Inception (2008)</a:t>
            </a:r>
            <a:br>
              <a:rPr lang="en-IN" sz="2400" b="1" dirty="0">
                <a:solidFill>
                  <a:schemeClr val="accent1"/>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Z</a:t>
            </a:r>
            <a:r>
              <a:rPr lang="en-GB" sz="2400" dirty="0" err="1">
                <a:latin typeface="Times New Roman" panose="02020603050405020304" pitchFamily="18" charset="0"/>
                <a:cs typeface="Times New Roman" panose="02020603050405020304" pitchFamily="18" charset="0"/>
              </a:rPr>
              <a:t>omato</a:t>
            </a:r>
            <a:r>
              <a:rPr lang="en-GB" sz="2400" dirty="0">
                <a:latin typeface="Times New Roman" panose="02020603050405020304" pitchFamily="18" charset="0"/>
                <a:cs typeface="Times New Roman" panose="02020603050405020304" pitchFamily="18" charset="0"/>
              </a:rPr>
              <a:t> began as "</a:t>
            </a:r>
            <a:r>
              <a:rPr lang="en-GB" sz="2400" dirty="0" err="1">
                <a:latin typeface="Times New Roman" panose="02020603050405020304" pitchFamily="18" charset="0"/>
                <a:cs typeface="Times New Roman" panose="02020603050405020304" pitchFamily="18" charset="0"/>
              </a:rPr>
              <a:t>Foodiebay</a:t>
            </a:r>
            <a:r>
              <a:rPr lang="en-GB" sz="2400" dirty="0">
                <a:latin typeface="Times New Roman" panose="02020603050405020304" pitchFamily="18" charset="0"/>
                <a:cs typeface="Times New Roman" panose="02020603050405020304" pitchFamily="18" charset="0"/>
              </a:rPr>
              <a:t>" in Delhi, India, listing menus for local restaurants</a:t>
            </a:r>
            <a:endParaRPr lang="en-IN" sz="24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200177DF-96EB-03DD-BD7F-C36F90AB3978}"/>
              </a:ext>
            </a:extLst>
          </p:cNvPr>
          <p:cNvSpPr/>
          <p:nvPr/>
        </p:nvSpPr>
        <p:spPr>
          <a:xfrm>
            <a:off x="5909904" y="7024524"/>
            <a:ext cx="2748911" cy="284337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5899447" y="7058034"/>
            <a:ext cx="2748911" cy="2308324"/>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Global Expansion (2012)</a:t>
            </a:r>
          </a:p>
          <a:p>
            <a:pPr algn="ctr"/>
            <a:r>
              <a:rPr lang="en-GB" sz="2400" dirty="0">
                <a:latin typeface="Times New Roman" panose="02020603050405020304" pitchFamily="18" charset="0"/>
                <a:cs typeface="Times New Roman" panose="02020603050405020304" pitchFamily="18" charset="0"/>
              </a:rPr>
              <a:t>Entered international markets including UAE, Sri Lanka, and the UK</a:t>
            </a:r>
            <a:endParaRPr lang="en-IN" sz="2400" dirty="0">
              <a:latin typeface="Times New Roman" panose="02020603050405020304" pitchFamily="18" charset="0"/>
              <a:cs typeface="Times New Roman" panose="02020603050405020304" pitchFamily="18" charset="0"/>
            </a:endParaRPr>
          </a:p>
        </p:txBody>
      </p:sp>
      <p:sp>
        <p:nvSpPr>
          <p:cNvPr id="20" name="Title 2">
            <a:extLst>
              <a:ext uri="{FF2B5EF4-FFF2-40B4-BE49-F238E27FC236}">
                <a16:creationId xmlns:a16="http://schemas.microsoft.com/office/drawing/2014/main" id="{718E969D-0680-63E4-885C-41334A1682C2}"/>
              </a:ext>
            </a:extLst>
          </p:cNvPr>
          <p:cNvSpPr txBox="1">
            <a:spLocks/>
          </p:cNvSpPr>
          <p:nvPr/>
        </p:nvSpPr>
        <p:spPr>
          <a:xfrm>
            <a:off x="471715" y="384176"/>
            <a:ext cx="18197285" cy="1053488"/>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chemeClr val="accent2"/>
                </a:solidFill>
                <a:latin typeface="Times New Roman" panose="02020603050405020304" pitchFamily="18" charset="0"/>
                <a:cs typeface="Times New Roman" panose="02020603050405020304" pitchFamily="18" charset="0"/>
              </a:rPr>
              <a:t>Zomato’s growth journey</a:t>
            </a:r>
            <a:endParaRPr lang="en-IN" b="1" dirty="0">
              <a:solidFill>
                <a:schemeClr val="accent2"/>
              </a:solidFill>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5EFBE0A1-96EE-AEC5-A8FC-B8A7F2BF8651}"/>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9462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99C7F07-530C-3FF4-9C24-DD49E42C7A91}"/>
              </a:ext>
            </a:extLst>
          </p:cNvPr>
          <p:cNvGraphicFramePr>
            <a:graphicFrameLocks noChangeAspect="1"/>
          </p:cNvGraphicFramePr>
          <p:nvPr>
            <p:custDataLst>
              <p:tags r:id="rId1"/>
            </p:custDataLst>
            <p:extLst>
              <p:ext uri="{D42A27DB-BD31-4B8C-83A1-F6EECF244321}">
                <p14:modId xmlns:p14="http://schemas.microsoft.com/office/powerpoint/2010/main" val="4267820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3" progId="TCLayout.ActiveDocument.1">
                  <p:embed/>
                </p:oleObj>
              </mc:Choice>
              <mc:Fallback>
                <p:oleObj name="think-cell Slide" r:id="rId4" imgW="421" imgH="423" progId="TCLayout.ActiveDocument.1">
                  <p:embed/>
                  <p:pic>
                    <p:nvPicPr>
                      <p:cNvPr id="7" name="think-cell data - do not delete" hidden="1">
                        <a:extLst>
                          <a:ext uri="{FF2B5EF4-FFF2-40B4-BE49-F238E27FC236}">
                            <a16:creationId xmlns:a16="http://schemas.microsoft.com/office/drawing/2014/main" id="{999C7F07-530C-3FF4-9C24-DD49E42C7A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Rounded Corners 3">
            <a:extLst>
              <a:ext uri="{FF2B5EF4-FFF2-40B4-BE49-F238E27FC236}">
                <a16:creationId xmlns:a16="http://schemas.microsoft.com/office/drawing/2014/main" id="{BD8BE844-78C3-A23D-9E77-807C3D9CE302}"/>
              </a:ext>
            </a:extLst>
          </p:cNvPr>
          <p:cNvSpPr/>
          <p:nvPr/>
        </p:nvSpPr>
        <p:spPr>
          <a:xfrm>
            <a:off x="12155859" y="2504469"/>
            <a:ext cx="5334000" cy="20083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0DCB0E95-FDD3-0A08-0CFE-762E337CE355}"/>
              </a:ext>
            </a:extLst>
          </p:cNvPr>
          <p:cNvSpPr/>
          <p:nvPr/>
        </p:nvSpPr>
        <p:spPr>
          <a:xfrm>
            <a:off x="654050" y="6312682"/>
            <a:ext cx="5334000" cy="227749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73B0FB2-2E5B-6132-1CC4-1CE408F71DBB}"/>
              </a:ext>
            </a:extLst>
          </p:cNvPr>
          <p:cNvSpPr/>
          <p:nvPr/>
        </p:nvSpPr>
        <p:spPr>
          <a:xfrm>
            <a:off x="747341" y="2477541"/>
            <a:ext cx="5334000" cy="20083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8" name="Chart 57">
            <a:extLst>
              <a:ext uri="{FF2B5EF4-FFF2-40B4-BE49-F238E27FC236}">
                <a16:creationId xmlns:a16="http://schemas.microsoft.com/office/drawing/2014/main" id="{74DC7685-3395-19DA-AA16-C76C3C1B4E29}"/>
              </a:ext>
            </a:extLst>
          </p:cNvPr>
          <p:cNvGraphicFramePr/>
          <p:nvPr>
            <p:custDataLst>
              <p:tags r:id="rId2"/>
            </p:custDataLst>
            <p:extLst>
              <p:ext uri="{D42A27DB-BD31-4B8C-83A1-F6EECF244321}">
                <p14:modId xmlns:p14="http://schemas.microsoft.com/office/powerpoint/2010/main" val="4028981722"/>
              </p:ext>
            </p:extLst>
          </p:nvPr>
        </p:nvGraphicFramePr>
        <p:xfrm>
          <a:off x="5988050" y="2774950"/>
          <a:ext cx="6032500" cy="6032500"/>
        </p:xfrm>
        <a:graphic>
          <a:graphicData uri="http://schemas.openxmlformats.org/drawingml/2006/chart">
            <c:chart xmlns:c="http://schemas.openxmlformats.org/drawingml/2006/chart" xmlns:r="http://schemas.openxmlformats.org/officeDocument/2006/relationships" r:id="rId6"/>
          </a:graphicData>
        </a:graphic>
      </p:graphicFrame>
      <p:sp>
        <p:nvSpPr>
          <p:cNvPr id="38" name="Title 2">
            <a:extLst>
              <a:ext uri="{FF2B5EF4-FFF2-40B4-BE49-F238E27FC236}">
                <a16:creationId xmlns:a16="http://schemas.microsoft.com/office/drawing/2014/main" id="{1D21D753-5BE7-B219-5409-F47CB478C4D8}"/>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SWOT Analysis</a:t>
            </a:r>
          </a:p>
        </p:txBody>
      </p:sp>
      <p:cxnSp>
        <p:nvCxnSpPr>
          <p:cNvPr id="39" name="Straight Connector 38">
            <a:extLst>
              <a:ext uri="{FF2B5EF4-FFF2-40B4-BE49-F238E27FC236}">
                <a16:creationId xmlns:a16="http://schemas.microsoft.com/office/drawing/2014/main" id="{BD83FD0E-F02B-9063-F3D6-32E03A804693}"/>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7928A1E9-C72B-33AC-E393-4E96FBD8B54B}"/>
              </a:ext>
            </a:extLst>
          </p:cNvPr>
          <p:cNvCxnSpPr>
            <a:cxnSpLocks/>
          </p:cNvCxnSpPr>
          <p:nvPr/>
        </p:nvCxnSpPr>
        <p:spPr>
          <a:xfrm>
            <a:off x="1257300" y="2637483"/>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A92CA45-BE39-6AFE-098F-EE73E32F3CDC}"/>
              </a:ext>
            </a:extLst>
          </p:cNvPr>
          <p:cNvSpPr txBox="1"/>
          <p:nvPr/>
        </p:nvSpPr>
        <p:spPr>
          <a:xfrm>
            <a:off x="1371600" y="2095500"/>
            <a:ext cx="3733800" cy="461665"/>
          </a:xfrm>
          <a:prstGeom prst="rect">
            <a:avLst/>
          </a:prstGeom>
          <a:solidFill>
            <a:schemeClr val="accent2"/>
          </a:solid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Strengths</a:t>
            </a:r>
          </a:p>
        </p:txBody>
      </p:sp>
      <p:sp>
        <p:nvSpPr>
          <p:cNvPr id="64" name="TextBox 63">
            <a:extLst>
              <a:ext uri="{FF2B5EF4-FFF2-40B4-BE49-F238E27FC236}">
                <a16:creationId xmlns:a16="http://schemas.microsoft.com/office/drawing/2014/main" id="{7C1ACE3A-C52F-805A-F6E2-F1BE6581C0EC}"/>
              </a:ext>
            </a:extLst>
          </p:cNvPr>
          <p:cNvSpPr txBox="1"/>
          <p:nvPr/>
        </p:nvSpPr>
        <p:spPr>
          <a:xfrm>
            <a:off x="975941" y="2872340"/>
            <a:ext cx="48768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High Brand Recognition Across Key Markets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Extensive Access to Consumer Behaviour Data</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Multi-Stream Revenue Model Across Food Ecosystem</a:t>
            </a:r>
          </a:p>
          <a:p>
            <a:endParaRPr lang="en-IN" b="1"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D91F0B0E-7B64-882E-8D77-5226CC5D685F}"/>
              </a:ext>
            </a:extLst>
          </p:cNvPr>
          <p:cNvSpPr txBox="1"/>
          <p:nvPr/>
        </p:nvSpPr>
        <p:spPr>
          <a:xfrm>
            <a:off x="12463834" y="2717802"/>
            <a:ext cx="4797425" cy="147732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Heavy Reliance on Indian Market for Revenue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Unsustainable Cost Structure with High Cash Burn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Incomplete Service Availability in Global Markets</a:t>
            </a:r>
          </a:p>
        </p:txBody>
      </p:sp>
      <p:cxnSp>
        <p:nvCxnSpPr>
          <p:cNvPr id="66" name="Straight Connector 65">
            <a:extLst>
              <a:ext uri="{FF2B5EF4-FFF2-40B4-BE49-F238E27FC236}">
                <a16:creationId xmlns:a16="http://schemas.microsoft.com/office/drawing/2014/main" id="{FF8BB71B-727F-E01F-6020-386A18E40E13}"/>
              </a:ext>
            </a:extLst>
          </p:cNvPr>
          <p:cNvCxnSpPr>
            <a:cxnSpLocks/>
          </p:cNvCxnSpPr>
          <p:nvPr/>
        </p:nvCxnSpPr>
        <p:spPr>
          <a:xfrm>
            <a:off x="12884150" y="2637483"/>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58A8F18-0DBB-6707-2E25-CD35F44E1D67}"/>
              </a:ext>
            </a:extLst>
          </p:cNvPr>
          <p:cNvSpPr txBox="1"/>
          <p:nvPr/>
        </p:nvSpPr>
        <p:spPr>
          <a:xfrm>
            <a:off x="12998450" y="2095500"/>
            <a:ext cx="3733800" cy="461665"/>
          </a:xfrm>
          <a:prstGeom prst="rect">
            <a:avLst/>
          </a:prstGeom>
          <a:solidFill>
            <a:srgbClr val="C30C3E"/>
          </a:solid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Weakness</a:t>
            </a:r>
          </a:p>
        </p:txBody>
      </p:sp>
      <p:cxnSp>
        <p:nvCxnSpPr>
          <p:cNvPr id="68" name="Straight Connector 67">
            <a:extLst>
              <a:ext uri="{FF2B5EF4-FFF2-40B4-BE49-F238E27FC236}">
                <a16:creationId xmlns:a16="http://schemas.microsoft.com/office/drawing/2014/main" id="{0D006540-3393-AAF9-56AC-1BD8CFA1E17C}"/>
              </a:ext>
            </a:extLst>
          </p:cNvPr>
          <p:cNvCxnSpPr>
            <a:cxnSpLocks/>
          </p:cNvCxnSpPr>
          <p:nvPr/>
        </p:nvCxnSpPr>
        <p:spPr>
          <a:xfrm>
            <a:off x="1257300" y="6393001"/>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F9F5F08-6339-8ECE-A524-181943D9E6B3}"/>
              </a:ext>
            </a:extLst>
          </p:cNvPr>
          <p:cNvSpPr txBox="1"/>
          <p:nvPr/>
        </p:nvSpPr>
        <p:spPr>
          <a:xfrm>
            <a:off x="1371600" y="5851018"/>
            <a:ext cx="3733800" cy="461665"/>
          </a:xfrm>
          <a:prstGeom prst="rect">
            <a:avLst/>
          </a:prstGeom>
          <a:solidFill>
            <a:srgbClr val="D6D7D9"/>
          </a:solid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Opportunities</a:t>
            </a:r>
          </a:p>
        </p:txBody>
      </p:sp>
      <p:cxnSp>
        <p:nvCxnSpPr>
          <p:cNvPr id="70" name="Straight Connector 69">
            <a:extLst>
              <a:ext uri="{FF2B5EF4-FFF2-40B4-BE49-F238E27FC236}">
                <a16:creationId xmlns:a16="http://schemas.microsoft.com/office/drawing/2014/main" id="{A85261CB-7298-A89F-F4D8-017D71DC2459}"/>
              </a:ext>
            </a:extLst>
          </p:cNvPr>
          <p:cNvCxnSpPr>
            <a:cxnSpLocks/>
          </p:cNvCxnSpPr>
          <p:nvPr/>
        </p:nvCxnSpPr>
        <p:spPr>
          <a:xfrm>
            <a:off x="13049250" y="6393001"/>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E9AAF17-2198-38F2-0D4B-B117807839C2}"/>
              </a:ext>
            </a:extLst>
          </p:cNvPr>
          <p:cNvSpPr txBox="1"/>
          <p:nvPr/>
        </p:nvSpPr>
        <p:spPr>
          <a:xfrm>
            <a:off x="13163550" y="5851018"/>
            <a:ext cx="3733800" cy="461665"/>
          </a:xfrm>
          <a:prstGeom prst="rect">
            <a:avLst/>
          </a:prstGeom>
          <a:solidFill>
            <a:srgbClr val="969696"/>
          </a:solid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Threats</a:t>
            </a:r>
          </a:p>
        </p:txBody>
      </p:sp>
      <p:sp>
        <p:nvSpPr>
          <p:cNvPr id="72" name="TextBox 71">
            <a:extLst>
              <a:ext uri="{FF2B5EF4-FFF2-40B4-BE49-F238E27FC236}">
                <a16:creationId xmlns:a16="http://schemas.microsoft.com/office/drawing/2014/main" id="{1B792742-83F8-43B4-C30C-B1DC184F1D28}"/>
              </a:ext>
            </a:extLst>
          </p:cNvPr>
          <p:cNvSpPr txBox="1"/>
          <p:nvPr/>
        </p:nvSpPr>
        <p:spPr>
          <a:xfrm>
            <a:off x="1012825" y="6667500"/>
            <a:ext cx="4616450" cy="1754326"/>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Entry Potential in Underpenetrated Countries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Untapped Demand for Premium Dining Experiences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Technological Advancement for Operational Efficiency</a:t>
            </a:r>
          </a:p>
        </p:txBody>
      </p:sp>
      <p:sp>
        <p:nvSpPr>
          <p:cNvPr id="5" name="Rectangle: Rounded Corners 4">
            <a:extLst>
              <a:ext uri="{FF2B5EF4-FFF2-40B4-BE49-F238E27FC236}">
                <a16:creationId xmlns:a16="http://schemas.microsoft.com/office/drawing/2014/main" id="{AB5BD865-4A12-9313-70EF-C4AE96229D80}"/>
              </a:ext>
            </a:extLst>
          </p:cNvPr>
          <p:cNvSpPr/>
          <p:nvPr/>
        </p:nvSpPr>
        <p:spPr>
          <a:xfrm>
            <a:off x="12155859" y="6307415"/>
            <a:ext cx="5334000" cy="20083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DD562B8B-E62F-43FF-4B4F-974878AE05C5}"/>
              </a:ext>
            </a:extLst>
          </p:cNvPr>
          <p:cNvSpPr txBox="1"/>
          <p:nvPr/>
        </p:nvSpPr>
        <p:spPr>
          <a:xfrm>
            <a:off x="12554321" y="6473320"/>
            <a:ext cx="4616450"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Rising Competition from Global and Local Players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Regulatory Uncertainty Across International Regions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Weak User Loyalty in Discount-Driven Market</a:t>
            </a:r>
          </a:p>
        </p:txBody>
      </p:sp>
      <p:cxnSp>
        <p:nvCxnSpPr>
          <p:cNvPr id="6" name="Straight Connector 5">
            <a:extLst>
              <a:ext uri="{FF2B5EF4-FFF2-40B4-BE49-F238E27FC236}">
                <a16:creationId xmlns:a16="http://schemas.microsoft.com/office/drawing/2014/main" id="{B1D22F55-AA75-971B-377A-C772B7E42016}"/>
              </a:ext>
            </a:extLst>
          </p:cNvPr>
          <p:cNvCxnSpPr>
            <a:cxnSpLocks/>
          </p:cNvCxnSpPr>
          <p:nvPr/>
        </p:nvCxnSpPr>
        <p:spPr>
          <a:xfrm>
            <a:off x="12998450" y="6431919"/>
            <a:ext cx="3962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Determination ">
            <a:extLst>
              <a:ext uri="{FF2B5EF4-FFF2-40B4-BE49-F238E27FC236}">
                <a16:creationId xmlns:a16="http://schemas.microsoft.com/office/drawing/2014/main" id="{882459E0-5AFA-65C0-868C-FAA2516E0973}"/>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6553200" y="3592068"/>
            <a:ext cx="1475232" cy="14752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portunity ">
            <a:extLst>
              <a:ext uri="{FF2B5EF4-FFF2-40B4-BE49-F238E27FC236}">
                <a16:creationId xmlns:a16="http://schemas.microsoft.com/office/drawing/2014/main" id="{FA06940A-C066-A72F-BD98-F918D02E46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1356" y="630741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ning ">
            <a:extLst>
              <a:ext uri="{FF2B5EF4-FFF2-40B4-BE49-F238E27FC236}">
                <a16:creationId xmlns:a16="http://schemas.microsoft.com/office/drawing/2014/main" id="{84A25C7E-6549-4F03-9C21-EA7A46A55B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19829" y="632184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isruption ">
            <a:extLst>
              <a:ext uri="{FF2B5EF4-FFF2-40B4-BE49-F238E27FC236}">
                <a16:creationId xmlns:a16="http://schemas.microsoft.com/office/drawing/2014/main" id="{25C501C8-8DD9-0DD0-38D8-E9172BC9F0E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0105444" y="3863340"/>
            <a:ext cx="1341120" cy="13411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wot analysis ">
            <a:extLst>
              <a:ext uri="{FF2B5EF4-FFF2-40B4-BE49-F238E27FC236}">
                <a16:creationId xmlns:a16="http://schemas.microsoft.com/office/drawing/2014/main" id="{975717F1-7FBA-1F74-2D2C-0B600048C1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4800" y="4732882"/>
            <a:ext cx="2159887" cy="215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8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FDF39-91CA-1F65-7F9A-956F1B88EA72}"/>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B4A734D-5C94-F473-B1BA-81E3E51E8F0D}"/>
              </a:ext>
            </a:extLst>
          </p:cNvPr>
          <p:cNvGraphicFramePr>
            <a:graphicFrameLocks noChangeAspect="1"/>
          </p:cNvGraphicFramePr>
          <p:nvPr>
            <p:custDataLst>
              <p:tags r:id="rId2"/>
            </p:custDataLst>
            <p:extLst>
              <p:ext uri="{D42A27DB-BD31-4B8C-83A1-F6EECF244321}">
                <p14:modId xmlns:p14="http://schemas.microsoft.com/office/powerpoint/2010/main" val="3499166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1" imgH="423" progId="TCLayout.ActiveDocument.1">
                  <p:embed/>
                </p:oleObj>
              </mc:Choice>
              <mc:Fallback>
                <p:oleObj name="think-cell Slide" r:id="rId5" imgW="421" imgH="423" progId="TCLayout.ActiveDocument.1">
                  <p:embed/>
                  <p:pic>
                    <p:nvPicPr>
                      <p:cNvPr id="7" name="think-cell data - do not delete" hidden="1">
                        <a:extLst>
                          <a:ext uri="{FF2B5EF4-FFF2-40B4-BE49-F238E27FC236}">
                            <a16:creationId xmlns:a16="http://schemas.microsoft.com/office/drawing/2014/main" id="{8B4A734D-5C94-F473-B1BA-81E3E51E8F0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50" name="Picture 2" descr="Celebrating World Food Day | The George ...">
            <a:extLst>
              <a:ext uri="{FF2B5EF4-FFF2-40B4-BE49-F238E27FC236}">
                <a16:creationId xmlns:a16="http://schemas.microsoft.com/office/drawing/2014/main" id="{BD97C17F-F684-AE64-E9B9-AEE9F5C4BEE1}"/>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620" y="0"/>
            <a:ext cx="18295620" cy="10287000"/>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6BDF3EA5-C221-EC17-AAFC-074DC1DCC8AC}"/>
              </a:ext>
            </a:extLst>
          </p:cNvPr>
          <p:cNvSpPr/>
          <p:nvPr/>
        </p:nvSpPr>
        <p:spPr>
          <a:xfrm>
            <a:off x="-91789" y="-9081"/>
            <a:ext cx="18288000" cy="10296081"/>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9CECFDF-88C3-1A92-0649-636D285B4E0C}"/>
              </a:ext>
            </a:extLst>
          </p:cNvPr>
          <p:cNvCxnSpPr>
            <a:cxnSpLocks/>
            <a:stCxn id="6" idx="4"/>
            <a:endCxn id="29" idx="0"/>
          </p:cNvCxnSpPr>
          <p:nvPr/>
        </p:nvCxnSpPr>
        <p:spPr>
          <a:xfrm>
            <a:off x="8700287" y="2534239"/>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C67E520-8DBF-A7FE-1D8A-8DFDA3836EB6}"/>
              </a:ext>
            </a:extLst>
          </p:cNvPr>
          <p:cNvSpPr txBox="1"/>
          <p:nvPr/>
        </p:nvSpPr>
        <p:spPr>
          <a:xfrm>
            <a:off x="9472930" y="1795048"/>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About Zomato</a:t>
            </a:r>
          </a:p>
        </p:txBody>
      </p:sp>
      <p:sp>
        <p:nvSpPr>
          <p:cNvPr id="37" name="TextBox 36">
            <a:extLst>
              <a:ext uri="{FF2B5EF4-FFF2-40B4-BE49-F238E27FC236}">
                <a16:creationId xmlns:a16="http://schemas.microsoft.com/office/drawing/2014/main" id="{E9AD2AE4-3003-5F85-12CB-92EEC1D9A6EB}"/>
              </a:ext>
            </a:extLst>
          </p:cNvPr>
          <p:cNvSpPr txBox="1"/>
          <p:nvPr/>
        </p:nvSpPr>
        <p:spPr>
          <a:xfrm>
            <a:off x="9472930" y="3360946"/>
            <a:ext cx="6411434" cy="738664"/>
          </a:xfrm>
          <a:prstGeom prst="rect">
            <a:avLst/>
          </a:prstGeom>
          <a:solidFill>
            <a:schemeClr val="accent2"/>
          </a:solid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Dataset Processing</a:t>
            </a:r>
          </a:p>
        </p:txBody>
      </p:sp>
      <p:sp>
        <p:nvSpPr>
          <p:cNvPr id="38" name="TextBox 37">
            <a:extLst>
              <a:ext uri="{FF2B5EF4-FFF2-40B4-BE49-F238E27FC236}">
                <a16:creationId xmlns:a16="http://schemas.microsoft.com/office/drawing/2014/main" id="{27609EF3-76E4-8681-6625-934CAB627A17}"/>
              </a:ext>
            </a:extLst>
          </p:cNvPr>
          <p:cNvSpPr txBox="1"/>
          <p:nvPr/>
        </p:nvSpPr>
        <p:spPr>
          <a:xfrm>
            <a:off x="9472930" y="4926844"/>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Analysis of Data</a:t>
            </a:r>
          </a:p>
        </p:txBody>
      </p:sp>
      <p:sp>
        <p:nvSpPr>
          <p:cNvPr id="39" name="TextBox 38">
            <a:extLst>
              <a:ext uri="{FF2B5EF4-FFF2-40B4-BE49-F238E27FC236}">
                <a16:creationId xmlns:a16="http://schemas.microsoft.com/office/drawing/2014/main" id="{14040726-8E67-D62A-5058-B4999C18A6D4}"/>
              </a:ext>
            </a:extLst>
          </p:cNvPr>
          <p:cNvSpPr txBox="1"/>
          <p:nvPr/>
        </p:nvSpPr>
        <p:spPr>
          <a:xfrm>
            <a:off x="9472930" y="6492742"/>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Recommendations</a:t>
            </a:r>
          </a:p>
        </p:txBody>
      </p:sp>
      <p:sp>
        <p:nvSpPr>
          <p:cNvPr id="73" name="TextBox 72">
            <a:extLst>
              <a:ext uri="{FF2B5EF4-FFF2-40B4-BE49-F238E27FC236}">
                <a16:creationId xmlns:a16="http://schemas.microsoft.com/office/drawing/2014/main" id="{AD2E3985-3AA0-12D7-0985-B13F96907BBF}"/>
              </a:ext>
            </a:extLst>
          </p:cNvPr>
          <p:cNvSpPr txBox="1"/>
          <p:nvPr/>
        </p:nvSpPr>
        <p:spPr>
          <a:xfrm>
            <a:off x="9472930" y="8058640"/>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Dashboard</a:t>
            </a:r>
          </a:p>
        </p:txBody>
      </p:sp>
      <p:sp>
        <p:nvSpPr>
          <p:cNvPr id="6" name="Oval 5">
            <a:extLst>
              <a:ext uri="{FF2B5EF4-FFF2-40B4-BE49-F238E27FC236}">
                <a16:creationId xmlns:a16="http://schemas.microsoft.com/office/drawing/2014/main" id="{E33BC0CB-30B6-5DCD-4C05-2F576D3CCAFF}"/>
              </a:ext>
            </a:extLst>
          </p:cNvPr>
          <p:cNvSpPr>
            <a:spLocks noChangeAspect="1"/>
          </p:cNvSpPr>
          <p:nvPr/>
        </p:nvSpPr>
        <p:spPr>
          <a:xfrm>
            <a:off x="8348363" y="1830390"/>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1</a:t>
            </a:r>
            <a:endParaRPr lang="en-IN" sz="3600" b="1" dirty="0">
              <a:solidFill>
                <a:schemeClr val="lt1"/>
              </a:solidFill>
            </a:endParaRPr>
          </a:p>
        </p:txBody>
      </p:sp>
      <p:sp>
        <p:nvSpPr>
          <p:cNvPr id="29" name="Oval 28">
            <a:extLst>
              <a:ext uri="{FF2B5EF4-FFF2-40B4-BE49-F238E27FC236}">
                <a16:creationId xmlns:a16="http://schemas.microsoft.com/office/drawing/2014/main" id="{1BF7BD39-CC60-92C9-FB21-8836FD97866B}"/>
              </a:ext>
            </a:extLst>
          </p:cNvPr>
          <p:cNvSpPr>
            <a:spLocks noChangeAspect="1"/>
          </p:cNvSpPr>
          <p:nvPr/>
        </p:nvSpPr>
        <p:spPr>
          <a:xfrm>
            <a:off x="8348363" y="3352442"/>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2</a:t>
            </a:r>
            <a:endParaRPr lang="en-IN" sz="3600" b="1" dirty="0">
              <a:solidFill>
                <a:schemeClr val="lt1"/>
              </a:solidFill>
            </a:endParaRPr>
          </a:p>
        </p:txBody>
      </p:sp>
      <p:sp>
        <p:nvSpPr>
          <p:cNvPr id="30" name="Oval 29">
            <a:extLst>
              <a:ext uri="{FF2B5EF4-FFF2-40B4-BE49-F238E27FC236}">
                <a16:creationId xmlns:a16="http://schemas.microsoft.com/office/drawing/2014/main" id="{8FC7E6EE-576F-8BCF-A4C1-46D08B95F39E}"/>
              </a:ext>
            </a:extLst>
          </p:cNvPr>
          <p:cNvSpPr>
            <a:spLocks noChangeAspect="1"/>
          </p:cNvSpPr>
          <p:nvPr/>
        </p:nvSpPr>
        <p:spPr>
          <a:xfrm>
            <a:off x="8348363" y="4874493"/>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3</a:t>
            </a:r>
            <a:endParaRPr lang="en-IN" sz="3600" b="1" dirty="0">
              <a:solidFill>
                <a:schemeClr val="lt1"/>
              </a:solidFill>
            </a:endParaRPr>
          </a:p>
        </p:txBody>
      </p:sp>
      <p:sp>
        <p:nvSpPr>
          <p:cNvPr id="31" name="Oval 30">
            <a:extLst>
              <a:ext uri="{FF2B5EF4-FFF2-40B4-BE49-F238E27FC236}">
                <a16:creationId xmlns:a16="http://schemas.microsoft.com/office/drawing/2014/main" id="{EAF3700C-937C-B3E5-3A74-E07266E55100}"/>
              </a:ext>
            </a:extLst>
          </p:cNvPr>
          <p:cNvSpPr>
            <a:spLocks noChangeAspect="1"/>
          </p:cNvSpPr>
          <p:nvPr/>
        </p:nvSpPr>
        <p:spPr>
          <a:xfrm>
            <a:off x="8348363" y="6396545"/>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4</a:t>
            </a:r>
            <a:endParaRPr lang="en-IN" sz="3600" b="1" dirty="0">
              <a:solidFill>
                <a:schemeClr val="lt1"/>
              </a:solidFill>
            </a:endParaRPr>
          </a:p>
        </p:txBody>
      </p:sp>
      <p:sp>
        <p:nvSpPr>
          <p:cNvPr id="32" name="Oval 31">
            <a:extLst>
              <a:ext uri="{FF2B5EF4-FFF2-40B4-BE49-F238E27FC236}">
                <a16:creationId xmlns:a16="http://schemas.microsoft.com/office/drawing/2014/main" id="{391B0EA2-CE17-16C5-C08B-B02DB820A5D8}"/>
              </a:ext>
            </a:extLst>
          </p:cNvPr>
          <p:cNvSpPr>
            <a:spLocks noChangeAspect="1"/>
          </p:cNvSpPr>
          <p:nvPr/>
        </p:nvSpPr>
        <p:spPr>
          <a:xfrm>
            <a:off x="8348363" y="8090046"/>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5</a:t>
            </a:r>
            <a:endParaRPr lang="en-IN" sz="3600" b="1" dirty="0">
              <a:solidFill>
                <a:schemeClr val="lt1"/>
              </a:solidFill>
            </a:endParaRPr>
          </a:p>
        </p:txBody>
      </p:sp>
      <p:cxnSp>
        <p:nvCxnSpPr>
          <p:cNvPr id="34" name="Straight Connector 33">
            <a:extLst>
              <a:ext uri="{FF2B5EF4-FFF2-40B4-BE49-F238E27FC236}">
                <a16:creationId xmlns:a16="http://schemas.microsoft.com/office/drawing/2014/main" id="{AAC81A14-EAD1-54DC-29F5-17B2A4BCD928}"/>
              </a:ext>
            </a:extLst>
          </p:cNvPr>
          <p:cNvCxnSpPr>
            <a:cxnSpLocks/>
            <a:stCxn id="30" idx="0"/>
            <a:endCxn id="29" idx="4"/>
          </p:cNvCxnSpPr>
          <p:nvPr/>
        </p:nvCxnSpPr>
        <p:spPr>
          <a:xfrm flipV="1">
            <a:off x="8700287" y="4056290"/>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C8E3AD-BB66-DB5F-16C1-CEBBD1BCBD39}"/>
              </a:ext>
            </a:extLst>
          </p:cNvPr>
          <p:cNvCxnSpPr>
            <a:cxnSpLocks/>
            <a:stCxn id="31" idx="0"/>
            <a:endCxn id="30" idx="4"/>
          </p:cNvCxnSpPr>
          <p:nvPr/>
        </p:nvCxnSpPr>
        <p:spPr>
          <a:xfrm flipV="1">
            <a:off x="8700287" y="5578342"/>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0C7D255-39A1-C37A-B13F-65E870AAB208}"/>
              </a:ext>
            </a:extLst>
          </p:cNvPr>
          <p:cNvCxnSpPr>
            <a:cxnSpLocks/>
            <a:stCxn id="32" idx="0"/>
            <a:endCxn id="31" idx="4"/>
          </p:cNvCxnSpPr>
          <p:nvPr/>
        </p:nvCxnSpPr>
        <p:spPr>
          <a:xfrm flipV="1">
            <a:off x="8700287" y="7100393"/>
            <a:ext cx="0" cy="98965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4303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3C5B517-7A24-98F4-B0D0-BBE194F17372}"/>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Data Overview</a:t>
            </a:r>
          </a:p>
        </p:txBody>
      </p:sp>
      <p:cxnSp>
        <p:nvCxnSpPr>
          <p:cNvPr id="3" name="Straight Connector 2">
            <a:extLst>
              <a:ext uri="{FF2B5EF4-FFF2-40B4-BE49-F238E27FC236}">
                <a16:creationId xmlns:a16="http://schemas.microsoft.com/office/drawing/2014/main" id="{E5D40761-9069-3C35-5066-B474AC1E1E94}"/>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Rectangle: Rounded Corners 4">
            <a:extLst>
              <a:ext uri="{FF2B5EF4-FFF2-40B4-BE49-F238E27FC236}">
                <a16:creationId xmlns:a16="http://schemas.microsoft.com/office/drawing/2014/main" id="{4C5E7BAF-3724-ECD8-B826-41A086FCF630}"/>
              </a:ext>
            </a:extLst>
          </p:cNvPr>
          <p:cNvSpPr/>
          <p:nvPr/>
        </p:nvSpPr>
        <p:spPr>
          <a:xfrm>
            <a:off x="990600" y="1550869"/>
            <a:ext cx="16535400" cy="80168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endParaRPr lang="en-GB" dirty="0">
              <a:solidFill>
                <a:schemeClr val="tx1"/>
              </a:solidFill>
              <a:latin typeface="Times New Roman" panose="02020603050405020304" pitchFamily="18" charset="0"/>
              <a:cs typeface="Times New Roman" panose="02020603050405020304" pitchFamily="18" charset="0"/>
            </a:endParaRPr>
          </a:p>
          <a:p>
            <a:pPr lvl="1" algn="ctr"/>
            <a:r>
              <a:rPr lang="en-GB" b="1" dirty="0">
                <a:solidFill>
                  <a:schemeClr val="tx1"/>
                </a:solidFill>
                <a:latin typeface="Times New Roman" panose="02020603050405020304" pitchFamily="18" charset="0"/>
                <a:cs typeface="Times New Roman" panose="02020603050405020304" pitchFamily="18" charset="0"/>
              </a:rPr>
              <a:t>Raw Restaurant Data</a:t>
            </a:r>
            <a:r>
              <a:rPr lang="en-GB" dirty="0">
                <a:solidFill>
                  <a:schemeClr val="tx1"/>
                </a:solidFill>
                <a:latin typeface="Times New Roman" panose="02020603050405020304" pitchFamily="18" charset="0"/>
                <a:cs typeface="Times New Roman" panose="02020603050405020304" pitchFamily="18" charset="0"/>
              </a:rPr>
              <a:t>: Contains detailed information about over 9,951 restaurants across multiple countries.</a:t>
            </a:r>
          </a:p>
          <a:p>
            <a:pPr lvl="1" algn="ctr"/>
            <a:r>
              <a:rPr lang="en-GB" b="1" dirty="0">
                <a:solidFill>
                  <a:schemeClr val="tx1"/>
                </a:solidFill>
                <a:latin typeface="Times New Roman" panose="02020603050405020304" pitchFamily="18" charset="0"/>
                <a:cs typeface="Times New Roman" panose="02020603050405020304" pitchFamily="18" charset="0"/>
              </a:rPr>
              <a:t>Country Mapping Data</a:t>
            </a:r>
            <a:r>
              <a:rPr lang="en-GB" dirty="0">
                <a:solidFill>
                  <a:schemeClr val="tx1"/>
                </a:solidFill>
                <a:latin typeface="Times New Roman" panose="02020603050405020304" pitchFamily="18" charset="0"/>
                <a:cs typeface="Times New Roman" panose="02020603050405020304" pitchFamily="18" charset="0"/>
              </a:rPr>
              <a:t>: Provides country names corresponding to their numeric codes.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B4C333C-CCE6-2B4E-E3BA-72DE3F0C720D}"/>
              </a:ext>
            </a:extLst>
          </p:cNvPr>
          <p:cNvGraphicFramePr>
            <a:graphicFrameLocks noGrp="1"/>
          </p:cNvGraphicFramePr>
          <p:nvPr>
            <p:extLst>
              <p:ext uri="{D42A27DB-BD31-4B8C-83A1-F6EECF244321}">
                <p14:modId xmlns:p14="http://schemas.microsoft.com/office/powerpoint/2010/main" val="3656339443"/>
              </p:ext>
            </p:extLst>
          </p:nvPr>
        </p:nvGraphicFramePr>
        <p:xfrm>
          <a:off x="986882" y="2759763"/>
          <a:ext cx="8119018" cy="3106980"/>
        </p:xfrm>
        <a:graphic>
          <a:graphicData uri="http://schemas.openxmlformats.org/drawingml/2006/table">
            <a:tbl>
              <a:tblPr firstRow="1" bandRow="1">
                <a:tableStyleId>{21E4AEA4-8DFA-4A89-87EB-49C32662AFE0}</a:tableStyleId>
              </a:tblPr>
              <a:tblGrid>
                <a:gridCol w="4059509">
                  <a:extLst>
                    <a:ext uri="{9D8B030D-6E8A-4147-A177-3AD203B41FA5}">
                      <a16:colId xmlns:a16="http://schemas.microsoft.com/office/drawing/2014/main" val="1385888547"/>
                    </a:ext>
                  </a:extLst>
                </a:gridCol>
                <a:gridCol w="4059509">
                  <a:extLst>
                    <a:ext uri="{9D8B030D-6E8A-4147-A177-3AD203B41FA5}">
                      <a16:colId xmlns:a16="http://schemas.microsoft.com/office/drawing/2014/main" val="2485153528"/>
                    </a:ext>
                  </a:extLst>
                </a:gridCol>
              </a:tblGrid>
              <a:tr h="517830">
                <a:tc>
                  <a:txBody>
                    <a:bodyPr/>
                    <a:lstStyle/>
                    <a:p>
                      <a:r>
                        <a:rPr lang="en-IN" dirty="0">
                          <a:latin typeface="Times New Roman" panose="02020603050405020304" pitchFamily="18" charset="0"/>
                          <a:cs typeface="Times New Roman" panose="02020603050405020304" pitchFamily="18" charset="0"/>
                        </a:rPr>
                        <a:t>Metric</a:t>
                      </a:r>
                    </a:p>
                  </a:txBody>
                  <a:tcPr anchor="ctr"/>
                </a:tc>
                <a:tc>
                  <a:txBody>
                    <a:bodyPr/>
                    <a:lstStyle/>
                    <a:p>
                      <a:r>
                        <a:rPr lang="en-IN">
                          <a:latin typeface="Times New Roman" panose="02020603050405020304" pitchFamily="18" charset="0"/>
                          <a:cs typeface="Times New Roman" panose="02020603050405020304" pitchFamily="18" charset="0"/>
                        </a:rPr>
                        <a:t>Value</a:t>
                      </a:r>
                    </a:p>
                  </a:txBody>
                  <a:tcPr anchor="ctr"/>
                </a:tc>
                <a:extLst>
                  <a:ext uri="{0D108BD9-81ED-4DB2-BD59-A6C34878D82A}">
                    <a16:rowId xmlns:a16="http://schemas.microsoft.com/office/drawing/2014/main" val="3271448449"/>
                  </a:ext>
                </a:extLst>
              </a:tr>
              <a:tr h="517830">
                <a:tc>
                  <a:txBody>
                    <a:bodyPr/>
                    <a:lstStyle/>
                    <a:p>
                      <a:r>
                        <a:rPr lang="en-IN" b="1">
                          <a:latin typeface="Times New Roman" panose="02020603050405020304" pitchFamily="18" charset="0"/>
                          <a:cs typeface="Times New Roman" panose="02020603050405020304" pitchFamily="18" charset="0"/>
                        </a:rPr>
                        <a:t>Total Records (Restaurants)</a:t>
                      </a:r>
                      <a:endParaRPr lang="en-IN">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9,951</a:t>
                      </a:r>
                    </a:p>
                  </a:txBody>
                  <a:tcPr anchor="ctr"/>
                </a:tc>
                <a:extLst>
                  <a:ext uri="{0D108BD9-81ED-4DB2-BD59-A6C34878D82A}">
                    <a16:rowId xmlns:a16="http://schemas.microsoft.com/office/drawing/2014/main" val="2616478507"/>
                  </a:ext>
                </a:extLst>
              </a:tr>
              <a:tr h="517830">
                <a:tc>
                  <a:txBody>
                    <a:bodyPr/>
                    <a:lstStyle/>
                    <a:p>
                      <a:r>
                        <a:rPr lang="en-IN" b="1">
                          <a:latin typeface="Times New Roman" panose="02020603050405020304" pitchFamily="18" charset="0"/>
                          <a:cs typeface="Times New Roman" panose="02020603050405020304" pitchFamily="18" charset="0"/>
                        </a:rPr>
                        <a:t>Countries Represented</a:t>
                      </a:r>
                      <a:endParaRPr lang="en-IN">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15</a:t>
                      </a:r>
                    </a:p>
                  </a:txBody>
                  <a:tcPr anchor="ctr"/>
                </a:tc>
                <a:extLst>
                  <a:ext uri="{0D108BD9-81ED-4DB2-BD59-A6C34878D82A}">
                    <a16:rowId xmlns:a16="http://schemas.microsoft.com/office/drawing/2014/main" val="1259363812"/>
                  </a:ext>
                </a:extLst>
              </a:tr>
              <a:tr h="517830">
                <a:tc>
                  <a:txBody>
                    <a:bodyPr/>
                    <a:lstStyle/>
                    <a:p>
                      <a:r>
                        <a:rPr lang="en-IN" b="1">
                          <a:latin typeface="Times New Roman" panose="02020603050405020304" pitchFamily="18" charset="0"/>
                          <a:cs typeface="Times New Roman" panose="02020603050405020304" pitchFamily="18" charset="0"/>
                        </a:rPr>
                        <a:t>Attributes per Restaurant</a:t>
                      </a:r>
                      <a:endParaRPr lang="en-IN">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20</a:t>
                      </a:r>
                    </a:p>
                  </a:txBody>
                  <a:tcPr anchor="ctr"/>
                </a:tc>
                <a:extLst>
                  <a:ext uri="{0D108BD9-81ED-4DB2-BD59-A6C34878D82A}">
                    <a16:rowId xmlns:a16="http://schemas.microsoft.com/office/drawing/2014/main" val="853305805"/>
                  </a:ext>
                </a:extLst>
              </a:tr>
              <a:tr h="517830">
                <a:tc>
                  <a:txBody>
                    <a:bodyPr/>
                    <a:lstStyle/>
                    <a:p>
                      <a:r>
                        <a:rPr lang="en-IN" b="1" dirty="0">
                          <a:latin typeface="Times New Roman" panose="02020603050405020304" pitchFamily="18" charset="0"/>
                          <a:cs typeface="Times New Roman" panose="02020603050405020304" pitchFamily="18" charset="0"/>
                        </a:rPr>
                        <a:t>Categorical Attributes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15</a:t>
                      </a:r>
                    </a:p>
                  </a:txBody>
                  <a:tcPr anchor="ctr"/>
                </a:tc>
                <a:extLst>
                  <a:ext uri="{0D108BD9-81ED-4DB2-BD59-A6C34878D82A}">
                    <a16:rowId xmlns:a16="http://schemas.microsoft.com/office/drawing/2014/main" val="4282171315"/>
                  </a:ext>
                </a:extLst>
              </a:tr>
              <a:tr h="517830">
                <a:tc>
                  <a:txBody>
                    <a:bodyPr/>
                    <a:lstStyle/>
                    <a:p>
                      <a:r>
                        <a:rPr lang="en-IN" b="1" dirty="0">
                          <a:latin typeface="Times New Roman" panose="02020603050405020304" pitchFamily="18" charset="0"/>
                          <a:cs typeface="Times New Roman" panose="02020603050405020304" pitchFamily="18" charset="0"/>
                        </a:rPr>
                        <a:t>Continuous Attributes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597210588"/>
                  </a:ext>
                </a:extLst>
              </a:tr>
            </a:tbl>
          </a:graphicData>
        </a:graphic>
      </p:graphicFrame>
      <p:graphicFrame>
        <p:nvGraphicFramePr>
          <p:cNvPr id="7" name="Table 6">
            <a:extLst>
              <a:ext uri="{FF2B5EF4-FFF2-40B4-BE49-F238E27FC236}">
                <a16:creationId xmlns:a16="http://schemas.microsoft.com/office/drawing/2014/main" id="{F2BD072D-3839-4A34-18FC-7128A3D03077}"/>
              </a:ext>
            </a:extLst>
          </p:cNvPr>
          <p:cNvGraphicFramePr>
            <a:graphicFrameLocks noGrp="1"/>
          </p:cNvGraphicFramePr>
          <p:nvPr>
            <p:extLst>
              <p:ext uri="{D42A27DB-BD31-4B8C-83A1-F6EECF244321}">
                <p14:modId xmlns:p14="http://schemas.microsoft.com/office/powerpoint/2010/main" val="2687122939"/>
              </p:ext>
            </p:extLst>
          </p:nvPr>
        </p:nvGraphicFramePr>
        <p:xfrm>
          <a:off x="948782" y="6273950"/>
          <a:ext cx="8157118" cy="3628872"/>
        </p:xfrm>
        <a:graphic>
          <a:graphicData uri="http://schemas.openxmlformats.org/drawingml/2006/table">
            <a:tbl>
              <a:tblPr firstRow="1" bandRow="1">
                <a:tableStyleId>{21E4AEA4-8DFA-4A89-87EB-49C32662AFE0}</a:tableStyleId>
              </a:tblPr>
              <a:tblGrid>
                <a:gridCol w="4078559">
                  <a:extLst>
                    <a:ext uri="{9D8B030D-6E8A-4147-A177-3AD203B41FA5}">
                      <a16:colId xmlns:a16="http://schemas.microsoft.com/office/drawing/2014/main" val="1385888547"/>
                    </a:ext>
                  </a:extLst>
                </a:gridCol>
                <a:gridCol w="4078559">
                  <a:extLst>
                    <a:ext uri="{9D8B030D-6E8A-4147-A177-3AD203B41FA5}">
                      <a16:colId xmlns:a16="http://schemas.microsoft.com/office/drawing/2014/main" val="2485153528"/>
                    </a:ext>
                  </a:extLst>
                </a:gridCol>
              </a:tblGrid>
              <a:tr h="522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Key Attributes</a:t>
                      </a:r>
                    </a:p>
                  </a:txBody>
                  <a:tcPr anchor="ctr"/>
                </a:tc>
                <a:tc>
                  <a:txBody>
                    <a:bodyPr/>
                    <a:lstStyle/>
                    <a:p>
                      <a:r>
                        <a:rPr lang="en-IN" dirty="0">
                          <a:latin typeface="Times New Roman" panose="02020603050405020304" pitchFamily="18" charset="0"/>
                          <a:cs typeface="Times New Roman" panose="02020603050405020304" pitchFamily="18" charset="0"/>
                        </a:rPr>
                        <a:t>Attribute Name</a:t>
                      </a:r>
                    </a:p>
                  </a:txBody>
                  <a:tcPr anchor="ctr"/>
                </a:tc>
                <a:extLst>
                  <a:ext uri="{0D108BD9-81ED-4DB2-BD59-A6C34878D82A}">
                    <a16:rowId xmlns:a16="http://schemas.microsoft.com/office/drawing/2014/main" val="3271448449"/>
                  </a:ext>
                </a:extLst>
              </a:tr>
              <a:tr h="522566">
                <a:tc>
                  <a:txBody>
                    <a:bodyPr/>
                    <a:lstStyle/>
                    <a:p>
                      <a:r>
                        <a:rPr lang="en-IN" b="1" dirty="0">
                          <a:latin typeface="Times New Roman" panose="02020603050405020304" pitchFamily="18" charset="0"/>
                          <a:cs typeface="Times New Roman" panose="02020603050405020304" pitchFamily="18" charset="0"/>
                        </a:rPr>
                        <a:t>Identification</a:t>
                      </a:r>
                    </a:p>
                  </a:txBody>
                  <a:tcPr anchor="ctr"/>
                </a:tc>
                <a:tc>
                  <a:txBody>
                    <a:bodyPr/>
                    <a:lstStyle/>
                    <a:p>
                      <a:r>
                        <a:rPr lang="en-IN" b="0" dirty="0">
                          <a:latin typeface="Times New Roman" panose="02020603050405020304" pitchFamily="18" charset="0"/>
                          <a:cs typeface="Times New Roman" panose="02020603050405020304" pitchFamily="18" charset="0"/>
                        </a:rPr>
                        <a:t>Restaurant ID, Name</a:t>
                      </a:r>
                    </a:p>
                  </a:txBody>
                  <a:tcPr anchor="ctr"/>
                </a:tc>
                <a:extLst>
                  <a:ext uri="{0D108BD9-81ED-4DB2-BD59-A6C34878D82A}">
                    <a16:rowId xmlns:a16="http://schemas.microsoft.com/office/drawing/2014/main" val="2616478507"/>
                  </a:ext>
                </a:extLst>
              </a:tr>
              <a:tr h="645935">
                <a:tc>
                  <a:txBody>
                    <a:bodyPr/>
                    <a:lstStyle/>
                    <a:p>
                      <a:r>
                        <a:rPr lang="en-IN" b="1" dirty="0">
                          <a:latin typeface="Times New Roman" panose="02020603050405020304" pitchFamily="18" charset="0"/>
                          <a:cs typeface="Times New Roman" panose="02020603050405020304" pitchFamily="18" charset="0"/>
                        </a:rPr>
                        <a:t>Location</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Times New Roman" panose="02020603050405020304" pitchFamily="18" charset="0"/>
                          <a:cs typeface="Times New Roman" panose="02020603050405020304" pitchFamily="18" charset="0"/>
                        </a:rPr>
                        <a:t>Country Code, City, Address, Longitude &amp; Latitude</a:t>
                      </a:r>
                    </a:p>
                  </a:txBody>
                  <a:tcPr anchor="ctr"/>
                </a:tc>
                <a:extLst>
                  <a:ext uri="{0D108BD9-81ED-4DB2-BD59-A6C34878D82A}">
                    <a16:rowId xmlns:a16="http://schemas.microsoft.com/office/drawing/2014/main" val="1259363812"/>
                  </a:ext>
                </a:extLst>
              </a:tr>
              <a:tr h="645935">
                <a:tc>
                  <a:txBody>
                    <a:bodyPr/>
                    <a:lstStyle/>
                    <a:p>
                      <a:r>
                        <a:rPr lang="en-IN" b="1" dirty="0">
                          <a:latin typeface="Times New Roman" panose="02020603050405020304" pitchFamily="18" charset="0"/>
                          <a:cs typeface="Times New Roman" panose="02020603050405020304" pitchFamily="18" charset="0"/>
                        </a:rPr>
                        <a:t>Service Details</a:t>
                      </a:r>
                    </a:p>
                  </a:txBody>
                  <a:tcPr anchor="ctr"/>
                </a:tc>
                <a:tc>
                  <a:txBody>
                    <a:bodyPr/>
                    <a:lstStyle/>
                    <a:p>
                      <a:r>
                        <a:rPr lang="en-GB" b="0" dirty="0">
                          <a:latin typeface="Times New Roman" panose="02020603050405020304" pitchFamily="18" charset="0"/>
                          <a:cs typeface="Times New Roman" panose="02020603050405020304" pitchFamily="18" charset="0"/>
                        </a:rPr>
                        <a:t>Cuisines, Has Table Booking, Has Online Delivery, Price Range</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3305805"/>
                  </a:ext>
                </a:extLst>
              </a:tr>
              <a:tr h="645935">
                <a:tc>
                  <a:txBody>
                    <a:bodyPr/>
                    <a:lstStyle/>
                    <a:p>
                      <a:r>
                        <a:rPr lang="en-IN" b="1" dirty="0">
                          <a:latin typeface="Times New Roman" panose="02020603050405020304" pitchFamily="18" charset="0"/>
                          <a:cs typeface="Times New Roman" panose="02020603050405020304" pitchFamily="18" charset="0"/>
                        </a:rPr>
                        <a:t>Financials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GB" b="0" dirty="0">
                          <a:latin typeface="Times New Roman" panose="02020603050405020304" pitchFamily="18" charset="0"/>
                          <a:cs typeface="Times New Roman" panose="02020603050405020304" pitchFamily="18" charset="0"/>
                        </a:rPr>
                        <a:t>Currency, Average Cost for Two, Rating, Votes</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82171315"/>
                  </a:ext>
                </a:extLst>
              </a:tr>
              <a:tr h="645935">
                <a:tc>
                  <a:txBody>
                    <a:bodyPr/>
                    <a:lstStyle/>
                    <a:p>
                      <a:r>
                        <a:rPr lang="en-IN" b="1" dirty="0">
                          <a:latin typeface="Times New Roman" panose="02020603050405020304" pitchFamily="18" charset="0"/>
                          <a:cs typeface="Times New Roman" panose="02020603050405020304" pitchFamily="18" charset="0"/>
                        </a:rPr>
                        <a:t>Temporal Info</a:t>
                      </a:r>
                    </a:p>
                  </a:txBody>
                  <a:tcPr anchor="ctr"/>
                </a:tc>
                <a:tc>
                  <a:txBody>
                    <a:bodyPr/>
                    <a:lstStyle/>
                    <a:p>
                      <a:r>
                        <a:rPr lang="en-GB" b="0" dirty="0">
                          <a:latin typeface="Times New Roman" panose="02020603050405020304" pitchFamily="18" charset="0"/>
                          <a:cs typeface="Times New Roman" panose="02020603050405020304" pitchFamily="18" charset="0"/>
                        </a:rPr>
                        <a:t>Opening Date (</a:t>
                      </a:r>
                      <a:r>
                        <a:rPr lang="en-GB" b="0" dirty="0" err="1">
                          <a:latin typeface="Times New Roman" panose="02020603050405020304" pitchFamily="18" charset="0"/>
                          <a:cs typeface="Times New Roman" panose="02020603050405020304" pitchFamily="18" charset="0"/>
                        </a:rPr>
                        <a:t>DateKey_Opening</a:t>
                      </a:r>
                      <a:r>
                        <a:rPr lang="en-GB" b="0" dirty="0">
                          <a:latin typeface="Times New Roman" panose="02020603050405020304" pitchFamily="18" charset="0"/>
                          <a:cs typeface="Times New Roman" panose="02020603050405020304" pitchFamily="18" charset="0"/>
                        </a:rPr>
                        <a:t>, plus derived columns Year/Month)</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97210588"/>
                  </a:ext>
                </a:extLst>
              </a:tr>
            </a:tbl>
          </a:graphicData>
        </a:graphic>
      </p:graphicFrame>
      <p:sp>
        <p:nvSpPr>
          <p:cNvPr id="8" name="Rectangle: Rounded Corners 7">
            <a:extLst>
              <a:ext uri="{FF2B5EF4-FFF2-40B4-BE49-F238E27FC236}">
                <a16:creationId xmlns:a16="http://schemas.microsoft.com/office/drawing/2014/main" id="{5DF1CA8D-2A42-E6DC-36F3-C3EEF8BE066F}"/>
              </a:ext>
            </a:extLst>
          </p:cNvPr>
          <p:cNvSpPr/>
          <p:nvPr/>
        </p:nvSpPr>
        <p:spPr>
          <a:xfrm>
            <a:off x="10820400" y="3962625"/>
            <a:ext cx="6268700" cy="462264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Filled missing cuisines using most frequent cuisine in the same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Inconsistencies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country names, currencies, and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Columns Added</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Country name via VLOOKUP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Combined cost + currency column (e.g., ₹500)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Opening year, month, and date split from </a:t>
            </a:r>
            <a:r>
              <a:rPr kumimoji="0" lang="en-US" altLang="en-US" sz="2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DateKey</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D7CED0B-6650-BD45-68E8-10942628C539}"/>
              </a:ext>
            </a:extLst>
          </p:cNvPr>
          <p:cNvSpPr/>
          <p:nvPr/>
        </p:nvSpPr>
        <p:spPr>
          <a:xfrm>
            <a:off x="12087850" y="3591930"/>
            <a:ext cx="3733800" cy="80168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Data Improvement Suggestions</a:t>
            </a:r>
          </a:p>
        </p:txBody>
      </p:sp>
      <p:sp>
        <p:nvSpPr>
          <p:cNvPr id="11" name="Isosceles Triangle 10">
            <a:extLst>
              <a:ext uri="{FF2B5EF4-FFF2-40B4-BE49-F238E27FC236}">
                <a16:creationId xmlns:a16="http://schemas.microsoft.com/office/drawing/2014/main" id="{87929A79-573F-0429-8957-548ADAEE37FF}"/>
              </a:ext>
            </a:extLst>
          </p:cNvPr>
          <p:cNvSpPr/>
          <p:nvPr/>
        </p:nvSpPr>
        <p:spPr>
          <a:xfrm rot="5400000">
            <a:off x="8638081" y="5350814"/>
            <a:ext cx="2650139" cy="633452"/>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045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19D8A0E-38A6-81C6-7154-64754869F0B9}"/>
              </a:ext>
            </a:extLst>
          </p:cNvPr>
          <p:cNvGraphicFramePr>
            <a:graphicFrameLocks noChangeAspect="1"/>
          </p:cNvGraphicFramePr>
          <p:nvPr>
            <p:custDataLst>
              <p:tags r:id="rId2"/>
            </p:custDataLst>
            <p:extLst>
              <p:ext uri="{D42A27DB-BD31-4B8C-83A1-F6EECF244321}">
                <p14:modId xmlns:p14="http://schemas.microsoft.com/office/powerpoint/2010/main" val="4182540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1" imgH="423" progId="TCLayout.ActiveDocument.1">
                  <p:embed/>
                </p:oleObj>
              </mc:Choice>
              <mc:Fallback>
                <p:oleObj name="think-cell Slide" r:id="rId6" imgW="421" imgH="423" progId="TCLayout.ActiveDocument.1">
                  <p:embed/>
                  <p:pic>
                    <p:nvPicPr>
                      <p:cNvPr id="7" name="think-cell data - do not delete" hidden="1">
                        <a:extLst>
                          <a:ext uri="{FF2B5EF4-FFF2-40B4-BE49-F238E27FC236}">
                            <a16:creationId xmlns:a16="http://schemas.microsoft.com/office/drawing/2014/main" id="{319D8A0E-38A6-81C6-7154-64754869F0B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8" name="Rectangle 77">
            <a:extLst>
              <a:ext uri="{FF2B5EF4-FFF2-40B4-BE49-F238E27FC236}">
                <a16:creationId xmlns:a16="http://schemas.microsoft.com/office/drawing/2014/main" id="{77A073D6-8C28-89CF-16F5-0ED7167B71B4}"/>
              </a:ext>
            </a:extLst>
          </p:cNvPr>
          <p:cNvSpPr>
            <a:spLocks/>
          </p:cNvSpPr>
          <p:nvPr/>
        </p:nvSpPr>
        <p:spPr bwMode="auto">
          <a:xfrm>
            <a:off x="2067637" y="7523362"/>
            <a:ext cx="15347528" cy="1654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648000" rIns="864000" rtlCol="0" anchor="ctr">
            <a:noAutofit/>
          </a:bodyPr>
          <a:lstStyle/>
          <a:p>
            <a:pPr defTabSz="1371600" fontAlgn="base">
              <a:lnSpc>
                <a:spcPct val="90000"/>
              </a:lnSpc>
              <a:defRPr/>
            </a:pPr>
            <a:endParaRPr lang="en-IN" sz="2800" b="1" kern="0" dirty="0">
              <a:solidFill>
                <a:schemeClr val="tx1"/>
              </a:solidFill>
              <a:latin typeface="Times New Roman" panose="02020603050405020304" pitchFamily="18" charset="0"/>
              <a:cs typeface="Times New Roman" panose="02020603050405020304" pitchFamily="18" charset="0"/>
            </a:endParaRPr>
          </a:p>
          <a:p>
            <a:pPr defTabSz="1371600" fontAlgn="base">
              <a:lnSpc>
                <a:spcPct val="90000"/>
              </a:lnSpc>
              <a:defRPr/>
            </a:pPr>
            <a:r>
              <a:rPr lang="en-IN" sz="2800" b="1" kern="0" dirty="0">
                <a:solidFill>
                  <a:schemeClr val="tx1"/>
                </a:solidFill>
                <a:latin typeface="Times New Roman" panose="02020603050405020304" pitchFamily="18" charset="0"/>
                <a:cs typeface="Times New Roman" panose="02020603050405020304" pitchFamily="18" charset="0"/>
              </a:rPr>
              <a:t>4. </a:t>
            </a:r>
            <a:r>
              <a:rPr lang="en-IN" sz="2800" b="1" dirty="0">
                <a:solidFill>
                  <a:schemeClr val="tx1"/>
                </a:solidFill>
                <a:latin typeface="Times New Roman" panose="02020603050405020304" pitchFamily="18" charset="0"/>
                <a:cs typeface="Times New Roman" panose="02020603050405020304" pitchFamily="18" charset="0"/>
              </a:rPr>
              <a:t>Visualization &amp; Segmentation: </a:t>
            </a:r>
            <a:r>
              <a:rPr lang="en-GB" sz="2800" dirty="0">
                <a:solidFill>
                  <a:schemeClr val="tx1"/>
                </a:solidFill>
                <a:latin typeface="Times New Roman" panose="02020603050405020304" pitchFamily="18" charset="0"/>
                <a:cs typeface="Times New Roman" panose="02020603050405020304" pitchFamily="18" charset="0"/>
              </a:rPr>
              <a:t>Built bar and column charts to visualize restaurant distribution across countries and categories. Segmented data by cuisine type, city, and price bands, and enabled interactive filtering using slicers.</a:t>
            </a:r>
          </a:p>
          <a:p>
            <a:pPr defTabSz="1371600" fontAlgn="base">
              <a:lnSpc>
                <a:spcPct val="90000"/>
              </a:lnSpc>
              <a:defRPr/>
            </a:pPr>
            <a:endParaRPr lang="en-IN" sz="2800" kern="0" dirty="0">
              <a:solidFill>
                <a:schemeClr val="tx1"/>
              </a:solidFill>
              <a:latin typeface="Times New Roman" panose="02020603050405020304" pitchFamily="18" charset="0"/>
              <a:cs typeface="Times New Roman" panose="02020603050405020304" pitchFamily="18" charset="0"/>
            </a:endParaRPr>
          </a:p>
        </p:txBody>
      </p:sp>
      <p:sp>
        <p:nvSpPr>
          <p:cNvPr id="81" name="Pentagon 33">
            <a:extLst>
              <a:ext uri="{FF2B5EF4-FFF2-40B4-BE49-F238E27FC236}">
                <a16:creationId xmlns:a16="http://schemas.microsoft.com/office/drawing/2014/main" id="{3D0EC6FA-A5DB-09C6-6C1D-EFA9A9E0DCBD}"/>
              </a:ext>
            </a:extLst>
          </p:cNvPr>
          <p:cNvSpPr/>
          <p:nvPr/>
        </p:nvSpPr>
        <p:spPr bwMode="auto">
          <a:xfrm>
            <a:off x="958075" y="7533898"/>
            <a:ext cx="1569080" cy="1644041"/>
          </a:xfrm>
          <a:prstGeom prst="homePlate">
            <a:avLst>
              <a:gd name="adj" fmla="val 273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endParaRPr lang="en-IN" sz="2100" b="1" kern="0" dirty="0">
              <a:solidFill>
                <a:prstClr val="white"/>
              </a:solidFill>
              <a:latin typeface="Calibri" panose="020F0502020204030204" pitchFamily="34" charset="0"/>
            </a:endParaRPr>
          </a:p>
        </p:txBody>
      </p:sp>
      <p:sp>
        <p:nvSpPr>
          <p:cNvPr id="58" name="Rectangle 57"/>
          <p:cNvSpPr>
            <a:spLocks/>
          </p:cNvSpPr>
          <p:nvPr/>
        </p:nvSpPr>
        <p:spPr bwMode="auto">
          <a:xfrm>
            <a:off x="2067637" y="5739422"/>
            <a:ext cx="15347528" cy="1654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648000" rIns="864000" rtlCol="0" anchor="ctr">
            <a:noAutofit/>
          </a:bodyPr>
          <a:lstStyle/>
          <a:p>
            <a:pPr defTabSz="1371600" fontAlgn="base">
              <a:lnSpc>
                <a:spcPct val="90000"/>
              </a:lnSpc>
              <a:defRPr/>
            </a:pPr>
            <a:r>
              <a:rPr lang="en-IN" sz="2800" b="1" kern="0" dirty="0">
                <a:solidFill>
                  <a:schemeClr val="tx1"/>
                </a:solidFill>
                <a:latin typeface="Times New Roman" panose="02020603050405020304" pitchFamily="18" charset="0"/>
                <a:cs typeface="Times New Roman" panose="02020603050405020304" pitchFamily="18" charset="0"/>
              </a:rPr>
              <a:t>3. </a:t>
            </a:r>
            <a:r>
              <a:rPr lang="en-IN" sz="2800" b="1" dirty="0">
                <a:solidFill>
                  <a:schemeClr val="tx1"/>
                </a:solidFill>
                <a:latin typeface="Times New Roman" panose="02020603050405020304" pitchFamily="18" charset="0"/>
                <a:cs typeface="Times New Roman" panose="02020603050405020304" pitchFamily="18" charset="0"/>
              </a:rPr>
              <a:t>Descriptive Statistics: </a:t>
            </a:r>
            <a:r>
              <a:rPr lang="en-GB" sz="2800" dirty="0">
                <a:solidFill>
                  <a:schemeClr val="tx1"/>
                </a:solidFill>
                <a:latin typeface="Times New Roman" panose="02020603050405020304" pitchFamily="18" charset="0"/>
                <a:cs typeface="Times New Roman" panose="02020603050405020304" pitchFamily="18" charset="0"/>
              </a:rPr>
              <a:t>Used pivot tables to calculate average ratings, number of votes, and average cost per country. Identified top-performing countries and cuisines based on user engagement and pricing trends.</a:t>
            </a:r>
            <a:endParaRPr lang="en-IN" sz="2800" kern="0" dirty="0">
              <a:solidFill>
                <a:schemeClr val="tx1"/>
              </a:solidFill>
              <a:latin typeface="Times New Roman" panose="02020603050405020304" pitchFamily="18" charset="0"/>
              <a:cs typeface="Times New Roman" panose="02020603050405020304" pitchFamily="18" charset="0"/>
            </a:endParaRPr>
          </a:p>
        </p:txBody>
      </p:sp>
      <p:sp>
        <p:nvSpPr>
          <p:cNvPr id="63" name="Pentagon 33"/>
          <p:cNvSpPr/>
          <p:nvPr/>
        </p:nvSpPr>
        <p:spPr bwMode="auto">
          <a:xfrm>
            <a:off x="958075" y="5749958"/>
            <a:ext cx="1569080" cy="1644041"/>
          </a:xfrm>
          <a:prstGeom prst="homePlate">
            <a:avLst>
              <a:gd name="adj" fmla="val 273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endParaRPr lang="en-IN" sz="2100" b="1" kern="0" dirty="0">
              <a:solidFill>
                <a:prstClr val="white"/>
              </a:solidFill>
              <a:latin typeface="Calibri" panose="020F0502020204030204" pitchFamily="34" charset="0"/>
            </a:endParaRPr>
          </a:p>
        </p:txBody>
      </p:sp>
      <p:sp>
        <p:nvSpPr>
          <p:cNvPr id="67" name="Rectangle 66"/>
          <p:cNvSpPr>
            <a:spLocks/>
          </p:cNvSpPr>
          <p:nvPr/>
        </p:nvSpPr>
        <p:spPr bwMode="auto">
          <a:xfrm>
            <a:off x="2067637" y="3955479"/>
            <a:ext cx="15347528" cy="1654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648000" rIns="864000" rtlCol="0" anchor="ctr">
            <a:noAutofit/>
          </a:bodyPr>
          <a:lstStyle/>
          <a:p>
            <a:pPr defTabSz="1371600" fontAlgn="base">
              <a:lnSpc>
                <a:spcPct val="90000"/>
              </a:lnSpc>
              <a:defRPr/>
            </a:pPr>
            <a:r>
              <a:rPr lang="en-IN" sz="2800" b="1" kern="0" dirty="0">
                <a:solidFill>
                  <a:schemeClr val="tx1"/>
                </a:solidFill>
                <a:latin typeface="Times New Roman" panose="02020603050405020304" pitchFamily="18" charset="0"/>
                <a:cs typeface="Times New Roman" panose="02020603050405020304" pitchFamily="18" charset="0"/>
              </a:rPr>
              <a:t>2. Data Processing: </a:t>
            </a:r>
            <a:r>
              <a:rPr lang="en-GB" sz="2800" dirty="0">
                <a:solidFill>
                  <a:schemeClr val="tx1"/>
                </a:solidFill>
                <a:latin typeface="Times New Roman" panose="02020603050405020304" pitchFamily="18" charset="0"/>
                <a:cs typeface="Times New Roman" panose="02020603050405020304" pitchFamily="18" charset="0"/>
              </a:rPr>
              <a:t>Created new fields such as ‘Price for two’ with proper currency formatting and extracted year from datetime columns. Used VLOOKUP to map country names to corresponding codes, adding geographic depth to the dataset.</a:t>
            </a:r>
            <a:endParaRPr lang="en-IN" sz="2800" kern="0" dirty="0">
              <a:solidFill>
                <a:schemeClr val="tx1"/>
              </a:solidFill>
              <a:latin typeface="Times New Roman" panose="02020603050405020304" pitchFamily="18" charset="0"/>
              <a:cs typeface="Times New Roman" panose="02020603050405020304" pitchFamily="18" charset="0"/>
            </a:endParaRPr>
          </a:p>
        </p:txBody>
      </p:sp>
      <p:sp>
        <p:nvSpPr>
          <p:cNvPr id="68" name="Pentagon 19"/>
          <p:cNvSpPr/>
          <p:nvPr/>
        </p:nvSpPr>
        <p:spPr bwMode="auto">
          <a:xfrm>
            <a:off x="958072" y="3952422"/>
            <a:ext cx="1632902" cy="1657638"/>
          </a:xfrm>
          <a:prstGeom prst="homePlate">
            <a:avLst>
              <a:gd name="adj" fmla="val 273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endParaRPr lang="en-IN" sz="2100" b="1" kern="0" dirty="0">
              <a:solidFill>
                <a:prstClr val="white"/>
              </a:solidFill>
              <a:latin typeface="Calibri" panose="020F0502020204030204" pitchFamily="34" charset="0"/>
            </a:endParaRPr>
          </a:p>
        </p:txBody>
      </p:sp>
      <p:sp>
        <p:nvSpPr>
          <p:cNvPr id="79" name="Rectangle 78"/>
          <p:cNvSpPr/>
          <p:nvPr/>
        </p:nvSpPr>
        <p:spPr bwMode="auto">
          <a:xfrm>
            <a:off x="2067637" y="2152943"/>
            <a:ext cx="15347528" cy="1654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648000" tIns="0" rIns="0" bIns="0" rtlCol="0" anchor="ctr"/>
          <a:lstStyle/>
          <a:p>
            <a:pPr defTabSz="1371600" fontAlgn="base">
              <a:lnSpc>
                <a:spcPct val="90000"/>
              </a:lnSpc>
              <a:defRPr/>
            </a:pPr>
            <a:r>
              <a:rPr lang="en-IN" sz="2800" b="1" dirty="0">
                <a:solidFill>
                  <a:schemeClr val="tx1"/>
                </a:solidFill>
                <a:latin typeface="Times New Roman" panose="02020603050405020304" pitchFamily="18" charset="0"/>
                <a:cs typeface="Times New Roman" panose="02020603050405020304" pitchFamily="18" charset="0"/>
              </a:rPr>
              <a:t>1. Data Cleaning: </a:t>
            </a:r>
            <a:r>
              <a:rPr lang="en-GB" sz="2800" dirty="0">
                <a:solidFill>
                  <a:schemeClr val="tx1"/>
                </a:solidFill>
                <a:latin typeface="Times New Roman" panose="02020603050405020304" pitchFamily="18" charset="0"/>
                <a:cs typeface="Times New Roman" panose="02020603050405020304" pitchFamily="18" charset="0"/>
              </a:rPr>
              <a:t>Checked for and removed duplicate entries (none found), handled missing and zero values in key fields. Standardized inconsistent formats to ensure the dataset was reliable and ready for analysis.</a:t>
            </a:r>
            <a:endParaRPr lang="en-IN" sz="2800" kern="0" dirty="0">
              <a:solidFill>
                <a:schemeClr val="tx1"/>
              </a:solidFill>
              <a:latin typeface="Times New Roman" panose="02020603050405020304" pitchFamily="18" charset="0"/>
              <a:cs typeface="Times New Roman" panose="02020603050405020304" pitchFamily="18" charset="0"/>
            </a:endParaRPr>
          </a:p>
        </p:txBody>
      </p:sp>
      <p:sp>
        <p:nvSpPr>
          <p:cNvPr id="80" name="Pentagon 26"/>
          <p:cNvSpPr/>
          <p:nvPr/>
        </p:nvSpPr>
        <p:spPr bwMode="auto">
          <a:xfrm>
            <a:off x="958072" y="2152943"/>
            <a:ext cx="1613223" cy="1670118"/>
          </a:xfrm>
          <a:prstGeom prst="homePlate">
            <a:avLst>
              <a:gd name="adj" fmla="val 273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endParaRPr lang="en-IN" sz="2100" b="1" kern="0" dirty="0">
              <a:solidFill>
                <a:prstClr val="white"/>
              </a:solidFill>
              <a:latin typeface="Calibri" panose="020F0502020204030204" pitchFamily="34" charset="0"/>
            </a:endParaRPr>
          </a:p>
        </p:txBody>
      </p:sp>
      <p:grpSp>
        <p:nvGrpSpPr>
          <p:cNvPr id="16" name="Arrow34" descr="{&quot;Key&quot;:&quot;POWER_USER_SHAPE_ICON&quot;,&quot;Value&quot;:&quot;POWER_USER_SHAPE_ICON_STYLE_1&quot;}">
            <a:extLst>
              <a:ext uri="{FF2B5EF4-FFF2-40B4-BE49-F238E27FC236}">
                <a16:creationId xmlns:a16="http://schemas.microsoft.com/office/drawing/2014/main" id="{508AEB6A-A0E9-4205-81D2-DC33164FE8C8}"/>
              </a:ext>
            </a:extLst>
          </p:cNvPr>
          <p:cNvGrpSpPr>
            <a:grpSpLocks noChangeAspect="1"/>
          </p:cNvGrpSpPr>
          <p:nvPr/>
        </p:nvGrpSpPr>
        <p:grpSpPr>
          <a:xfrm>
            <a:off x="1228300" y="7943458"/>
            <a:ext cx="821930" cy="814388"/>
            <a:chOff x="6004176" y="1690066"/>
            <a:chExt cx="1039285" cy="1029748"/>
          </a:xfrm>
          <a:solidFill>
            <a:schemeClr val="lt1"/>
          </a:solidFill>
        </p:grpSpPr>
        <p:sp>
          <p:nvSpPr>
            <p:cNvPr id="17" name="Freeform 195">
              <a:extLst>
                <a:ext uri="{FF2B5EF4-FFF2-40B4-BE49-F238E27FC236}">
                  <a16:creationId xmlns:a16="http://schemas.microsoft.com/office/drawing/2014/main" id="{2F883A14-8C93-4B23-8C60-1F1862D5BE1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8" name="Freeform 196">
              <a:extLst>
                <a:ext uri="{FF2B5EF4-FFF2-40B4-BE49-F238E27FC236}">
                  <a16:creationId xmlns:a16="http://schemas.microsoft.com/office/drawing/2014/main" id="{C135FC0E-3858-44E9-AB61-BE871C4E6908}"/>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19" name="Freeform 197">
              <a:extLst>
                <a:ext uri="{FF2B5EF4-FFF2-40B4-BE49-F238E27FC236}">
                  <a16:creationId xmlns:a16="http://schemas.microsoft.com/office/drawing/2014/main" id="{496D0FAF-7CD1-44D4-BCD3-D2C01798186A}"/>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0" name="Freeform 198">
              <a:extLst>
                <a:ext uri="{FF2B5EF4-FFF2-40B4-BE49-F238E27FC236}">
                  <a16:creationId xmlns:a16="http://schemas.microsoft.com/office/drawing/2014/main" id="{8F49D0A1-FD14-4BCB-81B1-1DFA5CC71A77}"/>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21" name="Analytics22" descr="{&quot;Key&quot;:&quot;POWER_USER_SHAPE_ICON&quot;,&quot;Value&quot;:&quot;POWER_USER_SHAPE_ICON_STYLE_1&quot;}">
            <a:extLst>
              <a:ext uri="{FF2B5EF4-FFF2-40B4-BE49-F238E27FC236}">
                <a16:creationId xmlns:a16="http://schemas.microsoft.com/office/drawing/2014/main" id="{B5785806-B020-49F9-AEB7-235061A69040}"/>
              </a:ext>
            </a:extLst>
          </p:cNvPr>
          <p:cNvGrpSpPr>
            <a:grpSpLocks noChangeAspect="1"/>
          </p:cNvGrpSpPr>
          <p:nvPr/>
        </p:nvGrpSpPr>
        <p:grpSpPr>
          <a:xfrm>
            <a:off x="1166885" y="6159518"/>
            <a:ext cx="998111" cy="814388"/>
            <a:chOff x="4287838" y="1695450"/>
            <a:chExt cx="896938" cy="731838"/>
          </a:xfrm>
        </p:grpSpPr>
        <p:sp>
          <p:nvSpPr>
            <p:cNvPr id="22" name="Oval 291">
              <a:extLst>
                <a:ext uri="{FF2B5EF4-FFF2-40B4-BE49-F238E27FC236}">
                  <a16:creationId xmlns:a16="http://schemas.microsoft.com/office/drawing/2014/main" id="{34F96511-FEEC-485F-B236-2E4AB7369FEE}"/>
                </a:ext>
              </a:extLst>
            </p:cNvPr>
            <p:cNvSpPr>
              <a:spLocks noChangeArrowheads="1"/>
            </p:cNvSpPr>
            <p:nvPr/>
          </p:nvSpPr>
          <p:spPr bwMode="auto">
            <a:xfrm>
              <a:off x="4621213" y="1754188"/>
              <a:ext cx="257175" cy="257175"/>
            </a:xfrm>
            <a:prstGeom prst="ellipse">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3" name="Line 292">
              <a:extLst>
                <a:ext uri="{FF2B5EF4-FFF2-40B4-BE49-F238E27FC236}">
                  <a16:creationId xmlns:a16="http://schemas.microsoft.com/office/drawing/2014/main" id="{AD4CD52B-4967-4A3C-B367-A717918B303F}"/>
                </a:ext>
              </a:extLst>
            </p:cNvPr>
            <p:cNvSpPr>
              <a:spLocks noChangeShapeType="1"/>
            </p:cNvSpPr>
            <p:nvPr/>
          </p:nvSpPr>
          <p:spPr bwMode="auto">
            <a:xfrm>
              <a:off x="4921250" y="2290763"/>
              <a:ext cx="95250" cy="0"/>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4" name="Line 293">
              <a:extLst>
                <a:ext uri="{FF2B5EF4-FFF2-40B4-BE49-F238E27FC236}">
                  <a16:creationId xmlns:a16="http://schemas.microsoft.com/office/drawing/2014/main" id="{D5520A60-80FC-46FB-A1C1-509475078843}"/>
                </a:ext>
              </a:extLst>
            </p:cNvPr>
            <p:cNvSpPr>
              <a:spLocks noChangeShapeType="1"/>
            </p:cNvSpPr>
            <p:nvPr/>
          </p:nvSpPr>
          <p:spPr bwMode="auto">
            <a:xfrm>
              <a:off x="4484688" y="2290763"/>
              <a:ext cx="92075" cy="0"/>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5" name="Freeform 294">
              <a:extLst>
                <a:ext uri="{FF2B5EF4-FFF2-40B4-BE49-F238E27FC236}">
                  <a16:creationId xmlns:a16="http://schemas.microsoft.com/office/drawing/2014/main" id="{45CA3D63-E679-492E-91D5-7FB00765DA05}"/>
                </a:ext>
              </a:extLst>
            </p:cNvPr>
            <p:cNvSpPr>
              <a:spLocks/>
            </p:cNvSpPr>
            <p:nvPr/>
          </p:nvSpPr>
          <p:spPr bwMode="auto">
            <a:xfrm>
              <a:off x="4525963" y="2352675"/>
              <a:ext cx="447675" cy="74613"/>
            </a:xfrm>
            <a:custGeom>
              <a:avLst/>
              <a:gdLst>
                <a:gd name="T0" fmla="*/ 527 w 596"/>
                <a:gd name="T1" fmla="*/ 0 h 100"/>
                <a:gd name="T2" fmla="*/ 583 w 596"/>
                <a:gd name="T3" fmla="*/ 0 h 100"/>
                <a:gd name="T4" fmla="*/ 592 w 596"/>
                <a:gd name="T5" fmla="*/ 16 h 100"/>
                <a:gd name="T6" fmla="*/ 534 w 596"/>
                <a:gd name="T7" fmla="*/ 91 h 100"/>
                <a:gd name="T8" fmla="*/ 514 w 596"/>
                <a:gd name="T9" fmla="*/ 98 h 100"/>
                <a:gd name="T10" fmla="*/ 82 w 596"/>
                <a:gd name="T11" fmla="*/ 98 h 100"/>
                <a:gd name="T12" fmla="*/ 66 w 596"/>
                <a:gd name="T13" fmla="*/ 92 h 100"/>
                <a:gd name="T14" fmla="*/ 4 w 596"/>
                <a:gd name="T15" fmla="*/ 16 h 100"/>
                <a:gd name="T16" fmla="*/ 13 w 596"/>
                <a:gd name="T17" fmla="*/ 0 h 100"/>
                <a:gd name="T18" fmla="*/ 68 w 59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6" h="100">
                  <a:moveTo>
                    <a:pt x="527" y="0"/>
                  </a:moveTo>
                  <a:lnTo>
                    <a:pt x="583" y="0"/>
                  </a:lnTo>
                  <a:cubicBezTo>
                    <a:pt x="592" y="0"/>
                    <a:pt x="596" y="7"/>
                    <a:pt x="592" y="16"/>
                  </a:cubicBezTo>
                  <a:lnTo>
                    <a:pt x="534" y="91"/>
                  </a:lnTo>
                  <a:cubicBezTo>
                    <a:pt x="527" y="100"/>
                    <a:pt x="521" y="98"/>
                    <a:pt x="514" y="98"/>
                  </a:cubicBezTo>
                  <a:lnTo>
                    <a:pt x="82" y="98"/>
                  </a:lnTo>
                  <a:cubicBezTo>
                    <a:pt x="74" y="98"/>
                    <a:pt x="71" y="100"/>
                    <a:pt x="66" y="92"/>
                  </a:cubicBezTo>
                  <a:lnTo>
                    <a:pt x="4" y="16"/>
                  </a:lnTo>
                  <a:cubicBezTo>
                    <a:pt x="0" y="7"/>
                    <a:pt x="4" y="0"/>
                    <a:pt x="13" y="0"/>
                  </a:cubicBezTo>
                  <a:lnTo>
                    <a:pt x="68" y="0"/>
                  </a:lnTo>
                </a:path>
              </a:pathLst>
            </a:cu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6" name="Freeform 295">
              <a:extLst>
                <a:ext uri="{FF2B5EF4-FFF2-40B4-BE49-F238E27FC236}">
                  <a16:creationId xmlns:a16="http://schemas.microsoft.com/office/drawing/2014/main" id="{0D0994C8-7B5D-488A-954A-E9A798646589}"/>
                </a:ext>
              </a:extLst>
            </p:cNvPr>
            <p:cNvSpPr>
              <a:spLocks/>
            </p:cNvSpPr>
            <p:nvPr/>
          </p:nvSpPr>
          <p:spPr bwMode="auto">
            <a:xfrm>
              <a:off x="4576763" y="2182813"/>
              <a:ext cx="344488" cy="242888"/>
            </a:xfrm>
            <a:custGeom>
              <a:avLst/>
              <a:gdLst>
                <a:gd name="T0" fmla="*/ 0 w 459"/>
                <a:gd name="T1" fmla="*/ 320 h 322"/>
                <a:gd name="T2" fmla="*/ 0 w 459"/>
                <a:gd name="T3" fmla="*/ 13 h 322"/>
                <a:gd name="T4" fmla="*/ 14 w 459"/>
                <a:gd name="T5" fmla="*/ 0 h 322"/>
                <a:gd name="T6" fmla="*/ 446 w 459"/>
                <a:gd name="T7" fmla="*/ 0 h 322"/>
                <a:gd name="T8" fmla="*/ 459 w 459"/>
                <a:gd name="T9" fmla="*/ 13 h 322"/>
                <a:gd name="T10" fmla="*/ 459 w 459"/>
                <a:gd name="T11" fmla="*/ 322 h 322"/>
              </a:gdLst>
              <a:ahLst/>
              <a:cxnLst>
                <a:cxn ang="0">
                  <a:pos x="T0" y="T1"/>
                </a:cxn>
                <a:cxn ang="0">
                  <a:pos x="T2" y="T3"/>
                </a:cxn>
                <a:cxn ang="0">
                  <a:pos x="T4" y="T5"/>
                </a:cxn>
                <a:cxn ang="0">
                  <a:pos x="T6" y="T7"/>
                </a:cxn>
                <a:cxn ang="0">
                  <a:pos x="T8" y="T9"/>
                </a:cxn>
                <a:cxn ang="0">
                  <a:pos x="T10" y="T11"/>
                </a:cxn>
              </a:cxnLst>
              <a:rect l="0" t="0" r="r" b="b"/>
              <a:pathLst>
                <a:path w="459" h="322">
                  <a:moveTo>
                    <a:pt x="0" y="320"/>
                  </a:moveTo>
                  <a:lnTo>
                    <a:pt x="0" y="13"/>
                  </a:lnTo>
                  <a:cubicBezTo>
                    <a:pt x="0" y="6"/>
                    <a:pt x="6" y="0"/>
                    <a:pt x="14" y="0"/>
                  </a:cubicBezTo>
                  <a:lnTo>
                    <a:pt x="446" y="0"/>
                  </a:lnTo>
                  <a:cubicBezTo>
                    <a:pt x="453" y="0"/>
                    <a:pt x="459" y="6"/>
                    <a:pt x="459" y="13"/>
                  </a:cubicBezTo>
                  <a:lnTo>
                    <a:pt x="459" y="322"/>
                  </a:lnTo>
                </a:path>
              </a:pathLst>
            </a:cu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7" name="Line 296">
              <a:extLst>
                <a:ext uri="{FF2B5EF4-FFF2-40B4-BE49-F238E27FC236}">
                  <a16:creationId xmlns:a16="http://schemas.microsoft.com/office/drawing/2014/main" id="{EF9D0A8B-70F0-4DC2-A0A2-62088240E21F}"/>
                </a:ext>
              </a:extLst>
            </p:cNvPr>
            <p:cNvSpPr>
              <a:spLocks noChangeShapeType="1"/>
            </p:cNvSpPr>
            <p:nvPr/>
          </p:nvSpPr>
          <p:spPr bwMode="auto">
            <a:xfrm>
              <a:off x="4746625" y="2303463"/>
              <a:ext cx="6350" cy="0"/>
            </a:xfrm>
            <a:prstGeom prst="line">
              <a:avLst/>
            </a:prstGeom>
            <a:noFill/>
            <a:ln w="19050" cap="rnd">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8" name="Line 297">
              <a:extLst>
                <a:ext uri="{FF2B5EF4-FFF2-40B4-BE49-F238E27FC236}">
                  <a16:creationId xmlns:a16="http://schemas.microsoft.com/office/drawing/2014/main" id="{EF472C65-1AD0-4EBE-895F-378ED46460E7}"/>
                </a:ext>
              </a:extLst>
            </p:cNvPr>
            <p:cNvSpPr>
              <a:spLocks noChangeShapeType="1"/>
            </p:cNvSpPr>
            <p:nvPr/>
          </p:nvSpPr>
          <p:spPr bwMode="auto">
            <a:xfrm>
              <a:off x="4397375" y="1766888"/>
              <a:ext cx="0" cy="119063"/>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29" name="Line 298">
              <a:extLst>
                <a:ext uri="{FF2B5EF4-FFF2-40B4-BE49-F238E27FC236}">
                  <a16:creationId xmlns:a16="http://schemas.microsoft.com/office/drawing/2014/main" id="{9AA9064A-FDC2-4D16-9F4B-FD6ABF7CF993}"/>
                </a:ext>
              </a:extLst>
            </p:cNvPr>
            <p:cNvSpPr>
              <a:spLocks noChangeShapeType="1"/>
            </p:cNvSpPr>
            <p:nvPr/>
          </p:nvSpPr>
          <p:spPr bwMode="auto">
            <a:xfrm>
              <a:off x="4549775" y="1739900"/>
              <a:ext cx="0" cy="146050"/>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0" name="Line 299">
              <a:extLst>
                <a:ext uri="{FF2B5EF4-FFF2-40B4-BE49-F238E27FC236}">
                  <a16:creationId xmlns:a16="http://schemas.microsoft.com/office/drawing/2014/main" id="{20BE79D6-B3A2-4511-B068-9EC7305EB5ED}"/>
                </a:ext>
              </a:extLst>
            </p:cNvPr>
            <p:cNvSpPr>
              <a:spLocks noChangeShapeType="1"/>
            </p:cNvSpPr>
            <p:nvPr/>
          </p:nvSpPr>
          <p:spPr bwMode="auto">
            <a:xfrm>
              <a:off x="4473575" y="1695450"/>
              <a:ext cx="0" cy="190500"/>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1" name="Oval 300">
              <a:extLst>
                <a:ext uri="{FF2B5EF4-FFF2-40B4-BE49-F238E27FC236}">
                  <a16:creationId xmlns:a16="http://schemas.microsoft.com/office/drawing/2014/main" id="{4AB013C4-DAF2-4BC0-8B13-733564790D8B}"/>
                </a:ext>
              </a:extLst>
            </p:cNvPr>
            <p:cNvSpPr>
              <a:spLocks noChangeArrowheads="1"/>
            </p:cNvSpPr>
            <p:nvPr/>
          </p:nvSpPr>
          <p:spPr bwMode="auto">
            <a:xfrm>
              <a:off x="4454525" y="2025650"/>
              <a:ext cx="55563" cy="57150"/>
            </a:xfrm>
            <a:prstGeom prst="ellipse">
              <a:avLst/>
            </a:pr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2" name="Oval 301">
              <a:extLst>
                <a:ext uri="{FF2B5EF4-FFF2-40B4-BE49-F238E27FC236}">
                  <a16:creationId xmlns:a16="http://schemas.microsoft.com/office/drawing/2014/main" id="{95E36DBE-92EC-442D-B15E-93859908BB7C}"/>
                </a:ext>
              </a:extLst>
            </p:cNvPr>
            <p:cNvSpPr>
              <a:spLocks noChangeArrowheads="1"/>
            </p:cNvSpPr>
            <p:nvPr/>
          </p:nvSpPr>
          <p:spPr bwMode="auto">
            <a:xfrm>
              <a:off x="4525963" y="1941513"/>
              <a:ext cx="57150" cy="55563"/>
            </a:xfrm>
            <a:prstGeom prst="ellipse">
              <a:avLst/>
            </a:pr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3" name="Oval 302">
              <a:extLst>
                <a:ext uri="{FF2B5EF4-FFF2-40B4-BE49-F238E27FC236}">
                  <a16:creationId xmlns:a16="http://schemas.microsoft.com/office/drawing/2014/main" id="{BB8165C4-6949-4B44-A685-15FB633AE654}"/>
                </a:ext>
              </a:extLst>
            </p:cNvPr>
            <p:cNvSpPr>
              <a:spLocks noChangeArrowheads="1"/>
            </p:cNvSpPr>
            <p:nvPr/>
          </p:nvSpPr>
          <p:spPr bwMode="auto">
            <a:xfrm>
              <a:off x="4287838" y="2054225"/>
              <a:ext cx="57150" cy="55563"/>
            </a:xfrm>
            <a:prstGeom prst="ellipse">
              <a:avLst/>
            </a:pr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4" name="Oval 303">
              <a:extLst>
                <a:ext uri="{FF2B5EF4-FFF2-40B4-BE49-F238E27FC236}">
                  <a16:creationId xmlns:a16="http://schemas.microsoft.com/office/drawing/2014/main" id="{67BDB70D-2B15-4550-AA37-680509B815D6}"/>
                </a:ext>
              </a:extLst>
            </p:cNvPr>
            <p:cNvSpPr>
              <a:spLocks noChangeArrowheads="1"/>
            </p:cNvSpPr>
            <p:nvPr/>
          </p:nvSpPr>
          <p:spPr bwMode="auto">
            <a:xfrm>
              <a:off x="4359275" y="1968500"/>
              <a:ext cx="57150" cy="57150"/>
            </a:xfrm>
            <a:prstGeom prst="ellipse">
              <a:avLst/>
            </a:pr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5" name="Line 304">
              <a:extLst>
                <a:ext uri="{FF2B5EF4-FFF2-40B4-BE49-F238E27FC236}">
                  <a16:creationId xmlns:a16="http://schemas.microsoft.com/office/drawing/2014/main" id="{C31B7495-1FD3-460C-9FC9-F4EC1C670AB5}"/>
                </a:ext>
              </a:extLst>
            </p:cNvPr>
            <p:cNvSpPr>
              <a:spLocks noChangeShapeType="1"/>
            </p:cNvSpPr>
            <p:nvPr/>
          </p:nvSpPr>
          <p:spPr bwMode="auto">
            <a:xfrm flipV="1">
              <a:off x="4335463" y="2019300"/>
              <a:ext cx="33338" cy="41275"/>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6" name="Line 305">
              <a:extLst>
                <a:ext uri="{FF2B5EF4-FFF2-40B4-BE49-F238E27FC236}">
                  <a16:creationId xmlns:a16="http://schemas.microsoft.com/office/drawing/2014/main" id="{0A429F12-963B-4B02-8E0D-F21625A414B0}"/>
                </a:ext>
              </a:extLst>
            </p:cNvPr>
            <p:cNvSpPr>
              <a:spLocks noChangeShapeType="1"/>
            </p:cNvSpPr>
            <p:nvPr/>
          </p:nvSpPr>
          <p:spPr bwMode="auto">
            <a:xfrm>
              <a:off x="4411663" y="2012950"/>
              <a:ext cx="47625" cy="26988"/>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7" name="Line 306">
              <a:extLst>
                <a:ext uri="{FF2B5EF4-FFF2-40B4-BE49-F238E27FC236}">
                  <a16:creationId xmlns:a16="http://schemas.microsoft.com/office/drawing/2014/main" id="{ED4FC696-DD06-48B4-AA75-416778F391A7}"/>
                </a:ext>
              </a:extLst>
            </p:cNvPr>
            <p:cNvSpPr>
              <a:spLocks noChangeShapeType="1"/>
            </p:cNvSpPr>
            <p:nvPr/>
          </p:nvSpPr>
          <p:spPr bwMode="auto">
            <a:xfrm flipV="1">
              <a:off x="4500563" y="1992313"/>
              <a:ext cx="36513" cy="39688"/>
            </a:xfrm>
            <a:prstGeom prst="line">
              <a:avLst/>
            </a:prstGeom>
            <a:noFill/>
            <a:ln w="19050" cap="flat">
              <a:solidFill>
                <a:schemeClr val="lt1"/>
              </a:solidFill>
              <a:prstDash val="solid"/>
              <a:miter lim="800000"/>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8" name="Freeform 307">
              <a:extLst>
                <a:ext uri="{FF2B5EF4-FFF2-40B4-BE49-F238E27FC236}">
                  <a16:creationId xmlns:a16="http://schemas.microsoft.com/office/drawing/2014/main" id="{C10E9981-6A45-4154-AED3-2E0E60E260C7}"/>
                </a:ext>
              </a:extLst>
            </p:cNvPr>
            <p:cNvSpPr>
              <a:spLocks/>
            </p:cNvSpPr>
            <p:nvPr/>
          </p:nvSpPr>
          <p:spPr bwMode="auto">
            <a:xfrm>
              <a:off x="4919663" y="1792288"/>
              <a:ext cx="139700" cy="207963"/>
            </a:xfrm>
            <a:custGeom>
              <a:avLst/>
              <a:gdLst>
                <a:gd name="T0" fmla="*/ 187 w 187"/>
                <a:gd name="T1" fmla="*/ 168 h 278"/>
                <a:gd name="T2" fmla="*/ 60 w 187"/>
                <a:gd name="T3" fmla="*/ 278 h 278"/>
                <a:gd name="T4" fmla="*/ 77 w 187"/>
                <a:gd name="T5" fmla="*/ 41 h 278"/>
                <a:gd name="T6" fmla="*/ 187 w 187"/>
                <a:gd name="T7" fmla="*/ 0 h 278"/>
                <a:gd name="T8" fmla="*/ 187 w 187"/>
                <a:gd name="T9" fmla="*/ 168 h 278"/>
              </a:gdLst>
              <a:ahLst/>
              <a:cxnLst>
                <a:cxn ang="0">
                  <a:pos x="T0" y="T1"/>
                </a:cxn>
                <a:cxn ang="0">
                  <a:pos x="T2" y="T3"/>
                </a:cxn>
                <a:cxn ang="0">
                  <a:pos x="T4" y="T5"/>
                </a:cxn>
                <a:cxn ang="0">
                  <a:pos x="T6" y="T7"/>
                </a:cxn>
                <a:cxn ang="0">
                  <a:pos x="T8" y="T9"/>
                </a:cxn>
              </a:cxnLst>
              <a:rect l="0" t="0" r="r" b="b"/>
              <a:pathLst>
                <a:path w="187" h="278">
                  <a:moveTo>
                    <a:pt x="187" y="168"/>
                  </a:moveTo>
                  <a:lnTo>
                    <a:pt x="60" y="278"/>
                  </a:lnTo>
                  <a:cubicBezTo>
                    <a:pt x="0" y="208"/>
                    <a:pt x="7" y="102"/>
                    <a:pt x="77" y="41"/>
                  </a:cubicBezTo>
                  <a:cubicBezTo>
                    <a:pt x="109" y="13"/>
                    <a:pt x="145" y="0"/>
                    <a:pt x="187" y="0"/>
                  </a:cubicBezTo>
                  <a:lnTo>
                    <a:pt x="187" y="168"/>
                  </a:lnTo>
                  <a:close/>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39" name="Freeform 308">
              <a:extLst>
                <a:ext uri="{FF2B5EF4-FFF2-40B4-BE49-F238E27FC236}">
                  <a16:creationId xmlns:a16="http://schemas.microsoft.com/office/drawing/2014/main" id="{FAF22F86-652A-43CF-887C-F2CB271FD9D5}"/>
                </a:ext>
              </a:extLst>
            </p:cNvPr>
            <p:cNvSpPr>
              <a:spLocks/>
            </p:cNvSpPr>
            <p:nvPr/>
          </p:nvSpPr>
          <p:spPr bwMode="auto">
            <a:xfrm>
              <a:off x="4964113" y="1917700"/>
              <a:ext cx="220663" cy="134938"/>
            </a:xfrm>
            <a:custGeom>
              <a:avLst/>
              <a:gdLst>
                <a:gd name="T0" fmla="*/ 127 w 294"/>
                <a:gd name="T1" fmla="*/ 0 h 179"/>
                <a:gd name="T2" fmla="*/ 294 w 294"/>
                <a:gd name="T3" fmla="*/ 23 h 179"/>
                <a:gd name="T4" fmla="*/ 104 w 294"/>
                <a:gd name="T5" fmla="*/ 166 h 179"/>
                <a:gd name="T6" fmla="*/ 0 w 294"/>
                <a:gd name="T7" fmla="*/ 110 h 179"/>
                <a:gd name="T8" fmla="*/ 127 w 294"/>
                <a:gd name="T9" fmla="*/ 0 h 179"/>
              </a:gdLst>
              <a:ahLst/>
              <a:cxnLst>
                <a:cxn ang="0">
                  <a:pos x="T0" y="T1"/>
                </a:cxn>
                <a:cxn ang="0">
                  <a:pos x="T2" y="T3"/>
                </a:cxn>
                <a:cxn ang="0">
                  <a:pos x="T4" y="T5"/>
                </a:cxn>
                <a:cxn ang="0">
                  <a:pos x="T6" y="T7"/>
                </a:cxn>
                <a:cxn ang="0">
                  <a:pos x="T8" y="T9"/>
                </a:cxn>
              </a:cxnLst>
              <a:rect l="0" t="0" r="r" b="b"/>
              <a:pathLst>
                <a:path w="294" h="179">
                  <a:moveTo>
                    <a:pt x="127" y="0"/>
                  </a:moveTo>
                  <a:lnTo>
                    <a:pt x="294" y="23"/>
                  </a:lnTo>
                  <a:cubicBezTo>
                    <a:pt x="281" y="115"/>
                    <a:pt x="196" y="179"/>
                    <a:pt x="104" y="166"/>
                  </a:cubicBezTo>
                  <a:cubicBezTo>
                    <a:pt x="62" y="160"/>
                    <a:pt x="28" y="142"/>
                    <a:pt x="0" y="110"/>
                  </a:cubicBezTo>
                  <a:lnTo>
                    <a:pt x="127" y="0"/>
                  </a:lnTo>
                  <a:close/>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0" name="Freeform 309">
              <a:extLst>
                <a:ext uri="{FF2B5EF4-FFF2-40B4-BE49-F238E27FC236}">
                  <a16:creationId xmlns:a16="http://schemas.microsoft.com/office/drawing/2014/main" id="{B75A7953-FCE8-49E4-97FF-73E3F1F92903}"/>
                </a:ext>
              </a:extLst>
            </p:cNvPr>
            <p:cNvSpPr>
              <a:spLocks/>
            </p:cNvSpPr>
            <p:nvPr/>
          </p:nvSpPr>
          <p:spPr bwMode="auto">
            <a:xfrm>
              <a:off x="5059363" y="1792288"/>
              <a:ext cx="125413" cy="142875"/>
            </a:xfrm>
            <a:custGeom>
              <a:avLst/>
              <a:gdLst>
                <a:gd name="T0" fmla="*/ 0 w 168"/>
                <a:gd name="T1" fmla="*/ 168 h 191"/>
                <a:gd name="T2" fmla="*/ 0 w 168"/>
                <a:gd name="T3" fmla="*/ 0 h 191"/>
                <a:gd name="T4" fmla="*/ 168 w 168"/>
                <a:gd name="T5" fmla="*/ 168 h 191"/>
                <a:gd name="T6" fmla="*/ 167 w 168"/>
                <a:gd name="T7" fmla="*/ 191 h 191"/>
                <a:gd name="T8" fmla="*/ 0 w 168"/>
                <a:gd name="T9" fmla="*/ 168 h 191"/>
              </a:gdLst>
              <a:ahLst/>
              <a:cxnLst>
                <a:cxn ang="0">
                  <a:pos x="T0" y="T1"/>
                </a:cxn>
                <a:cxn ang="0">
                  <a:pos x="T2" y="T3"/>
                </a:cxn>
                <a:cxn ang="0">
                  <a:pos x="T4" y="T5"/>
                </a:cxn>
                <a:cxn ang="0">
                  <a:pos x="T6" y="T7"/>
                </a:cxn>
                <a:cxn ang="0">
                  <a:pos x="T8" y="T9"/>
                </a:cxn>
              </a:cxnLst>
              <a:rect l="0" t="0" r="r" b="b"/>
              <a:pathLst>
                <a:path w="168" h="191">
                  <a:moveTo>
                    <a:pt x="0" y="168"/>
                  </a:moveTo>
                  <a:lnTo>
                    <a:pt x="0" y="0"/>
                  </a:lnTo>
                  <a:cubicBezTo>
                    <a:pt x="93" y="0"/>
                    <a:pt x="168" y="75"/>
                    <a:pt x="168" y="168"/>
                  </a:cubicBezTo>
                  <a:cubicBezTo>
                    <a:pt x="168" y="176"/>
                    <a:pt x="168" y="183"/>
                    <a:pt x="167" y="191"/>
                  </a:cubicBezTo>
                  <a:lnTo>
                    <a:pt x="0" y="168"/>
                  </a:lnTo>
                  <a:close/>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1" name="Freeform 310">
              <a:extLst>
                <a:ext uri="{FF2B5EF4-FFF2-40B4-BE49-F238E27FC236}">
                  <a16:creationId xmlns:a16="http://schemas.microsoft.com/office/drawing/2014/main" id="{C435DE23-B0CF-4591-BBE3-DBEDFD523797}"/>
                </a:ext>
              </a:extLst>
            </p:cNvPr>
            <p:cNvSpPr>
              <a:spLocks/>
            </p:cNvSpPr>
            <p:nvPr/>
          </p:nvSpPr>
          <p:spPr bwMode="auto">
            <a:xfrm>
              <a:off x="4524375" y="2055813"/>
              <a:ext cx="450850" cy="234950"/>
            </a:xfrm>
            <a:custGeom>
              <a:avLst/>
              <a:gdLst>
                <a:gd name="T0" fmla="*/ 601 w 601"/>
                <a:gd name="T1" fmla="*/ 312 h 312"/>
                <a:gd name="T2" fmla="*/ 601 w 601"/>
                <a:gd name="T3" fmla="*/ 205 h 312"/>
                <a:gd name="T4" fmla="*/ 412 w 601"/>
                <a:gd name="T5" fmla="*/ 1 h 312"/>
                <a:gd name="T6" fmla="*/ 301 w 601"/>
                <a:gd name="T7" fmla="*/ 85 h 312"/>
                <a:gd name="T8" fmla="*/ 189 w 601"/>
                <a:gd name="T9" fmla="*/ 0 h 312"/>
                <a:gd name="T10" fmla="*/ 0 w 601"/>
                <a:gd name="T11" fmla="*/ 205 h 312"/>
                <a:gd name="T12" fmla="*/ 0 w 601"/>
                <a:gd name="T13" fmla="*/ 312 h 312"/>
              </a:gdLst>
              <a:ahLst/>
              <a:cxnLst>
                <a:cxn ang="0">
                  <a:pos x="T0" y="T1"/>
                </a:cxn>
                <a:cxn ang="0">
                  <a:pos x="T2" y="T3"/>
                </a:cxn>
                <a:cxn ang="0">
                  <a:pos x="T4" y="T5"/>
                </a:cxn>
                <a:cxn ang="0">
                  <a:pos x="T6" y="T7"/>
                </a:cxn>
                <a:cxn ang="0">
                  <a:pos x="T8" y="T9"/>
                </a:cxn>
                <a:cxn ang="0">
                  <a:pos x="T10" y="T11"/>
                </a:cxn>
                <a:cxn ang="0">
                  <a:pos x="T12" y="T13"/>
                </a:cxn>
              </a:cxnLst>
              <a:rect l="0" t="0" r="r" b="b"/>
              <a:pathLst>
                <a:path w="601" h="312">
                  <a:moveTo>
                    <a:pt x="601" y="312"/>
                  </a:moveTo>
                  <a:lnTo>
                    <a:pt x="601" y="205"/>
                  </a:lnTo>
                  <a:cubicBezTo>
                    <a:pt x="601" y="119"/>
                    <a:pt x="535" y="33"/>
                    <a:pt x="412" y="1"/>
                  </a:cubicBezTo>
                  <a:lnTo>
                    <a:pt x="301" y="85"/>
                  </a:lnTo>
                  <a:lnTo>
                    <a:pt x="189" y="0"/>
                  </a:lnTo>
                  <a:cubicBezTo>
                    <a:pt x="67" y="30"/>
                    <a:pt x="0" y="110"/>
                    <a:pt x="0" y="205"/>
                  </a:cubicBezTo>
                  <a:lnTo>
                    <a:pt x="0" y="312"/>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42" name="Astronomy" descr="{&quot;Key&quot;:&quot;POWER_USER_SHAPE_ICON&quot;,&quot;Value&quot;:&quot;POWER_USER_SHAPE_ICON_STYLE_1&quot;}">
            <a:extLst>
              <a:ext uri="{FF2B5EF4-FFF2-40B4-BE49-F238E27FC236}">
                <a16:creationId xmlns:a16="http://schemas.microsoft.com/office/drawing/2014/main" id="{1F4D8B60-BB03-4549-819F-0DA07F0BAA8A}"/>
              </a:ext>
            </a:extLst>
          </p:cNvPr>
          <p:cNvGrpSpPr>
            <a:grpSpLocks noChangeAspect="1"/>
          </p:cNvGrpSpPr>
          <p:nvPr/>
        </p:nvGrpSpPr>
        <p:grpSpPr>
          <a:xfrm>
            <a:off x="1187356" y="4374049"/>
            <a:ext cx="1053797" cy="814388"/>
            <a:chOff x="7031038" y="1733550"/>
            <a:chExt cx="852487" cy="658813"/>
          </a:xfrm>
        </p:grpSpPr>
        <p:sp>
          <p:nvSpPr>
            <p:cNvPr id="43" name="Freeform 178">
              <a:extLst>
                <a:ext uri="{FF2B5EF4-FFF2-40B4-BE49-F238E27FC236}">
                  <a16:creationId xmlns:a16="http://schemas.microsoft.com/office/drawing/2014/main" id="{BF8744E7-448A-46C1-B41F-EE73F92AC697}"/>
                </a:ext>
              </a:extLst>
            </p:cNvPr>
            <p:cNvSpPr>
              <a:spLocks/>
            </p:cNvSpPr>
            <p:nvPr/>
          </p:nvSpPr>
          <p:spPr bwMode="auto">
            <a:xfrm>
              <a:off x="7826375" y="1865313"/>
              <a:ext cx="57150" cy="155575"/>
            </a:xfrm>
            <a:custGeom>
              <a:avLst/>
              <a:gdLst>
                <a:gd name="T0" fmla="*/ 70 w 76"/>
                <a:gd name="T1" fmla="*/ 203 h 207"/>
                <a:gd name="T2" fmla="*/ 76 w 76"/>
                <a:gd name="T3" fmla="*/ 190 h 207"/>
                <a:gd name="T4" fmla="*/ 76 w 76"/>
                <a:gd name="T5" fmla="*/ 16 h 207"/>
                <a:gd name="T6" fmla="*/ 70 w 76"/>
                <a:gd name="T7" fmla="*/ 4 h 207"/>
                <a:gd name="T8" fmla="*/ 58 w 76"/>
                <a:gd name="T9" fmla="*/ 0 h 207"/>
                <a:gd name="T10" fmla="*/ 0 w 76"/>
                <a:gd name="T11" fmla="*/ 6 h 207"/>
                <a:gd name="T12" fmla="*/ 0 w 76"/>
                <a:gd name="T13" fmla="*/ 204 h 207"/>
                <a:gd name="T14" fmla="*/ 59 w 76"/>
                <a:gd name="T15" fmla="*/ 207 h 207"/>
                <a:gd name="T16" fmla="*/ 70 w 76"/>
                <a:gd name="T17" fmla="*/ 2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07">
                  <a:moveTo>
                    <a:pt x="70" y="203"/>
                  </a:moveTo>
                  <a:cubicBezTo>
                    <a:pt x="74" y="199"/>
                    <a:pt x="76" y="195"/>
                    <a:pt x="76" y="190"/>
                  </a:cubicBezTo>
                  <a:lnTo>
                    <a:pt x="76" y="16"/>
                  </a:lnTo>
                  <a:cubicBezTo>
                    <a:pt x="76" y="12"/>
                    <a:pt x="74" y="7"/>
                    <a:pt x="70" y="4"/>
                  </a:cubicBezTo>
                  <a:cubicBezTo>
                    <a:pt x="67" y="1"/>
                    <a:pt x="62" y="0"/>
                    <a:pt x="58" y="0"/>
                  </a:cubicBezTo>
                  <a:lnTo>
                    <a:pt x="0" y="6"/>
                  </a:lnTo>
                  <a:lnTo>
                    <a:pt x="0" y="204"/>
                  </a:lnTo>
                  <a:lnTo>
                    <a:pt x="59" y="207"/>
                  </a:lnTo>
                  <a:cubicBezTo>
                    <a:pt x="63" y="207"/>
                    <a:pt x="67" y="205"/>
                    <a:pt x="70" y="203"/>
                  </a:cubicBezTo>
                  <a:close/>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4" name="Freeform 179">
              <a:extLst>
                <a:ext uri="{FF2B5EF4-FFF2-40B4-BE49-F238E27FC236}">
                  <a16:creationId xmlns:a16="http://schemas.microsoft.com/office/drawing/2014/main" id="{B0076479-044B-4BF1-AB65-A5C0CC50096A}"/>
                </a:ext>
              </a:extLst>
            </p:cNvPr>
            <p:cNvSpPr>
              <a:spLocks/>
            </p:cNvSpPr>
            <p:nvPr/>
          </p:nvSpPr>
          <p:spPr bwMode="auto">
            <a:xfrm>
              <a:off x="7515225" y="1922463"/>
              <a:ext cx="311150" cy="96838"/>
            </a:xfrm>
            <a:custGeom>
              <a:avLst/>
              <a:gdLst>
                <a:gd name="T0" fmla="*/ 0 w 414"/>
                <a:gd name="T1" fmla="*/ 0 h 129"/>
                <a:gd name="T2" fmla="*/ 36 w 414"/>
                <a:gd name="T3" fmla="*/ 0 h 129"/>
                <a:gd name="T4" fmla="*/ 47 w 414"/>
                <a:gd name="T5" fmla="*/ 47 h 129"/>
                <a:gd name="T6" fmla="*/ 107 w 414"/>
                <a:gd name="T7" fmla="*/ 95 h 129"/>
                <a:gd name="T8" fmla="*/ 414 w 414"/>
                <a:gd name="T9" fmla="*/ 129 h 129"/>
              </a:gdLst>
              <a:ahLst/>
              <a:cxnLst>
                <a:cxn ang="0">
                  <a:pos x="T0" y="T1"/>
                </a:cxn>
                <a:cxn ang="0">
                  <a:pos x="T2" y="T3"/>
                </a:cxn>
                <a:cxn ang="0">
                  <a:pos x="T4" y="T5"/>
                </a:cxn>
                <a:cxn ang="0">
                  <a:pos x="T6" y="T7"/>
                </a:cxn>
                <a:cxn ang="0">
                  <a:pos x="T8" y="T9"/>
                </a:cxn>
              </a:cxnLst>
              <a:rect l="0" t="0" r="r" b="b"/>
              <a:pathLst>
                <a:path w="414" h="129">
                  <a:moveTo>
                    <a:pt x="0" y="0"/>
                  </a:moveTo>
                  <a:lnTo>
                    <a:pt x="36" y="0"/>
                  </a:lnTo>
                  <a:cubicBezTo>
                    <a:pt x="39" y="14"/>
                    <a:pt x="43" y="35"/>
                    <a:pt x="47" y="47"/>
                  </a:cubicBezTo>
                  <a:cubicBezTo>
                    <a:pt x="54" y="68"/>
                    <a:pt x="76" y="89"/>
                    <a:pt x="107" y="95"/>
                  </a:cubicBezTo>
                  <a:cubicBezTo>
                    <a:pt x="165" y="104"/>
                    <a:pt x="414" y="129"/>
                    <a:pt x="414" y="129"/>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5" name="Freeform 180">
              <a:extLst>
                <a:ext uri="{FF2B5EF4-FFF2-40B4-BE49-F238E27FC236}">
                  <a16:creationId xmlns:a16="http://schemas.microsoft.com/office/drawing/2014/main" id="{3542FB15-DD6B-4463-9379-840DD14CEA67}"/>
                </a:ext>
              </a:extLst>
            </p:cNvPr>
            <p:cNvSpPr>
              <a:spLocks/>
            </p:cNvSpPr>
            <p:nvPr/>
          </p:nvSpPr>
          <p:spPr bwMode="auto">
            <a:xfrm>
              <a:off x="7515225" y="1843088"/>
              <a:ext cx="311150" cy="46038"/>
            </a:xfrm>
            <a:custGeom>
              <a:avLst/>
              <a:gdLst>
                <a:gd name="T0" fmla="*/ 414 w 414"/>
                <a:gd name="T1" fmla="*/ 35 h 60"/>
                <a:gd name="T2" fmla="*/ 187 w 414"/>
                <a:gd name="T3" fmla="*/ 60 h 60"/>
                <a:gd name="T4" fmla="*/ 180 w 414"/>
                <a:gd name="T5" fmla="*/ 45 h 60"/>
                <a:gd name="T6" fmla="*/ 109 w 414"/>
                <a:gd name="T7" fmla="*/ 0 h 60"/>
                <a:gd name="T8" fmla="*/ 0 w 414"/>
                <a:gd name="T9" fmla="*/ 0 h 60"/>
              </a:gdLst>
              <a:ahLst/>
              <a:cxnLst>
                <a:cxn ang="0">
                  <a:pos x="T0" y="T1"/>
                </a:cxn>
                <a:cxn ang="0">
                  <a:pos x="T2" y="T3"/>
                </a:cxn>
                <a:cxn ang="0">
                  <a:pos x="T4" y="T5"/>
                </a:cxn>
                <a:cxn ang="0">
                  <a:pos x="T6" y="T7"/>
                </a:cxn>
                <a:cxn ang="0">
                  <a:pos x="T8" y="T9"/>
                </a:cxn>
              </a:cxnLst>
              <a:rect l="0" t="0" r="r" b="b"/>
              <a:pathLst>
                <a:path w="414" h="60">
                  <a:moveTo>
                    <a:pt x="414" y="35"/>
                  </a:moveTo>
                  <a:lnTo>
                    <a:pt x="187" y="60"/>
                  </a:lnTo>
                  <a:lnTo>
                    <a:pt x="180" y="45"/>
                  </a:lnTo>
                  <a:cubicBezTo>
                    <a:pt x="164" y="13"/>
                    <a:pt x="144" y="0"/>
                    <a:pt x="109" y="0"/>
                  </a:cubicBezTo>
                  <a:lnTo>
                    <a:pt x="0" y="0"/>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6" name="Oval 181">
              <a:extLst>
                <a:ext uri="{FF2B5EF4-FFF2-40B4-BE49-F238E27FC236}">
                  <a16:creationId xmlns:a16="http://schemas.microsoft.com/office/drawing/2014/main" id="{BC2015C5-E042-4506-9EDE-462C2A72B417}"/>
                </a:ext>
              </a:extLst>
            </p:cNvPr>
            <p:cNvSpPr>
              <a:spLocks noChangeArrowheads="1"/>
            </p:cNvSpPr>
            <p:nvPr/>
          </p:nvSpPr>
          <p:spPr bwMode="auto">
            <a:xfrm>
              <a:off x="7129463" y="1733550"/>
              <a:ext cx="296863" cy="296863"/>
            </a:xfrm>
            <a:prstGeom prst="ellipse">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7" name="Freeform 182">
              <a:extLst>
                <a:ext uri="{FF2B5EF4-FFF2-40B4-BE49-F238E27FC236}">
                  <a16:creationId xmlns:a16="http://schemas.microsoft.com/office/drawing/2014/main" id="{2A12F8C5-50B3-4CCA-BB07-B0B07A50DEAB}"/>
                </a:ext>
              </a:extLst>
            </p:cNvPr>
            <p:cNvSpPr>
              <a:spLocks/>
            </p:cNvSpPr>
            <p:nvPr/>
          </p:nvSpPr>
          <p:spPr bwMode="auto">
            <a:xfrm>
              <a:off x="7031038" y="2068513"/>
              <a:ext cx="347663" cy="323850"/>
            </a:xfrm>
            <a:custGeom>
              <a:avLst/>
              <a:gdLst>
                <a:gd name="T0" fmla="*/ 463 w 463"/>
                <a:gd name="T1" fmla="*/ 431 h 431"/>
                <a:gd name="T2" fmla="*/ 463 w 463"/>
                <a:gd name="T3" fmla="*/ 230 h 431"/>
                <a:gd name="T4" fmla="*/ 228 w 463"/>
                <a:gd name="T5" fmla="*/ 0 h 431"/>
                <a:gd name="T6" fmla="*/ 0 w 463"/>
                <a:gd name="T7" fmla="*/ 228 h 431"/>
                <a:gd name="T8" fmla="*/ 0 w 463"/>
                <a:gd name="T9" fmla="*/ 431 h 431"/>
              </a:gdLst>
              <a:ahLst/>
              <a:cxnLst>
                <a:cxn ang="0">
                  <a:pos x="T0" y="T1"/>
                </a:cxn>
                <a:cxn ang="0">
                  <a:pos x="T2" y="T3"/>
                </a:cxn>
                <a:cxn ang="0">
                  <a:pos x="T4" y="T5"/>
                </a:cxn>
                <a:cxn ang="0">
                  <a:pos x="T6" y="T7"/>
                </a:cxn>
                <a:cxn ang="0">
                  <a:pos x="T8" y="T9"/>
                </a:cxn>
              </a:cxnLst>
              <a:rect l="0" t="0" r="r" b="b"/>
              <a:pathLst>
                <a:path w="463" h="431">
                  <a:moveTo>
                    <a:pt x="463" y="431"/>
                  </a:moveTo>
                  <a:lnTo>
                    <a:pt x="463" y="230"/>
                  </a:lnTo>
                  <a:cubicBezTo>
                    <a:pt x="463" y="160"/>
                    <a:pt x="411" y="0"/>
                    <a:pt x="228" y="0"/>
                  </a:cubicBezTo>
                  <a:cubicBezTo>
                    <a:pt x="102" y="0"/>
                    <a:pt x="0" y="102"/>
                    <a:pt x="0" y="228"/>
                  </a:cubicBezTo>
                  <a:lnTo>
                    <a:pt x="0" y="431"/>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8" name="Freeform 183">
              <a:extLst>
                <a:ext uri="{FF2B5EF4-FFF2-40B4-BE49-F238E27FC236}">
                  <a16:creationId xmlns:a16="http://schemas.microsoft.com/office/drawing/2014/main" id="{0D1368AF-5D2F-4E73-9BE5-C6397A41F0F7}"/>
                </a:ext>
              </a:extLst>
            </p:cNvPr>
            <p:cNvSpPr>
              <a:spLocks/>
            </p:cNvSpPr>
            <p:nvPr/>
          </p:nvSpPr>
          <p:spPr bwMode="auto">
            <a:xfrm>
              <a:off x="7262813" y="2255838"/>
              <a:ext cx="12700" cy="136525"/>
            </a:xfrm>
            <a:custGeom>
              <a:avLst/>
              <a:gdLst>
                <a:gd name="T0" fmla="*/ 17 w 17"/>
                <a:gd name="T1" fmla="*/ 0 h 180"/>
                <a:gd name="T2" fmla="*/ 0 w 17"/>
                <a:gd name="T3" fmla="*/ 99 h 180"/>
                <a:gd name="T4" fmla="*/ 0 w 17"/>
                <a:gd name="T5" fmla="*/ 180 h 180"/>
              </a:gdLst>
              <a:ahLst/>
              <a:cxnLst>
                <a:cxn ang="0">
                  <a:pos x="T0" y="T1"/>
                </a:cxn>
                <a:cxn ang="0">
                  <a:pos x="T2" y="T3"/>
                </a:cxn>
                <a:cxn ang="0">
                  <a:pos x="T4" y="T5"/>
                </a:cxn>
              </a:cxnLst>
              <a:rect l="0" t="0" r="r" b="b"/>
              <a:pathLst>
                <a:path w="17" h="180">
                  <a:moveTo>
                    <a:pt x="17" y="0"/>
                  </a:moveTo>
                  <a:cubicBezTo>
                    <a:pt x="5" y="26"/>
                    <a:pt x="0" y="63"/>
                    <a:pt x="0" y="99"/>
                  </a:cubicBezTo>
                  <a:lnTo>
                    <a:pt x="0" y="180"/>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49" name="Freeform 184">
              <a:extLst>
                <a:ext uri="{FF2B5EF4-FFF2-40B4-BE49-F238E27FC236}">
                  <a16:creationId xmlns:a16="http://schemas.microsoft.com/office/drawing/2014/main" id="{61A9FA83-5580-42E1-9A6D-CD8F7CE43413}"/>
                </a:ext>
              </a:extLst>
            </p:cNvPr>
            <p:cNvSpPr>
              <a:spLocks/>
            </p:cNvSpPr>
            <p:nvPr/>
          </p:nvSpPr>
          <p:spPr bwMode="auto">
            <a:xfrm>
              <a:off x="7104063" y="2257425"/>
              <a:ext cx="14288" cy="134938"/>
            </a:xfrm>
            <a:custGeom>
              <a:avLst/>
              <a:gdLst>
                <a:gd name="T0" fmla="*/ 0 w 20"/>
                <a:gd name="T1" fmla="*/ 0 h 179"/>
                <a:gd name="T2" fmla="*/ 20 w 20"/>
                <a:gd name="T3" fmla="*/ 96 h 179"/>
                <a:gd name="T4" fmla="*/ 20 w 20"/>
                <a:gd name="T5" fmla="*/ 179 h 179"/>
              </a:gdLst>
              <a:ahLst/>
              <a:cxnLst>
                <a:cxn ang="0">
                  <a:pos x="T0" y="T1"/>
                </a:cxn>
                <a:cxn ang="0">
                  <a:pos x="T2" y="T3"/>
                </a:cxn>
                <a:cxn ang="0">
                  <a:pos x="T4" y="T5"/>
                </a:cxn>
              </a:cxnLst>
              <a:rect l="0" t="0" r="r" b="b"/>
              <a:pathLst>
                <a:path w="20" h="179">
                  <a:moveTo>
                    <a:pt x="0" y="0"/>
                  </a:moveTo>
                  <a:cubicBezTo>
                    <a:pt x="12" y="19"/>
                    <a:pt x="20" y="63"/>
                    <a:pt x="20" y="96"/>
                  </a:cubicBezTo>
                  <a:lnTo>
                    <a:pt x="20" y="179"/>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0" name="Rectangle 185">
              <a:extLst>
                <a:ext uri="{FF2B5EF4-FFF2-40B4-BE49-F238E27FC236}">
                  <a16:creationId xmlns:a16="http://schemas.microsoft.com/office/drawing/2014/main" id="{85B1F4B2-0D59-4704-9120-959D46C5D7E6}"/>
                </a:ext>
              </a:extLst>
            </p:cNvPr>
            <p:cNvSpPr>
              <a:spLocks noChangeArrowheads="1"/>
            </p:cNvSpPr>
            <p:nvPr/>
          </p:nvSpPr>
          <p:spPr bwMode="auto">
            <a:xfrm>
              <a:off x="7572375" y="2043113"/>
              <a:ext cx="79375" cy="42863"/>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1" name="Line 186">
              <a:extLst>
                <a:ext uri="{FF2B5EF4-FFF2-40B4-BE49-F238E27FC236}">
                  <a16:creationId xmlns:a16="http://schemas.microsoft.com/office/drawing/2014/main" id="{9202CDC9-FCF5-4A8A-9601-7811439DBA78}"/>
                </a:ext>
              </a:extLst>
            </p:cNvPr>
            <p:cNvSpPr>
              <a:spLocks noChangeShapeType="1"/>
            </p:cNvSpPr>
            <p:nvPr/>
          </p:nvSpPr>
          <p:spPr bwMode="auto">
            <a:xfrm flipH="1">
              <a:off x="7488238" y="2085975"/>
              <a:ext cx="84138" cy="306388"/>
            </a:xfrm>
            <a:prstGeom prst="line">
              <a:avLst/>
            </a:prstGeom>
            <a:noFill/>
            <a:ln w="19050" cap="flat">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2" name="Line 187">
              <a:extLst>
                <a:ext uri="{FF2B5EF4-FFF2-40B4-BE49-F238E27FC236}">
                  <a16:creationId xmlns:a16="http://schemas.microsoft.com/office/drawing/2014/main" id="{E865D75B-2A89-41B9-9A96-802249AD88BA}"/>
                </a:ext>
              </a:extLst>
            </p:cNvPr>
            <p:cNvSpPr>
              <a:spLocks noChangeShapeType="1"/>
            </p:cNvSpPr>
            <p:nvPr/>
          </p:nvSpPr>
          <p:spPr bwMode="auto">
            <a:xfrm>
              <a:off x="7651750" y="2085975"/>
              <a:ext cx="82550" cy="306388"/>
            </a:xfrm>
            <a:prstGeom prst="line">
              <a:avLst/>
            </a:prstGeom>
            <a:noFill/>
            <a:ln w="19050" cap="flat">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3" name="Line 188">
              <a:extLst>
                <a:ext uri="{FF2B5EF4-FFF2-40B4-BE49-F238E27FC236}">
                  <a16:creationId xmlns:a16="http://schemas.microsoft.com/office/drawing/2014/main" id="{1D1712D5-03F4-4C50-8A68-C779DC2DC0FF}"/>
                </a:ext>
              </a:extLst>
            </p:cNvPr>
            <p:cNvSpPr>
              <a:spLocks noChangeShapeType="1"/>
            </p:cNvSpPr>
            <p:nvPr/>
          </p:nvSpPr>
          <p:spPr bwMode="auto">
            <a:xfrm>
              <a:off x="7612063" y="2085975"/>
              <a:ext cx="0" cy="306388"/>
            </a:xfrm>
            <a:prstGeom prst="line">
              <a:avLst/>
            </a:prstGeom>
            <a:noFill/>
            <a:ln w="19050" cap="flat">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4" name="Line 189">
              <a:extLst>
                <a:ext uri="{FF2B5EF4-FFF2-40B4-BE49-F238E27FC236}">
                  <a16:creationId xmlns:a16="http://schemas.microsoft.com/office/drawing/2014/main" id="{BBF14C6F-F293-4720-90D7-B41941DC9780}"/>
                </a:ext>
              </a:extLst>
            </p:cNvPr>
            <p:cNvSpPr>
              <a:spLocks noChangeShapeType="1"/>
            </p:cNvSpPr>
            <p:nvPr/>
          </p:nvSpPr>
          <p:spPr bwMode="auto">
            <a:xfrm>
              <a:off x="7612063" y="1993900"/>
              <a:ext cx="0" cy="49213"/>
            </a:xfrm>
            <a:prstGeom prst="line">
              <a:avLst/>
            </a:prstGeom>
            <a:noFill/>
            <a:ln w="19050" cap="flat">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5" name="Rectangle 190">
              <a:extLst>
                <a:ext uri="{FF2B5EF4-FFF2-40B4-BE49-F238E27FC236}">
                  <a16:creationId xmlns:a16="http://schemas.microsoft.com/office/drawing/2014/main" id="{74E5CA09-B3C0-404E-AC40-66340E71C5FF}"/>
                </a:ext>
              </a:extLst>
            </p:cNvPr>
            <p:cNvSpPr>
              <a:spLocks noChangeArrowheads="1"/>
            </p:cNvSpPr>
            <p:nvPr/>
          </p:nvSpPr>
          <p:spPr bwMode="auto">
            <a:xfrm>
              <a:off x="7472363" y="1843088"/>
              <a:ext cx="42863" cy="79375"/>
            </a:xfrm>
            <a:prstGeom prst="rect">
              <a:avLst/>
            </a:pr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grpSp>
        <p:nvGrpSpPr>
          <p:cNvPr id="56" name="Automation3" descr="{&quot;Key&quot;:&quot;POWER_USER_SHAPE_ICON&quot;,&quot;Value&quot;:&quot;POWER_USER_SHAPE_ICON_STYLE_1&quot;}">
            <a:extLst>
              <a:ext uri="{FF2B5EF4-FFF2-40B4-BE49-F238E27FC236}">
                <a16:creationId xmlns:a16="http://schemas.microsoft.com/office/drawing/2014/main" id="{2601AF25-364E-47AA-A1C1-D9D895EC6034}"/>
              </a:ext>
            </a:extLst>
          </p:cNvPr>
          <p:cNvGrpSpPr>
            <a:grpSpLocks noChangeAspect="1"/>
          </p:cNvGrpSpPr>
          <p:nvPr>
            <p:custDataLst>
              <p:tags r:id="rId3"/>
            </p:custDataLst>
          </p:nvPr>
        </p:nvGrpSpPr>
        <p:grpSpPr>
          <a:xfrm>
            <a:off x="1357904" y="2479282"/>
            <a:ext cx="649433" cy="1017443"/>
            <a:chOff x="6967538" y="5295900"/>
            <a:chExt cx="523875" cy="820738"/>
          </a:xfrm>
          <a:solidFill>
            <a:schemeClr val="lt1"/>
          </a:solidFill>
        </p:grpSpPr>
        <p:sp>
          <p:nvSpPr>
            <p:cNvPr id="57" name="Freeform 107">
              <a:extLst>
                <a:ext uri="{FF2B5EF4-FFF2-40B4-BE49-F238E27FC236}">
                  <a16:creationId xmlns:a16="http://schemas.microsoft.com/office/drawing/2014/main" id="{1AC1B632-8152-48AE-84F9-C11E72512C04}"/>
                </a:ext>
              </a:extLst>
            </p:cNvPr>
            <p:cNvSpPr>
              <a:spLocks noEditPoints="1"/>
            </p:cNvSpPr>
            <p:nvPr/>
          </p:nvSpPr>
          <p:spPr bwMode="auto">
            <a:xfrm>
              <a:off x="6972301" y="6038850"/>
              <a:ext cx="422275" cy="77788"/>
            </a:xfrm>
            <a:custGeom>
              <a:avLst/>
              <a:gdLst>
                <a:gd name="T0" fmla="*/ 16 w 308"/>
                <a:gd name="T1" fmla="*/ 40 h 57"/>
                <a:gd name="T2" fmla="*/ 291 w 308"/>
                <a:gd name="T3" fmla="*/ 40 h 57"/>
                <a:gd name="T4" fmla="*/ 291 w 308"/>
                <a:gd name="T5" fmla="*/ 26 h 57"/>
                <a:gd name="T6" fmla="*/ 282 w 308"/>
                <a:gd name="T7" fmla="*/ 17 h 57"/>
                <a:gd name="T8" fmla="*/ 25 w 308"/>
                <a:gd name="T9" fmla="*/ 17 h 57"/>
                <a:gd name="T10" fmla="*/ 16 w 308"/>
                <a:gd name="T11" fmla="*/ 26 h 57"/>
                <a:gd name="T12" fmla="*/ 16 w 308"/>
                <a:gd name="T13" fmla="*/ 40 h 57"/>
                <a:gd name="T14" fmla="*/ 308 w 308"/>
                <a:gd name="T15" fmla="*/ 57 h 57"/>
                <a:gd name="T16" fmla="*/ 0 w 308"/>
                <a:gd name="T17" fmla="*/ 57 h 57"/>
                <a:gd name="T18" fmla="*/ 0 w 308"/>
                <a:gd name="T19" fmla="*/ 26 h 57"/>
                <a:gd name="T20" fmla="*/ 25 w 308"/>
                <a:gd name="T21" fmla="*/ 0 h 57"/>
                <a:gd name="T22" fmla="*/ 282 w 308"/>
                <a:gd name="T23" fmla="*/ 0 h 57"/>
                <a:gd name="T24" fmla="*/ 308 w 308"/>
                <a:gd name="T25" fmla="*/ 26 h 57"/>
                <a:gd name="T26" fmla="*/ 308 w 308"/>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 h="57">
                  <a:moveTo>
                    <a:pt x="16" y="40"/>
                  </a:moveTo>
                  <a:lnTo>
                    <a:pt x="291" y="40"/>
                  </a:lnTo>
                  <a:lnTo>
                    <a:pt x="291" y="26"/>
                  </a:lnTo>
                  <a:cubicBezTo>
                    <a:pt x="291" y="21"/>
                    <a:pt x="287" y="17"/>
                    <a:pt x="282" y="17"/>
                  </a:cubicBezTo>
                  <a:lnTo>
                    <a:pt x="25" y="17"/>
                  </a:lnTo>
                  <a:cubicBezTo>
                    <a:pt x="20" y="17"/>
                    <a:pt x="16" y="21"/>
                    <a:pt x="16" y="26"/>
                  </a:cubicBezTo>
                  <a:lnTo>
                    <a:pt x="16" y="40"/>
                  </a:lnTo>
                  <a:close/>
                  <a:moveTo>
                    <a:pt x="308" y="57"/>
                  </a:moveTo>
                  <a:lnTo>
                    <a:pt x="0" y="57"/>
                  </a:lnTo>
                  <a:lnTo>
                    <a:pt x="0" y="26"/>
                  </a:lnTo>
                  <a:cubicBezTo>
                    <a:pt x="0" y="12"/>
                    <a:pt x="11" y="0"/>
                    <a:pt x="25" y="0"/>
                  </a:cubicBezTo>
                  <a:lnTo>
                    <a:pt x="282" y="0"/>
                  </a:lnTo>
                  <a:cubicBezTo>
                    <a:pt x="296" y="0"/>
                    <a:pt x="308" y="12"/>
                    <a:pt x="308" y="26"/>
                  </a:cubicBezTo>
                  <a:lnTo>
                    <a:pt x="30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59" name="Freeform 108">
              <a:extLst>
                <a:ext uri="{FF2B5EF4-FFF2-40B4-BE49-F238E27FC236}">
                  <a16:creationId xmlns:a16="http://schemas.microsoft.com/office/drawing/2014/main" id="{47414B3B-6603-407C-8E2B-0550156941EF}"/>
                </a:ext>
              </a:extLst>
            </p:cNvPr>
            <p:cNvSpPr>
              <a:spLocks noEditPoints="1"/>
            </p:cNvSpPr>
            <p:nvPr/>
          </p:nvSpPr>
          <p:spPr bwMode="auto">
            <a:xfrm>
              <a:off x="7013576" y="5994400"/>
              <a:ext cx="339725" cy="66675"/>
            </a:xfrm>
            <a:custGeom>
              <a:avLst/>
              <a:gdLst>
                <a:gd name="T0" fmla="*/ 16 w 248"/>
                <a:gd name="T1" fmla="*/ 32 h 49"/>
                <a:gd name="T2" fmla="*/ 231 w 248"/>
                <a:gd name="T3" fmla="*/ 32 h 49"/>
                <a:gd name="T4" fmla="*/ 231 w 248"/>
                <a:gd name="T5" fmla="*/ 16 h 49"/>
                <a:gd name="T6" fmla="*/ 16 w 248"/>
                <a:gd name="T7" fmla="*/ 16 h 49"/>
                <a:gd name="T8" fmla="*/ 16 w 248"/>
                <a:gd name="T9" fmla="*/ 32 h 49"/>
                <a:gd name="T10" fmla="*/ 248 w 248"/>
                <a:gd name="T11" fmla="*/ 49 h 49"/>
                <a:gd name="T12" fmla="*/ 0 w 248"/>
                <a:gd name="T13" fmla="*/ 49 h 49"/>
                <a:gd name="T14" fmla="*/ 0 w 248"/>
                <a:gd name="T15" fmla="*/ 16 h 49"/>
                <a:gd name="T16" fmla="*/ 16 w 248"/>
                <a:gd name="T17" fmla="*/ 0 h 49"/>
                <a:gd name="T18" fmla="*/ 231 w 248"/>
                <a:gd name="T19" fmla="*/ 0 h 49"/>
                <a:gd name="T20" fmla="*/ 248 w 248"/>
                <a:gd name="T21" fmla="*/ 16 h 49"/>
                <a:gd name="T22" fmla="*/ 248 w 248"/>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49">
                  <a:moveTo>
                    <a:pt x="16" y="32"/>
                  </a:moveTo>
                  <a:lnTo>
                    <a:pt x="231" y="32"/>
                  </a:lnTo>
                  <a:lnTo>
                    <a:pt x="231" y="16"/>
                  </a:lnTo>
                  <a:lnTo>
                    <a:pt x="16" y="16"/>
                  </a:lnTo>
                  <a:lnTo>
                    <a:pt x="16" y="32"/>
                  </a:lnTo>
                  <a:close/>
                  <a:moveTo>
                    <a:pt x="248" y="49"/>
                  </a:moveTo>
                  <a:lnTo>
                    <a:pt x="0" y="49"/>
                  </a:lnTo>
                  <a:lnTo>
                    <a:pt x="0" y="16"/>
                  </a:lnTo>
                  <a:cubicBezTo>
                    <a:pt x="0" y="7"/>
                    <a:pt x="7" y="0"/>
                    <a:pt x="16" y="0"/>
                  </a:cubicBezTo>
                  <a:lnTo>
                    <a:pt x="231" y="0"/>
                  </a:lnTo>
                  <a:cubicBezTo>
                    <a:pt x="240" y="0"/>
                    <a:pt x="248" y="7"/>
                    <a:pt x="248" y="16"/>
                  </a:cubicBezTo>
                  <a:lnTo>
                    <a:pt x="2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0" name="Freeform 109">
              <a:extLst>
                <a:ext uri="{FF2B5EF4-FFF2-40B4-BE49-F238E27FC236}">
                  <a16:creationId xmlns:a16="http://schemas.microsoft.com/office/drawing/2014/main" id="{E3DA38E7-137C-4ADC-A90A-E3CE14C0E174}"/>
                </a:ext>
              </a:extLst>
            </p:cNvPr>
            <p:cNvSpPr>
              <a:spLocks noEditPoints="1"/>
            </p:cNvSpPr>
            <p:nvPr/>
          </p:nvSpPr>
          <p:spPr bwMode="auto">
            <a:xfrm>
              <a:off x="7096126" y="5727700"/>
              <a:ext cx="174625" cy="288925"/>
            </a:xfrm>
            <a:custGeom>
              <a:avLst/>
              <a:gdLst>
                <a:gd name="T0" fmla="*/ 16 w 128"/>
                <a:gd name="T1" fmla="*/ 195 h 211"/>
                <a:gd name="T2" fmla="*/ 111 w 128"/>
                <a:gd name="T3" fmla="*/ 195 h 211"/>
                <a:gd name="T4" fmla="*/ 111 w 128"/>
                <a:gd name="T5" fmla="*/ 61 h 211"/>
                <a:gd name="T6" fmla="*/ 67 w 128"/>
                <a:gd name="T7" fmla="*/ 17 h 211"/>
                <a:gd name="T8" fmla="*/ 61 w 128"/>
                <a:gd name="T9" fmla="*/ 17 h 211"/>
                <a:gd name="T10" fmla="*/ 16 w 128"/>
                <a:gd name="T11" fmla="*/ 61 h 211"/>
                <a:gd name="T12" fmla="*/ 16 w 128"/>
                <a:gd name="T13" fmla="*/ 195 h 211"/>
                <a:gd name="T14" fmla="*/ 128 w 128"/>
                <a:gd name="T15" fmla="*/ 211 h 211"/>
                <a:gd name="T16" fmla="*/ 0 w 128"/>
                <a:gd name="T17" fmla="*/ 211 h 211"/>
                <a:gd name="T18" fmla="*/ 0 w 128"/>
                <a:gd name="T19" fmla="*/ 61 h 211"/>
                <a:gd name="T20" fmla="*/ 61 w 128"/>
                <a:gd name="T21" fmla="*/ 0 h 211"/>
                <a:gd name="T22" fmla="*/ 67 w 128"/>
                <a:gd name="T23" fmla="*/ 0 h 211"/>
                <a:gd name="T24" fmla="*/ 128 w 128"/>
                <a:gd name="T25" fmla="*/ 61 h 211"/>
                <a:gd name="T26" fmla="*/ 128 w 128"/>
                <a:gd name="T27"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211">
                  <a:moveTo>
                    <a:pt x="16" y="195"/>
                  </a:moveTo>
                  <a:lnTo>
                    <a:pt x="111" y="195"/>
                  </a:lnTo>
                  <a:lnTo>
                    <a:pt x="111" y="61"/>
                  </a:lnTo>
                  <a:cubicBezTo>
                    <a:pt x="111" y="36"/>
                    <a:pt x="91" y="17"/>
                    <a:pt x="67" y="17"/>
                  </a:cubicBezTo>
                  <a:lnTo>
                    <a:pt x="61" y="17"/>
                  </a:lnTo>
                  <a:cubicBezTo>
                    <a:pt x="36" y="17"/>
                    <a:pt x="16" y="36"/>
                    <a:pt x="16" y="61"/>
                  </a:cubicBezTo>
                  <a:lnTo>
                    <a:pt x="16" y="195"/>
                  </a:lnTo>
                  <a:close/>
                  <a:moveTo>
                    <a:pt x="128" y="211"/>
                  </a:moveTo>
                  <a:lnTo>
                    <a:pt x="0" y="211"/>
                  </a:lnTo>
                  <a:lnTo>
                    <a:pt x="0" y="61"/>
                  </a:lnTo>
                  <a:cubicBezTo>
                    <a:pt x="0" y="27"/>
                    <a:pt x="27" y="0"/>
                    <a:pt x="61" y="0"/>
                  </a:cubicBezTo>
                  <a:lnTo>
                    <a:pt x="67" y="0"/>
                  </a:lnTo>
                  <a:cubicBezTo>
                    <a:pt x="100" y="0"/>
                    <a:pt x="128" y="27"/>
                    <a:pt x="128" y="61"/>
                  </a:cubicBezTo>
                  <a:lnTo>
                    <a:pt x="128" y="21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1" name="Freeform 110">
              <a:extLst>
                <a:ext uri="{FF2B5EF4-FFF2-40B4-BE49-F238E27FC236}">
                  <a16:creationId xmlns:a16="http://schemas.microsoft.com/office/drawing/2014/main" id="{F696EBDE-C369-43E3-ACC9-030C11274C8C}"/>
                </a:ext>
              </a:extLst>
            </p:cNvPr>
            <p:cNvSpPr>
              <a:spLocks/>
            </p:cNvSpPr>
            <p:nvPr/>
          </p:nvSpPr>
          <p:spPr bwMode="auto">
            <a:xfrm>
              <a:off x="6967538" y="5597525"/>
              <a:ext cx="212725" cy="211138"/>
            </a:xfrm>
            <a:custGeom>
              <a:avLst/>
              <a:gdLst>
                <a:gd name="T0" fmla="*/ 104 w 155"/>
                <a:gd name="T1" fmla="*/ 154 h 154"/>
                <a:gd name="T2" fmla="*/ 98 w 155"/>
                <a:gd name="T3" fmla="*/ 152 h 154"/>
                <a:gd name="T4" fmla="*/ 14 w 155"/>
                <a:gd name="T5" fmla="*/ 68 h 154"/>
                <a:gd name="T6" fmla="*/ 14 w 155"/>
                <a:gd name="T7" fmla="*/ 14 h 154"/>
                <a:gd name="T8" fmla="*/ 68 w 155"/>
                <a:gd name="T9" fmla="*/ 14 h 154"/>
                <a:gd name="T10" fmla="*/ 152 w 155"/>
                <a:gd name="T11" fmla="*/ 99 h 154"/>
                <a:gd name="T12" fmla="*/ 151 w 155"/>
                <a:gd name="T13" fmla="*/ 110 h 154"/>
                <a:gd name="T14" fmla="*/ 140 w 155"/>
                <a:gd name="T15" fmla="*/ 110 h 154"/>
                <a:gd name="T16" fmla="*/ 56 w 155"/>
                <a:gd name="T17" fmla="*/ 26 h 154"/>
                <a:gd name="T18" fmla="*/ 26 w 155"/>
                <a:gd name="T19" fmla="*/ 26 h 154"/>
                <a:gd name="T20" fmla="*/ 26 w 155"/>
                <a:gd name="T21" fmla="*/ 56 h 154"/>
                <a:gd name="T22" fmla="*/ 110 w 155"/>
                <a:gd name="T23" fmla="*/ 140 h 154"/>
                <a:gd name="T24" fmla="*/ 110 w 155"/>
                <a:gd name="T25" fmla="*/ 152 h 154"/>
                <a:gd name="T26" fmla="*/ 104 w 155"/>
                <a:gd name="T2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54">
                  <a:moveTo>
                    <a:pt x="104" y="154"/>
                  </a:moveTo>
                  <a:cubicBezTo>
                    <a:pt x="102" y="154"/>
                    <a:pt x="99" y="153"/>
                    <a:pt x="98" y="152"/>
                  </a:cubicBezTo>
                  <a:lnTo>
                    <a:pt x="14" y="68"/>
                  </a:lnTo>
                  <a:cubicBezTo>
                    <a:pt x="0" y="53"/>
                    <a:pt x="0" y="29"/>
                    <a:pt x="14" y="14"/>
                  </a:cubicBezTo>
                  <a:cubicBezTo>
                    <a:pt x="29" y="0"/>
                    <a:pt x="53" y="0"/>
                    <a:pt x="68" y="14"/>
                  </a:cubicBezTo>
                  <a:lnTo>
                    <a:pt x="152" y="99"/>
                  </a:lnTo>
                  <a:cubicBezTo>
                    <a:pt x="155" y="102"/>
                    <a:pt x="155" y="107"/>
                    <a:pt x="151" y="110"/>
                  </a:cubicBezTo>
                  <a:cubicBezTo>
                    <a:pt x="148" y="114"/>
                    <a:pt x="143" y="114"/>
                    <a:pt x="140" y="110"/>
                  </a:cubicBezTo>
                  <a:lnTo>
                    <a:pt x="56" y="26"/>
                  </a:lnTo>
                  <a:cubicBezTo>
                    <a:pt x="48" y="18"/>
                    <a:pt x="34" y="18"/>
                    <a:pt x="26" y="26"/>
                  </a:cubicBezTo>
                  <a:cubicBezTo>
                    <a:pt x="18" y="34"/>
                    <a:pt x="18" y="48"/>
                    <a:pt x="26" y="56"/>
                  </a:cubicBezTo>
                  <a:lnTo>
                    <a:pt x="110" y="140"/>
                  </a:lnTo>
                  <a:cubicBezTo>
                    <a:pt x="113" y="143"/>
                    <a:pt x="113" y="148"/>
                    <a:pt x="110" y="152"/>
                  </a:cubicBezTo>
                  <a:cubicBezTo>
                    <a:pt x="108" y="153"/>
                    <a:pt x="106" y="154"/>
                    <a:pt x="104" y="1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2" name="Freeform 111">
              <a:extLst>
                <a:ext uri="{FF2B5EF4-FFF2-40B4-BE49-F238E27FC236}">
                  <a16:creationId xmlns:a16="http://schemas.microsoft.com/office/drawing/2014/main" id="{242EEEBA-3FFF-4F65-BB1C-CF2444A4BF2E}"/>
                </a:ext>
              </a:extLst>
            </p:cNvPr>
            <p:cNvSpPr>
              <a:spLocks/>
            </p:cNvSpPr>
            <p:nvPr/>
          </p:nvSpPr>
          <p:spPr bwMode="auto">
            <a:xfrm>
              <a:off x="6978651" y="5402263"/>
              <a:ext cx="211138" cy="249238"/>
            </a:xfrm>
            <a:custGeom>
              <a:avLst/>
              <a:gdLst>
                <a:gd name="T0" fmla="*/ 67 w 154"/>
                <a:gd name="T1" fmla="*/ 182 h 182"/>
                <a:gd name="T2" fmla="*/ 63 w 154"/>
                <a:gd name="T3" fmla="*/ 181 h 182"/>
                <a:gd name="T4" fmla="*/ 60 w 154"/>
                <a:gd name="T5" fmla="*/ 169 h 182"/>
                <a:gd name="T6" fmla="*/ 134 w 154"/>
                <a:gd name="T7" fmla="*/ 42 h 182"/>
                <a:gd name="T8" fmla="*/ 128 w 154"/>
                <a:gd name="T9" fmla="*/ 20 h 182"/>
                <a:gd name="T10" fmla="*/ 106 w 154"/>
                <a:gd name="T11" fmla="*/ 26 h 182"/>
                <a:gd name="T12" fmla="*/ 16 w 154"/>
                <a:gd name="T13" fmla="*/ 172 h 182"/>
                <a:gd name="T14" fmla="*/ 5 w 154"/>
                <a:gd name="T15" fmla="*/ 174 h 182"/>
                <a:gd name="T16" fmla="*/ 2 w 154"/>
                <a:gd name="T17" fmla="*/ 163 h 182"/>
                <a:gd name="T18" fmla="*/ 91 w 154"/>
                <a:gd name="T19" fmla="*/ 17 h 182"/>
                <a:gd name="T20" fmla="*/ 111 w 154"/>
                <a:gd name="T21" fmla="*/ 2 h 182"/>
                <a:gd name="T22" fmla="*/ 136 w 154"/>
                <a:gd name="T23" fmla="*/ 5 h 182"/>
                <a:gd name="T24" fmla="*/ 151 w 154"/>
                <a:gd name="T25" fmla="*/ 25 h 182"/>
                <a:gd name="T26" fmla="*/ 148 w 154"/>
                <a:gd name="T27" fmla="*/ 50 h 182"/>
                <a:gd name="T28" fmla="*/ 74 w 154"/>
                <a:gd name="T29" fmla="*/ 178 h 182"/>
                <a:gd name="T30" fmla="*/ 67 w 154"/>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82">
                  <a:moveTo>
                    <a:pt x="67" y="182"/>
                  </a:moveTo>
                  <a:cubicBezTo>
                    <a:pt x="66" y="182"/>
                    <a:pt x="64" y="181"/>
                    <a:pt x="63" y="181"/>
                  </a:cubicBezTo>
                  <a:cubicBezTo>
                    <a:pt x="59" y="178"/>
                    <a:pt x="58" y="173"/>
                    <a:pt x="60" y="169"/>
                  </a:cubicBezTo>
                  <a:lnTo>
                    <a:pt x="134" y="42"/>
                  </a:lnTo>
                  <a:cubicBezTo>
                    <a:pt x="138" y="34"/>
                    <a:pt x="135" y="24"/>
                    <a:pt x="128" y="20"/>
                  </a:cubicBezTo>
                  <a:cubicBezTo>
                    <a:pt x="120" y="15"/>
                    <a:pt x="110" y="18"/>
                    <a:pt x="106" y="26"/>
                  </a:cubicBezTo>
                  <a:lnTo>
                    <a:pt x="16" y="172"/>
                  </a:lnTo>
                  <a:cubicBezTo>
                    <a:pt x="14" y="175"/>
                    <a:pt x="9" y="177"/>
                    <a:pt x="5" y="174"/>
                  </a:cubicBezTo>
                  <a:cubicBezTo>
                    <a:pt x="1" y="172"/>
                    <a:pt x="0" y="167"/>
                    <a:pt x="2" y="163"/>
                  </a:cubicBezTo>
                  <a:lnTo>
                    <a:pt x="91" y="17"/>
                  </a:lnTo>
                  <a:cubicBezTo>
                    <a:pt x="95" y="10"/>
                    <a:pt x="103" y="4"/>
                    <a:pt x="111" y="2"/>
                  </a:cubicBezTo>
                  <a:cubicBezTo>
                    <a:pt x="120" y="0"/>
                    <a:pt x="128" y="1"/>
                    <a:pt x="136" y="5"/>
                  </a:cubicBezTo>
                  <a:cubicBezTo>
                    <a:pt x="144" y="10"/>
                    <a:pt x="149" y="17"/>
                    <a:pt x="151" y="25"/>
                  </a:cubicBezTo>
                  <a:cubicBezTo>
                    <a:pt x="154" y="34"/>
                    <a:pt x="152" y="43"/>
                    <a:pt x="148" y="50"/>
                  </a:cubicBezTo>
                  <a:lnTo>
                    <a:pt x="74" y="178"/>
                  </a:lnTo>
                  <a:cubicBezTo>
                    <a:pt x="73" y="180"/>
                    <a:pt x="70" y="182"/>
                    <a:pt x="6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4" name="Freeform 112">
              <a:extLst>
                <a:ext uri="{FF2B5EF4-FFF2-40B4-BE49-F238E27FC236}">
                  <a16:creationId xmlns:a16="http://schemas.microsoft.com/office/drawing/2014/main" id="{FB7CCFCE-4E31-4FA6-A1E9-60773B509A72}"/>
                </a:ext>
              </a:extLst>
            </p:cNvPr>
            <p:cNvSpPr>
              <a:spLocks/>
            </p:cNvSpPr>
            <p:nvPr/>
          </p:nvSpPr>
          <p:spPr bwMode="auto">
            <a:xfrm>
              <a:off x="7132638" y="5402263"/>
              <a:ext cx="146050" cy="82550"/>
            </a:xfrm>
            <a:custGeom>
              <a:avLst/>
              <a:gdLst>
                <a:gd name="T0" fmla="*/ 77 w 107"/>
                <a:gd name="T1" fmla="*/ 60 h 60"/>
                <a:gd name="T2" fmla="*/ 24 w 107"/>
                <a:gd name="T3" fmla="*/ 60 h 60"/>
                <a:gd name="T4" fmla="*/ 16 w 107"/>
                <a:gd name="T5" fmla="*/ 52 h 60"/>
                <a:gd name="T6" fmla="*/ 24 w 107"/>
                <a:gd name="T7" fmla="*/ 43 h 60"/>
                <a:gd name="T8" fmla="*/ 77 w 107"/>
                <a:gd name="T9" fmla="*/ 43 h 60"/>
                <a:gd name="T10" fmla="*/ 91 w 107"/>
                <a:gd name="T11" fmla="*/ 30 h 60"/>
                <a:gd name="T12" fmla="*/ 77 w 107"/>
                <a:gd name="T13" fmla="*/ 17 h 60"/>
                <a:gd name="T14" fmla="*/ 8 w 107"/>
                <a:gd name="T15" fmla="*/ 17 h 60"/>
                <a:gd name="T16" fmla="*/ 0 w 107"/>
                <a:gd name="T17" fmla="*/ 8 h 60"/>
                <a:gd name="T18" fmla="*/ 8 w 107"/>
                <a:gd name="T19" fmla="*/ 0 h 60"/>
                <a:gd name="T20" fmla="*/ 77 w 107"/>
                <a:gd name="T21" fmla="*/ 0 h 60"/>
                <a:gd name="T22" fmla="*/ 107 w 107"/>
                <a:gd name="T23" fmla="*/ 30 h 60"/>
                <a:gd name="T24" fmla="*/ 77 w 107"/>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60">
                  <a:moveTo>
                    <a:pt x="77" y="60"/>
                  </a:moveTo>
                  <a:lnTo>
                    <a:pt x="24" y="60"/>
                  </a:lnTo>
                  <a:cubicBezTo>
                    <a:pt x="19" y="60"/>
                    <a:pt x="16" y="56"/>
                    <a:pt x="16" y="52"/>
                  </a:cubicBezTo>
                  <a:cubicBezTo>
                    <a:pt x="16" y="47"/>
                    <a:pt x="19" y="43"/>
                    <a:pt x="24" y="43"/>
                  </a:cubicBezTo>
                  <a:lnTo>
                    <a:pt x="77" y="43"/>
                  </a:lnTo>
                  <a:cubicBezTo>
                    <a:pt x="85" y="43"/>
                    <a:pt x="91" y="37"/>
                    <a:pt x="91" y="30"/>
                  </a:cubicBezTo>
                  <a:cubicBezTo>
                    <a:pt x="91" y="23"/>
                    <a:pt x="85" y="17"/>
                    <a:pt x="77" y="17"/>
                  </a:cubicBezTo>
                  <a:lnTo>
                    <a:pt x="8" y="17"/>
                  </a:lnTo>
                  <a:cubicBezTo>
                    <a:pt x="4" y="17"/>
                    <a:pt x="0" y="13"/>
                    <a:pt x="0" y="8"/>
                  </a:cubicBezTo>
                  <a:cubicBezTo>
                    <a:pt x="0" y="4"/>
                    <a:pt x="4" y="0"/>
                    <a:pt x="8" y="0"/>
                  </a:cubicBezTo>
                  <a:lnTo>
                    <a:pt x="77" y="0"/>
                  </a:lnTo>
                  <a:cubicBezTo>
                    <a:pt x="94" y="0"/>
                    <a:pt x="107" y="13"/>
                    <a:pt x="107" y="30"/>
                  </a:cubicBezTo>
                  <a:cubicBezTo>
                    <a:pt x="107" y="46"/>
                    <a:pt x="94" y="60"/>
                    <a:pt x="77"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5" name="Freeform 113">
              <a:extLst>
                <a:ext uri="{FF2B5EF4-FFF2-40B4-BE49-F238E27FC236}">
                  <a16:creationId xmlns:a16="http://schemas.microsoft.com/office/drawing/2014/main" id="{562E89A9-6157-4596-8888-B3A79A5B9608}"/>
                </a:ext>
              </a:extLst>
            </p:cNvPr>
            <p:cNvSpPr>
              <a:spLocks/>
            </p:cNvSpPr>
            <p:nvPr/>
          </p:nvSpPr>
          <p:spPr bwMode="auto">
            <a:xfrm>
              <a:off x="7253288" y="5416550"/>
              <a:ext cx="104775" cy="52388"/>
            </a:xfrm>
            <a:custGeom>
              <a:avLst/>
              <a:gdLst>
                <a:gd name="T0" fmla="*/ 58 w 77"/>
                <a:gd name="T1" fmla="*/ 38 h 38"/>
                <a:gd name="T2" fmla="*/ 9 w 77"/>
                <a:gd name="T3" fmla="*/ 38 h 38"/>
                <a:gd name="T4" fmla="*/ 0 w 77"/>
                <a:gd name="T5" fmla="*/ 30 h 38"/>
                <a:gd name="T6" fmla="*/ 9 w 77"/>
                <a:gd name="T7" fmla="*/ 22 h 38"/>
                <a:gd name="T8" fmla="*/ 58 w 77"/>
                <a:gd name="T9" fmla="*/ 22 h 38"/>
                <a:gd name="T10" fmla="*/ 60 w 77"/>
                <a:gd name="T11" fmla="*/ 19 h 38"/>
                <a:gd name="T12" fmla="*/ 58 w 77"/>
                <a:gd name="T13" fmla="*/ 17 h 38"/>
                <a:gd name="T14" fmla="*/ 9 w 77"/>
                <a:gd name="T15" fmla="*/ 17 h 38"/>
                <a:gd name="T16" fmla="*/ 0 w 77"/>
                <a:gd name="T17" fmla="*/ 9 h 38"/>
                <a:gd name="T18" fmla="*/ 9 w 77"/>
                <a:gd name="T19" fmla="*/ 0 h 38"/>
                <a:gd name="T20" fmla="*/ 58 w 77"/>
                <a:gd name="T21" fmla="*/ 0 h 38"/>
                <a:gd name="T22" fmla="*/ 77 w 77"/>
                <a:gd name="T23" fmla="*/ 19 h 38"/>
                <a:gd name="T24" fmla="*/ 58 w 77"/>
                <a:gd name="T2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38">
                  <a:moveTo>
                    <a:pt x="58" y="38"/>
                  </a:moveTo>
                  <a:lnTo>
                    <a:pt x="9" y="38"/>
                  </a:lnTo>
                  <a:cubicBezTo>
                    <a:pt x="4" y="38"/>
                    <a:pt x="0" y="35"/>
                    <a:pt x="0" y="30"/>
                  </a:cubicBezTo>
                  <a:cubicBezTo>
                    <a:pt x="0" y="25"/>
                    <a:pt x="4" y="22"/>
                    <a:pt x="9" y="22"/>
                  </a:cubicBezTo>
                  <a:lnTo>
                    <a:pt x="58" y="22"/>
                  </a:lnTo>
                  <a:cubicBezTo>
                    <a:pt x="59" y="22"/>
                    <a:pt x="60" y="21"/>
                    <a:pt x="60" y="19"/>
                  </a:cubicBezTo>
                  <a:cubicBezTo>
                    <a:pt x="60" y="18"/>
                    <a:pt x="59" y="17"/>
                    <a:pt x="58" y="17"/>
                  </a:cubicBezTo>
                  <a:lnTo>
                    <a:pt x="9" y="17"/>
                  </a:lnTo>
                  <a:cubicBezTo>
                    <a:pt x="4" y="17"/>
                    <a:pt x="0" y="13"/>
                    <a:pt x="0" y="9"/>
                  </a:cubicBezTo>
                  <a:cubicBezTo>
                    <a:pt x="0" y="4"/>
                    <a:pt x="4" y="0"/>
                    <a:pt x="9" y="0"/>
                  </a:cubicBezTo>
                  <a:lnTo>
                    <a:pt x="58" y="0"/>
                  </a:lnTo>
                  <a:cubicBezTo>
                    <a:pt x="68" y="0"/>
                    <a:pt x="77" y="9"/>
                    <a:pt x="77" y="19"/>
                  </a:cubicBezTo>
                  <a:cubicBezTo>
                    <a:pt x="77" y="30"/>
                    <a:pt x="68" y="38"/>
                    <a:pt x="5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6" name="Freeform 114">
              <a:extLst>
                <a:ext uri="{FF2B5EF4-FFF2-40B4-BE49-F238E27FC236}">
                  <a16:creationId xmlns:a16="http://schemas.microsoft.com/office/drawing/2014/main" id="{C02C617B-DEC1-4783-A88F-ACFEAF677D02}"/>
                </a:ext>
              </a:extLst>
            </p:cNvPr>
            <p:cNvSpPr>
              <a:spLocks/>
            </p:cNvSpPr>
            <p:nvPr/>
          </p:nvSpPr>
          <p:spPr bwMode="auto">
            <a:xfrm>
              <a:off x="7278688" y="5443538"/>
              <a:ext cx="212725" cy="147638"/>
            </a:xfrm>
            <a:custGeom>
              <a:avLst/>
              <a:gdLst>
                <a:gd name="T0" fmla="*/ 63 w 155"/>
                <a:gd name="T1" fmla="*/ 108 h 108"/>
                <a:gd name="T2" fmla="*/ 0 w 155"/>
                <a:gd name="T3" fmla="*/ 43 h 108"/>
                <a:gd name="T4" fmla="*/ 8 w 155"/>
                <a:gd name="T5" fmla="*/ 9 h 108"/>
                <a:gd name="T6" fmla="*/ 18 w 155"/>
                <a:gd name="T7" fmla="*/ 3 h 108"/>
                <a:gd name="T8" fmla="*/ 24 w 155"/>
                <a:gd name="T9" fmla="*/ 13 h 108"/>
                <a:gd name="T10" fmla="*/ 18 w 155"/>
                <a:gd name="T11" fmla="*/ 38 h 108"/>
                <a:gd name="T12" fmla="*/ 68 w 155"/>
                <a:gd name="T13" fmla="*/ 89 h 108"/>
                <a:gd name="T14" fmla="*/ 135 w 155"/>
                <a:gd name="T15" fmla="*/ 70 h 108"/>
                <a:gd name="T16" fmla="*/ 70 w 155"/>
                <a:gd name="T17" fmla="*/ 70 h 108"/>
                <a:gd name="T18" fmla="*/ 34 w 155"/>
                <a:gd name="T19" fmla="*/ 33 h 108"/>
                <a:gd name="T20" fmla="*/ 37 w 155"/>
                <a:gd name="T21" fmla="*/ 8 h 108"/>
                <a:gd name="T22" fmla="*/ 46 w 155"/>
                <a:gd name="T23" fmla="*/ 0 h 108"/>
                <a:gd name="T24" fmla="*/ 54 w 155"/>
                <a:gd name="T25" fmla="*/ 10 h 108"/>
                <a:gd name="T26" fmla="*/ 51 w 155"/>
                <a:gd name="T27" fmla="*/ 27 h 108"/>
                <a:gd name="T28" fmla="*/ 77 w 155"/>
                <a:gd name="T29" fmla="*/ 53 h 108"/>
                <a:gd name="T30" fmla="*/ 155 w 155"/>
                <a:gd name="T31" fmla="*/ 53 h 108"/>
                <a:gd name="T32" fmla="*/ 150 w 155"/>
                <a:gd name="T33" fmla="*/ 83 h 108"/>
                <a:gd name="T34" fmla="*/ 63 w 155"/>
                <a:gd name="T3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08">
                  <a:moveTo>
                    <a:pt x="63" y="108"/>
                  </a:moveTo>
                  <a:lnTo>
                    <a:pt x="0" y="43"/>
                  </a:lnTo>
                  <a:lnTo>
                    <a:pt x="8" y="9"/>
                  </a:lnTo>
                  <a:cubicBezTo>
                    <a:pt x="9" y="5"/>
                    <a:pt x="14" y="2"/>
                    <a:pt x="18" y="3"/>
                  </a:cubicBezTo>
                  <a:cubicBezTo>
                    <a:pt x="23" y="4"/>
                    <a:pt x="25" y="9"/>
                    <a:pt x="24" y="13"/>
                  </a:cubicBezTo>
                  <a:lnTo>
                    <a:pt x="18" y="38"/>
                  </a:lnTo>
                  <a:lnTo>
                    <a:pt x="68" y="89"/>
                  </a:lnTo>
                  <a:lnTo>
                    <a:pt x="135" y="70"/>
                  </a:lnTo>
                  <a:lnTo>
                    <a:pt x="70" y="70"/>
                  </a:lnTo>
                  <a:lnTo>
                    <a:pt x="34" y="33"/>
                  </a:lnTo>
                  <a:lnTo>
                    <a:pt x="37" y="8"/>
                  </a:lnTo>
                  <a:cubicBezTo>
                    <a:pt x="38" y="3"/>
                    <a:pt x="42" y="0"/>
                    <a:pt x="46" y="0"/>
                  </a:cubicBezTo>
                  <a:cubicBezTo>
                    <a:pt x="51" y="1"/>
                    <a:pt x="54" y="5"/>
                    <a:pt x="54" y="10"/>
                  </a:cubicBezTo>
                  <a:lnTo>
                    <a:pt x="51" y="27"/>
                  </a:lnTo>
                  <a:lnTo>
                    <a:pt x="77" y="53"/>
                  </a:lnTo>
                  <a:lnTo>
                    <a:pt x="155" y="53"/>
                  </a:lnTo>
                  <a:lnTo>
                    <a:pt x="150" y="83"/>
                  </a:lnTo>
                  <a:lnTo>
                    <a:pt x="63" y="10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69" name="Freeform 115">
              <a:extLst>
                <a:ext uri="{FF2B5EF4-FFF2-40B4-BE49-F238E27FC236}">
                  <a16:creationId xmlns:a16="http://schemas.microsoft.com/office/drawing/2014/main" id="{702B14C2-A51B-424C-9C1E-3636271F3DC2}"/>
                </a:ext>
              </a:extLst>
            </p:cNvPr>
            <p:cNvSpPr>
              <a:spLocks/>
            </p:cNvSpPr>
            <p:nvPr/>
          </p:nvSpPr>
          <p:spPr bwMode="auto">
            <a:xfrm>
              <a:off x="7278688" y="5295900"/>
              <a:ext cx="212725" cy="147638"/>
            </a:xfrm>
            <a:custGeom>
              <a:avLst/>
              <a:gdLst>
                <a:gd name="T0" fmla="*/ 44 w 155"/>
                <a:gd name="T1" fmla="*/ 107 h 107"/>
                <a:gd name="T2" fmla="*/ 36 w 155"/>
                <a:gd name="T3" fmla="*/ 99 h 107"/>
                <a:gd name="T4" fmla="*/ 34 w 155"/>
                <a:gd name="T5" fmla="*/ 74 h 107"/>
                <a:gd name="T6" fmla="*/ 70 w 155"/>
                <a:gd name="T7" fmla="*/ 38 h 107"/>
                <a:gd name="T8" fmla="*/ 135 w 155"/>
                <a:gd name="T9" fmla="*/ 38 h 107"/>
                <a:gd name="T10" fmla="*/ 68 w 155"/>
                <a:gd name="T11" fmla="*/ 18 h 107"/>
                <a:gd name="T12" fmla="*/ 18 w 155"/>
                <a:gd name="T13" fmla="*/ 69 h 107"/>
                <a:gd name="T14" fmla="*/ 24 w 155"/>
                <a:gd name="T15" fmla="*/ 95 h 107"/>
                <a:gd name="T16" fmla="*/ 18 w 155"/>
                <a:gd name="T17" fmla="*/ 105 h 107"/>
                <a:gd name="T18" fmla="*/ 8 w 155"/>
                <a:gd name="T19" fmla="*/ 99 h 107"/>
                <a:gd name="T20" fmla="*/ 0 w 155"/>
                <a:gd name="T21" fmla="*/ 64 h 107"/>
                <a:gd name="T22" fmla="*/ 63 w 155"/>
                <a:gd name="T23" fmla="*/ 0 h 107"/>
                <a:gd name="T24" fmla="*/ 150 w 155"/>
                <a:gd name="T25" fmla="*/ 24 h 107"/>
                <a:gd name="T26" fmla="*/ 155 w 155"/>
                <a:gd name="T27" fmla="*/ 54 h 107"/>
                <a:gd name="T28" fmla="*/ 77 w 155"/>
                <a:gd name="T29" fmla="*/ 54 h 107"/>
                <a:gd name="T30" fmla="*/ 51 w 155"/>
                <a:gd name="T31" fmla="*/ 81 h 107"/>
                <a:gd name="T32" fmla="*/ 53 w 155"/>
                <a:gd name="T33" fmla="*/ 98 h 107"/>
                <a:gd name="T34" fmla="*/ 45 w 155"/>
                <a:gd name="T35" fmla="*/ 107 h 107"/>
                <a:gd name="T36" fmla="*/ 44 w 155"/>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07">
                  <a:moveTo>
                    <a:pt x="44" y="107"/>
                  </a:moveTo>
                  <a:cubicBezTo>
                    <a:pt x="40" y="107"/>
                    <a:pt x="37" y="104"/>
                    <a:pt x="36" y="99"/>
                  </a:cubicBezTo>
                  <a:lnTo>
                    <a:pt x="34" y="74"/>
                  </a:lnTo>
                  <a:lnTo>
                    <a:pt x="70" y="38"/>
                  </a:lnTo>
                  <a:lnTo>
                    <a:pt x="135" y="38"/>
                  </a:lnTo>
                  <a:lnTo>
                    <a:pt x="68" y="18"/>
                  </a:lnTo>
                  <a:lnTo>
                    <a:pt x="18" y="69"/>
                  </a:lnTo>
                  <a:lnTo>
                    <a:pt x="24" y="95"/>
                  </a:lnTo>
                  <a:cubicBezTo>
                    <a:pt x="25" y="99"/>
                    <a:pt x="23" y="104"/>
                    <a:pt x="18" y="105"/>
                  </a:cubicBezTo>
                  <a:cubicBezTo>
                    <a:pt x="14" y="106"/>
                    <a:pt x="9" y="103"/>
                    <a:pt x="8" y="99"/>
                  </a:cubicBezTo>
                  <a:lnTo>
                    <a:pt x="0" y="64"/>
                  </a:lnTo>
                  <a:lnTo>
                    <a:pt x="63" y="0"/>
                  </a:lnTo>
                  <a:lnTo>
                    <a:pt x="150" y="24"/>
                  </a:lnTo>
                  <a:lnTo>
                    <a:pt x="155" y="54"/>
                  </a:lnTo>
                  <a:lnTo>
                    <a:pt x="77" y="54"/>
                  </a:lnTo>
                  <a:lnTo>
                    <a:pt x="51" y="81"/>
                  </a:lnTo>
                  <a:lnTo>
                    <a:pt x="53" y="98"/>
                  </a:lnTo>
                  <a:cubicBezTo>
                    <a:pt x="53" y="102"/>
                    <a:pt x="50" y="106"/>
                    <a:pt x="45" y="107"/>
                  </a:cubicBezTo>
                  <a:cubicBezTo>
                    <a:pt x="45" y="107"/>
                    <a:pt x="45" y="107"/>
                    <a:pt x="44"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0" name="Freeform 116">
              <a:extLst>
                <a:ext uri="{FF2B5EF4-FFF2-40B4-BE49-F238E27FC236}">
                  <a16:creationId xmlns:a16="http://schemas.microsoft.com/office/drawing/2014/main" id="{A56F52FD-418C-420C-B99F-4DBB882BC61B}"/>
                </a:ext>
              </a:extLst>
            </p:cNvPr>
            <p:cNvSpPr>
              <a:spLocks noEditPoints="1"/>
            </p:cNvSpPr>
            <p:nvPr/>
          </p:nvSpPr>
          <p:spPr bwMode="auto">
            <a:xfrm>
              <a:off x="7127876" y="5762625"/>
              <a:ext cx="111125" cy="111125"/>
            </a:xfrm>
            <a:custGeom>
              <a:avLst/>
              <a:gdLst>
                <a:gd name="T0" fmla="*/ 41 w 81"/>
                <a:gd name="T1" fmla="*/ 17 h 81"/>
                <a:gd name="T2" fmla="*/ 17 w 81"/>
                <a:gd name="T3" fmla="*/ 41 h 81"/>
                <a:gd name="T4" fmla="*/ 41 w 81"/>
                <a:gd name="T5" fmla="*/ 65 h 81"/>
                <a:gd name="T6" fmla="*/ 65 w 81"/>
                <a:gd name="T7" fmla="*/ 41 h 81"/>
                <a:gd name="T8" fmla="*/ 41 w 81"/>
                <a:gd name="T9" fmla="*/ 17 h 81"/>
                <a:gd name="T10" fmla="*/ 41 w 81"/>
                <a:gd name="T11" fmla="*/ 81 h 81"/>
                <a:gd name="T12" fmla="*/ 0 w 81"/>
                <a:gd name="T13" fmla="*/ 41 h 81"/>
                <a:gd name="T14" fmla="*/ 41 w 81"/>
                <a:gd name="T15" fmla="*/ 0 h 81"/>
                <a:gd name="T16" fmla="*/ 81 w 81"/>
                <a:gd name="T17" fmla="*/ 41 h 81"/>
                <a:gd name="T18" fmla="*/ 41 w 8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17"/>
                  </a:moveTo>
                  <a:cubicBezTo>
                    <a:pt x="28" y="17"/>
                    <a:pt x="17" y="28"/>
                    <a:pt x="17" y="41"/>
                  </a:cubicBezTo>
                  <a:cubicBezTo>
                    <a:pt x="17" y="54"/>
                    <a:pt x="28" y="65"/>
                    <a:pt x="41" y="65"/>
                  </a:cubicBezTo>
                  <a:cubicBezTo>
                    <a:pt x="54" y="65"/>
                    <a:pt x="65" y="54"/>
                    <a:pt x="65" y="41"/>
                  </a:cubicBezTo>
                  <a:cubicBezTo>
                    <a:pt x="65" y="28"/>
                    <a:pt x="54" y="17"/>
                    <a:pt x="41" y="17"/>
                  </a:cubicBezTo>
                  <a:close/>
                  <a:moveTo>
                    <a:pt x="41" y="81"/>
                  </a:moveTo>
                  <a:cubicBezTo>
                    <a:pt x="18" y="81"/>
                    <a:pt x="0" y="63"/>
                    <a:pt x="0" y="41"/>
                  </a:cubicBezTo>
                  <a:cubicBezTo>
                    <a:pt x="0" y="19"/>
                    <a:pt x="18" y="0"/>
                    <a:pt x="41" y="0"/>
                  </a:cubicBezTo>
                  <a:cubicBezTo>
                    <a:pt x="63" y="0"/>
                    <a:pt x="81" y="19"/>
                    <a:pt x="81" y="41"/>
                  </a:cubicBezTo>
                  <a:cubicBezTo>
                    <a:pt x="81" y="63"/>
                    <a:pt x="63" y="81"/>
                    <a:pt x="4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1" name="Freeform 117">
              <a:extLst>
                <a:ext uri="{FF2B5EF4-FFF2-40B4-BE49-F238E27FC236}">
                  <a16:creationId xmlns:a16="http://schemas.microsoft.com/office/drawing/2014/main" id="{693E8D9F-DFD9-4751-9EEB-B089D172A5B5}"/>
                </a:ext>
              </a:extLst>
            </p:cNvPr>
            <p:cNvSpPr>
              <a:spLocks/>
            </p:cNvSpPr>
            <p:nvPr/>
          </p:nvSpPr>
          <p:spPr bwMode="auto">
            <a:xfrm>
              <a:off x="7010401" y="5640388"/>
              <a:ext cx="23813" cy="25400"/>
            </a:xfrm>
            <a:custGeom>
              <a:avLst/>
              <a:gdLst>
                <a:gd name="T0" fmla="*/ 10 w 15"/>
                <a:gd name="T1" fmla="*/ 16 h 16"/>
                <a:gd name="T2" fmla="*/ 0 w 15"/>
                <a:gd name="T3" fmla="*/ 7 h 16"/>
                <a:gd name="T4" fmla="*/ 5 w 15"/>
                <a:gd name="T5" fmla="*/ 0 h 16"/>
                <a:gd name="T6" fmla="*/ 15 w 15"/>
                <a:gd name="T7" fmla="*/ 10 h 16"/>
                <a:gd name="T8" fmla="*/ 10 w 15"/>
                <a:gd name="T9" fmla="*/ 16 h 16"/>
              </a:gdLst>
              <a:ahLst/>
              <a:cxnLst>
                <a:cxn ang="0">
                  <a:pos x="T0" y="T1"/>
                </a:cxn>
                <a:cxn ang="0">
                  <a:pos x="T2" y="T3"/>
                </a:cxn>
                <a:cxn ang="0">
                  <a:pos x="T4" y="T5"/>
                </a:cxn>
                <a:cxn ang="0">
                  <a:pos x="T6" y="T7"/>
                </a:cxn>
                <a:cxn ang="0">
                  <a:pos x="T8" y="T9"/>
                </a:cxn>
              </a:cxnLst>
              <a:rect l="0" t="0" r="r" b="b"/>
              <a:pathLst>
                <a:path w="15" h="16">
                  <a:moveTo>
                    <a:pt x="10" y="16"/>
                  </a:moveTo>
                  <a:lnTo>
                    <a:pt x="0" y="7"/>
                  </a:lnTo>
                  <a:lnTo>
                    <a:pt x="5" y="0"/>
                  </a:lnTo>
                  <a:lnTo>
                    <a:pt x="15" y="10"/>
                  </a:lnTo>
                  <a:lnTo>
                    <a:pt x="1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2" name="Freeform 118">
              <a:extLst>
                <a:ext uri="{FF2B5EF4-FFF2-40B4-BE49-F238E27FC236}">
                  <a16:creationId xmlns:a16="http://schemas.microsoft.com/office/drawing/2014/main" id="{7A0F0804-1C5B-4EE9-A487-8847B4905350}"/>
                </a:ext>
              </a:extLst>
            </p:cNvPr>
            <p:cNvSpPr>
              <a:spLocks/>
            </p:cNvSpPr>
            <p:nvPr/>
          </p:nvSpPr>
          <p:spPr bwMode="auto">
            <a:xfrm>
              <a:off x="7124701" y="5438775"/>
              <a:ext cx="25400" cy="26988"/>
            </a:xfrm>
            <a:custGeom>
              <a:avLst/>
              <a:gdLst>
                <a:gd name="T0" fmla="*/ 8 w 16"/>
                <a:gd name="T1" fmla="*/ 17 h 17"/>
                <a:gd name="T2" fmla="*/ 0 w 16"/>
                <a:gd name="T3" fmla="*/ 12 h 17"/>
                <a:gd name="T4" fmla="*/ 9 w 16"/>
                <a:gd name="T5" fmla="*/ 0 h 17"/>
                <a:gd name="T6" fmla="*/ 16 w 16"/>
                <a:gd name="T7" fmla="*/ 5 h 17"/>
                <a:gd name="T8" fmla="*/ 8 w 16"/>
                <a:gd name="T9" fmla="*/ 17 h 17"/>
              </a:gdLst>
              <a:ahLst/>
              <a:cxnLst>
                <a:cxn ang="0">
                  <a:pos x="T0" y="T1"/>
                </a:cxn>
                <a:cxn ang="0">
                  <a:pos x="T2" y="T3"/>
                </a:cxn>
                <a:cxn ang="0">
                  <a:pos x="T4" y="T5"/>
                </a:cxn>
                <a:cxn ang="0">
                  <a:pos x="T6" y="T7"/>
                </a:cxn>
                <a:cxn ang="0">
                  <a:pos x="T8" y="T9"/>
                </a:cxn>
              </a:cxnLst>
              <a:rect l="0" t="0" r="r" b="b"/>
              <a:pathLst>
                <a:path w="16" h="17">
                  <a:moveTo>
                    <a:pt x="8" y="17"/>
                  </a:moveTo>
                  <a:lnTo>
                    <a:pt x="0" y="12"/>
                  </a:lnTo>
                  <a:lnTo>
                    <a:pt x="9" y="0"/>
                  </a:lnTo>
                  <a:lnTo>
                    <a:pt x="16" y="5"/>
                  </a:ln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sp>
          <p:nvSpPr>
            <p:cNvPr id="73" name="Rectangle 119">
              <a:extLst>
                <a:ext uri="{FF2B5EF4-FFF2-40B4-BE49-F238E27FC236}">
                  <a16:creationId xmlns:a16="http://schemas.microsoft.com/office/drawing/2014/main" id="{7D9DD462-F2C9-455A-98E7-B3DD9B99759C}"/>
                </a:ext>
              </a:extLst>
            </p:cNvPr>
            <p:cNvSpPr>
              <a:spLocks noChangeArrowheads="1"/>
            </p:cNvSpPr>
            <p:nvPr/>
          </p:nvSpPr>
          <p:spPr bwMode="auto">
            <a:xfrm>
              <a:off x="7219951" y="5435600"/>
              <a:ext cx="222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en-IN" sz="2700" dirty="0">
                <a:solidFill>
                  <a:prstClr val="black"/>
                </a:solidFill>
                <a:latin typeface="Calibri" panose="020F0502020204030204"/>
              </a:endParaRPr>
            </a:p>
          </p:txBody>
        </p:sp>
      </p:grpSp>
      <p:sp>
        <p:nvSpPr>
          <p:cNvPr id="8" name="Title 2">
            <a:extLst>
              <a:ext uri="{FF2B5EF4-FFF2-40B4-BE49-F238E27FC236}">
                <a16:creationId xmlns:a16="http://schemas.microsoft.com/office/drawing/2014/main" id="{3C29AF93-0C3D-6EC0-ECB3-DBF3B25BDC68}"/>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Data Handling Process</a:t>
            </a:r>
          </a:p>
        </p:txBody>
      </p:sp>
      <p:cxnSp>
        <p:nvCxnSpPr>
          <p:cNvPr id="9" name="Straight Connector 8">
            <a:extLst>
              <a:ext uri="{FF2B5EF4-FFF2-40B4-BE49-F238E27FC236}">
                <a16:creationId xmlns:a16="http://schemas.microsoft.com/office/drawing/2014/main" id="{07A5B12D-E062-4A0F-C90E-F4917B7FCA85}"/>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83941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96050-FCBA-61E7-BE11-4FFDC84C9BC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CBEDF746-5B6B-F4EC-53C0-A6C08BF85B2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1" imgH="423" progId="TCLayout.ActiveDocument.1">
                  <p:embed/>
                </p:oleObj>
              </mc:Choice>
              <mc:Fallback>
                <p:oleObj name="think-cell Slide" r:id="rId5" imgW="421" imgH="423" progId="TCLayout.ActiveDocument.1">
                  <p:embed/>
                  <p:pic>
                    <p:nvPicPr>
                      <p:cNvPr id="7" name="think-cell data - do not delete" hidden="1">
                        <a:extLst>
                          <a:ext uri="{FF2B5EF4-FFF2-40B4-BE49-F238E27FC236}">
                            <a16:creationId xmlns:a16="http://schemas.microsoft.com/office/drawing/2014/main" id="{CBEDF746-5B6B-F4EC-53C0-A6C08BF85B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50" name="Picture 2" descr="Celebrating World Food Day | The George ...">
            <a:extLst>
              <a:ext uri="{FF2B5EF4-FFF2-40B4-BE49-F238E27FC236}">
                <a16:creationId xmlns:a16="http://schemas.microsoft.com/office/drawing/2014/main" id="{9EC12E48-F66D-1FD7-5716-89FD0CE7EEF8}"/>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620" y="0"/>
            <a:ext cx="18295620" cy="10287000"/>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F1B7E147-79E7-C736-7A07-71C65F552766}"/>
              </a:ext>
            </a:extLst>
          </p:cNvPr>
          <p:cNvSpPr/>
          <p:nvPr/>
        </p:nvSpPr>
        <p:spPr>
          <a:xfrm>
            <a:off x="-91789" y="-9081"/>
            <a:ext cx="18288000" cy="10296081"/>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IN" sz="27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48DB3D9-04B2-D35A-D674-4812DB90BE88}"/>
              </a:ext>
            </a:extLst>
          </p:cNvPr>
          <p:cNvCxnSpPr>
            <a:cxnSpLocks/>
            <a:stCxn id="6" idx="4"/>
            <a:endCxn id="29" idx="0"/>
          </p:cNvCxnSpPr>
          <p:nvPr/>
        </p:nvCxnSpPr>
        <p:spPr>
          <a:xfrm>
            <a:off x="8700287" y="2534239"/>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D8AD37-B1BB-2B18-7ADF-9DF1F94B233A}"/>
              </a:ext>
            </a:extLst>
          </p:cNvPr>
          <p:cNvSpPr>
            <a:spLocks noGrp="1"/>
          </p:cNvSpPr>
          <p:nvPr>
            <p:ph type="title" idx="4294967295"/>
          </p:nvPr>
        </p:nvSpPr>
        <p:spPr>
          <a:xfrm>
            <a:off x="0" y="501650"/>
            <a:ext cx="15773400" cy="1006475"/>
          </a:xfrm>
        </p:spPr>
        <p:txBody>
          <a:bodyPr vert="horz">
            <a:normAutofit/>
          </a:bodyPr>
          <a:lstStyle/>
          <a:p>
            <a:r>
              <a:rPr lang="en-IN" b="1" dirty="0">
                <a:solidFill>
                  <a:schemeClr val="lt1"/>
                </a:solidFill>
                <a:latin typeface="Times New Roman" panose="02020603050405020304" pitchFamily="18" charset="0"/>
                <a:cs typeface="Times New Roman" panose="02020603050405020304" pitchFamily="18" charset="0"/>
              </a:rPr>
              <a:t>AGENDA Slide</a:t>
            </a:r>
          </a:p>
        </p:txBody>
      </p:sp>
      <p:sp>
        <p:nvSpPr>
          <p:cNvPr id="36" name="TextBox 35">
            <a:extLst>
              <a:ext uri="{FF2B5EF4-FFF2-40B4-BE49-F238E27FC236}">
                <a16:creationId xmlns:a16="http://schemas.microsoft.com/office/drawing/2014/main" id="{373D3F39-B8D6-AEAE-1B4B-92B0A1FCC61B}"/>
              </a:ext>
            </a:extLst>
          </p:cNvPr>
          <p:cNvSpPr txBox="1"/>
          <p:nvPr/>
        </p:nvSpPr>
        <p:spPr>
          <a:xfrm>
            <a:off x="9472930" y="1795048"/>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About Zomato</a:t>
            </a:r>
          </a:p>
        </p:txBody>
      </p:sp>
      <p:sp>
        <p:nvSpPr>
          <p:cNvPr id="37" name="TextBox 36">
            <a:extLst>
              <a:ext uri="{FF2B5EF4-FFF2-40B4-BE49-F238E27FC236}">
                <a16:creationId xmlns:a16="http://schemas.microsoft.com/office/drawing/2014/main" id="{D6392984-CB8B-DB33-6DE8-016374640969}"/>
              </a:ext>
            </a:extLst>
          </p:cNvPr>
          <p:cNvSpPr txBox="1"/>
          <p:nvPr/>
        </p:nvSpPr>
        <p:spPr>
          <a:xfrm>
            <a:off x="9472930" y="3360946"/>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Dataset Processing</a:t>
            </a:r>
          </a:p>
        </p:txBody>
      </p:sp>
      <p:sp>
        <p:nvSpPr>
          <p:cNvPr id="38" name="TextBox 37">
            <a:extLst>
              <a:ext uri="{FF2B5EF4-FFF2-40B4-BE49-F238E27FC236}">
                <a16:creationId xmlns:a16="http://schemas.microsoft.com/office/drawing/2014/main" id="{BD32527A-4732-CF1A-84AC-E33442F8D1C5}"/>
              </a:ext>
            </a:extLst>
          </p:cNvPr>
          <p:cNvSpPr txBox="1"/>
          <p:nvPr/>
        </p:nvSpPr>
        <p:spPr>
          <a:xfrm>
            <a:off x="9472930" y="4926844"/>
            <a:ext cx="6411434" cy="738664"/>
          </a:xfrm>
          <a:prstGeom prst="rect">
            <a:avLst/>
          </a:prstGeom>
          <a:solidFill>
            <a:schemeClr val="accent2"/>
          </a:solid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Analysis of Data</a:t>
            </a:r>
          </a:p>
        </p:txBody>
      </p:sp>
      <p:sp>
        <p:nvSpPr>
          <p:cNvPr id="39" name="TextBox 38">
            <a:extLst>
              <a:ext uri="{FF2B5EF4-FFF2-40B4-BE49-F238E27FC236}">
                <a16:creationId xmlns:a16="http://schemas.microsoft.com/office/drawing/2014/main" id="{E2916E86-D8EF-039A-A8F3-F42DB1EADDBA}"/>
              </a:ext>
            </a:extLst>
          </p:cNvPr>
          <p:cNvSpPr txBox="1"/>
          <p:nvPr/>
        </p:nvSpPr>
        <p:spPr>
          <a:xfrm>
            <a:off x="9472930" y="6492742"/>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Recommendations</a:t>
            </a:r>
          </a:p>
        </p:txBody>
      </p:sp>
      <p:sp>
        <p:nvSpPr>
          <p:cNvPr id="73" name="TextBox 72">
            <a:extLst>
              <a:ext uri="{FF2B5EF4-FFF2-40B4-BE49-F238E27FC236}">
                <a16:creationId xmlns:a16="http://schemas.microsoft.com/office/drawing/2014/main" id="{575450F5-45F6-12E2-1259-D8024B5433E9}"/>
              </a:ext>
            </a:extLst>
          </p:cNvPr>
          <p:cNvSpPr txBox="1"/>
          <p:nvPr/>
        </p:nvSpPr>
        <p:spPr>
          <a:xfrm>
            <a:off x="9472930" y="8058640"/>
            <a:ext cx="6411434" cy="738664"/>
          </a:xfrm>
          <a:prstGeom prst="rect">
            <a:avLst/>
          </a:prstGeom>
          <a:noFill/>
        </p:spPr>
        <p:txBody>
          <a:bodyPr wrap="square" rtlCol="0">
            <a:spAutoFit/>
          </a:bodyPr>
          <a:lstStyle/>
          <a:p>
            <a:r>
              <a:rPr lang="en-IN" sz="4200" b="1" dirty="0">
                <a:solidFill>
                  <a:schemeClr val="lt1"/>
                </a:solidFill>
                <a:effectLst>
                  <a:glow rad="25400">
                    <a:schemeClr val="bg1">
                      <a:alpha val="40000"/>
                    </a:schemeClr>
                  </a:glow>
                </a:effectLst>
                <a:latin typeface="Times New Roman" panose="02020603050405020304" pitchFamily="18" charset="0"/>
                <a:cs typeface="Times New Roman" panose="02020603050405020304" pitchFamily="18" charset="0"/>
              </a:rPr>
              <a:t>Dashboard</a:t>
            </a:r>
          </a:p>
        </p:txBody>
      </p:sp>
      <p:sp>
        <p:nvSpPr>
          <p:cNvPr id="6" name="Oval 5">
            <a:extLst>
              <a:ext uri="{FF2B5EF4-FFF2-40B4-BE49-F238E27FC236}">
                <a16:creationId xmlns:a16="http://schemas.microsoft.com/office/drawing/2014/main" id="{F52A4FD7-1106-CA27-5A38-98719545A5CF}"/>
              </a:ext>
            </a:extLst>
          </p:cNvPr>
          <p:cNvSpPr>
            <a:spLocks noChangeAspect="1"/>
          </p:cNvSpPr>
          <p:nvPr/>
        </p:nvSpPr>
        <p:spPr>
          <a:xfrm>
            <a:off x="8348363" y="1830390"/>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1</a:t>
            </a:r>
            <a:endParaRPr lang="en-IN" sz="3600" b="1" dirty="0">
              <a:solidFill>
                <a:schemeClr val="lt1"/>
              </a:solidFill>
            </a:endParaRPr>
          </a:p>
        </p:txBody>
      </p:sp>
      <p:sp>
        <p:nvSpPr>
          <p:cNvPr id="29" name="Oval 28">
            <a:extLst>
              <a:ext uri="{FF2B5EF4-FFF2-40B4-BE49-F238E27FC236}">
                <a16:creationId xmlns:a16="http://schemas.microsoft.com/office/drawing/2014/main" id="{DB340D9E-2AE0-6F41-BBA6-92684835FC96}"/>
              </a:ext>
            </a:extLst>
          </p:cNvPr>
          <p:cNvSpPr>
            <a:spLocks noChangeAspect="1"/>
          </p:cNvSpPr>
          <p:nvPr/>
        </p:nvSpPr>
        <p:spPr>
          <a:xfrm>
            <a:off x="8348363" y="3352442"/>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2</a:t>
            </a:r>
            <a:endParaRPr lang="en-IN" sz="3600" b="1" dirty="0">
              <a:solidFill>
                <a:schemeClr val="lt1"/>
              </a:solidFill>
            </a:endParaRPr>
          </a:p>
        </p:txBody>
      </p:sp>
      <p:sp>
        <p:nvSpPr>
          <p:cNvPr id="30" name="Oval 29">
            <a:extLst>
              <a:ext uri="{FF2B5EF4-FFF2-40B4-BE49-F238E27FC236}">
                <a16:creationId xmlns:a16="http://schemas.microsoft.com/office/drawing/2014/main" id="{8F8A8D48-8EF1-09CF-1F24-F1F14FF974DB}"/>
              </a:ext>
            </a:extLst>
          </p:cNvPr>
          <p:cNvSpPr>
            <a:spLocks noChangeAspect="1"/>
          </p:cNvSpPr>
          <p:nvPr/>
        </p:nvSpPr>
        <p:spPr>
          <a:xfrm>
            <a:off x="8348363" y="4874493"/>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3</a:t>
            </a:r>
            <a:endParaRPr lang="en-IN" sz="3600" b="1" dirty="0">
              <a:solidFill>
                <a:schemeClr val="lt1"/>
              </a:solidFill>
            </a:endParaRPr>
          </a:p>
        </p:txBody>
      </p:sp>
      <p:sp>
        <p:nvSpPr>
          <p:cNvPr id="31" name="Oval 30">
            <a:extLst>
              <a:ext uri="{FF2B5EF4-FFF2-40B4-BE49-F238E27FC236}">
                <a16:creationId xmlns:a16="http://schemas.microsoft.com/office/drawing/2014/main" id="{1E552D3F-8C7B-0BE3-7FE3-7AE5E1EE2126}"/>
              </a:ext>
            </a:extLst>
          </p:cNvPr>
          <p:cNvSpPr>
            <a:spLocks noChangeAspect="1"/>
          </p:cNvSpPr>
          <p:nvPr/>
        </p:nvSpPr>
        <p:spPr>
          <a:xfrm>
            <a:off x="8348363" y="6396545"/>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4</a:t>
            </a:r>
            <a:endParaRPr lang="en-IN" sz="3600" b="1" dirty="0">
              <a:solidFill>
                <a:schemeClr val="lt1"/>
              </a:solidFill>
            </a:endParaRPr>
          </a:p>
        </p:txBody>
      </p:sp>
      <p:sp>
        <p:nvSpPr>
          <p:cNvPr id="32" name="Oval 31">
            <a:extLst>
              <a:ext uri="{FF2B5EF4-FFF2-40B4-BE49-F238E27FC236}">
                <a16:creationId xmlns:a16="http://schemas.microsoft.com/office/drawing/2014/main" id="{3B2D5A3B-1ECE-3572-33C9-F88A3232CEC5}"/>
              </a:ext>
            </a:extLst>
          </p:cNvPr>
          <p:cNvSpPr>
            <a:spLocks noChangeAspect="1"/>
          </p:cNvSpPr>
          <p:nvPr/>
        </p:nvSpPr>
        <p:spPr>
          <a:xfrm>
            <a:off x="8348363" y="8090046"/>
            <a:ext cx="703848" cy="703848"/>
          </a:xfrm>
          <a:prstGeom prst="ellips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3600" b="1">
                <a:solidFill>
                  <a:schemeClr val="lt1"/>
                </a:solidFill>
              </a:rPr>
              <a:t>5</a:t>
            </a:r>
            <a:endParaRPr lang="en-IN" sz="3600" b="1" dirty="0">
              <a:solidFill>
                <a:schemeClr val="lt1"/>
              </a:solidFill>
            </a:endParaRPr>
          </a:p>
        </p:txBody>
      </p:sp>
      <p:cxnSp>
        <p:nvCxnSpPr>
          <p:cNvPr id="34" name="Straight Connector 33">
            <a:extLst>
              <a:ext uri="{FF2B5EF4-FFF2-40B4-BE49-F238E27FC236}">
                <a16:creationId xmlns:a16="http://schemas.microsoft.com/office/drawing/2014/main" id="{EF70DC4A-C369-1CA6-EEFD-13E0081D5C20}"/>
              </a:ext>
            </a:extLst>
          </p:cNvPr>
          <p:cNvCxnSpPr>
            <a:cxnSpLocks/>
            <a:stCxn id="30" idx="0"/>
            <a:endCxn id="29" idx="4"/>
          </p:cNvCxnSpPr>
          <p:nvPr/>
        </p:nvCxnSpPr>
        <p:spPr>
          <a:xfrm flipV="1">
            <a:off x="8700287" y="4056290"/>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6D017D-475D-92F9-ACAF-4C072210EB0A}"/>
              </a:ext>
            </a:extLst>
          </p:cNvPr>
          <p:cNvCxnSpPr>
            <a:cxnSpLocks/>
            <a:stCxn id="31" idx="0"/>
            <a:endCxn id="30" idx="4"/>
          </p:cNvCxnSpPr>
          <p:nvPr/>
        </p:nvCxnSpPr>
        <p:spPr>
          <a:xfrm flipV="1">
            <a:off x="8700287" y="5578342"/>
            <a:ext cx="0" cy="81820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20383F-2D15-7B99-06BF-CACDE64D0D46}"/>
              </a:ext>
            </a:extLst>
          </p:cNvPr>
          <p:cNvCxnSpPr>
            <a:cxnSpLocks/>
            <a:stCxn id="32" idx="0"/>
            <a:endCxn id="31" idx="4"/>
          </p:cNvCxnSpPr>
          <p:nvPr/>
        </p:nvCxnSpPr>
        <p:spPr>
          <a:xfrm flipV="1">
            <a:off x="8700287" y="7100393"/>
            <a:ext cx="0" cy="989654"/>
          </a:xfrm>
          <a:prstGeom prst="line">
            <a:avLst/>
          </a:prstGeom>
          <a:ln>
            <a:solidFill>
              <a:schemeClr val="lt1"/>
            </a:solidFill>
          </a:ln>
          <a:effectLst>
            <a:glow rad="50800">
              <a:schemeClr val="bg1">
                <a:alpha val="6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4650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A42E9-E6DC-FE6C-6DCB-361802D63D0D}"/>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BEFA9EF8-F2E1-D25C-8CB4-167035B7DCEA}"/>
              </a:ext>
            </a:extLst>
          </p:cNvPr>
          <p:cNvSpPr txBox="1">
            <a:spLocks/>
          </p:cNvSpPr>
          <p:nvPr/>
        </p:nvSpPr>
        <p:spPr>
          <a:xfrm>
            <a:off x="471715" y="384176"/>
            <a:ext cx="16388785" cy="758825"/>
          </a:xfrm>
          <a:prstGeom prst="rect">
            <a:avLst/>
          </a:prstGeom>
        </p:spPr>
        <p:txBody>
          <a:bodyPr vert="horz"/>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b="1" dirty="0">
                <a:solidFill>
                  <a:schemeClr val="accent2"/>
                </a:solidFill>
                <a:latin typeface="Times New Roman" panose="02020603050405020304" pitchFamily="18" charset="0"/>
                <a:cs typeface="Times New Roman" panose="02020603050405020304" pitchFamily="18" charset="0"/>
              </a:rPr>
              <a:t>Analysis of Data: Count of Restaurants </a:t>
            </a:r>
          </a:p>
        </p:txBody>
      </p:sp>
      <p:cxnSp>
        <p:nvCxnSpPr>
          <p:cNvPr id="3" name="Straight Connector 2">
            <a:extLst>
              <a:ext uri="{FF2B5EF4-FFF2-40B4-BE49-F238E27FC236}">
                <a16:creationId xmlns:a16="http://schemas.microsoft.com/office/drawing/2014/main" id="{4C7322EF-DB2D-809A-C6A6-D0B83CEEB67E}"/>
              </a:ext>
            </a:extLst>
          </p:cNvPr>
          <p:cNvCxnSpPr>
            <a:cxnSpLocks/>
          </p:cNvCxnSpPr>
          <p:nvPr/>
        </p:nvCxnSpPr>
        <p:spPr>
          <a:xfrm>
            <a:off x="457200" y="1333500"/>
            <a:ext cx="17297400"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6" name="Table 5">
            <a:extLst>
              <a:ext uri="{FF2B5EF4-FFF2-40B4-BE49-F238E27FC236}">
                <a16:creationId xmlns:a16="http://schemas.microsoft.com/office/drawing/2014/main" id="{E5373108-1161-AD8C-4A8F-FB989978D73F}"/>
              </a:ext>
            </a:extLst>
          </p:cNvPr>
          <p:cNvGraphicFramePr>
            <a:graphicFrameLocks noGrp="1"/>
          </p:cNvGraphicFramePr>
          <p:nvPr>
            <p:custDataLst>
              <p:tags r:id="rId1"/>
            </p:custDataLst>
            <p:extLst>
              <p:ext uri="{D42A27DB-BD31-4B8C-83A1-F6EECF244321}">
                <p14:modId xmlns:p14="http://schemas.microsoft.com/office/powerpoint/2010/main" val="3678937575"/>
              </p:ext>
            </p:extLst>
          </p:nvPr>
        </p:nvGraphicFramePr>
        <p:xfrm>
          <a:off x="685800" y="2035997"/>
          <a:ext cx="7772400" cy="7391396"/>
        </p:xfrm>
        <a:graphic>
          <a:graphicData uri="http://schemas.openxmlformats.org/drawingml/2006/table">
            <a:tbl>
              <a:tblPr firstRow="1" bandRow="1">
                <a:tableStyleId>{21E4AEA4-8DFA-4A89-87EB-49C32662AFE0}</a:tableStyleId>
              </a:tblPr>
              <a:tblGrid>
                <a:gridCol w="3886200">
                  <a:extLst>
                    <a:ext uri="{9D8B030D-6E8A-4147-A177-3AD203B41FA5}">
                      <a16:colId xmlns:a16="http://schemas.microsoft.com/office/drawing/2014/main" val="1664194198"/>
                    </a:ext>
                  </a:extLst>
                </a:gridCol>
                <a:gridCol w="3886200">
                  <a:extLst>
                    <a:ext uri="{9D8B030D-6E8A-4147-A177-3AD203B41FA5}">
                      <a16:colId xmlns:a16="http://schemas.microsoft.com/office/drawing/2014/main" val="1481727026"/>
                    </a:ext>
                  </a:extLst>
                </a:gridCol>
              </a:tblGrid>
              <a:tr h="434788">
                <a:tc>
                  <a:txBody>
                    <a:bodyPr/>
                    <a:lstStyle/>
                    <a:p>
                      <a:pPr algn="l" fontAlgn="b"/>
                      <a:r>
                        <a:rPr lang="en-IN" sz="2400" b="1" u="none" strike="noStrike" dirty="0">
                          <a:solidFill>
                            <a:srgbClr val="FFFFFF"/>
                          </a:solidFill>
                          <a:effectLst/>
                          <a:latin typeface="Times New Roman" panose="02020603050405020304" pitchFamily="18" charset="0"/>
                          <a:cs typeface="Times New Roman" panose="02020603050405020304" pitchFamily="18" charset="0"/>
                        </a:rPr>
                        <a:t>Countries</a:t>
                      </a:r>
                      <a:endParaRPr lang="en-IN" sz="2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IN" sz="2400" b="1" u="none" strike="noStrike" dirty="0">
                          <a:solidFill>
                            <a:srgbClr val="FFFFFF"/>
                          </a:solidFill>
                          <a:effectLst/>
                          <a:latin typeface="Times New Roman" panose="02020603050405020304" pitchFamily="18" charset="0"/>
                          <a:cs typeface="Times New Roman" panose="02020603050405020304" pitchFamily="18" charset="0"/>
                        </a:rPr>
                        <a:t>Count of Restaurants</a:t>
                      </a:r>
                      <a:endParaRPr lang="en-IN" sz="2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884407518"/>
                  </a:ext>
                </a:extLst>
              </a:tr>
              <a:tr h="434788">
                <a:tc>
                  <a:txBody>
                    <a:bodyPr/>
                    <a:lstStyle/>
                    <a:p>
                      <a:pPr algn="l"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India</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8652</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91279693"/>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United States of America</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a:solidFill>
                            <a:srgbClr val="000000"/>
                          </a:solidFill>
                          <a:effectLst/>
                          <a:latin typeface="Times New Roman" panose="02020603050405020304" pitchFamily="18" charset="0"/>
                          <a:cs typeface="Times New Roman" panose="02020603050405020304" pitchFamily="18" charset="0"/>
                        </a:rPr>
                        <a:t>434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66078156"/>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United Kingdom</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80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292558238"/>
                  </a:ext>
                </a:extLst>
              </a:tr>
              <a:tr h="434788">
                <a:tc>
                  <a:txBody>
                    <a:bodyPr/>
                    <a:lstStyle/>
                    <a:p>
                      <a:pPr algn="l"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Brazil</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a:solidFill>
                            <a:srgbClr val="000000"/>
                          </a:solidFill>
                          <a:effectLst/>
                          <a:latin typeface="Times New Roman" panose="02020603050405020304" pitchFamily="18" charset="0"/>
                          <a:cs typeface="Times New Roman" panose="02020603050405020304" pitchFamily="18" charset="0"/>
                        </a:rPr>
                        <a:t>60</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735483060"/>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South Africa</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a:solidFill>
                            <a:srgbClr val="000000"/>
                          </a:solidFill>
                          <a:effectLst/>
                          <a:latin typeface="Times New Roman" panose="02020603050405020304" pitchFamily="18" charset="0"/>
                          <a:cs typeface="Times New Roman" panose="02020603050405020304" pitchFamily="18" charset="0"/>
                        </a:rPr>
                        <a:t>60</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620223353"/>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United Arab Emirates</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a:solidFill>
                            <a:srgbClr val="000000"/>
                          </a:solidFill>
                          <a:effectLst/>
                          <a:latin typeface="Times New Roman" panose="02020603050405020304" pitchFamily="18" charset="0"/>
                          <a:cs typeface="Times New Roman" panose="02020603050405020304" pitchFamily="18" charset="0"/>
                        </a:rPr>
                        <a:t>60</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63340202"/>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New Zealand</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40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020626443"/>
                  </a:ext>
                </a:extLst>
              </a:tr>
              <a:tr h="434788">
                <a:tc>
                  <a:txBody>
                    <a:bodyPr/>
                    <a:lstStyle/>
                    <a:p>
                      <a:pPr algn="l"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Turkey</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34</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25307633"/>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Australia</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a:solidFill>
                            <a:srgbClr val="000000"/>
                          </a:solidFill>
                          <a:effectLst/>
                          <a:latin typeface="Times New Roman" panose="02020603050405020304" pitchFamily="18" charset="0"/>
                          <a:cs typeface="Times New Roman" panose="02020603050405020304" pitchFamily="18" charset="0"/>
                        </a:rPr>
                        <a:t>24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978017892"/>
                  </a:ext>
                </a:extLst>
              </a:tr>
              <a:tr h="434788">
                <a:tc>
                  <a:txBody>
                    <a:bodyPr/>
                    <a:lstStyle/>
                    <a:p>
                      <a:pPr algn="l"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Philippines</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a:solidFill>
                            <a:srgbClr val="000000"/>
                          </a:solidFill>
                          <a:effectLst/>
                          <a:latin typeface="Times New Roman" panose="02020603050405020304" pitchFamily="18" charset="0"/>
                          <a:cs typeface="Times New Roman" panose="02020603050405020304" pitchFamily="18" charset="0"/>
                        </a:rPr>
                        <a:t>22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471019214"/>
                  </a:ext>
                </a:extLst>
              </a:tr>
              <a:tr h="434788">
                <a:tc>
                  <a:txBody>
                    <a:bodyPr/>
                    <a:lstStyle/>
                    <a:p>
                      <a:pPr algn="l"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Indonesia</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21</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582933958"/>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Sri Lanka</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20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228639829"/>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Singapore</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20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750413109"/>
                  </a:ext>
                </a:extLst>
              </a:tr>
              <a:tr h="434788">
                <a:tc>
                  <a:txBody>
                    <a:bodyPr/>
                    <a:lstStyle/>
                    <a:p>
                      <a:pPr algn="l" fontAlgn="b"/>
                      <a:r>
                        <a:rPr lang="en-IN" sz="2400" b="0" u="none" strike="noStrike">
                          <a:solidFill>
                            <a:srgbClr val="000000"/>
                          </a:solidFill>
                          <a:effectLst/>
                          <a:latin typeface="Times New Roman" panose="02020603050405020304" pitchFamily="18" charset="0"/>
                          <a:cs typeface="Times New Roman" panose="02020603050405020304" pitchFamily="18" charset="0"/>
                        </a:rPr>
                        <a:t>Qatar</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20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177845763"/>
                  </a:ext>
                </a:extLst>
              </a:tr>
              <a:tr h="434788">
                <a:tc>
                  <a:txBody>
                    <a:bodyPr/>
                    <a:lstStyle/>
                    <a:p>
                      <a:pPr algn="l"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Canada</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0" u="none" strike="noStrike" dirty="0">
                          <a:solidFill>
                            <a:srgbClr val="000000"/>
                          </a:solidFill>
                          <a:effectLst/>
                          <a:latin typeface="Times New Roman" panose="02020603050405020304" pitchFamily="18" charset="0"/>
                          <a:cs typeface="Times New Roman" panose="02020603050405020304" pitchFamily="18" charset="0"/>
                        </a:rPr>
                        <a:t>4</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28919255"/>
                  </a:ext>
                </a:extLst>
              </a:tr>
              <a:tr h="434788">
                <a:tc>
                  <a:txBody>
                    <a:bodyPr/>
                    <a:lstStyle/>
                    <a:p>
                      <a:pPr algn="l" fontAlgn="b"/>
                      <a:r>
                        <a:rPr lang="en-IN" sz="2400" b="1" u="none" strike="noStrike" dirty="0">
                          <a:solidFill>
                            <a:schemeClr val="tx1"/>
                          </a:solidFill>
                          <a:effectLst/>
                          <a:latin typeface="Times New Roman" panose="02020603050405020304" pitchFamily="18" charset="0"/>
                          <a:cs typeface="Times New Roman" panose="02020603050405020304" pitchFamily="18" charset="0"/>
                        </a:rPr>
                        <a:t>Grand Total</a:t>
                      </a:r>
                      <a:endParaRPr lang="en-IN" sz="2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r" fontAlgn="b"/>
                      <a:r>
                        <a:rPr lang="en-IN" sz="2400" b="1" u="none" strike="noStrike" dirty="0">
                          <a:solidFill>
                            <a:schemeClr val="tx1"/>
                          </a:solidFill>
                          <a:effectLst/>
                          <a:latin typeface="Times New Roman" panose="02020603050405020304" pitchFamily="18" charset="0"/>
                          <a:cs typeface="Times New Roman" panose="02020603050405020304" pitchFamily="18" charset="0"/>
                        </a:rPr>
                        <a:t>9551</a:t>
                      </a:r>
                      <a:endParaRPr lang="en-IN" sz="2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289171346"/>
                  </a:ext>
                </a:extLst>
              </a:tr>
            </a:tbl>
          </a:graphicData>
        </a:graphic>
      </p:graphicFrame>
      <p:grpSp>
        <p:nvGrpSpPr>
          <p:cNvPr id="7" name="Group 6">
            <a:extLst>
              <a:ext uri="{FF2B5EF4-FFF2-40B4-BE49-F238E27FC236}">
                <a16:creationId xmlns:a16="http://schemas.microsoft.com/office/drawing/2014/main" id="{E782086B-EBB6-6D30-163D-D18294BD6FAA}"/>
              </a:ext>
            </a:extLst>
          </p:cNvPr>
          <p:cNvGrpSpPr/>
          <p:nvPr/>
        </p:nvGrpSpPr>
        <p:grpSpPr>
          <a:xfrm>
            <a:off x="8967729" y="2326845"/>
            <a:ext cx="862073" cy="6324599"/>
            <a:chOff x="6166690" y="1883664"/>
            <a:chExt cx="352541" cy="4442400"/>
          </a:xfrm>
        </p:grpSpPr>
        <p:cxnSp>
          <p:nvCxnSpPr>
            <p:cNvPr id="8" name="Straight Connector 7">
              <a:extLst>
                <a:ext uri="{FF2B5EF4-FFF2-40B4-BE49-F238E27FC236}">
                  <a16:creationId xmlns:a16="http://schemas.microsoft.com/office/drawing/2014/main" id="{C1B1AF34-C13E-7D80-2566-98B6C0A3C7A4}"/>
                </a:ext>
              </a:extLst>
            </p:cNvPr>
            <p:cNvCxnSpPr>
              <a:cxnSpLocks/>
            </p:cNvCxnSpPr>
            <p:nvPr/>
          </p:nvCxnSpPr>
          <p:spPr>
            <a:xfrm>
              <a:off x="6327648" y="1883664"/>
              <a:ext cx="0" cy="4442400"/>
            </a:xfrm>
            <a:prstGeom prst="line">
              <a:avLst/>
            </a:prstGeom>
            <a:ln>
              <a:solidFill>
                <a:srgbClr val="60606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276E55D-4125-431C-D363-BD61D60EA028}"/>
                </a:ext>
              </a:extLst>
            </p:cNvPr>
            <p:cNvGrpSpPr/>
            <p:nvPr/>
          </p:nvGrpSpPr>
          <p:grpSpPr>
            <a:xfrm>
              <a:off x="6166690" y="3727013"/>
              <a:ext cx="352541" cy="755703"/>
              <a:chOff x="5951944" y="3079022"/>
              <a:chExt cx="352541" cy="755703"/>
            </a:xfrm>
          </p:grpSpPr>
          <p:sp>
            <p:nvSpPr>
              <p:cNvPr id="10" name="Rectangle 9">
                <a:extLst>
                  <a:ext uri="{FF2B5EF4-FFF2-40B4-BE49-F238E27FC236}">
                    <a16:creationId xmlns:a16="http://schemas.microsoft.com/office/drawing/2014/main" id="{9064B914-0A87-E15B-6DB6-FF23B69E76E7}"/>
                  </a:ext>
                </a:extLst>
              </p:cNvPr>
              <p:cNvSpPr/>
              <p:nvPr/>
            </p:nvSpPr>
            <p:spPr>
              <a:xfrm>
                <a:off x="5951944" y="3079022"/>
                <a:ext cx="352541" cy="75570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sp>
            <p:nvSpPr>
              <p:cNvPr id="11" name="Freeform: Shape 10">
                <a:extLst>
                  <a:ext uri="{FF2B5EF4-FFF2-40B4-BE49-F238E27FC236}">
                    <a16:creationId xmlns:a16="http://schemas.microsoft.com/office/drawing/2014/main" id="{948BC782-0185-6D0E-7BB9-9ED45CA44B76}"/>
                  </a:ext>
                </a:extLst>
              </p:cNvPr>
              <p:cNvSpPr/>
              <p:nvPr/>
            </p:nvSpPr>
            <p:spPr>
              <a:xfrm>
                <a:off x="5986132" y="3186998"/>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tx1">
                  <a:lumMod val="50000"/>
                  <a:lumOff val="50000"/>
                </a:schemeClr>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67525" tIns="67525" rIns="67525" bIns="67525" rtlCol="0" anchor="ctr"/>
              <a:lstStyle/>
              <a:p>
                <a:pPr algn="ctr" defTabSz="844051" eaLnBrk="0" fontAlgn="base" hangingPunct="0">
                  <a:spcBef>
                    <a:spcPct val="0"/>
                  </a:spcBef>
                  <a:spcAft>
                    <a:spcPct val="0"/>
                  </a:spcAft>
                  <a:defRPr/>
                </a:pPr>
                <a:endParaRPr lang="en-GB" sz="923" kern="0">
                  <a:solidFill>
                    <a:srgbClr val="000000"/>
                  </a:solidFill>
                  <a:latin typeface="Roboto Light" panose="02000000000000000000" pitchFamily="2" charset="0"/>
                  <a:ea typeface="Roboto Light" panose="02000000000000000000" pitchFamily="2" charset="0"/>
                  <a:sym typeface="Roboto Light" panose="02000000000000000000" pitchFamily="2" charset="0"/>
                </a:endParaRPr>
              </a:p>
            </p:txBody>
          </p:sp>
        </p:grpSp>
      </p:grpSp>
      <p:grpSp>
        <p:nvGrpSpPr>
          <p:cNvPr id="14" name="Group 13">
            <a:extLst>
              <a:ext uri="{FF2B5EF4-FFF2-40B4-BE49-F238E27FC236}">
                <a16:creationId xmlns:a16="http://schemas.microsoft.com/office/drawing/2014/main" id="{BD930C1B-A326-0A1C-1108-29CC9ADBD153}"/>
              </a:ext>
            </a:extLst>
          </p:cNvPr>
          <p:cNvGrpSpPr/>
          <p:nvPr/>
        </p:nvGrpSpPr>
        <p:grpSpPr>
          <a:xfrm>
            <a:off x="10548257" y="7233396"/>
            <a:ext cx="6476999" cy="2590800"/>
            <a:chOff x="10515600" y="1539798"/>
            <a:chExt cx="6476999" cy="2590800"/>
          </a:xfrm>
        </p:grpSpPr>
        <p:sp>
          <p:nvSpPr>
            <p:cNvPr id="12" name="Rectangle: Rounded Corners 11">
              <a:extLst>
                <a:ext uri="{FF2B5EF4-FFF2-40B4-BE49-F238E27FC236}">
                  <a16:creationId xmlns:a16="http://schemas.microsoft.com/office/drawing/2014/main" id="{9927EF75-E497-BDDC-EA96-61E2738A988B}"/>
                </a:ext>
              </a:extLst>
            </p:cNvPr>
            <p:cNvSpPr/>
            <p:nvPr/>
          </p:nvSpPr>
          <p:spPr>
            <a:xfrm>
              <a:off x="10515600" y="1785095"/>
              <a:ext cx="6476999" cy="234550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GB" b="1" dirty="0">
                <a:solidFill>
                  <a:sysClr val="windowText" lastClr="000000"/>
                </a:solidFill>
                <a:latin typeface="Times New Roman" panose="02020603050405020304" pitchFamily="18" charset="0"/>
                <a:cs typeface="Times New Roman" panose="02020603050405020304" pitchFamily="18" charset="0"/>
              </a:endParaRPr>
            </a:p>
            <a:p>
              <a:pPr>
                <a:buNone/>
              </a:pPr>
              <a:endParaRPr lang="en-GB" b="1" dirty="0">
                <a:solidFill>
                  <a:sysClr val="windowText" lastClr="000000"/>
                </a:solidFill>
                <a:latin typeface="Times New Roman" panose="02020603050405020304" pitchFamily="18" charset="0"/>
                <a:cs typeface="Times New Roman" panose="02020603050405020304" pitchFamily="18" charset="0"/>
              </a:endParaRPr>
            </a:p>
            <a:p>
              <a:pPr>
                <a:buNone/>
              </a:pPr>
              <a:r>
                <a:rPr lang="en-GB" b="1" dirty="0">
                  <a:solidFill>
                    <a:sysClr val="windowText" lastClr="000000"/>
                  </a:solidFill>
                  <a:latin typeface="Times New Roman" panose="02020603050405020304" pitchFamily="18" charset="0"/>
                  <a:cs typeface="Times New Roman" panose="02020603050405020304" pitchFamily="18" charset="0"/>
                </a:rPr>
                <a:t>High Restaurant Count</a:t>
              </a:r>
              <a:endParaRPr lang="en-GB" dirty="0">
                <a:solidFill>
                  <a:sysClr val="windowText" lastClr="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solidFill>
                    <a:sysClr val="windowText" lastClr="000000"/>
                  </a:solidFill>
                  <a:latin typeface="Times New Roman" panose="02020603050405020304" pitchFamily="18" charset="0"/>
                  <a:cs typeface="Times New Roman" panose="02020603050405020304" pitchFamily="18" charset="0"/>
                </a:rPr>
                <a:t>Saturated market</a:t>
              </a:r>
            </a:p>
            <a:p>
              <a:pPr>
                <a:buFont typeface="Arial" panose="020B0604020202020204" pitchFamily="34" charset="0"/>
                <a:buChar char="•"/>
              </a:pPr>
              <a:r>
                <a:rPr lang="en-GB" dirty="0">
                  <a:solidFill>
                    <a:sysClr val="windowText" lastClr="000000"/>
                  </a:solidFill>
                  <a:latin typeface="Times New Roman" panose="02020603050405020304" pitchFamily="18" charset="0"/>
                  <a:cs typeface="Times New Roman" panose="02020603050405020304" pitchFamily="18" charset="0"/>
                </a:rPr>
                <a:t>Hard to stand out</a:t>
              </a:r>
            </a:p>
            <a:p>
              <a:pPr>
                <a:buFont typeface="Arial" panose="020B0604020202020204" pitchFamily="34" charset="0"/>
                <a:buChar char="•"/>
              </a:pPr>
              <a:r>
                <a:rPr lang="en-GB" dirty="0">
                  <a:solidFill>
                    <a:sysClr val="windowText" lastClr="000000"/>
                  </a:solidFill>
                  <a:latin typeface="Times New Roman" panose="02020603050405020304" pitchFamily="18" charset="0"/>
                  <a:cs typeface="Times New Roman" panose="02020603050405020304" pitchFamily="18" charset="0"/>
                </a:rPr>
                <a:t>Requires strong differentiation</a:t>
              </a:r>
              <a:br>
                <a:rPr lang="en-GB" dirty="0">
                  <a:solidFill>
                    <a:sysClr val="windowText" lastClr="000000"/>
                  </a:solidFill>
                  <a:latin typeface="Times New Roman" panose="02020603050405020304" pitchFamily="18" charset="0"/>
                  <a:cs typeface="Times New Roman" panose="02020603050405020304" pitchFamily="18" charset="0"/>
                </a:rPr>
              </a:br>
              <a:r>
                <a:rPr lang="en-GB" dirty="0">
                  <a:solidFill>
                    <a:sysClr val="windowText" lastClr="000000"/>
                  </a:solidFill>
                  <a:latin typeface="Times New Roman" panose="02020603050405020304" pitchFamily="18" charset="0"/>
                  <a:cs typeface="Times New Roman" panose="02020603050405020304" pitchFamily="18" charset="0"/>
                </a:rPr>
                <a:t>💡 </a:t>
              </a:r>
              <a:r>
                <a:rPr lang="en-GB" i="1" dirty="0">
                  <a:solidFill>
                    <a:sysClr val="windowText" lastClr="000000"/>
                  </a:solidFill>
                  <a:latin typeface="Times New Roman" panose="02020603050405020304" pitchFamily="18" charset="0"/>
                  <a:cs typeface="Times New Roman" panose="02020603050405020304" pitchFamily="18" charset="0"/>
                </a:rPr>
                <a:t>Enter only if you have a clear edge (brand, pricing, cuisine)</a:t>
              </a:r>
              <a:endParaRPr lang="en-GB"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E2FED8D8-84B8-914E-518E-A7680B58CAF2}"/>
                </a:ext>
              </a:extLst>
            </p:cNvPr>
            <p:cNvSpPr/>
            <p:nvPr/>
          </p:nvSpPr>
          <p:spPr>
            <a:xfrm>
              <a:off x="11963399" y="1539798"/>
              <a:ext cx="3581400" cy="62604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Top Tier: High Competition</a:t>
              </a:r>
            </a:p>
          </p:txBody>
        </p:sp>
      </p:grpSp>
      <p:sp>
        <p:nvSpPr>
          <p:cNvPr id="16" name="Rectangle: Rounded Corners 15">
            <a:extLst>
              <a:ext uri="{FF2B5EF4-FFF2-40B4-BE49-F238E27FC236}">
                <a16:creationId xmlns:a16="http://schemas.microsoft.com/office/drawing/2014/main" id="{FBDE9126-06B2-B2EB-9EF5-6FEFF9E80CCB}"/>
              </a:ext>
            </a:extLst>
          </p:cNvPr>
          <p:cNvSpPr/>
          <p:nvPr/>
        </p:nvSpPr>
        <p:spPr>
          <a:xfrm>
            <a:off x="10515600" y="4642596"/>
            <a:ext cx="6476999" cy="234550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GB" b="1" dirty="0">
              <a:solidFill>
                <a:schemeClr val="tx1"/>
              </a:solidFill>
              <a:latin typeface="Times New Roman" panose="02020603050405020304" pitchFamily="18" charset="0"/>
              <a:cs typeface="Times New Roman" panose="02020603050405020304" pitchFamily="18" charset="0"/>
            </a:endParaRPr>
          </a:p>
          <a:p>
            <a:pPr>
              <a:buNone/>
            </a:pPr>
            <a:endParaRPr lang="en-GB" b="1" dirty="0">
              <a:solidFill>
                <a:schemeClr val="tx1"/>
              </a:solidFill>
              <a:latin typeface="Times New Roman" panose="02020603050405020304" pitchFamily="18" charset="0"/>
              <a:cs typeface="Times New Roman" panose="02020603050405020304" pitchFamily="18" charset="0"/>
            </a:endParaRPr>
          </a:p>
          <a:p>
            <a:pPr>
              <a:buNone/>
            </a:pPr>
            <a:r>
              <a:rPr lang="en-GB" b="1" dirty="0">
                <a:solidFill>
                  <a:schemeClr val="tx1"/>
                </a:solidFill>
                <a:latin typeface="Times New Roman" panose="02020603050405020304" pitchFamily="18" charset="0"/>
                <a:cs typeface="Times New Roman" panose="02020603050405020304" pitchFamily="18" charset="0"/>
              </a:rPr>
              <a:t>Medium Restaurant Count</a:t>
            </a:r>
            <a:endParaRPr lang="en-GB"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Balanced competition and visibility</a:t>
            </a:r>
          </a:p>
          <a:p>
            <a:pP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Easier discoverability</a:t>
            </a:r>
          </a:p>
          <a:p>
            <a:pP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Best for scalable entry</a:t>
            </a:r>
            <a:br>
              <a:rPr lang="en-GB" dirty="0">
                <a:solidFill>
                  <a:schemeClr val="tx1"/>
                </a:solidFill>
                <a:latin typeface="Times New Roman" panose="02020603050405020304" pitchFamily="18" charset="0"/>
                <a:cs typeface="Times New Roman" panose="02020603050405020304" pitchFamily="18" charset="0"/>
              </a:rPr>
            </a:br>
            <a:r>
              <a:rPr lang="en-GB" dirty="0">
                <a:solidFill>
                  <a:schemeClr val="tx1"/>
                </a:solidFill>
                <a:latin typeface="Times New Roman" panose="02020603050405020304" pitchFamily="18" charset="0"/>
                <a:cs typeface="Times New Roman" panose="02020603050405020304" pitchFamily="18" charset="0"/>
              </a:rPr>
              <a:t>✅ </a:t>
            </a:r>
            <a:r>
              <a:rPr lang="en-GB" i="1" dirty="0">
                <a:solidFill>
                  <a:schemeClr val="tx1"/>
                </a:solidFill>
                <a:latin typeface="Times New Roman" panose="02020603050405020304" pitchFamily="18" charset="0"/>
                <a:cs typeface="Times New Roman" panose="02020603050405020304" pitchFamily="18" charset="0"/>
              </a:rPr>
              <a:t>Ideal markets to launch new restaurants</a:t>
            </a:r>
            <a:endParaRPr lang="en-GB"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82B8BD05-6F69-77E3-2CFC-EE0938A2DC5B}"/>
              </a:ext>
            </a:extLst>
          </p:cNvPr>
          <p:cNvSpPr/>
          <p:nvPr/>
        </p:nvSpPr>
        <p:spPr>
          <a:xfrm>
            <a:off x="11963399" y="4397299"/>
            <a:ext cx="3581400" cy="62604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Middle Tier: Optimal Opportunity</a:t>
            </a:r>
          </a:p>
        </p:txBody>
      </p:sp>
      <p:grpSp>
        <p:nvGrpSpPr>
          <p:cNvPr id="5" name="Group 4">
            <a:extLst>
              <a:ext uri="{FF2B5EF4-FFF2-40B4-BE49-F238E27FC236}">
                <a16:creationId xmlns:a16="http://schemas.microsoft.com/office/drawing/2014/main" id="{84343930-F971-B03F-6DA5-00A279126690}"/>
              </a:ext>
            </a:extLst>
          </p:cNvPr>
          <p:cNvGrpSpPr/>
          <p:nvPr/>
        </p:nvGrpSpPr>
        <p:grpSpPr>
          <a:xfrm>
            <a:off x="10499271" y="1579004"/>
            <a:ext cx="6476999" cy="2590800"/>
            <a:chOff x="10515600" y="7233396"/>
            <a:chExt cx="6476999" cy="2590800"/>
          </a:xfrm>
        </p:grpSpPr>
        <p:sp>
          <p:nvSpPr>
            <p:cNvPr id="19" name="Rectangle: Rounded Corners 18">
              <a:extLst>
                <a:ext uri="{FF2B5EF4-FFF2-40B4-BE49-F238E27FC236}">
                  <a16:creationId xmlns:a16="http://schemas.microsoft.com/office/drawing/2014/main" id="{14CFFCDC-92AF-AD04-688E-9200DA8F84B8}"/>
                </a:ext>
              </a:extLst>
            </p:cNvPr>
            <p:cNvSpPr/>
            <p:nvPr/>
          </p:nvSpPr>
          <p:spPr>
            <a:xfrm>
              <a:off x="10515600" y="7478693"/>
              <a:ext cx="6476999" cy="234550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GB" b="1" dirty="0">
                <a:solidFill>
                  <a:schemeClr val="tx1"/>
                </a:solidFill>
                <a:latin typeface="Times New Roman" panose="02020603050405020304" pitchFamily="18" charset="0"/>
                <a:cs typeface="Times New Roman" panose="02020603050405020304" pitchFamily="18" charset="0"/>
              </a:endParaRPr>
            </a:p>
            <a:p>
              <a:pPr>
                <a:buNone/>
              </a:pPr>
              <a:endParaRPr lang="en-GB" b="1" dirty="0">
                <a:solidFill>
                  <a:schemeClr val="tx1"/>
                </a:solidFill>
                <a:latin typeface="Times New Roman" panose="02020603050405020304" pitchFamily="18" charset="0"/>
                <a:cs typeface="Times New Roman" panose="02020603050405020304" pitchFamily="18" charset="0"/>
              </a:endParaRPr>
            </a:p>
            <a:p>
              <a:pPr>
                <a:buNone/>
              </a:pPr>
              <a:r>
                <a:rPr lang="en-GB" b="1" dirty="0">
                  <a:solidFill>
                    <a:schemeClr val="tx1"/>
                  </a:solidFill>
                  <a:latin typeface="Times New Roman" panose="02020603050405020304" pitchFamily="18" charset="0"/>
                  <a:cs typeface="Times New Roman" panose="02020603050405020304" pitchFamily="18" charset="0"/>
                </a:rPr>
                <a:t>Low Restaurant Count</a:t>
              </a:r>
              <a:endParaRPr lang="en-GB"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Limited Zomato usage</a:t>
              </a:r>
            </a:p>
            <a:p>
              <a:pP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Risk of low visibility</a:t>
              </a:r>
            </a:p>
            <a:p>
              <a:pP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May need extra marketing push</a:t>
              </a:r>
              <a:br>
                <a:rPr lang="en-GB" dirty="0">
                  <a:solidFill>
                    <a:schemeClr val="tx1"/>
                  </a:solidFill>
                  <a:latin typeface="Times New Roman" panose="02020603050405020304" pitchFamily="18" charset="0"/>
                  <a:cs typeface="Times New Roman" panose="02020603050405020304" pitchFamily="18" charset="0"/>
                </a:rPr>
              </a:br>
              <a:r>
                <a:rPr lang="en-GB" dirty="0">
                  <a:solidFill>
                    <a:schemeClr val="tx1"/>
                  </a:solidFill>
                  <a:latin typeface="Times New Roman" panose="02020603050405020304" pitchFamily="18" charset="0"/>
                  <a:cs typeface="Times New Roman" panose="02020603050405020304" pitchFamily="18" charset="0"/>
                </a:rPr>
                <a:t>⚠️ </a:t>
              </a:r>
              <a:r>
                <a:rPr lang="en-GB" i="1" dirty="0">
                  <a:solidFill>
                    <a:schemeClr val="tx1"/>
                  </a:solidFill>
                  <a:latin typeface="Times New Roman" panose="02020603050405020304" pitchFamily="18" charset="0"/>
                  <a:cs typeface="Times New Roman" panose="02020603050405020304" pitchFamily="18" charset="0"/>
                </a:rPr>
                <a:t>Only enter with a multi-channel strategy</a:t>
              </a:r>
              <a:endParaRPr lang="en-GB"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CA10269D-CE50-EED7-D68C-BB69308184D8}"/>
                </a:ext>
              </a:extLst>
            </p:cNvPr>
            <p:cNvSpPr/>
            <p:nvPr/>
          </p:nvSpPr>
          <p:spPr>
            <a:xfrm>
              <a:off x="11963399" y="7233396"/>
              <a:ext cx="3581400" cy="626048"/>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Base Tier: Low Platform Presence</a:t>
              </a:r>
              <a:endParaRPr lang="en-IN" sz="1600" b="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09951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6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3&quot;&gt;&lt;elem m_fUsage=&quot;1.00000000000000000000E+00&quot;&gt;&lt;m_msothmcolidx val=&quot;0&quot;/&gt;&lt;m_rgb r=&quot;FA&quot; g=&quot;38&quot; b=&quot;23&quot;/&gt;&lt;/elem&gt;&lt;elem m_fUsage=&quot;9.00000000000000022204E-01&quot;&gt;&lt;m_msothmcolidx val=&quot;0&quot;/&gt;&lt;m_rgb r=&quot;97&quot; g=&quot;12&quot; b=&quot;22&quot;/&gt;&lt;/elem&gt;&lt;elem m_fUsage=&quot;8.10000000000000053291E-01&quot;&gt;&lt;m_msothmcolidx val=&quot;0&quot;/&gt;&lt;m_rgb r=&quot;FA&quot; g=&quot;BD&quot; b=&quot;93&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im_POWER_USER_SEPARATOR_ICONS_alternate_POWER_USER_SEPARATOR_ICONS_swapping_POWER_USER_SEPARATOR_ICONS_switch_POWER_USER_SEPARATOR_ICONS_target-shooting_POWER_USER_SEPARATOR_ICONS_targeted"/>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4VR0y9bUstcUCDaDkQlv7Q"/>
</p:tagLst>
</file>

<file path=ppt/tags/tag14.xml><?xml version="1.0" encoding="utf-8"?>
<p:tagLst xmlns:a="http://schemas.openxmlformats.org/drawingml/2006/main" xmlns:r="http://schemas.openxmlformats.org/officeDocument/2006/relationships" xmlns:p="http://schemas.openxmlformats.org/presentationml/2006/main">
  <p:tag name="POWER_USER_ID_TEMPLATES" val="Newspaper_2"/>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POWER_USER_ID_TEMPLATES" val="Chevrons_with_icons_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9.xml><?xml version="1.0" encoding="utf-8"?>
<p:tagLst xmlns:a="http://schemas.openxmlformats.org/drawingml/2006/main" xmlns:r="http://schemas.openxmlformats.org/officeDocument/2006/relationships" xmlns:p="http://schemas.openxmlformats.org/presentationml/2006/main">
  <p:tag name="POWER_USER_ID_TEMPLATES" val="Newspaper_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2670419E_A326_43EC_BE75_C1FAAD1FA986&quot;,&quot;SourceFullName&quot;:&quot;&quot;,&quot;LastUpdate&quot;:&quot;2025-04-19 11:51 PM&quot;,&quot;UpdatedBy&quot;:&quot;NamrataRupela&quot;,&quot;IsLinked&quot;:false,&quot;IsBrokenLink&quot;:false,&quot;Type&quot;:2,&quot;ShapeId&quot;:0,&quot;WorksheetName&quot;:null}"/>
</p:tagLst>
</file>

<file path=ppt/tags/tag22.xml><?xml version="1.0" encoding="utf-8"?>
<p:tagLst xmlns:a="http://schemas.openxmlformats.org/drawingml/2006/main" xmlns:r="http://schemas.openxmlformats.org/officeDocument/2006/relationships" xmlns:p="http://schemas.openxmlformats.org/presentationml/2006/main">
  <p:tag name="POWER_USER_ID_TEMPLATES" val="Chevrons_with_icons_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2022QkCUDoO2WctBv4dQM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O7dt2R.cJh1dN_hVZTwu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krfexKOLZUJtnMM4bb1Da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zOM638E75OEGRYdm8VpPb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kzv.pd1afQlUE0sy4VCsB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vP3it92j_VP.xXbObf4cyg"/>
</p:tagLst>
</file>

<file path=ppt/tags/tag3.xml><?xml version="1.0" encoding="utf-8"?>
<p:tagLst xmlns:a="http://schemas.openxmlformats.org/drawingml/2006/main" xmlns:r="http://schemas.openxmlformats.org/officeDocument/2006/relationships" xmlns:p="http://schemas.openxmlformats.org/presentationml/2006/main">
  <p:tag name="POWER_USER_ID_TEMPLATES" val="Newspaper_2"/>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a2McxF1Y15PFR6cwRQvj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SAHjCZyJa4DsGrwrF417B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rjlG4uwmfmlSEHVCvMAy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Yb0c.VRdyfzDaIQrGovrd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5DKlMuzsZJGtI9dgLQ3z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MtuERoefUMWWH4PvFPhfI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79tX0DU1aLZ.haDeQvhm9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SSgTCw_rXd1MU9AKEvMM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M5lqJw5VANCS2c_MPrst.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EnF2gymzBz0GaZZD.c1.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0glcrTmWp6dwOfYqeMD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aBvj.tSibaA_cgxKg49lj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2p8x9J7p6Gr8LWOQfEm9P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EQ054GeybMFF5K0XAbe8.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86vPOwGprk8FczLJCo5uG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Tx9noCeni1lLlV_zYnsGw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9gf_Mw4vzbAKyowFNgJm7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UeN5wI7aIQ5kuLIAMi_AJ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Nl4HK407yYRymM6UXgZQ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ovgaT2NR74PyMa96uhaey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6j4zwfRuCLjRehjN_hiJD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QL.UsEv23bygGJlZRbQ9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_oxC9.tyB5OEshEKfDcZr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dAl91Vl2PXdtdFdCNfyk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oFyUCE7E0fwWFkpzvr7Ss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70gDh7pC4QsxybAf9wWE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t0glcrTmWp6dwOfYqeMDk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aBvj.tSibaA_cgxKg49ljQ"/>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exchange*meeting*connection*link*transaction*discussion*people*network"/>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2p8x9J7p6Gr8LWOQfEm9P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EQ054GeybMFF5K0XAbe8.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86vPOwGprk8FczLJCo5uG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Tx9noCeni1lLlV_zYnsGw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9gf_Mw4vzbAKyowFNgJm7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UeN5wI7aIQ5kuLIAMi_AJ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Nl4HK407yYRymM6UXgZQ_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ovgaT2NR74PyMa96uhaey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6j4zwfRuCLjRehjN_hiJD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QL.UsEv23bygGJlZRbQ9A"/>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_oxC9.tyB5OEshEKfDcZr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dAl91Vl2PXdtdFdCNfyku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oFyUCE7E0fwWFkpzvr7Ss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70gDh7pC4QsxybAf9wWE_w"/>
</p:tagLst>
</file>

<file path=ppt/tags/tag74.xml><?xml version="1.0" encoding="utf-8"?>
<p:tagLst xmlns:a="http://schemas.openxmlformats.org/drawingml/2006/main" xmlns:r="http://schemas.openxmlformats.org/officeDocument/2006/relationships" xmlns:p="http://schemas.openxmlformats.org/presentationml/2006/main">
  <p:tag name="POWER_USER_ID_TEMPLATES" val="Chevrons_with_icons_1"/>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2022QkCUDoO2WctBv4dQ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aO7dt2R.cJh1dN_hVZTwu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krfexKOLZUJtnMM4bb1Da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kzv.pd1afQlUE0sy4VCsBg"/>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user_POWER_USER_SEPARATOR_ICONS_people_POWER_USER_SEPARATOR_ICONS_person"/>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2McxF1Y15PFR6cwRQvjs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SAHjCZyJa4DsGrwrF417B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Yb0c.VRdyfzDaIQrGovr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r5DKlMuzsZJGtI9dgLQ3z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79tX0DU1aLZ.haDeQvhm9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M5lqJw5VANCS2c_MPrst.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STsvIEs_H43y0iFggU1us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RL465XpIyh7WWHoHzcubp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BEzoT7XRKfh1L.vUa9zIHQ"/>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user_POWER_USER_SEPARATOR_ICONS_people_POWER_USER_SEPARATOR_ICONS_pers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pyYzBkYVhtrQe6Wzvu7FA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Y8BhYDkKnIxDRZTqspLe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A1WMyeBh6iYNeLdkdwF__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pPz8q2l3NT1by9MuNHfY0A"/>
</p:tagLst>
</file>

<file path=ppt/tags/tag94.xml><?xml version="1.0" encoding="utf-8"?>
<p:tagLst xmlns:a="http://schemas.openxmlformats.org/drawingml/2006/main" xmlns:r="http://schemas.openxmlformats.org/officeDocument/2006/relationships" xmlns:p="http://schemas.openxmlformats.org/presentationml/2006/main">
  <p:tag name="POWER_USER_ID_TEMPLATES" val="Newspaper_2"/>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9A851684_9D65_420A_BFC6_4DF675AB838D&quot;,&quot;SourceFullName&quot;:&quot;&quot;,&quot;LastUpdate&quot;:&quot;2025-04-21 2:57 PM&quot;,&quot;UpdatedBy&quot;:&quot;NamrataRupela&quot;,&quot;IsLinked&quot;:false,&quot;IsBrokenLink&quot;:false,&quot;Type&quot;:2,&quot;ShapeId&quot;:0,&quot;WorksheetName&quot;:null}"/>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POWER_USER_ID_TEMPLATES" val="Newspaper_2"/>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0a9ff8c-9830-4847-ae51-4579ec092cb4}" enabled="0" method="" siteId="{00a9ff8c-9830-4847-ae51-4579ec092cb4}" removed="1"/>
</clbl:labelList>
</file>

<file path=docProps/app.xml><?xml version="1.0" encoding="utf-8"?>
<Properties xmlns="http://schemas.openxmlformats.org/officeDocument/2006/extended-properties" xmlns:vt="http://schemas.openxmlformats.org/officeDocument/2006/docPropsVTypes">
  <TotalTime>1968</TotalTime>
  <Words>2462</Words>
  <Application>Microsoft Office PowerPoint</Application>
  <PresentationFormat>Custom</PresentationFormat>
  <Paragraphs>414</Paragraphs>
  <Slides>20</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Aptos</vt:lpstr>
      <vt:lpstr>Montserrat Bold</vt:lpstr>
      <vt:lpstr>Symbol</vt:lpstr>
      <vt:lpstr>Times New Roman</vt:lpstr>
      <vt:lpstr>Roboto Light</vt:lpstr>
      <vt:lpstr>Arial</vt:lpstr>
      <vt:lpstr>Calibri</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 Slide</vt:lpstr>
      <vt:lpstr>PowerPoint Presentation</vt:lpstr>
      <vt:lpstr>PowerPoint Presentation</vt:lpstr>
      <vt:lpstr>PowerPoint Presentation</vt:lpstr>
      <vt:lpstr>PowerPoint Presentation</vt:lpstr>
      <vt:lpstr>PowerPoint Presentation</vt:lpstr>
      <vt:lpstr>PowerPoint Presentation</vt:lpstr>
      <vt:lpstr>AGENDA Slide</vt:lpstr>
      <vt:lpstr>PowerPoint Presentation</vt:lpstr>
      <vt:lpstr>PowerPoint Presentation</vt:lpstr>
      <vt:lpstr>AGENDA Slide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Yellow Modern Food Journal Presentation</dc:title>
  <cp:lastModifiedBy>Namrata Rupela</cp:lastModifiedBy>
  <cp:revision>3</cp:revision>
  <dcterms:created xsi:type="dcterms:W3CDTF">2006-08-16T00:00:00Z</dcterms:created>
  <dcterms:modified xsi:type="dcterms:W3CDTF">2025-06-12T14:38:36Z</dcterms:modified>
  <dc:identifier>DAGlGBEgwZ0</dc:identifier>
</cp:coreProperties>
</file>