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25400" cap="flat">
              <a:solidFill>
                <a:srgbClr val="222222"/>
              </a:solidFill>
              <a:prstDash val="solid"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Callout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Johnny Appleseed"/>
          <p:cNvSpPr txBox="1"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Text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Johnny Appleseed"/>
          <p:cNvSpPr txBox="1"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Image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sta-car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I</a:t>
            </a:r>
          </a:p>
        </p:txBody>
      </p:sp>
      <p:sp>
        <p:nvSpPr>
          <p:cNvPr id="171" name="Cs-45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Cs-457 </a:t>
            </a:r>
          </a:p>
        </p:txBody>
      </p:sp>
      <p:pic>
        <p:nvPicPr>
          <p:cNvPr id="172" name="Instacart-e1493736219946.jpg" descr="Instacart-e1493736219946.jpg"/>
          <p:cNvPicPr>
            <a:picLocks noChangeAspect="1"/>
          </p:cNvPicPr>
          <p:nvPr/>
        </p:nvPicPr>
        <p:blipFill>
          <a:blip r:embed="rId2">
            <a:extLst/>
          </a:blip>
          <a:srcRect l="115" t="33883" r="115" b="38076"/>
          <a:stretch>
            <a:fillRect/>
          </a:stretch>
        </p:blipFill>
        <p:spPr>
          <a:xfrm>
            <a:off x="518644" y="6460292"/>
            <a:ext cx="8350579" cy="1755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S457 - Signature Assignment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AssignmentText</a:t>
            </a:r>
          </a:p>
        </p:txBody>
      </p:sp>
      <p:sp>
        <p:nvSpPr>
          <p:cNvPr id="206" name="Participation constra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Participation constraints </a:t>
            </a:r>
          </a:p>
        </p:txBody>
      </p:sp>
      <p:sp>
        <p:nvSpPr>
          <p:cNvPr id="207" name="Total Participation − Each entity is involved in the relationship. Total participation is represented by double lines.…"/>
          <p:cNvSpPr txBox="1"/>
          <p:nvPr>
            <p:ph type="body" idx="13"/>
          </p:nvPr>
        </p:nvSpPr>
        <p:spPr>
          <a:xfrm>
            <a:off x="406400" y="2299229"/>
            <a:ext cx="12192000" cy="6552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Total Participation − Each entity is involved in the relationship. Total participation is represented by double lines. Ex: User in Insta-Cart has total participation. A user must be a customer, driver or admin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Partial participation − Not all entities are involved in the relationship. Partial participation is represented by single lines.Ex: Payment to card type it is a partial participation.</a:t>
            </a:r>
            <a:br/>
          </a:p>
        </p:txBody>
      </p:sp>
      <p:pic>
        <p:nvPicPr>
          <p:cNvPr id="208" name="Screen Shot 2020-08-02 at 7.19.25 PM.png" descr="Screen Shot 2020-08-02 at 7.19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8298" y="6512974"/>
            <a:ext cx="7327522" cy="2187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11" name="USER ENTIT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USER ENTITY:</a:t>
            </a:r>
          </a:p>
        </p:txBody>
      </p:sp>
      <p:sp>
        <p:nvSpPr>
          <p:cNvPr id="212" name="CONSTRAINTS OF USER TABLE…"/>
          <p:cNvSpPr txBox="1"/>
          <p:nvPr>
            <p:ph type="body" idx="13"/>
          </p:nvPr>
        </p:nvSpPr>
        <p:spPr>
          <a:xfrm>
            <a:off x="433917" y="2515161"/>
            <a:ext cx="12259331" cy="63430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20929" indent="-320929" defTabSz="421791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75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CONSTRAINTS OF USER TABLE</a:t>
            </a:r>
          </a:p>
          <a:p>
            <a:pPr marL="320929" indent="-320929" defTabSz="421791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75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320929" indent="-320929" defTabSz="421791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75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320929" indent="-320929" defTabSz="421791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75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Primary Key: USER_ID </a:t>
            </a:r>
          </a:p>
          <a:p>
            <a:pPr marL="320929" indent="-320929" defTabSz="421791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75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NULL values are not accepted by the table for all the attributes</a:t>
            </a:r>
          </a:p>
          <a:p>
            <a:pPr marL="320929" indent="-320929" defTabSz="421791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75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F_NAME AND L_NAME: VARCHAR character range 45</a:t>
            </a:r>
          </a:p>
          <a:p>
            <a:pPr marL="320929" indent="-320929" defTabSz="421791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75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PASSWORD: Minimum 8 characters and at least one upper case letter and It should not contain any special characters </a:t>
            </a:r>
          </a:p>
          <a:p>
            <a:pPr marL="320929" indent="-320929" defTabSz="421791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75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PHONE_NO.: VARCHAR and not should be greater than 10 digits.</a:t>
            </a:r>
          </a:p>
          <a:p>
            <a:pPr marL="320929" indent="-320929" defTabSz="421791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75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ZIPCODE: VARCHAR 10 digits</a:t>
            </a:r>
          </a:p>
        </p:txBody>
      </p:sp>
      <p:graphicFrame>
        <p:nvGraphicFramePr>
          <p:cNvPr id="213" name="Table"/>
          <p:cNvGraphicFramePr/>
          <p:nvPr/>
        </p:nvGraphicFramePr>
        <p:xfrm>
          <a:off x="521802" y="3313143"/>
          <a:ext cx="11961195" cy="114013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514839"/>
                <a:gridCol w="1357317"/>
                <a:gridCol w="1514839"/>
                <a:gridCol w="1514839"/>
                <a:gridCol w="1514839"/>
                <a:gridCol w="1514839"/>
                <a:gridCol w="1514839"/>
                <a:gridCol w="1514839"/>
              </a:tblGrid>
              <a:tr h="570066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u="sng">
                          <a:solidFill>
                            <a:srgbClr val="FFFFFF"/>
                          </a:solidFill>
                          <a:sym typeface="DIN Condensed"/>
                        </a:rPr>
                        <a:t>USER_ID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rgbClr val="39A3D5"/>
                        </a:gs>
                        <a:gs pos="100000">
                          <a:srgbClr val="2E87B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3D3D3D"/>
                          </a:solidFill>
                          <a:sym typeface="DIN Condensed"/>
                        </a:rPr>
                        <a:t>F_NAME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3D3D3D"/>
                          </a:solidFill>
                          <a:sym typeface="DIN Condensed"/>
                        </a:rPr>
                        <a:t>L_NAME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3D3D3D"/>
                          </a:solidFill>
                          <a:sym typeface="DIN Condensed"/>
                        </a:rPr>
                        <a:t>PASSWORD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3D3D3D"/>
                          </a:solidFill>
                          <a:sym typeface="DIN Condensed"/>
                        </a:rPr>
                        <a:t>PHONE_NO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3D3D3D"/>
                          </a:solidFill>
                          <a:sym typeface="DIN Condense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3D3D3D"/>
                          </a:solidFill>
                          <a:sym typeface="DIN Condensed"/>
                        </a:rPr>
                        <a:t>ADDRESS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3D3D3D"/>
                          </a:solidFill>
                          <a:sym typeface="DIN Condensed"/>
                        </a:rPr>
                        <a:t>ZIPCODE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0066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16" name="DELiVERY Driver ENTIT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DELiVERY Driver ENTITY:</a:t>
            </a:r>
          </a:p>
        </p:txBody>
      </p:sp>
      <p:sp>
        <p:nvSpPr>
          <p:cNvPr id="217" name="CONSTRAINTS OF DRIVER TABLE…"/>
          <p:cNvSpPr txBox="1"/>
          <p:nvPr>
            <p:ph type="body" idx="13"/>
          </p:nvPr>
        </p:nvSpPr>
        <p:spPr>
          <a:xfrm>
            <a:off x="406400" y="2418581"/>
            <a:ext cx="12192000" cy="6944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CONSTRAINTS OF DRIVER TABLE</a:t>
            </a: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Primary Key: DRIVER_ID </a:t>
            </a: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F_NAME AND L_NAME: VARCHAR character range 45</a:t>
            </a: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PASSWORD: Minimum 8 characters and at least one upper case letter and It should not contain any special characters </a:t>
            </a: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PHONE_NO.: Integer and not should be greater than 10 digits. NOT NULL</a:t>
            </a: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DL_NO: Unique Key and Must be 8 Character NOT NULL</a:t>
            </a: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SALARY: NUMERIC (15,2)</a:t>
            </a:r>
          </a:p>
          <a:p>
            <a:pPr marL="290436" indent="-290436" defTabSz="381716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7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ZIPCODE: VARCHAR 10 digits</a:t>
            </a:r>
          </a:p>
        </p:txBody>
      </p:sp>
      <p:graphicFrame>
        <p:nvGraphicFramePr>
          <p:cNvPr id="218" name="Table"/>
          <p:cNvGraphicFramePr/>
          <p:nvPr/>
        </p:nvGraphicFramePr>
        <p:xfrm>
          <a:off x="306725" y="3187217"/>
          <a:ext cx="12391354" cy="133172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37237"/>
                <a:gridCol w="1018979"/>
                <a:gridCol w="1137237"/>
                <a:gridCol w="1137237"/>
                <a:gridCol w="1137237"/>
                <a:gridCol w="1137237"/>
                <a:gridCol w="1137237"/>
                <a:gridCol w="1137237"/>
                <a:gridCol w="1137237"/>
                <a:gridCol w="1137237"/>
                <a:gridCol w="1137237"/>
              </a:tblGrid>
              <a:tr h="6658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u="sng">
                          <a:solidFill>
                            <a:srgbClr val="FFFFFF"/>
                          </a:solidFill>
                          <a:sym typeface="DIN Condensed"/>
                        </a:rPr>
                        <a:t>DRIVER_ID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rgbClr val="39A3D5"/>
                        </a:gs>
                        <a:gs pos="100000">
                          <a:srgbClr val="2E87B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F_NAME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L_NAME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PASSWORD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PHONE_NO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ADDRESS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DL_NO.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118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SALARY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AVG_RATING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58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21" name="store_Admin ENTIT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store_Admin ENTITY:</a:t>
            </a:r>
          </a:p>
        </p:txBody>
      </p:sp>
      <p:sp>
        <p:nvSpPr>
          <p:cNvPr id="222" name="CONSTRAINTS OF ADMIN TABLE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CONSTRAINTS OF ADMIN TABLE</a:t>
            </a:r>
          </a:p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Primary Key: ADMIN_ID</a:t>
            </a:r>
          </a:p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F_NAME AND L_NAME: VARCHAR character range 45</a:t>
            </a:r>
          </a:p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PASSWORD: Minimum 8 characters and at least one upper case letter and It should not contain any special characters </a:t>
            </a:r>
          </a:p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PHONE_NO.: Integer and should not be greater than 10 digits.</a:t>
            </a:r>
          </a:p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ZIPCODE: Integer 10 digits</a:t>
            </a:r>
          </a:p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SALARY: NUMERIC (15,2)</a:t>
            </a:r>
          </a:p>
          <a:p>
            <a:pPr marL="278701" indent="-278701" defTabSz="366293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9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GENDER: M , F or other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525058" y="3278890"/>
          <a:ext cx="11967383" cy="127038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43824"/>
                <a:gridCol w="1204085"/>
                <a:gridCol w="1343824"/>
                <a:gridCol w="1343824"/>
                <a:gridCol w="1343824"/>
                <a:gridCol w="1343824"/>
                <a:gridCol w="1343824"/>
                <a:gridCol w="1343824"/>
                <a:gridCol w="1343824"/>
              </a:tblGrid>
              <a:tr h="628839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u="sng">
                          <a:solidFill>
                            <a:srgbClr val="FFFFFF"/>
                          </a:solidFill>
                          <a:sym typeface="DIN Condensed"/>
                        </a:rPr>
                        <a:t>ADMIN_ID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rgbClr val="39A3D5"/>
                        </a:gs>
                        <a:gs pos="100000">
                          <a:srgbClr val="2E87B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F_NAME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L_NAME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PASSWORD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PHONE_NO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ADDRESS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SALARY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28839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26" name="Stores ENTIT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Stores ENTITY:</a:t>
            </a:r>
          </a:p>
        </p:txBody>
      </p:sp>
      <p:sp>
        <p:nvSpPr>
          <p:cNvPr id="227" name="CONSTRAINTS OF STORE TABLE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CONSTRAINTS OF STORE TABLE</a:t>
            </a:r>
          </a:p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Primary Key: STORE_ID</a:t>
            </a:r>
          </a:p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STORE_NAME : VARCHAR character range 45</a:t>
            </a:r>
          </a:p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PHONE_NO. : VARCHAR(13) and not should be greater than 10 digits.</a:t>
            </a:r>
          </a:p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ZIPCODE: VARCHAR (10)</a:t>
            </a:r>
          </a:p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CITY, STATE and EMAIL : VARCHAR</a:t>
            </a:r>
          </a:p>
        </p:txBody>
      </p:sp>
      <p:graphicFrame>
        <p:nvGraphicFramePr>
          <p:cNvPr id="228" name="Table"/>
          <p:cNvGraphicFramePr/>
          <p:nvPr/>
        </p:nvGraphicFramePr>
        <p:xfrm>
          <a:off x="525058" y="3602228"/>
          <a:ext cx="11954683" cy="134763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514014"/>
                <a:gridCol w="1356578"/>
                <a:gridCol w="1514014"/>
                <a:gridCol w="1514014"/>
                <a:gridCol w="1514014"/>
                <a:gridCol w="1514014"/>
                <a:gridCol w="1514014"/>
                <a:gridCol w="1514014"/>
              </a:tblGrid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u="sng">
                          <a:solidFill>
                            <a:srgbClr val="FFFFFF"/>
                          </a:solidFill>
                          <a:sym typeface="DIN Condensed"/>
                        </a:rPr>
                        <a:t>STORE_ID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rgbClr val="39A3D5"/>
                        </a:gs>
                        <a:gs pos="100000">
                          <a:srgbClr val="2E87B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STORE_NAME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S_PHONE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OWNER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ZIPCODE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CITY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STATE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31" name="DEPartment ENTIT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DEPartment ENTITY:</a:t>
            </a:r>
          </a:p>
        </p:txBody>
      </p:sp>
      <p:sp>
        <p:nvSpPr>
          <p:cNvPr id="232" name="CONSTRAINTS OF DEPARTMENT TABLE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CONSTRAINTS OF DEPARTMENT TABLE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DEPT_ID: Primary Key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DEPT_NAME : VARCHAR range 45</a:t>
            </a:r>
          </a:p>
        </p:txBody>
      </p:sp>
      <p:graphicFrame>
        <p:nvGraphicFramePr>
          <p:cNvPr id="233" name="Table"/>
          <p:cNvGraphicFramePr/>
          <p:nvPr/>
        </p:nvGraphicFramePr>
        <p:xfrm>
          <a:off x="525058" y="3886437"/>
          <a:ext cx="11954683" cy="134763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305164"/>
                <a:gridCol w="5649516"/>
              </a:tblGrid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u="sng">
                          <a:solidFill>
                            <a:srgbClr val="FFFFFF"/>
                          </a:solidFill>
                          <a:sym typeface="DIN Condensed"/>
                        </a:rPr>
                        <a:t>DEPT_ID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rgbClr val="39A3D5"/>
                        </a:gs>
                        <a:gs pos="100000">
                          <a:srgbClr val="2E87B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DEPT_NAME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36" name="PRODUCT ENTIT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PRODUCT ENTITY:</a:t>
            </a:r>
          </a:p>
        </p:txBody>
      </p:sp>
      <p:sp>
        <p:nvSpPr>
          <p:cNvPr id="237" name="CONSTRAINTS OF PRODUCT TABLE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CONSTRAINTS OF PRODUCT TABLE</a:t>
            </a: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PRODUCT_ID: Primary Key</a:t>
            </a: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DEPT_ID: FOREIGN KRY References from Department table</a:t>
            </a: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PRODUCT_NAME : VARCHAR character range 45</a:t>
            </a: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AISLE_ID: INTEGER (4)</a:t>
            </a:r>
          </a:p>
        </p:txBody>
      </p:sp>
      <p:graphicFrame>
        <p:nvGraphicFramePr>
          <p:cNvPr id="238" name="Table"/>
          <p:cNvGraphicFramePr/>
          <p:nvPr/>
        </p:nvGraphicFramePr>
        <p:xfrm>
          <a:off x="525058" y="3558033"/>
          <a:ext cx="11954683" cy="134763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068438"/>
                <a:gridCol w="2749364"/>
                <a:gridCol w="3068438"/>
                <a:gridCol w="3068438"/>
              </a:tblGrid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u="sng">
                          <a:solidFill>
                            <a:srgbClr val="FFFFFF"/>
                          </a:solidFill>
                          <a:sym typeface="DIN Condensed"/>
                        </a:rPr>
                        <a:t>PRODUCT_ID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rgbClr val="39A3D5"/>
                        </a:gs>
                        <a:gs pos="100000">
                          <a:srgbClr val="2E87B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DEPT_ID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satOff val="-10877"/>
                        <a:lumOff val="143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PRODUCT_NAME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AISLE_ID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41" name="ORDER ENTIT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ORDER ENTITY:</a:t>
            </a:r>
          </a:p>
        </p:txBody>
      </p:sp>
      <p:sp>
        <p:nvSpPr>
          <p:cNvPr id="242" name="CONSTRAINTS OF ORDER TABLE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06704" indent="-306704" defTabSz="403097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CONSTRAINTS OF ORDER TABLE</a:t>
            </a:r>
          </a:p>
          <a:p>
            <a:pPr marL="306704" indent="-306704" defTabSz="403097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306704" indent="-306704" defTabSz="403097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306704" indent="-306704" defTabSz="403097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ORDER_ID: Primary Key</a:t>
            </a:r>
          </a:p>
          <a:p>
            <a:pPr marL="306704" indent="-306704" defTabSz="403097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USER_ID: FOREIGN Key References from User table</a:t>
            </a:r>
          </a:p>
          <a:p>
            <a:pPr marL="306704" indent="-306704" defTabSz="403097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ORDER_STATUS : In process, Delivered, Canceled, Return  or Dispatched in VARCHAR</a:t>
            </a:r>
          </a:p>
          <a:p>
            <a:pPr marL="306704" indent="-306704" defTabSz="403097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STORE_ID: FOREIGN Key References from Stores table</a:t>
            </a:r>
          </a:p>
          <a:p>
            <a:pPr marL="306704" indent="-306704" defTabSz="403097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DRIVER_ID: FOREIGN Key References from Driver table</a:t>
            </a:r>
          </a:p>
          <a:p>
            <a:pPr marL="306704" indent="-306704" defTabSz="403097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SHIPPED_DATE and ORDER_DATE: Date Format (YYYY-MMDD)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525058" y="3278890"/>
          <a:ext cx="11954683" cy="134763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33563"/>
                <a:gridCol w="1553297"/>
                <a:gridCol w="1733563"/>
                <a:gridCol w="1733563"/>
                <a:gridCol w="1733563"/>
                <a:gridCol w="1733563"/>
                <a:gridCol w="1733563"/>
              </a:tblGrid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u="sng">
                          <a:solidFill>
                            <a:srgbClr val="FFFFFF"/>
                          </a:solidFill>
                          <a:sym typeface="DIN Condensed"/>
                        </a:rPr>
                        <a:t>ORDER_ID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rgbClr val="39A3D5"/>
                        </a:gs>
                        <a:gs pos="100000">
                          <a:srgbClr val="2E87B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USER_ID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satOff val="-10877"/>
                        <a:lumOff val="143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ORDER_STATUS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ORDER_DATE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SHIPPED_DATE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STORE_ID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satOff val="-10877"/>
                        <a:lumOff val="143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DRIVER_ID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satOff val="-10877"/>
                        <a:lumOff val="14362"/>
                      </a:schemeClr>
                    </a:solidFill>
                  </a:tcPr>
                </a:tc>
              </a:tr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46" name="ORDER Items ENTIT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ORDER Items ENTITY:</a:t>
            </a:r>
          </a:p>
        </p:txBody>
      </p:sp>
      <p:sp>
        <p:nvSpPr>
          <p:cNvPr id="247" name="CONSTRAINTS OF ORDER_ITEM TABLE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CONSTRAINTS OF ORDER_ITEM TABLE</a:t>
            </a: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PRODUCT_ID:FOREIGN Key References from Product table</a:t>
            </a: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ORDER_ID: FOREIGN Key References from Order table</a:t>
            </a: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QUANTITY: Integer</a:t>
            </a:r>
          </a:p>
          <a:p>
            <a:pPr marL="422275" indent="-422275" defTabSz="55499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PRICE: Numeric(15,2)</a:t>
            </a:r>
          </a:p>
        </p:txBody>
      </p:sp>
      <p:graphicFrame>
        <p:nvGraphicFramePr>
          <p:cNvPr id="248" name="Table"/>
          <p:cNvGraphicFramePr/>
          <p:nvPr/>
        </p:nvGraphicFramePr>
        <p:xfrm>
          <a:off x="525058" y="3640135"/>
          <a:ext cx="11954683" cy="134763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068438"/>
                <a:gridCol w="2749364"/>
                <a:gridCol w="3068438"/>
                <a:gridCol w="3068438"/>
              </a:tblGrid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PRODUCT_ID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222222"/>
                      </a:solidFill>
                      <a:miter lim="400000"/>
                    </a:lnL>
                    <a:lnR w="25400">
                      <a:solidFill>
                        <a:srgbClr val="222222"/>
                      </a:solidFill>
                      <a:miter lim="400000"/>
                    </a:lnR>
                    <a:lnT w="25400">
                      <a:solidFill>
                        <a:srgbClr val="222222"/>
                      </a:solidFill>
                      <a:miter lim="400000"/>
                    </a:lnT>
                    <a:solidFill>
                      <a:srgbClr val="84D2D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ORDER_ID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222222"/>
                      </a:solidFill>
                      <a:miter lim="400000"/>
                    </a:lnL>
                    <a:solidFill>
                      <a:srgbClr val="84D2D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QUANTITY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381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51" name="PAYMENT METHOD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PAYMENT METHOD:</a:t>
            </a:r>
          </a:p>
        </p:txBody>
      </p:sp>
      <p:sp>
        <p:nvSpPr>
          <p:cNvPr id="252" name="CONSTRAINTS OF PAYMENT TABLE…"/>
          <p:cNvSpPr txBox="1"/>
          <p:nvPr>
            <p:ph type="body" idx="13"/>
          </p:nvPr>
        </p:nvSpPr>
        <p:spPr>
          <a:xfrm>
            <a:off x="406400" y="2197760"/>
            <a:ext cx="12192000" cy="69776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500">
                <a:solidFill>
                  <a:srgbClr val="94D9F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CONSTRAINTS OF PAYMENT TABLE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CARD_NUM: Primary Key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EXPIRY_DATE: Date greater than current date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ADDRESS: VARCHAR  not more than 45 character long 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AMOUNT: Numeric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TYPE_OF_CARD: GiftCard, Wallet, Debit or Credit </a:t>
            </a:r>
          </a:p>
        </p:txBody>
      </p:sp>
      <p:graphicFrame>
        <p:nvGraphicFramePr>
          <p:cNvPr id="253" name="Table"/>
          <p:cNvGraphicFramePr/>
          <p:nvPr/>
        </p:nvGraphicFramePr>
        <p:xfrm>
          <a:off x="668995" y="2882900"/>
          <a:ext cx="11679510" cy="132757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78762"/>
                <a:gridCol w="1772999"/>
                <a:gridCol w="1978762"/>
                <a:gridCol w="1978762"/>
                <a:gridCol w="1978762"/>
                <a:gridCol w="1978762"/>
              </a:tblGrid>
              <a:tr h="503293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u="sng">
                          <a:solidFill>
                            <a:srgbClr val="FFFFFF"/>
                          </a:solidFill>
                          <a:sym typeface="DIN Condensed"/>
                        </a:rPr>
                        <a:t>CARD_NUM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rgbClr val="39A3D5"/>
                        </a:gs>
                        <a:gs pos="100000">
                          <a:srgbClr val="2E87B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EXPIRY_DATE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ADDRESS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AMOUNT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D3D3D"/>
                          </a:solidFill>
                          <a:sym typeface="DIN Condensed"/>
                        </a:rPr>
                        <a:t>TYPE_OF_CARD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6463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b="0"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S457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</a:t>
            </a:r>
          </a:p>
        </p:txBody>
      </p:sp>
      <p:sp>
        <p:nvSpPr>
          <p:cNvPr id="17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Agenda</a:t>
            </a:r>
          </a:p>
        </p:txBody>
      </p:sp>
      <p:sp>
        <p:nvSpPr>
          <p:cNvPr id="176" name="What is the Insta-Cart Design…"/>
          <p:cNvSpPr txBox="1"/>
          <p:nvPr>
            <p:ph type="body" idx="13"/>
          </p:nvPr>
        </p:nvSpPr>
        <p:spPr>
          <a:xfrm>
            <a:off x="406400" y="2350910"/>
            <a:ext cx="12192000" cy="65009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2225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What is the Insta-Cart Design </a:t>
            </a:r>
          </a:p>
          <a:p>
            <a:pPr marL="22225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Why ER/EER model?</a:t>
            </a:r>
          </a:p>
          <a:p>
            <a:pPr marL="22225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What is ER Model?</a:t>
            </a:r>
          </a:p>
          <a:p>
            <a:pPr lvl="1" marL="44450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ER diagram Notations</a:t>
            </a:r>
          </a:p>
          <a:p>
            <a:pPr lvl="1" marL="44450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Components of ER model</a:t>
            </a:r>
          </a:p>
          <a:p>
            <a:pPr lvl="1" marL="44450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Relationship cardinalities </a:t>
            </a:r>
          </a:p>
          <a:p>
            <a:pPr lvl="1" marL="44450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Participation Constraints </a:t>
            </a:r>
          </a:p>
          <a:p>
            <a:pPr marL="22225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Entities and their Constraints  </a:t>
            </a:r>
          </a:p>
          <a:p>
            <a:pPr marL="22225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EER diagram of Insta-Cart</a:t>
            </a:r>
          </a:p>
          <a:p>
            <a:pPr marL="22225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Explain EER Model?</a:t>
            </a:r>
          </a:p>
          <a:p>
            <a:pPr lvl="1" marL="44450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Sub and Super Class</a:t>
            </a:r>
          </a:p>
          <a:p>
            <a:pPr lvl="1" marL="44450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Specialization &amp; Generalization</a:t>
            </a:r>
          </a:p>
          <a:p>
            <a:pPr lvl="1" marL="44450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Category and Union </a:t>
            </a:r>
          </a:p>
          <a:p>
            <a:pPr marL="222250" indent="-222250" defTabSz="2921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Question?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256" name="EER Diagram For Insta-C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ER Diagram For Insta-Cart</a:t>
            </a:r>
          </a:p>
        </p:txBody>
      </p:sp>
      <p:pic>
        <p:nvPicPr>
          <p:cNvPr id="257" name="Screen Shot 2020-08-04 at 1.50.41 PM.png" descr="Screen Shot 2020-08-04 at 1.50.41 PM.png"/>
          <p:cNvPicPr>
            <a:picLocks noChangeAspect="1"/>
          </p:cNvPicPr>
          <p:nvPr/>
        </p:nvPicPr>
        <p:blipFill>
          <a:blip r:embed="rId2">
            <a:extLst/>
          </a:blip>
          <a:srcRect l="0" t="6038" r="4101" b="578"/>
          <a:stretch>
            <a:fillRect/>
          </a:stretch>
        </p:blipFill>
        <p:spPr>
          <a:xfrm>
            <a:off x="624868" y="2201288"/>
            <a:ext cx="11755064" cy="7154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</a:t>
            </a:r>
          </a:p>
        </p:txBody>
      </p:sp>
      <p:pic>
        <p:nvPicPr>
          <p:cNvPr id="260" name="Screen Shot 2020-08-02 at 5.44.47 PM.png" descr="Screen Shot 2020-08-02 at 5.44.47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4508" t="387" r="19197" b="0"/>
          <a:stretch>
            <a:fillRect/>
          </a:stretch>
        </p:blipFill>
        <p:spPr>
          <a:xfrm>
            <a:off x="7015841" y="2308039"/>
            <a:ext cx="5849227" cy="6433753"/>
          </a:xfrm>
          <a:prstGeom prst="rect">
            <a:avLst/>
          </a:prstGeom>
        </p:spPr>
      </p:pic>
      <p:sp>
        <p:nvSpPr>
          <p:cNvPr id="261" name="EXPLAiN EER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EXPLAiN EER MODEL </a:t>
            </a:r>
          </a:p>
        </p:txBody>
      </p:sp>
      <p:sp>
        <p:nvSpPr>
          <p:cNvPr id="262" name="Following are the main techniques to display the concept in EER model.…"/>
          <p:cNvSpPr txBox="1"/>
          <p:nvPr>
            <p:ph type="body" idx="14"/>
          </p:nvPr>
        </p:nvSpPr>
        <p:spPr>
          <a:xfrm>
            <a:off x="406400" y="2418293"/>
            <a:ext cx="6299200" cy="64336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Following are the main techniques to display the concept in EER model.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Sub Class and  Super Class:</a:t>
            </a:r>
            <a:r>
              <a:rPr>
                <a:solidFill>
                  <a:srgbClr val="838787"/>
                </a:solidFill>
              </a:rPr>
              <a:t> 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Sub class and Super class relationship leads the concept of Inheritance.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relationship between sub class and super class is denoted with  d symbol.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Super class is an entity type that has a relationship with one or more subtypes.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Sub class inherits properties and attributes from its super class.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Ex:In Insta Cart USER entity is a Super class and Customers, Delivery Driver, and Store Admin are the Sub Classes.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</a:t>
            </a:r>
          </a:p>
        </p:txBody>
      </p:sp>
      <p:sp>
        <p:nvSpPr>
          <p:cNvPr id="265" name="Specialization and Generalization:…"/>
          <p:cNvSpPr txBox="1"/>
          <p:nvPr>
            <p:ph type="body" idx="13"/>
          </p:nvPr>
        </p:nvSpPr>
        <p:spPr>
          <a:xfrm>
            <a:off x="406400" y="1416390"/>
            <a:ext cx="12192000" cy="7435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6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Specialization and Generalization: </a:t>
            </a:r>
          </a:p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Generalization</a:t>
            </a:r>
            <a:r>
              <a:rPr>
                <a:solidFill>
                  <a:srgbClr val="838787"/>
                </a:solidFill>
              </a:rPr>
              <a:t> is the process of generalizing the entities which contain the properties of all the generalized entities means two lower level entities combine to form a higher level entity.</a:t>
            </a:r>
          </a:p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Ex: Customers, Drivers, and Admin can all be generalized as  USERS</a:t>
            </a:r>
          </a:p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Specialization</a:t>
            </a:r>
            <a:r>
              <a:rPr>
                <a:solidFill>
                  <a:srgbClr val="838787"/>
                </a:solidFill>
              </a:rPr>
              <a:t> is a process that defines a group entities which is divided into sub groups based on their characteristic. Which means, one higher entity can be broken down into two lower level entity.</a:t>
            </a:r>
          </a:p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Ex: USERS can be specialized as Admin or Driver , based on what role they play in an Organization.</a:t>
            </a:r>
          </a:p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6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Category  and Union: </a:t>
            </a:r>
          </a:p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Category represents a single super class or sub class relationship with more than one super class.</a:t>
            </a:r>
          </a:p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can be a total or partial participation.</a:t>
            </a:r>
          </a:p>
          <a:p>
            <a:pPr marL="426719" indent="-426719" defTabSz="560830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Ex. In Payment method inherits the attributes from Gift card, Debit/Credit card, Wallet, or  PayPal account depending on the superclass to which Payment method user will choose to do Payments for their shopping.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</a:t>
            </a:r>
          </a:p>
        </p:txBody>
      </p:sp>
      <p:pic>
        <p:nvPicPr>
          <p:cNvPr id="268" name="Screen Shot 2020-08-02 at 5.22.08 PM.png" descr="Screen Shot 2020-08-02 at 5.22.0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718" t="7743" r="4718" b="0"/>
          <a:stretch>
            <a:fillRect/>
          </a:stretch>
        </p:blipFill>
        <p:spPr>
          <a:xfrm>
            <a:off x="6946118" y="4421828"/>
            <a:ext cx="5425448" cy="4732848"/>
          </a:xfrm>
          <a:prstGeom prst="rect">
            <a:avLst/>
          </a:prstGeom>
        </p:spPr>
      </p:pic>
      <p:sp>
        <p:nvSpPr>
          <p:cNvPr id="269" name="DIS-JOINT SPECIALIZATION"/>
          <p:cNvSpPr txBox="1"/>
          <p:nvPr>
            <p:ph type="title"/>
          </p:nvPr>
        </p:nvSpPr>
        <p:spPr>
          <a:xfrm>
            <a:off x="406400" y="1536700"/>
            <a:ext cx="5333634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UNION SPECIALIZATION</a:t>
            </a:r>
          </a:p>
        </p:txBody>
      </p:sp>
      <p:sp>
        <p:nvSpPr>
          <p:cNvPr id="270" name="DIS-JOINT SPECIALIZATION"/>
          <p:cNvSpPr txBox="1"/>
          <p:nvPr/>
        </p:nvSpPr>
        <p:spPr>
          <a:xfrm>
            <a:off x="6019962" y="1536700"/>
            <a:ext cx="542539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67359">
              <a:lnSpc>
                <a:spcPct val="80000"/>
              </a:lnSpc>
              <a:spcBef>
                <a:spcPts val="2200"/>
              </a:spcBef>
              <a:defRPr cap="all" sz="4800">
                <a:solidFill>
                  <a:schemeClr val="accent1"/>
                </a:solidFill>
              </a:defRPr>
            </a:lvl1pPr>
          </a:lstStyle>
          <a:p>
            <a:pPr/>
            <a:r>
              <a:t>DIS-JOINT SPECIALIZATION</a:t>
            </a: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761" y="4457691"/>
            <a:ext cx="6443518" cy="4716824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A User can be a Customer or a Delivery Driver at the same tome"/>
          <p:cNvSpPr txBox="1"/>
          <p:nvPr/>
        </p:nvSpPr>
        <p:spPr>
          <a:xfrm>
            <a:off x="480840" y="2590453"/>
            <a:ext cx="533363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26719" indent="-426719" defTabSz="560830"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 User can be a Customer or a Delivery Driver at the same tome </a:t>
            </a:r>
          </a:p>
        </p:txBody>
      </p:sp>
      <p:sp>
        <p:nvSpPr>
          <p:cNvPr id="273" name="Disjoint means payment can’t be more than one at a time.…"/>
          <p:cNvSpPr txBox="1"/>
          <p:nvPr/>
        </p:nvSpPr>
        <p:spPr>
          <a:xfrm>
            <a:off x="5987099" y="2425353"/>
            <a:ext cx="698250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6719" indent="-426719" defTabSz="560830"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Disjoint means payment can’t be more than one at a time.</a:t>
            </a:r>
          </a:p>
          <a:p>
            <a:pPr marL="426719" indent="-426719" defTabSz="560830"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User can use only one payment type at a time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HANK YOU!!!…"/>
          <p:cNvSpPr txBox="1"/>
          <p:nvPr>
            <p:ph type="title"/>
          </p:nvPr>
        </p:nvSpPr>
        <p:spPr>
          <a:xfrm>
            <a:off x="406400" y="2774244"/>
            <a:ext cx="12192000" cy="4521202"/>
          </a:xfrm>
          <a:prstGeom prst="rect">
            <a:avLst/>
          </a:prstGeom>
        </p:spPr>
        <p:txBody>
          <a:bodyPr/>
          <a:lstStyle/>
          <a:p>
            <a:pPr algn="ctr"/>
            <a:r>
              <a:t>THANK YOU!!!</a:t>
            </a:r>
          </a:p>
          <a:p>
            <a:pPr algn="ctr">
              <a:defRPr sz="7000"/>
            </a:pPr>
            <a:r>
              <a:t>QUESTIONS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179" name="Insta-Cart Design"/>
          <p:cNvSpPr txBox="1"/>
          <p:nvPr>
            <p:ph type="title"/>
          </p:nvPr>
        </p:nvSpPr>
        <p:spPr>
          <a:xfrm>
            <a:off x="406399" y="1536700"/>
            <a:ext cx="5843205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Insta-Cart Design </a:t>
            </a:r>
          </a:p>
        </p:txBody>
      </p:sp>
      <p:sp>
        <p:nvSpPr>
          <p:cNvPr id="180" name="Insta-cart is one of the leading grocery delivery companies.…"/>
          <p:cNvSpPr txBox="1"/>
          <p:nvPr>
            <p:ph type="body" idx="14"/>
          </p:nvPr>
        </p:nvSpPr>
        <p:spPr>
          <a:xfrm>
            <a:off x="406399" y="2743200"/>
            <a:ext cx="11671908" cy="6108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‣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Insta-cart is one of the leading grocery delivery companies.</a:t>
            </a:r>
          </a:p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‣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User can order online and it can get delivered to the user’s doorstep.</a:t>
            </a:r>
          </a:p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"/>
              <a:buChar char="‣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Insta-cart business model rotates around 3 main actors:</a:t>
            </a:r>
          </a:p>
          <a:p>
            <a:pPr lvl="1" indent="150876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Font typeface="Avenir Next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1.The Customers</a:t>
            </a:r>
          </a:p>
          <a:p>
            <a:pPr lvl="1" indent="150876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Font typeface="Avenir Next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2.The Grocery Shoppers/ Delivery Personnel</a:t>
            </a:r>
          </a:p>
          <a:p>
            <a:pPr lvl="1" indent="150876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Font typeface="Avenir Next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3.The Retail Partners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97" r="0" b="0"/>
          <a:stretch>
            <a:fillRect/>
          </a:stretch>
        </p:blipFill>
        <p:spPr>
          <a:xfrm>
            <a:off x="1105914" y="-71610"/>
            <a:ext cx="10453676" cy="10194879"/>
          </a:xfrm>
          <a:prstGeom prst="rect">
            <a:avLst/>
          </a:prstGeom>
        </p:spPr>
      </p:pic>
      <p:sp>
        <p:nvSpPr>
          <p:cNvPr id="183" name="Fig; INSTA-CART WORK FLOW"/>
          <p:cNvSpPr txBox="1"/>
          <p:nvPr/>
        </p:nvSpPr>
        <p:spPr>
          <a:xfrm>
            <a:off x="8896921" y="265917"/>
            <a:ext cx="2390551" cy="77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Fig; INSTA-CART WORK FLOW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 </a:t>
            </a:r>
          </a:p>
        </p:txBody>
      </p:sp>
      <p:sp>
        <p:nvSpPr>
          <p:cNvPr id="186" name="Why We choose Er/EER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We choose Er/EER Model</a:t>
            </a:r>
          </a:p>
        </p:txBody>
      </p:sp>
      <p:sp>
        <p:nvSpPr>
          <p:cNvPr id="187" name="EER creates a design more accurate to database schemas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EER creates a design more accurate to database schemas</a:t>
            </a:r>
          </a:p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reflects the data properties and constraints more precisely.	</a:t>
            </a:r>
          </a:p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includes all modeling concepts of the ER model.	</a:t>
            </a:r>
          </a:p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Diagrammatic technique helps for displaying the EER schema.</a:t>
            </a:r>
          </a:p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includes the concept of specialization and generalization.	</a:t>
            </a:r>
          </a:p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entity, attribute, and relationship, should have appropriate names that can be easily understood by the non-technical people as well.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</a:t>
            </a:r>
          </a:p>
        </p:txBody>
      </p:sp>
      <p:sp>
        <p:nvSpPr>
          <p:cNvPr id="190" name="What is ER Diagram"/>
          <p:cNvSpPr txBox="1"/>
          <p:nvPr>
            <p:ph type="title"/>
          </p:nvPr>
        </p:nvSpPr>
        <p:spPr>
          <a:xfrm>
            <a:off x="406399" y="1536700"/>
            <a:ext cx="7717875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ER Diagram </a:t>
            </a:r>
          </a:p>
        </p:txBody>
      </p:sp>
      <p:sp>
        <p:nvSpPr>
          <p:cNvPr id="191" name="ER-Diagram Notations…"/>
          <p:cNvSpPr txBox="1"/>
          <p:nvPr>
            <p:ph type="body" idx="14"/>
          </p:nvPr>
        </p:nvSpPr>
        <p:spPr>
          <a:xfrm>
            <a:off x="406399" y="2743200"/>
            <a:ext cx="5422124" cy="6108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03783">
              <a:spcBef>
                <a:spcPts val="1400"/>
              </a:spcBef>
              <a:buClr>
                <a:schemeClr val="accent1"/>
              </a:buClr>
              <a:buFont typeface="Avenir Next"/>
              <a:defRPr sz="31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ER-Diagram Notations </a:t>
            </a:r>
          </a:p>
          <a:p>
            <a:pPr marL="231138" indent="-231138" defTabSz="303783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Rectangle: represents the Entity.</a:t>
            </a:r>
          </a:p>
          <a:p>
            <a:pPr marL="231138" indent="-231138" defTabSz="303783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Double Rectangle: represents the weak entity.</a:t>
            </a:r>
          </a:p>
          <a:p>
            <a:pPr marL="231138" indent="-231138" defTabSz="303783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Diamond: It represents the Relationship.</a:t>
            </a:r>
          </a:p>
          <a:p>
            <a:pPr marL="231138" indent="-231138" defTabSz="303783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Double Diamond: Weak relationship</a:t>
            </a:r>
          </a:p>
          <a:p>
            <a:pPr marL="231138" indent="-231138" defTabSz="303783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Oval :Attribute</a:t>
            </a:r>
          </a:p>
          <a:p>
            <a:pPr marL="231138" indent="-231138" defTabSz="303783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Double ovals : Multi valued Attribute:</a:t>
            </a:r>
          </a:p>
          <a:p>
            <a:pPr marL="231138" indent="-231138" defTabSz="303783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 Dashed oval :Derived Attribute</a:t>
            </a:r>
          </a:p>
        </p:txBody>
      </p:sp>
      <p:pic>
        <p:nvPicPr>
          <p:cNvPr id="192" name="Screen Shot 2020-08-01 at 11.44.50 AM.png" descr="Screen Shot 2020-08-01 at 11.44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0595" y="1215482"/>
            <a:ext cx="6341752" cy="77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</a:t>
            </a:r>
          </a:p>
        </p:txBody>
      </p:sp>
      <p:sp>
        <p:nvSpPr>
          <p:cNvPr id="195" name="Components of ER-Diagram…"/>
          <p:cNvSpPr txBox="1"/>
          <p:nvPr>
            <p:ph type="body" idx="13"/>
          </p:nvPr>
        </p:nvSpPr>
        <p:spPr>
          <a:xfrm>
            <a:off x="406400" y="1260658"/>
            <a:ext cx="12192000" cy="7597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61518">
              <a:spcBef>
                <a:spcPts val="2200"/>
              </a:spcBef>
              <a:buClr>
                <a:schemeClr val="accent1"/>
              </a:buClr>
              <a:buFont typeface="Avenir Next"/>
              <a:defRPr sz="47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Components of ER-Diagram</a:t>
            </a:r>
          </a:p>
          <a:p>
            <a:pPr marL="475091" indent="-475091" defTabSz="461518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There are three main components</a:t>
            </a:r>
          </a:p>
          <a:p>
            <a:pPr marL="630187" indent="-630187" defTabSz="461518"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7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Entity</a:t>
            </a:r>
          </a:p>
          <a:p>
            <a:pPr marL="475091" indent="-475091" defTabSz="461518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An entity is an object or component of data.</a:t>
            </a:r>
          </a:p>
          <a:p>
            <a:pPr lvl="2" marL="1177401" indent="-475091" defTabSz="461518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Strong Entity: An entity which doesn’t depend on other entity. </a:t>
            </a:r>
          </a:p>
          <a:p>
            <a:pPr lvl="2" marL="1177401" indent="-475091" defTabSz="461518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Weak Entity: An entity that cannot be uniquely identified by its own attributes and relies on the relationship with other entity is called weak entity.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</a:t>
            </a:r>
          </a:p>
        </p:txBody>
      </p:sp>
      <p:sp>
        <p:nvSpPr>
          <p:cNvPr id="198" name="Attribu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627528" indent="-627528" defTabSz="467359"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/>
            </a:lvl1pPr>
          </a:lstStyle>
          <a:p>
            <a:pPr/>
            <a:r>
              <a:t>Attributes </a:t>
            </a:r>
          </a:p>
        </p:txBody>
      </p:sp>
      <p:sp>
        <p:nvSpPr>
          <p:cNvPr id="199" name="An attribute describes the property of an entity.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5022" indent="-445022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attribute describes the property of an entity.</a:t>
            </a:r>
          </a:p>
          <a:p>
            <a:pPr lvl="1" marL="773951" indent="-445022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Key Attribute: represents key attribute of an entity which have a unique value in a table.(Primary Key)</a:t>
            </a:r>
          </a:p>
          <a:p>
            <a:pPr lvl="1" marL="657859" indent="-328929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Derived Attribute: It represents the derived attribute which can be derived from the value of related attribute.</a:t>
            </a:r>
          </a:p>
          <a:p>
            <a:pPr lvl="1" marL="657859" indent="-328929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Multi valued Attribute:It represents multi valued attribute which can have many values for a particular entity. </a:t>
            </a:r>
          </a:p>
          <a:p>
            <a:pPr lvl="1" marL="773951" indent="-445022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Composite attribute: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S457 - Signature Assign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CS457 - Signature Assignment</a:t>
            </a:r>
          </a:p>
        </p:txBody>
      </p:sp>
      <p:sp>
        <p:nvSpPr>
          <p:cNvPr id="202" name="relationship cardi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relationship cardinality  </a:t>
            </a:r>
          </a:p>
        </p:txBody>
      </p:sp>
      <p:sp>
        <p:nvSpPr>
          <p:cNvPr id="203" name="It shows the relationship among entities. There are four types of relationships: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64608" indent="-264608" defTabSz="257047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shows the relationship among entities. There are four types of relationships:</a:t>
            </a:r>
          </a:p>
          <a:p>
            <a:pPr lvl="1" marL="460187" indent="-264608" defTabSz="257047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One to One: When a single instance of an entity is associated with a single instance of another entity then it is called one to one relationship</a:t>
            </a:r>
          </a:p>
          <a:p>
            <a:pPr lvl="2" marL="655768" indent="-264608" defTabSz="257047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  to 1</a:t>
            </a:r>
          </a:p>
          <a:p>
            <a:pPr lvl="1" marL="460187" indent="-264608" defTabSz="257047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One to Many: When a single instance of an entity is associated with more than one instances of another entity then it is called one to many relationship. </a:t>
            </a:r>
          </a:p>
          <a:p>
            <a:pPr lvl="2" marL="655768" indent="-264608" defTabSz="257047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 to N</a:t>
            </a:r>
          </a:p>
          <a:p>
            <a:pPr lvl="1" marL="460187" indent="-264608" defTabSz="257047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Many to One: When more than one instances of an entity is associated with a single instance of another entity then it is called many to one relationship.</a:t>
            </a:r>
          </a:p>
          <a:p>
            <a:pPr lvl="2" marL="655768" indent="-264608" defTabSz="257047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 to 1</a:t>
            </a:r>
          </a:p>
          <a:p>
            <a:pPr lvl="1" marL="460187" indent="-264608" defTabSz="257047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Many to ManyWhen more than one instances of an entity is associated with more than one instances of another entity then it is called many to many relationship.</a:t>
            </a:r>
          </a:p>
          <a:p>
            <a:pPr lvl="2" marL="655768" indent="-264608" defTabSz="257047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 to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