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68" r:id="rId2"/>
    <p:sldId id="272" r:id="rId3"/>
    <p:sldId id="264" r:id="rId4"/>
    <p:sldId id="276" r:id="rId5"/>
    <p:sldId id="270" r:id="rId6"/>
    <p:sldId id="277" r:id="rId7"/>
    <p:sldId id="279" r:id="rId8"/>
    <p:sldId id="262" r:id="rId9"/>
    <p:sldId id="280" r:id="rId10"/>
    <p:sldId id="261" r:id="rId11"/>
    <p:sldId id="278" r:id="rId12"/>
    <p:sldId id="260" r:id="rId13"/>
    <p:sldId id="274" r:id="rId14"/>
    <p:sldId id="265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4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FB72AB-0D22-4818-98A5-80EB5F73A2B5}" type="datetimeFigureOut">
              <a:rPr lang="en-IN" smtClean="0"/>
              <a:t>02-05-2019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F02C5-FAB4-4E00-B14C-A3B7F5A44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659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F02C5-FAB4-4E00-B14C-A3B7F5A4438C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754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F02C5-FAB4-4E00-B14C-A3B7F5A4438C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887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F02C5-FAB4-4E00-B14C-A3B7F5A4438C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791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C1774-8169-4F8D-BF0C-B4343BDA9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D2F74-CF1B-472F-A825-C0C1127D14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8BD8E-D3DC-4A40-A50B-0DD0F760F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48EF-E407-465E-A80D-37CBE4957CAD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0988B-1088-4EF7-87E8-FE99DC0EB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DA261-1839-4EF5-AD53-EE3C71E72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62289-8DFE-4489-85D3-30B4A7C4E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10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21102-BC8A-466D-819F-60203DA29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8E5531-C5A3-45BC-BAA9-A54966D7A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E05D7-20D1-4964-8872-84A9018AB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48EF-E407-465E-A80D-37CBE4957CAD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809B6-57EB-4973-B5AF-C57018AA2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E723E-2C37-4970-A530-1E95F0344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62289-8DFE-4489-85D3-30B4A7C4E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20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459441-559D-467B-A929-E598F2EA3B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284EE8-04E4-434D-A554-40B807E22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BD2A5-743C-4675-AE32-82550B0D8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48EF-E407-465E-A80D-37CBE4957CAD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B5A07-1714-495D-8E9E-CC86A1113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25628-6E31-4B48-9067-DE4DFC4B3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62289-8DFE-4489-85D3-30B4A7C4E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5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1DDD-9B45-4A69-B560-E2A8350F7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B5994-36ED-4804-ADB9-1F5D5C167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DD653-EFB3-423A-94D8-109C5BE2A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48EF-E407-465E-A80D-37CBE4957CAD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D9D0E-F36C-4995-B491-BA961243B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976A8-2895-491B-9D39-DE564ABC0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62289-8DFE-4489-85D3-30B4A7C4E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1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7D855-5D03-4B89-A7AE-89038E212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1089A-E892-4198-8B52-12F2470EA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4F8C2-DB09-40B9-9ABB-269919D12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48EF-E407-465E-A80D-37CBE4957CAD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59E57-22A1-4665-A798-B81A33956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B6A6D-CD34-47C4-A200-965FDC770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62289-8DFE-4489-85D3-30B4A7C4E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98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476B3-FE4F-4A82-AAE5-BAE25F401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34D9E-579F-4661-A1B5-E4EA135CCA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D1AC32-796F-4FEF-B865-4DE2C8A08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E50D8-18FB-4673-ADB6-10454479A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48EF-E407-465E-A80D-37CBE4957CAD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925BE-23F3-4660-BCD5-207B79264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850D0-D5A9-4ACE-A97E-DF6F0678F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62289-8DFE-4489-85D3-30B4A7C4E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18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186E6-475A-4156-B356-9C0F893EF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10BA0-8B58-406A-8A0C-68AB911E4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104271-7986-4C54-9484-A9EF98038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DA795-86D5-4858-8C8E-FB2FC81924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3D33B6-89C1-4D52-962C-C707D3CDCE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0A6A07-0459-4570-8AF3-3964EC62F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48EF-E407-465E-A80D-37CBE4957CAD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CD0E1F-6C82-44B5-B1A6-4420EC8AD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76F068-88EE-424D-BB66-59EEE166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62289-8DFE-4489-85D3-30B4A7C4E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61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23F11-7FEB-4E39-A46A-9A0954A4F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72CCE-BCD8-41E3-A8A6-32FC09C40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48EF-E407-465E-A80D-37CBE4957CAD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6831DF-532C-4FE7-80CA-977D252CB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9A465A-CE87-4777-9707-8519A29E2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62289-8DFE-4489-85D3-30B4A7C4E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28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044DC3-5D26-4504-BBE8-43D379E36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48EF-E407-465E-A80D-37CBE4957CAD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820852-93F4-44C8-A3AC-A6108437B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C7F6F-AF0F-4E68-8702-A0E65A8FB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62289-8DFE-4489-85D3-30B4A7C4E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27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431C0-7B6F-43DA-AD9D-3B14BF156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72383-5CC1-440B-98D7-3800B4D5D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AD4BF-D36D-4AA2-8705-953CE5FB2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005BE-B7D4-4983-A257-9511FE3D5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48EF-E407-465E-A80D-37CBE4957CAD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5A3AB-1B0D-47EF-85FB-5F46CDAA5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FA210-5DF9-4C63-84A0-9EA8117E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62289-8DFE-4489-85D3-30B4A7C4E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48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CC845-A8F9-4C9D-AC90-591E24FFE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55A1B3-E1C6-4ED4-A522-3C1D87A470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EA658E-6BB7-4746-9911-3646D4877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77073-38AA-47C9-A31B-E4796F70B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48EF-E407-465E-A80D-37CBE4957CAD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EBD7D-8386-4C2D-8F20-0C285311F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B9AA3-612D-4534-8874-9AB35ECC4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62289-8DFE-4489-85D3-30B4A7C4E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77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A18C21-E2A7-4667-83C7-E6952586A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B927E-302B-4CDF-9F70-D541AFCD6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3C846-0DF4-4074-8257-F976A66BF0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348EF-E407-465E-A80D-37CBE4957CAD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2A768-1302-40AB-9729-5E3B52E0E7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02921-B0C8-4463-92BB-89404E621B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62289-8DFE-4489-85D3-30B4A7C4E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02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0E49B-EF14-4BA3-A353-B69CDC341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321" y="422031"/>
            <a:ext cx="4783014" cy="132556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4800" spc="600" dirty="0">
                <a:solidFill>
                  <a:schemeClr val="bg1"/>
                </a:solidFill>
                <a:latin typeface="Gill Sans Nova" panose="020B0604020202020204" pitchFamily="34" charset="0"/>
              </a:rPr>
              <a:t>MARKETING</a:t>
            </a:r>
            <a:r>
              <a:rPr lang="en-US" sz="4400" spc="600" dirty="0">
                <a:solidFill>
                  <a:schemeClr val="bg1"/>
                </a:solidFill>
                <a:latin typeface="Gill Sans Nova" panose="020B0604020202020204" pitchFamily="34" charset="0"/>
              </a:rPr>
              <a:t> </a:t>
            </a:r>
            <a:r>
              <a:rPr lang="en-US" sz="4800" spc="600" dirty="0">
                <a:solidFill>
                  <a:schemeClr val="bg1"/>
                </a:solidFill>
                <a:latin typeface="Gill Sans Nova" panose="020B0604020202020204" pitchFamily="34" charset="0"/>
              </a:rPr>
              <a:t>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EFAE51-CB79-443C-9725-113DF837A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7510" y="3092476"/>
            <a:ext cx="2954121" cy="3765522"/>
          </a:xfrm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spcBef>
                <a:spcPts val="1200"/>
              </a:spcBef>
            </a:pPr>
            <a:r>
              <a:rPr lang="en-US" sz="1600" spc="300" dirty="0">
                <a:solidFill>
                  <a:schemeClr val="bg1"/>
                </a:solidFill>
                <a:latin typeface="Gill Sans Nova" panose="020B0602020104020203" pitchFamily="34" charset="0"/>
              </a:rPr>
              <a:t>TEAM 6: </a:t>
            </a:r>
          </a:p>
          <a:p>
            <a:pPr indent="-182880">
              <a:spcBef>
                <a:spcPts val="1200"/>
              </a:spcBef>
            </a:pPr>
            <a:endParaRPr lang="en-US" sz="1600" spc="300" dirty="0">
              <a:solidFill>
                <a:schemeClr val="bg1"/>
              </a:solidFill>
              <a:latin typeface="Gill Sans Nova" panose="020B0602020104020203" pitchFamily="34" charset="0"/>
            </a:endParaRPr>
          </a:p>
          <a:p>
            <a:pPr indent="-182880">
              <a:spcBef>
                <a:spcPts val="1200"/>
              </a:spcBef>
            </a:pPr>
            <a:r>
              <a:rPr lang="en-US" sz="1600" spc="300" dirty="0">
                <a:solidFill>
                  <a:schemeClr val="bg1"/>
                </a:solidFill>
                <a:latin typeface="Gill Sans Nova" panose="020B0602020104020203" pitchFamily="34" charset="0"/>
              </a:rPr>
              <a:t>AASHRITHA SAGAR </a:t>
            </a:r>
          </a:p>
          <a:p>
            <a:pPr indent="-182880">
              <a:spcBef>
                <a:spcPts val="1200"/>
              </a:spcBef>
            </a:pPr>
            <a:r>
              <a:rPr lang="en-US" sz="1600" spc="300" dirty="0">
                <a:solidFill>
                  <a:schemeClr val="bg1"/>
                </a:solidFill>
                <a:latin typeface="Gill Sans Nova" panose="020B0602020104020203" pitchFamily="34" charset="0"/>
              </a:rPr>
              <a:t>ALISHA PANICKER  </a:t>
            </a:r>
          </a:p>
          <a:p>
            <a:pPr indent="-182880">
              <a:spcBef>
                <a:spcPts val="1200"/>
              </a:spcBef>
            </a:pPr>
            <a:r>
              <a:rPr lang="en-US" sz="1600" spc="300" dirty="0">
                <a:solidFill>
                  <a:schemeClr val="bg1"/>
                </a:solidFill>
                <a:latin typeface="Gill Sans Nova" panose="020B0602020104020203" pitchFamily="34" charset="0"/>
              </a:rPr>
              <a:t>HARSH SHAH</a:t>
            </a:r>
          </a:p>
          <a:p>
            <a:pPr indent="-182880">
              <a:spcBef>
                <a:spcPts val="1200"/>
              </a:spcBef>
            </a:pPr>
            <a:r>
              <a:rPr lang="en-US" sz="1600" spc="300" dirty="0">
                <a:solidFill>
                  <a:schemeClr val="bg1"/>
                </a:solidFill>
                <a:latin typeface="Gill Sans Nova" panose="020B0602020104020203" pitchFamily="34" charset="0"/>
              </a:rPr>
              <a:t>KARAN BHATT </a:t>
            </a:r>
          </a:p>
          <a:p>
            <a:pPr indent="-182880">
              <a:spcBef>
                <a:spcPts val="1200"/>
              </a:spcBef>
            </a:pPr>
            <a:r>
              <a:rPr lang="en-US" sz="1600" spc="300" dirty="0">
                <a:solidFill>
                  <a:schemeClr val="bg1"/>
                </a:solidFill>
                <a:latin typeface="Gill Sans Nova" panose="020B0602020104020203" pitchFamily="34" charset="0"/>
              </a:rPr>
              <a:t>NAMRATHA . C</a:t>
            </a:r>
          </a:p>
          <a:p>
            <a:pPr indent="-182880">
              <a:spcBef>
                <a:spcPts val="1200"/>
              </a:spcBef>
            </a:pPr>
            <a:r>
              <a:rPr lang="en-US" sz="1600" spc="300" dirty="0">
                <a:solidFill>
                  <a:schemeClr val="bg1"/>
                </a:solidFill>
                <a:latin typeface="Gill Sans Nova" panose="020B0602020104020203" pitchFamily="34" charset="0"/>
              </a:rPr>
              <a:t>RADHIKA SHARMA </a:t>
            </a:r>
          </a:p>
          <a:p>
            <a:pPr indent="-182880">
              <a:spcBef>
                <a:spcPts val="1200"/>
              </a:spcBef>
            </a:pPr>
            <a:r>
              <a:rPr lang="en-US" sz="1600" spc="300" dirty="0">
                <a:solidFill>
                  <a:schemeClr val="bg1"/>
                </a:solidFill>
                <a:latin typeface="Gill Sans Nova" panose="020B0602020104020203" pitchFamily="34" charset="0"/>
              </a:rPr>
              <a:t>SHAMBHAVI SINGH</a:t>
            </a:r>
          </a:p>
          <a:p>
            <a:pPr indent="-182880"/>
            <a:endParaRPr lang="en-US" sz="1600" spc="3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F845AD-51EB-4516-BB85-88434FFB3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"/>
            <a:ext cx="688904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FAE8-EC32-4FA1-941E-21C29B3DE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75334"/>
            <a:ext cx="9692640" cy="805057"/>
          </a:xfrm>
        </p:spPr>
        <p:txBody>
          <a:bodyPr>
            <a:normAutofit/>
          </a:bodyPr>
          <a:lstStyle/>
          <a:p>
            <a:r>
              <a:rPr lang="en-US" sz="4000" spc="600" dirty="0">
                <a:solidFill>
                  <a:schemeClr val="bg1"/>
                </a:solidFill>
                <a:latin typeface="Gill Sans Nova" panose="020B0602020104020203" pitchFamily="34" charset="0"/>
              </a:rPr>
              <a:t>REVENUE WATERFALL ANALYSIS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3C8E274-1672-4B28-86EC-C31A333604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970878"/>
              </p:ext>
            </p:extLst>
          </p:nvPr>
        </p:nvGraphicFramePr>
        <p:xfrm>
          <a:off x="0" y="1269896"/>
          <a:ext cx="12192000" cy="5594730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2152357">
                  <a:extLst>
                    <a:ext uri="{9D8B030D-6E8A-4147-A177-3AD203B41FA5}">
                      <a16:colId xmlns:a16="http://schemas.microsoft.com/office/drawing/2014/main" val="2669894219"/>
                    </a:ext>
                  </a:extLst>
                </a:gridCol>
                <a:gridCol w="2724443">
                  <a:extLst>
                    <a:ext uri="{9D8B030D-6E8A-4147-A177-3AD203B41FA5}">
                      <a16:colId xmlns:a16="http://schemas.microsoft.com/office/drawing/2014/main" val="403397729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02201995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67667876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01580293"/>
                    </a:ext>
                  </a:extLst>
                </a:gridCol>
              </a:tblGrid>
              <a:tr h="932455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ill Sans Nova" panose="020B06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Gill Sans Nova" panose="020B0602020104020203" pitchFamily="34" charset="0"/>
                        </a:rPr>
                        <a:t>Visits (Sessions)</a:t>
                      </a:r>
                      <a:endParaRPr lang="en-US" dirty="0">
                        <a:latin typeface="Gill Sans Nova" panose="020B06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Gill Sans Nova" panose="020B0602020104020203" pitchFamily="34" charset="0"/>
                        </a:rPr>
                        <a:t>Conversion Rate</a:t>
                      </a:r>
                      <a:endParaRPr lang="en-US" dirty="0">
                        <a:latin typeface="Gill Sans Nova" panose="020B06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Gill Sans Nova" panose="020B0602020104020203" pitchFamily="34" charset="0"/>
                        </a:rPr>
                        <a:t>AOV</a:t>
                      </a:r>
                      <a:endParaRPr lang="en-US" dirty="0">
                        <a:latin typeface="Gill Sans Nova" panose="020B06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Gill Sans Nova" panose="020B0602020104020203" pitchFamily="34" charset="0"/>
                        </a:rPr>
                        <a:t>Revenue</a:t>
                      </a:r>
                      <a:endParaRPr lang="en-US" dirty="0">
                        <a:latin typeface="Gill Sans Nova" panose="020B06020201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9790318"/>
                  </a:ext>
                </a:extLst>
              </a:tr>
              <a:tr h="932455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Gill Sans Nova" panose="020B0602020104020203" pitchFamily="34" charset="0"/>
                        </a:rPr>
                        <a:t>LY</a:t>
                      </a:r>
                      <a:endParaRPr lang="en-US" dirty="0">
                        <a:latin typeface="Gill Sans Nova" panose="020B06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Gill Sans Nova" panose="020B0602020104020203" pitchFamily="34" charset="0"/>
                        </a:rPr>
                        <a:t>88,211</a:t>
                      </a:r>
                      <a:endParaRPr lang="en-US" dirty="0">
                        <a:latin typeface="Gill Sans Nova" panose="020B06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Gill Sans Nova" panose="020B0602020104020203" pitchFamily="34" charset="0"/>
                        </a:rPr>
                        <a:t>2.35%</a:t>
                      </a:r>
                      <a:endParaRPr lang="en-US" dirty="0">
                        <a:latin typeface="Gill Sans Nova" panose="020B06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Gill Sans Nova" panose="020B0602020104020203" pitchFamily="34" charset="0"/>
                        </a:rPr>
                        <a:t>$ 195.86</a:t>
                      </a:r>
                      <a:endParaRPr lang="en-US" dirty="0">
                        <a:latin typeface="Gill Sans Nova" panose="020B06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Gill Sans Nova" panose="020B0602020104020203" pitchFamily="34" charset="0"/>
                        </a:rPr>
                        <a:t>$ 404,994</a:t>
                      </a:r>
                      <a:endParaRPr lang="en-US" dirty="0">
                        <a:latin typeface="Gill Sans Nova" panose="020B06020201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4470185"/>
                  </a:ext>
                </a:extLst>
              </a:tr>
              <a:tr h="932455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Gill Sans Nova" panose="020B0602020104020203" pitchFamily="34" charset="0"/>
                        </a:rPr>
                        <a:t>TY</a:t>
                      </a:r>
                      <a:endParaRPr lang="en-US" dirty="0">
                        <a:latin typeface="Gill Sans Nova" panose="020B06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Gill Sans Nova" panose="020B0602020104020203" pitchFamily="34" charset="0"/>
                        </a:rPr>
                        <a:t>58,920</a:t>
                      </a:r>
                      <a:endParaRPr lang="en-US" dirty="0">
                        <a:latin typeface="Gill Sans Nova" panose="020B06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Gill Sans Nova" panose="020B0602020104020203" pitchFamily="34" charset="0"/>
                        </a:rPr>
                        <a:t>0.12%</a:t>
                      </a:r>
                      <a:endParaRPr lang="en-US" dirty="0">
                        <a:latin typeface="Gill Sans Nova" panose="020B06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Gill Sans Nova" panose="020B0602020104020203" pitchFamily="34" charset="0"/>
                        </a:rPr>
                        <a:t>$ 54.08</a:t>
                      </a:r>
                      <a:endParaRPr lang="en-US" dirty="0">
                        <a:latin typeface="Gill Sans Nova" panose="020B06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Gill Sans Nova" panose="020B0602020104020203" pitchFamily="34" charset="0"/>
                        </a:rPr>
                        <a:t>$ 3,948</a:t>
                      </a:r>
                      <a:endParaRPr lang="en-US" dirty="0">
                        <a:latin typeface="Gill Sans Nova" panose="020B06020201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9420732"/>
                  </a:ext>
                </a:extLst>
              </a:tr>
              <a:tr h="932455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Gill Sans Nova" panose="020B0602020104020203" pitchFamily="34" charset="0"/>
                        </a:rPr>
                        <a:t>% vs LY</a:t>
                      </a:r>
                      <a:endParaRPr lang="en-US" dirty="0">
                        <a:latin typeface="Gill Sans Nova" panose="020B06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Gill Sans Nova" panose="020B0602020104020203" pitchFamily="34" charset="0"/>
                        </a:rPr>
                        <a:t>- 33.21%</a:t>
                      </a:r>
                      <a:endParaRPr lang="en-US" dirty="0">
                        <a:latin typeface="Gill Sans Nova" panose="020B06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Gill Sans Nova" panose="020B0602020104020203" pitchFamily="34" charset="0"/>
                        </a:rPr>
                        <a:t>- 94.72%</a:t>
                      </a:r>
                      <a:endParaRPr lang="en-US" dirty="0">
                        <a:latin typeface="Gill Sans Nova" panose="020B06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Gill Sans Nova" panose="020B0602020104020203" pitchFamily="34" charset="0"/>
                        </a:rPr>
                        <a:t>- 72.38%</a:t>
                      </a:r>
                      <a:endParaRPr lang="en-US" dirty="0">
                        <a:latin typeface="Gill Sans Nova" panose="020B06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Gill Sans Nova" panose="020B0602020104020203" pitchFamily="34" charset="0"/>
                        </a:rPr>
                        <a:t>- 99.03%</a:t>
                      </a:r>
                      <a:endParaRPr lang="en-US" dirty="0">
                        <a:latin typeface="Gill Sans Nova" panose="020B06020201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5517016"/>
                  </a:ext>
                </a:extLst>
              </a:tr>
              <a:tr h="932455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Gill Sans Nova" panose="020B0602020104020203" pitchFamily="34" charset="0"/>
                        </a:rPr>
                        <a:t># vs LY</a:t>
                      </a:r>
                      <a:endParaRPr lang="en-US" dirty="0">
                        <a:latin typeface="Gill Sans Nova" panose="020B06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Gill Sans Nova" panose="020B0602020104020203" pitchFamily="34" charset="0"/>
                        </a:rPr>
                        <a:t>(29,291)</a:t>
                      </a:r>
                      <a:endParaRPr lang="en-US" dirty="0">
                        <a:latin typeface="Gill Sans Nova" panose="020B06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Gill Sans Nova" panose="020B0602020104020203" pitchFamily="34" charset="0"/>
                        </a:rPr>
                        <a:t>- 2.22%</a:t>
                      </a:r>
                      <a:endParaRPr lang="en-US" dirty="0">
                        <a:latin typeface="Gill Sans Nova" panose="020B06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Gill Sans Nova" panose="020B0602020104020203" pitchFamily="34" charset="0"/>
                        </a:rPr>
                        <a:t>$ (141.78)</a:t>
                      </a:r>
                      <a:endParaRPr lang="en-US" dirty="0">
                        <a:latin typeface="Gill Sans Nova" panose="020B06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Gill Sans Nova" panose="020B0602020104020203" pitchFamily="34" charset="0"/>
                        </a:rPr>
                        <a:t>$ (401,045)</a:t>
                      </a:r>
                      <a:endParaRPr lang="en-US" dirty="0">
                        <a:latin typeface="Gill Sans Nova" panose="020B06020201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384597"/>
                  </a:ext>
                </a:extLst>
              </a:tr>
              <a:tr h="932455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Gill Sans Nova" panose="020B0602020104020203" pitchFamily="34" charset="0"/>
                        </a:rPr>
                        <a:t>Metric Change</a:t>
                      </a:r>
                    </a:p>
                    <a:p>
                      <a:pPr algn="ctr"/>
                      <a:r>
                        <a:rPr lang="en-IN" dirty="0">
                          <a:latin typeface="Gill Sans Nova" panose="020B0602020104020203" pitchFamily="34" charset="0"/>
                        </a:rPr>
                        <a:t>Impact on Revenue</a:t>
                      </a:r>
                      <a:endParaRPr lang="en-US" dirty="0">
                        <a:latin typeface="Gill Sans Nova" panose="020B06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0000"/>
                          </a:solidFill>
                          <a:latin typeface="Gill Sans Nova" panose="020B0602020104020203" pitchFamily="34" charset="0"/>
                        </a:rPr>
                        <a:t>$ (134,564)</a:t>
                      </a:r>
                      <a:endParaRPr lang="en-US" dirty="0">
                        <a:solidFill>
                          <a:srgbClr val="FF0000"/>
                        </a:solidFill>
                        <a:latin typeface="Gill Sans Nova" panose="020B06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0000"/>
                          </a:solidFill>
                          <a:latin typeface="Gill Sans Nova" panose="020B0602020104020203" pitchFamily="34" charset="0"/>
                        </a:rPr>
                        <a:t>$ (383,838)</a:t>
                      </a:r>
                      <a:endParaRPr lang="en-US" dirty="0">
                        <a:solidFill>
                          <a:srgbClr val="FF0000"/>
                        </a:solidFill>
                        <a:latin typeface="Gill Sans Nova" panose="020B06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FF0000"/>
                          </a:solidFill>
                          <a:latin typeface="Gill Sans Nova" panose="020B0602020104020203" pitchFamily="34" charset="0"/>
                        </a:rPr>
                        <a:t>$ (293,336)</a:t>
                      </a:r>
                      <a:endParaRPr lang="en-US" dirty="0">
                        <a:solidFill>
                          <a:srgbClr val="FF0000"/>
                        </a:solidFill>
                        <a:latin typeface="Gill Sans Nova" panose="020B06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ill Sans Nova" panose="020B06020201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3789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0885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FAE8-EC32-4FA1-941E-21C29B3DE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75334"/>
            <a:ext cx="9692640" cy="805057"/>
          </a:xfrm>
        </p:spPr>
        <p:txBody>
          <a:bodyPr>
            <a:normAutofit/>
          </a:bodyPr>
          <a:lstStyle/>
          <a:p>
            <a:r>
              <a:rPr lang="en-US" sz="4000" spc="600" dirty="0">
                <a:solidFill>
                  <a:schemeClr val="bg1"/>
                </a:solidFill>
                <a:latin typeface="Gill Sans Nova" panose="020B0602020104020203" pitchFamily="34" charset="0"/>
              </a:rPr>
              <a:t>REVENUE WATERFALL ANALYSIS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3C8E274-1672-4B28-86EC-C31A333604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766551"/>
              </p:ext>
            </p:extLst>
          </p:nvPr>
        </p:nvGraphicFramePr>
        <p:xfrm>
          <a:off x="0" y="1263270"/>
          <a:ext cx="12192000" cy="5594730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2152357">
                  <a:extLst>
                    <a:ext uri="{9D8B030D-6E8A-4147-A177-3AD203B41FA5}">
                      <a16:colId xmlns:a16="http://schemas.microsoft.com/office/drawing/2014/main" val="2669894219"/>
                    </a:ext>
                  </a:extLst>
                </a:gridCol>
                <a:gridCol w="2724443">
                  <a:extLst>
                    <a:ext uri="{9D8B030D-6E8A-4147-A177-3AD203B41FA5}">
                      <a16:colId xmlns:a16="http://schemas.microsoft.com/office/drawing/2014/main" val="403397729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02201995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67667876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01580293"/>
                    </a:ext>
                  </a:extLst>
                </a:gridCol>
              </a:tblGrid>
              <a:tr h="932455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ill Sans Nova" panose="020B06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Gill Sans Nova" panose="020B0602020104020203" pitchFamily="34" charset="0"/>
                        </a:rPr>
                        <a:t>Visits (Sessions)</a:t>
                      </a:r>
                      <a:endParaRPr lang="en-US" dirty="0">
                        <a:latin typeface="Gill Sans Nova" panose="020B06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Gill Sans Nova" panose="020B0602020104020203" pitchFamily="34" charset="0"/>
                        </a:rPr>
                        <a:t>Conversion Rate</a:t>
                      </a:r>
                      <a:endParaRPr lang="en-US" dirty="0">
                        <a:latin typeface="Gill Sans Nova" panose="020B06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Gill Sans Nova" panose="020B0602020104020203" pitchFamily="34" charset="0"/>
                        </a:rPr>
                        <a:t>AOV</a:t>
                      </a:r>
                      <a:endParaRPr lang="en-US" dirty="0">
                        <a:latin typeface="Gill Sans Nova" panose="020B06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Gill Sans Nova" panose="020B0602020104020203" pitchFamily="34" charset="0"/>
                        </a:rPr>
                        <a:t>Revenue</a:t>
                      </a:r>
                      <a:endParaRPr lang="en-US" dirty="0">
                        <a:latin typeface="Gill Sans Nova" panose="020B06020201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9790318"/>
                  </a:ext>
                </a:extLst>
              </a:tr>
              <a:tr h="932455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Gill Sans Nova" panose="020B0602020104020203" pitchFamily="34" charset="0"/>
                        </a:rPr>
                        <a:t>LY</a:t>
                      </a:r>
                      <a:endParaRPr lang="en-US" dirty="0">
                        <a:latin typeface="Gill Sans Nova" panose="020B06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Gill Sans Nova" panose="020B0602020104020203" pitchFamily="34" charset="0"/>
                        </a:rPr>
                        <a:t>88,211</a:t>
                      </a:r>
                      <a:endParaRPr lang="en-US" dirty="0">
                        <a:latin typeface="Gill Sans Nova" panose="020B06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Gill Sans Nova" panose="020B0602020104020203" pitchFamily="34" charset="0"/>
                        </a:rPr>
                        <a:t>2.35%</a:t>
                      </a:r>
                      <a:endParaRPr lang="en-US" dirty="0">
                        <a:latin typeface="Gill Sans Nova" panose="020B06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Gill Sans Nova" panose="020B0602020104020203" pitchFamily="34" charset="0"/>
                        </a:rPr>
                        <a:t>$ 195.86</a:t>
                      </a:r>
                      <a:endParaRPr lang="en-US" dirty="0">
                        <a:latin typeface="Gill Sans Nova" panose="020B06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Gill Sans Nova" panose="020B0602020104020203" pitchFamily="34" charset="0"/>
                        </a:rPr>
                        <a:t>$ 404,994</a:t>
                      </a:r>
                      <a:endParaRPr lang="en-US" dirty="0">
                        <a:latin typeface="Gill Sans Nova" panose="020B06020201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4470185"/>
                  </a:ext>
                </a:extLst>
              </a:tr>
              <a:tr h="932455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Gill Sans Nova" panose="020B0602020104020203" pitchFamily="34" charset="0"/>
                        </a:rPr>
                        <a:t>TY</a:t>
                      </a:r>
                      <a:endParaRPr lang="en-US" dirty="0">
                        <a:latin typeface="Gill Sans Nova" panose="020B06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Gill Sans Nova" panose="020B0602020104020203" pitchFamily="34" charset="0"/>
                        </a:rPr>
                        <a:t>58,920</a:t>
                      </a:r>
                      <a:endParaRPr lang="en-US" dirty="0">
                        <a:latin typeface="Gill Sans Nova" panose="020B06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Gill Sans Nova" panose="020B0602020104020203" pitchFamily="34" charset="0"/>
                        </a:rPr>
                        <a:t>0.12%</a:t>
                      </a:r>
                      <a:endParaRPr lang="en-US" dirty="0">
                        <a:latin typeface="Gill Sans Nova" panose="020B06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Gill Sans Nova" panose="020B0602020104020203" pitchFamily="34" charset="0"/>
                        </a:rPr>
                        <a:t>$ 54.08</a:t>
                      </a:r>
                      <a:endParaRPr lang="en-US" dirty="0">
                        <a:latin typeface="Gill Sans Nova" panose="020B06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Gill Sans Nova" panose="020B0602020104020203" pitchFamily="34" charset="0"/>
                        </a:rPr>
                        <a:t>$ 3,948</a:t>
                      </a:r>
                      <a:endParaRPr lang="en-US" dirty="0">
                        <a:latin typeface="Gill Sans Nova" panose="020B06020201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9420732"/>
                  </a:ext>
                </a:extLst>
              </a:tr>
              <a:tr h="932455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Gill Sans Nova" panose="020B0602020104020203" pitchFamily="34" charset="0"/>
                        </a:rPr>
                        <a:t>% vs LY</a:t>
                      </a:r>
                      <a:endParaRPr lang="en-US" dirty="0">
                        <a:latin typeface="Gill Sans Nova" panose="020B06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Gill Sans Nova" panose="020B0602020104020203" pitchFamily="34" charset="0"/>
                        </a:rPr>
                        <a:t>- 33.21%</a:t>
                      </a:r>
                      <a:endParaRPr lang="en-US" dirty="0">
                        <a:latin typeface="Gill Sans Nova" panose="020B06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Gill Sans Nova" panose="020B0602020104020203" pitchFamily="34" charset="0"/>
                        </a:rPr>
                        <a:t>- 94.72%</a:t>
                      </a:r>
                      <a:endParaRPr lang="en-US" dirty="0">
                        <a:latin typeface="Gill Sans Nova" panose="020B06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Gill Sans Nova" panose="020B0602020104020203" pitchFamily="34" charset="0"/>
                        </a:rPr>
                        <a:t>- 72.38%</a:t>
                      </a:r>
                      <a:endParaRPr lang="en-US" dirty="0">
                        <a:latin typeface="Gill Sans Nova" panose="020B06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Gill Sans Nova" panose="020B0602020104020203" pitchFamily="34" charset="0"/>
                        </a:rPr>
                        <a:t>- 99.03%</a:t>
                      </a:r>
                      <a:endParaRPr lang="en-US" dirty="0">
                        <a:latin typeface="Gill Sans Nova" panose="020B06020201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5517016"/>
                  </a:ext>
                </a:extLst>
              </a:tr>
              <a:tr h="932455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Gill Sans Nova" panose="020B0602020104020203" pitchFamily="34" charset="0"/>
                        </a:rPr>
                        <a:t># vs LY</a:t>
                      </a:r>
                      <a:endParaRPr lang="en-US" dirty="0">
                        <a:latin typeface="Gill Sans Nova" panose="020B06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Gill Sans Nova" panose="020B0602020104020203" pitchFamily="34" charset="0"/>
                        </a:rPr>
                        <a:t>(29,291)</a:t>
                      </a:r>
                      <a:endParaRPr lang="en-US" dirty="0">
                        <a:latin typeface="Gill Sans Nova" panose="020B06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Gill Sans Nova" panose="020B0602020104020203" pitchFamily="34" charset="0"/>
                        </a:rPr>
                        <a:t>- 2.22%</a:t>
                      </a:r>
                      <a:endParaRPr lang="en-US" dirty="0">
                        <a:latin typeface="Gill Sans Nova" panose="020B06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Gill Sans Nova" panose="020B0602020104020203" pitchFamily="34" charset="0"/>
                        </a:rPr>
                        <a:t>$ (141.78)</a:t>
                      </a:r>
                      <a:endParaRPr lang="en-US" dirty="0">
                        <a:latin typeface="Gill Sans Nova" panose="020B06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Gill Sans Nova" panose="020B0602020104020203" pitchFamily="34" charset="0"/>
                        </a:rPr>
                        <a:t>$ (401,045)</a:t>
                      </a:r>
                      <a:endParaRPr lang="en-US" dirty="0">
                        <a:latin typeface="Gill Sans Nova" panose="020B06020201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384597"/>
                  </a:ext>
                </a:extLst>
              </a:tr>
              <a:tr h="932455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Gill Sans Nova" panose="020B0602020104020203" pitchFamily="34" charset="0"/>
                        </a:rPr>
                        <a:t>Metric Change</a:t>
                      </a:r>
                    </a:p>
                    <a:p>
                      <a:pPr algn="ctr"/>
                      <a:r>
                        <a:rPr lang="en-IN" dirty="0">
                          <a:latin typeface="Gill Sans Nova" panose="020B0602020104020203" pitchFamily="34" charset="0"/>
                        </a:rPr>
                        <a:t>Impact on Revenue</a:t>
                      </a:r>
                      <a:endParaRPr lang="en-US" dirty="0">
                        <a:latin typeface="Gill Sans Nova" panose="020B06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0000"/>
                          </a:solidFill>
                          <a:latin typeface="Gill Sans Nova" panose="020B0602020104020203" pitchFamily="34" charset="0"/>
                        </a:rPr>
                        <a:t>$ (134,564)</a:t>
                      </a:r>
                      <a:endParaRPr lang="en-US" dirty="0">
                        <a:solidFill>
                          <a:srgbClr val="FF0000"/>
                        </a:solidFill>
                        <a:latin typeface="Gill Sans Nova" panose="020B06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0000"/>
                          </a:solidFill>
                          <a:latin typeface="Gill Sans Nova" panose="020B0602020104020203" pitchFamily="34" charset="0"/>
                        </a:rPr>
                        <a:t>$ (383,838)</a:t>
                      </a:r>
                      <a:endParaRPr lang="en-US" dirty="0">
                        <a:solidFill>
                          <a:srgbClr val="FF0000"/>
                        </a:solidFill>
                        <a:latin typeface="Gill Sans Nova" panose="020B06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FF0000"/>
                          </a:solidFill>
                          <a:latin typeface="Gill Sans Nova" panose="020B0602020104020203" pitchFamily="34" charset="0"/>
                        </a:rPr>
                        <a:t>$ (293,336)</a:t>
                      </a:r>
                      <a:endParaRPr lang="en-US" dirty="0">
                        <a:solidFill>
                          <a:srgbClr val="FF0000"/>
                        </a:solidFill>
                        <a:latin typeface="Gill Sans Nova" panose="020B06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ill Sans Nova" panose="020B06020201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3789617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9A9C229E-FA15-499C-8A75-D4F99454A727}"/>
              </a:ext>
            </a:extLst>
          </p:cNvPr>
          <p:cNvSpPr/>
          <p:nvPr/>
        </p:nvSpPr>
        <p:spPr>
          <a:xfrm>
            <a:off x="5444197" y="4192172"/>
            <a:ext cx="1280160" cy="66118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16765A7-EC3D-4CD7-93D8-4399FDA76709}"/>
              </a:ext>
            </a:extLst>
          </p:cNvPr>
          <p:cNvSpPr/>
          <p:nvPr/>
        </p:nvSpPr>
        <p:spPr>
          <a:xfrm>
            <a:off x="7910732" y="4178104"/>
            <a:ext cx="1280160" cy="66118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17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554C1-ECA4-4C65-B44C-06A87466D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7800" y="358434"/>
            <a:ext cx="5137803" cy="1229703"/>
          </a:xfrm>
        </p:spPr>
        <p:txBody>
          <a:bodyPr>
            <a:normAutofit/>
          </a:bodyPr>
          <a:lstStyle/>
          <a:p>
            <a:pPr algn="ctr"/>
            <a:r>
              <a:rPr lang="en-US" sz="4000" spc="600" dirty="0">
                <a:latin typeface="Gill Sans Nova" panose="020B0602020104020203" pitchFamily="34" charset="0"/>
              </a:rPr>
              <a:t>KEY FINDINGS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8CC79-A0E7-4312-AC27-D2C75947D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8915" y="2569335"/>
            <a:ext cx="6015571" cy="2953160"/>
          </a:xfrm>
        </p:spPr>
        <p:txBody>
          <a:bodyPr>
            <a:normAutofit/>
          </a:bodyPr>
          <a:lstStyle/>
          <a:p>
            <a:pPr lvl="1"/>
            <a:r>
              <a:rPr lang="en-US" sz="1800" dirty="0">
                <a:latin typeface="Gill Sans Nova" panose="020B0602020104020203" pitchFamily="34" charset="0"/>
              </a:rPr>
              <a:t>Overall Visits and Conversion Rate has reduced in number from last year.</a:t>
            </a:r>
          </a:p>
          <a:p>
            <a:pPr marL="457200" lvl="1" indent="0">
              <a:buNone/>
            </a:pPr>
            <a:endParaRPr lang="en-US" sz="1800" dirty="0">
              <a:latin typeface="Gill Sans Nova" panose="020B0602020104020203" pitchFamily="34" charset="0"/>
            </a:endParaRPr>
          </a:p>
          <a:p>
            <a:pPr lvl="1"/>
            <a:r>
              <a:rPr lang="en-US" sz="1800" dirty="0">
                <a:latin typeface="Gill Sans Nova" panose="020B0602020104020203" pitchFamily="34" charset="0"/>
              </a:rPr>
              <a:t>One key story that conversion metrics points us out to is that majority of the customers who had bought our products in the last year are not buying this year.</a:t>
            </a:r>
          </a:p>
          <a:p>
            <a:pPr lvl="1"/>
            <a:endParaRPr lang="en-US" sz="1800" dirty="0">
              <a:latin typeface="Gill Sans Nova" panose="020B0602020104020203" pitchFamily="34" charset="0"/>
            </a:endParaRPr>
          </a:p>
          <a:p>
            <a:pPr lvl="1"/>
            <a:r>
              <a:rPr lang="en-US" sz="1800" dirty="0">
                <a:latin typeface="Gill Sans Nova" panose="020B0602020104020203" pitchFamily="34" charset="0"/>
              </a:rPr>
              <a:t>Customer Retention is a major pain point which has lead to the downfall in revenue this year.</a:t>
            </a:r>
          </a:p>
          <a:p>
            <a:pPr marL="457200" lvl="1" indent="0">
              <a:buNone/>
            </a:pPr>
            <a:endParaRPr lang="en-US" sz="1600" dirty="0">
              <a:latin typeface="Gill Sans Nova" panose="020B0602020104020203" pitchFamily="34" charset="0"/>
            </a:endParaRPr>
          </a:p>
          <a:p>
            <a:endParaRPr lang="en-US" sz="2400" dirty="0">
              <a:latin typeface="Gill Sans Nova" panose="020B06020201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5483DB-B820-4170-9A87-76E9322B08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895" b="-1"/>
          <a:stretch/>
        </p:blipFill>
        <p:spPr>
          <a:xfrm>
            <a:off x="20" y="0"/>
            <a:ext cx="46532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203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06B63-BC8B-4B11-A8E6-958EBBA84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22" y="5584874"/>
            <a:ext cx="6825555" cy="919078"/>
          </a:xfrm>
        </p:spPr>
        <p:txBody>
          <a:bodyPr>
            <a:noAutofit/>
          </a:bodyPr>
          <a:lstStyle/>
          <a:p>
            <a:r>
              <a:rPr lang="en-IN" sz="4000" spc="600" dirty="0">
                <a:solidFill>
                  <a:schemeClr val="bg1"/>
                </a:solidFill>
                <a:latin typeface="Gill Sans Nova" panose="020B0602020104020203" pitchFamily="34" charset="0"/>
              </a:rPr>
              <a:t>RECOMMENDATIONS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9799D4-45D6-47B4-AF14-45CC11E8A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544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075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98DD7-477D-47A3-8C0D-7A2925749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677863"/>
            <a:ext cx="9692640" cy="762854"/>
          </a:xfrm>
        </p:spPr>
        <p:txBody>
          <a:bodyPr>
            <a:normAutofit/>
          </a:bodyPr>
          <a:lstStyle/>
          <a:p>
            <a:r>
              <a:rPr lang="en-US" sz="4000" spc="600" dirty="0">
                <a:latin typeface="Gill Sans Nova" panose="020B0602020104020203" pitchFamily="34" charset="0"/>
              </a:rPr>
              <a:t>RECOMMENDATION</a:t>
            </a:r>
            <a:r>
              <a:rPr lang="en-US" sz="4000" dirty="0">
                <a:latin typeface="Gill Sans Nova" panose="020B0602020104020203" pitchFamily="34" charset="0"/>
              </a:rPr>
              <a:t>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1CF8B-C1D3-4A31-A210-C5406A5DA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994" y="2053883"/>
            <a:ext cx="9936011" cy="4351337"/>
          </a:xfrm>
        </p:spPr>
        <p:txBody>
          <a:bodyPr>
            <a:normAutofit/>
          </a:bodyPr>
          <a:lstStyle/>
          <a:p>
            <a:pPr algn="just"/>
            <a:r>
              <a:rPr lang="en-IN" sz="1800" dirty="0">
                <a:latin typeface="Gill Sans Nova" panose="020B0602020104020203" pitchFamily="34" charset="0"/>
              </a:rPr>
              <a:t>Sephora needs to improve their marketing campaigns to lure the existing customers with discount offers and gift value sets with a minimum order purchase depending on the customer value to company.</a:t>
            </a:r>
          </a:p>
          <a:p>
            <a:pPr algn="just"/>
            <a:endParaRPr lang="en-IN" sz="1800" dirty="0">
              <a:latin typeface="Gill Sans Nova" panose="020B0602020104020203" pitchFamily="34" charset="0"/>
            </a:endParaRPr>
          </a:p>
          <a:p>
            <a:pPr algn="just"/>
            <a:r>
              <a:rPr lang="en-IN" sz="1800" dirty="0">
                <a:latin typeface="Gill Sans Nova" panose="020B0602020104020203" pitchFamily="34" charset="0"/>
              </a:rPr>
              <a:t>Attract new users to increase website traffic and subsequent conversion by offering incentives for first-time online purchases (10% off first online order)</a:t>
            </a:r>
          </a:p>
          <a:p>
            <a:pPr algn="just"/>
            <a:endParaRPr lang="en-IN" sz="1800" dirty="0">
              <a:latin typeface="Gill Sans Nova" panose="020B0602020104020203" pitchFamily="34" charset="0"/>
            </a:endParaRPr>
          </a:p>
          <a:p>
            <a:pPr algn="just"/>
            <a:r>
              <a:rPr lang="en-IN" sz="1800" dirty="0">
                <a:latin typeface="Gill Sans Nova" panose="020B0602020104020203" pitchFamily="34" charset="0"/>
              </a:rPr>
              <a:t>Invest in paid ads and display banners on social media platforms and referrals through beauty bloggers as least traffic is coming from these channels as per the data analysis</a:t>
            </a:r>
          </a:p>
          <a:p>
            <a:pPr marL="0" indent="0" algn="just">
              <a:buNone/>
            </a:pPr>
            <a:endParaRPr lang="en-IN" sz="1800" dirty="0">
              <a:latin typeface="Gill Sans Nova" panose="020B0602020104020203" pitchFamily="34" charset="0"/>
            </a:endParaRPr>
          </a:p>
          <a:p>
            <a:pPr algn="just"/>
            <a:r>
              <a:rPr lang="en-IN" sz="1800" dirty="0">
                <a:latin typeface="Gill Sans Nova" panose="020B0602020104020203" pitchFamily="34" charset="0"/>
              </a:rPr>
              <a:t>Offer reward points to customers for posting a review on social media with ‘#Sephora-</a:t>
            </a:r>
            <a:r>
              <a:rPr lang="en-IN" sz="1800" dirty="0" err="1">
                <a:latin typeface="Gill Sans Nova" panose="020B0602020104020203" pitchFamily="34" charset="0"/>
              </a:rPr>
              <a:t>Let’sBeautyTogether</a:t>
            </a:r>
            <a:r>
              <a:rPr lang="en-IN" sz="1800" dirty="0">
                <a:latin typeface="Gill Sans Nova" panose="020B0602020104020203" pitchFamily="34" charset="0"/>
              </a:rPr>
              <a:t>’ within 6 months of purchase to increase customer engagement</a:t>
            </a:r>
          </a:p>
          <a:p>
            <a:pPr marL="0" indent="0" algn="just">
              <a:buNone/>
            </a:pPr>
            <a:endParaRPr lang="en-IN" sz="1800" dirty="0">
              <a:latin typeface="Gill Sans Nova" panose="020B0602020104020203" pitchFamily="34" charset="0"/>
            </a:endParaRPr>
          </a:p>
          <a:p>
            <a:pPr algn="just"/>
            <a:endParaRPr lang="en-IN" sz="1800" dirty="0">
              <a:latin typeface="Gill Sans Nova" panose="020B0602020104020203" pitchFamily="34" charset="0"/>
            </a:endParaRPr>
          </a:p>
          <a:p>
            <a:pPr algn="just"/>
            <a:endParaRPr lang="en-IN" sz="1600" dirty="0">
              <a:latin typeface="Gill Sans Nova" panose="020B0602020104020203" pitchFamily="34" charset="0"/>
            </a:endParaRPr>
          </a:p>
          <a:p>
            <a:pPr algn="just"/>
            <a:endParaRPr lang="en-IN" sz="1600" dirty="0">
              <a:latin typeface="Gill Sans Nova" panose="020B0602020104020203" pitchFamily="34" charset="0"/>
            </a:endParaRPr>
          </a:p>
          <a:p>
            <a:pPr algn="just"/>
            <a:endParaRPr lang="en-US" sz="1600" dirty="0">
              <a:latin typeface="Gill Sans Nova" panose="020B0602020104020203" pitchFamily="34" charset="0"/>
            </a:endParaRPr>
          </a:p>
          <a:p>
            <a:pPr marL="0" indent="0" algn="just">
              <a:buNone/>
            </a:pPr>
            <a:endParaRPr lang="en-IN" sz="1600" dirty="0">
              <a:latin typeface="Gill Sans Nova" panose="020B0602020104020203" pitchFamily="34" charset="0"/>
            </a:endParaRPr>
          </a:p>
          <a:p>
            <a:pPr algn="just"/>
            <a:endParaRPr lang="en-IN" sz="2000" dirty="0">
              <a:latin typeface="Gill Sans Nova" panose="020B0602020104020203" pitchFamily="34" charset="0"/>
            </a:endParaRPr>
          </a:p>
          <a:p>
            <a:pPr algn="just"/>
            <a:endParaRPr lang="en-IN" sz="2000" dirty="0">
              <a:latin typeface="Gill Sans Nova" panose="020B0602020104020203" pitchFamily="34" charset="0"/>
            </a:endParaRPr>
          </a:p>
          <a:p>
            <a:pPr algn="just"/>
            <a:endParaRPr lang="en-IN" sz="2000" dirty="0">
              <a:latin typeface="Gill Sans Nova" panose="020B0602020104020203" pitchFamily="34" charset="0"/>
            </a:endParaRPr>
          </a:p>
          <a:p>
            <a:pPr algn="just"/>
            <a:endParaRPr lang="en-IN" sz="2000" dirty="0">
              <a:latin typeface="Gill Sans Nova" panose="020B0602020104020203" pitchFamily="34" charset="0"/>
            </a:endParaRPr>
          </a:p>
          <a:p>
            <a:pPr algn="just"/>
            <a:endParaRPr lang="en-US" sz="2000" dirty="0">
              <a:latin typeface="Gill Sans Nova" panose="020B06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536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CEDA66-10E0-4CCD-9B42-CC617C835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19" y="5407549"/>
            <a:ext cx="4318783" cy="597011"/>
          </a:xfrm>
        </p:spPr>
        <p:txBody>
          <a:bodyPr>
            <a:noAutofit/>
          </a:bodyPr>
          <a:lstStyle/>
          <a:p>
            <a:r>
              <a:rPr lang="en-US" sz="4000" spc="600" dirty="0">
                <a:latin typeface="Gill Sans Nova" panose="020B0602020104020203" pitchFamily="34" charset="0"/>
              </a:rPr>
              <a:t>THANK</a:t>
            </a:r>
            <a:r>
              <a:rPr lang="en-US" sz="4000" spc="300" dirty="0">
                <a:latin typeface="Gill Sans Nova" panose="020B0602020104020203" pitchFamily="34" charset="0"/>
              </a:rPr>
              <a:t> YOU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10C23974-3997-4536-AF68-3B830127BEF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6527" b="16527"/>
          <a:stretch>
            <a:fillRect/>
          </a:stretch>
        </p:blipFill>
        <p:spPr>
          <a:xfrm>
            <a:off x="0" y="1"/>
            <a:ext cx="12192000" cy="5120639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46C016-C62B-4989-8363-1D1D5F033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1520" y="6004560"/>
            <a:ext cx="9982200" cy="59701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Gill Sans Nova" panose="020B0602020104020203" pitchFamily="34" charset="0"/>
              </a:rPr>
              <a:t>Any Questions ?</a:t>
            </a:r>
          </a:p>
        </p:txBody>
      </p:sp>
    </p:spTree>
    <p:extLst>
      <p:ext uri="{BB962C8B-B14F-4D97-AF65-F5344CB8AC3E}">
        <p14:creationId xmlns:p14="http://schemas.microsoft.com/office/powerpoint/2010/main" val="3300470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D60E79F-A051-459E-BE59-9539EF1B7A6F}"/>
              </a:ext>
            </a:extLst>
          </p:cNvPr>
          <p:cNvSpPr txBox="1"/>
          <p:nvPr/>
        </p:nvSpPr>
        <p:spPr>
          <a:xfrm>
            <a:off x="351692" y="323557"/>
            <a:ext cx="814519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600" dirty="0">
                <a:solidFill>
                  <a:schemeClr val="bg1"/>
                </a:solidFill>
                <a:latin typeface="Gill Sans Nova" panose="020B0604020202020204" pitchFamily="34" charset="0"/>
                <a:ea typeface="+mj-ea"/>
                <a:cs typeface="+mj-cs"/>
              </a:rPr>
              <a:t>ABOUT</a:t>
            </a:r>
            <a:r>
              <a:rPr lang="en-US" sz="4000" spc="600" dirty="0">
                <a:solidFill>
                  <a:schemeClr val="bg1"/>
                </a:solidFill>
                <a:latin typeface="Gill Sans Nova" panose="020B0602020104020203" pitchFamily="34" charset="0"/>
              </a:rPr>
              <a:t> US</a:t>
            </a:r>
          </a:p>
          <a:p>
            <a:endParaRPr lang="en-US" sz="3000" dirty="0">
              <a:solidFill>
                <a:schemeClr val="bg1"/>
              </a:solidFill>
              <a:latin typeface="Gill Sans Nova" panose="020B0602020104020203" pitchFamily="34" charset="0"/>
            </a:endParaRPr>
          </a:p>
          <a:p>
            <a:endParaRPr lang="en-US" sz="16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Gill Sans Nova" panose="020B0602020104020203" pitchFamily="34" charset="0"/>
              </a:rPr>
              <a:t>Founded in France as a perfume shop by Dominique </a:t>
            </a:r>
            <a:r>
              <a:rPr lang="en-US" dirty="0" err="1">
                <a:solidFill>
                  <a:schemeClr val="bg1"/>
                </a:solidFill>
                <a:latin typeface="Gill Sans Nova" panose="020B0602020104020203" pitchFamily="34" charset="0"/>
              </a:rPr>
              <a:t>Mandonnaud</a:t>
            </a:r>
            <a:endParaRPr lang="en-US" dirty="0">
              <a:solidFill>
                <a:schemeClr val="bg1"/>
              </a:solidFill>
              <a:latin typeface="Gill Sans Nova" panose="020B0602020104020203" pitchFamily="34" charset="0"/>
            </a:endParaRPr>
          </a:p>
          <a:p>
            <a:endParaRPr lang="en-US" dirty="0">
              <a:solidFill>
                <a:schemeClr val="bg1"/>
              </a:solidFill>
              <a:latin typeface="Gill Sans Nova" panose="020B06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Gill Sans Nova" panose="020B0602020104020203" pitchFamily="34" charset="0"/>
              </a:rPr>
              <a:t>Mandonnaud</a:t>
            </a:r>
            <a:r>
              <a:rPr lang="en-US" dirty="0">
                <a:solidFill>
                  <a:schemeClr val="bg1"/>
                </a:solidFill>
                <a:latin typeface="Gill Sans Nova" panose="020B0602020104020203" pitchFamily="34" charset="0"/>
              </a:rPr>
              <a:t> expanded this entity over several stores in 1979</a:t>
            </a:r>
          </a:p>
          <a:p>
            <a:endParaRPr lang="en-US" dirty="0">
              <a:solidFill>
                <a:schemeClr val="bg1"/>
              </a:solidFill>
              <a:latin typeface="Gill Sans Nova" panose="020B06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Gill Sans Nova" panose="020B0602020104020203" pitchFamily="34" charset="0"/>
              </a:rPr>
              <a:t>LVMH (Parent company of Sephora) bought it for $262 Million in 1997</a:t>
            </a:r>
          </a:p>
          <a:p>
            <a:endParaRPr lang="en-US" dirty="0">
              <a:solidFill>
                <a:schemeClr val="bg1"/>
              </a:solidFill>
              <a:latin typeface="Gill Sans Nova" panose="020B06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Gill Sans Nova" panose="020B0602020104020203" pitchFamily="34" charset="0"/>
              </a:rPr>
              <a:t>Sephora offers beauty products including cosmetics, skincare, body, fragrance, nail color, and haircare</a:t>
            </a:r>
          </a:p>
          <a:p>
            <a:endParaRPr lang="en-US" dirty="0">
              <a:solidFill>
                <a:schemeClr val="bg1"/>
              </a:solidFill>
              <a:latin typeface="Gill Sans Nova" panose="020B06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Gill Sans Nova" panose="020B0602020104020203" pitchFamily="34" charset="0"/>
              </a:rPr>
              <a:t>Features nearly 300 brands, along with its own private label</a:t>
            </a:r>
          </a:p>
        </p:txBody>
      </p:sp>
    </p:spTree>
    <p:extLst>
      <p:ext uri="{BB962C8B-B14F-4D97-AF65-F5344CB8AC3E}">
        <p14:creationId xmlns:p14="http://schemas.microsoft.com/office/powerpoint/2010/main" val="690943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89B27-68EC-4186-8DE2-3BC3E2CA4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021" y="218051"/>
            <a:ext cx="5179109" cy="1832539"/>
          </a:xfrm>
        </p:spPr>
        <p:txBody>
          <a:bodyPr>
            <a:noAutofit/>
          </a:bodyPr>
          <a:lstStyle/>
          <a:p>
            <a:pPr algn="ctr"/>
            <a:r>
              <a:rPr lang="en-US" sz="4000" spc="600" dirty="0">
                <a:latin typeface="Gill Sans Nova" panose="020B0602020104020203" pitchFamily="34" charset="0"/>
              </a:rPr>
              <a:t>BUSINESS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FAB81-8E21-443A-999B-1934B3E0E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239" y="3119735"/>
            <a:ext cx="4672672" cy="2662087"/>
          </a:xfrm>
        </p:spPr>
        <p:txBody>
          <a:bodyPr>
            <a:normAutofit/>
          </a:bodyPr>
          <a:lstStyle/>
          <a:p>
            <a:pPr lvl="1"/>
            <a:r>
              <a:rPr lang="en-IN" sz="1800" dirty="0">
                <a:latin typeface="Gill Sans Nova" panose="020B0602020104020203" pitchFamily="34" charset="0"/>
              </a:rPr>
              <a:t>Increase Website Traffic</a:t>
            </a:r>
          </a:p>
          <a:p>
            <a:pPr marL="457200" lvl="1" indent="0">
              <a:buNone/>
            </a:pPr>
            <a:endParaRPr lang="en-US" sz="1800" dirty="0">
              <a:latin typeface="Gill Sans Nova" panose="020B0602020104020203" pitchFamily="34" charset="0"/>
            </a:endParaRPr>
          </a:p>
          <a:p>
            <a:pPr lvl="1"/>
            <a:r>
              <a:rPr lang="en-US" sz="1800" dirty="0">
                <a:latin typeface="Gill Sans Nova" panose="020B0602020104020203" pitchFamily="34" charset="0"/>
              </a:rPr>
              <a:t>Increase Online Customer Engagement</a:t>
            </a:r>
          </a:p>
          <a:p>
            <a:pPr marL="457200" lvl="1" indent="0">
              <a:buNone/>
            </a:pPr>
            <a:endParaRPr lang="en-US" sz="1800" dirty="0">
              <a:latin typeface="Gill Sans Nova" panose="020B0602020104020203" pitchFamily="34" charset="0"/>
            </a:endParaRPr>
          </a:p>
          <a:p>
            <a:pPr lvl="1"/>
            <a:r>
              <a:rPr lang="en-US" sz="1800" dirty="0">
                <a:latin typeface="Gill Sans Nova" panose="020B0602020104020203" pitchFamily="34" charset="0"/>
              </a:rPr>
              <a:t>Increase Online Revenue</a:t>
            </a:r>
            <a:endParaRPr lang="en-US" sz="1800" dirty="0">
              <a:solidFill>
                <a:schemeClr val="bg1"/>
              </a:solidFill>
              <a:latin typeface="Gill Sans Nova" panose="020B0602020104020203" pitchFamily="34" charset="0"/>
            </a:endParaRPr>
          </a:p>
          <a:p>
            <a:pPr lvl="1"/>
            <a:endParaRPr lang="en-US" sz="2400" dirty="0">
              <a:solidFill>
                <a:schemeClr val="bg1"/>
              </a:solidFill>
              <a:latin typeface="Gill Sans Nova" panose="020B0602020104020203" pitchFamily="34" charset="0"/>
            </a:endParaRPr>
          </a:p>
          <a:p>
            <a:pPr lvl="1"/>
            <a:endParaRPr lang="en-US" sz="2400" dirty="0">
              <a:solidFill>
                <a:schemeClr val="bg1"/>
              </a:solidFill>
              <a:latin typeface="Gill Sans Nova" panose="020B0602020104020203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456E54-6682-4877-A754-8074E8D67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988" y="0"/>
            <a:ext cx="61804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75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39FACA7-31CA-4A64-83AC-F9C612809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297" y="228203"/>
            <a:ext cx="6049108" cy="899319"/>
          </a:xfrm>
        </p:spPr>
        <p:txBody>
          <a:bodyPr>
            <a:normAutofit/>
          </a:bodyPr>
          <a:lstStyle/>
          <a:p>
            <a:r>
              <a:rPr lang="en-IN" sz="4000" spc="600" dirty="0">
                <a:solidFill>
                  <a:schemeClr val="bg1"/>
                </a:solidFill>
                <a:latin typeface="Gill Sans Nova" panose="020B0602020104020203" pitchFamily="34" charset="0"/>
              </a:rPr>
              <a:t>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F374D-42FC-4E22-819F-E43167727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28DA5B-7A04-4911-BE16-AADC3F169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D944C76-7C04-4D0A-A295-A29B5E390361}"/>
              </a:ext>
            </a:extLst>
          </p:cNvPr>
          <p:cNvSpPr/>
          <p:nvPr/>
        </p:nvSpPr>
        <p:spPr>
          <a:xfrm>
            <a:off x="5559552" y="1828800"/>
            <a:ext cx="6096000" cy="1321644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Wingdings 2" pitchFamily="18" charset="2"/>
              <a:buChar char=""/>
            </a:pPr>
            <a:r>
              <a:rPr lang="en-US" dirty="0">
                <a:latin typeface="Gill Sans Nova" panose="020B0602020104020203" pitchFamily="34" charset="0"/>
                <a:cs typeface="Calibri" panose="020F0502020204030204" pitchFamily="34" charset="0"/>
              </a:rPr>
              <a:t>Creative, Affluent Men and Women</a:t>
            </a:r>
          </a:p>
          <a:p>
            <a:pPr lvl="1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Wingdings 2" pitchFamily="18" charset="2"/>
              <a:buChar char=""/>
            </a:pPr>
            <a:r>
              <a:rPr lang="en-US" dirty="0">
                <a:latin typeface="Gill Sans Nova" panose="020B0602020104020203" pitchFamily="34" charset="0"/>
                <a:cs typeface="Calibri" panose="020F0502020204030204" pitchFamily="34" charset="0"/>
              </a:rPr>
              <a:t>Women (20-50yrs), Men (20-40yrs)</a:t>
            </a:r>
          </a:p>
          <a:p>
            <a:pPr lvl="1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Wingdings 2" pitchFamily="18" charset="2"/>
              <a:buChar char=""/>
            </a:pPr>
            <a:r>
              <a:rPr lang="en-US" dirty="0">
                <a:latin typeface="Gill Sans Nova" panose="020B0602020104020203" pitchFamily="34" charset="0"/>
                <a:cs typeface="Calibri" panose="020F0502020204030204" pitchFamily="34" charset="0"/>
              </a:rPr>
              <a:t>Desire to express personality through use of cosmetics </a:t>
            </a:r>
          </a:p>
          <a:p>
            <a:pPr lvl="1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Wingdings 2" pitchFamily="18" charset="2"/>
              <a:buChar char=""/>
            </a:pPr>
            <a:r>
              <a:rPr lang="en-US" dirty="0">
                <a:latin typeface="Gill Sans Nova" panose="020B0602020104020203" pitchFamily="34" charset="0"/>
                <a:cs typeface="Calibri" panose="020F0502020204030204" pitchFamily="34" charset="0"/>
              </a:rPr>
              <a:t>Skincare and Makeup lovers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4337AEE-3871-4256-8928-A3B87BCBE467}"/>
              </a:ext>
            </a:extLst>
          </p:cNvPr>
          <p:cNvSpPr txBox="1">
            <a:spLocks/>
          </p:cNvSpPr>
          <p:nvPr/>
        </p:nvSpPr>
        <p:spPr>
          <a:xfrm>
            <a:off x="5559553" y="540013"/>
            <a:ext cx="6095999" cy="745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spc="600" dirty="0">
                <a:latin typeface="Gill Sans Nova" panose="020B0604020202020204" pitchFamily="34" charset="0"/>
              </a:rPr>
              <a:t>TARGET AUDIENCE</a:t>
            </a:r>
          </a:p>
        </p:txBody>
      </p:sp>
    </p:spTree>
    <p:extLst>
      <p:ext uri="{BB962C8B-B14F-4D97-AF65-F5344CB8AC3E}">
        <p14:creationId xmlns:p14="http://schemas.microsoft.com/office/powerpoint/2010/main" val="1842573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89B27-68EC-4186-8DE2-3BC3E2CA4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239" y="2417433"/>
            <a:ext cx="5718370" cy="1798051"/>
          </a:xfrm>
        </p:spPr>
        <p:txBody>
          <a:bodyPr>
            <a:noAutofit/>
          </a:bodyPr>
          <a:lstStyle/>
          <a:p>
            <a:pPr algn="ctr"/>
            <a:r>
              <a:rPr lang="en-US" sz="4000" spc="600" dirty="0">
                <a:solidFill>
                  <a:schemeClr val="bg1"/>
                </a:solidFill>
                <a:latin typeface="Gill Sans Nova" panose="020B0602020104020203" pitchFamily="34" charset="0"/>
              </a:rPr>
              <a:t>KEY PERFORMANCE INDICATORS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49743E-9ED9-435F-B2D3-85E123CE3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182" y="0"/>
            <a:ext cx="55888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026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1651F0-0A45-48B1-A6E6-C21EFB9320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5839" y="4046079"/>
            <a:ext cx="1825014" cy="19041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AD481C-67AE-4558-8EC6-58FDFB412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270" y="1426919"/>
            <a:ext cx="2123182" cy="1906172"/>
          </a:xfrm>
          <a:prstGeom prst="rect">
            <a:avLst/>
          </a:prstGeom>
        </p:spPr>
      </p:pic>
      <p:pic>
        <p:nvPicPr>
          <p:cNvPr id="1026" name="Picture 2" descr="Image result for clipart for web traffic">
            <a:extLst>
              <a:ext uri="{FF2B5EF4-FFF2-40B4-BE49-F238E27FC236}">
                <a16:creationId xmlns:a16="http://schemas.microsoft.com/office/drawing/2014/main" id="{7D824A29-DE58-4DEF-B8CD-FB2D3F09E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14" y="505485"/>
            <a:ext cx="2363518" cy="2006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A6738E-D852-4232-8108-D0FE595B23CE}"/>
              </a:ext>
            </a:extLst>
          </p:cNvPr>
          <p:cNvSpPr txBox="1"/>
          <p:nvPr/>
        </p:nvSpPr>
        <p:spPr>
          <a:xfrm>
            <a:off x="3033750" y="4293025"/>
            <a:ext cx="2563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spc="600" dirty="0">
                <a:latin typeface="Gill Sans Nova" panose="020B0602020104020203" pitchFamily="34" charset="0"/>
              </a:rPr>
              <a:t>CONVERSION</a:t>
            </a:r>
          </a:p>
          <a:p>
            <a:pPr algn="ctr"/>
            <a:r>
              <a:rPr lang="en-IN" b="1" spc="600" dirty="0">
                <a:latin typeface="Gill Sans Nova" panose="020B0602020104020203" pitchFamily="34" charset="0"/>
              </a:rPr>
              <a:t>RATE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404B4-DB37-479E-9488-70E2CE0E7564}"/>
              </a:ext>
            </a:extLst>
          </p:cNvPr>
          <p:cNvSpPr txBox="1"/>
          <p:nvPr/>
        </p:nvSpPr>
        <p:spPr>
          <a:xfrm>
            <a:off x="3939606" y="959030"/>
            <a:ext cx="4200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spc="600" dirty="0">
                <a:latin typeface="Gill Sans Nova" panose="020B0602020104020203" pitchFamily="34" charset="0"/>
              </a:rPr>
              <a:t>AVERAGE ORDER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F8E8AE-ADAB-464D-9347-BC9FA98BDCFB}"/>
              </a:ext>
            </a:extLst>
          </p:cNvPr>
          <p:cNvSpPr txBox="1"/>
          <p:nvPr/>
        </p:nvSpPr>
        <p:spPr>
          <a:xfrm>
            <a:off x="1329289" y="2636052"/>
            <a:ext cx="2238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spc="600" dirty="0">
                <a:latin typeface="Gill Sans Nova" panose="020B0602020104020203" pitchFamily="34" charset="0"/>
              </a:rPr>
              <a:t>VISITS </a:t>
            </a:r>
          </a:p>
          <a:p>
            <a:pPr algn="ctr"/>
            <a:r>
              <a:rPr lang="en-IN" b="1" spc="600" dirty="0">
                <a:latin typeface="Gill Sans Nova" panose="020B0602020104020203" pitchFamily="34" charset="0"/>
              </a:rPr>
              <a:t>(SESSIONS)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61F145-D46F-46AA-B03A-3E6EEE3202A9}"/>
              </a:ext>
            </a:extLst>
          </p:cNvPr>
          <p:cNvSpPr txBox="1"/>
          <p:nvPr/>
        </p:nvSpPr>
        <p:spPr>
          <a:xfrm>
            <a:off x="8628993" y="4428493"/>
            <a:ext cx="2752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spc="600" dirty="0">
                <a:latin typeface="Gill Sans Nova" panose="020B0602020104020203" pitchFamily="34" charset="0"/>
              </a:rPr>
              <a:t>BOUNCE RATE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5F0A4F-5C49-4C41-8DC4-90FFE08FC349}"/>
              </a:ext>
            </a:extLst>
          </p:cNvPr>
          <p:cNvSpPr txBox="1"/>
          <p:nvPr/>
        </p:nvSpPr>
        <p:spPr>
          <a:xfrm>
            <a:off x="8469978" y="2451386"/>
            <a:ext cx="3070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spc="600" dirty="0">
                <a:latin typeface="Gill Sans Nova" panose="020B0602020104020203" pitchFamily="34" charset="0"/>
              </a:rPr>
              <a:t>RETURNING AND</a:t>
            </a:r>
          </a:p>
          <a:p>
            <a:pPr algn="ctr"/>
            <a:r>
              <a:rPr lang="en-IN" b="1" spc="600" dirty="0">
                <a:latin typeface="Gill Sans Nova" panose="020B0602020104020203" pitchFamily="34" charset="0"/>
              </a:rPr>
              <a:t>NEW VISITORS</a:t>
            </a:r>
          </a:p>
        </p:txBody>
      </p:sp>
      <p:pic>
        <p:nvPicPr>
          <p:cNvPr id="1030" name="Picture 6" descr="Image result for clipart for bounce black and white">
            <a:extLst>
              <a:ext uri="{FF2B5EF4-FFF2-40B4-BE49-F238E27FC236}">
                <a16:creationId xmlns:a16="http://schemas.microsoft.com/office/drawing/2014/main" id="{57F406D6-5807-4BF4-8E90-0A07456ED6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23" b="15399"/>
          <a:stretch/>
        </p:blipFill>
        <p:spPr bwMode="auto">
          <a:xfrm>
            <a:off x="6471399" y="3530205"/>
            <a:ext cx="2250570" cy="225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clipart for person waving">
            <a:extLst>
              <a:ext uri="{FF2B5EF4-FFF2-40B4-BE49-F238E27FC236}">
                <a16:creationId xmlns:a16="http://schemas.microsoft.com/office/drawing/2014/main" id="{2A527875-8634-4503-92B5-D9C27D825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9541" y="505485"/>
            <a:ext cx="1842868" cy="184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26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D50D797-7535-B94A-AEF7-A0EF4A8F5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75334"/>
            <a:ext cx="9692640" cy="805057"/>
          </a:xfrm>
        </p:spPr>
        <p:txBody>
          <a:bodyPr>
            <a:normAutofit/>
          </a:bodyPr>
          <a:lstStyle/>
          <a:p>
            <a:pPr algn="ctr"/>
            <a:r>
              <a:rPr lang="en-US" sz="4000" spc="600" dirty="0">
                <a:solidFill>
                  <a:schemeClr val="bg1"/>
                </a:solidFill>
                <a:latin typeface="Gill Sans Nova" panose="020B0602020104020203" pitchFamily="34" charset="0"/>
              </a:rPr>
              <a:t>KEY METRICS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4B0020-64CE-E34A-9DD0-B856CFE96A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" y="1396500"/>
            <a:ext cx="4762500" cy="3391230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3B15C9-4CF6-9245-8102-8D1ABF27CD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29852"/>
            <a:ext cx="5353050" cy="3324526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E6F7488-6F33-3E4D-9A5A-1A451E8802B3}"/>
              </a:ext>
            </a:extLst>
          </p:cNvPr>
          <p:cNvSpPr txBox="1">
            <a:spLocks/>
          </p:cNvSpPr>
          <p:nvPr/>
        </p:nvSpPr>
        <p:spPr>
          <a:xfrm>
            <a:off x="5952707" y="4754377"/>
            <a:ext cx="6168012" cy="160035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r>
              <a:rPr lang="en-US" sz="1800" spc="600" dirty="0">
                <a:solidFill>
                  <a:schemeClr val="bg1"/>
                </a:solidFill>
                <a:latin typeface="Gill Sans Nova" panose="020B0602020104020203" pitchFamily="34" charset="0"/>
                <a:ea typeface="+mj-ea"/>
                <a:cs typeface="+mj-cs"/>
              </a:rPr>
              <a:t>NEW</a:t>
            </a:r>
            <a:r>
              <a:rPr lang="en-US" sz="1800" spc="600" dirty="0">
                <a:solidFill>
                  <a:schemeClr val="bg1"/>
                </a:solidFill>
                <a:ea typeface="+mj-ea"/>
                <a:cs typeface="+mj-cs"/>
              </a:rPr>
              <a:t> </a:t>
            </a:r>
            <a:r>
              <a:rPr lang="en-US" sz="1800" spc="600" dirty="0">
                <a:solidFill>
                  <a:schemeClr val="bg1"/>
                </a:solidFill>
                <a:latin typeface="Gill Sans Nova" panose="020B0602020104020203" pitchFamily="34" charset="0"/>
                <a:ea typeface="+mj-ea"/>
                <a:cs typeface="+mj-cs"/>
              </a:rPr>
              <a:t>VISITORS</a:t>
            </a:r>
          </a:p>
          <a:p>
            <a:endParaRPr lang="en-US" sz="1800" spc="600" dirty="0">
              <a:solidFill>
                <a:schemeClr val="bg1"/>
              </a:solidFill>
              <a:latin typeface="Gill Sans Nova" panose="020B0602020104020203" pitchFamily="34" charset="0"/>
              <a:ea typeface="+mj-ea"/>
              <a:cs typeface="+mj-cs"/>
            </a:endParaRPr>
          </a:p>
          <a:p>
            <a:pPr lvl="1"/>
            <a:r>
              <a:rPr lang="en-US" sz="1800" dirty="0">
                <a:solidFill>
                  <a:schemeClr val="bg1"/>
                </a:solidFill>
                <a:ea typeface="+mj-ea"/>
                <a:cs typeface="+mj-cs"/>
              </a:rPr>
              <a:t>New Users in Jan 2018 – 63,971</a:t>
            </a:r>
          </a:p>
          <a:p>
            <a:pPr lvl="1"/>
            <a:r>
              <a:rPr lang="en-US" sz="1800" dirty="0">
                <a:solidFill>
                  <a:schemeClr val="bg1"/>
                </a:solidFill>
                <a:ea typeface="+mj-ea"/>
                <a:cs typeface="+mj-cs"/>
              </a:rPr>
              <a:t>New Users in Jan 2019 – 38,945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EDFE536-74F6-DF4C-88C6-A3818965DB12}"/>
              </a:ext>
            </a:extLst>
          </p:cNvPr>
          <p:cNvSpPr txBox="1">
            <a:spLocks/>
          </p:cNvSpPr>
          <p:nvPr/>
        </p:nvSpPr>
        <p:spPr>
          <a:xfrm>
            <a:off x="456363" y="4754377"/>
            <a:ext cx="6168012" cy="160035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r>
              <a:rPr lang="en-US" sz="1800" spc="600" dirty="0">
                <a:solidFill>
                  <a:schemeClr val="bg1"/>
                </a:solidFill>
                <a:latin typeface="Gill Sans Nova" panose="020B0602020104020203" pitchFamily="34" charset="0"/>
                <a:ea typeface="+mj-ea"/>
                <a:cs typeface="+mj-cs"/>
              </a:rPr>
              <a:t>TOTAL VISITORS</a:t>
            </a:r>
          </a:p>
          <a:p>
            <a:endParaRPr lang="en-US" sz="1800" spc="600" dirty="0">
              <a:solidFill>
                <a:schemeClr val="bg1"/>
              </a:solidFill>
              <a:latin typeface="Gill Sans Nova" panose="020B0602020104020203" pitchFamily="34" charset="0"/>
              <a:ea typeface="+mj-ea"/>
              <a:cs typeface="+mj-cs"/>
            </a:endParaRPr>
          </a:p>
          <a:p>
            <a:pPr lvl="1"/>
            <a:r>
              <a:rPr lang="en-US" sz="1800" dirty="0">
                <a:solidFill>
                  <a:schemeClr val="bg1"/>
                </a:solidFill>
                <a:ea typeface="+mj-ea"/>
                <a:cs typeface="+mj-cs"/>
              </a:rPr>
              <a:t>Users in Jan 2018 – 69,950</a:t>
            </a:r>
          </a:p>
          <a:p>
            <a:pPr lvl="1"/>
            <a:r>
              <a:rPr lang="en-US" sz="1800" dirty="0">
                <a:solidFill>
                  <a:schemeClr val="bg1"/>
                </a:solidFill>
                <a:ea typeface="+mj-ea"/>
                <a:cs typeface="+mj-cs"/>
              </a:rPr>
              <a:t>Users in Jan 2019 – 44,438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344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F060E-0D72-4778-B92F-EAA7F2D29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6084" y="1641208"/>
            <a:ext cx="2955758" cy="54387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r>
              <a:rPr lang="en-US" sz="7200" spc="600" dirty="0">
                <a:solidFill>
                  <a:schemeClr val="bg1"/>
                </a:solidFill>
                <a:ea typeface="+mj-ea"/>
                <a:cs typeface="+mj-cs"/>
              </a:rPr>
              <a:t>BOUNCE RATE</a:t>
            </a:r>
            <a:endParaRPr lang="en-US" sz="7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6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D4A9AEF7-2682-44E6-98C0-C05E8B430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34" y="2574447"/>
            <a:ext cx="11529332" cy="274546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6BD520E-B5C6-6C42-8461-78387A7C6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75334"/>
            <a:ext cx="9692640" cy="805057"/>
          </a:xfrm>
        </p:spPr>
        <p:txBody>
          <a:bodyPr>
            <a:normAutofit/>
          </a:bodyPr>
          <a:lstStyle/>
          <a:p>
            <a:pPr algn="ctr"/>
            <a:r>
              <a:rPr lang="en-US" sz="4000" spc="600" dirty="0">
                <a:solidFill>
                  <a:schemeClr val="bg1"/>
                </a:solidFill>
                <a:latin typeface="Gill Sans Nova" panose="020B0602020104020203" pitchFamily="34" charset="0"/>
              </a:rPr>
              <a:t>KEY METRICS</a:t>
            </a:r>
          </a:p>
        </p:txBody>
      </p:sp>
    </p:spTree>
    <p:extLst>
      <p:ext uri="{BB962C8B-B14F-4D97-AF65-F5344CB8AC3E}">
        <p14:creationId xmlns:p14="http://schemas.microsoft.com/office/powerpoint/2010/main" val="2597916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CDB5FF-E777-DD48-90B2-A8481522D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324" y="1656910"/>
            <a:ext cx="9247352" cy="460057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944B075-350A-C442-A6A2-88B3B835E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75334"/>
            <a:ext cx="9692640" cy="805057"/>
          </a:xfrm>
        </p:spPr>
        <p:txBody>
          <a:bodyPr>
            <a:normAutofit/>
          </a:bodyPr>
          <a:lstStyle/>
          <a:p>
            <a:pPr algn="ctr"/>
            <a:r>
              <a:rPr lang="en-US" sz="4000" spc="600" dirty="0">
                <a:solidFill>
                  <a:schemeClr val="bg1"/>
                </a:solidFill>
                <a:latin typeface="Gill Sans Nova" panose="020B0602020104020203" pitchFamily="34" charset="0"/>
              </a:rPr>
              <a:t>SHOPPING BEHAVIOR</a:t>
            </a:r>
          </a:p>
        </p:txBody>
      </p:sp>
    </p:spTree>
    <p:extLst>
      <p:ext uri="{BB962C8B-B14F-4D97-AF65-F5344CB8AC3E}">
        <p14:creationId xmlns:p14="http://schemas.microsoft.com/office/powerpoint/2010/main" val="2628286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814</TotalTime>
  <Words>525</Words>
  <Application>Microsoft Office PowerPoint</Application>
  <PresentationFormat>Widescreen</PresentationFormat>
  <Paragraphs>151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Gill Sans Nova</vt:lpstr>
      <vt:lpstr>Wingdings 2</vt:lpstr>
      <vt:lpstr>Office Theme</vt:lpstr>
      <vt:lpstr>MARKETING ANALYTICS</vt:lpstr>
      <vt:lpstr>PowerPoint Presentation</vt:lpstr>
      <vt:lpstr>BUSINESS OBJECTIVES</vt:lpstr>
      <vt:lpstr>TARGET AUDIENCE</vt:lpstr>
      <vt:lpstr>KEY PERFORMANCE INDICATORS</vt:lpstr>
      <vt:lpstr>PowerPoint Presentation</vt:lpstr>
      <vt:lpstr>KEY METRICS</vt:lpstr>
      <vt:lpstr>KEY METRICS</vt:lpstr>
      <vt:lpstr>SHOPPING BEHAVIOR</vt:lpstr>
      <vt:lpstr>REVENUE WATERFALL ANALYSIS</vt:lpstr>
      <vt:lpstr>REVENUE WATERFALL ANALYSIS</vt:lpstr>
      <vt:lpstr>KEY FINDINGS &amp; ANALYSIS</vt:lpstr>
      <vt:lpstr>RECOMMENDATIONS</vt:lpstr>
      <vt:lpstr>RECOMMENDATIONS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ANALYTICS</dc:title>
  <dc:creator>ALISHA PANICKER</dc:creator>
  <cp:lastModifiedBy>ALISHA PANICKER</cp:lastModifiedBy>
  <cp:revision>109</cp:revision>
  <dcterms:created xsi:type="dcterms:W3CDTF">2019-04-28T22:31:54Z</dcterms:created>
  <dcterms:modified xsi:type="dcterms:W3CDTF">2019-05-02T20:45:25Z</dcterms:modified>
</cp:coreProperties>
</file>