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3"/>
  </p:notesMasterIdLst>
  <p:sldIdLst>
    <p:sldId id="256" r:id="rId2"/>
    <p:sldId id="257" r:id="rId3"/>
    <p:sldId id="259" r:id="rId4"/>
    <p:sldId id="260" r:id="rId5"/>
    <p:sldId id="258" r:id="rId6"/>
    <p:sldId id="261" r:id="rId7"/>
    <p:sldId id="271" r:id="rId8"/>
    <p:sldId id="272" r:id="rId9"/>
    <p:sldId id="274" r:id="rId10"/>
    <p:sldId id="273" r:id="rId11"/>
    <p:sldId id="269"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88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1854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861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6062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3/08/2024</a:t>
            </a:r>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3/08/2024</a:t>
            </a:r>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3/08/2024</a:t>
            </a:r>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3/08/2024</a:t>
            </a:r>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3/08/2024</a:t>
            </a:r>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3/08/2024</a:t>
            </a:r>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3/08/2024</a:t>
            </a:r>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3/08/2024</a:t>
            </a:r>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3/08/2024</a:t>
            </a:r>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3/08/2024</a:t>
            </a:r>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3/08/2024</a:t>
            </a:r>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3/08/2024</a:t>
            </a:r>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744018" y="2149002"/>
            <a:ext cx="7655964" cy="1981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IN" sz="4400" b="1"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FAKE PROFILES IDENTIFICATION IN ONLINE SOCIAL NETWORKS USING MACHINE LEARNING AND NLP </a:t>
            </a:r>
            <a:endParaRPr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indent="0">
              <a:spcBef>
                <a:spcPts val="0"/>
              </a:spcBef>
              <a:buSzPct val="100000"/>
            </a:pPr>
            <a:r>
              <a:rPr lang="en-US" dirty="0">
                <a:latin typeface="Times New Roman" panose="02020603050405020304" pitchFamily="18" charset="0"/>
                <a:cs typeface="Times New Roman" panose="02020603050405020304" pitchFamily="18" charset="0"/>
              </a:rPr>
              <a:t>Batch ID: 4</a:t>
            </a:r>
          </a:p>
          <a:p>
            <a:pPr marL="0" lvl="0" indent="0" algn="ctr" rtl="0">
              <a:spcBef>
                <a:spcPts val="0"/>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1 Reg. No: RA2111003010240</a:t>
            </a:r>
            <a:endParaRPr dirty="0">
              <a:latin typeface="Times New Roman" panose="02020603050405020304" pitchFamily="18" charset="0"/>
              <a:cs typeface="Times New Roman" panose="02020603050405020304" pitchFamily="18" charset="0"/>
            </a:endParaRPr>
          </a:p>
          <a:p>
            <a:pPr marL="0" indent="0">
              <a:spcBef>
                <a:spcPts val="592"/>
              </a:spcBef>
              <a:buSzPct val="100000"/>
            </a:pPr>
            <a:r>
              <a:rPr lang="en-US" dirty="0">
                <a:latin typeface="Times New Roman" panose="02020603050405020304" pitchFamily="18" charset="0"/>
                <a:cs typeface="Times New Roman" panose="02020603050405020304" pitchFamily="18" charset="0"/>
              </a:rPr>
              <a:t>Student 1 Name: </a:t>
            </a:r>
            <a:r>
              <a:rPr lang="en-US" dirty="0" err="1">
                <a:latin typeface="Times New Roman" panose="02020603050405020304" pitchFamily="18" charset="0"/>
                <a:cs typeface="Times New Roman" panose="02020603050405020304" pitchFamily="18" charset="0"/>
              </a:rPr>
              <a:t>Namratha</a:t>
            </a:r>
            <a:r>
              <a:rPr lang="en-US" dirty="0">
                <a:latin typeface="Times New Roman" panose="02020603050405020304" pitchFamily="18" charset="0"/>
                <a:cs typeface="Times New Roman" panose="02020603050405020304" pitchFamily="18" charset="0"/>
              </a:rPr>
              <a:t> </a:t>
            </a:r>
          </a:p>
          <a:p>
            <a:pPr marL="0" lvl="0" indent="0" algn="ctr" rtl="0">
              <a:spcBef>
                <a:spcPts val="592"/>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2 Reg. No: RA2111003010250</a:t>
            </a:r>
          </a:p>
          <a:p>
            <a:pPr marL="0" lvl="0" indent="0">
              <a:spcBef>
                <a:spcPts val="592"/>
              </a:spcBef>
              <a:buSzPct val="100000"/>
            </a:pPr>
            <a:r>
              <a:rPr lang="en-US" dirty="0">
                <a:latin typeface="Times New Roman" panose="02020603050405020304" pitchFamily="18" charset="0"/>
                <a:cs typeface="Times New Roman" panose="02020603050405020304" pitchFamily="18" charset="0"/>
              </a:rPr>
              <a:t>Student 2 Name: Keerthana </a:t>
            </a:r>
            <a:endParaRPr dirty="0">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1" y="553354"/>
            <a:ext cx="1441580" cy="556990"/>
          </a:xfrm>
          <a:prstGeom prst="rect">
            <a:avLst/>
          </a:prstGeom>
          <a:noFill/>
          <a:ln>
            <a:noFill/>
          </a:ln>
        </p:spPr>
      </p:pic>
      <p:sp>
        <p:nvSpPr>
          <p:cNvPr id="91" name="Google Shape;91;p1"/>
          <p:cNvSpPr/>
          <p:nvPr/>
        </p:nvSpPr>
        <p:spPr>
          <a:xfrm>
            <a:off x="1964531" y="569724"/>
            <a:ext cx="61722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18CSP107L-MINOR PROJECT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228600" y="5243512"/>
            <a:ext cx="3471862" cy="1190625"/>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Guide name: Ramkumar Jayaraman </a:t>
            </a:r>
          </a:p>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Designation: Assistant Professor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Department: CTECH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sz="3600" dirty="0"/>
              <a:t>Fake profile Identification</a:t>
            </a:r>
            <a:endParaRPr sz="3600" dirty="0"/>
          </a:p>
        </p:txBody>
      </p:sp>
      <p:sp>
        <p:nvSpPr>
          <p:cNvPr id="97" name="Google Shape;97;p2"/>
          <p:cNvSpPr txBox="1">
            <a:spLocks noGrp="1"/>
          </p:cNvSpPr>
          <p:nvPr>
            <p:ph type="body" idx="1"/>
          </p:nvPr>
        </p:nvSpPr>
        <p:spPr>
          <a:xfrm>
            <a:off x="457200" y="1212980"/>
            <a:ext cx="8229600" cy="49131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312576" y="394733"/>
            <a:ext cx="1889449" cy="510337"/>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a:t>3/08/2024</a:t>
            </a:r>
            <a:endParaRPr lang="en-US"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graphicFrame>
        <p:nvGraphicFramePr>
          <p:cNvPr id="3" name="Table 2"/>
          <p:cNvGraphicFramePr>
            <a:graphicFrameLocks noGrp="1"/>
          </p:cNvGraphicFramePr>
          <p:nvPr>
            <p:extLst>
              <p:ext uri="{D42A27DB-BD31-4B8C-83A1-F6EECF244321}">
                <p14:modId xmlns:p14="http://schemas.microsoft.com/office/powerpoint/2010/main" val="3128591135"/>
              </p:ext>
            </p:extLst>
          </p:nvPr>
        </p:nvGraphicFramePr>
        <p:xfrm>
          <a:off x="653852" y="1767840"/>
          <a:ext cx="8032950" cy="4257719"/>
        </p:xfrm>
        <a:graphic>
          <a:graphicData uri="http://schemas.openxmlformats.org/drawingml/2006/table">
            <a:tbl>
              <a:tblPr firstRow="1" bandRow="1">
                <a:tableStyleId>{5C22544A-7EE6-4342-B048-85BDC9FD1C3A}</a:tableStyleId>
              </a:tblPr>
              <a:tblGrid>
                <a:gridCol w="1606590">
                  <a:extLst>
                    <a:ext uri="{9D8B030D-6E8A-4147-A177-3AD203B41FA5}">
                      <a16:colId xmlns:a16="http://schemas.microsoft.com/office/drawing/2014/main" val="1505988998"/>
                    </a:ext>
                  </a:extLst>
                </a:gridCol>
                <a:gridCol w="1606590">
                  <a:extLst>
                    <a:ext uri="{9D8B030D-6E8A-4147-A177-3AD203B41FA5}">
                      <a16:colId xmlns:a16="http://schemas.microsoft.com/office/drawing/2014/main" val="4179751452"/>
                    </a:ext>
                  </a:extLst>
                </a:gridCol>
                <a:gridCol w="1606590">
                  <a:extLst>
                    <a:ext uri="{9D8B030D-6E8A-4147-A177-3AD203B41FA5}">
                      <a16:colId xmlns:a16="http://schemas.microsoft.com/office/drawing/2014/main" val="1034185137"/>
                    </a:ext>
                  </a:extLst>
                </a:gridCol>
                <a:gridCol w="1606590">
                  <a:extLst>
                    <a:ext uri="{9D8B030D-6E8A-4147-A177-3AD203B41FA5}">
                      <a16:colId xmlns:a16="http://schemas.microsoft.com/office/drawing/2014/main" val="520128963"/>
                    </a:ext>
                  </a:extLst>
                </a:gridCol>
                <a:gridCol w="1606590">
                  <a:extLst>
                    <a:ext uri="{9D8B030D-6E8A-4147-A177-3AD203B41FA5}">
                      <a16:colId xmlns:a16="http://schemas.microsoft.com/office/drawing/2014/main" val="999101198"/>
                    </a:ext>
                  </a:extLst>
                </a:gridCol>
              </a:tblGrid>
              <a:tr h="251778">
                <a:tc>
                  <a:txBody>
                    <a:bodyPr/>
                    <a:lstStyle/>
                    <a:p>
                      <a:pPr algn="ctr"/>
                      <a:r>
                        <a:rPr lang="en-US" dirty="0"/>
                        <a:t>S.NO</a:t>
                      </a:r>
                      <a:endParaRPr lang="en-IN" dirty="0"/>
                    </a:p>
                  </a:txBody>
                  <a:tcPr/>
                </a:tc>
                <a:tc>
                  <a:txBody>
                    <a:bodyPr/>
                    <a:lstStyle/>
                    <a:p>
                      <a:pPr algn="ctr"/>
                      <a:r>
                        <a:rPr lang="en-US" dirty="0"/>
                        <a:t>TOPIC</a:t>
                      </a:r>
                      <a:endParaRPr lang="en-IN" dirty="0"/>
                    </a:p>
                  </a:txBody>
                  <a:tcPr/>
                </a:tc>
                <a:tc>
                  <a:txBody>
                    <a:bodyPr/>
                    <a:lstStyle/>
                    <a:p>
                      <a:pPr algn="ctr"/>
                      <a:r>
                        <a:rPr lang="en-US" dirty="0"/>
                        <a:t>CONTEXT</a:t>
                      </a:r>
                      <a:endParaRPr lang="en-IN" dirty="0"/>
                    </a:p>
                  </a:txBody>
                  <a:tcPr/>
                </a:tc>
                <a:tc>
                  <a:txBody>
                    <a:bodyPr/>
                    <a:lstStyle/>
                    <a:p>
                      <a:pPr algn="ctr"/>
                      <a:r>
                        <a:rPr lang="en-US" dirty="0"/>
                        <a:t>AUTHOR</a:t>
                      </a:r>
                      <a:endParaRPr lang="en-IN" dirty="0"/>
                    </a:p>
                  </a:txBody>
                  <a:tcPr/>
                </a:tc>
                <a:tc>
                  <a:txBody>
                    <a:bodyPr/>
                    <a:lstStyle/>
                    <a:p>
                      <a:pPr algn="ctr"/>
                      <a:r>
                        <a:rPr lang="en-US" dirty="0"/>
                        <a:t>YEAR</a:t>
                      </a:r>
                      <a:endParaRPr lang="en-IN" dirty="0"/>
                    </a:p>
                  </a:txBody>
                  <a:tcPr/>
                </a:tc>
                <a:extLst>
                  <a:ext uri="{0D108BD9-81ED-4DB2-BD59-A6C34878D82A}">
                    <a16:rowId xmlns:a16="http://schemas.microsoft.com/office/drawing/2014/main" val="771428334"/>
                  </a:ext>
                </a:extLst>
              </a:tr>
              <a:tr h="3952919">
                <a:tc>
                  <a:txBody>
                    <a:bodyPr/>
                    <a:lstStyle/>
                    <a:p>
                      <a:pPr algn="ctr"/>
                      <a:r>
                        <a:rPr lang="en-IN" dirty="0"/>
                        <a:t>4</a:t>
                      </a:r>
                    </a:p>
                  </a:txBody>
                  <a:tcPr/>
                </a:tc>
                <a:tc>
                  <a:txBody>
                    <a:bodyPr/>
                    <a:lstStyle/>
                    <a:p>
                      <a:pPr algn="ctr"/>
                      <a:r>
                        <a:rPr lang="en-US" dirty="0"/>
                        <a:t>A Feature Based Approach to Detect Fake Profiles in </a:t>
                      </a:r>
                      <a:r>
                        <a:rPr lang="en-US" dirty="0" err="1"/>
                        <a:t>Twitte</a:t>
                      </a:r>
                      <a:endParaRPr lang="en-IN" dirty="0"/>
                    </a:p>
                  </a:txBody>
                  <a:tcPr/>
                </a:tc>
                <a:tc>
                  <a:txBody>
                    <a:bodyPr/>
                    <a:lstStyle/>
                    <a:p>
                      <a:pPr algn="ctr"/>
                      <a:r>
                        <a:rPr lang="en-US" dirty="0"/>
                        <a:t>The rapid growth of social media platforms has led to the rise of fake accounts, posing a threat to genuine users. A feature-based approach identifies these accounts efficiently, with a Random Forest algorithm achieving 87.9% accuracy.</a:t>
                      </a:r>
                      <a:endParaRPr lang="en-IN" dirty="0"/>
                    </a:p>
                  </a:txBody>
                  <a:tcPr/>
                </a:tc>
                <a:tc>
                  <a:txBody>
                    <a:bodyPr/>
                    <a:lstStyle/>
                    <a:p>
                      <a:pPr algn="ctr"/>
                      <a:r>
                        <a:rPr lang="fi-FI" dirty="0"/>
                        <a:t> Jyoti Kaubiyal, Ankit Kumar Jain</a:t>
                      </a:r>
                      <a:endParaRPr lang="en-IN" dirty="0"/>
                    </a:p>
                  </a:txBody>
                  <a:tcPr/>
                </a:tc>
                <a:tc>
                  <a:txBody>
                    <a:bodyPr/>
                    <a:lstStyle/>
                    <a:p>
                      <a:pPr algn="ctr"/>
                      <a:r>
                        <a:rPr lang="en-IN" dirty="0"/>
                        <a:t>2019</a:t>
                      </a:r>
                    </a:p>
                  </a:txBody>
                  <a:tcPr/>
                </a:tc>
                <a:extLst>
                  <a:ext uri="{0D108BD9-81ED-4DB2-BD59-A6C34878D82A}">
                    <a16:rowId xmlns:a16="http://schemas.microsoft.com/office/drawing/2014/main" val="2588268003"/>
                  </a:ext>
                </a:extLst>
              </a:tr>
            </a:tbl>
          </a:graphicData>
        </a:graphic>
      </p:graphicFrame>
    </p:spTree>
    <p:extLst>
      <p:ext uri="{BB962C8B-B14F-4D97-AF65-F5344CB8AC3E}">
        <p14:creationId xmlns:p14="http://schemas.microsoft.com/office/powerpoint/2010/main" val="84581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571500" lvl="1" indent="0">
              <a:buNone/>
            </a:pPr>
            <a:r>
              <a:rPr lang="en-US" sz="3800" dirty="0">
                <a:latin typeface="Times New Roman" panose="02020603050405020304" pitchFamily="18" charset="0"/>
                <a:cs typeface="Times New Roman" panose="02020603050405020304" pitchFamily="18" charset="0"/>
              </a:rPr>
              <a:t>References</a:t>
            </a:r>
          </a:p>
          <a:p>
            <a:pPr marL="135464" indent="0" algn="just">
              <a:lnSpc>
                <a:spcPct val="150000"/>
              </a:lnSpc>
              <a:buNone/>
            </a:pPr>
            <a:r>
              <a:rPr lang="en-US" sz="2200" dirty="0">
                <a:latin typeface="Times New Roman" pitchFamily="18" charset="0"/>
                <a:cs typeface="Times New Roman" pitchFamily="18" charset="0"/>
              </a:rPr>
              <a:t>[1] Michael Fire et al. (2012). "Strangers intrusion detection-detecting spammers and fake profiles in social networks based on topology anomalies." Human Journal 1(1): 26-39.Günther, F. and S. Fritsch (2010). </a:t>
            </a:r>
            <a:r>
              <a:rPr lang="en-IN" sz="2200" dirty="0">
                <a:latin typeface="Times New Roman" pitchFamily="18" charset="0"/>
                <a:cs typeface="Times New Roman" pitchFamily="18" charset="0"/>
              </a:rPr>
              <a:t>.</a:t>
            </a:r>
          </a:p>
          <a:p>
            <a:pPr marL="135464" indent="0" algn="just">
              <a:lnSpc>
                <a:spcPct val="150000"/>
              </a:lnSpc>
              <a:buNone/>
            </a:pPr>
            <a:r>
              <a:rPr lang="en-IN" sz="2200" dirty="0">
                <a:latin typeface="Times New Roman" pitchFamily="18" charset="0"/>
                <a:cs typeface="Times New Roman" pitchFamily="18" charset="0"/>
              </a:rPr>
              <a:t>[2] </a:t>
            </a:r>
            <a:r>
              <a:rPr lang="en-IN" sz="2200" dirty="0" err="1">
                <a:latin typeface="Times New Roman" pitchFamily="18" charset="0"/>
                <a:cs typeface="Times New Roman" pitchFamily="18" charset="0"/>
              </a:rPr>
              <a:t>Dr.</a:t>
            </a:r>
            <a:r>
              <a:rPr lang="en-IN" sz="2200" dirty="0">
                <a:latin typeface="Times New Roman" pitchFamily="18" charset="0"/>
                <a:cs typeface="Times New Roman" pitchFamily="18" charset="0"/>
              </a:rPr>
              <a:t> S. Kannan, </a:t>
            </a:r>
            <a:r>
              <a:rPr lang="en-IN" sz="2200" dirty="0" err="1">
                <a:latin typeface="Times New Roman" pitchFamily="18" charset="0"/>
                <a:cs typeface="Times New Roman" pitchFamily="18" charset="0"/>
              </a:rPr>
              <a:t>Vairaprakash</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Gurusamy</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Preprocessing</a:t>
            </a:r>
            <a:r>
              <a:rPr lang="en-IN" sz="2200" dirty="0">
                <a:latin typeface="Times New Roman" pitchFamily="18" charset="0"/>
                <a:cs typeface="Times New Roman" pitchFamily="18" charset="0"/>
              </a:rPr>
              <a:t> Techniques for Text Mining”, 05 March 2015. </a:t>
            </a:r>
          </a:p>
          <a:p>
            <a:pPr marL="135464" indent="0" algn="just">
              <a:lnSpc>
                <a:spcPct val="150000"/>
              </a:lnSpc>
              <a:buNone/>
            </a:pPr>
            <a:r>
              <a:rPr lang="en-IN" sz="2200" dirty="0">
                <a:latin typeface="Times New Roman" pitchFamily="18" charset="0"/>
                <a:cs typeface="Times New Roman" pitchFamily="18" charset="0"/>
              </a:rPr>
              <a:t>[3] </a:t>
            </a:r>
            <a:r>
              <a:rPr lang="en-IN" sz="2200" dirty="0" err="1">
                <a:latin typeface="Times New Roman" pitchFamily="18" charset="0"/>
                <a:cs typeface="Times New Roman" pitchFamily="18" charset="0"/>
              </a:rPr>
              <a:t>Shalinda</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Adikari</a:t>
            </a:r>
            <a:r>
              <a:rPr lang="en-IN" sz="2200" dirty="0">
                <a:latin typeface="Times New Roman" pitchFamily="18" charset="0"/>
                <a:cs typeface="Times New Roman" pitchFamily="18" charset="0"/>
              </a:rPr>
              <a:t> and Kaushik Dutta, Identifying Fake Profiles in LinkedIn, PACIS 2014 Proceedings, </a:t>
            </a:r>
            <a:r>
              <a:rPr lang="en-IN" sz="2200" dirty="0" err="1">
                <a:latin typeface="Times New Roman" pitchFamily="18" charset="0"/>
                <a:cs typeface="Times New Roman" pitchFamily="18" charset="0"/>
              </a:rPr>
              <a:t>AISeL</a:t>
            </a:r>
            <a:endParaRPr lang="en-IN" sz="2200" dirty="0">
              <a:latin typeface="Times New Roman" pitchFamily="18" charset="0"/>
              <a:cs typeface="Times New Roman" pitchFamily="18" charset="0"/>
            </a:endParaRPr>
          </a:p>
          <a:p>
            <a:pPr marL="571500" lvl="1" indent="0">
              <a:buNone/>
            </a:pPr>
            <a:endParaRPr lang="en-US"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a:t>3/08/2024</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72124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671804"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sz="3600" dirty="0"/>
              <a:t>Fake Profile Identification</a:t>
            </a:r>
            <a:endParaRPr sz="36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Abstract  :</a:t>
            </a:r>
          </a:p>
          <a:p>
            <a:pPr marL="0" lvl="0" indent="0" algn="l" rtl="0">
              <a:spcBef>
                <a:spcPts val="0"/>
              </a:spcBef>
              <a:spcAft>
                <a:spcPts val="0"/>
              </a:spcAft>
              <a:buClr>
                <a:schemeClr val="dk1"/>
              </a:buClr>
              <a:buSzPts val="3200"/>
              <a:buNone/>
            </a:pPr>
            <a:endParaRPr lang="en-US" dirty="0">
              <a:latin typeface="Times New Roman" panose="02020603050405020304" pitchFamily="18" charset="0"/>
              <a:cs typeface="Times New Roman" panose="02020603050405020304" pitchFamily="18" charset="0"/>
            </a:endParaRPr>
          </a:p>
          <a:p>
            <a:pPr indent="-457200">
              <a:spcBef>
                <a:spcPts val="0"/>
              </a:spcBef>
              <a:buSzPts val="3200"/>
            </a:pPr>
            <a:r>
              <a:rPr lang="en-US" sz="2000" dirty="0">
                <a:latin typeface="Times New Roman" pitchFamily="18" charset="0"/>
                <a:cs typeface="Times New Roman" pitchFamily="18" charset="0"/>
              </a:rPr>
              <a:t>To analyze, who are encouraging threats in social network we need to classify the social networks profiles of the users. From the classification, we can get the genuine profiles and fake profiles on the social networks. Traditionally, we have different classification methods for detecting the fake profiles on the social networks.</a:t>
            </a:r>
          </a:p>
          <a:p>
            <a:pPr marL="0" indent="0">
              <a:spcBef>
                <a:spcPts val="0"/>
              </a:spcBef>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81345"/>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a:t>3/08/2024</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sz="3600" dirty="0"/>
              <a:t>Fake profile Identification</a:t>
            </a:r>
            <a:endParaRPr sz="36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r>
              <a:rPr lang="en-US" sz="6700" dirty="0">
                <a:latin typeface="Times New Roman" panose="02020603050405020304" pitchFamily="18" charset="0"/>
                <a:cs typeface="Times New Roman" panose="02020603050405020304" pitchFamily="18" charset="0"/>
              </a:rPr>
              <a:t>Introduction </a:t>
            </a:r>
          </a:p>
          <a:p>
            <a:pPr marL="0" lvl="0" indent="0" algn="l" rtl="0">
              <a:spcBef>
                <a:spcPts val="0"/>
              </a:spcBef>
              <a:spcAft>
                <a:spcPts val="0"/>
              </a:spcAft>
              <a:buClr>
                <a:schemeClr val="dk1"/>
              </a:buClr>
              <a:buSzPts val="3200"/>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sz="4000" dirty="0">
                <a:latin typeface="Times New Roman" pitchFamily="18" charset="0"/>
                <a:cs typeface="Times New Roman" pitchFamily="18" charset="0"/>
              </a:rPr>
              <a:t>Social networking has end up a well-known recreation within the web at present, attracting hundreds of thousands of users, spending billions of minutes on such services. Online Social network (OSN) services variety from social interactions-based platforms similar to Facebook or Instagram, to understanding dissemination-centric platforms reminiscent of X or Google Buzz. The opposite hand, enhancing security concerns and protecting the OSN privateness still signify a most important bottleneck and viewed mission. </a:t>
            </a:r>
          </a:p>
          <a:p>
            <a:pPr marL="0" indent="0" algn="just">
              <a:lnSpc>
                <a:spcPct val="150000"/>
              </a:lnSpc>
              <a:buNone/>
            </a:pPr>
            <a:r>
              <a:rPr lang="en-US" sz="4000" dirty="0">
                <a:latin typeface="Times New Roman" pitchFamily="18" charset="0"/>
                <a:cs typeface="Times New Roman" pitchFamily="18" charset="0"/>
              </a:rPr>
              <a:t>When making use of Social network’s (SN’s), one of a kind men and women share one-of-a-kind quantities of their private understanding. Having our individual know-how entirely or in part uncovered to the general public, makes us excellent targets for unique types of assaults, the worst of which could be identification theft</a:t>
            </a:r>
            <a:r>
              <a:rPr lang="en-US" sz="3200" dirty="0">
                <a:latin typeface="Times New Roman" pitchFamily="18" charset="0"/>
                <a:cs typeface="Times New Roman" pitchFamily="18" charset="0"/>
              </a:rPr>
              <a:t>.</a:t>
            </a:r>
          </a:p>
          <a:p>
            <a:pPr marL="0" lvl="0" indent="0" algn="l" rtl="0">
              <a:spcBef>
                <a:spcPts val="0"/>
              </a:spcBef>
              <a:spcAft>
                <a:spcPts val="0"/>
              </a:spcAft>
              <a:buClr>
                <a:schemeClr val="dk1"/>
              </a:buClr>
              <a:buSzPts val="3200"/>
              <a:buNone/>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a:t>3/08/2024</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sz="3600" dirty="0"/>
              <a:t>Fake profile Identification</a:t>
            </a:r>
            <a:endParaRPr sz="36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rPr>
              <a:t>Existing System</a:t>
            </a:r>
          </a:p>
          <a:p>
            <a:pPr marL="0" lvl="0" indent="0" algn="l" rtl="0">
              <a:spcBef>
                <a:spcPts val="0"/>
              </a:spcBef>
              <a:spcAft>
                <a:spcPts val="0"/>
              </a:spcAft>
              <a:buClr>
                <a:schemeClr val="dk1"/>
              </a:buClr>
              <a:buSzPts val="3200"/>
              <a:buNone/>
            </a:pPr>
            <a:endParaRPr lang="en-US"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A few procedures have been proposed by one of a kind researcher to realize the fake identities and malicious content material in online social networks. </a:t>
            </a:r>
          </a:p>
          <a:p>
            <a:pPr algn="just">
              <a:lnSpc>
                <a:spcPct val="150000"/>
              </a:lnSpc>
            </a:pPr>
            <a:r>
              <a:rPr lang="en-US" sz="2400" dirty="0">
                <a:latin typeface="Times New Roman" panose="02020603050405020304" pitchFamily="18" charset="0"/>
                <a:cs typeface="Times New Roman" panose="02020603050405020304" pitchFamily="18" charset="0"/>
              </a:rPr>
              <a:t>Each process had its own deserves and demerits where the existing models uses few algorithms.</a:t>
            </a:r>
          </a:p>
          <a:p>
            <a:pPr marL="0" lvl="0" indent="0" algn="l" rtl="0">
              <a:spcBef>
                <a:spcPts val="0"/>
              </a:spcBef>
              <a:spcAft>
                <a:spcPts val="0"/>
              </a:spcAft>
              <a:buClr>
                <a:schemeClr val="dk1"/>
              </a:buClr>
              <a:buSzPts val="3200"/>
              <a:buNone/>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a:t>3/08/2024</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6268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indent="0" algn="ctr">
              <a:spcBef>
                <a:spcPts val="0"/>
              </a:spcBef>
              <a:buSzPts val="3200"/>
              <a:buNone/>
            </a:pPr>
            <a:r>
              <a:rPr lang="en-US" dirty="0">
                <a:latin typeface="Times New Roman" panose="02020603050405020304" pitchFamily="18" charset="0"/>
                <a:cs typeface="Times New Roman" panose="02020603050405020304" pitchFamily="18" charset="0"/>
              </a:rPr>
              <a:t>Problem statement and Objectives </a:t>
            </a:r>
          </a:p>
          <a:p>
            <a:pPr marL="0" indent="0" algn="ctr">
              <a:spcBef>
                <a:spcPts val="0"/>
              </a:spcBef>
              <a:buSzPts val="3200"/>
              <a:buNone/>
            </a:pPr>
            <a:endParaRPr lang="en-US" dirty="0">
              <a:latin typeface="Times New Roman" panose="02020603050405020304" pitchFamily="18" charset="0"/>
              <a:cs typeface="Times New Roman" panose="02020603050405020304" pitchFamily="18" charset="0"/>
            </a:endParaRPr>
          </a:p>
          <a:p>
            <a:pPr marL="0" indent="0">
              <a:spcBef>
                <a:spcPts val="0"/>
              </a:spcBef>
              <a:buSzPts val="3200"/>
              <a:buNone/>
            </a:pPr>
            <a:r>
              <a:rPr lang="en-US" sz="2400" dirty="0">
                <a:latin typeface="Times New Roman" panose="02020603050405020304" pitchFamily="18" charset="0"/>
                <a:cs typeface="Times New Roman" panose="02020603050405020304" pitchFamily="18" charset="0"/>
              </a:rPr>
              <a:t>The main aim of this project is to identification of unreliable users in social networks  using machine learning and NLP technique</a:t>
            </a:r>
          </a:p>
          <a:p>
            <a:pPr marL="0" lvl="0" indent="0" algn="ctr" rtl="0">
              <a:spcBef>
                <a:spcPts val="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a:t>3/08/2024</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sz="3600" dirty="0"/>
              <a:t>Fake profile Identification</a:t>
            </a:r>
            <a:endParaRPr sz="36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r>
              <a:rPr lang="en-US" sz="4500" dirty="0">
                <a:latin typeface="Times New Roman" panose="02020603050405020304" pitchFamily="18" charset="0"/>
                <a:cs typeface="Times New Roman" panose="02020603050405020304" pitchFamily="18" charset="0"/>
              </a:rPr>
              <a:t>Proposed System  </a:t>
            </a:r>
          </a:p>
          <a:p>
            <a:pPr algn="just">
              <a:lnSpc>
                <a:spcPct val="150000"/>
              </a:lnSpc>
            </a:pPr>
            <a:r>
              <a:rPr lang="en-US" sz="2900" dirty="0">
                <a:latin typeface="Times New Roman" pitchFamily="18" charset="0"/>
                <a:cs typeface="Times New Roman" pitchFamily="18" charset="0"/>
              </a:rPr>
              <a:t>In this project we are going to present a machine learning &amp; natural language processing system to observe the fake users in online social networks. </a:t>
            </a:r>
          </a:p>
          <a:p>
            <a:pPr algn="just">
              <a:lnSpc>
                <a:spcPct val="150000"/>
              </a:lnSpc>
            </a:pPr>
            <a:r>
              <a:rPr lang="en-US" sz="2900" dirty="0">
                <a:latin typeface="Times New Roman" pitchFamily="18" charset="0"/>
                <a:cs typeface="Times New Roman" pitchFamily="18" charset="0"/>
              </a:rPr>
              <a:t>Moreover, we are adding algorithms such as support vector machine (SVM), Random forest classifier, Gradient boost classifier, Naïve bayes, and Logistic regression  algorithm and Decision Tree.</a:t>
            </a:r>
          </a:p>
          <a:p>
            <a:pPr algn="just">
              <a:lnSpc>
                <a:spcPct val="150000"/>
              </a:lnSpc>
            </a:pPr>
            <a:r>
              <a:rPr lang="en-US" sz="2900" dirty="0">
                <a:latin typeface="Times New Roman" pitchFamily="18" charset="0"/>
                <a:cs typeface="Times New Roman" pitchFamily="18" charset="0"/>
              </a:rPr>
              <a:t>In final prediction we will gain the values of accuracy, classification report and confusion matrix</a:t>
            </a:r>
            <a:r>
              <a:rPr lang="en-US" sz="3200" dirty="0">
                <a:latin typeface="Times New Roman" pitchFamily="18" charset="0"/>
                <a:cs typeface="Times New Roman" pitchFamily="18" charset="0"/>
              </a:rPr>
              <a:t>. </a:t>
            </a:r>
          </a:p>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a:t>3/08/2024</a:t>
            </a:r>
            <a:endParaRPr lang="en-US"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5879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sz="3600" dirty="0"/>
              <a:t>Fake profile Identification</a:t>
            </a:r>
            <a:endParaRPr sz="3600" dirty="0"/>
          </a:p>
        </p:txBody>
      </p:sp>
      <p:sp>
        <p:nvSpPr>
          <p:cNvPr id="97" name="Google Shape;97;p2"/>
          <p:cNvSpPr txBox="1">
            <a:spLocks noGrp="1"/>
          </p:cNvSpPr>
          <p:nvPr>
            <p:ph type="body" idx="1"/>
          </p:nvPr>
        </p:nvSpPr>
        <p:spPr>
          <a:xfrm>
            <a:off x="457200" y="1212980"/>
            <a:ext cx="8229600" cy="49131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312576" y="394733"/>
            <a:ext cx="1889449" cy="510337"/>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a:t>3/08/2024</a:t>
            </a:r>
            <a:endParaRPr lang="en-US"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graphicFrame>
        <p:nvGraphicFramePr>
          <p:cNvPr id="3" name="Table 2"/>
          <p:cNvGraphicFramePr>
            <a:graphicFrameLocks noGrp="1"/>
          </p:cNvGraphicFramePr>
          <p:nvPr>
            <p:extLst>
              <p:ext uri="{D42A27DB-BD31-4B8C-83A1-F6EECF244321}">
                <p14:modId xmlns:p14="http://schemas.microsoft.com/office/powerpoint/2010/main" val="355683128"/>
              </p:ext>
            </p:extLst>
          </p:nvPr>
        </p:nvGraphicFramePr>
        <p:xfrm>
          <a:off x="653852" y="1767840"/>
          <a:ext cx="8032950" cy="4257719"/>
        </p:xfrm>
        <a:graphic>
          <a:graphicData uri="http://schemas.openxmlformats.org/drawingml/2006/table">
            <a:tbl>
              <a:tblPr firstRow="1" bandRow="1">
                <a:tableStyleId>{5C22544A-7EE6-4342-B048-85BDC9FD1C3A}</a:tableStyleId>
              </a:tblPr>
              <a:tblGrid>
                <a:gridCol w="1606590">
                  <a:extLst>
                    <a:ext uri="{9D8B030D-6E8A-4147-A177-3AD203B41FA5}">
                      <a16:colId xmlns:a16="http://schemas.microsoft.com/office/drawing/2014/main" val="1505988998"/>
                    </a:ext>
                  </a:extLst>
                </a:gridCol>
                <a:gridCol w="1606590">
                  <a:extLst>
                    <a:ext uri="{9D8B030D-6E8A-4147-A177-3AD203B41FA5}">
                      <a16:colId xmlns:a16="http://schemas.microsoft.com/office/drawing/2014/main" val="4179751452"/>
                    </a:ext>
                  </a:extLst>
                </a:gridCol>
                <a:gridCol w="1606590">
                  <a:extLst>
                    <a:ext uri="{9D8B030D-6E8A-4147-A177-3AD203B41FA5}">
                      <a16:colId xmlns:a16="http://schemas.microsoft.com/office/drawing/2014/main" val="1034185137"/>
                    </a:ext>
                  </a:extLst>
                </a:gridCol>
                <a:gridCol w="1606590">
                  <a:extLst>
                    <a:ext uri="{9D8B030D-6E8A-4147-A177-3AD203B41FA5}">
                      <a16:colId xmlns:a16="http://schemas.microsoft.com/office/drawing/2014/main" val="520128963"/>
                    </a:ext>
                  </a:extLst>
                </a:gridCol>
                <a:gridCol w="1606590">
                  <a:extLst>
                    <a:ext uri="{9D8B030D-6E8A-4147-A177-3AD203B41FA5}">
                      <a16:colId xmlns:a16="http://schemas.microsoft.com/office/drawing/2014/main" val="999101198"/>
                    </a:ext>
                  </a:extLst>
                </a:gridCol>
              </a:tblGrid>
              <a:tr h="251778">
                <a:tc>
                  <a:txBody>
                    <a:bodyPr/>
                    <a:lstStyle/>
                    <a:p>
                      <a:pPr algn="ctr"/>
                      <a:r>
                        <a:rPr lang="en-US" dirty="0"/>
                        <a:t>S.NO</a:t>
                      </a:r>
                      <a:endParaRPr lang="en-IN" dirty="0"/>
                    </a:p>
                  </a:txBody>
                  <a:tcPr/>
                </a:tc>
                <a:tc>
                  <a:txBody>
                    <a:bodyPr/>
                    <a:lstStyle/>
                    <a:p>
                      <a:pPr algn="ctr"/>
                      <a:r>
                        <a:rPr lang="en-US" dirty="0"/>
                        <a:t>TOPIC</a:t>
                      </a:r>
                      <a:endParaRPr lang="en-IN" dirty="0"/>
                    </a:p>
                  </a:txBody>
                  <a:tcPr/>
                </a:tc>
                <a:tc>
                  <a:txBody>
                    <a:bodyPr/>
                    <a:lstStyle/>
                    <a:p>
                      <a:pPr algn="ctr"/>
                      <a:r>
                        <a:rPr lang="en-US" dirty="0"/>
                        <a:t>CONTEXT</a:t>
                      </a:r>
                      <a:endParaRPr lang="en-IN" dirty="0"/>
                    </a:p>
                  </a:txBody>
                  <a:tcPr/>
                </a:tc>
                <a:tc>
                  <a:txBody>
                    <a:bodyPr/>
                    <a:lstStyle/>
                    <a:p>
                      <a:pPr algn="ctr"/>
                      <a:r>
                        <a:rPr lang="en-US" dirty="0"/>
                        <a:t>AUTHOR</a:t>
                      </a:r>
                      <a:endParaRPr lang="en-IN" dirty="0"/>
                    </a:p>
                  </a:txBody>
                  <a:tcPr/>
                </a:tc>
                <a:tc>
                  <a:txBody>
                    <a:bodyPr/>
                    <a:lstStyle/>
                    <a:p>
                      <a:pPr algn="ctr"/>
                      <a:r>
                        <a:rPr lang="en-US" dirty="0"/>
                        <a:t>YEAR</a:t>
                      </a:r>
                      <a:endParaRPr lang="en-IN" dirty="0"/>
                    </a:p>
                  </a:txBody>
                  <a:tcPr/>
                </a:tc>
                <a:extLst>
                  <a:ext uri="{0D108BD9-81ED-4DB2-BD59-A6C34878D82A}">
                    <a16:rowId xmlns:a16="http://schemas.microsoft.com/office/drawing/2014/main" val="771428334"/>
                  </a:ext>
                </a:extLst>
              </a:tr>
              <a:tr h="3952919">
                <a:tc>
                  <a:txBody>
                    <a:bodyPr/>
                    <a:lstStyle/>
                    <a:p>
                      <a:pPr algn="ctr"/>
                      <a:r>
                        <a:rPr lang="en-US" dirty="0"/>
                        <a:t>1</a:t>
                      </a:r>
                      <a:endParaRPr lang="en-IN" dirty="0"/>
                    </a:p>
                  </a:txBody>
                  <a:tcPr/>
                </a:tc>
                <a:tc>
                  <a:txBody>
                    <a:bodyPr/>
                    <a:lstStyle/>
                    <a:p>
                      <a:pPr algn="ctr"/>
                      <a:r>
                        <a:rPr lang="en-US" dirty="0"/>
                        <a:t>Fake Profile Identification in Online Social Network Using Machine Learning and NLP </a:t>
                      </a:r>
                      <a:endParaRPr lang="en-IN" dirty="0"/>
                    </a:p>
                  </a:txBody>
                  <a:tcPr/>
                </a:tc>
                <a:tc>
                  <a:txBody>
                    <a:bodyPr/>
                    <a:lstStyle/>
                    <a:p>
                      <a:pPr algn="ctr"/>
                      <a:r>
                        <a:rPr lang="en-US" dirty="0"/>
                        <a:t>Social networking sites enable users to create profiles and engage with others, posing security risks. Classifying accounts helps distinguish authentic and phony profiles, detecting threats and preventing misuse.</a:t>
                      </a:r>
                      <a:endParaRPr lang="en-IN" dirty="0"/>
                    </a:p>
                  </a:txBody>
                  <a:tcPr/>
                </a:tc>
                <a:tc>
                  <a:txBody>
                    <a:bodyPr/>
                    <a:lstStyle/>
                    <a:p>
                      <a:pPr algn="ctr"/>
                      <a:r>
                        <a:rPr lang="en-US" dirty="0"/>
                        <a:t>Deepak Kumar Sharma and Dilip Roy </a:t>
                      </a:r>
                      <a:endParaRPr lang="en-IN" dirty="0"/>
                    </a:p>
                  </a:txBody>
                  <a:tcPr/>
                </a:tc>
                <a:tc>
                  <a:txBody>
                    <a:bodyPr/>
                    <a:lstStyle/>
                    <a:p>
                      <a:pPr algn="ctr"/>
                      <a:r>
                        <a:rPr lang="en-IN" dirty="0"/>
                        <a:t>2023-2024</a:t>
                      </a:r>
                    </a:p>
                  </a:txBody>
                  <a:tcPr/>
                </a:tc>
                <a:extLst>
                  <a:ext uri="{0D108BD9-81ED-4DB2-BD59-A6C34878D82A}">
                    <a16:rowId xmlns:a16="http://schemas.microsoft.com/office/drawing/2014/main" val="2588268003"/>
                  </a:ext>
                </a:extLst>
              </a:tr>
            </a:tbl>
          </a:graphicData>
        </a:graphic>
      </p:graphicFrame>
    </p:spTree>
    <p:extLst>
      <p:ext uri="{BB962C8B-B14F-4D97-AF65-F5344CB8AC3E}">
        <p14:creationId xmlns:p14="http://schemas.microsoft.com/office/powerpoint/2010/main" val="104715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sz="3600" dirty="0"/>
              <a:t>Fake profile Identification</a:t>
            </a:r>
            <a:endParaRPr sz="3600" dirty="0"/>
          </a:p>
        </p:txBody>
      </p:sp>
      <p:sp>
        <p:nvSpPr>
          <p:cNvPr id="97" name="Google Shape;97;p2"/>
          <p:cNvSpPr txBox="1">
            <a:spLocks noGrp="1"/>
          </p:cNvSpPr>
          <p:nvPr>
            <p:ph type="body" idx="1"/>
          </p:nvPr>
        </p:nvSpPr>
        <p:spPr>
          <a:xfrm>
            <a:off x="457200" y="1212980"/>
            <a:ext cx="8229600" cy="49131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312576" y="394733"/>
            <a:ext cx="1889449" cy="510337"/>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a:t>3/08/2024</a:t>
            </a:r>
            <a:endParaRPr lang="en-US"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graphicFrame>
        <p:nvGraphicFramePr>
          <p:cNvPr id="3" name="Table 2"/>
          <p:cNvGraphicFramePr>
            <a:graphicFrameLocks noGrp="1"/>
          </p:cNvGraphicFramePr>
          <p:nvPr>
            <p:extLst>
              <p:ext uri="{D42A27DB-BD31-4B8C-83A1-F6EECF244321}">
                <p14:modId xmlns:p14="http://schemas.microsoft.com/office/powerpoint/2010/main" val="684801907"/>
              </p:ext>
            </p:extLst>
          </p:nvPr>
        </p:nvGraphicFramePr>
        <p:xfrm>
          <a:off x="653852" y="1767840"/>
          <a:ext cx="8032950" cy="4257719"/>
        </p:xfrm>
        <a:graphic>
          <a:graphicData uri="http://schemas.openxmlformats.org/drawingml/2006/table">
            <a:tbl>
              <a:tblPr firstRow="1" bandRow="1">
                <a:tableStyleId>{5C22544A-7EE6-4342-B048-85BDC9FD1C3A}</a:tableStyleId>
              </a:tblPr>
              <a:tblGrid>
                <a:gridCol w="1606590">
                  <a:extLst>
                    <a:ext uri="{9D8B030D-6E8A-4147-A177-3AD203B41FA5}">
                      <a16:colId xmlns:a16="http://schemas.microsoft.com/office/drawing/2014/main" val="1505988998"/>
                    </a:ext>
                  </a:extLst>
                </a:gridCol>
                <a:gridCol w="1606590">
                  <a:extLst>
                    <a:ext uri="{9D8B030D-6E8A-4147-A177-3AD203B41FA5}">
                      <a16:colId xmlns:a16="http://schemas.microsoft.com/office/drawing/2014/main" val="4179751452"/>
                    </a:ext>
                  </a:extLst>
                </a:gridCol>
                <a:gridCol w="1606590">
                  <a:extLst>
                    <a:ext uri="{9D8B030D-6E8A-4147-A177-3AD203B41FA5}">
                      <a16:colId xmlns:a16="http://schemas.microsoft.com/office/drawing/2014/main" val="1034185137"/>
                    </a:ext>
                  </a:extLst>
                </a:gridCol>
                <a:gridCol w="1606590">
                  <a:extLst>
                    <a:ext uri="{9D8B030D-6E8A-4147-A177-3AD203B41FA5}">
                      <a16:colId xmlns:a16="http://schemas.microsoft.com/office/drawing/2014/main" val="520128963"/>
                    </a:ext>
                  </a:extLst>
                </a:gridCol>
                <a:gridCol w="1606590">
                  <a:extLst>
                    <a:ext uri="{9D8B030D-6E8A-4147-A177-3AD203B41FA5}">
                      <a16:colId xmlns:a16="http://schemas.microsoft.com/office/drawing/2014/main" val="999101198"/>
                    </a:ext>
                  </a:extLst>
                </a:gridCol>
              </a:tblGrid>
              <a:tr h="251778">
                <a:tc>
                  <a:txBody>
                    <a:bodyPr/>
                    <a:lstStyle/>
                    <a:p>
                      <a:pPr algn="ctr"/>
                      <a:r>
                        <a:rPr lang="en-US" dirty="0"/>
                        <a:t>S.NO</a:t>
                      </a:r>
                      <a:endParaRPr lang="en-IN" dirty="0"/>
                    </a:p>
                  </a:txBody>
                  <a:tcPr/>
                </a:tc>
                <a:tc>
                  <a:txBody>
                    <a:bodyPr/>
                    <a:lstStyle/>
                    <a:p>
                      <a:pPr algn="ctr"/>
                      <a:r>
                        <a:rPr lang="en-US" dirty="0"/>
                        <a:t>TOPIC</a:t>
                      </a:r>
                      <a:endParaRPr lang="en-IN" dirty="0"/>
                    </a:p>
                  </a:txBody>
                  <a:tcPr/>
                </a:tc>
                <a:tc>
                  <a:txBody>
                    <a:bodyPr/>
                    <a:lstStyle/>
                    <a:p>
                      <a:pPr algn="ctr"/>
                      <a:r>
                        <a:rPr lang="en-US" dirty="0"/>
                        <a:t>CONTEXT</a:t>
                      </a:r>
                      <a:endParaRPr lang="en-IN" dirty="0"/>
                    </a:p>
                  </a:txBody>
                  <a:tcPr/>
                </a:tc>
                <a:tc>
                  <a:txBody>
                    <a:bodyPr/>
                    <a:lstStyle/>
                    <a:p>
                      <a:pPr algn="ctr"/>
                      <a:r>
                        <a:rPr lang="en-US" dirty="0"/>
                        <a:t>AUTHOR</a:t>
                      </a:r>
                      <a:endParaRPr lang="en-IN" dirty="0"/>
                    </a:p>
                  </a:txBody>
                  <a:tcPr/>
                </a:tc>
                <a:tc>
                  <a:txBody>
                    <a:bodyPr/>
                    <a:lstStyle/>
                    <a:p>
                      <a:pPr algn="ctr"/>
                      <a:r>
                        <a:rPr lang="en-US" dirty="0"/>
                        <a:t>YEAR</a:t>
                      </a:r>
                      <a:endParaRPr lang="en-IN" dirty="0"/>
                    </a:p>
                  </a:txBody>
                  <a:tcPr/>
                </a:tc>
                <a:extLst>
                  <a:ext uri="{0D108BD9-81ED-4DB2-BD59-A6C34878D82A}">
                    <a16:rowId xmlns:a16="http://schemas.microsoft.com/office/drawing/2014/main" val="771428334"/>
                  </a:ext>
                </a:extLst>
              </a:tr>
              <a:tr h="3952919">
                <a:tc>
                  <a:txBody>
                    <a:bodyPr/>
                    <a:lstStyle/>
                    <a:p>
                      <a:pPr algn="ctr"/>
                      <a:r>
                        <a:rPr lang="en-IN" dirty="0"/>
                        <a:t>2</a:t>
                      </a:r>
                    </a:p>
                  </a:txBody>
                  <a:tcPr/>
                </a:tc>
                <a:tc>
                  <a:txBody>
                    <a:bodyPr/>
                    <a:lstStyle/>
                    <a:p>
                      <a:pPr algn="ctr"/>
                      <a:r>
                        <a:rPr lang="en-US" dirty="0"/>
                        <a:t>Fake Profile Identification in Social Network using Machine Learning and NLP            </a:t>
                      </a:r>
                      <a:endParaRPr lang="en-IN" dirty="0"/>
                    </a:p>
                  </a:txBody>
                  <a:tcPr/>
                </a:tc>
                <a:tc>
                  <a:txBody>
                    <a:bodyPr/>
                    <a:lstStyle/>
                    <a:p>
                      <a:pPr algn="ctr"/>
                      <a:r>
                        <a:rPr lang="en-US" dirty="0"/>
                        <a:t>Social media is crucial for individual life, but it also poses security risks. To identify fake accounts, a paper uses Machine Learning and Natural Language Processing, specifically Random Forest tree classifier algorithm.</a:t>
                      </a:r>
                      <a:endParaRPr lang="en-IN" dirty="0"/>
                    </a:p>
                  </a:txBody>
                  <a:tcPr/>
                </a:tc>
                <a:tc>
                  <a:txBody>
                    <a:bodyPr/>
                    <a:lstStyle/>
                    <a:p>
                      <a:pPr algn="ctr"/>
                      <a:r>
                        <a:rPr lang="en-IN" dirty="0"/>
                        <a:t>P; Sumitra V; V. </a:t>
                      </a:r>
                      <a:r>
                        <a:rPr lang="en-IN" dirty="0" err="1"/>
                        <a:t>Sasikala</a:t>
                      </a:r>
                      <a:r>
                        <a:rPr lang="en-IN" dirty="0"/>
                        <a:t>; J. </a:t>
                      </a:r>
                      <a:r>
                        <a:rPr lang="en-IN" dirty="0" err="1"/>
                        <a:t>Arunarasi</a:t>
                      </a:r>
                      <a:r>
                        <a:rPr lang="en-IN" dirty="0"/>
                        <a:t>; A. R. </a:t>
                      </a:r>
                      <a:r>
                        <a:rPr lang="en-IN" dirty="0" err="1"/>
                        <a:t>Rajini</a:t>
                      </a:r>
                      <a:r>
                        <a:rPr lang="en-IN" dirty="0"/>
                        <a:t>; N. </a:t>
                      </a:r>
                      <a:r>
                        <a:rPr lang="en-IN" dirty="0" err="1"/>
                        <a:t>Nithiya</a:t>
                      </a:r>
                      <a:r>
                        <a:rPr lang="en-IN" dirty="0"/>
                        <a:t> content</a:t>
                      </a:r>
                    </a:p>
                  </a:txBody>
                  <a:tcPr/>
                </a:tc>
                <a:tc>
                  <a:txBody>
                    <a:bodyPr/>
                    <a:lstStyle/>
                    <a:p>
                      <a:pPr algn="ctr"/>
                      <a:r>
                        <a:rPr lang="en-IN" dirty="0"/>
                        <a:t>2022</a:t>
                      </a:r>
                    </a:p>
                  </a:txBody>
                  <a:tcPr/>
                </a:tc>
                <a:extLst>
                  <a:ext uri="{0D108BD9-81ED-4DB2-BD59-A6C34878D82A}">
                    <a16:rowId xmlns:a16="http://schemas.microsoft.com/office/drawing/2014/main" val="2588268003"/>
                  </a:ext>
                </a:extLst>
              </a:tr>
            </a:tbl>
          </a:graphicData>
        </a:graphic>
      </p:graphicFrame>
    </p:spTree>
    <p:extLst>
      <p:ext uri="{BB962C8B-B14F-4D97-AF65-F5344CB8AC3E}">
        <p14:creationId xmlns:p14="http://schemas.microsoft.com/office/powerpoint/2010/main" val="374243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sz="3600" dirty="0"/>
              <a:t>Fake profile Identification</a:t>
            </a:r>
            <a:endParaRPr sz="3600" dirty="0"/>
          </a:p>
        </p:txBody>
      </p:sp>
      <p:sp>
        <p:nvSpPr>
          <p:cNvPr id="97" name="Google Shape;97;p2"/>
          <p:cNvSpPr txBox="1">
            <a:spLocks noGrp="1"/>
          </p:cNvSpPr>
          <p:nvPr>
            <p:ph type="body" idx="1"/>
          </p:nvPr>
        </p:nvSpPr>
        <p:spPr>
          <a:xfrm>
            <a:off x="457200" y="1212980"/>
            <a:ext cx="8229600" cy="49131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312576" y="394733"/>
            <a:ext cx="1889449" cy="510337"/>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a:t>3/08/2024</a:t>
            </a:r>
            <a:endParaRPr lang="en-US"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graphicFrame>
        <p:nvGraphicFramePr>
          <p:cNvPr id="3" name="Table 2"/>
          <p:cNvGraphicFramePr>
            <a:graphicFrameLocks noGrp="1"/>
          </p:cNvGraphicFramePr>
          <p:nvPr>
            <p:extLst>
              <p:ext uri="{D42A27DB-BD31-4B8C-83A1-F6EECF244321}">
                <p14:modId xmlns:p14="http://schemas.microsoft.com/office/powerpoint/2010/main" val="3031845980"/>
              </p:ext>
            </p:extLst>
          </p:nvPr>
        </p:nvGraphicFramePr>
        <p:xfrm>
          <a:off x="653852" y="1767840"/>
          <a:ext cx="8032950" cy="4257719"/>
        </p:xfrm>
        <a:graphic>
          <a:graphicData uri="http://schemas.openxmlformats.org/drawingml/2006/table">
            <a:tbl>
              <a:tblPr firstRow="1" bandRow="1">
                <a:tableStyleId>{5C22544A-7EE6-4342-B048-85BDC9FD1C3A}</a:tableStyleId>
              </a:tblPr>
              <a:tblGrid>
                <a:gridCol w="1606590">
                  <a:extLst>
                    <a:ext uri="{9D8B030D-6E8A-4147-A177-3AD203B41FA5}">
                      <a16:colId xmlns:a16="http://schemas.microsoft.com/office/drawing/2014/main" val="1505988998"/>
                    </a:ext>
                  </a:extLst>
                </a:gridCol>
                <a:gridCol w="1606590">
                  <a:extLst>
                    <a:ext uri="{9D8B030D-6E8A-4147-A177-3AD203B41FA5}">
                      <a16:colId xmlns:a16="http://schemas.microsoft.com/office/drawing/2014/main" val="4179751452"/>
                    </a:ext>
                  </a:extLst>
                </a:gridCol>
                <a:gridCol w="1606590">
                  <a:extLst>
                    <a:ext uri="{9D8B030D-6E8A-4147-A177-3AD203B41FA5}">
                      <a16:colId xmlns:a16="http://schemas.microsoft.com/office/drawing/2014/main" val="1034185137"/>
                    </a:ext>
                  </a:extLst>
                </a:gridCol>
                <a:gridCol w="1606590">
                  <a:extLst>
                    <a:ext uri="{9D8B030D-6E8A-4147-A177-3AD203B41FA5}">
                      <a16:colId xmlns:a16="http://schemas.microsoft.com/office/drawing/2014/main" val="520128963"/>
                    </a:ext>
                  </a:extLst>
                </a:gridCol>
                <a:gridCol w="1606590">
                  <a:extLst>
                    <a:ext uri="{9D8B030D-6E8A-4147-A177-3AD203B41FA5}">
                      <a16:colId xmlns:a16="http://schemas.microsoft.com/office/drawing/2014/main" val="999101198"/>
                    </a:ext>
                  </a:extLst>
                </a:gridCol>
              </a:tblGrid>
              <a:tr h="251778">
                <a:tc>
                  <a:txBody>
                    <a:bodyPr/>
                    <a:lstStyle/>
                    <a:p>
                      <a:pPr algn="ctr"/>
                      <a:r>
                        <a:rPr lang="en-US" dirty="0"/>
                        <a:t>S.NO</a:t>
                      </a:r>
                      <a:endParaRPr lang="en-IN" dirty="0"/>
                    </a:p>
                  </a:txBody>
                  <a:tcPr/>
                </a:tc>
                <a:tc>
                  <a:txBody>
                    <a:bodyPr/>
                    <a:lstStyle/>
                    <a:p>
                      <a:pPr algn="ctr"/>
                      <a:r>
                        <a:rPr lang="en-US" dirty="0"/>
                        <a:t>TOPIC</a:t>
                      </a:r>
                      <a:endParaRPr lang="en-IN" dirty="0"/>
                    </a:p>
                  </a:txBody>
                  <a:tcPr/>
                </a:tc>
                <a:tc>
                  <a:txBody>
                    <a:bodyPr/>
                    <a:lstStyle/>
                    <a:p>
                      <a:pPr algn="ctr"/>
                      <a:r>
                        <a:rPr lang="en-US" dirty="0"/>
                        <a:t>CONTEXT</a:t>
                      </a:r>
                      <a:endParaRPr lang="en-IN" dirty="0"/>
                    </a:p>
                  </a:txBody>
                  <a:tcPr/>
                </a:tc>
                <a:tc>
                  <a:txBody>
                    <a:bodyPr/>
                    <a:lstStyle/>
                    <a:p>
                      <a:pPr algn="ctr"/>
                      <a:r>
                        <a:rPr lang="en-US" dirty="0"/>
                        <a:t>AUTHOR</a:t>
                      </a:r>
                      <a:endParaRPr lang="en-IN" dirty="0"/>
                    </a:p>
                  </a:txBody>
                  <a:tcPr/>
                </a:tc>
                <a:tc>
                  <a:txBody>
                    <a:bodyPr/>
                    <a:lstStyle/>
                    <a:p>
                      <a:pPr algn="ctr"/>
                      <a:r>
                        <a:rPr lang="en-US" dirty="0"/>
                        <a:t>YEAR</a:t>
                      </a:r>
                      <a:endParaRPr lang="en-IN" dirty="0"/>
                    </a:p>
                  </a:txBody>
                  <a:tcPr/>
                </a:tc>
                <a:extLst>
                  <a:ext uri="{0D108BD9-81ED-4DB2-BD59-A6C34878D82A}">
                    <a16:rowId xmlns:a16="http://schemas.microsoft.com/office/drawing/2014/main" val="771428334"/>
                  </a:ext>
                </a:extLst>
              </a:tr>
              <a:tr h="3952919">
                <a:tc>
                  <a:txBody>
                    <a:bodyPr/>
                    <a:lstStyle/>
                    <a:p>
                      <a:pPr algn="ctr"/>
                      <a:r>
                        <a:rPr lang="en-US" dirty="0"/>
                        <a:t>3</a:t>
                      </a:r>
                      <a:endParaRPr lang="en-IN" dirty="0"/>
                    </a:p>
                  </a:txBody>
                  <a:tcPr/>
                </a:tc>
                <a:tc>
                  <a:txBody>
                    <a:bodyPr/>
                    <a:lstStyle/>
                    <a:p>
                      <a:pPr algn="ctr"/>
                      <a:r>
                        <a:rPr lang="en-US" dirty="0"/>
                        <a:t>Social Networks Fake Profiles Detection Using Machine </a:t>
                      </a:r>
                      <a:r>
                        <a:rPr lang="en-US" dirty="0" err="1"/>
                        <a:t>LearningAlgorithms</a:t>
                      </a:r>
                      <a:endParaRPr lang="en-IN" dirty="0"/>
                    </a:p>
                  </a:txBody>
                  <a:tcPr/>
                </a:tc>
                <a:tc>
                  <a:txBody>
                    <a:bodyPr/>
                    <a:lstStyle/>
                    <a:p>
                      <a:r>
                        <a:rPr lang="en-US" sz="1400" b="0" i="0" u="none" strike="noStrike" cap="none" dirty="0">
                          <a:solidFill>
                            <a:schemeClr val="dk1"/>
                          </a:solidFill>
                          <a:effectLst/>
                          <a:latin typeface="+mn-lt"/>
                          <a:ea typeface="+mn-ea"/>
                          <a:cs typeface="+mn-cs"/>
                          <a:sym typeface="Arial"/>
                        </a:rPr>
                        <a:t>Fake news on social media. How to recognize fake news on social media This article describes the role of false identities in advanced threats and include the above techniques for spotting fake social media content.</a:t>
                      </a:r>
                    </a:p>
                    <a:p>
                      <a:br>
                        <a:rPr lang="en-US" sz="1400" b="0" i="0" u="none" strike="noStrike" cap="none" dirty="0">
                          <a:solidFill>
                            <a:schemeClr val="dk1"/>
                          </a:solidFill>
                          <a:effectLst/>
                          <a:latin typeface="+mn-lt"/>
                          <a:ea typeface="+mn-ea"/>
                          <a:cs typeface="+mn-cs"/>
                          <a:sym typeface="Arial"/>
                        </a:rPr>
                      </a:br>
                      <a:endParaRPr lang="en-IN" dirty="0"/>
                    </a:p>
                  </a:txBody>
                  <a:tcPr/>
                </a:tc>
                <a:tc>
                  <a:txBody>
                    <a:bodyPr/>
                    <a:lstStyle/>
                    <a:p>
                      <a:pPr algn="ctr"/>
                      <a:r>
                        <a:rPr lang="en-IN" dirty="0" err="1"/>
                        <a:t>Yasyn</a:t>
                      </a:r>
                      <a:r>
                        <a:rPr lang="en-IN" dirty="0"/>
                        <a:t> </a:t>
                      </a:r>
                      <a:r>
                        <a:rPr lang="en-IN" dirty="0" err="1"/>
                        <a:t>Elyusufi</a:t>
                      </a:r>
                      <a:r>
                        <a:rPr lang="en-IN" dirty="0"/>
                        <a:t>, </a:t>
                      </a:r>
                      <a:r>
                        <a:rPr lang="en-IN" dirty="0" err="1"/>
                        <a:t>Zakaria</a:t>
                      </a:r>
                      <a:r>
                        <a:rPr lang="en-IN" dirty="0"/>
                        <a:t> </a:t>
                      </a:r>
                      <a:r>
                        <a:rPr lang="en-IN" dirty="0" err="1"/>
                        <a:t>Elyusufi</a:t>
                      </a:r>
                      <a:endParaRPr lang="en-IN" dirty="0"/>
                    </a:p>
                  </a:txBody>
                  <a:tcPr/>
                </a:tc>
                <a:tc>
                  <a:txBody>
                    <a:bodyPr/>
                    <a:lstStyle/>
                    <a:p>
                      <a:pPr algn="ctr"/>
                      <a:r>
                        <a:rPr lang="en-IN" dirty="0"/>
                        <a:t>2020</a:t>
                      </a:r>
                    </a:p>
                  </a:txBody>
                  <a:tcPr/>
                </a:tc>
                <a:extLst>
                  <a:ext uri="{0D108BD9-81ED-4DB2-BD59-A6C34878D82A}">
                    <a16:rowId xmlns:a16="http://schemas.microsoft.com/office/drawing/2014/main" val="2588268003"/>
                  </a:ext>
                </a:extLst>
              </a:tr>
            </a:tbl>
          </a:graphicData>
        </a:graphic>
      </p:graphicFrame>
    </p:spTree>
    <p:extLst>
      <p:ext uri="{BB962C8B-B14F-4D97-AF65-F5344CB8AC3E}">
        <p14:creationId xmlns:p14="http://schemas.microsoft.com/office/powerpoint/2010/main" val="336586996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840</Words>
  <Application>Microsoft Office PowerPoint</Application>
  <PresentationFormat>On-screen Show (4:3)</PresentationFormat>
  <Paragraphs>115</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 FAKE PROFILES IDENTIFICATION IN ONLINE SOCIAL NETWORKS USING MACHINE LEARNING AND NLP </vt:lpstr>
      <vt:lpstr>         Fake Profile Identification</vt:lpstr>
      <vt:lpstr>        Fake profile Identification</vt:lpstr>
      <vt:lpstr>          Fake profile Identification</vt:lpstr>
      <vt:lpstr>PowerPoint Presentation</vt:lpstr>
      <vt:lpstr>          Fake profile Identification</vt:lpstr>
      <vt:lpstr>         Fake profile Identification</vt:lpstr>
      <vt:lpstr>         Fake profile Identification</vt:lpstr>
      <vt:lpstr>         Fake profile Identification</vt:lpstr>
      <vt:lpstr>         Fake profile Identification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kkeerthana1@outlook.com</cp:lastModifiedBy>
  <cp:revision>19</cp:revision>
  <dcterms:created xsi:type="dcterms:W3CDTF">2020-05-13T07:00:09Z</dcterms:created>
  <dcterms:modified xsi:type="dcterms:W3CDTF">2024-08-02T12:33:45Z</dcterms:modified>
</cp:coreProperties>
</file>