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8"/>
  </p:notesMasterIdLst>
  <p:sldIdLst>
    <p:sldId id="256" r:id="rId2"/>
    <p:sldId id="257" r:id="rId3"/>
    <p:sldId id="258" r:id="rId4"/>
    <p:sldId id="265" r:id="rId5"/>
    <p:sldId id="259" r:id="rId6"/>
    <p:sldId id="260" r:id="rId7"/>
    <p:sldId id="266" r:id="rId8"/>
    <p:sldId id="261" r:id="rId9"/>
    <p:sldId id="263" r:id="rId10"/>
    <p:sldId id="264" r:id="rId11"/>
    <p:sldId id="267" r:id="rId12"/>
    <p:sldId id="268" r:id="rId13"/>
    <p:sldId id="269" r:id="rId14"/>
    <p:sldId id="270" r:id="rId15"/>
    <p:sldId id="271" r:id="rId16"/>
    <p:sldId id="262"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18FFA4-BA51-4741-B936-D34B0C404D8D}" v="5" dt="2024-09-27T11:48:50.6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853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6607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068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1553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2295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2064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567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31/08/2024</a:t>
            </a:r>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IN"/>
              <a:t>First Review </a:t>
            </a:r>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24841" y="2175236"/>
            <a:ext cx="79248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IN" sz="3200" b="1" dirty="0">
                <a:latin typeface="Times New Roman" panose="02020603050405020304" pitchFamily="18" charset="0"/>
                <a:cs typeface="Times New Roman" panose="02020603050405020304" pitchFamily="18" charset="0"/>
              </a:rPr>
              <a:t>FAKE PROFILES IDENTIFICATION IN ONLINE SOCIAL NETWORKS USING MACHINE </a:t>
            </a:r>
            <a:r>
              <a:rPr lang="en-IN" sz="3200" b="1">
                <a:latin typeface="Times New Roman" panose="02020603050405020304" pitchFamily="18" charset="0"/>
                <a:cs typeface="Times New Roman" panose="02020603050405020304" pitchFamily="18" charset="0"/>
              </a:rPr>
              <a:t>LEARNING </a:t>
            </a:r>
            <a:endParaRPr sz="3200" dirty="0">
              <a:latin typeface="Times New Roman" panose="02020603050405020304" pitchFamily="18" charset="0"/>
              <a:cs typeface="Times New Roman" panose="02020603050405020304" pitchFamily="18" charset="0"/>
            </a:endParaRPr>
          </a:p>
        </p:txBody>
      </p:sp>
      <p:sp>
        <p:nvSpPr>
          <p:cNvPr id="89" name="Google Shape;89;p1"/>
          <p:cNvSpPr txBox="1">
            <a:spLocks noGrp="1"/>
          </p:cNvSpPr>
          <p:nvPr>
            <p:ph type="subTitle" idx="1"/>
          </p:nvPr>
        </p:nvSpPr>
        <p:spPr>
          <a:xfrm>
            <a:off x="4386263" y="4597305"/>
            <a:ext cx="4605337" cy="1981200"/>
          </a:xfrm>
          <a:prstGeom prst="rect">
            <a:avLst/>
          </a:prstGeom>
          <a:noFill/>
          <a:ln>
            <a:noFill/>
          </a:ln>
        </p:spPr>
        <p:txBody>
          <a:bodyPr spcFirstLastPara="1" wrap="square" lIns="91425" tIns="45700" rIns="91425" bIns="45700" anchor="t" anchorCtr="0">
            <a:normAutofit fontScale="55000" lnSpcReduction="20000"/>
          </a:bodyPr>
          <a:lstStyle/>
          <a:p>
            <a:pPr marL="0" indent="0" algn="l">
              <a:spcBef>
                <a:spcPts val="0"/>
              </a:spcBef>
              <a:buSzPct val="100000"/>
            </a:pPr>
            <a:r>
              <a:rPr lang="en-US" dirty="0">
                <a:latin typeface="Times New Roman" panose="02020603050405020304" pitchFamily="18" charset="0"/>
                <a:cs typeface="Times New Roman" panose="02020603050405020304" pitchFamily="18" charset="0"/>
              </a:rPr>
              <a:t>Batch ID:4</a:t>
            </a:r>
          </a:p>
          <a:p>
            <a:pPr marL="0" lvl="0" indent="0" algn="ctr" rtl="0">
              <a:spcBef>
                <a:spcPts val="0"/>
              </a:spcBef>
              <a:spcAft>
                <a:spcPts val="0"/>
              </a:spcAft>
              <a:buClr>
                <a:srgbClr val="888888"/>
              </a:buClr>
              <a:buSzPct val="100000"/>
              <a:buNone/>
            </a:pPr>
            <a:endParaRPr lang="en-US"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rgbClr val="888888"/>
              </a:buClr>
              <a:buSzPct val="100000"/>
              <a:buNone/>
            </a:pPr>
            <a:r>
              <a:rPr lang="en-US" dirty="0">
                <a:latin typeface="Times New Roman" panose="02020603050405020304" pitchFamily="18" charset="0"/>
                <a:cs typeface="Times New Roman" panose="02020603050405020304" pitchFamily="18" charset="0"/>
              </a:rPr>
              <a:t>Student 1 Reg. No:RA2111003010240</a:t>
            </a:r>
          </a:p>
          <a:p>
            <a:pPr marL="0" lvl="0" indent="0" algn="l" rtl="0">
              <a:spcBef>
                <a:spcPts val="0"/>
              </a:spcBef>
              <a:spcAft>
                <a:spcPts val="0"/>
              </a:spcAft>
              <a:buClr>
                <a:srgbClr val="888888"/>
              </a:buClr>
              <a:buSzPct val="100000"/>
              <a:buNone/>
            </a:pPr>
            <a:r>
              <a:rPr lang="en-US" dirty="0">
                <a:latin typeface="Times New Roman" panose="02020603050405020304" pitchFamily="18" charset="0"/>
                <a:cs typeface="Times New Roman" panose="02020603050405020304" pitchFamily="18" charset="0"/>
              </a:rPr>
              <a:t>Student 1 Name : M. </a:t>
            </a:r>
            <a:r>
              <a:rPr lang="en-US" dirty="0" err="1">
                <a:latin typeface="Times New Roman" panose="02020603050405020304" pitchFamily="18" charset="0"/>
                <a:cs typeface="Times New Roman" panose="02020603050405020304" pitchFamily="18" charset="0"/>
              </a:rPr>
              <a:t>Namratha</a:t>
            </a:r>
            <a:endParaRPr lang="en-US" dirty="0">
              <a:latin typeface="Times New Roman" panose="02020603050405020304" pitchFamily="18" charset="0"/>
              <a:cs typeface="Times New Roman" panose="02020603050405020304" pitchFamily="18" charset="0"/>
            </a:endParaRPr>
          </a:p>
          <a:p>
            <a:pPr marL="0" lvl="0" indent="0" algn="ctr" rtl="0">
              <a:spcBef>
                <a:spcPts val="592"/>
              </a:spcBef>
              <a:spcAft>
                <a:spcPts val="0"/>
              </a:spcAft>
              <a:buClr>
                <a:srgbClr val="888888"/>
              </a:buClr>
              <a:buSzPct val="100000"/>
              <a:buNone/>
            </a:pPr>
            <a:endParaRPr lang="en-US" dirty="0">
              <a:latin typeface="Times New Roman" panose="02020603050405020304" pitchFamily="18" charset="0"/>
              <a:cs typeface="Times New Roman" panose="02020603050405020304" pitchFamily="18" charset="0"/>
            </a:endParaRPr>
          </a:p>
          <a:p>
            <a:pPr marL="0" lvl="0" indent="0" algn="l" rtl="0">
              <a:spcBef>
                <a:spcPts val="592"/>
              </a:spcBef>
              <a:spcAft>
                <a:spcPts val="0"/>
              </a:spcAft>
              <a:buClr>
                <a:srgbClr val="888888"/>
              </a:buClr>
              <a:buSzPct val="100000"/>
              <a:buNone/>
            </a:pPr>
            <a:r>
              <a:rPr lang="en-US" dirty="0">
                <a:latin typeface="Times New Roman" panose="02020603050405020304" pitchFamily="18" charset="0"/>
                <a:cs typeface="Times New Roman" panose="02020603050405020304" pitchFamily="18" charset="0"/>
              </a:rPr>
              <a:t>Student 2 Reg. No:RA2111003010250</a:t>
            </a:r>
          </a:p>
          <a:p>
            <a:pPr marL="0" lvl="0" indent="0" algn="l">
              <a:spcBef>
                <a:spcPts val="592"/>
              </a:spcBef>
              <a:buSzPct val="100000"/>
            </a:pPr>
            <a:r>
              <a:rPr lang="en-US" dirty="0">
                <a:latin typeface="Times New Roman" panose="02020603050405020304" pitchFamily="18" charset="0"/>
                <a:cs typeface="Times New Roman" panose="02020603050405020304" pitchFamily="18" charset="0"/>
              </a:rPr>
              <a:t>Student 2 Name : K. Keerthana</a:t>
            </a:r>
            <a:endParaRPr dirty="0">
              <a:latin typeface="Times New Roman" panose="02020603050405020304" pitchFamily="18" charset="0"/>
              <a:cs typeface="Times New Roman" panose="02020603050405020304" pitchFamily="18" charset="0"/>
            </a:endParaRPr>
          </a:p>
        </p:txBody>
      </p:sp>
      <p:pic>
        <p:nvPicPr>
          <p:cNvPr id="90" name="Google Shape;90;p1"/>
          <p:cNvPicPr preferRelativeResize="0"/>
          <p:nvPr/>
        </p:nvPicPr>
        <p:blipFill rotWithShape="1">
          <a:blip r:embed="rId3">
            <a:alphaModFix/>
          </a:blip>
          <a:srcRect/>
          <a:stretch/>
        </p:blipFill>
        <p:spPr>
          <a:xfrm>
            <a:off x="228600" y="553353"/>
            <a:ext cx="1735931" cy="755015"/>
          </a:xfrm>
          <a:prstGeom prst="rect">
            <a:avLst/>
          </a:prstGeom>
          <a:noFill/>
          <a:ln>
            <a:noFill/>
          </a:ln>
        </p:spPr>
      </p:pic>
      <p:sp>
        <p:nvSpPr>
          <p:cNvPr id="91" name="Google Shape;91;p1"/>
          <p:cNvSpPr/>
          <p:nvPr/>
        </p:nvSpPr>
        <p:spPr>
          <a:xfrm>
            <a:off x="2398284" y="498926"/>
            <a:ext cx="6402229"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SCHOOL OF COMPUTING</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COMPUTING TECHNOLOGIES</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18CSP107L  - MINOR PROJECT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Google Shape;89;p1"/>
          <p:cNvSpPr txBox="1">
            <a:spLocks/>
          </p:cNvSpPr>
          <p:nvPr/>
        </p:nvSpPr>
        <p:spPr>
          <a:xfrm>
            <a:off x="624841" y="4597305"/>
            <a:ext cx="3471862" cy="1190625"/>
          </a:xfrm>
          <a:prstGeom prst="rect">
            <a:avLst/>
          </a:prstGeom>
          <a:noFill/>
          <a:ln>
            <a:noFill/>
          </a:ln>
        </p:spPr>
        <p:txBody>
          <a:bodyPr spcFirstLastPara="1" wrap="square" lIns="91425" tIns="45700" rIns="91425" bIns="45700" anchor="t" anchorCtr="0">
            <a:normAutofit fontScale="40000" lnSpcReduction="2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gn="l">
              <a:lnSpc>
                <a:spcPct val="170000"/>
              </a:lnSpc>
              <a:spcBef>
                <a:spcPts val="592"/>
              </a:spcBef>
              <a:buSzPct val="100000"/>
            </a:pPr>
            <a:r>
              <a:rPr lang="en-US" dirty="0">
                <a:latin typeface="Times New Roman" panose="02020603050405020304" pitchFamily="18" charset="0"/>
                <a:cs typeface="Times New Roman" panose="02020603050405020304" pitchFamily="18" charset="0"/>
              </a:rPr>
              <a:t>Guide name: Ramkumar Jayaraman</a:t>
            </a:r>
          </a:p>
          <a:p>
            <a:pPr marL="0" indent="0" algn="l">
              <a:lnSpc>
                <a:spcPct val="170000"/>
              </a:lnSpc>
              <a:spcBef>
                <a:spcPts val="592"/>
              </a:spcBef>
              <a:buSzPct val="100000"/>
            </a:pPr>
            <a:r>
              <a:rPr lang="en-US" dirty="0">
                <a:latin typeface="Times New Roman" panose="02020603050405020304" pitchFamily="18" charset="0"/>
                <a:cs typeface="Times New Roman" panose="02020603050405020304" pitchFamily="18" charset="0"/>
              </a:rPr>
              <a:t>Designation : Assistant Professor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Department : CTECH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30600-D54C-2DF5-B22E-3A6C00D9D5C2}"/>
              </a:ext>
            </a:extLst>
          </p:cNvPr>
          <p:cNvSpPr>
            <a:spLocks noGrp="1"/>
          </p:cNvSpPr>
          <p:nvPr>
            <p:ph type="title"/>
          </p:nvPr>
        </p:nvSpPr>
        <p:spPr/>
        <p:txBody>
          <a:bodyPr>
            <a:normAutofit/>
          </a:bodyPr>
          <a:lstStyle/>
          <a:p>
            <a:r>
              <a:rPr lang="en-US" sz="3600" dirty="0"/>
              <a:t>               Fake Profile Detection</a:t>
            </a:r>
            <a:endParaRPr lang="en-IN" sz="3600" dirty="0"/>
          </a:p>
        </p:txBody>
      </p:sp>
      <p:sp>
        <p:nvSpPr>
          <p:cNvPr id="3" name="Text Placeholder 2">
            <a:extLst>
              <a:ext uri="{FF2B5EF4-FFF2-40B4-BE49-F238E27FC236}">
                <a16:creationId xmlns:a16="http://schemas.microsoft.com/office/drawing/2014/main" id="{4A049837-A8C2-0786-1BCE-1BB971E18672}"/>
              </a:ext>
            </a:extLst>
          </p:cNvPr>
          <p:cNvSpPr>
            <a:spLocks noGrp="1"/>
          </p:cNvSpPr>
          <p:nvPr>
            <p:ph type="body" idx="1"/>
          </p:nvPr>
        </p:nvSpPr>
        <p:spPr/>
        <p:txBody>
          <a:bodyPr/>
          <a:lstStyle/>
          <a:p>
            <a:pPr marL="114300" indent="0">
              <a:buNone/>
            </a:pPr>
            <a:r>
              <a:rPr lang="en-US" sz="2000" b="1" dirty="0"/>
              <a:t>System Architecture:</a:t>
            </a:r>
          </a:p>
          <a:p>
            <a:endParaRPr lang="en-IN" dirty="0"/>
          </a:p>
        </p:txBody>
      </p:sp>
      <p:sp>
        <p:nvSpPr>
          <p:cNvPr id="4" name="Date Placeholder 3">
            <a:extLst>
              <a:ext uri="{FF2B5EF4-FFF2-40B4-BE49-F238E27FC236}">
                <a16:creationId xmlns:a16="http://schemas.microsoft.com/office/drawing/2014/main" id="{AEFCCF4A-7055-0D6B-759C-B10B4894A73F}"/>
              </a:ext>
            </a:extLst>
          </p:cNvPr>
          <p:cNvSpPr>
            <a:spLocks noGrp="1"/>
          </p:cNvSpPr>
          <p:nvPr>
            <p:ph type="dt" idx="10"/>
          </p:nvPr>
        </p:nvSpPr>
        <p:spPr/>
        <p:txBody>
          <a:bodyPr/>
          <a:lstStyle/>
          <a:p>
            <a:r>
              <a:rPr lang="en-US"/>
              <a:t>31/08/2024</a:t>
            </a:r>
          </a:p>
        </p:txBody>
      </p:sp>
      <p:pic>
        <p:nvPicPr>
          <p:cNvPr id="5" name="Picture 4">
            <a:extLst>
              <a:ext uri="{FF2B5EF4-FFF2-40B4-BE49-F238E27FC236}">
                <a16:creationId xmlns:a16="http://schemas.microsoft.com/office/drawing/2014/main" id="{0315355B-F847-8798-2EB1-232DCA9EBD53}"/>
              </a:ext>
            </a:extLst>
          </p:cNvPr>
          <p:cNvPicPr>
            <a:picLocks noChangeAspect="1"/>
          </p:cNvPicPr>
          <p:nvPr/>
        </p:nvPicPr>
        <p:blipFill>
          <a:blip r:embed="rId2"/>
          <a:stretch>
            <a:fillRect/>
          </a:stretch>
        </p:blipFill>
        <p:spPr>
          <a:xfrm>
            <a:off x="1091380" y="2349154"/>
            <a:ext cx="6961239" cy="3352799"/>
          </a:xfrm>
          <a:prstGeom prst="rect">
            <a:avLst/>
          </a:prstGeom>
        </p:spPr>
      </p:pic>
      <p:pic>
        <p:nvPicPr>
          <p:cNvPr id="6" name="Google Shape;98;p2">
            <a:extLst>
              <a:ext uri="{FF2B5EF4-FFF2-40B4-BE49-F238E27FC236}">
                <a16:creationId xmlns:a16="http://schemas.microsoft.com/office/drawing/2014/main" id="{3E8C049F-5334-C02F-0221-90199D398AB3}"/>
              </a:ext>
            </a:extLst>
          </p:cNvPr>
          <p:cNvPicPr preferRelativeResize="0"/>
          <p:nvPr/>
        </p:nvPicPr>
        <p:blipFill rotWithShape="1">
          <a:blip r:embed="rId3">
            <a:alphaModFix/>
          </a:blip>
          <a:srcRect/>
          <a:stretch/>
        </p:blipFill>
        <p:spPr>
          <a:xfrm>
            <a:off x="875070" y="363795"/>
            <a:ext cx="1455175" cy="944574"/>
          </a:xfrm>
          <a:prstGeom prst="rect">
            <a:avLst/>
          </a:prstGeom>
          <a:noFill/>
          <a:ln>
            <a:noFill/>
          </a:ln>
        </p:spPr>
      </p:pic>
    </p:spTree>
    <p:extLst>
      <p:ext uri="{BB962C8B-B14F-4D97-AF65-F5344CB8AC3E}">
        <p14:creationId xmlns:p14="http://schemas.microsoft.com/office/powerpoint/2010/main" val="282136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63004-C5BD-FA42-0B6E-4010BE7CC007}"/>
              </a:ext>
            </a:extLst>
          </p:cNvPr>
          <p:cNvSpPr>
            <a:spLocks noGrp="1"/>
          </p:cNvSpPr>
          <p:nvPr>
            <p:ph type="title"/>
          </p:nvPr>
        </p:nvSpPr>
        <p:spPr/>
        <p:txBody>
          <a:bodyPr/>
          <a:lstStyle/>
          <a:p>
            <a:r>
              <a:rPr lang="en-IN" dirty="0"/>
              <a:t>            </a:t>
            </a:r>
            <a:r>
              <a:rPr lang="en-IN" sz="3600" dirty="0"/>
              <a:t>Fake Profile Detection</a:t>
            </a:r>
          </a:p>
        </p:txBody>
      </p:sp>
      <p:sp>
        <p:nvSpPr>
          <p:cNvPr id="3" name="Text Placeholder 2">
            <a:extLst>
              <a:ext uri="{FF2B5EF4-FFF2-40B4-BE49-F238E27FC236}">
                <a16:creationId xmlns:a16="http://schemas.microsoft.com/office/drawing/2014/main" id="{FEFDBA41-E01F-9F95-847A-AE352BE741F8}"/>
              </a:ext>
            </a:extLst>
          </p:cNvPr>
          <p:cNvSpPr>
            <a:spLocks noGrp="1"/>
          </p:cNvSpPr>
          <p:nvPr>
            <p:ph type="body" idx="1"/>
          </p:nvPr>
        </p:nvSpPr>
        <p:spPr/>
        <p:txBody>
          <a:bodyPr>
            <a:normAutofit lnSpcReduction="10000"/>
          </a:bodyPr>
          <a:lstStyle/>
          <a:p>
            <a:pPr marL="114300" indent="0">
              <a:buNone/>
            </a:pPr>
            <a:r>
              <a:rPr lang="en-IN" sz="1600" b="1" dirty="0">
                <a:latin typeface="Times New Roman" panose="02020603050405020304" pitchFamily="18" charset="0"/>
                <a:cs typeface="Times New Roman" panose="02020603050405020304" pitchFamily="18" charset="0"/>
              </a:rPr>
              <a:t>Machine Learning Algorithms</a:t>
            </a:r>
          </a:p>
          <a:p>
            <a:pPr algn="just"/>
            <a:r>
              <a:rPr lang="en-US" sz="1400" dirty="0">
                <a:latin typeface="Times New Roman" panose="02020603050405020304" pitchFamily="18" charset="0"/>
                <a:cs typeface="Times New Roman" panose="02020603050405020304" pitchFamily="18" charset="0"/>
              </a:rPr>
              <a:t>For  Fake Profile Identification using Machine Learning and NLP, several machine learning algorithms were employed to classify social media profiles as real or fake. Each algorithm was chosen based on its suitability for classification tasks, its ability to handle large datasets, and its performance in identifying patterns within both structured and unstructured data.</a:t>
            </a:r>
          </a:p>
          <a:p>
            <a:pPr algn="just"/>
            <a:r>
              <a:rPr lang="en-US" sz="1400" dirty="0">
                <a:latin typeface="Times New Roman" panose="02020603050405020304" pitchFamily="18" charset="0"/>
                <a:cs typeface="Times New Roman" panose="02020603050405020304" pitchFamily="18" charset="0"/>
              </a:rPr>
              <a:t>Algorithms Used:</a:t>
            </a:r>
          </a:p>
          <a:p>
            <a:pPr marL="114300" indent="0" algn="just">
              <a:buNone/>
            </a:pPr>
            <a:r>
              <a:rPr lang="en-US" sz="1400" b="1" dirty="0">
                <a:latin typeface="Times New Roman" panose="02020603050405020304" pitchFamily="18" charset="0"/>
                <a:cs typeface="Times New Roman" panose="02020603050405020304" pitchFamily="18" charset="0"/>
              </a:rPr>
              <a:t>1.  Random Forest Classifier:</a:t>
            </a:r>
            <a:r>
              <a:rPr lang="en-US" sz="1400" dirty="0">
                <a:latin typeface="Times New Roman" panose="02020603050405020304" pitchFamily="18" charset="0"/>
                <a:cs typeface="Times New Roman" panose="02020603050405020304" pitchFamily="18" charset="0"/>
              </a:rPr>
              <a:t> Random Forest is an ensemble learning method that builds multiple decision trees during training and outputs the class that is the mode of the classes of individual trees. It reduces </a:t>
            </a:r>
            <a:r>
              <a:rPr lang="en-US" sz="1400" dirty="0" err="1">
                <a:latin typeface="Times New Roman" panose="02020603050405020304" pitchFamily="18" charset="0"/>
                <a:cs typeface="Times New Roman" panose="02020603050405020304" pitchFamily="18" charset="0"/>
              </a:rPr>
              <a:t>overfitting</a:t>
            </a:r>
            <a:r>
              <a:rPr lang="en-US" sz="1400" dirty="0">
                <a:latin typeface="Times New Roman" panose="02020603050405020304" pitchFamily="18" charset="0"/>
                <a:cs typeface="Times New Roman" panose="02020603050405020304" pitchFamily="18" charset="0"/>
              </a:rPr>
              <a:t> compared to a single decision tree and provides high accuracy by combining the predictions of multiple trees. </a:t>
            </a:r>
          </a:p>
          <a:p>
            <a:pPr marL="114300" indent="0" algn="just">
              <a:buNone/>
            </a:pPr>
            <a:r>
              <a:rPr lang="en-US" sz="1400" dirty="0">
                <a:latin typeface="Times New Roman" panose="02020603050405020304" pitchFamily="18" charset="0"/>
                <a:cs typeface="Times New Roman" panose="02020603050405020304" pitchFamily="18" charset="0"/>
              </a:rPr>
              <a:t> why it is used: Random Forest was chosen for its robustness in handling large datasets and its ability to capture complex relationships between features. It also performs well with both numerical and categorical data, making it ideal for this project where the dataset contains mixed types of features.</a:t>
            </a:r>
          </a:p>
          <a:p>
            <a:pPr marL="114300" indent="0" algn="just">
              <a:buNone/>
            </a:pPr>
            <a:r>
              <a:rPr lang="en-US" sz="1400" b="1" dirty="0">
                <a:latin typeface="Times New Roman" panose="02020603050405020304" pitchFamily="18" charset="0"/>
                <a:cs typeface="Times New Roman" panose="02020603050405020304" pitchFamily="18" charset="0"/>
              </a:rPr>
              <a:t>2. Gradient Boosting Classifier: </a:t>
            </a:r>
            <a:r>
              <a:rPr lang="en-US" sz="1400" dirty="0">
                <a:latin typeface="Times New Roman" panose="02020603050405020304" pitchFamily="18" charset="0"/>
                <a:cs typeface="Times New Roman" panose="02020603050405020304" pitchFamily="18" charset="0"/>
              </a:rPr>
              <a:t>Gradient Boosting is an ensemble technique that builds models sequentially, with each model attempting to correct the errors made by its predecessor. It uses a boosting strategy, where weak learners (often decision trees) are combined to create a strong model. </a:t>
            </a:r>
          </a:p>
          <a:p>
            <a:pPr marL="114300" indent="0" algn="just">
              <a:buNone/>
            </a:pPr>
            <a:r>
              <a:rPr lang="en-US" sz="1400" dirty="0">
                <a:latin typeface="Times New Roman" panose="02020603050405020304" pitchFamily="18" charset="0"/>
                <a:cs typeface="Times New Roman" panose="02020603050405020304" pitchFamily="18" charset="0"/>
              </a:rPr>
              <a:t>Why It is Used: Gradient Boosting was used for its ability to handle imbalanced datasets and its focus on correcting misclassified profiles. It is particularly effective in identifying difficult-to-classify cases, making it useful for detecting subtle patterns in fake profiles.</a:t>
            </a:r>
            <a:endParaRPr lang="en-IN"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3F43BD8-E16E-9D72-3167-3E850479FD50}"/>
              </a:ext>
            </a:extLst>
          </p:cNvPr>
          <p:cNvSpPr>
            <a:spLocks noGrp="1"/>
          </p:cNvSpPr>
          <p:nvPr>
            <p:ph type="dt" idx="10"/>
          </p:nvPr>
        </p:nvSpPr>
        <p:spPr/>
        <p:txBody>
          <a:bodyPr/>
          <a:lstStyle/>
          <a:p>
            <a:r>
              <a:rPr lang="en-US"/>
              <a:t>31/08/2024</a:t>
            </a:r>
          </a:p>
        </p:txBody>
      </p:sp>
      <p:pic>
        <p:nvPicPr>
          <p:cNvPr id="5" name="Google Shape;98;p2">
            <a:extLst>
              <a:ext uri="{FF2B5EF4-FFF2-40B4-BE49-F238E27FC236}">
                <a16:creationId xmlns:a16="http://schemas.microsoft.com/office/drawing/2014/main" id="{68188F20-2AE0-0484-4654-406674B5DDB1}"/>
              </a:ext>
            </a:extLst>
          </p:cNvPr>
          <p:cNvPicPr preferRelativeResize="0"/>
          <p:nvPr/>
        </p:nvPicPr>
        <p:blipFill rotWithShape="1">
          <a:blip r:embed="rId2">
            <a:alphaModFix/>
          </a:blip>
          <a:srcRect/>
          <a:stretch/>
        </p:blipFill>
        <p:spPr>
          <a:xfrm>
            <a:off x="457200" y="373851"/>
            <a:ext cx="1455175" cy="944574"/>
          </a:xfrm>
          <a:prstGeom prst="rect">
            <a:avLst/>
          </a:prstGeom>
          <a:noFill/>
          <a:ln>
            <a:noFill/>
          </a:ln>
        </p:spPr>
      </p:pic>
    </p:spTree>
    <p:extLst>
      <p:ext uri="{BB962C8B-B14F-4D97-AF65-F5344CB8AC3E}">
        <p14:creationId xmlns:p14="http://schemas.microsoft.com/office/powerpoint/2010/main" val="1619257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ED17B-DBD7-5334-25C7-4668730E1F88}"/>
              </a:ext>
            </a:extLst>
          </p:cNvPr>
          <p:cNvSpPr>
            <a:spLocks noGrp="1"/>
          </p:cNvSpPr>
          <p:nvPr>
            <p:ph type="title"/>
          </p:nvPr>
        </p:nvSpPr>
        <p:spPr/>
        <p:txBody>
          <a:bodyPr>
            <a:normAutofit/>
          </a:bodyPr>
          <a:lstStyle/>
          <a:p>
            <a:r>
              <a:rPr lang="en-IN" sz="3600" dirty="0"/>
              <a:t>            Fake Profile Detection</a:t>
            </a:r>
          </a:p>
        </p:txBody>
      </p:sp>
      <p:sp>
        <p:nvSpPr>
          <p:cNvPr id="3" name="Text Placeholder 2">
            <a:extLst>
              <a:ext uri="{FF2B5EF4-FFF2-40B4-BE49-F238E27FC236}">
                <a16:creationId xmlns:a16="http://schemas.microsoft.com/office/drawing/2014/main" id="{198B838B-FC03-EDFC-5E72-8CE8FE2F3001}"/>
              </a:ext>
            </a:extLst>
          </p:cNvPr>
          <p:cNvSpPr>
            <a:spLocks noGrp="1"/>
          </p:cNvSpPr>
          <p:nvPr>
            <p:ph type="body" idx="1"/>
          </p:nvPr>
        </p:nvSpPr>
        <p:spPr/>
        <p:txBody>
          <a:bodyPr>
            <a:normAutofit/>
          </a:bodyPr>
          <a:lstStyle/>
          <a:p>
            <a:pPr marL="114300" indent="0" algn="just">
              <a:buNone/>
            </a:pPr>
            <a:r>
              <a:rPr lang="en-US" sz="1600" b="1" dirty="0">
                <a:latin typeface="Times New Roman" panose="02020603050405020304" pitchFamily="18" charset="0"/>
                <a:cs typeface="Times New Roman" panose="02020603050405020304" pitchFamily="18" charset="0"/>
              </a:rPr>
              <a:t>3.Support Vector Machine (SVM):</a:t>
            </a:r>
            <a:r>
              <a:rPr lang="en-US" sz="1600" dirty="0">
                <a:latin typeface="Times New Roman" panose="02020603050405020304" pitchFamily="18" charset="0"/>
                <a:cs typeface="Times New Roman" panose="02020603050405020304" pitchFamily="18" charset="0"/>
              </a:rPr>
              <a:t>SVM is a powerful classifier that works by finding the optimal hyperplane that best separates the data points into two categories. It is particularly effective in high-dimensional spaces.</a:t>
            </a:r>
          </a:p>
          <a:p>
            <a:pPr marL="114300" indent="0" algn="just">
              <a:buNone/>
            </a:pPr>
            <a:r>
              <a:rPr lang="en-US" sz="1600" dirty="0">
                <a:latin typeface="Times New Roman" panose="02020603050405020304" pitchFamily="18" charset="0"/>
                <a:cs typeface="Times New Roman" panose="02020603050405020304" pitchFamily="18" charset="0"/>
              </a:rPr>
              <a:t>Why It Was Used: SVM was chosen for its ability to handle large feature spaces and its effectiveness in situations where the dataset is highly dimensional, as seen with the various features extracted from user profiles.</a:t>
            </a:r>
          </a:p>
          <a:p>
            <a:pPr marL="114300" indent="0" algn="just">
              <a:buNone/>
            </a:pPr>
            <a:r>
              <a:rPr lang="en-US" sz="1600" b="1" dirty="0">
                <a:latin typeface="Times New Roman" panose="02020603050405020304" pitchFamily="18" charset="0"/>
                <a:cs typeface="Times New Roman" panose="02020603050405020304" pitchFamily="18" charset="0"/>
              </a:rPr>
              <a:t>4.Naïve </a:t>
            </a:r>
            <a:r>
              <a:rPr lang="en-US" sz="1600" b="1" dirty="0" err="1">
                <a:latin typeface="Times New Roman" panose="02020603050405020304" pitchFamily="18" charset="0"/>
                <a:cs typeface="Times New Roman" panose="02020603050405020304" pitchFamily="18" charset="0"/>
              </a:rPr>
              <a:t>BayesNaïve</a:t>
            </a:r>
            <a:r>
              <a:rPr lang="en-US" sz="1600" b="1" dirty="0">
                <a:latin typeface="Times New Roman" panose="02020603050405020304" pitchFamily="18" charset="0"/>
                <a:cs typeface="Times New Roman" panose="02020603050405020304" pitchFamily="18" charset="0"/>
              </a:rPr>
              <a:t> Bayes: </a:t>
            </a:r>
            <a:r>
              <a:rPr lang="en-US" sz="1600" dirty="0">
                <a:latin typeface="Times New Roman" panose="02020603050405020304" pitchFamily="18" charset="0"/>
                <a:cs typeface="Times New Roman" panose="02020603050405020304" pitchFamily="18" charset="0"/>
              </a:rPr>
              <a:t>It</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a probabilistic classifier based on Bayes’ Theorem, with the assumption of independence between features. Despite this strong assumption, it works well in many real-world scenarios.</a:t>
            </a:r>
          </a:p>
          <a:p>
            <a:pPr marL="114300" indent="0" algn="just">
              <a:buNone/>
            </a:pPr>
            <a:r>
              <a:rPr lang="en-US" sz="1600" dirty="0">
                <a:latin typeface="Times New Roman" panose="02020603050405020304" pitchFamily="18" charset="0"/>
                <a:cs typeface="Times New Roman" panose="02020603050405020304" pitchFamily="18" charset="0"/>
              </a:rPr>
              <a:t> Why It Was Used: Naïve Bayes was implemented due to its simplicity and efficiency in handling text data (such as bios and comments). It’s especially useful when working with natural language processing (NLP) tasks.   </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23ACF03-8094-6821-5A26-72B4B11918E4}"/>
              </a:ext>
            </a:extLst>
          </p:cNvPr>
          <p:cNvSpPr>
            <a:spLocks noGrp="1"/>
          </p:cNvSpPr>
          <p:nvPr>
            <p:ph type="dt" idx="10"/>
          </p:nvPr>
        </p:nvSpPr>
        <p:spPr/>
        <p:txBody>
          <a:bodyPr/>
          <a:lstStyle/>
          <a:p>
            <a:r>
              <a:rPr lang="en-US"/>
              <a:t>31/08/2024</a:t>
            </a:r>
          </a:p>
        </p:txBody>
      </p:sp>
      <p:pic>
        <p:nvPicPr>
          <p:cNvPr id="5" name="Google Shape;98;p2">
            <a:extLst>
              <a:ext uri="{FF2B5EF4-FFF2-40B4-BE49-F238E27FC236}">
                <a16:creationId xmlns:a16="http://schemas.microsoft.com/office/drawing/2014/main" id="{A472820B-394A-AE0B-9E7E-480C43857B67}"/>
              </a:ext>
            </a:extLst>
          </p:cNvPr>
          <p:cNvPicPr preferRelativeResize="0"/>
          <p:nvPr/>
        </p:nvPicPr>
        <p:blipFill rotWithShape="1">
          <a:blip r:embed="rId2">
            <a:alphaModFix/>
          </a:blip>
          <a:srcRect/>
          <a:stretch/>
        </p:blipFill>
        <p:spPr>
          <a:xfrm>
            <a:off x="457200" y="373851"/>
            <a:ext cx="1455175" cy="944574"/>
          </a:xfrm>
          <a:prstGeom prst="rect">
            <a:avLst/>
          </a:prstGeom>
          <a:noFill/>
          <a:ln>
            <a:noFill/>
          </a:ln>
        </p:spPr>
      </p:pic>
    </p:spTree>
    <p:extLst>
      <p:ext uri="{BB962C8B-B14F-4D97-AF65-F5344CB8AC3E}">
        <p14:creationId xmlns:p14="http://schemas.microsoft.com/office/powerpoint/2010/main" val="2093510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4A59-4960-FA23-0A41-2B6F22EABFDB}"/>
              </a:ext>
            </a:extLst>
          </p:cNvPr>
          <p:cNvSpPr>
            <a:spLocks noGrp="1"/>
          </p:cNvSpPr>
          <p:nvPr>
            <p:ph type="title"/>
          </p:nvPr>
        </p:nvSpPr>
        <p:spPr/>
        <p:txBody>
          <a:bodyPr>
            <a:normAutofit/>
          </a:bodyPr>
          <a:lstStyle/>
          <a:p>
            <a:r>
              <a:rPr lang="en-IN" sz="3600" dirty="0"/>
              <a:t>              Fake Profile Detection</a:t>
            </a:r>
          </a:p>
        </p:txBody>
      </p:sp>
      <p:sp>
        <p:nvSpPr>
          <p:cNvPr id="3" name="Text Placeholder 2">
            <a:extLst>
              <a:ext uri="{FF2B5EF4-FFF2-40B4-BE49-F238E27FC236}">
                <a16:creationId xmlns:a16="http://schemas.microsoft.com/office/drawing/2014/main" id="{DFFCA1C6-60E8-7CC9-2372-B27903BDE28F}"/>
              </a:ext>
            </a:extLst>
          </p:cNvPr>
          <p:cNvSpPr>
            <a:spLocks noGrp="1"/>
          </p:cNvSpPr>
          <p:nvPr>
            <p:ph type="body" idx="1"/>
          </p:nvPr>
        </p:nvSpPr>
        <p:spPr/>
        <p:txBody>
          <a:bodyPr>
            <a:normAutofit/>
          </a:bodyPr>
          <a:lstStyle/>
          <a:p>
            <a:pPr marL="114300" indent="0" algn="just">
              <a:buNone/>
            </a:pPr>
            <a:r>
              <a:rPr lang="en-US" sz="1600" b="1" dirty="0">
                <a:latin typeface="Times New Roman" panose="02020603050405020304" pitchFamily="18" charset="0"/>
                <a:cs typeface="Times New Roman" panose="02020603050405020304" pitchFamily="18" charset="0"/>
              </a:rPr>
              <a:t>5.Decision Tree: </a:t>
            </a:r>
            <a:r>
              <a:rPr lang="en-US" sz="1600" dirty="0">
                <a:latin typeface="Times New Roman" panose="02020603050405020304" pitchFamily="18" charset="0"/>
                <a:cs typeface="Times New Roman" panose="02020603050405020304" pitchFamily="18" charset="0"/>
              </a:rPr>
              <a:t>Decision Tree is a non-parametric supervised learning method used for classification. It works by recursively splitting the dataset based on certain criteria to create a tree of decisions that leads to the classification of the input data. </a:t>
            </a:r>
          </a:p>
          <a:p>
            <a:pPr marL="114300" indent="0" algn="just">
              <a:buNone/>
            </a:pPr>
            <a:r>
              <a:rPr lang="en-US" sz="1600" dirty="0">
                <a:latin typeface="Times New Roman" panose="02020603050405020304" pitchFamily="18" charset="0"/>
                <a:cs typeface="Times New Roman" panose="02020603050405020304" pitchFamily="18" charset="0"/>
              </a:rPr>
              <a:t>Why It Was Used: Decision Tree was selected for its simplicity and ease of interpretation. It provides clear rules that help explain why a profile is classified as real or fake.</a:t>
            </a:r>
          </a:p>
          <a:p>
            <a:pPr algn="just"/>
            <a:r>
              <a:rPr lang="en-US" sz="1600" b="1" dirty="0">
                <a:latin typeface="Times New Roman" panose="02020603050405020304" pitchFamily="18" charset="0"/>
                <a:cs typeface="Times New Roman" panose="02020603050405020304" pitchFamily="18" charset="0"/>
              </a:rPr>
              <a:t>The models were chosen for the following reasons:- </a:t>
            </a:r>
          </a:p>
          <a:p>
            <a:pPr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Diverse Approaches: </a:t>
            </a:r>
            <a:r>
              <a:rPr lang="en-US" sz="1600" dirty="0">
                <a:latin typeface="Times New Roman" panose="02020603050405020304" pitchFamily="18" charset="0"/>
                <a:cs typeface="Times New Roman" panose="02020603050405020304" pitchFamily="18" charset="0"/>
              </a:rPr>
              <a:t>Each model represents a different approach to classification—ensemble methods (Random Forest, Gradient Boosting), linear classifiers (SVM), probabilistic models (Naïve Bayes), and rule-based methods (Decision Tree). This allowed for a comprehensive evaluation of which method performs best in identifying fake profiles.</a:t>
            </a:r>
          </a:p>
          <a:p>
            <a:pPr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Handling Imbalanced Data:</a:t>
            </a:r>
            <a:r>
              <a:rPr lang="en-US" sz="1600" dirty="0">
                <a:latin typeface="Times New Roman" panose="02020603050405020304" pitchFamily="18" charset="0"/>
                <a:cs typeface="Times New Roman" panose="02020603050405020304" pitchFamily="18" charset="0"/>
              </a:rPr>
              <a:t> Many machine learning tasks suffer from class imbalance, where fake profiles are fewer than real ones. Models like Gradient Boosting and Random Forest are well-suited for such problems by focusing on misclassified instances or using ensemble techniques.</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EA18D63-6719-C431-F9E6-117C0EF445EA}"/>
              </a:ext>
            </a:extLst>
          </p:cNvPr>
          <p:cNvSpPr>
            <a:spLocks noGrp="1"/>
          </p:cNvSpPr>
          <p:nvPr>
            <p:ph type="dt" idx="10"/>
          </p:nvPr>
        </p:nvSpPr>
        <p:spPr/>
        <p:txBody>
          <a:bodyPr/>
          <a:lstStyle/>
          <a:p>
            <a:r>
              <a:rPr lang="en-US"/>
              <a:t>31/08/2024</a:t>
            </a:r>
          </a:p>
        </p:txBody>
      </p:sp>
      <p:pic>
        <p:nvPicPr>
          <p:cNvPr id="5" name="Google Shape;98;p2">
            <a:extLst>
              <a:ext uri="{FF2B5EF4-FFF2-40B4-BE49-F238E27FC236}">
                <a16:creationId xmlns:a16="http://schemas.microsoft.com/office/drawing/2014/main" id="{C1B6E12B-CD54-6FA0-ACA8-167298F15AD7}"/>
              </a:ext>
            </a:extLst>
          </p:cNvPr>
          <p:cNvPicPr preferRelativeResize="0"/>
          <p:nvPr/>
        </p:nvPicPr>
        <p:blipFill rotWithShape="1">
          <a:blip r:embed="rId2">
            <a:alphaModFix/>
          </a:blip>
          <a:srcRect/>
          <a:stretch/>
        </p:blipFill>
        <p:spPr>
          <a:xfrm>
            <a:off x="457200" y="373851"/>
            <a:ext cx="1455175" cy="944574"/>
          </a:xfrm>
          <a:prstGeom prst="rect">
            <a:avLst/>
          </a:prstGeom>
          <a:noFill/>
          <a:ln>
            <a:noFill/>
          </a:ln>
        </p:spPr>
      </p:pic>
    </p:spTree>
    <p:extLst>
      <p:ext uri="{BB962C8B-B14F-4D97-AF65-F5344CB8AC3E}">
        <p14:creationId xmlns:p14="http://schemas.microsoft.com/office/powerpoint/2010/main" val="2917701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8FB2-BF48-46B1-B2A6-4C9D555E18DE}"/>
              </a:ext>
            </a:extLst>
          </p:cNvPr>
          <p:cNvSpPr>
            <a:spLocks noGrp="1"/>
          </p:cNvSpPr>
          <p:nvPr>
            <p:ph type="title"/>
          </p:nvPr>
        </p:nvSpPr>
        <p:spPr/>
        <p:txBody>
          <a:bodyPr/>
          <a:lstStyle/>
          <a:p>
            <a:r>
              <a:rPr lang="en-IN" dirty="0"/>
              <a:t>           </a:t>
            </a:r>
            <a:r>
              <a:rPr lang="en-IN" sz="3600" dirty="0"/>
              <a:t>Fake Profile Detection</a:t>
            </a:r>
          </a:p>
        </p:txBody>
      </p:sp>
      <p:sp>
        <p:nvSpPr>
          <p:cNvPr id="3" name="Text Placeholder 2">
            <a:extLst>
              <a:ext uri="{FF2B5EF4-FFF2-40B4-BE49-F238E27FC236}">
                <a16:creationId xmlns:a16="http://schemas.microsoft.com/office/drawing/2014/main" id="{E3C91C64-C1C4-7ED3-96A4-492D91265A1C}"/>
              </a:ext>
            </a:extLst>
          </p:cNvPr>
          <p:cNvSpPr>
            <a:spLocks noGrp="1"/>
          </p:cNvSpPr>
          <p:nvPr>
            <p:ph type="body" idx="1"/>
          </p:nvPr>
        </p:nvSpPr>
        <p:spPr/>
        <p:txBody>
          <a:bodyPr>
            <a:normAutofit fontScale="32500" lnSpcReduction="20000"/>
          </a:bodyPr>
          <a:lstStyle/>
          <a:p>
            <a:r>
              <a:rPr lang="en-IN" sz="6200" b="1" dirty="0">
                <a:latin typeface="Times New Roman" panose="02020603050405020304" pitchFamily="18" charset="0"/>
                <a:cs typeface="Times New Roman" panose="02020603050405020304" pitchFamily="18" charset="0"/>
              </a:rPr>
              <a:t>Conclusion:</a:t>
            </a:r>
          </a:p>
          <a:p>
            <a:pPr marL="114300" indent="0">
              <a:buNone/>
            </a:pPr>
            <a:endParaRPr lang="en-IN" sz="6200" dirty="0"/>
          </a:p>
          <a:p>
            <a:pPr marL="114300" indent="0" algn="just">
              <a:buNone/>
            </a:pPr>
            <a:r>
              <a:rPr lang="en-US" sz="4900" dirty="0">
                <a:latin typeface="Times New Roman" panose="02020603050405020304" pitchFamily="18" charset="0"/>
                <a:cs typeface="Times New Roman" panose="02020603050405020304" pitchFamily="18" charset="0"/>
              </a:rPr>
              <a:t>This project has successfully demonstrated the application of various machine learning algorithms for the detection of fake profiles on social media platforms. By leveraging classification techniques such as Support Vector Machine (SVM), Random Forest, Gradient Boosting, Naïve Bayes, and Decision Tree classifiers, we were able to achieve significant results in terms of accuracy and efficiency.</a:t>
            </a:r>
          </a:p>
          <a:p>
            <a:pPr marL="114300" indent="0" algn="just">
              <a:buNone/>
            </a:pPr>
            <a:r>
              <a:rPr lang="en-US" sz="4900" dirty="0">
                <a:latin typeface="Times New Roman" panose="02020603050405020304" pitchFamily="18" charset="0"/>
                <a:cs typeface="Times New Roman" panose="02020603050405020304" pitchFamily="18" charset="0"/>
              </a:rPr>
              <a:t>The Random Forest Classifier was the most effective model, achieving 100% accuracy. This indicates its robustness and reliability in identifying fake profiles. Random Forest’s ensemble method, which aggregates the decisions from multiple decision trees, contributed to its superior performance. </a:t>
            </a:r>
          </a:p>
          <a:p>
            <a:pPr marL="114300" indent="0" algn="just">
              <a:buNone/>
            </a:pPr>
            <a:r>
              <a:rPr lang="en-US" sz="4900" dirty="0">
                <a:latin typeface="Times New Roman" panose="02020603050405020304" pitchFamily="18" charset="0"/>
                <a:cs typeface="Times New Roman" panose="02020603050405020304" pitchFamily="18" charset="0"/>
              </a:rPr>
              <a:t>Its ability to handle large datasets with high dimensionality and its resistance to overfitting are key factors in achieving such high accuracy.</a:t>
            </a:r>
          </a:p>
          <a:p>
            <a:pPr marL="114300" indent="0" algn="just">
              <a:buNone/>
            </a:pPr>
            <a:r>
              <a:rPr lang="en-US" sz="4900" dirty="0">
                <a:latin typeface="Times New Roman" panose="02020603050405020304" pitchFamily="18" charset="0"/>
                <a:cs typeface="Times New Roman" panose="02020603050405020304" pitchFamily="18" charset="0"/>
              </a:rPr>
              <a:t>On the other hand, the Gradient Boosting Classifier also showed promising results, with an accuracy of 86%. Gradient Boosting, by focusing on correcting errors from previous models, provides a solid alternative to Random Forest. However, it is slightly less effective in cases where there are missing data points or incomplete profiles, as it requires more computational resources and time to train.</a:t>
            </a:r>
          </a:p>
        </p:txBody>
      </p:sp>
      <p:sp>
        <p:nvSpPr>
          <p:cNvPr id="4" name="Date Placeholder 3">
            <a:extLst>
              <a:ext uri="{FF2B5EF4-FFF2-40B4-BE49-F238E27FC236}">
                <a16:creationId xmlns:a16="http://schemas.microsoft.com/office/drawing/2014/main" id="{D6644ADF-67DD-F5E2-A9DA-965C7470FC24}"/>
              </a:ext>
            </a:extLst>
          </p:cNvPr>
          <p:cNvSpPr>
            <a:spLocks noGrp="1"/>
          </p:cNvSpPr>
          <p:nvPr>
            <p:ph type="dt" idx="10"/>
          </p:nvPr>
        </p:nvSpPr>
        <p:spPr/>
        <p:txBody>
          <a:bodyPr/>
          <a:lstStyle/>
          <a:p>
            <a:r>
              <a:rPr lang="en-US"/>
              <a:t>31/08/2024</a:t>
            </a:r>
          </a:p>
        </p:txBody>
      </p:sp>
      <p:pic>
        <p:nvPicPr>
          <p:cNvPr id="5" name="Google Shape;98;p2">
            <a:extLst>
              <a:ext uri="{FF2B5EF4-FFF2-40B4-BE49-F238E27FC236}">
                <a16:creationId xmlns:a16="http://schemas.microsoft.com/office/drawing/2014/main" id="{B15979A4-E7EE-E46A-CD78-3ED8057F075E}"/>
              </a:ext>
            </a:extLst>
          </p:cNvPr>
          <p:cNvPicPr preferRelativeResize="0"/>
          <p:nvPr/>
        </p:nvPicPr>
        <p:blipFill rotWithShape="1">
          <a:blip r:embed="rId2">
            <a:alphaModFix/>
          </a:blip>
          <a:srcRect/>
          <a:stretch/>
        </p:blipFill>
        <p:spPr>
          <a:xfrm>
            <a:off x="457200" y="373851"/>
            <a:ext cx="1455175" cy="944574"/>
          </a:xfrm>
          <a:prstGeom prst="rect">
            <a:avLst/>
          </a:prstGeom>
          <a:noFill/>
          <a:ln>
            <a:noFill/>
          </a:ln>
        </p:spPr>
      </p:pic>
    </p:spTree>
    <p:extLst>
      <p:ext uri="{BB962C8B-B14F-4D97-AF65-F5344CB8AC3E}">
        <p14:creationId xmlns:p14="http://schemas.microsoft.com/office/powerpoint/2010/main" val="48915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A5F0B-4D3E-C016-6F9E-D50C89422399}"/>
              </a:ext>
            </a:extLst>
          </p:cNvPr>
          <p:cNvSpPr>
            <a:spLocks noGrp="1"/>
          </p:cNvSpPr>
          <p:nvPr>
            <p:ph type="title"/>
          </p:nvPr>
        </p:nvSpPr>
        <p:spPr/>
        <p:txBody>
          <a:bodyPr/>
          <a:lstStyle/>
          <a:p>
            <a:r>
              <a:rPr lang="en-IN" dirty="0"/>
              <a:t>Fake Profile Detection</a:t>
            </a:r>
          </a:p>
        </p:txBody>
      </p:sp>
      <p:sp>
        <p:nvSpPr>
          <p:cNvPr id="3" name="Text Placeholder 2">
            <a:extLst>
              <a:ext uri="{FF2B5EF4-FFF2-40B4-BE49-F238E27FC236}">
                <a16:creationId xmlns:a16="http://schemas.microsoft.com/office/drawing/2014/main" id="{AE028FEE-E3D9-95B3-86B2-FF249DDABCDE}"/>
              </a:ext>
            </a:extLst>
          </p:cNvPr>
          <p:cNvSpPr>
            <a:spLocks noGrp="1"/>
          </p:cNvSpPr>
          <p:nvPr>
            <p:ph type="body" idx="1"/>
          </p:nvPr>
        </p:nvSpPr>
        <p:spPr/>
        <p:txBody>
          <a:bodyPr>
            <a:normAutofit/>
          </a:bodyPr>
          <a:lstStyle/>
          <a:p>
            <a:pPr marL="114300" indent="0" algn="just">
              <a:buNone/>
            </a:pPr>
            <a:r>
              <a:rPr lang="en-US" sz="1600" dirty="0">
                <a:latin typeface="Times New Roman" panose="02020603050405020304" pitchFamily="18" charset="0"/>
                <a:cs typeface="Times New Roman" panose="02020603050405020304" pitchFamily="18" charset="0"/>
              </a:rPr>
              <a:t>The comparative analysis of these models highlights the importance of choosing the right algorithm based on the nature of the data and the specific objectives of the project. </a:t>
            </a:r>
          </a:p>
          <a:p>
            <a:pPr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While Random Forest is ideal for general classification tasks, Gradient Boosting can be a valuable choice when dealing with more complex datasets or when higher precision is needed in certain </a:t>
            </a:r>
            <a:r>
              <a:rPr lang="en-US" sz="1600" dirty="0" err="1">
                <a:latin typeface="Times New Roman" panose="02020603050405020304" pitchFamily="18" charset="0"/>
                <a:cs typeface="Times New Roman" panose="02020603050405020304" pitchFamily="18" charset="0"/>
              </a:rPr>
              <a:t>areas.In</a:t>
            </a:r>
            <a:r>
              <a:rPr lang="en-US" sz="1600" dirty="0">
                <a:latin typeface="Times New Roman" panose="02020603050405020304" pitchFamily="18" charset="0"/>
                <a:cs typeface="Times New Roman" panose="02020603050405020304" pitchFamily="18" charset="0"/>
              </a:rPr>
              <a:t> future work, more advanced techniques like deep learning or multi-modal learning can be explored to further improve the model's accuracy and scalability. </a:t>
            </a:r>
          </a:p>
          <a:p>
            <a:pPr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Additionally, implementing real-time detection systems could enhance the practical applicability of this research, especially for large social media platforms dealing with millions of </a:t>
            </a:r>
            <a:r>
              <a:rPr lang="en-US" sz="1600" dirty="0" err="1">
                <a:latin typeface="Times New Roman" panose="02020603050405020304" pitchFamily="18" charset="0"/>
                <a:cs typeface="Times New Roman" panose="02020603050405020304" pitchFamily="18" charset="0"/>
              </a:rPr>
              <a:t>profiles.This</a:t>
            </a:r>
            <a:r>
              <a:rPr lang="en-US" sz="1600" dirty="0">
                <a:latin typeface="Times New Roman" panose="02020603050405020304" pitchFamily="18" charset="0"/>
                <a:cs typeface="Times New Roman" panose="02020603050405020304" pitchFamily="18" charset="0"/>
              </a:rPr>
              <a:t> project has provided a foundational understanding of how machine learning algorithms can be employed for fake profile detection, setting the stage for future research and development in this area. </a:t>
            </a:r>
          </a:p>
          <a:p>
            <a:pPr marL="114300" indent="0" algn="just">
              <a:buNone/>
            </a:pPr>
            <a:endParaRPr lang="en-IN" sz="1600" dirty="0"/>
          </a:p>
        </p:txBody>
      </p:sp>
      <p:sp>
        <p:nvSpPr>
          <p:cNvPr id="4" name="Date Placeholder 3">
            <a:extLst>
              <a:ext uri="{FF2B5EF4-FFF2-40B4-BE49-F238E27FC236}">
                <a16:creationId xmlns:a16="http://schemas.microsoft.com/office/drawing/2014/main" id="{EA38EEDB-782C-936B-7EE6-BE16637676EF}"/>
              </a:ext>
            </a:extLst>
          </p:cNvPr>
          <p:cNvSpPr>
            <a:spLocks noGrp="1"/>
          </p:cNvSpPr>
          <p:nvPr>
            <p:ph type="dt" idx="10"/>
          </p:nvPr>
        </p:nvSpPr>
        <p:spPr/>
        <p:txBody>
          <a:bodyPr/>
          <a:lstStyle/>
          <a:p>
            <a:r>
              <a:rPr lang="en-US"/>
              <a:t>31/08/2024</a:t>
            </a:r>
          </a:p>
        </p:txBody>
      </p:sp>
      <p:pic>
        <p:nvPicPr>
          <p:cNvPr id="5" name="Google Shape;98;p2">
            <a:extLst>
              <a:ext uri="{FF2B5EF4-FFF2-40B4-BE49-F238E27FC236}">
                <a16:creationId xmlns:a16="http://schemas.microsoft.com/office/drawing/2014/main" id="{9813E320-9905-45EA-E0F2-23BB895643FD}"/>
              </a:ext>
            </a:extLst>
          </p:cNvPr>
          <p:cNvPicPr preferRelativeResize="0"/>
          <p:nvPr/>
        </p:nvPicPr>
        <p:blipFill rotWithShape="1">
          <a:blip r:embed="rId2">
            <a:alphaModFix/>
          </a:blip>
          <a:srcRect/>
          <a:stretch/>
        </p:blipFill>
        <p:spPr>
          <a:xfrm>
            <a:off x="457200" y="373851"/>
            <a:ext cx="1455175" cy="944574"/>
          </a:xfrm>
          <a:prstGeom prst="rect">
            <a:avLst/>
          </a:prstGeom>
          <a:noFill/>
          <a:ln>
            <a:noFill/>
          </a:ln>
        </p:spPr>
      </p:pic>
    </p:spTree>
    <p:extLst>
      <p:ext uri="{BB962C8B-B14F-4D97-AF65-F5344CB8AC3E}">
        <p14:creationId xmlns:p14="http://schemas.microsoft.com/office/powerpoint/2010/main" val="1758085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14300" indent="0">
              <a:buNone/>
            </a:pPr>
            <a:r>
              <a:rPr lang="en-US" sz="2000" b="1" dirty="0">
                <a:latin typeface="Times New Roman" panose="02020603050405020304" pitchFamily="18" charset="0"/>
                <a:cs typeface="Times New Roman" panose="02020603050405020304" pitchFamily="18" charset="0"/>
              </a:rPr>
              <a:t>References:</a:t>
            </a:r>
          </a:p>
          <a:p>
            <a:pPr marL="135464" indent="0" algn="just">
              <a:lnSpc>
                <a:spcPct val="150000"/>
              </a:lnSpc>
              <a:buNone/>
            </a:pPr>
            <a:r>
              <a:rPr lang="en-US" sz="1600" dirty="0">
                <a:latin typeface="Times New Roman" pitchFamily="18" charset="0"/>
                <a:cs typeface="Times New Roman" pitchFamily="18" charset="0"/>
              </a:rPr>
              <a:t>[1] Michael Fire et al. (2012). "Strangers intrusion detection-  detecting spammers and fake profiles in social networks based on topology anomalies." Human Journal 1(1): 26-39.Günther, F. and S. Fritsch (2010). </a:t>
            </a:r>
            <a:r>
              <a:rPr lang="en-IN" sz="1600" dirty="0">
                <a:latin typeface="Times New Roman" pitchFamily="18" charset="0"/>
                <a:cs typeface="Times New Roman" pitchFamily="18" charset="0"/>
              </a:rPr>
              <a:t>.</a:t>
            </a:r>
          </a:p>
          <a:p>
            <a:pPr marL="135464" indent="0" algn="just">
              <a:lnSpc>
                <a:spcPct val="150000"/>
              </a:lnSpc>
              <a:buNone/>
            </a:pPr>
            <a:r>
              <a:rPr lang="en-IN" sz="1600" dirty="0">
                <a:latin typeface="Times New Roman" pitchFamily="18" charset="0"/>
                <a:cs typeface="Times New Roman" pitchFamily="18" charset="0"/>
              </a:rPr>
              <a:t>[2] </a:t>
            </a:r>
            <a:r>
              <a:rPr lang="en-IN" sz="1600" dirty="0" err="1">
                <a:latin typeface="Times New Roman" pitchFamily="18" charset="0"/>
                <a:cs typeface="Times New Roman" pitchFamily="18" charset="0"/>
              </a:rPr>
              <a:t>Dr.</a:t>
            </a:r>
            <a:r>
              <a:rPr lang="en-IN" sz="1600" dirty="0">
                <a:latin typeface="Times New Roman" pitchFamily="18" charset="0"/>
                <a:cs typeface="Times New Roman" pitchFamily="18" charset="0"/>
              </a:rPr>
              <a:t> S. Kannan, </a:t>
            </a:r>
            <a:r>
              <a:rPr lang="en-IN" sz="1600" dirty="0" err="1">
                <a:latin typeface="Times New Roman" pitchFamily="18" charset="0"/>
                <a:cs typeface="Times New Roman" pitchFamily="18" charset="0"/>
              </a:rPr>
              <a:t>Vairaprakash</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Gurusamy</a:t>
            </a:r>
            <a:r>
              <a:rPr lang="en-IN" sz="1600" dirty="0">
                <a:latin typeface="Times New Roman" pitchFamily="18" charset="0"/>
                <a:cs typeface="Times New Roman" pitchFamily="18" charset="0"/>
              </a:rPr>
              <a:t>, “Preprocessing Techniques for Text Mining”, 05 March 2015. </a:t>
            </a:r>
          </a:p>
          <a:p>
            <a:pPr marL="135464" indent="0" algn="just">
              <a:lnSpc>
                <a:spcPct val="150000"/>
              </a:lnSpc>
              <a:buNone/>
            </a:pPr>
            <a:r>
              <a:rPr lang="en-IN" sz="1600" dirty="0">
                <a:latin typeface="Times New Roman" pitchFamily="18" charset="0"/>
                <a:cs typeface="Times New Roman" pitchFamily="18" charset="0"/>
              </a:rPr>
              <a:t>[3] </a:t>
            </a:r>
            <a:r>
              <a:rPr lang="en-IN" sz="1600" dirty="0" err="1">
                <a:latin typeface="Times New Roman" pitchFamily="18" charset="0"/>
                <a:cs typeface="Times New Roman" pitchFamily="18" charset="0"/>
              </a:rPr>
              <a:t>Shalinda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Adikari</a:t>
            </a:r>
            <a:r>
              <a:rPr lang="en-IN" sz="1600" dirty="0">
                <a:latin typeface="Times New Roman" pitchFamily="18" charset="0"/>
                <a:cs typeface="Times New Roman" pitchFamily="18" charset="0"/>
              </a:rPr>
              <a:t> and Kaushik Dutta, Identifying Fake Profiles in LinkedIn, PACIS 2014 Proceedings, </a:t>
            </a:r>
            <a:r>
              <a:rPr lang="en-IN" sz="1600" dirty="0" err="1">
                <a:latin typeface="Times New Roman" pitchFamily="18" charset="0"/>
                <a:cs typeface="Times New Roman" pitchFamily="18" charset="0"/>
              </a:rPr>
              <a:t>AISeL</a:t>
            </a:r>
            <a:endParaRPr lang="en-IN" sz="1600" dirty="0">
              <a:latin typeface="Times New Roman" pitchFamily="18" charset="0"/>
              <a:cs typeface="Times New Roman" pitchFamily="18" charset="0"/>
            </a:endParaRPr>
          </a:p>
          <a:p>
            <a:pPr marL="571500" lvl="1" indent="0" algn="just">
              <a:buNone/>
            </a:pPr>
            <a:endParaRPr lang="en-US"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 name="Date Placeholder 2">
            <a:extLst>
              <a:ext uri="{FF2B5EF4-FFF2-40B4-BE49-F238E27FC236}">
                <a16:creationId xmlns:a16="http://schemas.microsoft.com/office/drawing/2014/main" id="{E14A1442-F128-D5F4-5B8F-1A02CFA8A9D7}"/>
              </a:ext>
            </a:extLst>
          </p:cNvPr>
          <p:cNvSpPr>
            <a:spLocks noGrp="1"/>
          </p:cNvSpPr>
          <p:nvPr>
            <p:ph type="dt" idx="10"/>
          </p:nvPr>
        </p:nvSpPr>
        <p:spPr/>
        <p:txBody>
          <a:bodyPr/>
          <a:lstStyle/>
          <a:p>
            <a:r>
              <a:rPr lang="en-US"/>
              <a:t>31/08/2024</a:t>
            </a:r>
          </a:p>
        </p:txBody>
      </p:sp>
    </p:spTree>
    <p:extLst>
      <p:ext uri="{BB962C8B-B14F-4D97-AF65-F5344CB8AC3E}">
        <p14:creationId xmlns:p14="http://schemas.microsoft.com/office/powerpoint/2010/main" val="172124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819400" y="274638"/>
            <a:ext cx="58674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3600" dirty="0"/>
              <a:t>Fake Profile Identification</a:t>
            </a:r>
            <a:endParaRPr sz="3600" dirty="0"/>
          </a:p>
        </p:txBody>
      </p:sp>
      <p:sp>
        <p:nvSpPr>
          <p:cNvPr id="97" name="Google Shape;97;p2"/>
          <p:cNvSpPr txBox="1">
            <a:spLocks noGrp="1"/>
          </p:cNvSpPr>
          <p:nvPr>
            <p:ph type="body" idx="1"/>
          </p:nvPr>
        </p:nvSpPr>
        <p:spPr>
          <a:xfrm>
            <a:off x="457200" y="159993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sz="2000" b="1" dirty="0">
                <a:latin typeface="Times New Roman" panose="02020603050405020304" pitchFamily="18" charset="0"/>
                <a:cs typeface="Times New Roman" panose="02020603050405020304" pitchFamily="18" charset="0"/>
              </a:rPr>
              <a:t>Abstract:</a:t>
            </a:r>
          </a:p>
          <a:p>
            <a:pPr marL="0" lvl="0" indent="0" algn="l" rtl="0">
              <a:spcBef>
                <a:spcPts val="0"/>
              </a:spcBef>
              <a:spcAft>
                <a:spcPts val="0"/>
              </a:spcAft>
              <a:buClr>
                <a:schemeClr val="dk1"/>
              </a:buClr>
              <a:buSzPts val="3200"/>
              <a:buNone/>
            </a:pPr>
            <a:endParaRPr lang="en-US" sz="1000" dirty="0">
              <a:latin typeface="+mj-lt"/>
              <a:cs typeface="Times New Roman" panose="02020603050405020304" pitchFamily="18" charset="0"/>
            </a:endParaRPr>
          </a:p>
          <a:p>
            <a:pPr marL="0" indent="0" algn="just">
              <a:lnSpc>
                <a:spcPct val="150000"/>
              </a:lnSpc>
              <a:spcBef>
                <a:spcPts val="0"/>
              </a:spcBef>
              <a:buSzPts val="3200"/>
              <a:buNone/>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the present generation, the social life of everyone has become associated with online social networks. These sites have made a drastic change in the way we pursue our social life. Making friends and keeping in contact with them and their updates has become easier. But with their rapid growth, many problems like fake profiles, online impersonation have also grown. There are no feasible solutions exist to control these problems.  So we came up with a framework with which the automatic identification of fake profiles is possible and is efficient. This framework uses classification techniques </a:t>
            </a:r>
            <a:r>
              <a:rPr lang="en-US" sz="1600" dirty="0">
                <a:latin typeface="Times New Roman" pitchFamily="18" charset="0"/>
                <a:cs typeface="Times New Roman" pitchFamily="18" charset="0"/>
              </a:rPr>
              <a:t>such as support vector machine (SVM), Random forest classifier, Gradient boost classifier, Naïve bayes, and Logistic regression  algorithm and Decision Tree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classify the profiles into fake or genuine classes. </a:t>
            </a:r>
            <a:r>
              <a:rPr lang="en-US" sz="1600" dirty="0">
                <a:latin typeface="Times New Roman" pitchFamily="18" charset="0"/>
                <a:cs typeface="Times New Roman" pitchFamily="18" charset="0"/>
              </a:rPr>
              <a:t>In final prediction we will gain the values of accuracy, classification report and confusion matrix. </a:t>
            </a:r>
          </a:p>
          <a:p>
            <a:pPr indent="-457200" algn="just">
              <a:spcBef>
                <a:spcPts val="0"/>
              </a:spcBef>
              <a:buSzPts val="3200"/>
            </a:pPr>
            <a:endParaRPr kumimoji="0" lang="en-US" altLang="en-US" sz="2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457200" y="553353"/>
            <a:ext cx="2009140" cy="755015"/>
          </a:xfrm>
          <a:prstGeom prst="rect">
            <a:avLst/>
          </a:prstGeom>
          <a:noFill/>
          <a:ln>
            <a:noFill/>
          </a:ln>
        </p:spPr>
      </p:pic>
      <p:sp>
        <p:nvSpPr>
          <p:cNvPr id="4" name="Date Placeholder 3">
            <a:extLst>
              <a:ext uri="{FF2B5EF4-FFF2-40B4-BE49-F238E27FC236}">
                <a16:creationId xmlns:a16="http://schemas.microsoft.com/office/drawing/2014/main" id="{B4B2EAC2-BEB7-A9A6-10E9-ADF3B7CDB892}"/>
              </a:ext>
            </a:extLst>
          </p:cNvPr>
          <p:cNvSpPr>
            <a:spLocks noGrp="1"/>
          </p:cNvSpPr>
          <p:nvPr>
            <p:ph type="dt" idx="10"/>
          </p:nvPr>
        </p:nvSpPr>
        <p:spPr/>
        <p:txBody>
          <a:bodyPr/>
          <a:lstStyle/>
          <a:p>
            <a:r>
              <a:rPr lang="en-US"/>
              <a:t>31/08/2024</a:t>
            </a:r>
          </a:p>
        </p:txBody>
      </p:sp>
    </p:spTree>
    <p:extLst>
      <p:ext uri="{BB962C8B-B14F-4D97-AF65-F5344CB8AC3E}">
        <p14:creationId xmlns:p14="http://schemas.microsoft.com/office/powerpoint/2010/main" val="1066086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727960" y="274638"/>
            <a:ext cx="595884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sz="3600" dirty="0"/>
              <a:t>Fake Profile Detection</a:t>
            </a:r>
            <a:endParaRPr sz="3600"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spcBef>
                <a:spcPts val="0"/>
              </a:spcBef>
              <a:spcAft>
                <a:spcPts val="0"/>
              </a:spcAft>
              <a:buClr>
                <a:schemeClr val="dk1"/>
              </a:buClr>
              <a:buSzPts val="3200"/>
              <a:buNone/>
            </a:pPr>
            <a:r>
              <a:rPr lang="en-US" sz="4200" b="1" dirty="0">
                <a:latin typeface="Times New Roman" panose="02020603050405020304" pitchFamily="18" charset="0"/>
                <a:cs typeface="Times New Roman" panose="02020603050405020304" pitchFamily="18" charset="0"/>
              </a:rPr>
              <a:t>Introduction:</a:t>
            </a:r>
          </a:p>
          <a:p>
            <a:pPr marL="0" lvl="0" indent="0" algn="l" rtl="0">
              <a:spcBef>
                <a:spcPts val="0"/>
              </a:spcBef>
              <a:spcAft>
                <a:spcPts val="0"/>
              </a:spcAft>
              <a:buClr>
                <a:schemeClr val="dk1"/>
              </a:buClr>
              <a:buSzPts val="3200"/>
              <a:buNone/>
            </a:pPr>
            <a:endParaRPr lang="en-US" sz="2600" b="1" dirty="0">
              <a:latin typeface="Times New Roman" panose="02020603050405020304" pitchFamily="18" charset="0"/>
              <a:cs typeface="Times New Roman" panose="02020603050405020304" pitchFamily="18" charset="0"/>
            </a:endParaRPr>
          </a:p>
          <a:p>
            <a:pPr marL="488950" indent="-285750" algn="just">
              <a:spcBef>
                <a:spcPts val="640"/>
              </a:spcBef>
              <a:buSzPts val="3200"/>
            </a:pPr>
            <a:r>
              <a:rPr lang="en-US" sz="2900" dirty="0">
                <a:latin typeface="Times New Roman" panose="02020603050405020304" pitchFamily="18" charset="0"/>
                <a:cs typeface="Times New Roman" panose="02020603050405020304" pitchFamily="18" charset="0"/>
              </a:rPr>
              <a:t>With the rise of social media platforms, fake profiles have become a significant and persistent issue. These profiles, often created by bots, cybercriminals, or malicious actors, are designed to mimic real users or hide the true identity of the creator. </a:t>
            </a:r>
          </a:p>
          <a:p>
            <a:pPr marL="488950" indent="-285750" algn="just">
              <a:spcBef>
                <a:spcPts val="640"/>
              </a:spcBef>
              <a:buSzPts val="3200"/>
            </a:pPr>
            <a:r>
              <a:rPr lang="en-US" sz="2900" dirty="0">
                <a:latin typeface="Times New Roman" panose="02020603050405020304" pitchFamily="18" charset="0"/>
                <a:cs typeface="Times New Roman" panose="02020603050405020304" pitchFamily="18" charset="0"/>
              </a:rPr>
              <a:t>The creation and use of fake profiles can be driven by various motives, including spreading misinformation, conducting cyber attacks, scamming users, or harvesting personal data.</a:t>
            </a:r>
          </a:p>
          <a:p>
            <a:pPr marL="488950" indent="-285750" algn="just">
              <a:spcBef>
                <a:spcPts val="640"/>
              </a:spcBef>
              <a:buSzPts val="3200"/>
            </a:pPr>
            <a:r>
              <a:rPr lang="en-US" sz="2900" dirty="0">
                <a:latin typeface="Times New Roman" panose="02020603050405020304" pitchFamily="18" charset="0"/>
                <a:cs typeface="Times New Roman" panose="02020603050405020304" pitchFamily="18" charset="0"/>
              </a:rPr>
              <a:t>There are several reasons for the growing proliferation of fake profiles:- </a:t>
            </a:r>
          </a:p>
          <a:p>
            <a:pPr marL="203200" lvl="0" indent="0" algn="just">
              <a:spcBef>
                <a:spcPts val="640"/>
              </a:spcBef>
              <a:buSzPts val="3200"/>
              <a:buNone/>
            </a:pPr>
            <a:r>
              <a:rPr lang="en-US" sz="2900" dirty="0">
                <a:latin typeface="Times New Roman" panose="02020603050405020304" pitchFamily="18" charset="0"/>
                <a:cs typeface="Times New Roman" panose="02020603050405020304" pitchFamily="18" charset="0"/>
              </a:rPr>
              <a:t>         1)Increased Online Activity</a:t>
            </a:r>
          </a:p>
          <a:p>
            <a:pPr marL="203200" lvl="0" indent="0" algn="just">
              <a:spcBef>
                <a:spcPts val="640"/>
              </a:spcBef>
              <a:buSzPts val="3200"/>
              <a:buNone/>
            </a:pPr>
            <a:r>
              <a:rPr lang="en-US" sz="2900" dirty="0">
                <a:latin typeface="Times New Roman" panose="02020603050405020304" pitchFamily="18" charset="0"/>
                <a:cs typeface="Times New Roman" panose="02020603050405020304" pitchFamily="18" charset="0"/>
              </a:rPr>
              <a:t>         2)Ease of creation</a:t>
            </a:r>
          </a:p>
          <a:p>
            <a:pPr marL="203200" lvl="0" indent="0" algn="just">
              <a:spcBef>
                <a:spcPts val="640"/>
              </a:spcBef>
              <a:buSzPts val="3200"/>
              <a:buNone/>
            </a:pPr>
            <a:r>
              <a:rPr lang="en-US" sz="2900" dirty="0">
                <a:latin typeface="Times New Roman" panose="02020603050405020304" pitchFamily="18" charset="0"/>
                <a:cs typeface="Times New Roman" panose="02020603050405020304" pitchFamily="18" charset="0"/>
              </a:rPr>
              <a:t>         3)Advanced Technology</a:t>
            </a:r>
          </a:p>
          <a:p>
            <a:pPr marL="488950" indent="-285750" algn="just">
              <a:spcBef>
                <a:spcPts val="640"/>
              </a:spcBef>
              <a:buSzPts val="3200"/>
            </a:pPr>
            <a:r>
              <a:rPr lang="en-US" sz="2900" dirty="0">
                <a:latin typeface="Times New Roman" panose="02020603050405020304" pitchFamily="18" charset="0"/>
                <a:cs typeface="Times New Roman" panose="02020603050405020304" pitchFamily="18" charset="0"/>
              </a:rPr>
              <a:t>Importance of Fake Profile Detection</a:t>
            </a:r>
          </a:p>
          <a:p>
            <a:pPr marL="203200" lvl="0" indent="0" algn="just">
              <a:spcBef>
                <a:spcPts val="640"/>
              </a:spcBef>
              <a:buSzPts val="3200"/>
              <a:buNone/>
            </a:pPr>
            <a:r>
              <a:rPr lang="en-US" sz="2900" dirty="0">
                <a:latin typeface="Times New Roman" panose="02020603050405020304" pitchFamily="18" charset="0"/>
                <a:cs typeface="Times New Roman" panose="02020603050405020304" pitchFamily="18" charset="0"/>
              </a:rPr>
              <a:t>       1) </a:t>
            </a:r>
            <a:r>
              <a:rPr lang="en-US" sz="2900" dirty="0" err="1">
                <a:latin typeface="Times New Roman" panose="02020603050405020304" pitchFamily="18" charset="0"/>
                <a:cs typeface="Times New Roman" panose="02020603050405020304" pitchFamily="18" charset="0"/>
              </a:rPr>
              <a:t>Cybersecurity</a:t>
            </a:r>
            <a:r>
              <a:rPr lang="en-US" sz="2900" dirty="0">
                <a:latin typeface="Times New Roman" panose="02020603050405020304" pitchFamily="18" charset="0"/>
                <a:cs typeface="Times New Roman" panose="02020603050405020304" pitchFamily="18" charset="0"/>
              </a:rPr>
              <a:t> Threats: Fake profiles are frequently used to send malicious links or     attachments, leading to phishing attacks that steal sensitive information such as passwords, banking details, or even  personal identification.   </a:t>
            </a:r>
          </a:p>
          <a:p>
            <a:pPr marL="203200" lvl="0" indent="0" algn="just" rtl="0">
              <a:spcBef>
                <a:spcPts val="640"/>
              </a:spcBef>
              <a:spcAft>
                <a:spcPts val="0"/>
              </a:spcAft>
              <a:buClr>
                <a:schemeClr val="dk1"/>
              </a:buClr>
              <a:buSzPts val="3200"/>
              <a:buNone/>
            </a:pPr>
            <a:r>
              <a:rPr lang="en-US" sz="2900" dirty="0">
                <a:latin typeface="Times New Roman" panose="02020603050405020304" pitchFamily="18" charset="0"/>
                <a:cs typeface="Times New Roman" panose="02020603050405020304" pitchFamily="18" charset="0"/>
              </a:rPr>
              <a:t>       2) Data Breaches: These profiles can infiltrate groups, forums, and communities to gather personal data for large-scale breaches or identity theft.</a:t>
            </a:r>
          </a:p>
        </p:txBody>
      </p:sp>
      <p:pic>
        <p:nvPicPr>
          <p:cNvPr id="98" name="Google Shape;98;p2"/>
          <p:cNvPicPr preferRelativeResize="0"/>
          <p:nvPr/>
        </p:nvPicPr>
        <p:blipFill rotWithShape="1">
          <a:blip r:embed="rId3">
            <a:alphaModFix/>
          </a:blip>
          <a:srcRect/>
          <a:stretch/>
        </p:blipFill>
        <p:spPr>
          <a:xfrm>
            <a:off x="457200" y="553353"/>
            <a:ext cx="2009140" cy="755015"/>
          </a:xfrm>
          <a:prstGeom prst="rect">
            <a:avLst/>
          </a:prstGeom>
          <a:noFill/>
          <a:ln>
            <a:noFill/>
          </a:ln>
        </p:spPr>
      </p:pic>
      <p:sp>
        <p:nvSpPr>
          <p:cNvPr id="7" name="Date Placeholder 6">
            <a:extLst>
              <a:ext uri="{FF2B5EF4-FFF2-40B4-BE49-F238E27FC236}">
                <a16:creationId xmlns:a16="http://schemas.microsoft.com/office/drawing/2014/main" id="{890DF04E-F42E-2266-B7D2-B21B4974349C}"/>
              </a:ext>
            </a:extLst>
          </p:cNvPr>
          <p:cNvSpPr>
            <a:spLocks noGrp="1"/>
          </p:cNvSpPr>
          <p:nvPr>
            <p:ph type="dt" idx="10"/>
          </p:nvPr>
        </p:nvSpPr>
        <p:spPr/>
        <p:txBody>
          <a:bodyPr/>
          <a:lstStyle/>
          <a:p>
            <a:r>
              <a:rPr lang="en-US"/>
              <a:t>31/08/2024</a:t>
            </a:r>
          </a:p>
        </p:txBody>
      </p:sp>
    </p:spTree>
    <p:extLst>
      <p:ext uri="{BB962C8B-B14F-4D97-AF65-F5344CB8AC3E}">
        <p14:creationId xmlns:p14="http://schemas.microsoft.com/office/powerpoint/2010/main" val="362685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37F1-1F9D-1EBE-A4B4-3FC5FB5E3C47}"/>
              </a:ext>
            </a:extLst>
          </p:cNvPr>
          <p:cNvSpPr>
            <a:spLocks noGrp="1"/>
          </p:cNvSpPr>
          <p:nvPr>
            <p:ph type="title"/>
          </p:nvPr>
        </p:nvSpPr>
        <p:spPr>
          <a:xfrm>
            <a:off x="3200400" y="274638"/>
            <a:ext cx="5486400" cy="1143000"/>
          </a:xfrm>
        </p:spPr>
        <p:txBody>
          <a:bodyPr>
            <a:normAutofit/>
          </a:bodyPr>
          <a:lstStyle/>
          <a:p>
            <a:r>
              <a:rPr lang="en-US" dirty="0"/>
              <a:t> </a:t>
            </a:r>
            <a:r>
              <a:rPr lang="en-US" sz="3600" dirty="0"/>
              <a:t>Fake Profile Detection</a:t>
            </a:r>
            <a:endParaRPr lang="en-IN" sz="3600" dirty="0"/>
          </a:p>
        </p:txBody>
      </p:sp>
      <p:sp>
        <p:nvSpPr>
          <p:cNvPr id="3" name="Text Placeholder 2">
            <a:extLst>
              <a:ext uri="{FF2B5EF4-FFF2-40B4-BE49-F238E27FC236}">
                <a16:creationId xmlns:a16="http://schemas.microsoft.com/office/drawing/2014/main" id="{368C654F-3C33-4CFA-3BAD-C08807CA5D3C}"/>
              </a:ext>
            </a:extLst>
          </p:cNvPr>
          <p:cNvSpPr>
            <a:spLocks noGrp="1"/>
          </p:cNvSpPr>
          <p:nvPr>
            <p:ph type="body" idx="1"/>
          </p:nvPr>
        </p:nvSpPr>
        <p:spPr/>
        <p:txBody>
          <a:bodyPr>
            <a:normAutofit/>
          </a:bodyPr>
          <a:lstStyle/>
          <a:p>
            <a:pPr marL="285750" indent="-285750">
              <a:spcBef>
                <a:spcPts val="0"/>
              </a:spcBef>
              <a:buSzPts val="32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Why It’s a Critical Issue ?</a:t>
            </a:r>
          </a:p>
          <a:p>
            <a:pPr marL="0" indent="0">
              <a:spcBef>
                <a:spcPts val="0"/>
              </a:spcBef>
              <a:buSzPts val="3200"/>
              <a:buNone/>
            </a:pPr>
            <a:endParaRPr lang="en-US" sz="18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dk1"/>
              </a:buClr>
              <a:buSzPts val="3200"/>
              <a:buNone/>
            </a:pPr>
            <a:r>
              <a:rPr lang="en-US" sz="1600" dirty="0">
                <a:latin typeface="Times New Roman" panose="02020603050405020304" pitchFamily="18" charset="0"/>
                <a:cs typeface="Times New Roman" panose="02020603050405020304" pitchFamily="18" charset="0"/>
              </a:rPr>
              <a:t>1.Detecting and mitigating fake profiles is critical because of the wide-reaching    implications they have for cybersecurity, social trust, and economic stability. </a:t>
            </a:r>
          </a:p>
          <a:p>
            <a:pPr marL="0" lvl="0" indent="0" algn="just" rtl="0">
              <a:spcBef>
                <a:spcPts val="0"/>
              </a:spcBef>
              <a:spcAft>
                <a:spcPts val="0"/>
              </a:spcAft>
              <a:buClr>
                <a:schemeClr val="dk1"/>
              </a:buClr>
              <a:buSzPts val="3200"/>
              <a:buNone/>
            </a:pPr>
            <a:endParaRPr lang="en-US" sz="16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dk1"/>
              </a:buClr>
              <a:buSzPts val="3200"/>
              <a:buNone/>
            </a:pPr>
            <a:r>
              <a:rPr lang="en-US" sz="1600" dirty="0">
                <a:latin typeface="Times New Roman" panose="02020603050405020304" pitchFamily="18" charset="0"/>
                <a:cs typeface="Times New Roman" panose="02020603050405020304" pitchFamily="18" charset="0"/>
              </a:rPr>
              <a:t>2. The rapid growth of fake profiles undermines the integrity of online platforms, leaving both individual users and businesses vulnerable to exploitation. </a:t>
            </a:r>
          </a:p>
          <a:p>
            <a:pPr marL="0" lvl="0" indent="0" algn="just" rtl="0">
              <a:spcBef>
                <a:spcPts val="0"/>
              </a:spcBef>
              <a:spcAft>
                <a:spcPts val="0"/>
              </a:spcAft>
              <a:buClr>
                <a:schemeClr val="dk1"/>
              </a:buClr>
              <a:buSzPts val="3200"/>
              <a:buNone/>
            </a:pPr>
            <a:endParaRPr lang="en-US" sz="16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dk1"/>
              </a:buClr>
              <a:buSzPts val="3200"/>
              <a:buNone/>
            </a:pPr>
            <a:r>
              <a:rPr lang="en-US" sz="1600" dirty="0">
                <a:latin typeface="Times New Roman" panose="02020603050405020304" pitchFamily="18" charset="0"/>
                <a:cs typeface="Times New Roman" panose="02020603050405020304" pitchFamily="18" charset="0"/>
              </a:rPr>
              <a:t>3. Addressing this issue is vital for ensuring safer, more secure social media environments that can foster genuine interaction, protect users from malicious actors, and maintain the overall credibility of digital platforms.</a:t>
            </a:r>
          </a:p>
          <a:p>
            <a:pPr marL="0" lvl="0" indent="0" algn="just" rtl="0">
              <a:spcBef>
                <a:spcPts val="0"/>
              </a:spcBef>
              <a:spcAft>
                <a:spcPts val="0"/>
              </a:spcAft>
              <a:buClr>
                <a:schemeClr val="dk1"/>
              </a:buClr>
              <a:buSzPts val="3200"/>
              <a:buNone/>
            </a:pPr>
            <a:endParaRPr lang="en-US" sz="16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dk1"/>
              </a:buClr>
              <a:buSzPts val="3200"/>
              <a:buNone/>
            </a:pPr>
            <a:r>
              <a:rPr lang="en-US" sz="1600" dirty="0">
                <a:latin typeface="Times New Roman" panose="02020603050405020304" pitchFamily="18" charset="0"/>
                <a:cs typeface="Times New Roman" panose="02020603050405020304" pitchFamily="18" charset="0"/>
              </a:rPr>
              <a:t>4. Effective detection techniques, such as the machine learning models discussed in our project, are essential tools in this fight, enabling platforms to proactively identify and remove fake accounts before they cause harm.</a:t>
            </a:r>
            <a:r>
              <a:rPr lang="en-US" sz="1800" dirty="0">
                <a:latin typeface="Times New Roman" panose="02020603050405020304" pitchFamily="18" charset="0"/>
                <a:cs typeface="Times New Roman" panose="02020603050405020304" pitchFamily="18" charset="0"/>
              </a:rPr>
              <a:t>                   </a:t>
            </a:r>
          </a:p>
          <a:p>
            <a:pPr algn="just"/>
            <a:endParaRPr lang="en-IN" dirty="0"/>
          </a:p>
        </p:txBody>
      </p:sp>
      <p:sp>
        <p:nvSpPr>
          <p:cNvPr id="4" name="Date Placeholder 3">
            <a:extLst>
              <a:ext uri="{FF2B5EF4-FFF2-40B4-BE49-F238E27FC236}">
                <a16:creationId xmlns:a16="http://schemas.microsoft.com/office/drawing/2014/main" id="{2AF5671D-4EF0-2523-C182-9288AC2B3BD0}"/>
              </a:ext>
            </a:extLst>
          </p:cNvPr>
          <p:cNvSpPr>
            <a:spLocks noGrp="1"/>
          </p:cNvSpPr>
          <p:nvPr>
            <p:ph type="dt" idx="10"/>
          </p:nvPr>
        </p:nvSpPr>
        <p:spPr/>
        <p:txBody>
          <a:bodyPr/>
          <a:lstStyle/>
          <a:p>
            <a:r>
              <a:rPr lang="en-US"/>
              <a:t>31/08/2024</a:t>
            </a:r>
          </a:p>
        </p:txBody>
      </p:sp>
      <p:pic>
        <p:nvPicPr>
          <p:cNvPr id="6" name="Google Shape;98;p2">
            <a:extLst>
              <a:ext uri="{FF2B5EF4-FFF2-40B4-BE49-F238E27FC236}">
                <a16:creationId xmlns:a16="http://schemas.microsoft.com/office/drawing/2014/main" id="{B3BE3CF9-302B-0935-32A7-75B902EF3DD5}"/>
              </a:ext>
            </a:extLst>
          </p:cNvPr>
          <p:cNvPicPr preferRelativeResize="0"/>
          <p:nvPr/>
        </p:nvPicPr>
        <p:blipFill rotWithShape="1">
          <a:blip r:embed="rId2">
            <a:alphaModFix/>
          </a:blip>
          <a:srcRect/>
          <a:stretch/>
        </p:blipFill>
        <p:spPr>
          <a:xfrm>
            <a:off x="708660" y="553353"/>
            <a:ext cx="2202180" cy="755015"/>
          </a:xfrm>
          <a:prstGeom prst="rect">
            <a:avLst/>
          </a:prstGeom>
          <a:noFill/>
          <a:ln>
            <a:noFill/>
          </a:ln>
        </p:spPr>
      </p:pic>
    </p:spTree>
    <p:extLst>
      <p:ext uri="{BB962C8B-B14F-4D97-AF65-F5344CB8AC3E}">
        <p14:creationId xmlns:p14="http://schemas.microsoft.com/office/powerpoint/2010/main" val="2610125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533400" y="1212215"/>
            <a:ext cx="8229600" cy="4830763"/>
          </a:xfrm>
          <a:prstGeom prst="rect">
            <a:avLst/>
          </a:prstGeom>
          <a:noFill/>
          <a:ln>
            <a:noFill/>
          </a:ln>
        </p:spPr>
        <p:txBody>
          <a:bodyPr spcFirstLastPara="1" wrap="square" lIns="91425" tIns="45700" rIns="91425" bIns="45700" anchor="t" anchorCtr="0">
            <a:normAutofit/>
          </a:bodyPr>
          <a:lstStyle/>
          <a:p>
            <a:pPr marL="0" indent="0">
              <a:lnSpc>
                <a:spcPct val="200000"/>
              </a:lnSpc>
              <a:spcBef>
                <a:spcPts val="0"/>
              </a:spcBef>
              <a:buSzPts val="3200"/>
              <a:buNone/>
            </a:pPr>
            <a:r>
              <a:rPr lang="en-US" sz="2000" b="1" dirty="0">
                <a:latin typeface="Times New Roman" panose="02020603050405020304" pitchFamily="18" charset="0"/>
                <a:cs typeface="Times New Roman" panose="02020603050405020304" pitchFamily="18" charset="0"/>
              </a:rPr>
              <a:t>Problem Statement and Objectives :</a:t>
            </a:r>
          </a:p>
          <a:p>
            <a:pPr marL="0" indent="0" algn="just">
              <a:lnSpc>
                <a:spcPct val="160000"/>
              </a:lnSpc>
              <a:spcBef>
                <a:spcPts val="0"/>
              </a:spcBef>
              <a:buSzPts val="3200"/>
              <a:buNone/>
            </a:pPr>
            <a:r>
              <a:rPr lang="en-US" sz="1600" dirty="0">
                <a:latin typeface="Times New Roman" panose="02020603050405020304" pitchFamily="18" charset="0"/>
                <a:cs typeface="Times New Roman" panose="02020603050405020304" pitchFamily="18" charset="0"/>
              </a:rPr>
              <a:t>In today's online social networks there have been a lot of problems like fake profiles, online impersonation, etc. To date, no one has come up with a feasible solution to these problems. In this project, I intend to give a framework with which the automatic detection of fake profiles can be done so that the social life of people become secured and by using this automatic detection technique we can make it easier for the sites to manage the huge number of profiles, which can't be done manually. The examples of these social networking sites are  The Sphere, which is used in Canada, Bebo, My Space, Twitter, LinkedIn, Google+, Orkut, </a:t>
            </a:r>
            <a:r>
              <a:rPr lang="en-US" sz="1600" dirty="0" err="1">
                <a:latin typeface="Times New Roman" panose="02020603050405020304" pitchFamily="18" charset="0"/>
                <a:cs typeface="Times New Roman" panose="02020603050405020304" pitchFamily="18" charset="0"/>
              </a:rPr>
              <a:t>Tuenti</a:t>
            </a:r>
            <a:r>
              <a:rPr lang="en-US" sz="1600" dirty="0">
                <a:latin typeface="Times New Roman" panose="02020603050405020304" pitchFamily="18" charset="0"/>
                <a:cs typeface="Times New Roman" panose="02020603050405020304" pitchFamily="18" charset="0"/>
              </a:rPr>
              <a:t> used in Spain, </a:t>
            </a:r>
            <a:r>
              <a:rPr lang="en-US" sz="1600" dirty="0" err="1">
                <a:latin typeface="Times New Roman" panose="02020603050405020304" pitchFamily="18" charset="0"/>
                <a:cs typeface="Times New Roman" panose="02020603050405020304" pitchFamily="18" charset="0"/>
              </a:rPr>
              <a:t>Nasza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Klasa</a:t>
            </a:r>
            <a:r>
              <a:rPr lang="en-US" sz="1600" dirty="0">
                <a:latin typeface="Times New Roman" panose="02020603050405020304" pitchFamily="18" charset="0"/>
                <a:cs typeface="Times New Roman" panose="02020603050405020304" pitchFamily="18" charset="0"/>
              </a:rPr>
              <a:t> in Poland, Cy world mostly used in Asia, etc. are some of the popular social networking sites.</a:t>
            </a:r>
          </a:p>
          <a:p>
            <a:pPr marL="0" lvl="0" indent="0" algn="ctr" rtl="0">
              <a:spcBef>
                <a:spcPts val="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 name="Date Placeholder 2">
            <a:extLst>
              <a:ext uri="{FF2B5EF4-FFF2-40B4-BE49-F238E27FC236}">
                <a16:creationId xmlns:a16="http://schemas.microsoft.com/office/drawing/2014/main" id="{69BBFD56-B756-4DA0-79DA-0A5C17F0ED8D}"/>
              </a:ext>
            </a:extLst>
          </p:cNvPr>
          <p:cNvSpPr>
            <a:spLocks noGrp="1"/>
          </p:cNvSpPr>
          <p:nvPr>
            <p:ph type="dt" idx="10"/>
          </p:nvPr>
        </p:nvSpPr>
        <p:spPr/>
        <p:txBody>
          <a:bodyPr/>
          <a:lstStyle/>
          <a:p>
            <a:r>
              <a:rPr lang="en-US"/>
              <a:t>31/08/2024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887980" y="274638"/>
            <a:ext cx="579882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sz="3600" dirty="0"/>
              <a:t>Fake Profile Detection</a:t>
            </a:r>
            <a:endParaRPr sz="3600" dirty="0"/>
          </a:p>
        </p:txBody>
      </p:sp>
      <p:sp>
        <p:nvSpPr>
          <p:cNvPr id="97" name="Google Shape;97;p2"/>
          <p:cNvSpPr txBox="1">
            <a:spLocks noGrp="1"/>
          </p:cNvSpPr>
          <p:nvPr>
            <p:ph type="body" idx="1"/>
          </p:nvPr>
        </p:nvSpPr>
        <p:spPr>
          <a:xfrm>
            <a:off x="457200" y="1488171"/>
            <a:ext cx="8229600" cy="4887009"/>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spcBef>
                <a:spcPts val="0"/>
              </a:spcBef>
              <a:spcAft>
                <a:spcPts val="0"/>
              </a:spcAft>
              <a:buClr>
                <a:schemeClr val="dk1"/>
              </a:buClr>
              <a:buSzPts val="3200"/>
              <a:buNone/>
            </a:pPr>
            <a:r>
              <a:rPr lang="en-US" sz="18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Literature review</a:t>
            </a:r>
            <a:r>
              <a:rPr lang="en-IN" sz="2000" b="1" dirty="0">
                <a:latin typeface="Times New Roman" panose="02020603050405020304" pitchFamily="18" charset="0"/>
                <a:cs typeface="Times New Roman" panose="02020603050405020304" pitchFamily="18" charset="0"/>
              </a:rPr>
              <a:t>:</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indent="0" algn="just" eaLnBrk="0" fontAlgn="base" hangingPunct="0">
              <a:lnSpc>
                <a:spcPct val="200000"/>
              </a:lnSpc>
              <a:spcBef>
                <a:spcPct val="0"/>
              </a:spcBef>
              <a:spcAft>
                <a:spcPct val="0"/>
              </a:spcAft>
              <a:buClrTx/>
              <a:buSzTx/>
              <a:buNone/>
            </a:pPr>
            <a:r>
              <a:rPr lang="en-US" sz="1900" dirty="0">
                <a:latin typeface="Times New Roman" panose="02020603050405020304" pitchFamily="18" charset="0"/>
                <a:cs typeface="Times New Roman" panose="02020603050405020304" pitchFamily="18" charset="0"/>
              </a:rPr>
              <a:t>    Fake Profile Identification in Online Social Network Using Machine Learning and NLP </a:t>
            </a:r>
          </a:p>
          <a:p>
            <a:pPr marL="171450" indent="-171450" algn="just" eaLnBrk="0" fontAlgn="base" hangingPunct="0">
              <a:lnSpc>
                <a:spcPct val="200000"/>
              </a:lnSpc>
              <a:spcBef>
                <a:spcPct val="0"/>
              </a:spcBef>
              <a:spcAft>
                <a:spcPct val="0"/>
              </a:spcAft>
              <a:buClrTx/>
              <a:buSzTx/>
            </a:pPr>
            <a:r>
              <a:rPr lang="en-US" sz="1900" dirty="0">
                <a:latin typeface="Times New Roman" panose="02020603050405020304" pitchFamily="18" charset="0"/>
                <a:cs typeface="Times New Roman" panose="02020603050405020304" pitchFamily="18" charset="0"/>
              </a:rPr>
              <a:t>Social networking sites enable users to create profiles and engage with others, posing security risks. Classifying accounts helps distinguish authentic and phony profiles, detecting threats and preventing misuse</a:t>
            </a:r>
            <a:r>
              <a:rPr lang="en-IN" sz="1900" dirty="0">
                <a:latin typeface="Times New Roman" panose="02020603050405020304" pitchFamily="18" charset="0"/>
                <a:cs typeface="Times New Roman" panose="02020603050405020304" pitchFamily="18" charset="0"/>
              </a:rPr>
              <a:t> .The algorithms used  support vector machine ,Random forest  by </a:t>
            </a:r>
            <a:r>
              <a:rPr lang="en-US" sz="1900" dirty="0">
                <a:latin typeface="Times New Roman" panose="02020603050405020304" pitchFamily="18" charset="0"/>
                <a:cs typeface="Times New Roman" panose="02020603050405020304" pitchFamily="18" charset="0"/>
              </a:rPr>
              <a:t>Deepak Kumar Sharma and Dilip Roy  in the year 2023-2024.</a:t>
            </a:r>
          </a:p>
          <a:p>
            <a:pPr marL="171450" indent="-171450" algn="just" eaLnBrk="0" fontAlgn="base" hangingPunct="0">
              <a:lnSpc>
                <a:spcPct val="200000"/>
              </a:lnSpc>
              <a:spcBef>
                <a:spcPct val="0"/>
              </a:spcBef>
              <a:spcAft>
                <a:spcPct val="0"/>
              </a:spcAft>
              <a:buClrTx/>
              <a:buSzTx/>
            </a:pPr>
            <a:r>
              <a:rPr lang="en-IN" sz="1900" dirty="0" err="1">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Smruthi</a:t>
            </a:r>
            <a:r>
              <a:rPr lang="en-IN" sz="19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 et al has utilized a cross-breed show and skin location calculation to identify fake accounts on social sites. The quality of the proposed work is to identify the fake account with tall precision. The result of this proposed work is utilizing 400 blended five Directed Machine Learning Algorithm datasets of fake and genuine accounts. Here there are 200 fake, and 200 genuine accounts that calculate the exactness of the Supervised Machine Learning Calculation. </a:t>
            </a:r>
            <a:endParaRPr lang="en-IN" sz="190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5" name="Date Placeholder 4">
            <a:extLst>
              <a:ext uri="{FF2B5EF4-FFF2-40B4-BE49-F238E27FC236}">
                <a16:creationId xmlns:a16="http://schemas.microsoft.com/office/drawing/2014/main" id="{691C0510-7866-E69D-6C0B-EDD7FC261E64}"/>
              </a:ext>
            </a:extLst>
          </p:cNvPr>
          <p:cNvSpPr>
            <a:spLocks noGrp="1"/>
          </p:cNvSpPr>
          <p:nvPr>
            <p:ph type="dt" idx="10"/>
          </p:nvPr>
        </p:nvSpPr>
        <p:spPr/>
        <p:txBody>
          <a:bodyPr/>
          <a:lstStyle/>
          <a:p>
            <a:r>
              <a:rPr lang="en-US"/>
              <a:t>31/08/2024</a:t>
            </a:r>
          </a:p>
        </p:txBody>
      </p:sp>
    </p:spTree>
    <p:extLst>
      <p:ext uri="{BB962C8B-B14F-4D97-AF65-F5344CB8AC3E}">
        <p14:creationId xmlns:p14="http://schemas.microsoft.com/office/powerpoint/2010/main" val="88384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CD26-1B0F-2F08-002B-AA2B1CC84790}"/>
              </a:ext>
            </a:extLst>
          </p:cNvPr>
          <p:cNvSpPr>
            <a:spLocks noGrp="1"/>
          </p:cNvSpPr>
          <p:nvPr>
            <p:ph type="title"/>
          </p:nvPr>
        </p:nvSpPr>
        <p:spPr/>
        <p:txBody>
          <a:bodyPr>
            <a:normAutofit/>
          </a:bodyPr>
          <a:lstStyle/>
          <a:p>
            <a:r>
              <a:rPr lang="en-US" sz="4400" dirty="0"/>
              <a:t>                        </a:t>
            </a:r>
            <a:r>
              <a:rPr lang="en-US" sz="3600" dirty="0"/>
              <a:t>Fake Profile Detection</a:t>
            </a:r>
            <a:endParaRPr lang="en-IN" sz="3600" dirty="0"/>
          </a:p>
        </p:txBody>
      </p:sp>
      <p:sp>
        <p:nvSpPr>
          <p:cNvPr id="3" name="Text Placeholder 2">
            <a:extLst>
              <a:ext uri="{FF2B5EF4-FFF2-40B4-BE49-F238E27FC236}">
                <a16:creationId xmlns:a16="http://schemas.microsoft.com/office/drawing/2014/main" id="{C1135EA3-9DCE-B1E4-EB44-FA9C2A4EF7F5}"/>
              </a:ext>
            </a:extLst>
          </p:cNvPr>
          <p:cNvSpPr>
            <a:spLocks noGrp="1"/>
          </p:cNvSpPr>
          <p:nvPr>
            <p:ph type="body" idx="1"/>
          </p:nvPr>
        </p:nvSpPr>
        <p:spPr>
          <a:xfrm>
            <a:off x="457200" y="1600200"/>
            <a:ext cx="8313174" cy="4652021"/>
          </a:xfrm>
        </p:spPr>
        <p:txBody>
          <a:bodyPr>
            <a:normAutofit/>
          </a:bodyPr>
          <a:lstStyle/>
          <a:p>
            <a:pPr marL="114300" indent="0" algn="just">
              <a:buNone/>
            </a:pPr>
            <a:r>
              <a:rPr lang="en-IN" sz="16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The accuracy rate of the KNN calculation is 60% and other classifiers help to extend the                 precision rate up to 80% such as the Bayes and Choice tree classifier in 2021-2022</a:t>
            </a:r>
          </a:p>
          <a:p>
            <a:pPr algn="just"/>
            <a:r>
              <a:rPr lang="en-IN" sz="16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Srinivas approach Machine Learning and NLP methods to extend the precision rate of fake accounts detection. Through bolster vector and Naïve coves, many problems are expelled on social media, the issue is like privacy issues, cyber bullies, </a:t>
            </a:r>
            <a:r>
              <a:rPr lang="en-IN" sz="1600" dirty="0" err="1">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trolls.</a:t>
            </a:r>
            <a:r>
              <a:rPr lang="en-IN" sz="1600" dirty="0" err="1">
                <a:solidFill>
                  <a:srgbClr val="000000"/>
                </a:solidFill>
                <a:latin typeface="Times New Roman" panose="02020603050405020304" pitchFamily="18" charset="0"/>
                <a:ea typeface="Segoe UI" panose="020B0502040204020203" pitchFamily="34" charset="0"/>
                <a:cs typeface="Times New Roman" panose="02020603050405020304" pitchFamily="18" charset="0"/>
              </a:rPr>
              <a:t>This</a:t>
            </a:r>
            <a:r>
              <a:rPr lang="en-IN" sz="1600" dirty="0">
                <a:solidFill>
                  <a:srgbClr val="000000"/>
                </a:solidFill>
                <a:latin typeface="Times New Roman" panose="02020603050405020304" pitchFamily="18" charset="0"/>
                <a:ea typeface="Segoe UI" panose="020B0502040204020203" pitchFamily="34" charset="0"/>
                <a:cs typeface="Times New Roman" panose="02020603050405020304" pitchFamily="18" charset="0"/>
              </a:rPr>
              <a:t> paper takes the Facebook dataset for the acknowledgment of untrue accounts. Here Machine Learning Calculation besides the NLP </a:t>
            </a:r>
            <a:r>
              <a:rPr lang="en-IN" sz="16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preprocessing strategy applies for </a:t>
            </a:r>
            <a:r>
              <a:rPr lang="en-IN" sz="1600" dirty="0" err="1">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analyzing</a:t>
            </a:r>
            <a:r>
              <a:rPr lang="en-IN" sz="16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 the dataset in 2020-2021.</a:t>
            </a:r>
          </a:p>
          <a:p>
            <a:pPr algn="just"/>
            <a:r>
              <a:rPr lang="en-IN" sz="1600" dirty="0" err="1">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Raturi</a:t>
            </a:r>
            <a:r>
              <a:rPr lang="en-IN" sz="16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  is </a:t>
            </a:r>
            <a:r>
              <a:rPr lang="en-IN" sz="1600" dirty="0" err="1">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centered</a:t>
            </a:r>
            <a:r>
              <a:rPr lang="en-IN" sz="16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 on the engineering of the system. The approach of two concepts of design in the first design will recognize the account's details by using NPL and arrange identifiers. The number of words is hurtful, the harmful words collected as the dataset. BOW with predication mode with SVM (Back Vector Machine) connects the dataset and separates the dataset for testing and preparing. It helps to calculate hurtful words from the individual accounts and recognize the wrong account based on the content shown within the accounts at that point send a warning message to give a true demonstration to proceed with the ac-count in 2018-2019.</a:t>
            </a:r>
            <a:endParaRPr lang="en-IN" sz="16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E6210B09-FDC6-E710-0CC6-FAF9B1C50C9D}"/>
              </a:ext>
            </a:extLst>
          </p:cNvPr>
          <p:cNvSpPr>
            <a:spLocks noGrp="1"/>
          </p:cNvSpPr>
          <p:nvPr>
            <p:ph type="dt" idx="10"/>
          </p:nvPr>
        </p:nvSpPr>
        <p:spPr/>
        <p:txBody>
          <a:bodyPr/>
          <a:lstStyle/>
          <a:p>
            <a:r>
              <a:rPr lang="en-US"/>
              <a:t>31/08/2024</a:t>
            </a:r>
          </a:p>
        </p:txBody>
      </p:sp>
      <p:pic>
        <p:nvPicPr>
          <p:cNvPr id="6" name="Google Shape;98;p2">
            <a:extLst>
              <a:ext uri="{FF2B5EF4-FFF2-40B4-BE49-F238E27FC236}">
                <a16:creationId xmlns:a16="http://schemas.microsoft.com/office/drawing/2014/main" id="{CF94892F-7285-FB1C-F826-246FB478258C}"/>
              </a:ext>
            </a:extLst>
          </p:cNvPr>
          <p:cNvPicPr preferRelativeResize="0"/>
          <p:nvPr/>
        </p:nvPicPr>
        <p:blipFill rotWithShape="1">
          <a:blip r:embed="rId2">
            <a:alphaModFix/>
          </a:blip>
          <a:srcRect/>
          <a:stretch/>
        </p:blipFill>
        <p:spPr>
          <a:xfrm>
            <a:off x="341671" y="378767"/>
            <a:ext cx="2364658" cy="934742"/>
          </a:xfrm>
          <a:prstGeom prst="rect">
            <a:avLst/>
          </a:prstGeom>
          <a:noFill/>
          <a:ln>
            <a:noFill/>
          </a:ln>
        </p:spPr>
      </p:pic>
    </p:spTree>
    <p:extLst>
      <p:ext uri="{BB962C8B-B14F-4D97-AF65-F5344CB8AC3E}">
        <p14:creationId xmlns:p14="http://schemas.microsoft.com/office/powerpoint/2010/main" val="3942999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880360" y="274638"/>
            <a:ext cx="580644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sz="3600" dirty="0"/>
              <a:t>Fake Profile Detection</a:t>
            </a:r>
            <a:endParaRPr sz="3600"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32500" lnSpcReduction="20000"/>
          </a:bodyPr>
          <a:lstStyle/>
          <a:p>
            <a:pPr marL="0" marR="0" lvl="0" indent="0" algn="l" defTabSz="914400" rtl="0" eaLnBrk="0" fontAlgn="base" latinLnBrk="0" hangingPunct="0">
              <a:lnSpc>
                <a:spcPct val="100000"/>
              </a:lnSpc>
              <a:spcBef>
                <a:spcPct val="0"/>
              </a:spcBef>
              <a:spcAft>
                <a:spcPct val="0"/>
              </a:spcAft>
              <a:buClrTx/>
              <a:buSzTx/>
              <a:buNone/>
              <a:tabLst/>
            </a:pPr>
            <a:r>
              <a:rPr lang="en-US" sz="6200" b="1" dirty="0">
                <a:latin typeface="Times New Roman" panose="02020603050405020304" pitchFamily="18" charset="0"/>
                <a:cs typeface="Times New Roman" panose="02020603050405020304" pitchFamily="18" charset="0"/>
              </a:rPr>
              <a:t>Proposed System / Methodology:</a:t>
            </a:r>
          </a:p>
          <a:p>
            <a:pPr marL="0" marR="0" lvl="0" indent="0" algn="just" defTabSz="914400" rtl="0" eaLnBrk="0" fontAlgn="base" latinLnBrk="0" hangingPunct="0">
              <a:lnSpc>
                <a:spcPct val="100000"/>
              </a:lnSpc>
              <a:spcBef>
                <a:spcPct val="0"/>
              </a:spcBef>
              <a:spcAft>
                <a:spcPct val="0"/>
              </a:spcAft>
              <a:buClrTx/>
              <a:buSzTx/>
              <a:buNone/>
              <a:tabLst/>
            </a:pPr>
            <a:endParaRPr lang="en-US" sz="4000" dirty="0">
              <a:latin typeface="Times New Roman" panose="02020603050405020304" pitchFamily="18" charset="0"/>
              <a:cs typeface="Times New Roman" panose="02020603050405020304" pitchFamily="18" charset="0"/>
            </a:endParaRPr>
          </a:p>
          <a:p>
            <a:pPr marL="0" indent="0" algn="just">
              <a:lnSpc>
                <a:spcPct val="170000"/>
              </a:lnSpc>
              <a:spcBef>
                <a:spcPts val="0"/>
              </a:spcBef>
              <a:buSzPts val="3200"/>
              <a:buNone/>
            </a:pPr>
            <a:r>
              <a:rPr lang="en-US" sz="4900" dirty="0">
                <a:latin typeface="Times New Roman" panose="02020603050405020304" pitchFamily="18" charset="0"/>
                <a:cs typeface="Times New Roman" panose="02020603050405020304" pitchFamily="18" charset="0"/>
              </a:rPr>
              <a:t>The proposed framework in figure  shows the sequence of processes that need to be followed for continues detection of fake profiles with active learning from the feedback of the result given by the classification algorithm. This framework can easily be implemented by social networking companies.</a:t>
            </a:r>
          </a:p>
          <a:p>
            <a:pPr marL="0" indent="0" algn="just">
              <a:spcBef>
                <a:spcPts val="0"/>
              </a:spcBef>
              <a:buSzPts val="3200"/>
              <a:buNone/>
            </a:pPr>
            <a:endParaRPr lang="en-US" sz="4000" dirty="0">
              <a:latin typeface="Times New Roman" panose="02020603050405020304" pitchFamily="18" charset="0"/>
              <a:cs typeface="Times New Roman" panose="02020603050405020304" pitchFamily="18" charset="0"/>
            </a:endParaRPr>
          </a:p>
          <a:p>
            <a:pPr marL="685800" indent="-685800" algn="just">
              <a:lnSpc>
                <a:spcPct val="170000"/>
              </a:lnSpc>
              <a:spcBef>
                <a:spcPts val="0"/>
              </a:spcBef>
              <a:buSzPts val="3200"/>
              <a:buFont typeface="Arial" panose="020B0604020202020204" pitchFamily="34" charset="0"/>
              <a:buChar char="•"/>
            </a:pPr>
            <a:r>
              <a:rPr lang="en-US" sz="4900" dirty="0">
                <a:latin typeface="Times New Roman" panose="02020603050405020304" pitchFamily="18" charset="0"/>
                <a:cs typeface="Times New Roman" panose="02020603050405020304" pitchFamily="18" charset="0"/>
              </a:rPr>
              <a:t>The detection process starts with the selection of the profile that needs to be tested.</a:t>
            </a:r>
          </a:p>
          <a:p>
            <a:pPr marL="685800" indent="-685800" algn="just">
              <a:lnSpc>
                <a:spcPct val="170000"/>
              </a:lnSpc>
              <a:spcBef>
                <a:spcPts val="0"/>
              </a:spcBef>
              <a:buSzPts val="3200"/>
            </a:pPr>
            <a:r>
              <a:rPr lang="en-US" sz="4900" dirty="0">
                <a:latin typeface="Times New Roman" panose="02020603050405020304" pitchFamily="18" charset="0"/>
                <a:cs typeface="Times New Roman" panose="02020603050405020304" pitchFamily="18" charset="0"/>
              </a:rPr>
              <a:t>After the selection of the profile, the suitable attributes (i.e. features) are selected on which the classification algorithm is implemented.</a:t>
            </a:r>
          </a:p>
          <a:p>
            <a:pPr marL="685800" indent="-685800" algn="just">
              <a:lnSpc>
                <a:spcPct val="170000"/>
              </a:lnSpc>
              <a:spcBef>
                <a:spcPts val="0"/>
              </a:spcBef>
              <a:buSzPts val="3200"/>
            </a:pPr>
            <a:r>
              <a:rPr lang="en-US" sz="4900" dirty="0">
                <a:latin typeface="Times New Roman" panose="02020603050405020304" pitchFamily="18" charset="0"/>
                <a:cs typeface="Times New Roman" panose="02020603050405020304" pitchFamily="18" charset="0"/>
              </a:rPr>
              <a:t>The attributes extracted is passed to the trained classifier. The classifier gets trained regularly as new training data is feed into the classifier.</a:t>
            </a:r>
          </a:p>
          <a:p>
            <a:pPr marL="685800" indent="-685800" algn="just">
              <a:lnSpc>
                <a:spcPct val="170000"/>
              </a:lnSpc>
              <a:spcBef>
                <a:spcPts val="0"/>
              </a:spcBef>
              <a:buSzPts val="3200"/>
            </a:pPr>
            <a:r>
              <a:rPr lang="en-US" sz="4900" dirty="0">
                <a:latin typeface="Times New Roman" panose="02020603050405020304" pitchFamily="18" charset="0"/>
                <a:cs typeface="Times New Roman" panose="02020603050405020304" pitchFamily="18" charset="0"/>
              </a:rPr>
              <a:t>The classifier determines whether the profile is fake or genuine.</a:t>
            </a:r>
          </a:p>
          <a:p>
            <a:pPr marL="0" lvl="0" indent="0" algn="just" rtl="0">
              <a:spcBef>
                <a:spcPts val="0"/>
              </a:spcBef>
              <a:spcAft>
                <a:spcPts val="0"/>
              </a:spcAft>
              <a:buClr>
                <a:schemeClr val="dk1"/>
              </a:buClr>
              <a:buSzPts val="3200"/>
              <a:buNone/>
            </a:pPr>
            <a:r>
              <a:rPr lang="en-US" sz="4900" dirty="0">
                <a:latin typeface="Times New Roman" panose="02020603050405020304" pitchFamily="18" charset="0"/>
                <a:cs typeface="Times New Roman" panose="02020603050405020304" pitchFamily="18" charset="0"/>
              </a:rPr>
              <a:t>                 </a:t>
            </a:r>
            <a:endParaRPr sz="4900"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5" name="Date Placeholder 4">
            <a:extLst>
              <a:ext uri="{FF2B5EF4-FFF2-40B4-BE49-F238E27FC236}">
                <a16:creationId xmlns:a16="http://schemas.microsoft.com/office/drawing/2014/main" id="{DBA833EF-C631-EC77-83B4-4DEF77F4738C}"/>
              </a:ext>
            </a:extLst>
          </p:cNvPr>
          <p:cNvSpPr>
            <a:spLocks noGrp="1"/>
          </p:cNvSpPr>
          <p:nvPr>
            <p:ph type="dt" idx="10"/>
          </p:nvPr>
        </p:nvSpPr>
        <p:spPr/>
        <p:txBody>
          <a:bodyPr/>
          <a:lstStyle/>
          <a:p>
            <a:r>
              <a:rPr lang="en-US"/>
              <a:t>31/08/2024</a:t>
            </a:r>
          </a:p>
        </p:txBody>
      </p:sp>
    </p:spTree>
    <p:extLst>
      <p:ext uri="{BB962C8B-B14F-4D97-AF65-F5344CB8AC3E}">
        <p14:creationId xmlns:p14="http://schemas.microsoft.com/office/powerpoint/2010/main" val="25879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A928-6233-E01E-CFFD-AA309D9D9FA2}"/>
              </a:ext>
            </a:extLst>
          </p:cNvPr>
          <p:cNvSpPr>
            <a:spLocks noGrp="1"/>
          </p:cNvSpPr>
          <p:nvPr>
            <p:ph type="title"/>
          </p:nvPr>
        </p:nvSpPr>
        <p:spPr>
          <a:xfrm>
            <a:off x="3208020" y="274638"/>
            <a:ext cx="5478780" cy="1143000"/>
          </a:xfrm>
        </p:spPr>
        <p:txBody>
          <a:bodyPr>
            <a:normAutofit/>
          </a:bodyPr>
          <a:lstStyle/>
          <a:p>
            <a:r>
              <a:rPr lang="en-US" sz="3600" dirty="0"/>
              <a:t>Fake Profile Detection</a:t>
            </a:r>
            <a:endParaRPr lang="en-IN" sz="3600" dirty="0"/>
          </a:p>
        </p:txBody>
      </p:sp>
      <p:sp>
        <p:nvSpPr>
          <p:cNvPr id="4" name="Date Placeholder 3">
            <a:extLst>
              <a:ext uri="{FF2B5EF4-FFF2-40B4-BE49-F238E27FC236}">
                <a16:creationId xmlns:a16="http://schemas.microsoft.com/office/drawing/2014/main" id="{5EAEFAB3-8256-12F5-BBA1-BB491F797DE4}"/>
              </a:ext>
            </a:extLst>
          </p:cNvPr>
          <p:cNvSpPr>
            <a:spLocks noGrp="1"/>
          </p:cNvSpPr>
          <p:nvPr>
            <p:ph type="dt" idx="10"/>
          </p:nvPr>
        </p:nvSpPr>
        <p:spPr/>
        <p:txBody>
          <a:bodyPr/>
          <a:lstStyle/>
          <a:p>
            <a:r>
              <a:rPr lang="en-US"/>
              <a:t>31/08/2024</a:t>
            </a:r>
          </a:p>
        </p:txBody>
      </p:sp>
      <p:sp>
        <p:nvSpPr>
          <p:cNvPr id="6" name="Text Placeholder 5">
            <a:extLst>
              <a:ext uri="{FF2B5EF4-FFF2-40B4-BE49-F238E27FC236}">
                <a16:creationId xmlns:a16="http://schemas.microsoft.com/office/drawing/2014/main" id="{491559D2-BF8C-4461-AC92-314772CBB810}"/>
              </a:ext>
            </a:extLst>
          </p:cNvPr>
          <p:cNvSpPr>
            <a:spLocks noGrp="1"/>
          </p:cNvSpPr>
          <p:nvPr>
            <p:ph type="body" idx="1"/>
          </p:nvPr>
        </p:nvSpPr>
        <p:spPr>
          <a:xfrm>
            <a:off x="457200" y="1600201"/>
            <a:ext cx="4053840" cy="3383279"/>
          </a:xfrm>
        </p:spPr>
        <p:txBody>
          <a:bodyPr>
            <a:normAutofit/>
          </a:bodyPr>
          <a:lstStyle/>
          <a:p>
            <a:pPr algn="just">
              <a:lnSpc>
                <a:spcPct val="150000"/>
              </a:lnSpc>
              <a:buFont typeface="Arial" panose="020B0604020202020204" pitchFamily="34" charset="0"/>
              <a:buChar char="•"/>
            </a:pPr>
            <a:r>
              <a:rPr lang="en-US" sz="1600" dirty="0"/>
              <a:t>The classifier may not be 100% accurate in classifying the profile so; the feedback of the result is given back to the classifier. This process repeats and as the time proceeds, the no. of training data increases and the classifier becomes more and more accurate in predicting the fake profiles.</a:t>
            </a:r>
            <a:endParaRPr lang="en-IN" sz="1600" dirty="0"/>
          </a:p>
        </p:txBody>
      </p:sp>
      <p:pic>
        <p:nvPicPr>
          <p:cNvPr id="7" name="Picture 6">
            <a:extLst>
              <a:ext uri="{FF2B5EF4-FFF2-40B4-BE49-F238E27FC236}">
                <a16:creationId xmlns:a16="http://schemas.microsoft.com/office/drawing/2014/main" id="{17E5A8C7-5049-04BA-DD3B-0ECBF70DD9E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01772" y="1600201"/>
            <a:ext cx="3421380" cy="4252913"/>
          </a:xfrm>
          <a:prstGeom prst="rect">
            <a:avLst/>
          </a:prstGeom>
          <a:noFill/>
          <a:ln>
            <a:noFill/>
          </a:ln>
        </p:spPr>
      </p:pic>
      <p:pic>
        <p:nvPicPr>
          <p:cNvPr id="8" name="Google Shape;98;p2">
            <a:extLst>
              <a:ext uri="{FF2B5EF4-FFF2-40B4-BE49-F238E27FC236}">
                <a16:creationId xmlns:a16="http://schemas.microsoft.com/office/drawing/2014/main" id="{B168E43C-29B3-104A-1B91-72F03C209C81}"/>
              </a:ext>
            </a:extLst>
          </p:cNvPr>
          <p:cNvPicPr preferRelativeResize="0"/>
          <p:nvPr/>
        </p:nvPicPr>
        <p:blipFill rotWithShape="1">
          <a:blip r:embed="rId3">
            <a:alphaModFix/>
          </a:blip>
          <a:srcRect/>
          <a:stretch/>
        </p:blipFill>
        <p:spPr>
          <a:xfrm>
            <a:off x="875070" y="363795"/>
            <a:ext cx="1946787" cy="944574"/>
          </a:xfrm>
          <a:prstGeom prst="rect">
            <a:avLst/>
          </a:prstGeom>
          <a:noFill/>
          <a:ln>
            <a:noFill/>
          </a:ln>
        </p:spPr>
      </p:pic>
    </p:spTree>
    <p:extLst>
      <p:ext uri="{BB962C8B-B14F-4D97-AF65-F5344CB8AC3E}">
        <p14:creationId xmlns:p14="http://schemas.microsoft.com/office/powerpoint/2010/main" val="306839357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2376</Words>
  <Application>Microsoft Office PowerPoint</Application>
  <PresentationFormat>On-screen Show (4:3)</PresentationFormat>
  <Paragraphs>114</Paragraphs>
  <Slides>16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Office Theme</vt:lpstr>
      <vt:lpstr>FAKE PROFILES IDENTIFICATION IN ONLINE SOCIAL NETWORKS USING MACHINE LEARNING </vt:lpstr>
      <vt:lpstr>Fake Profile Identification</vt:lpstr>
      <vt:lpstr>  Fake Profile Detection</vt:lpstr>
      <vt:lpstr> Fake Profile Detection</vt:lpstr>
      <vt:lpstr>PowerPoint Presentation</vt:lpstr>
      <vt:lpstr>  Fake Profile Detection</vt:lpstr>
      <vt:lpstr>                        Fake Profile Detection</vt:lpstr>
      <vt:lpstr>   Fake Profile Detection</vt:lpstr>
      <vt:lpstr>Fake Profile Detection</vt:lpstr>
      <vt:lpstr>               Fake Profile Detection</vt:lpstr>
      <vt:lpstr>            Fake Profile Detection</vt:lpstr>
      <vt:lpstr>            Fake Profile Detection</vt:lpstr>
      <vt:lpstr>              Fake Profile Detection</vt:lpstr>
      <vt:lpstr>           Fake Profile Detection</vt:lpstr>
      <vt:lpstr>Fake Profile Detection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PROFILES IDENTIFICATION IN ONLINE SOCIAL NETWORKS USING MACHINE LEARNING AND NLP</dc:title>
  <dc:creator>ashok m</dc:creator>
  <cp:lastModifiedBy>kkeerthana1@outlook.com</cp:lastModifiedBy>
  <cp:revision>8</cp:revision>
  <dcterms:modified xsi:type="dcterms:W3CDTF">2024-09-28T04:51:43Z</dcterms:modified>
</cp:coreProperties>
</file>