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81" r:id="rId24"/>
  </p:sldIdLst>
  <p:sldSz cx="9144000" cy="6858000" type="screen4x3"/>
  <p:notesSz cx="9979025" cy="68341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3">
          <p15:clr>
            <a:srgbClr val="A4A3A4"/>
          </p15:clr>
        </p15:guide>
        <p15:guide id="2" pos="3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6DBDA"/>
    <a:srgbClr val="86EC86"/>
    <a:srgbClr val="EBE606"/>
    <a:srgbClr val="FDA0A0"/>
    <a:srgbClr val="C00000"/>
    <a:srgbClr val="A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158" autoAdjust="0"/>
    <p:restoredTop sz="94660"/>
  </p:normalViewPr>
  <p:slideViewPr>
    <p:cSldViewPr>
      <p:cViewPr varScale="1">
        <p:scale>
          <a:sx n="121" d="100"/>
          <a:sy n="121" d="100"/>
        </p:scale>
        <p:origin x="9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53"/>
        <p:guide pos="3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5938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51500" y="0"/>
            <a:ext cx="4325938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A255D7-8233-49D3-A65B-CA4F5309F2A3}" type="datetimeFigureOut">
              <a:rPr lang="ko-KR" altLang="en-US"/>
              <a:pPr>
                <a:defRPr/>
              </a:pPr>
              <a:t>2015-03-03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91288"/>
            <a:ext cx="4325938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51500" y="6491288"/>
            <a:ext cx="4325938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D3A53F8-611E-468B-8224-B848433793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36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4350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51500" y="0"/>
            <a:ext cx="4325938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5562CBC-AE23-456A-9D01-FB376E1B0862}" type="datetimeFigureOut">
              <a:rPr lang="ko-KR" altLang="en-US"/>
              <a:pPr>
                <a:defRPr/>
              </a:pPr>
              <a:t>2015-03-03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2763"/>
            <a:ext cx="3416300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08" tIns="46104" rIns="92208" bIns="4610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8538" y="3246438"/>
            <a:ext cx="7981950" cy="3074987"/>
          </a:xfrm>
          <a:prstGeom prst="rect">
            <a:avLst/>
          </a:prstGeom>
        </p:spPr>
        <p:txBody>
          <a:bodyPr vert="horz" lIns="92208" tIns="46104" rIns="92208" bIns="4610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91288"/>
            <a:ext cx="4324350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51500" y="6491288"/>
            <a:ext cx="4325938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032F605-AB50-4976-B99D-6B7555D40E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412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26AB4E-A131-4146-BB1B-B1329D8D4269}" type="slidenum">
              <a:rPr lang="ko-KR" altLang="en-US" smtClean="0">
                <a:ea typeface="굴림" pitchFamily="50" charset="-127"/>
              </a:rPr>
              <a:pPr>
                <a:defRPr/>
              </a:pPr>
              <a:t>4</a:t>
            </a:fld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98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2D14974-85E6-4C6C-B3F3-C3DA20CEA5B4}" type="slidenum">
              <a:rPr lang="ko-KR" altLang="en-US" smtClean="0">
                <a:ea typeface="굴림" pitchFamily="50" charset="-127"/>
              </a:rPr>
              <a:pPr>
                <a:defRPr/>
              </a:pPr>
              <a:t>5</a:t>
            </a:fld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94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6261397-3B8B-4E1A-9927-05D331641223}" type="slidenum">
              <a:rPr lang="ko-KR" altLang="en-US" smtClean="0">
                <a:ea typeface="굴림" pitchFamily="50" charset="-127"/>
              </a:rPr>
              <a:pPr>
                <a:defRPr/>
              </a:pPr>
              <a:t>6</a:t>
            </a:fld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43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EE62A3A-C828-455D-BB68-EC2C31D9AE9A}" type="slidenum">
              <a:rPr lang="ko-KR" altLang="en-US" smtClean="0">
                <a:ea typeface="굴림" pitchFamily="50" charset="-127"/>
              </a:rPr>
              <a:pPr>
                <a:defRPr/>
              </a:pPr>
              <a:t>7</a:t>
            </a:fld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26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8575"/>
            <a:ext cx="15319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8" y="6405563"/>
            <a:ext cx="9461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70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214A8-D736-4184-9289-8EABD645700C}" type="datetimeFigureOut">
              <a:rPr lang="ko-KR" altLang="en-US"/>
              <a:pPr>
                <a:defRPr/>
              </a:pPr>
              <a:t>2015-03-03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47D38-20CB-4660-956F-A5C3987F758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4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27385-A5DA-4D72-BF1E-0990BBAC52F3}" type="datetimeFigureOut">
              <a:rPr lang="ko-KR" altLang="en-US"/>
              <a:pPr>
                <a:defRPr/>
              </a:pPr>
              <a:t>2015-03-03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E285B-CDC2-4926-8AE9-0F99AAAB7B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9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84200" y="6577013"/>
            <a:ext cx="1276350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Korea University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Computer Graphics Lab.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7119938" y="6597650"/>
            <a:ext cx="2025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Jung Lee </a:t>
            </a:r>
            <a:r>
              <a:rPr kumimoji="0"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|</a:t>
            </a:r>
            <a:r>
              <a:rPr kumimoji="0"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 </a:t>
            </a:r>
            <a:fld id="{C32AD787-6ECC-48DB-9647-9F2398CB5560}" type="datetime4">
              <a:rPr kumimoji="0"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March 3, 2015</a:t>
            </a:fld>
            <a:r>
              <a:rPr kumimoji="0"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|</a:t>
            </a:r>
            <a:r>
              <a:rPr kumimoji="0"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 # </a:t>
            </a:r>
            <a:fld id="{B9788CC9-1D80-40F4-9124-447E28837C90}" type="slidenum">
              <a:rPr kumimoji="0" lang="ko-KR" altLang="en-US" sz="800" b="1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+mn-ea"/>
                <a:cs typeface="Tahoma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solidFill>
                <a:schemeClr val="tx1">
                  <a:lumMod val="95000"/>
                  <a:lumOff val="5000"/>
                </a:schemeClr>
              </a:solidFill>
              <a:latin typeface="Verdana" pitchFamily="34" charset="0"/>
              <a:ea typeface="+mn-ea"/>
              <a:cs typeface="Tahoma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-34925" y="6562725"/>
            <a:ext cx="7667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KUCG |</a:t>
            </a:r>
            <a:endParaRPr kumimoji="0"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  <a:latin typeface="Verdana" pitchFamily="34" charset="0"/>
              <a:ea typeface="+mn-ea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 flipV="1">
            <a:off x="0" y="6538913"/>
            <a:ext cx="9144000" cy="6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defRPr sz="1800" baseline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baseline="0">
                <a:solidFill>
                  <a:schemeClr val="accent3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baseline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55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F25F4E31-653B-45C9-86B8-C942C66F37FE}" type="datetimeFigureOut">
              <a:rPr lang="ko-KR" altLang="en-US"/>
              <a:pPr>
                <a:defRPr/>
              </a:pPr>
              <a:t>2015-03-03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0B3C8E1-D360-4F2C-A4DC-24B97D3EA86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30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84200" y="6577013"/>
            <a:ext cx="1276350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Korea University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Computer Graphics Lab.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119938" y="6597650"/>
            <a:ext cx="2025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Jung Lee </a:t>
            </a:r>
            <a:r>
              <a:rPr kumimoji="0"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|</a:t>
            </a:r>
            <a:r>
              <a:rPr kumimoji="0"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 </a:t>
            </a:r>
            <a:fld id="{C32AD787-6ECC-48DB-9647-9F2398CB5560}" type="datetime4">
              <a:rPr kumimoji="0"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March 3, 2015</a:t>
            </a:fld>
            <a:r>
              <a:rPr kumimoji="0"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|</a:t>
            </a:r>
            <a:r>
              <a:rPr kumimoji="0"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 # </a:t>
            </a:r>
            <a:fld id="{158AB632-E552-4D03-93EB-AD99AF159CCF}" type="slidenum">
              <a:rPr kumimoji="0" lang="ko-KR" altLang="en-US" sz="800" b="1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+mn-ea"/>
                <a:cs typeface="Tahoma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solidFill>
                <a:schemeClr val="tx1">
                  <a:lumMod val="95000"/>
                  <a:lumOff val="5000"/>
                </a:schemeClr>
              </a:solidFill>
              <a:latin typeface="Verdan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34925" y="6562725"/>
            <a:ext cx="7667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KUCG |</a:t>
            </a:r>
            <a:endParaRPr kumimoji="0"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  <a:latin typeface="Verdana" pitchFamily="34" charset="0"/>
              <a:ea typeface="+mn-ea"/>
              <a:cs typeface="Tahoma" pitchFamily="34" charset="0"/>
            </a:endParaRPr>
          </a:p>
        </p:txBody>
      </p:sp>
      <p:cxnSp>
        <p:nvCxnSpPr>
          <p:cNvPr id="8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1"/>
          <p:cNvCxnSpPr/>
          <p:nvPr userDrawn="1"/>
        </p:nvCxnSpPr>
        <p:spPr>
          <a:xfrm flipV="1">
            <a:off x="0" y="6538913"/>
            <a:ext cx="9144000" cy="6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4043362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</a:defRPr>
            </a:lvl2pPr>
            <a:lvl3pPr>
              <a:lnSpc>
                <a:spcPct val="100000"/>
              </a:lnSpc>
              <a:defRPr sz="1800" baseline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맑은 고딕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baseline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4600604" y="1428736"/>
            <a:ext cx="4043362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</a:defRPr>
            </a:lvl2pPr>
            <a:lvl3pPr>
              <a:lnSpc>
                <a:spcPct val="100000"/>
              </a:lnSpc>
              <a:defRPr sz="1800" baseline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맑은 고딕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baseline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048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0CFBE-6636-4E6A-9385-D5D7187215B4}" type="datetimeFigureOut">
              <a:rPr lang="ko-KR" altLang="en-US"/>
              <a:pPr>
                <a:defRPr/>
              </a:pPr>
              <a:t>2015-03-03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89EC7-AFFD-4B48-8ABF-DF34BC8FEB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7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76618-D285-4FEB-B42C-FAEBB87E9C01}" type="datetimeFigureOut">
              <a:rPr lang="ko-KR" altLang="en-US"/>
              <a:pPr>
                <a:defRPr/>
              </a:pPr>
              <a:t>2015-03-03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DFB0C-0EEC-42E4-9605-5337617192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9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A9E01-37EA-4D34-811E-7318E21B9BD7}" type="datetimeFigureOut">
              <a:rPr lang="ko-KR" altLang="en-US"/>
              <a:pPr>
                <a:defRPr/>
              </a:pPr>
              <a:t>2015-03-03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50CF6-E5A1-4FFA-ADE4-9C53C1BE35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1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45D83-3F6D-4F62-A2E2-78032519ECC9}" type="datetimeFigureOut">
              <a:rPr lang="ko-KR" altLang="en-US"/>
              <a:pPr>
                <a:defRPr/>
              </a:pPr>
              <a:t>2015-03-03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384DC-6ADC-4899-B21F-CA914A5E27D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15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594E6-5993-4653-A418-B661E60EB460}" type="datetimeFigureOut">
              <a:rPr lang="ko-KR" altLang="en-US"/>
              <a:pPr>
                <a:defRPr/>
              </a:pPr>
              <a:t>2015-03-03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5CE45-88A0-49BA-932D-FF33D58A59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3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086EBC-7A07-454F-BCF8-E42D698D085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1" r:id="rId1"/>
    <p:sldLayoutId id="2147484552" r:id="rId2"/>
    <p:sldLayoutId id="2147484553" r:id="rId3"/>
    <p:sldLayoutId id="2147484554" r:id="rId4"/>
    <p:sldLayoutId id="2147484555" r:id="rId5"/>
    <p:sldLayoutId id="2147484556" r:id="rId6"/>
    <p:sldLayoutId id="2147484557" r:id="rId7"/>
    <p:sldLayoutId id="2147484558" r:id="rId8"/>
    <p:sldLayoutId id="2147484559" r:id="rId9"/>
    <p:sldLayoutId id="2147484560" r:id="rId10"/>
    <p:sldLayoutId id="214748456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01_dot_circle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02_gouraud_line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ronos.org/" TargetMode="External"/><Relationship Id="rId2" Type="http://schemas.openxmlformats.org/officeDocument/2006/relationships/hyperlink" Target="http://www.openg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he.gamedev.ne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ex03_gouraud_triangle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03_35_double.exe" TargetMode="External"/><Relationship Id="rId2" Type="http://schemas.openxmlformats.org/officeDocument/2006/relationships/hyperlink" Target="03_35_single.ex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ex04-2_moving_red_square_single.exe" TargetMode="External"/><Relationship Id="rId4" Type="http://schemas.openxmlformats.org/officeDocument/2006/relationships/hyperlink" Target="ex04-1_moving_red_square_double.ex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00_red_square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ctrTitle"/>
          </p:nvPr>
        </p:nvSpPr>
        <p:spPr>
          <a:xfrm>
            <a:off x="500063" y="2173288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solidFill>
                  <a:srgbClr val="404040"/>
                </a:solidFill>
                <a:latin typeface="Arial" charset="0"/>
              </a:rPr>
              <a:t>OpenGL Primitive Drawing</a:t>
            </a:r>
            <a:endParaRPr lang="ko-KR" altLang="en-US" sz="3600" dirty="0" smtClean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13315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rgbClr val="404040"/>
                </a:solidFill>
                <a:latin typeface="Arial" charset="0"/>
              </a:rPr>
              <a:t>Jung Lee</a:t>
            </a:r>
            <a:endParaRPr lang="ko-KR" altLang="en-US" dirty="0" smtClean="0">
              <a:solidFill>
                <a:srgbClr val="40404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Specifies a 3D location</a:t>
            </a:r>
          </a:p>
          <a:p>
            <a:pPr lvl="1">
              <a:defRPr/>
            </a:pPr>
            <a:r>
              <a:rPr lang="en-US" altLang="ko-KR" dirty="0" smtClean="0"/>
              <a:t>Represented by three coordinates</a:t>
            </a:r>
          </a:p>
          <a:p>
            <a:pPr lvl="1">
              <a:defRPr/>
            </a:pPr>
            <a:r>
              <a:rPr lang="en-US" altLang="ko-KR" dirty="0" smtClean="0"/>
              <a:t>Infinitely small</a:t>
            </a:r>
          </a:p>
          <a:p>
            <a:pPr lvl="3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GL_POINT</a:t>
            </a:r>
            <a:r>
              <a:rPr lang="en-US" altLang="ko-KR" dirty="0">
                <a:solidFill>
                  <a:srgbClr val="FF0000"/>
                </a:solidFill>
              </a:rPr>
              <a:t>S</a:t>
            </a:r>
            <a:endParaRPr lang="en-US" altLang="ko-KR" dirty="0"/>
          </a:p>
          <a:p>
            <a:pPr lvl="1">
              <a:buNone/>
              <a:defRPr/>
            </a:pPr>
            <a:r>
              <a:rPr lang="en-US" altLang="ko-KR" dirty="0" err="1"/>
              <a:t>glBegin</a:t>
            </a:r>
            <a:r>
              <a:rPr lang="en-US" altLang="ko-KR" dirty="0"/>
              <a:t>(GL_POINTS);</a:t>
            </a:r>
          </a:p>
          <a:p>
            <a:pPr lvl="1">
              <a:buNone/>
              <a:defRPr/>
            </a:pPr>
            <a:r>
              <a:rPr lang="en-US" altLang="ko-KR" dirty="0"/>
              <a:t>   glVertex3f(v1x, v1y, v1z);</a:t>
            </a:r>
          </a:p>
          <a:p>
            <a:pPr lvl="1">
              <a:buNone/>
              <a:defRPr/>
            </a:pPr>
            <a:r>
              <a:rPr lang="en-US" altLang="ko-KR" dirty="0"/>
              <a:t>   glVertex3f(v2x, v2y, v2z);</a:t>
            </a:r>
          </a:p>
          <a:p>
            <a:pPr lvl="1">
              <a:buNone/>
              <a:defRPr/>
            </a:pPr>
            <a:r>
              <a:rPr lang="en-US" altLang="ko-KR" dirty="0"/>
              <a:t>   glVertex3f(v3x, v3y, v3z);</a:t>
            </a:r>
          </a:p>
          <a:p>
            <a:pPr lvl="1">
              <a:buNone/>
              <a:defRPr/>
            </a:pPr>
            <a:r>
              <a:rPr lang="en-US" altLang="ko-KR" dirty="0"/>
              <a:t>   glVertex3f(v4x, v4y, v4z);</a:t>
            </a:r>
          </a:p>
          <a:p>
            <a:pPr lvl="1">
              <a:buNone/>
              <a:defRPr/>
            </a:pPr>
            <a:r>
              <a:rPr lang="en-US" altLang="ko-KR" dirty="0" err="1"/>
              <a:t>glEnd</a:t>
            </a:r>
            <a:r>
              <a:rPr lang="en-US" altLang="ko-KR" dirty="0"/>
              <a:t>();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3D Point</a:t>
            </a:r>
            <a:endParaRPr lang="ko-KR" altLang="en-US" dirty="0"/>
          </a:p>
        </p:txBody>
      </p:sp>
      <p:sp>
        <p:nvSpPr>
          <p:cNvPr id="17415" name="Oval 5"/>
          <p:cNvSpPr>
            <a:spLocks noChangeArrowheads="1"/>
          </p:cNvSpPr>
          <p:nvPr/>
        </p:nvSpPr>
        <p:spPr bwMode="auto">
          <a:xfrm>
            <a:off x="7137821" y="17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214021" y="1933600"/>
            <a:ext cx="9096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dirty="0">
                <a:latin typeface="+mn-ea"/>
                <a:ea typeface="+mn-ea"/>
              </a:rPr>
              <a:t>(x, y, z)</a:t>
            </a: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6539880" y="3787427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397005" y="3427065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v1</a:t>
            </a:r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7835280" y="3787427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665417" y="3427065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v2</a:t>
            </a:r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7835280" y="5155852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7668592" y="5222527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v3</a:t>
            </a:r>
          </a:p>
        </p:txBody>
      </p:sp>
      <p:sp>
        <p:nvSpPr>
          <p:cNvPr id="13" name="Oval 18"/>
          <p:cNvSpPr>
            <a:spLocks noChangeArrowheads="1"/>
          </p:cNvSpPr>
          <p:nvPr/>
        </p:nvSpPr>
        <p:spPr bwMode="auto">
          <a:xfrm>
            <a:off x="6539880" y="5155852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6382717" y="5222527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v4</a:t>
            </a:r>
          </a:p>
        </p:txBody>
      </p:sp>
    </p:spTree>
    <p:extLst>
      <p:ext uri="{BB962C8B-B14F-4D97-AF65-F5344CB8AC3E}">
        <p14:creationId xmlns:p14="http://schemas.microsoft.com/office/powerpoint/2010/main" val="419847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3D Line Segment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Linear combination of two points</a:t>
            </a:r>
          </a:p>
          <a:p>
            <a:pPr lvl="1">
              <a:defRPr/>
            </a:pPr>
            <a:r>
              <a:rPr lang="en-US" altLang="ko-KR" dirty="0"/>
              <a:t>Parametric representation</a:t>
            </a:r>
          </a:p>
          <a:p>
            <a:pPr lvl="2">
              <a:defRPr/>
            </a:pPr>
            <a:r>
              <a:rPr lang="en-US" altLang="ko-KR" dirty="0"/>
              <a:t>P=P</a:t>
            </a:r>
            <a:r>
              <a:rPr lang="en-US" altLang="ko-KR" baseline="-25000" dirty="0"/>
              <a:t>1</a:t>
            </a:r>
            <a:r>
              <a:rPr lang="en-US" altLang="ko-KR" dirty="0"/>
              <a:t>+t(P</a:t>
            </a:r>
            <a:r>
              <a:rPr lang="en-US" altLang="ko-KR" baseline="-25000" dirty="0"/>
              <a:t>2</a:t>
            </a:r>
            <a:r>
              <a:rPr lang="en-US" altLang="ko-KR" dirty="0"/>
              <a:t> - P</a:t>
            </a:r>
            <a:r>
              <a:rPr lang="en-US" altLang="ko-KR" baseline="-25000" dirty="0"/>
              <a:t>1</a:t>
            </a:r>
            <a:r>
              <a:rPr lang="en-US" altLang="ko-KR" dirty="0"/>
              <a:t>), (0 ≤ t ≤ 1)</a:t>
            </a:r>
            <a:endParaRPr lang="ko-KR" altLang="en-US" dirty="0"/>
          </a:p>
          <a:p>
            <a:pPr lvl="3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smtClean="0"/>
              <a:t>GL_LINE</a:t>
            </a:r>
            <a:r>
              <a:rPr lang="en-US" altLang="ko-KR" dirty="0" smtClean="0">
                <a:solidFill>
                  <a:srgbClr val="FF0000"/>
                </a:solidFill>
              </a:rPr>
              <a:t>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glBegin(GL_LINES);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   glVertex3f(v1x, v1y, v1z);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   glVertex3f(v2x, v2y, v2z);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   glVertex3f(v3x, v3y, v3z);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   glVertex3f(v4x, v4y, v4z);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glEnd();</a:t>
            </a:r>
            <a:endParaRPr lang="ko-KR" altLang="en-US" dirty="0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537178" y="3787427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7832578" y="3787427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7832578" y="5155852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6537178" y="5155852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6594328" y="3828702"/>
            <a:ext cx="12239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H="1">
            <a:off x="6586390" y="518919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394303" y="3427065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v1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7662715" y="3427065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v2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665890" y="5222527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v3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6380015" y="5222527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v4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V="1">
            <a:off x="6537178" y="1849016"/>
            <a:ext cx="1371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6206978" y="2045866"/>
            <a:ext cx="401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000080"/>
                </a:solidFill>
                <a:latin typeface="+mn-lt"/>
              </a:rPr>
              <a:t>P</a:t>
            </a:r>
            <a:r>
              <a:rPr lang="en-US" altLang="ko-KR" baseline="-25000" dirty="0">
                <a:solidFill>
                  <a:srgbClr val="000080"/>
                </a:solidFill>
                <a:latin typeface="+mn-lt"/>
              </a:rPr>
              <a:t>1</a:t>
            </a:r>
            <a:endParaRPr lang="en-US" altLang="ko-KR" dirty="0">
              <a:solidFill>
                <a:srgbClr val="000080"/>
              </a:solidFill>
              <a:latin typeface="+mn-lt"/>
            </a:endParaRPr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auto">
          <a:xfrm>
            <a:off x="6460978" y="23824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7832578" y="177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7603978" y="1402929"/>
            <a:ext cx="4016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000080"/>
                </a:solidFill>
                <a:latin typeface="+mn-lt"/>
              </a:rPr>
              <a:t>P</a:t>
            </a:r>
            <a:r>
              <a:rPr lang="en-US" altLang="ko-KR" baseline="-25000" dirty="0">
                <a:solidFill>
                  <a:srgbClr val="000080"/>
                </a:solidFill>
                <a:latin typeface="+mn-lt"/>
              </a:rPr>
              <a:t>2</a:t>
            </a:r>
            <a:endParaRPr lang="en-US" altLang="ko-KR" dirty="0">
              <a:solidFill>
                <a:srgbClr val="000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28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 Connected Lines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dirty="0"/>
              <a:t>GL_LINE_STRIP</a:t>
            </a:r>
          </a:p>
          <a:p>
            <a:pPr lvl="1">
              <a:buNone/>
              <a:defRPr/>
            </a:pPr>
            <a:r>
              <a:rPr lang="en-US" altLang="ko-KR" dirty="0" err="1"/>
              <a:t>glBegin</a:t>
            </a:r>
            <a:r>
              <a:rPr lang="en-US" altLang="ko-KR" dirty="0"/>
              <a:t>(GL_LINE_STRIP);</a:t>
            </a:r>
          </a:p>
          <a:p>
            <a:pPr lvl="1">
              <a:buNone/>
              <a:defRPr/>
            </a:pPr>
            <a:r>
              <a:rPr lang="en-US" altLang="ko-KR" dirty="0"/>
              <a:t>   glVertex3f(v1x, v1y, v1z);</a:t>
            </a:r>
          </a:p>
          <a:p>
            <a:pPr lvl="1">
              <a:buNone/>
              <a:defRPr/>
            </a:pPr>
            <a:r>
              <a:rPr lang="en-US" altLang="ko-KR" dirty="0"/>
              <a:t>   glVertex3f(v2x, v2y, v2z);</a:t>
            </a:r>
          </a:p>
          <a:p>
            <a:pPr lvl="1">
              <a:buNone/>
              <a:defRPr/>
            </a:pPr>
            <a:r>
              <a:rPr lang="en-US" altLang="ko-KR" dirty="0"/>
              <a:t>   glVertex3f(v3x, v3y, v3z);</a:t>
            </a:r>
          </a:p>
          <a:p>
            <a:pPr lvl="1">
              <a:buNone/>
              <a:defRPr/>
            </a:pPr>
            <a:r>
              <a:rPr lang="en-US" altLang="ko-KR" dirty="0"/>
              <a:t>   glVertex3f(v4x, v4y, v4z);</a:t>
            </a:r>
          </a:p>
          <a:p>
            <a:pPr lvl="1">
              <a:buNone/>
              <a:defRPr/>
            </a:pPr>
            <a:r>
              <a:rPr lang="en-US" altLang="ko-KR" dirty="0" err="1"/>
              <a:t>glEnd</a:t>
            </a:r>
            <a:r>
              <a:rPr lang="en-US" altLang="ko-KR" dirty="0"/>
              <a:t>();</a:t>
            </a:r>
            <a:endParaRPr lang="ko-KR" altLang="en-US" dirty="0"/>
          </a:p>
          <a:p>
            <a:pPr lvl="3"/>
            <a:endParaRPr lang="en-US" altLang="ko-KR" dirty="0" smtClean="0"/>
          </a:p>
          <a:p>
            <a:pPr>
              <a:defRPr/>
            </a:pPr>
            <a:r>
              <a:rPr lang="en-US" altLang="ko-KR" dirty="0"/>
              <a:t>GL_LINE_LOOP</a:t>
            </a:r>
          </a:p>
          <a:p>
            <a:pPr lvl="1">
              <a:buNone/>
              <a:defRPr/>
            </a:pPr>
            <a:r>
              <a:rPr lang="en-US" altLang="ko-KR" dirty="0" err="1"/>
              <a:t>glBegin</a:t>
            </a:r>
            <a:r>
              <a:rPr lang="en-US" altLang="ko-KR" dirty="0"/>
              <a:t>(GL_LINE_LOOP);</a:t>
            </a:r>
          </a:p>
          <a:p>
            <a:pPr lvl="1">
              <a:buNone/>
              <a:defRPr/>
            </a:pPr>
            <a:r>
              <a:rPr lang="en-US" altLang="ko-KR" dirty="0"/>
              <a:t>   glVertex3f(v1x, v1y, v1z);</a:t>
            </a:r>
          </a:p>
          <a:p>
            <a:pPr lvl="1">
              <a:buNone/>
              <a:defRPr/>
            </a:pPr>
            <a:r>
              <a:rPr lang="en-US" altLang="ko-KR" dirty="0"/>
              <a:t>   glVertex3f(v2x, v2y, v2z);</a:t>
            </a:r>
          </a:p>
          <a:p>
            <a:pPr lvl="1">
              <a:buNone/>
              <a:defRPr/>
            </a:pPr>
            <a:r>
              <a:rPr lang="en-US" altLang="ko-KR" dirty="0"/>
              <a:t>   glVertex3f(v3x, v3y, v3z);</a:t>
            </a:r>
          </a:p>
          <a:p>
            <a:pPr lvl="1">
              <a:buNone/>
              <a:defRPr/>
            </a:pPr>
            <a:r>
              <a:rPr lang="en-US" altLang="ko-KR" dirty="0"/>
              <a:t>   glVertex3f(v4x, v4y, v4z);</a:t>
            </a:r>
          </a:p>
          <a:p>
            <a:pPr lvl="1">
              <a:buNone/>
              <a:defRPr/>
            </a:pPr>
            <a:r>
              <a:rPr lang="en-US" altLang="ko-KR" dirty="0" err="1"/>
              <a:t>glEnd</a:t>
            </a:r>
            <a:r>
              <a:rPr lang="en-US" altLang="ko-KR" dirty="0"/>
              <a:t>();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539880" y="4219475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7835280" y="4219475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7835280" y="5587900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6539880" y="5587900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6617667" y="4260750"/>
            <a:ext cx="12239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>
            <a:off x="6589092" y="5621238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H="1">
            <a:off x="7884492" y="4300438"/>
            <a:ext cx="6350" cy="1303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H="1">
            <a:off x="6573217" y="4292500"/>
            <a:ext cx="6350" cy="1303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397005" y="38591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v1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7665417" y="38591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v2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7668592" y="56545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v3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6382717" y="56545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v4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6539880" y="1773138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7835280" y="1773138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835280" y="3141563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6539880" y="3141563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6617667" y="1814413"/>
            <a:ext cx="12239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flipH="1">
            <a:off x="6589092" y="3174901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884492" y="1854101"/>
            <a:ext cx="6350" cy="1303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6397005" y="1412776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v1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7665417" y="1412776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v2</a:t>
            </a: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7668592" y="3208238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v3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382717" y="3208238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v4</a:t>
            </a:r>
          </a:p>
        </p:txBody>
      </p:sp>
    </p:spTree>
    <p:extLst>
      <p:ext uri="{BB962C8B-B14F-4D97-AF65-F5344CB8AC3E}">
        <p14:creationId xmlns:p14="http://schemas.microsoft.com/office/powerpoint/2010/main" val="243780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3D Triangle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GL_TRIANGLE</a:t>
            </a:r>
            <a:r>
              <a:rPr lang="en-US" altLang="ko-KR" dirty="0" smtClean="0">
                <a:solidFill>
                  <a:srgbClr val="FF0000"/>
                </a:solidFill>
              </a:rPr>
              <a:t>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glBegin(GL_TRIANGLES);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   glVertex3f(v1x, v1y, v1z);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   glVertex3f(v2x, v2y, v2z);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   glVertex3f(v3x, v3y, v3z);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glEnd();</a:t>
            </a:r>
            <a:endParaRPr lang="en-US" altLang="ko-KR" dirty="0"/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 rot="10800000">
            <a:off x="6644478" y="2118320"/>
            <a:ext cx="1247775" cy="1311275"/>
          </a:xfrm>
          <a:prstGeom prst="rtTriangle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6571453" y="2061170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7866853" y="2061170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7866853" y="3429595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6428578" y="170080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v1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7696991" y="170080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v3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7700166" y="349627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12282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3D Quadrilateral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GL_QUAD</a:t>
            </a:r>
            <a:r>
              <a:rPr lang="en-US" altLang="ko-KR" dirty="0" smtClean="0">
                <a:solidFill>
                  <a:srgbClr val="FF0000"/>
                </a:solidFill>
              </a:rPr>
              <a:t>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glBegin(GL_QUADS);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   glVertex3f(v1x, v1y, v1z);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   glVertex3f(v2x, v2y, v2z);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   glVertex3f(v3x, v3y, v3z);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   glVertex3f(v4x, v4y, v4z);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glEnd();</a:t>
            </a:r>
            <a:endParaRPr lang="ko-KR" altLang="en-US" dirty="0"/>
          </a:p>
        </p:txBody>
      </p:sp>
      <p:sp>
        <p:nvSpPr>
          <p:cNvPr id="35844" name="Rectangle 14"/>
          <p:cNvSpPr>
            <a:spLocks noChangeArrowheads="1"/>
          </p:cNvSpPr>
          <p:nvPr/>
        </p:nvSpPr>
        <p:spPr bwMode="auto">
          <a:xfrm>
            <a:off x="6072188" y="2765425"/>
            <a:ext cx="1285875" cy="1357313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5" name="Text Box 13"/>
          <p:cNvSpPr txBox="1">
            <a:spLocks noChangeArrowheads="1"/>
          </p:cNvSpPr>
          <p:nvPr/>
        </p:nvSpPr>
        <p:spPr bwMode="auto">
          <a:xfrm>
            <a:off x="5872163" y="23383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v1</a:t>
            </a:r>
          </a:p>
        </p:txBody>
      </p:sp>
      <p:sp>
        <p:nvSpPr>
          <p:cNvPr id="35846" name="Text Box 15"/>
          <p:cNvSpPr txBox="1">
            <a:spLocks noChangeArrowheads="1"/>
          </p:cNvSpPr>
          <p:nvPr/>
        </p:nvSpPr>
        <p:spPr bwMode="auto">
          <a:xfrm>
            <a:off x="7140575" y="23383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v4</a:t>
            </a:r>
          </a:p>
        </p:txBody>
      </p:sp>
      <p:sp>
        <p:nvSpPr>
          <p:cNvPr id="35847" name="Text Box 17"/>
          <p:cNvSpPr txBox="1">
            <a:spLocks noChangeArrowheads="1"/>
          </p:cNvSpPr>
          <p:nvPr/>
        </p:nvSpPr>
        <p:spPr bwMode="auto">
          <a:xfrm>
            <a:off x="7143750" y="413385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v3</a:t>
            </a:r>
          </a:p>
        </p:txBody>
      </p:sp>
      <p:sp>
        <p:nvSpPr>
          <p:cNvPr id="35848" name="Text Box 19"/>
          <p:cNvSpPr txBox="1">
            <a:spLocks noChangeArrowheads="1"/>
          </p:cNvSpPr>
          <p:nvPr/>
        </p:nvSpPr>
        <p:spPr bwMode="auto">
          <a:xfrm>
            <a:off x="5857875" y="413385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v2</a:t>
            </a:r>
          </a:p>
        </p:txBody>
      </p:sp>
      <p:sp>
        <p:nvSpPr>
          <p:cNvPr id="35849" name="Oval 4"/>
          <p:cNvSpPr>
            <a:spLocks noChangeArrowheads="1"/>
          </p:cNvSpPr>
          <p:nvPr/>
        </p:nvSpPr>
        <p:spPr bwMode="auto">
          <a:xfrm>
            <a:off x="6029325" y="2732088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50" name="Oval 6"/>
          <p:cNvSpPr>
            <a:spLocks noChangeArrowheads="1"/>
          </p:cNvSpPr>
          <p:nvPr/>
        </p:nvSpPr>
        <p:spPr bwMode="auto">
          <a:xfrm>
            <a:off x="7315200" y="2741613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51" name="Oval 8"/>
          <p:cNvSpPr>
            <a:spLocks noChangeArrowheads="1"/>
          </p:cNvSpPr>
          <p:nvPr/>
        </p:nvSpPr>
        <p:spPr bwMode="auto">
          <a:xfrm>
            <a:off x="7315200" y="4079875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52" name="Oval 10"/>
          <p:cNvSpPr>
            <a:spLocks noChangeArrowheads="1"/>
          </p:cNvSpPr>
          <p:nvPr/>
        </p:nvSpPr>
        <p:spPr bwMode="auto">
          <a:xfrm>
            <a:off x="6029325" y="4079875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3D Polygon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GL_POLYGON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glBegin(GL_POLYGON);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   glVertex3f(v1x, v1y, v1z);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   glVertex3f(v2x, v2y, v2z);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   glVertex3f(v3x, v3y, v3z);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   glVertex3f(v4x, v4y, v4z);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   glVertex3f(v5x, v5y, v5z);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   glVertex3f(v6x, v6y, v6z);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glEnd();</a:t>
            </a:r>
            <a:endParaRPr lang="ko-KR" altLang="en-US" dirty="0"/>
          </a:p>
        </p:txBody>
      </p:sp>
      <p:sp>
        <p:nvSpPr>
          <p:cNvPr id="37892" name="AutoShape 13"/>
          <p:cNvSpPr>
            <a:spLocks noChangeArrowheads="1"/>
          </p:cNvSpPr>
          <p:nvPr/>
        </p:nvSpPr>
        <p:spPr bwMode="auto">
          <a:xfrm>
            <a:off x="5948363" y="2852738"/>
            <a:ext cx="1439862" cy="1296987"/>
          </a:xfrm>
          <a:prstGeom prst="hexagon">
            <a:avLst>
              <a:gd name="adj" fmla="val 27754"/>
              <a:gd name="vf" fmla="val 115470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6265863" y="2801938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6019800" y="24907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v1</a:t>
            </a:r>
          </a:p>
        </p:txBody>
      </p: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94525" y="2809875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5500688" y="328453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v2</a:t>
            </a:r>
          </a:p>
        </p:txBody>
      </p: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7346950" y="3448050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6019800" y="41433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v3</a:t>
            </a:r>
          </a:p>
        </p:txBody>
      </p: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7007225" y="4113213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6861175" y="41433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v4</a:t>
            </a:r>
          </a:p>
        </p:txBody>
      </p:sp>
      <p:sp>
        <p:nvSpPr>
          <p:cNvPr id="37901" name="Oval 14"/>
          <p:cNvSpPr>
            <a:spLocks noChangeArrowheads="1"/>
          </p:cNvSpPr>
          <p:nvPr/>
        </p:nvSpPr>
        <p:spPr bwMode="auto">
          <a:xfrm>
            <a:off x="5903913" y="3454400"/>
            <a:ext cx="71437" cy="698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902" name="Text Box 15"/>
          <p:cNvSpPr txBox="1">
            <a:spLocks noChangeArrowheads="1"/>
          </p:cNvSpPr>
          <p:nvPr/>
        </p:nvSpPr>
        <p:spPr bwMode="auto">
          <a:xfrm>
            <a:off x="6861175" y="24907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v6</a:t>
            </a:r>
          </a:p>
        </p:txBody>
      </p:sp>
      <p:sp>
        <p:nvSpPr>
          <p:cNvPr id="37903" name="Oval 16"/>
          <p:cNvSpPr>
            <a:spLocks noChangeArrowheads="1"/>
          </p:cNvSpPr>
          <p:nvPr/>
        </p:nvSpPr>
        <p:spPr bwMode="auto">
          <a:xfrm>
            <a:off x="6272213" y="4110038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904" name="Text Box 17"/>
          <p:cNvSpPr txBox="1">
            <a:spLocks noChangeArrowheads="1"/>
          </p:cNvSpPr>
          <p:nvPr/>
        </p:nvSpPr>
        <p:spPr bwMode="auto">
          <a:xfrm>
            <a:off x="7392988" y="32861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ahoma" pitchFamily="34" charset="0"/>
                <a:cs typeface="Tahoma" pitchFamily="34" charset="0"/>
              </a:rPr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39667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Basic Functions(1/2)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glPointSize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GLfloat</a:t>
            </a:r>
            <a:r>
              <a:rPr lang="en-US" altLang="ko-KR" sz="2000" dirty="0" smtClean="0"/>
              <a:t> size)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err="1" smtClean="0"/>
              <a:t>glGetFloatv</a:t>
            </a:r>
            <a:r>
              <a:rPr lang="en-US" altLang="ko-KR" dirty="0" smtClean="0"/>
              <a:t>(GL_POINT_SIZE_RANGE, </a:t>
            </a:r>
            <a:r>
              <a:rPr lang="en-US" altLang="ko-KR" dirty="0" err="1" smtClean="0"/>
              <a:t>array_address</a:t>
            </a:r>
            <a:r>
              <a:rPr lang="en-US" altLang="ko-KR" dirty="0" smtClean="0"/>
              <a:t>)</a:t>
            </a:r>
          </a:p>
          <a:p>
            <a:pPr lvl="2">
              <a:defRPr/>
            </a:pPr>
            <a:r>
              <a:rPr lang="en-US" altLang="ko-KR" dirty="0" smtClean="0"/>
              <a:t>Returns the range of the point size that the hardware supports</a:t>
            </a:r>
            <a:endParaRPr lang="ko-KR" altLang="en-US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ko-KR" altLang="en-US" dirty="0" smtClean="0"/>
          </a:p>
          <a:p>
            <a:pPr>
              <a:defRPr/>
            </a:pPr>
            <a:r>
              <a:rPr lang="en-US" altLang="ko-KR" dirty="0" err="1" smtClean="0"/>
              <a:t>glLineWidth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GLfloat</a:t>
            </a:r>
            <a:r>
              <a:rPr lang="en-US" altLang="ko-KR" sz="2000" dirty="0" smtClean="0"/>
              <a:t> width)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err="1" smtClean="0"/>
              <a:t>glGetFloatv</a:t>
            </a:r>
            <a:r>
              <a:rPr lang="en-US" altLang="ko-KR" smtClean="0"/>
              <a:t>(GL_LINE_WIDTH_RANGE, </a:t>
            </a:r>
            <a:r>
              <a:rPr lang="en-US" altLang="ko-KR" dirty="0" err="1"/>
              <a:t>array_address</a:t>
            </a:r>
            <a:r>
              <a:rPr lang="en-US" altLang="ko-KR" dirty="0" smtClean="0"/>
              <a:t>)</a:t>
            </a:r>
          </a:p>
          <a:p>
            <a:pPr lvl="2">
              <a:defRPr/>
            </a:pPr>
            <a:r>
              <a:rPr lang="en-US" altLang="ko-KR" dirty="0" smtClean="0"/>
              <a:t>Returns the range of the line width that the hardware supports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37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Point Example</a:t>
            </a:r>
            <a:endParaRPr lang="ko-KR" altLang="en-US" dirty="0"/>
          </a:p>
        </p:txBody>
      </p:sp>
      <p:pic>
        <p:nvPicPr>
          <p:cNvPr id="44035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1676400"/>
            <a:ext cx="3433762" cy="37242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1685925"/>
            <a:ext cx="4646612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631825" y="3173046"/>
            <a:ext cx="4429125" cy="8988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Basic Functions(2/2)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glShadeModel</a:t>
            </a:r>
            <a:r>
              <a:rPr lang="en-US" altLang="ko-KR" sz="2000" dirty="0" smtClean="0"/>
              <a:t>(mode)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Sets the polygon filling method</a:t>
            </a:r>
            <a:endParaRPr lang="ko-KR" altLang="en-US" dirty="0" smtClean="0"/>
          </a:p>
          <a:p>
            <a:pPr lvl="1">
              <a:defRPr/>
            </a:pPr>
            <a:r>
              <a:rPr lang="en-US" altLang="ko-KR" dirty="0" smtClean="0"/>
              <a:t>mode </a:t>
            </a:r>
          </a:p>
          <a:p>
            <a:pPr lvl="2">
              <a:defRPr/>
            </a:pPr>
            <a:r>
              <a:rPr lang="en-US" altLang="ko-KR" dirty="0" smtClean="0"/>
              <a:t>GL_FLAT</a:t>
            </a:r>
          </a:p>
          <a:p>
            <a:pPr lvl="3">
              <a:defRPr/>
            </a:pPr>
            <a:r>
              <a:rPr lang="en-US" altLang="ko-KR" dirty="0" smtClean="0"/>
              <a:t>By only one color</a:t>
            </a:r>
            <a:endParaRPr lang="ko-KR" altLang="en-US" dirty="0" smtClean="0"/>
          </a:p>
          <a:p>
            <a:pPr lvl="2">
              <a:defRPr/>
            </a:pPr>
            <a:r>
              <a:rPr lang="en-US" altLang="ko-KR" dirty="0" smtClean="0"/>
              <a:t>GL_SMOOTH</a:t>
            </a:r>
          </a:p>
          <a:p>
            <a:pPr lvl="3">
              <a:defRPr/>
            </a:pPr>
            <a:r>
              <a:rPr lang="en-US" altLang="ko-KR" dirty="0" smtClean="0"/>
              <a:t>By the weighted-averaging the colors of member vertices (gradation)</a:t>
            </a:r>
          </a:p>
          <a:p>
            <a:pPr lvl="3">
              <a:defRPr/>
            </a:pPr>
            <a:r>
              <a:rPr lang="en-US" altLang="ko-KR" dirty="0" smtClean="0"/>
              <a:t>Default value</a:t>
            </a:r>
            <a:endParaRPr lang="ko-KR" altLang="en-US" dirty="0" smtClean="0"/>
          </a:p>
          <a:p>
            <a:pPr>
              <a:defRPr/>
            </a:pPr>
            <a:endParaRPr lang="ko-KR" altLang="en-US" dirty="0" smtClean="0"/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0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Line Example</a:t>
            </a:r>
            <a:endParaRPr lang="ko-KR" altLang="en-US" dirty="0"/>
          </a:p>
        </p:txBody>
      </p:sp>
      <p:pic>
        <p:nvPicPr>
          <p:cNvPr id="46083" name="Picture 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676400"/>
            <a:ext cx="3429000" cy="37179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538288"/>
            <a:ext cx="34004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928688" y="2461846"/>
            <a:ext cx="3071812" cy="13354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OpenGL-related Sites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OpenGL official site</a:t>
            </a:r>
            <a:endParaRPr lang="ko-KR" altLang="en-US" dirty="0" smtClean="0"/>
          </a:p>
          <a:p>
            <a:pPr lvl="1">
              <a:defRPr/>
            </a:pPr>
            <a:r>
              <a:rPr lang="en-US" altLang="ko-KR" dirty="0" smtClean="0">
                <a:hlinkClick r:id="rId2"/>
              </a:rPr>
              <a:t>http://www.opengl.org/</a:t>
            </a: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err="1" smtClean="0"/>
              <a:t>Khronos</a:t>
            </a:r>
            <a:r>
              <a:rPr lang="en-US" altLang="ko-KR" dirty="0" smtClean="0"/>
              <a:t> group</a:t>
            </a:r>
          </a:p>
          <a:p>
            <a:pPr lvl="1">
              <a:defRPr/>
            </a:pPr>
            <a:r>
              <a:rPr lang="en-US" altLang="ko-KR" dirty="0" smtClean="0">
                <a:hlinkClick r:id="rId3"/>
              </a:rPr>
              <a:t>http://www.khronos.org/</a:t>
            </a: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err="1" smtClean="0"/>
              <a:t>Nehe</a:t>
            </a:r>
            <a:r>
              <a:rPr lang="en-US" altLang="ko-KR" dirty="0" smtClean="0"/>
              <a:t> productions</a:t>
            </a:r>
          </a:p>
          <a:p>
            <a:pPr lvl="1">
              <a:defRPr/>
            </a:pPr>
            <a:r>
              <a:rPr lang="en-US" altLang="ko-KR" dirty="0" smtClean="0">
                <a:hlinkClick r:id="rId4"/>
              </a:rPr>
              <a:t>http://nehe.gamedev.net/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7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Triangle Example</a:t>
            </a:r>
            <a:endParaRPr lang="ko-KR" altLang="en-US" dirty="0"/>
          </a:p>
        </p:txBody>
      </p:sp>
      <p:pic>
        <p:nvPicPr>
          <p:cNvPr id="47107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676400"/>
            <a:ext cx="3429000" cy="37179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39875"/>
            <a:ext cx="3643312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896938" y="2469662"/>
            <a:ext cx="3214687" cy="17451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3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smtClean="0"/>
              <a:t>‘Single vs. Double Buffering’</a:t>
            </a:r>
            <a:br>
              <a:rPr lang="en-US" altLang="ko-KR" dirty="0" smtClean="0"/>
            </a:br>
            <a:r>
              <a:rPr lang="en-US" altLang="ko-KR" sz="2700" dirty="0" err="1" smtClean="0"/>
              <a:t>glFlush</a:t>
            </a:r>
            <a:r>
              <a:rPr lang="en-US" altLang="ko-KR" sz="2700" dirty="0" smtClean="0"/>
              <a:t>() vs. </a:t>
            </a:r>
            <a:r>
              <a:rPr lang="en-US" altLang="ko-KR" sz="2700" dirty="0" err="1" smtClean="0"/>
              <a:t>glutSwapBuffers</a:t>
            </a:r>
            <a:r>
              <a:rPr lang="en-US" altLang="ko-KR" sz="2700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Single buffering(GLUT_SINGLE, default)</a:t>
            </a:r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Double buffering(GLUT_DOUBLE)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cf.) triple buffering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928662" y="2000237"/>
            <a:ext cx="1285884" cy="7858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Tahoma" pitchFamily="34" charset="0"/>
                <a:cs typeface="Tahoma" pitchFamily="34" charset="0"/>
              </a:rPr>
              <a:t>Graphic Processor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14612" y="2000237"/>
            <a:ext cx="1285884" cy="7858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Tahoma" pitchFamily="34" charset="0"/>
                <a:cs typeface="Tahoma" pitchFamily="34" charset="0"/>
              </a:rPr>
              <a:t>Frame Buffer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00562" y="2000237"/>
            <a:ext cx="1285884" cy="7858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Tahoma" pitchFamily="34" charset="0"/>
                <a:cs typeface="Tahoma" pitchFamily="34" charset="0"/>
              </a:rPr>
              <a:t>Video Controller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모서리가 둥근 직사각형 6">
            <a:hlinkClick r:id="rId2" action="ppaction://hlinkfile"/>
          </p:cNvPr>
          <p:cNvSpPr/>
          <p:nvPr/>
        </p:nvSpPr>
        <p:spPr>
          <a:xfrm>
            <a:off x="6286512" y="2000237"/>
            <a:ext cx="1285884" cy="78581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Tahoma" pitchFamily="34" charset="0"/>
                <a:cs typeface="Tahoma" pitchFamily="34" charset="0"/>
              </a:rPr>
              <a:t>Display Device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214563" y="2392363"/>
            <a:ext cx="500062" cy="158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000500" y="2392363"/>
            <a:ext cx="500063" cy="158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786438" y="2392363"/>
            <a:ext cx="500062" cy="158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1428750" y="3000375"/>
            <a:ext cx="28575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3143250" y="3000375"/>
            <a:ext cx="28575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3295650" y="3000375"/>
            <a:ext cx="28575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6786563" y="3000375"/>
            <a:ext cx="28575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928662" y="4786322"/>
            <a:ext cx="1285884" cy="7858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Tahoma" pitchFamily="34" charset="0"/>
                <a:cs typeface="Tahoma" pitchFamily="34" charset="0"/>
              </a:rPr>
              <a:t>Graphic Processor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14612" y="4357694"/>
            <a:ext cx="1285884" cy="7858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Tahoma" pitchFamily="34" charset="0"/>
                <a:cs typeface="Tahoma" pitchFamily="34" charset="0"/>
              </a:rPr>
              <a:t>Front Buffer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500562" y="4786322"/>
            <a:ext cx="1285884" cy="7858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Tahoma" pitchFamily="34" charset="0"/>
                <a:cs typeface="Tahoma" pitchFamily="34" charset="0"/>
              </a:rPr>
              <a:t>Video Controller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모서리가 둥근 직사각형 28">
            <a:hlinkClick r:id="rId3" action="ppaction://hlinkfile"/>
          </p:cNvPr>
          <p:cNvSpPr/>
          <p:nvPr/>
        </p:nvSpPr>
        <p:spPr>
          <a:xfrm>
            <a:off x="6286512" y="4786322"/>
            <a:ext cx="1285884" cy="78581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Tahoma" pitchFamily="34" charset="0"/>
                <a:cs typeface="Tahoma" pitchFamily="34" charset="0"/>
              </a:rPr>
              <a:t>Display Device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214563" y="5180013"/>
            <a:ext cx="500062" cy="50006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000500" y="4751388"/>
            <a:ext cx="500063" cy="428625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786438" y="5180013"/>
            <a:ext cx="500062" cy="158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2714612" y="5286388"/>
            <a:ext cx="1285884" cy="7858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Tahoma" pitchFamily="34" charset="0"/>
                <a:cs typeface="Tahoma" pitchFamily="34" charset="0"/>
              </a:rPr>
              <a:t>Back Buffer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4000500" y="5180013"/>
            <a:ext cx="500063" cy="50006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2214563" y="4751388"/>
            <a:ext cx="500062" cy="428625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89088" y="3006725"/>
            <a:ext cx="1665287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96" name="TextBox 20"/>
          <p:cNvSpPr txBox="1">
            <a:spLocks noChangeArrowheads="1"/>
          </p:cNvSpPr>
          <p:nvPr/>
        </p:nvSpPr>
        <p:spPr bwMode="auto">
          <a:xfrm>
            <a:off x="2090738" y="2835275"/>
            <a:ext cx="623887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Tahoma" pitchFamily="34" charset="0"/>
                <a:ea typeface="맑은 고딕" pitchFamily="50" charset="-127"/>
              </a:rPr>
              <a:t>Slow</a:t>
            </a:r>
            <a:endParaRPr lang="ko-KR" altLang="en-US" sz="1400" b="1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492500" y="3006725"/>
            <a:ext cx="338296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98" name="TextBox 21"/>
          <p:cNvSpPr txBox="1">
            <a:spLocks noChangeArrowheads="1"/>
          </p:cNvSpPr>
          <p:nvPr/>
        </p:nvSpPr>
        <p:spPr bwMode="auto">
          <a:xfrm>
            <a:off x="4643438" y="2835275"/>
            <a:ext cx="1027112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Tahoma" pitchFamily="34" charset="0"/>
                <a:ea typeface="맑은 고딕" pitchFamily="50" charset="-127"/>
              </a:rPr>
              <a:t>Very Fast</a:t>
            </a:r>
            <a:endParaRPr lang="ko-KR" altLang="en-US" sz="1400" b="1"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25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" y="1346199"/>
            <a:ext cx="4143375" cy="4849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Rectangle Example : Revisited</a:t>
            </a:r>
            <a:endParaRPr lang="ko-KR" altLang="en-US" dirty="0"/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6200"/>
            <a:ext cx="4429125" cy="48021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560388" y="4174353"/>
            <a:ext cx="1643062" cy="1680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71500" y="5155184"/>
            <a:ext cx="3786188" cy="1809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모서리가 둥근 직사각형 2">
            <a:hlinkClick r:id="rId4" action="ppaction://hlinkfile"/>
          </p:cNvPr>
          <p:cNvSpPr/>
          <p:nvPr/>
        </p:nvSpPr>
        <p:spPr>
          <a:xfrm>
            <a:off x="5522808" y="6196048"/>
            <a:ext cx="1152128" cy="25728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Double</a:t>
            </a:r>
            <a:endParaRPr lang="ko-KR" altLang="en-US" dirty="0"/>
          </a:p>
        </p:txBody>
      </p:sp>
      <p:sp>
        <p:nvSpPr>
          <p:cNvPr id="8" name="모서리가 둥근 직사각형 7">
            <a:hlinkClick r:id="rId5" action="ppaction://hlinkfile"/>
          </p:cNvPr>
          <p:cNvSpPr/>
          <p:nvPr/>
        </p:nvSpPr>
        <p:spPr>
          <a:xfrm>
            <a:off x="6890960" y="6196048"/>
            <a:ext cx="1152128" cy="25728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Single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5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 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Modeling </a:t>
            </a:r>
            <a:r>
              <a:rPr lang="en-US" altLang="ko-KR" smtClean="0"/>
              <a:t>&amp; </a:t>
            </a:r>
            <a:r>
              <a:rPr lang="en-US" altLang="ko-KR" smtClean="0"/>
              <a:t>rendering</a:t>
            </a:r>
            <a:r>
              <a:rPr lang="en-US" altLang="ko-KR" smtClean="0"/>
              <a:t> </a:t>
            </a:r>
            <a:r>
              <a:rPr lang="en-US" altLang="ko-KR" dirty="0" smtClean="0"/>
              <a:t>equilateral polygons</a:t>
            </a:r>
          </a:p>
          <a:p>
            <a:pPr lvl="2"/>
            <a:r>
              <a:rPr lang="en-US" altLang="ko-KR" dirty="0" smtClean="0"/>
              <a:t>Within a (invisible) circle of 50 in diameter</a:t>
            </a:r>
          </a:p>
          <a:p>
            <a:pPr lvl="1"/>
            <a:r>
              <a:rPr lang="en-US" altLang="ko-KR" dirty="0" smtClean="0"/>
              <a:t>A regular triangle</a:t>
            </a:r>
          </a:p>
          <a:p>
            <a:pPr lvl="1"/>
            <a:r>
              <a:rPr lang="en-US" altLang="ko-KR" dirty="0" smtClean="0"/>
              <a:t>A regular pentagon</a:t>
            </a:r>
          </a:p>
          <a:p>
            <a:pPr lvl="1"/>
            <a:r>
              <a:rPr lang="en-US" altLang="ko-KR" dirty="0" smtClean="0"/>
              <a:t>A regular hexagon </a:t>
            </a:r>
          </a:p>
          <a:p>
            <a:pPr lvl="1"/>
            <a:r>
              <a:rPr lang="en-US" altLang="ko-KR" dirty="0" smtClean="0"/>
              <a:t>A regular dodecagon</a:t>
            </a:r>
          </a:p>
          <a:p>
            <a:pPr lvl="3"/>
            <a:endParaRPr lang="en-US" altLang="ko-KR" dirty="0"/>
          </a:p>
          <a:p>
            <a:r>
              <a:rPr lang="en-US" altLang="ko-KR" dirty="0" smtClean="0"/>
              <a:t>Submission</a:t>
            </a:r>
          </a:p>
          <a:p>
            <a:pPr lvl="1"/>
            <a:r>
              <a:rPr lang="en-US" altLang="ko-KR" dirty="0" smtClean="0"/>
              <a:t>Due date: 2015/03/17, 23:59</a:t>
            </a:r>
          </a:p>
          <a:p>
            <a:pPr lvl="1"/>
            <a:r>
              <a:rPr lang="en-US" altLang="ko-KR" dirty="0" smtClean="0"/>
              <a:t>Program title: ID_1</a:t>
            </a:r>
          </a:p>
          <a:p>
            <a:pPr lvl="1"/>
            <a:r>
              <a:rPr lang="en-US" altLang="ko-KR" dirty="0" smtClean="0"/>
              <a:t>Filename: ID_1.zip</a:t>
            </a:r>
          </a:p>
          <a:p>
            <a:pPr lvl="2"/>
            <a:r>
              <a:rPr lang="en-US" altLang="ko-KR" dirty="0" smtClean="0"/>
              <a:t>Compressed source files only</a:t>
            </a:r>
            <a:endParaRPr lang="ko-KR" altLang="en-US" dirty="0"/>
          </a:p>
        </p:txBody>
      </p: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5103312" y="2204864"/>
            <a:ext cx="3897813" cy="4226124"/>
            <a:chOff x="4904070" y="1988840"/>
            <a:chExt cx="4097055" cy="4442148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070" y="1988840"/>
              <a:ext cx="4097055" cy="44421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6084168" y="4365104"/>
              <a:ext cx="936104" cy="8640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타원 6"/>
          <p:cNvSpPr/>
          <p:nvPr/>
        </p:nvSpPr>
        <p:spPr>
          <a:xfrm>
            <a:off x="5163207" y="2591463"/>
            <a:ext cx="1894713" cy="187806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052218" y="2593428"/>
            <a:ext cx="1894713" cy="187806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144616" y="4483964"/>
            <a:ext cx="1894713" cy="187806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33627" y="4485929"/>
            <a:ext cx="1894713" cy="187806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5907757" y="3299660"/>
            <a:ext cx="3642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T</a:t>
            </a:r>
            <a:endParaRPr lang="ko-KR" altLang="en-US" sz="2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812664" y="3307523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P</a:t>
            </a:r>
            <a:endParaRPr lang="ko-KR" altLang="en-US" sz="2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896325" y="5192161"/>
            <a:ext cx="4219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H</a:t>
            </a:r>
            <a:endParaRPr lang="ko-KR" altLang="en-US" sz="2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760297" y="5192161"/>
            <a:ext cx="4138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D</a:t>
            </a:r>
            <a:endParaRPr lang="ko-KR" altLang="en-US" sz="2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43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OpenGL Necessary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Latest OpenGL version: 4.4</a:t>
            </a:r>
          </a:p>
          <a:p>
            <a:pPr lvl="3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smtClean="0"/>
              <a:t>Required files</a:t>
            </a:r>
          </a:p>
          <a:p>
            <a:pPr lvl="1">
              <a:defRPr/>
            </a:pPr>
            <a:r>
              <a:rPr lang="en-US" altLang="ko-KR" dirty="0" smtClean="0"/>
              <a:t>Header File</a:t>
            </a:r>
          </a:p>
          <a:p>
            <a:pPr lvl="3">
              <a:defRPr/>
            </a:pPr>
            <a:r>
              <a:rPr lang="en-US" altLang="ko-KR" dirty="0" err="1" smtClean="0"/>
              <a:t>gl.h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glaux.h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glu.h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glut.h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To the ‘include’ directory</a:t>
            </a:r>
          </a:p>
          <a:p>
            <a:pPr lvl="1">
              <a:defRPr/>
            </a:pPr>
            <a:r>
              <a:rPr lang="en-US" altLang="ko-KR" dirty="0" smtClean="0"/>
              <a:t>Static Library</a:t>
            </a:r>
          </a:p>
          <a:p>
            <a:pPr lvl="3">
              <a:defRPr/>
            </a:pPr>
            <a:r>
              <a:rPr lang="en-US" altLang="ko-KR" dirty="0" smtClean="0"/>
              <a:t>opengl32.lib, glaux.lib, glu32.lib, glut32.lib</a:t>
            </a:r>
          </a:p>
          <a:p>
            <a:pPr lvl="2">
              <a:defRPr/>
            </a:pPr>
            <a:r>
              <a:rPr lang="en-US" altLang="ko-KR" dirty="0" smtClean="0"/>
              <a:t>To the ‘lib’ directory</a:t>
            </a:r>
          </a:p>
          <a:p>
            <a:pPr lvl="1">
              <a:defRPr/>
            </a:pPr>
            <a:r>
              <a:rPr lang="en-US" altLang="ko-KR" dirty="0" smtClean="0"/>
              <a:t>Dynamic Library</a:t>
            </a:r>
          </a:p>
          <a:p>
            <a:pPr lvl="3">
              <a:defRPr/>
            </a:pPr>
            <a:r>
              <a:rPr lang="en-US" altLang="ko-KR" dirty="0" smtClean="0"/>
              <a:t>opengl32.dll, glu32.dll, glut.dll, glut32.dll</a:t>
            </a:r>
          </a:p>
          <a:p>
            <a:pPr lvl="2">
              <a:defRPr/>
            </a:pPr>
            <a:r>
              <a:rPr lang="en-US" altLang="ko-KR" dirty="0" smtClean="0"/>
              <a:t>C:\WINDOWS\system32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sz="3100" dirty="0" smtClean="0">
                <a:ea typeface="굴림" pitchFamily="50" charset="-127"/>
              </a:rPr>
              <a:t>Project Creation[</a:t>
            </a:r>
            <a:r>
              <a:rPr lang="en-US" altLang="ko-KR" sz="3200" dirty="0" smtClean="0"/>
              <a:t>Visual Studio </a:t>
            </a:r>
            <a:r>
              <a:rPr lang="en-US" altLang="ko-KR" sz="3100" dirty="0" smtClean="0">
                <a:ea typeface="굴림" pitchFamily="50" charset="-127"/>
              </a:rPr>
              <a:t>2008] (1/2)</a:t>
            </a:r>
            <a:endParaRPr lang="ko-KR" altLang="en-US" sz="3100" dirty="0" smtClean="0">
              <a:ea typeface="굴림" pitchFamily="50" charset="-127"/>
            </a:endParaRP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smtClean="0">
                <a:ea typeface="굴림" pitchFamily="50" charset="-127"/>
              </a:rPr>
              <a:t>[File] </a:t>
            </a:r>
            <a:r>
              <a:rPr lang="en-US" altLang="ko-KR" smtClean="0"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mtClean="0">
                <a:ea typeface="굴림" pitchFamily="50" charset="-127"/>
              </a:rPr>
              <a:t>[New] (Ctrl+Shift+N)</a:t>
            </a:r>
          </a:p>
          <a:p>
            <a:pPr lvl="1">
              <a:defRPr/>
            </a:pPr>
            <a:r>
              <a:rPr lang="en-US" altLang="ko-KR" smtClean="0">
                <a:ea typeface="굴림" pitchFamily="50" charset="-127"/>
              </a:rPr>
              <a:t>[Project types] </a:t>
            </a:r>
            <a:r>
              <a:rPr lang="en-US" altLang="ko-KR" smtClean="0">
                <a:ea typeface="굴림" pitchFamily="50" charset="-127"/>
                <a:sym typeface="Wingdings" pitchFamily="2" charset="2"/>
              </a:rPr>
              <a:t> [General]</a:t>
            </a:r>
          </a:p>
          <a:p>
            <a:pPr lvl="1">
              <a:defRPr/>
            </a:pPr>
            <a:r>
              <a:rPr lang="en-US" altLang="ko-KR" smtClean="0">
                <a:ea typeface="굴림" pitchFamily="50" charset="-127"/>
                <a:sym typeface="Wingdings" pitchFamily="2" charset="2"/>
              </a:rPr>
              <a:t>[Templates]  [Empty Project]</a:t>
            </a:r>
          </a:p>
          <a:p>
            <a:pPr lvl="1">
              <a:defRPr/>
            </a:pPr>
            <a:r>
              <a:rPr lang="en-US" altLang="ko-KR" smtClean="0">
                <a:ea typeface="굴림" pitchFamily="50" charset="-127"/>
              </a:rPr>
              <a:t>Enter the project file name</a:t>
            </a:r>
          </a:p>
          <a:p>
            <a:pPr>
              <a:defRPr/>
            </a:pPr>
            <a:endParaRPr lang="ko-KR" altLang="en-US" smtClean="0">
              <a:ea typeface="굴림" pitchFamily="50" charset="-127"/>
            </a:endParaRPr>
          </a:p>
        </p:txBody>
      </p:sp>
      <p:pic>
        <p:nvPicPr>
          <p:cNvPr id="2253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94038"/>
            <a:ext cx="4968875" cy="33591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4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sz="3100" dirty="0" smtClean="0">
                <a:ea typeface="굴림" pitchFamily="50" charset="-127"/>
              </a:rPr>
              <a:t>Project Creation[</a:t>
            </a:r>
            <a:r>
              <a:rPr lang="en-US" altLang="ko-KR" sz="3200" dirty="0" smtClean="0"/>
              <a:t>Visual Studio </a:t>
            </a:r>
            <a:r>
              <a:rPr lang="en-US" altLang="ko-KR" sz="3100" dirty="0" smtClean="0">
                <a:ea typeface="굴림" pitchFamily="50" charset="-127"/>
              </a:rPr>
              <a:t>2008] (2/2)</a:t>
            </a:r>
            <a:endParaRPr lang="ko-KR" altLang="en-US" sz="3100" dirty="0" smtClean="0">
              <a:ea typeface="굴림" pitchFamily="50" charset="-127"/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smtClean="0">
                <a:ea typeface="굴림" pitchFamily="50" charset="-127"/>
              </a:rPr>
              <a:t>[Project] </a:t>
            </a:r>
            <a:r>
              <a:rPr lang="en-US" altLang="ko-KR" smtClean="0"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mtClean="0">
                <a:ea typeface="굴림" pitchFamily="50" charset="-127"/>
              </a:rPr>
              <a:t>[Settings…] (Alt+F7)</a:t>
            </a:r>
          </a:p>
          <a:p>
            <a:pPr lvl="1">
              <a:defRPr/>
            </a:pPr>
            <a:r>
              <a:rPr lang="en-US" altLang="ko-KR" smtClean="0">
                <a:ea typeface="굴림" pitchFamily="50" charset="-127"/>
              </a:rPr>
              <a:t>[Link] </a:t>
            </a:r>
            <a:r>
              <a:rPr lang="en-US" altLang="ko-KR" smtClean="0">
                <a:ea typeface="굴림" pitchFamily="50" charset="-127"/>
                <a:sym typeface="Wingdings" pitchFamily="2" charset="2"/>
              </a:rPr>
              <a:t></a:t>
            </a:r>
            <a:r>
              <a:rPr lang="ko-KR" altLang="en-US" smtClean="0">
                <a:ea typeface="굴림" pitchFamily="50" charset="-127"/>
              </a:rPr>
              <a:t> </a:t>
            </a:r>
            <a:r>
              <a:rPr lang="en-US" altLang="ko-KR" smtClean="0">
                <a:ea typeface="굴림" pitchFamily="50" charset="-127"/>
              </a:rPr>
              <a:t>[Input] </a:t>
            </a:r>
            <a:r>
              <a:rPr lang="en-US" altLang="ko-KR" smtClean="0">
                <a:ea typeface="굴림" pitchFamily="50" charset="-127"/>
                <a:sym typeface="Wingdings" pitchFamily="2" charset="2"/>
              </a:rPr>
              <a:t> [Additional Dependencies]</a:t>
            </a:r>
            <a:endParaRPr lang="ko-KR" altLang="en-US" smtClean="0">
              <a:ea typeface="굴림" pitchFamily="50" charset="-127"/>
            </a:endParaRPr>
          </a:p>
          <a:p>
            <a:pPr lvl="2">
              <a:defRPr/>
            </a:pPr>
            <a:r>
              <a:rPr lang="en-US" altLang="ko-KR" smtClean="0">
                <a:ea typeface="굴림" pitchFamily="50" charset="-127"/>
              </a:rPr>
              <a:t>Type ‘opengl32.lib glu32.lib glut32.lib glaux.lib’ </a:t>
            </a:r>
            <a:endParaRPr lang="ko-KR" altLang="en-US" smtClean="0">
              <a:ea typeface="굴림" pitchFamily="50" charset="-127"/>
            </a:endParaRPr>
          </a:p>
          <a:p>
            <a:pPr lvl="2">
              <a:defRPr/>
            </a:pPr>
            <a:endParaRPr lang="en-US" altLang="ko-KR" smtClean="0">
              <a:ea typeface="굴림" pitchFamily="50" charset="-127"/>
              <a:sym typeface="Wingdings" pitchFamily="2" charset="2"/>
            </a:endParaRPr>
          </a:p>
          <a:p>
            <a:pPr lvl="1">
              <a:defRPr/>
            </a:pPr>
            <a:endParaRPr lang="ko-KR" altLang="en-US" smtClean="0">
              <a:ea typeface="굴림" pitchFamily="50" charset="-127"/>
            </a:endParaRPr>
          </a:p>
        </p:txBody>
      </p:sp>
      <p:pic>
        <p:nvPicPr>
          <p:cNvPr id="235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708275"/>
            <a:ext cx="4699000" cy="36972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7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sz="3100" dirty="0" smtClean="0">
                <a:ea typeface="굴림" pitchFamily="50" charset="-127"/>
              </a:rPr>
              <a:t>Project Creation[</a:t>
            </a:r>
            <a:r>
              <a:rPr lang="en-US" altLang="ko-KR" sz="3200" dirty="0" smtClean="0"/>
              <a:t>Visual Studio </a:t>
            </a:r>
            <a:r>
              <a:rPr lang="en-US" altLang="ko-KR" sz="3100" dirty="0" smtClean="0">
                <a:ea typeface="굴림" pitchFamily="50" charset="-127"/>
              </a:rPr>
              <a:t>2010] (1/2)</a:t>
            </a:r>
            <a:endParaRPr lang="ko-KR" altLang="en-US" sz="3100" dirty="0" smtClean="0">
              <a:ea typeface="굴림" pitchFamily="50" charset="-127"/>
            </a:endParaRP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smtClean="0">
                <a:ea typeface="굴림" pitchFamily="50" charset="-127"/>
              </a:rPr>
              <a:t>[File] </a:t>
            </a:r>
            <a:r>
              <a:rPr lang="en-US" altLang="ko-KR" smtClean="0"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mtClean="0">
                <a:ea typeface="굴림" pitchFamily="50" charset="-127"/>
              </a:rPr>
              <a:t>[New] </a:t>
            </a:r>
            <a:r>
              <a:rPr lang="en-US" altLang="ko-KR" smtClean="0"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mtClean="0">
                <a:ea typeface="굴림" pitchFamily="50" charset="-127"/>
              </a:rPr>
              <a:t>[Project] (Ctrl+Shift+N)</a:t>
            </a:r>
          </a:p>
          <a:p>
            <a:pPr lvl="1">
              <a:defRPr/>
            </a:pPr>
            <a:r>
              <a:rPr lang="en-US" altLang="ko-KR" smtClean="0">
                <a:ea typeface="굴림" pitchFamily="50" charset="-127"/>
              </a:rPr>
              <a:t>[Visual C++] </a:t>
            </a:r>
            <a:r>
              <a:rPr lang="en-US" altLang="ko-KR" smtClean="0">
                <a:ea typeface="굴림" pitchFamily="50" charset="-127"/>
                <a:sym typeface="Wingdings" pitchFamily="2" charset="2"/>
              </a:rPr>
              <a:t> [</a:t>
            </a:r>
            <a:r>
              <a:rPr lang="en-US" altLang="ko-KR" smtClean="0">
                <a:ea typeface="굴림" pitchFamily="50" charset="-127"/>
              </a:rPr>
              <a:t>Win32] </a:t>
            </a:r>
            <a:r>
              <a:rPr lang="en-US" altLang="ko-KR" smtClean="0">
                <a:ea typeface="굴림" pitchFamily="50" charset="-127"/>
                <a:sym typeface="Wingdings" pitchFamily="2" charset="2"/>
              </a:rPr>
              <a:t> [</a:t>
            </a:r>
            <a:r>
              <a:rPr lang="en-US" altLang="ko-KR" smtClean="0">
                <a:ea typeface="굴림" pitchFamily="50" charset="-127"/>
              </a:rPr>
              <a:t>Win32 Console App]</a:t>
            </a:r>
          </a:p>
          <a:p>
            <a:pPr lvl="1">
              <a:defRPr/>
            </a:pPr>
            <a:r>
              <a:rPr lang="en-US" altLang="ko-KR" smtClean="0">
                <a:ea typeface="굴림" pitchFamily="50" charset="-127"/>
              </a:rPr>
              <a:t>Enter the project name</a:t>
            </a:r>
          </a:p>
          <a:p>
            <a:pPr lvl="1">
              <a:defRPr/>
            </a:pPr>
            <a:r>
              <a:rPr lang="en-US" altLang="ko-KR" smtClean="0">
                <a:ea typeface="굴림" pitchFamily="50" charset="-127"/>
              </a:rPr>
              <a:t>[Empty project]</a:t>
            </a:r>
            <a:endParaRPr lang="ko-KR" altLang="en-US" smtClean="0">
              <a:ea typeface="굴림" pitchFamily="50" charset="-127"/>
            </a:endParaRPr>
          </a:p>
          <a:p>
            <a:pPr lvl="1">
              <a:defRPr/>
            </a:pPr>
            <a:endParaRPr lang="en-US" altLang="ko-KR" smtClean="0">
              <a:ea typeface="굴림" pitchFamily="50" charset="-127"/>
              <a:sym typeface="Wingdings" pitchFamily="2" charset="2"/>
            </a:endParaRPr>
          </a:p>
          <a:p>
            <a:pPr>
              <a:defRPr/>
            </a:pPr>
            <a:endParaRPr lang="ko-KR" altLang="en-US" smtClean="0">
              <a:ea typeface="굴림" pitchFamily="50" charset="-127"/>
            </a:endParaRPr>
          </a:p>
        </p:txBody>
      </p:sp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3187700"/>
            <a:ext cx="4619625" cy="3194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038" y="3187700"/>
            <a:ext cx="3767137" cy="3194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6343650" y="4622800"/>
            <a:ext cx="646113" cy="155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42988" y="5661025"/>
            <a:ext cx="288925" cy="1539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50988" y="3500438"/>
            <a:ext cx="2232025" cy="2143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sz="3100" dirty="0" smtClean="0">
                <a:ea typeface="굴림" pitchFamily="50" charset="-127"/>
              </a:rPr>
              <a:t>Project Creation[</a:t>
            </a:r>
            <a:r>
              <a:rPr lang="en-US" altLang="ko-KR" sz="3200" dirty="0" smtClean="0"/>
              <a:t>Visual Studio </a:t>
            </a:r>
            <a:r>
              <a:rPr lang="en-US" altLang="ko-KR" sz="3100" dirty="0" smtClean="0">
                <a:ea typeface="굴림" pitchFamily="50" charset="-127"/>
              </a:rPr>
              <a:t>2010] (2/2)</a:t>
            </a:r>
            <a:endParaRPr lang="ko-KR" altLang="en-US" sz="3100" dirty="0" smtClean="0">
              <a:ea typeface="굴림" pitchFamily="50" charset="-127"/>
            </a:endParaRP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smtClean="0">
                <a:ea typeface="굴림" pitchFamily="50" charset="-127"/>
              </a:rPr>
              <a:t>[Project] </a:t>
            </a:r>
            <a:r>
              <a:rPr lang="en-US" altLang="ko-KR" smtClean="0"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mtClean="0">
                <a:ea typeface="굴림" pitchFamily="50" charset="-127"/>
              </a:rPr>
              <a:t>[Properties] (Alt+F7)</a:t>
            </a:r>
          </a:p>
          <a:p>
            <a:pPr lvl="1">
              <a:defRPr/>
            </a:pPr>
            <a:r>
              <a:rPr lang="en-US" altLang="ko-KR" smtClean="0">
                <a:ea typeface="굴림" pitchFamily="50" charset="-127"/>
              </a:rPr>
              <a:t>[Configuration Properties] </a:t>
            </a:r>
            <a:r>
              <a:rPr lang="en-US" altLang="ko-KR" smtClean="0"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mtClean="0">
                <a:ea typeface="굴림" pitchFamily="50" charset="-127"/>
              </a:rPr>
              <a:t>[Linker] </a:t>
            </a:r>
            <a:r>
              <a:rPr lang="en-US" altLang="ko-KR" smtClean="0"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mtClean="0">
                <a:ea typeface="굴림" pitchFamily="50" charset="-127"/>
              </a:rPr>
              <a:t>[Input]</a:t>
            </a:r>
          </a:p>
          <a:p>
            <a:pPr lvl="1">
              <a:defRPr/>
            </a:pPr>
            <a:r>
              <a:rPr lang="en-US" altLang="ko-KR" smtClean="0">
                <a:ea typeface="굴림" pitchFamily="50" charset="-127"/>
              </a:rPr>
              <a:t>[Additional Dependencies]</a:t>
            </a:r>
            <a:endParaRPr lang="ko-KR" altLang="en-US" smtClean="0">
              <a:ea typeface="굴림" pitchFamily="50" charset="-127"/>
            </a:endParaRPr>
          </a:p>
          <a:p>
            <a:pPr lvl="2">
              <a:defRPr/>
            </a:pPr>
            <a:r>
              <a:rPr lang="en-US" altLang="ko-KR" smtClean="0">
                <a:ea typeface="굴림" pitchFamily="50" charset="-127"/>
              </a:rPr>
              <a:t>Type ‘opengl32.lib glu32.lib glut32.lib glaux.lib’</a:t>
            </a:r>
            <a:endParaRPr lang="ko-KR" altLang="en-US" smtClean="0">
              <a:ea typeface="굴림" pitchFamily="50" charset="-127"/>
            </a:endParaRPr>
          </a:p>
        </p:txBody>
      </p:sp>
      <p:grpSp>
        <p:nvGrpSpPr>
          <p:cNvPr id="25604" name="그룹 6"/>
          <p:cNvGrpSpPr>
            <a:grpSpLocks/>
          </p:cNvGrpSpPr>
          <p:nvPr/>
        </p:nvGrpSpPr>
        <p:grpSpPr bwMode="auto">
          <a:xfrm>
            <a:off x="1474788" y="3068638"/>
            <a:ext cx="5184775" cy="3384550"/>
            <a:chOff x="1763688" y="3212976"/>
            <a:chExt cx="4824412" cy="32400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5605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3212976"/>
              <a:ext cx="4824412" cy="324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3059159" y="3557957"/>
              <a:ext cx="3394519" cy="22340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8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smtClean="0">
                <a:ea typeface="굴림" pitchFamily="50" charset="-127"/>
              </a:rPr>
              <a:t>Rectangle Example</a:t>
            </a:r>
            <a:endParaRPr lang="ko-KR" altLang="en-US" dirty="0"/>
          </a:p>
        </p:txBody>
      </p:sp>
      <p:pic>
        <p:nvPicPr>
          <p:cNvPr id="26627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30" y="1341438"/>
            <a:ext cx="4516437" cy="48958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1288"/>
            <a:ext cx="3663894" cy="4896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732131" y="3933056"/>
            <a:ext cx="252028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OpenGL Primitives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Point</a:t>
            </a:r>
            <a:endParaRPr lang="ko-KR" altLang="en-US" dirty="0"/>
          </a:p>
          <a:p>
            <a:pPr lvl="1">
              <a:defRPr/>
            </a:pPr>
            <a:r>
              <a:rPr lang="en-US" altLang="ko-KR" dirty="0"/>
              <a:t>GL_POINTS</a:t>
            </a:r>
          </a:p>
          <a:p>
            <a:pPr lvl="3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Line</a:t>
            </a:r>
            <a:endParaRPr lang="ko-KR" altLang="en-US" dirty="0"/>
          </a:p>
          <a:p>
            <a:pPr lvl="1">
              <a:defRPr/>
            </a:pPr>
            <a:r>
              <a:rPr lang="en-US" altLang="ko-KR" dirty="0"/>
              <a:t>GL_LINES </a:t>
            </a:r>
            <a:r>
              <a:rPr lang="en-US" altLang="ko-KR" dirty="0" smtClean="0"/>
              <a:t>| GL_LINE_STRIP | GL_LINE_LOOP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Polygon</a:t>
            </a:r>
            <a:endParaRPr lang="ko-KR" altLang="en-US" dirty="0"/>
          </a:p>
          <a:p>
            <a:pPr lvl="1">
              <a:defRPr/>
            </a:pPr>
            <a:r>
              <a:rPr lang="en-US" altLang="ko-KR" dirty="0"/>
              <a:t>GL_POLYGON </a:t>
            </a:r>
          </a:p>
          <a:p>
            <a:pPr lvl="1">
              <a:defRPr/>
            </a:pPr>
            <a:r>
              <a:rPr lang="en-US" altLang="ko-KR" dirty="0" smtClean="0"/>
              <a:t>GL_TRIANGLES | GL_TRIANGLE_STRIP | GL_TRIANGLE_FAN</a:t>
            </a:r>
            <a:endParaRPr lang="en-US" altLang="ko-KR" dirty="0"/>
          </a:p>
          <a:p>
            <a:pPr lvl="1">
              <a:defRPr/>
            </a:pPr>
            <a:r>
              <a:rPr lang="en-US" altLang="ko-KR" dirty="0" smtClean="0"/>
              <a:t>GL_QUAD_STRIP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8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none" rtlCol="0">
        <a:spAutoFit/>
      </a:bodyPr>
      <a:lstStyle>
        <a:defPPr algn="ctr">
          <a:spcBef>
            <a:spcPts val="0"/>
          </a:spcBef>
          <a:defRPr sz="140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70557</TotalTime>
  <Words>754</Words>
  <Application>Microsoft Office PowerPoint</Application>
  <PresentationFormat>화면 슬라이드 쇼(4:3)</PresentationFormat>
  <Paragraphs>217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굴림</vt:lpstr>
      <vt:lpstr>맑은 고딕</vt:lpstr>
      <vt:lpstr>Arial</vt:lpstr>
      <vt:lpstr>Tahoma</vt:lpstr>
      <vt:lpstr>Verdana</vt:lpstr>
      <vt:lpstr>Wingdings</vt:lpstr>
      <vt:lpstr>Office 테마</vt:lpstr>
      <vt:lpstr>OpenGL Primitive Drawing</vt:lpstr>
      <vt:lpstr>OpenGL-related Sites</vt:lpstr>
      <vt:lpstr>OpenGL Necessary Files</vt:lpstr>
      <vt:lpstr>Project Creation[Visual Studio 2008] (1/2)</vt:lpstr>
      <vt:lpstr>Project Creation[Visual Studio 2008] (2/2)</vt:lpstr>
      <vt:lpstr>Project Creation[Visual Studio 2010] (1/2)</vt:lpstr>
      <vt:lpstr>Project Creation[Visual Studio 2010] (2/2)</vt:lpstr>
      <vt:lpstr>Rectangle Example</vt:lpstr>
      <vt:lpstr>OpenGL Primitives</vt:lpstr>
      <vt:lpstr>3D Point</vt:lpstr>
      <vt:lpstr>3D Line Segment</vt:lpstr>
      <vt:lpstr>3D Connected Lines</vt:lpstr>
      <vt:lpstr>3D Triangle</vt:lpstr>
      <vt:lpstr>3D Quadrilateral</vt:lpstr>
      <vt:lpstr>3D Polygon</vt:lpstr>
      <vt:lpstr>Basic Functions(1/2)</vt:lpstr>
      <vt:lpstr>Point Example</vt:lpstr>
      <vt:lpstr>Basic Functions(2/2)</vt:lpstr>
      <vt:lpstr>Line Example</vt:lpstr>
      <vt:lpstr>Triangle Example</vt:lpstr>
      <vt:lpstr>‘Single vs. Double Buffering’ glFlush() vs. glutSwapBuffers()</vt:lpstr>
      <vt:lpstr>Rectangle Example : Revisited</vt:lpstr>
      <vt:lpstr>Assignment #1</vt:lpstr>
    </vt:vector>
  </TitlesOfParts>
  <Company>KUCG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Neary Kam</dc:creator>
  <cp:lastModifiedBy>airjung-KUCG</cp:lastModifiedBy>
  <cp:revision>1317</cp:revision>
  <dcterms:created xsi:type="dcterms:W3CDTF">2009-01-13T03:03:42Z</dcterms:created>
  <dcterms:modified xsi:type="dcterms:W3CDTF">2015-03-03T04:45:53Z</dcterms:modified>
</cp:coreProperties>
</file>