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charts/chart1.xml" ContentType="application/vnd.openxmlformats-officedocument.drawingml.chart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handoutMasterIdLst>
    <p:handoutMasterId r:id="rId41"/>
  </p:handoutMasterIdLst>
  <p:sldIdLst>
    <p:sldId id="284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305" r:id="rId14"/>
    <p:sldId id="290" r:id="rId15"/>
    <p:sldId id="306" r:id="rId16"/>
    <p:sldId id="307" r:id="rId17"/>
    <p:sldId id="286" r:id="rId18"/>
    <p:sldId id="287" r:id="rId19"/>
    <p:sldId id="294" r:id="rId20"/>
    <p:sldId id="295" r:id="rId21"/>
    <p:sldId id="281" r:id="rId22"/>
    <p:sldId id="273" r:id="rId23"/>
    <p:sldId id="274" r:id="rId24"/>
    <p:sldId id="276" r:id="rId25"/>
    <p:sldId id="277" r:id="rId26"/>
    <p:sldId id="280" r:id="rId27"/>
    <p:sldId id="304" r:id="rId28"/>
    <p:sldId id="291" r:id="rId29"/>
    <p:sldId id="292" r:id="rId30"/>
    <p:sldId id="296" r:id="rId31"/>
    <p:sldId id="293" r:id="rId32"/>
    <p:sldId id="301" r:id="rId33"/>
    <p:sldId id="302" r:id="rId34"/>
    <p:sldId id="303" r:id="rId35"/>
    <p:sldId id="297" r:id="rId36"/>
    <p:sldId id="298" r:id="rId37"/>
    <p:sldId id="299" r:id="rId38"/>
    <p:sldId id="300" r:id="rId39"/>
  </p:sldIdLst>
  <p:sldSz cx="9144000" cy="6858000" type="screen4x3"/>
  <p:notesSz cx="9928225" cy="6797675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2">
          <p15:clr>
            <a:srgbClr val="A4A3A4"/>
          </p15:clr>
        </p15:guide>
        <p15:guide id="2" pos="312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E1716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4158" autoAdjust="0"/>
    <p:restoredTop sz="94660"/>
  </p:normalViewPr>
  <p:slideViewPr>
    <p:cSldViewPr>
      <p:cViewPr varScale="1">
        <p:scale>
          <a:sx n="112" d="100"/>
          <a:sy n="112" d="100"/>
        </p:scale>
        <p:origin x="486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23" d="100"/>
          <a:sy n="123" d="100"/>
        </p:scale>
        <p:origin x="-1848" y="-90"/>
      </p:cViewPr>
      <p:guideLst>
        <p:guide orient="horz" pos="2142"/>
        <p:guide pos="312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&#53685;&#54633;%20&#47928;&#49436;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3.7368243806243748E-2"/>
          <c:y val="2.66558134954702E-2"/>
          <c:w val="0.94983667998099275"/>
          <c:h val="0.95547505749150408"/>
        </c:manualLayout>
      </c:layout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trendline>
            <c:spPr>
              <a:ln>
                <a:solidFill>
                  <a:schemeClr val="accent1"/>
                </a:solidFill>
              </a:ln>
            </c:spPr>
            <c:trendlineType val="linear"/>
            <c:dispRSqr val="0"/>
            <c:dispEq val="1"/>
            <c:trendlineLbl>
              <c:layout>
                <c:manualLayout>
                  <c:x val="-0.50055537629461755"/>
                  <c:y val="0.16521097088678735"/>
                </c:manualLayout>
              </c:layout>
              <c:tx>
                <c:rich>
                  <a:bodyPr/>
                  <a:lstStyle/>
                  <a:p>
                    <a:pPr>
                      <a:defRPr sz="1600"/>
                    </a:pPr>
                    <a:r>
                      <a:rPr lang="en-US" altLang="en-US" sz="1600" baseline="0"/>
                      <a:t>2x-y = 8</a:t>
                    </a:r>
                    <a:endParaRPr lang="en-US" altLang="en-US" sz="1600"/>
                  </a:p>
                </c:rich>
              </c:tx>
              <c:numFmt formatCode="General" sourceLinked="0"/>
            </c:trendlineLbl>
          </c:trendline>
          <c:xVal>
            <c:numRef>
              <c:f>Sheet1!$A$1:$A$21</c:f>
              <c:numCache>
                <c:formatCode>General</c:formatCode>
                <c:ptCount val="21"/>
                <c:pt idx="0">
                  <c:v>-10</c:v>
                </c:pt>
                <c:pt idx="20">
                  <c:v>10</c:v>
                </c:pt>
              </c:numCache>
            </c:numRef>
          </c:xVal>
          <c:yVal>
            <c:numRef>
              <c:f>Sheet1!$B$1:$B$21</c:f>
              <c:numCache>
                <c:formatCode>General</c:formatCode>
                <c:ptCount val="21"/>
                <c:pt idx="0">
                  <c:v>-28</c:v>
                </c:pt>
                <c:pt idx="20">
                  <c:v>12</c:v>
                </c:pt>
              </c:numCache>
            </c:numRef>
          </c:yVal>
          <c:smooth val="0"/>
        </c:ser>
        <c:ser>
          <c:idx val="1"/>
          <c:order val="1"/>
          <c:spPr>
            <a:ln w="28575">
              <a:noFill/>
            </a:ln>
          </c:spPr>
          <c:trendline>
            <c:spPr>
              <a:ln>
                <a:solidFill>
                  <a:srgbClr val="FF0000"/>
                </a:solidFill>
              </a:ln>
            </c:spPr>
            <c:trendlineType val="linear"/>
            <c:dispRSqr val="0"/>
            <c:dispEq val="1"/>
            <c:trendlineLbl>
              <c:layout>
                <c:manualLayout>
                  <c:x val="-0.52876112723586266"/>
                  <c:y val="0.545937130722849"/>
                </c:manualLayout>
              </c:layout>
              <c:tx>
                <c:rich>
                  <a:bodyPr/>
                  <a:lstStyle/>
                  <a:p>
                    <a:pPr>
                      <a:defRPr sz="1600"/>
                    </a:pPr>
                    <a:r>
                      <a:rPr lang="en-US" altLang="en-US" sz="1600" baseline="0"/>
                      <a:t>-x+3y = 1</a:t>
                    </a:r>
                  </a:p>
                </c:rich>
              </c:tx>
              <c:numFmt formatCode="General" sourceLinked="0"/>
            </c:trendlineLbl>
          </c:trendline>
          <c:xVal>
            <c:numRef>
              <c:f>Sheet1!$A$1:$A$21</c:f>
              <c:numCache>
                <c:formatCode>General</c:formatCode>
                <c:ptCount val="21"/>
                <c:pt idx="0">
                  <c:v>-10</c:v>
                </c:pt>
                <c:pt idx="20">
                  <c:v>10</c:v>
                </c:pt>
              </c:numCache>
            </c:numRef>
          </c:xVal>
          <c:yVal>
            <c:numRef>
              <c:f>Sheet1!$C$1:$C$21</c:f>
              <c:numCache>
                <c:formatCode>General</c:formatCode>
                <c:ptCount val="21"/>
                <c:pt idx="0">
                  <c:v>-3</c:v>
                </c:pt>
                <c:pt idx="20">
                  <c:v>3.6666666666666665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3686144"/>
        <c:axId val="173686704"/>
      </c:scatterChart>
      <c:valAx>
        <c:axId val="17368614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73686704"/>
        <c:crosses val="autoZero"/>
        <c:crossBetween val="midCat"/>
      </c:valAx>
      <c:valAx>
        <c:axId val="173686704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crossAx val="173686144"/>
        <c:crosses val="autoZero"/>
        <c:crossBetween val="midCat"/>
      </c:valAx>
      <c:spPr>
        <a:noFill/>
        <a:ln w="25400">
          <a:noFill/>
        </a:ln>
      </c:spPr>
    </c:plotArea>
    <c:plotVisOnly val="1"/>
    <c:dispBlanksAs val="gap"/>
    <c:showDLblsOverMax val="0"/>
  </c:chart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7" Type="http://schemas.openxmlformats.org/officeDocument/2006/relationships/image" Target="../media/image29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6" Type="http://schemas.openxmlformats.org/officeDocument/2006/relationships/image" Target="../media/image28.wmf"/><Relationship Id="rId5" Type="http://schemas.openxmlformats.org/officeDocument/2006/relationships/image" Target="../media/image27.wmf"/><Relationship Id="rId4" Type="http://schemas.openxmlformats.org/officeDocument/2006/relationships/image" Target="../media/image2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4303916" cy="339489"/>
          </a:xfrm>
          <a:prstGeom prst="rect">
            <a:avLst/>
          </a:prstGeom>
        </p:spPr>
        <p:txBody>
          <a:bodyPr vert="horz" lIns="91720" tIns="45860" rIns="91720" bIns="4586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2731" y="2"/>
            <a:ext cx="4303916" cy="339489"/>
          </a:xfrm>
          <a:prstGeom prst="rect">
            <a:avLst/>
          </a:prstGeom>
        </p:spPr>
        <p:txBody>
          <a:bodyPr vert="horz" lIns="91720" tIns="45860" rIns="91720" bIns="4586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F1EB4534-2C36-4DFC-9EDE-8D75C2432F90}" type="datetimeFigureOut">
              <a:rPr lang="ko-KR" altLang="en-US"/>
              <a:pPr>
                <a:defRPr/>
              </a:pPr>
              <a:t>2015-03-16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6456608"/>
            <a:ext cx="4303916" cy="339488"/>
          </a:xfrm>
          <a:prstGeom prst="rect">
            <a:avLst/>
          </a:prstGeom>
        </p:spPr>
        <p:txBody>
          <a:bodyPr vert="horz" lIns="91720" tIns="45860" rIns="91720" bIns="4586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2731" y="6456608"/>
            <a:ext cx="4303916" cy="339488"/>
          </a:xfrm>
          <a:prstGeom prst="rect">
            <a:avLst/>
          </a:prstGeom>
        </p:spPr>
        <p:txBody>
          <a:bodyPr vert="horz" lIns="91720" tIns="45860" rIns="91720" bIns="4586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EE31AF55-0FB7-46B7-A796-4DC7A9D0BED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73192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4302336" cy="339489"/>
          </a:xfrm>
          <a:prstGeom prst="rect">
            <a:avLst/>
          </a:prstGeom>
        </p:spPr>
        <p:txBody>
          <a:bodyPr vert="horz" lIns="91720" tIns="45860" rIns="91720" bIns="4586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22731" y="2"/>
            <a:ext cx="4303916" cy="339489"/>
          </a:xfrm>
          <a:prstGeom prst="rect">
            <a:avLst/>
          </a:prstGeom>
        </p:spPr>
        <p:txBody>
          <a:bodyPr vert="horz" lIns="91720" tIns="45860" rIns="91720" bIns="4586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66A21802-0135-4181-8AB9-BAF2B364213D}" type="datetimeFigureOut">
              <a:rPr lang="ko-KR" altLang="en-US"/>
              <a:pPr>
                <a:defRPr/>
              </a:pPr>
              <a:t>2015-03-16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265488" y="509588"/>
            <a:ext cx="3397250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720" tIns="45860" rIns="91720" bIns="4586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3455" y="3229094"/>
            <a:ext cx="7941317" cy="3058558"/>
          </a:xfrm>
          <a:prstGeom prst="rect">
            <a:avLst/>
          </a:prstGeom>
        </p:spPr>
        <p:txBody>
          <a:bodyPr vert="horz" lIns="91720" tIns="45860" rIns="91720" bIns="45860" rtlCol="0">
            <a:normAutofit/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  <a:endParaRPr lang="ko-KR" alt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6456608"/>
            <a:ext cx="4302336" cy="339488"/>
          </a:xfrm>
          <a:prstGeom prst="rect">
            <a:avLst/>
          </a:prstGeom>
        </p:spPr>
        <p:txBody>
          <a:bodyPr vert="horz" lIns="91720" tIns="45860" rIns="91720" bIns="4586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22731" y="6456608"/>
            <a:ext cx="4303916" cy="339488"/>
          </a:xfrm>
          <a:prstGeom prst="rect">
            <a:avLst/>
          </a:prstGeom>
        </p:spPr>
        <p:txBody>
          <a:bodyPr vert="horz" lIns="91720" tIns="45860" rIns="91720" bIns="4586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A62340A3-CF05-42FD-89C0-E4B6EFCE1F0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576498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D0C14DE-3524-495C-864A-9FE7C4E572BA}" type="slidenum">
              <a:rPr lang="ko-KR" altLang="en-US" smtClean="0"/>
              <a:pPr>
                <a:defRPr/>
              </a:pPr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86872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016CEE5-7CCF-4E55-826A-5596FA479F4C}" type="slidenum">
              <a:rPr lang="ko-KR" altLang="en-US" smtClean="0"/>
              <a:pPr>
                <a:defRPr/>
              </a:pPr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07371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1DD4C98-2561-48B3-9DC5-D28E2F9EF8ED}" type="slidenum">
              <a:rPr lang="ko-KR" altLang="en-US" smtClean="0"/>
              <a:pPr>
                <a:defRPr/>
              </a:pPr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9608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E8D0EAC-E918-4D04-A27C-DB377340B91A}" type="slidenum">
              <a:rPr lang="ko-KR" altLang="en-US" smtClean="0"/>
              <a:pPr>
                <a:defRPr/>
              </a:pPr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33694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E8D0EAC-E918-4D04-A27C-DB377340B91A}" type="slidenum">
              <a:rPr lang="ko-KR" altLang="en-US" smtClean="0"/>
              <a:pPr>
                <a:defRPr/>
              </a:pPr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32820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2D71962-03E2-4223-A42B-51E6037C8951}" type="slidenum">
              <a:rPr lang="ko-KR" altLang="en-US" smtClean="0"/>
              <a:pPr>
                <a:defRPr/>
              </a:pPr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23839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F15A2F1-783C-479F-B2F7-F97832399B96}" type="slidenum">
              <a:rPr lang="ko-KR" altLang="en-US" smtClean="0"/>
              <a:pPr>
                <a:defRPr/>
              </a:pPr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3251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5EBB46F-052B-41A3-AEC7-B2A5A7AE32C0}" type="slidenum">
              <a:rPr lang="ko-KR" altLang="en-US" smtClean="0"/>
              <a:pPr>
                <a:defRPr/>
              </a:pPr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03544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699AFB3-67E7-4D46-86EC-7C3FF62094F8}" type="slidenum">
              <a:rPr lang="ko-KR" altLang="en-US" smtClean="0"/>
              <a:pPr>
                <a:defRPr/>
              </a:pPr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78835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AF7C759-B0D3-4174-9A57-AB152843C95B}" type="slidenum">
              <a:rPr lang="ko-KR" altLang="en-US" smtClean="0"/>
              <a:pPr>
                <a:defRPr/>
              </a:pPr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24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ECB04B9-2A0E-40A0-B35E-D74D19504CB4}" type="slidenum">
              <a:rPr lang="ko-KR" altLang="en-US" smtClean="0"/>
              <a:pPr>
                <a:defRPr/>
              </a:pPr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50915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108F920-7841-4B2F-84A9-F497EE1BFFDA}" type="slidenum">
              <a:rPr lang="ko-KR" altLang="en-US" smtClean="0"/>
              <a:pPr>
                <a:defRPr/>
              </a:pPr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524545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E624195-1454-4EE7-B645-8FFA08DB1AE5}" type="slidenum">
              <a:rPr lang="ko-KR" altLang="en-US" smtClean="0"/>
              <a:pPr>
                <a:defRPr/>
              </a:pPr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251421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81AE65C-63D3-475D-B389-83091A0530D6}" type="slidenum">
              <a:rPr lang="ko-KR" altLang="en-US" smtClean="0"/>
              <a:pPr>
                <a:defRPr/>
              </a:pPr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28185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7882939-AFAF-4752-90B1-7D1A68B68B85}" type="slidenum">
              <a:rPr lang="ko-KR" altLang="en-US" smtClean="0"/>
              <a:pPr>
                <a:defRPr/>
              </a:pPr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710468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7882939-AFAF-4752-90B1-7D1A68B68B85}" type="slidenum">
              <a:rPr lang="ko-KR" altLang="en-US" smtClean="0"/>
              <a:pPr>
                <a:defRPr/>
              </a:pPr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656797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7882939-AFAF-4752-90B1-7D1A68B68B85}" type="slidenum">
              <a:rPr lang="ko-KR" altLang="en-US" smtClean="0"/>
              <a:pPr>
                <a:defRPr/>
              </a:pPr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116024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7882939-AFAF-4752-90B1-7D1A68B68B85}" type="slidenum">
              <a:rPr lang="ko-KR" altLang="en-US" smtClean="0"/>
              <a:pPr>
                <a:defRPr/>
              </a:pPr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898602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7882939-AFAF-4752-90B1-7D1A68B68B85}" type="slidenum">
              <a:rPr lang="ko-KR" altLang="en-US" smtClean="0"/>
              <a:pPr>
                <a:defRPr/>
              </a:pPr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914231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7882939-AFAF-4752-90B1-7D1A68B68B85}" type="slidenum">
              <a:rPr lang="ko-KR" altLang="en-US" smtClean="0"/>
              <a:pPr>
                <a:defRPr/>
              </a:pPr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288767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7882939-AFAF-4752-90B1-7D1A68B68B85}" type="slidenum">
              <a:rPr lang="ko-KR" altLang="en-US" smtClean="0"/>
              <a:pPr>
                <a:defRPr/>
              </a:pPr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16450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7882939-AFAF-4752-90B1-7D1A68B68B85}" type="slidenum">
              <a:rPr lang="ko-KR" altLang="en-US" smtClean="0"/>
              <a:pPr>
                <a:defRPr/>
              </a:pPr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23918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B44532F-E7EA-4774-8F87-2ED1347A00F0}" type="slidenum">
              <a:rPr lang="ko-KR" altLang="en-US" smtClean="0"/>
              <a:pPr>
                <a:defRPr/>
              </a:pPr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90177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C026324-1B06-4531-A3D7-56DAFAB5CEBC}" type="slidenum">
              <a:rPr lang="ko-KR" altLang="en-US" smtClean="0"/>
              <a:pPr>
                <a:defRPr/>
              </a:pPr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72756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AF38907-A5C2-456A-AF04-BE6514C435B7}" type="slidenum">
              <a:rPr lang="ko-KR" altLang="en-US" smtClean="0"/>
              <a:pPr>
                <a:defRPr/>
              </a:pPr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87702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9431DFB-3933-4AF5-B9CF-03762206C32F}" type="slidenum">
              <a:rPr lang="ko-KR" altLang="en-US" smtClean="0"/>
              <a:pPr>
                <a:defRPr/>
              </a:pPr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26980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021E69E-8D33-4D44-B3CE-848B8459603C}" type="slidenum">
              <a:rPr lang="ko-KR" altLang="en-US" smtClean="0"/>
              <a:pPr>
                <a:defRPr/>
              </a:pPr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64592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44A3DA-3B83-40BA-98B3-9B6CB919117D}" type="slidenum">
              <a:rPr lang="ko-KR" altLang="en-US" smtClean="0"/>
              <a:pPr>
                <a:defRPr/>
              </a:pPr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9355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5CE0386-7F9C-44D7-A458-84F9F7DCD0E5}" type="slidenum">
              <a:rPr lang="ko-KR" altLang="en-US" smtClean="0"/>
              <a:pPr>
                <a:defRPr/>
              </a:pPr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64868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6"/>
          <p:cNvCxnSpPr/>
          <p:nvPr userDrawn="1"/>
        </p:nvCxnSpPr>
        <p:spPr>
          <a:xfrm>
            <a:off x="0" y="3786190"/>
            <a:ext cx="8286776" cy="1806"/>
          </a:xfrm>
          <a:prstGeom prst="line">
            <a:avLst/>
          </a:prstGeom>
          <a:ln w="63500">
            <a:gradFill>
              <a:gsLst>
                <a:gs pos="0">
                  <a:schemeClr val="accent2">
                    <a:lumMod val="50000"/>
                  </a:schemeClr>
                </a:gs>
                <a:gs pos="15000">
                  <a:schemeClr val="accent2">
                    <a:lumMod val="50000"/>
                  </a:schemeClr>
                </a:gs>
                <a:gs pos="16000">
                  <a:schemeClr val="tx1">
                    <a:lumMod val="75000"/>
                    <a:lumOff val="25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78575"/>
            <a:ext cx="15319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00034" y="2173289"/>
            <a:ext cx="7772400" cy="1470025"/>
          </a:xfrm>
        </p:spPr>
        <p:txBody>
          <a:bodyPr anchor="b">
            <a:normAutofit/>
          </a:bodyPr>
          <a:lstStyle>
            <a:lvl1pPr algn="l">
              <a:defRPr sz="4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057400" y="3886200"/>
            <a:ext cx="6400800" cy="1752600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4434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6"/>
          <p:cNvCxnSpPr/>
          <p:nvPr userDrawn="1"/>
        </p:nvCxnSpPr>
        <p:spPr>
          <a:xfrm>
            <a:off x="0" y="1212850"/>
            <a:ext cx="6500813" cy="1588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7"/>
          <p:cNvCxnSpPr/>
          <p:nvPr userDrawn="1"/>
        </p:nvCxnSpPr>
        <p:spPr>
          <a:xfrm>
            <a:off x="6500813" y="1212850"/>
            <a:ext cx="285750" cy="1588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CDD694-E242-4400-9338-AE067A6CA931}" type="datetimeFigureOut">
              <a:rPr lang="ko-KR" altLang="en-US"/>
              <a:pPr>
                <a:defRPr/>
              </a:pPr>
              <a:t>2015-03-16</a:t>
            </a:fld>
            <a:endParaRPr lang="ko-KR" altLang="en-US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31774C-795F-4D19-B799-9C64403F0D9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8668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4A918D-6920-4C6F-A215-8DDEDE79692B}" type="datetimeFigureOut">
              <a:rPr lang="ko-KR" altLang="en-US"/>
              <a:pPr>
                <a:defRPr/>
              </a:pPr>
              <a:t>2015-03-16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39DFB8-9F02-4684-8498-AC1A94F7CB6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8387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584200" y="6577013"/>
            <a:ext cx="1276350" cy="2778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6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itchFamily="34" charset="0"/>
                <a:ea typeface="+mn-ea"/>
                <a:cs typeface="Tahoma" pitchFamily="34" charset="0"/>
              </a:rPr>
              <a:t>Korea University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6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itchFamily="34" charset="0"/>
                <a:ea typeface="+mn-ea"/>
                <a:cs typeface="Tahoma" pitchFamily="34" charset="0"/>
              </a:rPr>
              <a:t>Computer Graphics Lab.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7771494" y="6597650"/>
            <a:ext cx="1374094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C32AD787-6ECC-48DB-9647-9F2398CB5560}" type="datetime4">
              <a:rPr kumimoji="0" lang="en-US" altLang="ko-KR" sz="800" smtClean="0">
                <a:solidFill>
                  <a:schemeClr val="tx1">
                    <a:lumMod val="95000"/>
                    <a:lumOff val="5000"/>
                  </a:schemeClr>
                </a:solidFill>
                <a:latin typeface="Tahoma" pitchFamily="34" charset="0"/>
                <a:ea typeface="+mn-ea"/>
                <a:cs typeface="Tahoma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March 16, 2015</a:t>
            </a:fld>
            <a:r>
              <a:rPr kumimoji="0" lang="en-US" altLang="ko-KR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0" lang="en-US" altLang="ko-KR" sz="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itchFamily="34" charset="0"/>
                <a:ea typeface="+mn-ea"/>
                <a:cs typeface="Tahoma" pitchFamily="34" charset="0"/>
              </a:rPr>
              <a:t>|</a:t>
            </a:r>
            <a:r>
              <a:rPr kumimoji="0" lang="en-US" altLang="ko-KR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itchFamily="34" charset="0"/>
                <a:ea typeface="+mn-ea"/>
                <a:cs typeface="Tahoma" pitchFamily="34" charset="0"/>
              </a:rPr>
              <a:t> # </a:t>
            </a:r>
            <a:fld id="{7F754AB5-5C17-414F-9463-004672DCDFB7}" type="slidenum">
              <a:rPr kumimoji="0" lang="ko-KR" altLang="en-US" sz="800" b="1">
                <a:solidFill>
                  <a:schemeClr val="tx1">
                    <a:lumMod val="95000"/>
                    <a:lumOff val="5000"/>
                  </a:schemeClr>
                </a:solidFill>
                <a:latin typeface="Verdana" pitchFamily="34" charset="0"/>
                <a:ea typeface="+mn-ea"/>
                <a:cs typeface="Tahoma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kumimoji="0" lang="en-US" altLang="ko-KR" sz="800" b="1" dirty="0">
              <a:solidFill>
                <a:schemeClr val="tx1">
                  <a:lumMod val="95000"/>
                  <a:lumOff val="5000"/>
                </a:schemeClr>
              </a:solidFill>
              <a:latin typeface="Verdana" pitchFamily="34" charset="0"/>
              <a:ea typeface="+mn-ea"/>
              <a:cs typeface="Tahoma" pitchFamily="34" charset="0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-34925" y="6562725"/>
            <a:ext cx="766763" cy="2762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itchFamily="34" charset="0"/>
                <a:ea typeface="+mn-ea"/>
                <a:cs typeface="Tahoma" pitchFamily="34" charset="0"/>
              </a:rPr>
              <a:t>KUCG |</a:t>
            </a:r>
            <a:endParaRPr kumimoji="0" lang="en-US" altLang="ko-KR" sz="1200" b="1" dirty="0">
              <a:solidFill>
                <a:schemeClr val="tx1">
                  <a:lumMod val="95000"/>
                  <a:lumOff val="5000"/>
                </a:schemeClr>
              </a:solidFill>
              <a:latin typeface="Verdana" pitchFamily="34" charset="0"/>
              <a:ea typeface="+mn-ea"/>
              <a:cs typeface="Tahoma" pitchFamily="34" charset="0"/>
            </a:endParaRPr>
          </a:p>
        </p:txBody>
      </p:sp>
      <p:cxnSp>
        <p:nvCxnSpPr>
          <p:cNvPr id="7" name="직선 연결선 10"/>
          <p:cNvCxnSpPr/>
          <p:nvPr userDrawn="1"/>
        </p:nvCxnSpPr>
        <p:spPr>
          <a:xfrm>
            <a:off x="0" y="1141178"/>
            <a:ext cx="8286776" cy="1806"/>
          </a:xfrm>
          <a:prstGeom prst="line">
            <a:avLst/>
          </a:prstGeom>
          <a:ln w="38100">
            <a:gradFill>
              <a:gsLst>
                <a:gs pos="0">
                  <a:schemeClr val="accent2">
                    <a:lumMod val="50000"/>
                  </a:schemeClr>
                </a:gs>
                <a:gs pos="15000">
                  <a:schemeClr val="accent2">
                    <a:lumMod val="50000"/>
                  </a:schemeClr>
                </a:gs>
                <a:gs pos="16000">
                  <a:schemeClr val="tx1">
                    <a:lumMod val="75000"/>
                    <a:lumOff val="25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11"/>
          <p:cNvCxnSpPr/>
          <p:nvPr userDrawn="1"/>
        </p:nvCxnSpPr>
        <p:spPr>
          <a:xfrm flipV="1">
            <a:off x="0" y="6538913"/>
            <a:ext cx="9144000" cy="63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1490" y="203200"/>
            <a:ext cx="8229600" cy="796908"/>
          </a:xfrm>
        </p:spPr>
        <p:txBody>
          <a:bodyPr>
            <a:normAutofit/>
          </a:bodyPr>
          <a:lstStyle>
            <a:lvl1pPr algn="l">
              <a:defRPr sz="3600" b="1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4857784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2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§"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lnSpc>
                <a:spcPct val="100000"/>
              </a:lnSpc>
              <a:defRPr sz="1800">
                <a:solidFill>
                  <a:schemeClr val="bg2">
                    <a:lumMod val="50000"/>
                  </a:schemeClr>
                </a:solidFill>
              </a:defRPr>
            </a:lvl3pPr>
            <a:lvl4pPr>
              <a:lnSpc>
                <a:spcPct val="100000"/>
              </a:lnSpc>
              <a:buFont typeface="Arial" pitchFamily="34" charset="0"/>
              <a:buChar char="–"/>
              <a:defRPr sz="1600">
                <a:solidFill>
                  <a:schemeClr val="accent3">
                    <a:lumMod val="75000"/>
                  </a:schemeClr>
                </a:solidFill>
              </a:defRPr>
            </a:lvl4pPr>
            <a:lvl5pPr>
              <a:lnSpc>
                <a:spcPct val="100000"/>
              </a:lnSpc>
              <a:buFont typeface="맑은 고딕" pitchFamily="50" charset="-127"/>
              <a:buChar char="∙"/>
              <a:defRPr sz="1600">
                <a:solidFill>
                  <a:schemeClr val="accent6">
                    <a:lumMod val="50000"/>
                  </a:schemeClr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31932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6"/>
          <p:cNvCxnSpPr/>
          <p:nvPr userDrawn="1"/>
        </p:nvCxnSpPr>
        <p:spPr>
          <a:xfrm>
            <a:off x="0" y="5856288"/>
            <a:ext cx="7215188" cy="1587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7"/>
          <p:cNvCxnSpPr/>
          <p:nvPr userDrawn="1"/>
        </p:nvCxnSpPr>
        <p:spPr>
          <a:xfrm>
            <a:off x="7215188" y="5856288"/>
            <a:ext cx="1071562" cy="1587"/>
          </a:xfrm>
          <a:prstGeom prst="line">
            <a:avLst/>
          </a:prstGeom>
          <a:ln w="635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6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6916562D-4F4B-4418-8A6E-7F2438F4E3D6}" type="datetimeFigureOut">
              <a:rPr lang="ko-KR" altLang="en-US"/>
              <a:pPr>
                <a:defRPr/>
              </a:pPr>
              <a:t>2015-03-16</a:t>
            </a:fld>
            <a:endParaRPr lang="ko-KR" altLang="en-US" dirty="0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636E97B4-448C-4994-A23E-A2887CB05947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50164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6"/>
          <p:cNvCxnSpPr/>
          <p:nvPr userDrawn="1"/>
        </p:nvCxnSpPr>
        <p:spPr>
          <a:xfrm>
            <a:off x="0" y="1212850"/>
            <a:ext cx="6500813" cy="1588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7"/>
          <p:cNvCxnSpPr/>
          <p:nvPr userDrawn="1"/>
        </p:nvCxnSpPr>
        <p:spPr>
          <a:xfrm>
            <a:off x="6500813" y="1212850"/>
            <a:ext cx="285750" cy="1588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BE3E82-D943-49A3-B673-60D0670C41EF}" type="datetimeFigureOut">
              <a:rPr lang="ko-KR" altLang="en-US"/>
              <a:pPr>
                <a:defRPr/>
              </a:pPr>
              <a:t>2015-03-16</a:t>
            </a:fld>
            <a:endParaRPr lang="ko-KR" altLang="en-US"/>
          </a:p>
        </p:txBody>
      </p:sp>
      <p:sp>
        <p:nvSpPr>
          <p:cNvPr id="8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8560B0-45B4-447F-BE78-70101861DEA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6955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 userDrawn="1"/>
        </p:nvCxnSpPr>
        <p:spPr>
          <a:xfrm>
            <a:off x="0" y="1212850"/>
            <a:ext cx="6500813" cy="1588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>
            <a:off x="6500813" y="1212850"/>
            <a:ext cx="285750" cy="1588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9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808EA4-BDCA-4D3A-9076-066779217F1A}" type="datetimeFigureOut">
              <a:rPr lang="ko-KR" altLang="en-US"/>
              <a:pPr>
                <a:defRPr/>
              </a:pPr>
              <a:t>2015-03-16</a:t>
            </a:fld>
            <a:endParaRPr lang="ko-KR" altLang="en-US"/>
          </a:p>
        </p:txBody>
      </p:sp>
      <p:sp>
        <p:nvSpPr>
          <p:cNvPr id="10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1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F517E7-3666-4F2F-ACA5-A6A670BAF91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8314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6"/>
          <p:cNvCxnSpPr/>
          <p:nvPr userDrawn="1"/>
        </p:nvCxnSpPr>
        <p:spPr>
          <a:xfrm>
            <a:off x="0" y="1212850"/>
            <a:ext cx="6500813" cy="1588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7"/>
          <p:cNvCxnSpPr/>
          <p:nvPr userDrawn="1"/>
        </p:nvCxnSpPr>
        <p:spPr>
          <a:xfrm>
            <a:off x="6500813" y="1212850"/>
            <a:ext cx="285750" cy="1588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5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D4434C-7A1F-44B9-AC6B-E95607CBF658}" type="datetimeFigureOut">
              <a:rPr lang="ko-KR" altLang="en-US"/>
              <a:pPr>
                <a:defRPr/>
              </a:pPr>
              <a:t>2015-03-16</a:t>
            </a:fld>
            <a:endParaRPr lang="ko-KR" altLang="en-US"/>
          </a:p>
        </p:txBody>
      </p:sp>
      <p:sp>
        <p:nvSpPr>
          <p:cNvPr id="6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AFDB26-9A1A-4DD4-BF4A-987BE913AD6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092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7091C3-B4B9-4F42-9329-96487AE24AAF}" type="datetimeFigureOut">
              <a:rPr lang="ko-KR" altLang="en-US"/>
              <a:pPr>
                <a:defRPr/>
              </a:pPr>
              <a:t>2015-03-16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B438BB-DBC0-4B26-89AB-F3A9DA93419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0800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144A87-337E-46AA-8D1C-8D71F94CB8B2}" type="datetimeFigureOut">
              <a:rPr lang="ko-KR" altLang="en-US"/>
              <a:pPr>
                <a:defRPr/>
              </a:pPr>
              <a:t>2015-03-16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5B0A08-E508-4062-95D3-707B543E6A7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3382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A29527-9635-47D4-AACE-EB15FF55CA06}" type="datetimeFigureOut">
              <a:rPr lang="ko-KR" altLang="en-US"/>
              <a:pPr>
                <a:defRPr/>
              </a:pPr>
              <a:t>2015-03-16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8D54BB-35F3-4F7D-BC2A-A830D6AB140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2620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79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8000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4099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3FB6E3D-CF3A-49F4-8503-9DF1E2F766F6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  <p:sp>
        <p:nvSpPr>
          <p:cNvPr id="9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3257550" cy="365125"/>
          </a:xfrm>
          <a:prstGeom prst="rect">
            <a:avLst/>
          </a:prstGeom>
        </p:spPr>
        <p:txBody>
          <a:bodyPr anchor="ctr" anchorCtr="0"/>
          <a:lstStyle>
            <a:lvl1pPr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3600" kern="1200">
          <a:solidFill>
            <a:srgbClr val="404040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3600">
          <a:solidFill>
            <a:srgbClr val="404040"/>
          </a:solidFill>
          <a:latin typeface="맑은 고딕" pitchFamily="50" charset="-127"/>
          <a:ea typeface="맑은 고딕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3600">
          <a:solidFill>
            <a:srgbClr val="404040"/>
          </a:solidFill>
          <a:latin typeface="맑은 고딕" pitchFamily="50" charset="-127"/>
          <a:ea typeface="맑은 고딕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3600">
          <a:solidFill>
            <a:srgbClr val="404040"/>
          </a:solidFill>
          <a:latin typeface="맑은 고딕" pitchFamily="50" charset="-127"/>
          <a:ea typeface="맑은 고딕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3600">
          <a:solidFill>
            <a:srgbClr val="404040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sz="3600">
          <a:solidFill>
            <a:srgbClr val="404040"/>
          </a:solidFill>
          <a:latin typeface="맑은 고딕" pitchFamily="50" charset="-127"/>
          <a:ea typeface="맑은 고딕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sz="3600">
          <a:solidFill>
            <a:srgbClr val="404040"/>
          </a:solidFill>
          <a:latin typeface="맑은 고딕" pitchFamily="50" charset="-127"/>
          <a:ea typeface="맑은 고딕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sz="3600">
          <a:solidFill>
            <a:srgbClr val="404040"/>
          </a:solidFill>
          <a:latin typeface="맑은 고딕" pitchFamily="50" charset="-127"/>
          <a:ea typeface="맑은 고딕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sz="3600">
          <a:solidFill>
            <a:srgbClr val="404040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rgbClr val="953735"/>
        </a:buClr>
        <a:buFont typeface="Arial" charset="0"/>
        <a:buChar char="•"/>
        <a:defRPr sz="2800" b="1" kern="1200">
          <a:solidFill>
            <a:srgbClr val="404040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tx1"/>
        </a:buClr>
        <a:buSzPct val="80000"/>
        <a:buFont typeface="Wingdings" pitchFamily="2" charset="2"/>
        <a:buChar char="§"/>
        <a:defRPr sz="2400" kern="1200">
          <a:solidFill>
            <a:srgbClr val="404040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rgbClr val="404040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rgbClr val="404040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kern="1200">
          <a:solidFill>
            <a:srgbClr val="40404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notesSlide" Target="../notesSlides/notesSlide10.xml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8.png"/><Relationship Id="rId11" Type="http://schemas.openxmlformats.org/officeDocument/2006/relationships/image" Target="../media/image15.wmf"/><Relationship Id="rId5" Type="http://schemas.openxmlformats.org/officeDocument/2006/relationships/image" Target="../media/image17.png"/><Relationship Id="rId10" Type="http://schemas.openxmlformats.org/officeDocument/2006/relationships/oleObject" Target="../embeddings/oleObject8.bin"/><Relationship Id="rId4" Type="http://schemas.openxmlformats.org/officeDocument/2006/relationships/image" Target="../media/image16.png"/><Relationship Id="rId9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20.wmf"/><Relationship Id="rId4" Type="http://schemas.openxmlformats.org/officeDocument/2006/relationships/oleObject" Target="../embeddings/oleObject9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13" Type="http://schemas.openxmlformats.org/officeDocument/2006/relationships/image" Target="../media/image27.wmf"/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24.wmf"/><Relationship Id="rId12" Type="http://schemas.openxmlformats.org/officeDocument/2006/relationships/oleObject" Target="../embeddings/oleObject14.bin"/><Relationship Id="rId17" Type="http://schemas.openxmlformats.org/officeDocument/2006/relationships/image" Target="../media/image29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6.bin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1.bin"/><Relationship Id="rId11" Type="http://schemas.openxmlformats.org/officeDocument/2006/relationships/image" Target="../media/image26.wmf"/><Relationship Id="rId5" Type="http://schemas.openxmlformats.org/officeDocument/2006/relationships/image" Target="../media/image23.wmf"/><Relationship Id="rId15" Type="http://schemas.openxmlformats.org/officeDocument/2006/relationships/image" Target="../media/image28.wmf"/><Relationship Id="rId10" Type="http://schemas.openxmlformats.org/officeDocument/2006/relationships/oleObject" Target="../embeddings/oleObject13.bin"/><Relationship Id="rId4" Type="http://schemas.openxmlformats.org/officeDocument/2006/relationships/oleObject" Target="../embeddings/oleObject10.bin"/><Relationship Id="rId9" Type="http://schemas.openxmlformats.org/officeDocument/2006/relationships/image" Target="../media/image25.wmf"/><Relationship Id="rId14" Type="http://schemas.openxmlformats.org/officeDocument/2006/relationships/oleObject" Target="../embeddings/oleObject15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12" Type="http://schemas.openxmlformats.org/officeDocument/2006/relationships/image" Target="../media/image38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370.png"/><Relationship Id="rId5" Type="http://schemas.openxmlformats.org/officeDocument/2006/relationships/image" Target="../media/image32.png"/><Relationship Id="rId10" Type="http://schemas.openxmlformats.org/officeDocument/2006/relationships/image" Target="../media/image360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10" Type="http://schemas.openxmlformats.org/officeDocument/2006/relationships/image" Target="../media/image50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e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jpeg"/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jpe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9.png"/><Relationship Id="rId4" Type="http://schemas.openxmlformats.org/officeDocument/2006/relationships/image" Target="../media/image6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7.wmf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4.wmf"/><Relationship Id="rId12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6.wmf"/><Relationship Id="rId5" Type="http://schemas.openxmlformats.org/officeDocument/2006/relationships/image" Target="../media/image3.wmf"/><Relationship Id="rId15" Type="http://schemas.openxmlformats.org/officeDocument/2006/relationships/image" Target="../media/image8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5.wmf"/><Relationship Id="rId14" Type="http://schemas.openxmlformats.org/officeDocument/2006/relationships/oleObject" Target="../embeddings/oleObject6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Vector and Matrix Algebra</a:t>
            </a:r>
            <a:endParaRPr lang="ko-KR" altLang="en-US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6377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1463" y="203200"/>
            <a:ext cx="8229600" cy="79692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 smtClean="0"/>
              <a:t>Geometric Interpretations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428750"/>
            <a:ext cx="8229600" cy="485775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 smtClean="0"/>
              <a:t>Scalar multiplication</a:t>
            </a:r>
          </a:p>
          <a:p>
            <a:pPr lvl="3" eaLnBrk="1" hangingPunct="1">
              <a:defRPr/>
            </a:pPr>
            <a:endParaRPr lang="en-US" altLang="ko-KR" dirty="0" smtClean="0"/>
          </a:p>
          <a:p>
            <a:pPr eaLnBrk="1" hangingPunct="1">
              <a:defRPr/>
            </a:pPr>
            <a:r>
              <a:rPr lang="en-US" altLang="ko-KR" dirty="0" smtClean="0"/>
              <a:t>Addition</a:t>
            </a:r>
          </a:p>
          <a:p>
            <a:pPr lvl="3" eaLnBrk="1" hangingPunct="1">
              <a:defRPr/>
            </a:pPr>
            <a:endParaRPr lang="en-US" altLang="ko-KR" dirty="0" smtClean="0"/>
          </a:p>
          <a:p>
            <a:pPr eaLnBrk="1" hangingPunct="1">
              <a:defRPr/>
            </a:pPr>
            <a:r>
              <a:rPr lang="en-US" altLang="ko-KR" dirty="0" smtClean="0"/>
              <a:t>Subtraction</a:t>
            </a:r>
            <a:endParaRPr lang="ko-KR" altLang="en-US" dirty="0"/>
          </a:p>
        </p:txBody>
      </p:sp>
      <p:pic>
        <p:nvPicPr>
          <p:cNvPr id="522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7210" y="3666684"/>
            <a:ext cx="8969636" cy="271464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862013" y="1357313"/>
            <a:ext cx="2066913" cy="206623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1463" y="203200"/>
            <a:ext cx="8229600" cy="79692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 smtClean="0"/>
              <a:t>Vector Length(Norm/Magnitude)</a:t>
            </a:r>
            <a:endParaRPr lang="ko-KR" altLang="en-US" dirty="0"/>
          </a:p>
        </p:txBody>
      </p:sp>
      <p:pic>
        <p:nvPicPr>
          <p:cNvPr id="2053" name="Picture 2" descr="Vectors aligned with axe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013" y="1357313"/>
            <a:ext cx="2066925" cy="2066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252" name="Picture 4" descr="Vectors aligned with axe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9450" y="1357313"/>
            <a:ext cx="2066925" cy="206692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그룹 16"/>
          <p:cNvGrpSpPr>
            <a:grpSpLocks/>
          </p:cNvGrpSpPr>
          <p:nvPr/>
        </p:nvGrpSpPr>
        <p:grpSpPr bwMode="auto">
          <a:xfrm>
            <a:off x="703263" y="3929063"/>
            <a:ext cx="2360612" cy="2596280"/>
            <a:chOff x="703263" y="3929066"/>
            <a:chExt cx="2360612" cy="259627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2059" name="Picture 8" descr="3, 4, 5 Right Triangle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2001" y="3929066"/>
              <a:ext cx="2066925" cy="2066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aphicFrame>
          <p:nvGraphicFramePr>
            <p:cNvPr id="2051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39780098"/>
                </p:ext>
              </p:extLst>
            </p:nvPr>
          </p:nvGraphicFramePr>
          <p:xfrm>
            <a:off x="703263" y="6077669"/>
            <a:ext cx="2360612" cy="4476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88" name="수식" r:id="rId7" imgW="1562040" imgH="304560" progId="Equation.3">
                    <p:embed/>
                  </p:oleObj>
                </mc:Choice>
                <mc:Fallback>
                  <p:oleObj name="수식" r:id="rId7" imgW="1562040" imgH="30456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3263" y="6077669"/>
                          <a:ext cx="2360612" cy="4476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그룹 14"/>
          <p:cNvGrpSpPr>
            <a:grpSpLocks/>
          </p:cNvGrpSpPr>
          <p:nvPr/>
        </p:nvGrpSpPr>
        <p:grpSpPr bwMode="auto">
          <a:xfrm>
            <a:off x="5576888" y="1357313"/>
            <a:ext cx="2066925" cy="2347912"/>
            <a:chOff x="4929190" y="1357298"/>
            <a:chExt cx="2066925" cy="234870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2057" name="Picture 6" descr="Pythagorean Formula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29190" y="1357298"/>
              <a:ext cx="2066925" cy="2066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>
              <a:off x="4997452" y="3429681"/>
              <a:ext cx="1924050" cy="276318"/>
            </a:xfrm>
            <a:prstGeom prst="rect">
              <a:avLst/>
            </a:prstGeom>
            <a:noFill/>
            <a:effectLst/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en-US" altLang="ko-KR" sz="1200" b="1" dirty="0">
                  <a:latin typeface="+mn-ea"/>
                  <a:ea typeface="+mn-ea"/>
                </a:rPr>
                <a:t>[Pythagorean Formula]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</p:grpSp>
      <p:graphicFrame>
        <p:nvGraphicFramePr>
          <p:cNvPr id="5325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326936"/>
              </p:ext>
            </p:extLst>
          </p:nvPr>
        </p:nvGraphicFramePr>
        <p:xfrm>
          <a:off x="3427685" y="4627563"/>
          <a:ext cx="4805063" cy="8176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9" name="수식" r:id="rId10" imgW="1739880" imgH="304560" progId="Equation.3">
                  <p:embed/>
                </p:oleObj>
              </mc:Choice>
              <mc:Fallback>
                <p:oleObj name="수식" r:id="rId10" imgW="1739880" imgH="30456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7685" y="4627563"/>
                        <a:ext cx="4805063" cy="8176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3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3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1463" y="203200"/>
            <a:ext cx="8229600" cy="79692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 smtClean="0"/>
              <a:t>Unit Vector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428750"/>
            <a:ext cx="8229600" cy="485775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 smtClean="0"/>
              <a:t>A vector with length 1</a:t>
            </a:r>
          </a:p>
          <a:p>
            <a:pPr lvl="3" eaLnBrk="1" hangingPunct="1">
              <a:defRPr/>
            </a:pPr>
            <a:endParaRPr lang="en-US" altLang="ko-KR" dirty="0" smtClean="0"/>
          </a:p>
          <a:p>
            <a:pPr eaLnBrk="1" hangingPunct="1">
              <a:defRPr/>
            </a:pPr>
            <a:r>
              <a:rPr lang="en-US" altLang="ko-KR" dirty="0" smtClean="0"/>
              <a:t>Normalization</a:t>
            </a:r>
          </a:p>
          <a:p>
            <a:pPr lvl="1" eaLnBrk="1" hangingPunct="1">
              <a:defRPr/>
            </a:pPr>
            <a:r>
              <a:rPr lang="en-US" altLang="ko-KR" dirty="0" smtClean="0"/>
              <a:t>Making a unit vector</a:t>
            </a:r>
            <a:endParaRPr lang="ko-KR" altLang="en-US" dirty="0"/>
          </a:p>
        </p:txBody>
      </p:sp>
      <p:graphicFrame>
        <p:nvGraphicFramePr>
          <p:cNvPr id="7168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2163103"/>
              </p:ext>
            </p:extLst>
          </p:nvPr>
        </p:nvGraphicFramePr>
        <p:xfrm>
          <a:off x="1187624" y="3212976"/>
          <a:ext cx="4180271" cy="16561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1" name="수식" r:id="rId4" imgW="1244520" imgH="507960" progId="Equation.3">
                  <p:embed/>
                </p:oleObj>
              </mc:Choice>
              <mc:Fallback>
                <p:oleObj name="수식" r:id="rId4" imgW="1244520" imgH="50796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3212976"/>
                        <a:ext cx="4180271" cy="16561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1463" y="203200"/>
            <a:ext cx="8229600" cy="79692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 smtClean="0"/>
              <a:t>Dot (Inner/Scalar) Product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428750"/>
            <a:ext cx="8229600" cy="485775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 smtClean="0"/>
              <a:t>Dot product of two unit vectors</a:t>
            </a:r>
          </a:p>
          <a:p>
            <a:pPr lvl="1" eaLnBrk="1" hangingPunct="1">
              <a:defRPr/>
            </a:pPr>
            <a:r>
              <a:rPr lang="en-US" altLang="ko-KR" dirty="0" smtClean="0"/>
              <a:t> </a:t>
            </a:r>
          </a:p>
          <a:p>
            <a:pPr lvl="1" eaLnBrk="1" hangingPunct="1">
              <a:defRPr/>
            </a:pPr>
            <a:r>
              <a:rPr lang="en-US" altLang="ko-KR" dirty="0" smtClean="0"/>
              <a:t>Result : scalar value</a:t>
            </a:r>
          </a:p>
          <a:p>
            <a:pPr lvl="2" eaLnBrk="1" hangingPunct="1">
              <a:defRPr/>
            </a:pPr>
            <a:r>
              <a:rPr lang="en-US" altLang="ko-KR" dirty="0" smtClean="0"/>
              <a:t>Thus, dot product is called scalar product</a:t>
            </a:r>
          </a:p>
          <a:p>
            <a:pPr lvl="1" eaLnBrk="1" hangingPunct="1">
              <a:defRPr/>
            </a:pPr>
            <a:r>
              <a:rPr lang="en-US" altLang="ko-KR" dirty="0" smtClean="0"/>
              <a:t>The value has a meaning</a:t>
            </a:r>
          </a:p>
          <a:p>
            <a:pPr lvl="2" eaLnBrk="1" hangingPunct="1">
              <a:defRPr/>
            </a:pPr>
            <a:r>
              <a:rPr lang="en-US" altLang="ko-KR" dirty="0" smtClean="0"/>
              <a:t>The sign of the product : directional relationship of two vectors</a:t>
            </a:r>
          </a:p>
          <a:p>
            <a:pPr lvl="2" eaLnBrk="1" hangingPunct="1">
              <a:defRPr/>
            </a:pP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201861" y="1945693"/>
                <a:ext cx="5898794" cy="40318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ko-KR" altLang="en-US" sz="2400" b="1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accPr>
                      <m:e>
                        <m:r>
                          <a:rPr lang="en-US" altLang="ko-KR" sz="2400" b="1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𝒖</m:t>
                        </m:r>
                      </m:e>
                    </m:acc>
                    <m:r>
                      <a:rPr lang="ko-KR" altLang="en-US" sz="2400" b="1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+mn-ea"/>
                      </a:rPr>
                      <m:t>∙</m:t>
                    </m:r>
                    <m:acc>
                      <m:accPr>
                        <m:chr m:val="⃗"/>
                        <m:ctrlPr>
                          <a:rPr lang="ko-KR" altLang="en-US" sz="2400" b="1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accPr>
                      <m:e>
                        <m:r>
                          <a:rPr lang="en-US" altLang="ko-KR" sz="2400" b="1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𝒗</m:t>
                        </m:r>
                      </m:e>
                    </m:acc>
                    <m:r>
                      <a:rPr lang="en-US" altLang="ko-KR" sz="2400" b="1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sSub>
                      <m:sSubPr>
                        <m:ctrlPr>
                          <a:rPr lang="en-US" altLang="ko-KR" sz="2400" b="1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ko-KR" sz="2400" b="1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𝒖</m:t>
                        </m:r>
                      </m:e>
                      <m:sub>
                        <m:r>
                          <a:rPr lang="en-US" altLang="ko-KR" sz="2400" b="1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𝒙</m:t>
                        </m:r>
                      </m:sub>
                    </m:sSub>
                    <m:sSub>
                      <m:sSubPr>
                        <m:ctrlPr>
                          <a:rPr lang="en-US" altLang="ko-KR" sz="2400" b="1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1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altLang="ko-KR" sz="2400" b="1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sub>
                    </m:sSub>
                    <m:r>
                      <a:rPr lang="en-US" altLang="ko-KR" sz="2400" b="1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2400" b="1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1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altLang="ko-KR" sz="2400" b="1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sub>
                    </m:sSub>
                    <m:sSub>
                      <m:sSubPr>
                        <m:ctrlPr>
                          <a:rPr lang="en-US" altLang="ko-KR" sz="2400" b="1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1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altLang="ko-KR" sz="2400" b="1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sub>
                    </m:sSub>
                  </m:oMath>
                </a14:m>
                <a:r>
                  <a:rPr lang="en-US" altLang="ko-KR" sz="2400" b="1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  <a:ea typeface="+mn-ea"/>
                  </a:rPr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1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1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altLang="ko-KR" sz="2400" b="1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</m:sub>
                    </m:sSub>
                    <m:sSub>
                      <m:sSubPr>
                        <m:ctrlPr>
                          <a:rPr lang="en-US" altLang="ko-KR" sz="2400" b="1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1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altLang="ko-KR" sz="2400" b="1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</m:sub>
                    </m:sSub>
                    <m:r>
                      <a:rPr lang="en-US" altLang="ko-KR" sz="2400" b="1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‖"/>
                        <m:endChr m:val="‖"/>
                        <m:ctrlPr>
                          <a:rPr lang="en-US" altLang="ko-KR" sz="2400" b="1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ko-KR" altLang="en-US" sz="2400" b="1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400" b="1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</m:acc>
                      </m:e>
                    </m:d>
                    <m:d>
                      <m:dPr>
                        <m:begChr m:val="‖"/>
                        <m:endChr m:val="‖"/>
                        <m:ctrlPr>
                          <a:rPr lang="en-US" altLang="ko-KR" sz="2400" b="1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ko-KR" altLang="en-US" sz="2400" b="1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400" b="1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</m:acc>
                      </m:e>
                    </m:d>
                    <m:func>
                      <m:funcPr>
                        <m:ctrlPr>
                          <a:rPr lang="en-US" altLang="ko-KR" sz="2400" b="1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2400" b="0" i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ko-KR" altLang="en-US" sz="2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</m:func>
                  </m:oMath>
                </a14:m>
                <a:endParaRPr lang="ko-KR" altLang="en-US" sz="2400" b="1" dirty="0" smtClean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1861" y="1945693"/>
                <a:ext cx="5898794" cy="403187"/>
              </a:xfrm>
              <a:prstGeom prst="rect">
                <a:avLst/>
              </a:prstGeom>
              <a:blipFill rotWithShape="0">
                <a:blip r:embed="rId3"/>
                <a:stretch>
                  <a:fillRect t="-24242" b="-3636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그룹 9"/>
          <p:cNvGrpSpPr/>
          <p:nvPr/>
        </p:nvGrpSpPr>
        <p:grpSpPr>
          <a:xfrm>
            <a:off x="2705085" y="3841160"/>
            <a:ext cx="3362356" cy="2689884"/>
            <a:chOff x="2705085" y="3841160"/>
            <a:chExt cx="3362356" cy="2689884"/>
          </a:xfrm>
        </p:grpSpPr>
        <p:pic>
          <p:nvPicPr>
            <p:cNvPr id="5122" name="Picture 2" descr="http://upload.wikimedia.org/wikipedia/commons/thumb/3/3e/Dot_Product.svg/2000px-Dot_Product.svg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05085" y="3841160"/>
              <a:ext cx="3362356" cy="26898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직사각형 4"/>
            <p:cNvSpPr/>
            <p:nvPr/>
          </p:nvSpPr>
          <p:spPr>
            <a:xfrm>
              <a:off x="3548122" y="3933056"/>
              <a:ext cx="282739" cy="2721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5724128" y="5349567"/>
              <a:ext cx="282739" cy="2721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3160986" y="6038194"/>
              <a:ext cx="1411014" cy="3626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직사각형 3"/>
              <p:cNvSpPr/>
              <p:nvPr/>
            </p:nvSpPr>
            <p:spPr>
              <a:xfrm>
                <a:off x="3491880" y="3781622"/>
                <a:ext cx="48603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ko-KR" altLang="en-US" sz="2400" b="1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400" b="1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</m:acc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4" name="직사각형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1880" y="3781622"/>
                <a:ext cx="486030" cy="46166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직사각형 12"/>
              <p:cNvSpPr/>
              <p:nvPr/>
            </p:nvSpPr>
            <p:spPr>
              <a:xfrm>
                <a:off x="5481695" y="5263608"/>
                <a:ext cx="47160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ko-KR" altLang="en-US" sz="2400" b="1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400" b="1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</m:acc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13" name="직사각형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1695" y="5263608"/>
                <a:ext cx="471604" cy="46166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037901" y="5983924"/>
                <a:ext cx="136101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altLang="ko-KR" sz="2400" b="1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ko-KR" altLang="en-US" sz="2400" b="1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400" b="1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</m:acc>
                        </m:e>
                      </m:d>
                      <m:func>
                        <m:funcPr>
                          <m:ctrlPr>
                            <a:rPr lang="en-US" altLang="ko-KR" sz="2400" b="1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2400" b="0" i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ko-KR" altLang="en-US" sz="2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</m:func>
                    </m:oMath>
                  </m:oMathPara>
                </a14:m>
                <a:endParaRPr lang="ko-KR" altLang="en-US" sz="2400" b="1" dirty="0" smtClean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7901" y="5983924"/>
                <a:ext cx="1361014" cy="369332"/>
              </a:xfrm>
              <a:prstGeom prst="rect">
                <a:avLst/>
              </a:prstGeom>
              <a:blipFill rotWithShape="0">
                <a:blip r:embed="rId7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1399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Meaning of Dot Product</a:t>
            </a:r>
            <a:br>
              <a:rPr lang="en-US" altLang="ko-KR" dirty="0" smtClean="0"/>
            </a:br>
            <a:r>
              <a:rPr lang="en-US" altLang="ko-KR" sz="2700" dirty="0" smtClean="0"/>
              <a:t>(between</a:t>
            </a:r>
            <a:r>
              <a:rPr lang="ko-KR" altLang="en-US" sz="2700" dirty="0" smtClean="0"/>
              <a:t> </a:t>
            </a:r>
            <a:r>
              <a:rPr lang="en-US" altLang="ko-KR" sz="2700" dirty="0" smtClean="0"/>
              <a:t>Unit Vectors)</a:t>
            </a:r>
            <a:endParaRPr lang="ko-KR" altLang="en-US" dirty="0"/>
          </a:p>
        </p:txBody>
      </p:sp>
      <p:cxnSp>
        <p:nvCxnSpPr>
          <p:cNvPr id="32" name="직선 화살표 연결선 6"/>
          <p:cNvCxnSpPr>
            <a:cxnSpLocks noChangeShapeType="1"/>
          </p:cNvCxnSpPr>
          <p:nvPr/>
        </p:nvCxnSpPr>
        <p:spPr bwMode="auto">
          <a:xfrm flipV="1">
            <a:off x="2187675" y="3038168"/>
            <a:ext cx="1390073" cy="854679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" name="직선 화살표 연결선 6"/>
          <p:cNvCxnSpPr>
            <a:cxnSpLocks noChangeShapeType="1"/>
          </p:cNvCxnSpPr>
          <p:nvPr/>
        </p:nvCxnSpPr>
        <p:spPr bwMode="auto">
          <a:xfrm>
            <a:off x="2186178" y="3883013"/>
            <a:ext cx="772139" cy="1426406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41" name="개체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3717849"/>
              </p:ext>
            </p:extLst>
          </p:nvPr>
        </p:nvGraphicFramePr>
        <p:xfrm>
          <a:off x="1563241" y="2347913"/>
          <a:ext cx="804863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9" name="수식" r:id="rId4" imgW="495000" imgH="177480" progId="Equation.3">
                  <p:embed/>
                </p:oleObj>
              </mc:Choice>
              <mc:Fallback>
                <p:oleObj name="수식" r:id="rId4" imgW="49500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3241" y="2347913"/>
                        <a:ext cx="804863" cy="288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개체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6060038"/>
              </p:ext>
            </p:extLst>
          </p:nvPr>
        </p:nvGraphicFramePr>
        <p:xfrm>
          <a:off x="3130104" y="2738438"/>
          <a:ext cx="825500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30" name="수식" r:id="rId6" imgW="507960" imgH="177480" progId="Equation.3">
                  <p:embed/>
                </p:oleObj>
              </mc:Choice>
              <mc:Fallback>
                <p:oleObj name="수식" r:id="rId6" imgW="50796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0104" y="2738438"/>
                        <a:ext cx="825500" cy="288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개체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1481200"/>
              </p:ext>
            </p:extLst>
          </p:nvPr>
        </p:nvGraphicFramePr>
        <p:xfrm>
          <a:off x="2560191" y="5310173"/>
          <a:ext cx="949325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31" name="수식" r:id="rId8" imgW="583920" imgH="177480" progId="Equation.3">
                  <p:embed/>
                </p:oleObj>
              </mc:Choice>
              <mc:Fallback>
                <p:oleObj name="수식" r:id="rId8" imgW="58392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0191" y="5310173"/>
                        <a:ext cx="949325" cy="288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" name="직사각형 42"/>
          <p:cNvSpPr/>
          <p:nvPr/>
        </p:nvSpPr>
        <p:spPr>
          <a:xfrm rot="19718832">
            <a:off x="2140542" y="3723083"/>
            <a:ext cx="144016" cy="1440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4" name="직선 화살표 연결선 6"/>
          <p:cNvCxnSpPr>
            <a:cxnSpLocks noChangeShapeType="1"/>
          </p:cNvCxnSpPr>
          <p:nvPr/>
        </p:nvCxnSpPr>
        <p:spPr bwMode="auto">
          <a:xfrm flipH="1" flipV="1">
            <a:off x="520162" y="3458057"/>
            <a:ext cx="1668936" cy="435980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" name="직선 화살표 연결선 6"/>
          <p:cNvCxnSpPr>
            <a:cxnSpLocks noChangeShapeType="1"/>
          </p:cNvCxnSpPr>
          <p:nvPr/>
        </p:nvCxnSpPr>
        <p:spPr bwMode="auto">
          <a:xfrm flipH="1">
            <a:off x="1365490" y="3894036"/>
            <a:ext cx="821224" cy="1457609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69" name="개체 6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7205775"/>
              </p:ext>
            </p:extLst>
          </p:nvPr>
        </p:nvGraphicFramePr>
        <p:xfrm>
          <a:off x="952054" y="5360988"/>
          <a:ext cx="825500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32" name="수식" r:id="rId10" imgW="507960" imgH="177480" progId="Equation.3">
                  <p:embed/>
                </p:oleObj>
              </mc:Choice>
              <mc:Fallback>
                <p:oleObj name="수식" r:id="rId10" imgW="50796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2054" y="5360988"/>
                        <a:ext cx="825500" cy="288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" name="개체 6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2052907"/>
              </p:ext>
            </p:extLst>
          </p:nvPr>
        </p:nvGraphicFramePr>
        <p:xfrm>
          <a:off x="107504" y="3582988"/>
          <a:ext cx="825500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33" name="수식" r:id="rId12" imgW="507960" imgH="177480" progId="Equation.3">
                  <p:embed/>
                </p:oleObj>
              </mc:Choice>
              <mc:Fallback>
                <p:oleObj name="수식" r:id="rId12" imgW="50796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3582988"/>
                        <a:ext cx="825500" cy="288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" name="내용 개체 틀 2"/>
          <p:cNvSpPr>
            <a:spLocks noGrp="1"/>
          </p:cNvSpPr>
          <p:nvPr>
            <p:ph idx="1"/>
          </p:nvPr>
        </p:nvSpPr>
        <p:spPr>
          <a:xfrm>
            <a:off x="4139952" y="1428750"/>
            <a:ext cx="4546848" cy="485775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ko-KR" sz="2400" dirty="0" smtClean="0"/>
              <a:t>0: orthogonal</a:t>
            </a:r>
          </a:p>
          <a:p>
            <a:pPr eaLnBrk="1" hangingPunct="1">
              <a:defRPr/>
            </a:pPr>
            <a:r>
              <a:rPr lang="en-US" altLang="ko-KR" sz="2400" dirty="0" smtClean="0"/>
              <a:t>1: same direction</a:t>
            </a:r>
          </a:p>
          <a:p>
            <a:pPr eaLnBrk="1" hangingPunct="1">
              <a:defRPr/>
            </a:pPr>
            <a:r>
              <a:rPr lang="en-US" altLang="ko-KR" sz="2400" dirty="0" smtClean="0"/>
              <a:t>-1: opposite direction</a:t>
            </a:r>
          </a:p>
          <a:p>
            <a:pPr eaLnBrk="1" hangingPunct="1">
              <a:defRPr/>
            </a:pPr>
            <a:r>
              <a:rPr lang="en-US" altLang="ko-KR" sz="2400" dirty="0"/>
              <a:t>&gt;</a:t>
            </a:r>
            <a:r>
              <a:rPr lang="en-US" altLang="ko-KR" sz="2400" dirty="0" smtClean="0"/>
              <a:t>0: less than 90</a:t>
            </a:r>
            <a:r>
              <a:rPr lang="en-US" altLang="ko-KR" sz="2400" dirty="0" smtClean="0">
                <a:latin typeface="맑은 고딕"/>
                <a:ea typeface="맑은 고딕"/>
              </a:rPr>
              <a:t>°</a:t>
            </a:r>
          </a:p>
          <a:p>
            <a:pPr eaLnBrk="1" hangingPunct="1">
              <a:defRPr/>
            </a:pPr>
            <a:r>
              <a:rPr lang="en-US" altLang="ko-KR" sz="2400" dirty="0" smtClean="0"/>
              <a:t>&lt;0</a:t>
            </a:r>
            <a:r>
              <a:rPr lang="en-US" altLang="ko-KR" sz="2400" dirty="0"/>
              <a:t>: </a:t>
            </a:r>
            <a:r>
              <a:rPr lang="en-US" altLang="ko-KR" sz="2400" dirty="0" smtClean="0"/>
              <a:t>more </a:t>
            </a:r>
            <a:r>
              <a:rPr lang="en-US" altLang="ko-KR" sz="2400" dirty="0"/>
              <a:t>than 90</a:t>
            </a:r>
            <a:r>
              <a:rPr lang="en-US" altLang="ko-KR" sz="2400" dirty="0" smtClean="0"/>
              <a:t>°</a:t>
            </a:r>
          </a:p>
          <a:p>
            <a:pPr lvl="1" eaLnBrk="1" hangingPunct="1">
              <a:defRPr/>
            </a:pPr>
            <a:endParaRPr lang="en-US" altLang="ko-KR" sz="2000" dirty="0"/>
          </a:p>
          <a:p>
            <a:pPr eaLnBrk="1" hangingPunct="1">
              <a:defRPr/>
            </a:pPr>
            <a:r>
              <a:rPr lang="en-US" altLang="ko-KR" sz="2400" dirty="0" smtClean="0"/>
              <a:t>Important roles in graphics</a:t>
            </a:r>
          </a:p>
          <a:p>
            <a:pPr lvl="1" eaLnBrk="1" hangingPunct="1">
              <a:defRPr/>
            </a:pPr>
            <a:r>
              <a:rPr lang="en-US" altLang="ko-KR" sz="2000" dirty="0" smtClean="0"/>
              <a:t>Lighting</a:t>
            </a:r>
          </a:p>
          <a:p>
            <a:pPr lvl="1" eaLnBrk="1" hangingPunct="1">
              <a:defRPr/>
            </a:pPr>
            <a:r>
              <a:rPr lang="en-US" altLang="ko-KR" sz="2000" dirty="0" smtClean="0"/>
              <a:t>Reflection</a:t>
            </a:r>
          </a:p>
          <a:p>
            <a:pPr lvl="1" eaLnBrk="1" hangingPunct="1">
              <a:defRPr/>
            </a:pPr>
            <a:r>
              <a:rPr lang="en-US" altLang="ko-KR" sz="2000" dirty="0" smtClean="0"/>
              <a:t>Culling</a:t>
            </a:r>
          </a:p>
          <a:p>
            <a:pPr lvl="1" eaLnBrk="1" hangingPunct="1">
              <a:defRPr/>
            </a:pPr>
            <a:r>
              <a:rPr lang="en-US" altLang="ko-KR" sz="2000" dirty="0" smtClean="0"/>
              <a:t>etc.</a:t>
            </a:r>
            <a:endParaRPr lang="en-US" altLang="ko-KR" sz="2000" dirty="0"/>
          </a:p>
          <a:p>
            <a:pPr lvl="1" eaLnBrk="1" hangingPunct="1">
              <a:defRPr/>
            </a:pPr>
            <a:endParaRPr lang="en-US" altLang="ko-KR" sz="2000" dirty="0"/>
          </a:p>
          <a:p>
            <a:pPr lvl="1" eaLnBrk="1" hangingPunct="1">
              <a:defRPr/>
            </a:pPr>
            <a:endParaRPr lang="en-US" altLang="ko-KR" sz="2000" dirty="0" smtClean="0"/>
          </a:p>
        </p:txBody>
      </p:sp>
      <p:cxnSp>
        <p:nvCxnSpPr>
          <p:cNvPr id="29" name="직선 화살표 연결선 6"/>
          <p:cNvCxnSpPr>
            <a:cxnSpLocks noChangeShapeType="1"/>
          </p:cNvCxnSpPr>
          <p:nvPr/>
        </p:nvCxnSpPr>
        <p:spPr bwMode="auto">
          <a:xfrm flipH="1" flipV="1">
            <a:off x="1296665" y="2389239"/>
            <a:ext cx="891011" cy="1503608"/>
          </a:xfrm>
          <a:prstGeom prst="straightConnector1">
            <a:avLst/>
          </a:prstGeom>
          <a:noFill/>
          <a:ln w="28575" algn="ctr">
            <a:solidFill>
              <a:schemeClr val="accent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15" name="개체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4677291"/>
              </p:ext>
            </p:extLst>
          </p:nvPr>
        </p:nvGraphicFramePr>
        <p:xfrm>
          <a:off x="905223" y="2063559"/>
          <a:ext cx="453777" cy="63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34" name="수식" r:id="rId14" imgW="126720" imgH="177480" progId="Equation.3">
                  <p:embed/>
                </p:oleObj>
              </mc:Choice>
              <mc:Fallback>
                <p:oleObj name="수식" r:id="rId14" imgW="12672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5223" y="2063559"/>
                        <a:ext cx="453777" cy="635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개체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779630"/>
              </p:ext>
            </p:extLst>
          </p:nvPr>
        </p:nvGraphicFramePr>
        <p:xfrm>
          <a:off x="3277725" y="3104185"/>
          <a:ext cx="463582" cy="6490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35" name="수식" r:id="rId16" imgW="126720" imgH="177480" progId="Equation.3">
                  <p:embed/>
                </p:oleObj>
              </mc:Choice>
              <mc:Fallback>
                <p:oleObj name="수식" r:id="rId16" imgW="12672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7725" y="3104185"/>
                        <a:ext cx="463582" cy="6490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65784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428750"/>
            <a:ext cx="8229600" cy="485775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 smtClean="0"/>
              <a:t>Cross product of two vectors</a:t>
            </a:r>
          </a:p>
          <a:p>
            <a:pPr lvl="1" eaLnBrk="1" hangingPunct="1">
              <a:defRPr/>
            </a:pPr>
            <a:r>
              <a:rPr lang="en-US" altLang="ko-KR" dirty="0" smtClean="0"/>
              <a:t> </a:t>
            </a:r>
          </a:p>
          <a:p>
            <a:pPr lvl="2" eaLnBrk="1" hangingPunct="1">
              <a:defRPr/>
            </a:pPr>
            <a:r>
              <a:rPr lang="en-US" altLang="ko-KR" dirty="0" smtClean="0"/>
              <a:t>   is orthogonal to    and</a:t>
            </a:r>
          </a:p>
          <a:p>
            <a:pPr lvl="1" eaLnBrk="1" hangingPunct="1">
              <a:defRPr/>
            </a:pPr>
            <a:r>
              <a:rPr lang="en-US" altLang="ko-KR" dirty="0" smtClean="0"/>
              <a:t>Result : vector</a:t>
            </a:r>
          </a:p>
          <a:p>
            <a:pPr lvl="2" eaLnBrk="1" hangingPunct="1">
              <a:defRPr/>
            </a:pPr>
            <a:r>
              <a:rPr lang="en-US" altLang="ko-KR" dirty="0" smtClean="0"/>
              <a:t>Thus, cross product is called vector product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1463" y="203200"/>
            <a:ext cx="8229600" cy="79692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 smtClean="0"/>
              <a:t>Cross (Outer/Vector) Product</a:t>
            </a:r>
            <a:endParaRPr lang="ko-KR" altLang="en-US" dirty="0"/>
          </a:p>
        </p:txBody>
      </p:sp>
      <p:grpSp>
        <p:nvGrpSpPr>
          <p:cNvPr id="26632" name="그룹 26"/>
          <p:cNvGrpSpPr>
            <a:grpSpLocks/>
          </p:cNvGrpSpPr>
          <p:nvPr/>
        </p:nvGrpSpPr>
        <p:grpSpPr bwMode="auto">
          <a:xfrm>
            <a:off x="3214688" y="3429000"/>
            <a:ext cx="2571750" cy="3000375"/>
            <a:chOff x="3214678" y="3500438"/>
            <a:chExt cx="2571768" cy="300039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6" name="모서리가 둥근 직사각형 15"/>
            <p:cNvSpPr/>
            <p:nvPr/>
          </p:nvSpPr>
          <p:spPr>
            <a:xfrm>
              <a:off x="3214678" y="3500438"/>
              <a:ext cx="2571768" cy="300039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pic>
          <p:nvPicPr>
            <p:cNvPr id="26636" name="Picture 10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6116" y="3554942"/>
              <a:ext cx="2428892" cy="2928958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637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72104" y="4622447"/>
              <a:ext cx="423647" cy="450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638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25311" y="5370426"/>
              <a:ext cx="317735" cy="334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639" name="Picture 5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87651" y="4441166"/>
              <a:ext cx="320275" cy="396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640" name="Picture 8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58625" y="4099587"/>
              <a:ext cx="558301" cy="248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641" name="Picture 8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27500" y="5639871"/>
              <a:ext cx="558301" cy="248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642" name="Picture 9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75657" y="5370425"/>
              <a:ext cx="597755" cy="247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/>
              <p:cNvSpPr txBox="1"/>
              <p:nvPr/>
            </p:nvSpPr>
            <p:spPr>
              <a:xfrm>
                <a:off x="1190294" y="1888308"/>
                <a:ext cx="7138941" cy="46063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ko-KR" altLang="en-US" sz="2000" b="1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accPr>
                        <m:e>
                          <m:r>
                            <a:rPr lang="en-US" altLang="ko-KR" sz="2000" b="1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𝒘</m:t>
                          </m:r>
                        </m:e>
                      </m:acc>
                      <m:r>
                        <a:rPr lang="en-US" altLang="ko-KR" sz="2000" b="1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ko-KR" altLang="en-US" sz="2000" b="1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000" b="1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</m:acc>
                      <m:r>
                        <a:rPr lang="en-US" altLang="ko-KR" sz="2000" b="1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acc>
                        <m:accPr>
                          <m:chr m:val="⃗"/>
                          <m:ctrlPr>
                            <a:rPr lang="ko-KR" altLang="en-US" sz="2000" b="1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000" b="1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</m:acc>
                      <m:r>
                        <a:rPr lang="en-US" altLang="ko-KR" sz="2000" b="1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sz="2000" b="1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ko-KR" sz="2000" b="1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2000" b="1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b="1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𝒖</m:t>
                                  </m:r>
                                </m:e>
                                <m:sub>
                                  <m:r>
                                    <a:rPr lang="en-US" altLang="ko-KR" sz="2000" b="1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2000" b="1" i="1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b="1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𝒗</m:t>
                                  </m:r>
                                </m:e>
                                <m:sub>
                                  <m:r>
                                    <a:rPr lang="en-US" altLang="ko-KR" sz="2000" b="1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sub>
                              </m:sSub>
                              <m:r>
                                <a:rPr lang="en-US" altLang="ko-KR" sz="2000" b="1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sz="2000" b="1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b="1" i="1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𝒖</m:t>
                                  </m:r>
                                </m:e>
                                <m:sub>
                                  <m:r>
                                    <a:rPr lang="en-US" altLang="ko-KR" sz="2000" b="1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2000" b="1" i="1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b="1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𝒗</m:t>
                                  </m:r>
                                </m:e>
                                <m:sub>
                                  <m:r>
                                    <a:rPr lang="en-US" altLang="ko-KR" sz="2000" b="1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sz="2000" b="1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altLang="ko-KR" sz="2000" b="1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2000" b="1" i="1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b="1" i="1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𝒖</m:t>
                                  </m:r>
                                </m:e>
                                <m:sub>
                                  <m:r>
                                    <a:rPr lang="en-US" altLang="ko-KR" sz="2000" b="1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2000" b="1" i="1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b="1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𝒗</m:t>
                                  </m:r>
                                </m:e>
                                <m:sub>
                                  <m:r>
                                    <a:rPr lang="en-US" altLang="ko-KR" sz="2000" b="1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sub>
                              </m:sSub>
                              <m:r>
                                <a:rPr lang="en-US" altLang="ko-KR" sz="2000" b="1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sz="2000" b="1" i="1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b="1" i="1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𝒖</m:t>
                                  </m:r>
                                </m:e>
                                <m:sub>
                                  <m:r>
                                    <a:rPr lang="en-US" altLang="ko-KR" sz="2000" b="1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2000" b="1" i="1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b="1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𝒗</m:t>
                                  </m:r>
                                </m:e>
                                <m:sub>
                                  <m:r>
                                    <a:rPr lang="en-US" altLang="ko-KR" sz="2000" b="1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sz="2000" b="1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altLang="ko-KR" sz="2000" b="1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2000" b="1" i="1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b="1" i="1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𝒖</m:t>
                                  </m:r>
                                </m:e>
                                <m:sub>
                                  <m:r>
                                    <a:rPr lang="en-US" altLang="ko-KR" sz="2000" b="1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2000" b="1" i="1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b="1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𝒗</m:t>
                                  </m:r>
                                </m:e>
                                <m:sub>
                                  <m:r>
                                    <a:rPr lang="en-US" altLang="ko-KR" sz="2000" b="1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sub>
                              </m:sSub>
                              <m:r>
                                <a:rPr lang="en-US" altLang="ko-KR" sz="2000" b="1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sz="2000" b="1" i="1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b="1" i="1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𝒖</m:t>
                                  </m:r>
                                </m:e>
                                <m:sub>
                                  <m:r>
                                    <a:rPr lang="en-US" altLang="ko-KR" sz="2000" b="1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2000" b="1" i="1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b="1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𝒗</m:t>
                                  </m:r>
                                </m:e>
                                <m:sub>
                                  <m:r>
                                    <a:rPr lang="en-US" altLang="ko-KR" sz="2000" b="1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ko-KR" altLang="en-US" sz="2000" b="1" dirty="0" smtClean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endParaRPr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0294" y="1888308"/>
                <a:ext cx="7138941" cy="460639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691680" y="2318783"/>
                <a:ext cx="2628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ko-KR" altLang="en-US" b="1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accPr>
                        <m:e>
                          <m:r>
                            <a:rPr lang="en-US" altLang="ko-KR" b="1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𝒘</m:t>
                          </m:r>
                        </m:e>
                      </m:acc>
                    </m:oMath>
                  </m:oMathPara>
                </a14:m>
                <a:endParaRPr lang="ko-KR" altLang="en-US" b="1" dirty="0" smtClean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680" y="2318783"/>
                <a:ext cx="262892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23256" b="-43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3698101" y="2328787"/>
                <a:ext cx="2308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ko-KR" altLang="en-US" b="1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accPr>
                        <m:e>
                          <m:r>
                            <a:rPr lang="en-US" altLang="ko-KR" b="1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𝒖</m:t>
                          </m:r>
                        </m:e>
                      </m:acc>
                    </m:oMath>
                  </m:oMathPara>
                </a14:m>
                <a:endParaRPr lang="ko-KR" altLang="en-US" b="1" dirty="0" smtClean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8101" y="2328787"/>
                <a:ext cx="230832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26316" b="-44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4405700" y="2333181"/>
                <a:ext cx="2196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ko-KR" altLang="en-US" b="1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accPr>
                        <m:e>
                          <m:r>
                            <a:rPr lang="en-US" altLang="ko-KR" b="1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𝒗</m:t>
                          </m:r>
                        </m:e>
                      </m:acc>
                    </m:oMath>
                  </m:oMathPara>
                </a14:m>
                <a:endParaRPr lang="ko-KR" altLang="en-US" b="1" dirty="0" smtClean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5700" y="2333181"/>
                <a:ext cx="219611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27778" b="-44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0853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1463" y="203200"/>
            <a:ext cx="8229600" cy="796925"/>
          </a:xfrm>
        </p:spPr>
        <p:txBody>
          <a:bodyPr/>
          <a:lstStyle/>
          <a:p>
            <a:pPr>
              <a:defRPr/>
            </a:pPr>
            <a:r>
              <a:rPr lang="en-US" altLang="ko-KR" dirty="0" smtClean="0"/>
              <a:t>Cross Product Example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428750"/>
            <a:ext cx="8229600" cy="4857750"/>
          </a:xfrm>
        </p:spPr>
        <p:txBody>
          <a:bodyPr/>
          <a:lstStyle/>
          <a:p>
            <a:pPr>
              <a:defRPr/>
            </a:pPr>
            <a:endParaRPr lang="en-US" altLang="ko-KR" dirty="0" smtClean="0"/>
          </a:p>
          <a:p>
            <a:pPr lvl="3">
              <a:defRPr/>
            </a:pPr>
            <a:endParaRPr lang="en-US" altLang="ko-KR" dirty="0" smtClean="0"/>
          </a:p>
          <a:p>
            <a:pPr>
              <a:defRPr/>
            </a:pPr>
            <a:r>
              <a:rPr lang="en-US" altLang="ko-KR" dirty="0" smtClean="0"/>
              <a:t>A (1, 0, 0), B (0, 1, 0)</a:t>
            </a:r>
          </a:p>
          <a:p>
            <a:pPr lvl="3">
              <a:defRPr/>
            </a:pPr>
            <a:endParaRPr lang="en-US" altLang="ko-KR" dirty="0" smtClean="0"/>
          </a:p>
          <a:p>
            <a:pPr>
              <a:defRPr/>
            </a:pPr>
            <a:r>
              <a:rPr lang="en-US" altLang="ko-KR" dirty="0" smtClean="0"/>
              <a:t>C = A x B = (0x0-0x1, 0x0-1x0, 1x1-0x0)</a:t>
            </a:r>
          </a:p>
          <a:p>
            <a:pPr marL="0" indent="0">
              <a:buNone/>
              <a:defRPr/>
            </a:pPr>
            <a:r>
              <a:rPr lang="en-US" altLang="ko-KR" dirty="0"/>
              <a:t> </a:t>
            </a:r>
            <a:r>
              <a:rPr lang="en-US" altLang="ko-KR" dirty="0" smtClean="0"/>
              <a:t>     = (0, 0, 1)</a:t>
            </a:r>
          </a:p>
          <a:p>
            <a:pPr lvl="3">
              <a:defRPr/>
            </a:pPr>
            <a:endParaRPr lang="en-US" altLang="ko-KR" dirty="0" smtClean="0"/>
          </a:p>
          <a:p>
            <a:pPr lvl="3">
              <a:defRPr/>
            </a:pPr>
            <a:endParaRPr lang="en-US" altLang="ko-KR" dirty="0" smtClean="0"/>
          </a:p>
          <a:p>
            <a:pPr lvl="3">
              <a:defRPr/>
            </a:pPr>
            <a:endParaRPr lang="en-US" altLang="ko-KR" dirty="0" smtClean="0"/>
          </a:p>
          <a:p>
            <a:pPr>
              <a:defRPr/>
            </a:pPr>
            <a:r>
              <a:rPr lang="en-US" altLang="ko-KR" dirty="0" smtClean="0">
                <a:sym typeface="Wingdings" pitchFamily="2" charset="2"/>
              </a:rPr>
              <a:t>A, B, and C are the basic coordinate axes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350525" y="1412776"/>
                <a:ext cx="8554906" cy="552715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ko-KR" altLang="en-US" sz="2400" b="1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accPr>
                        <m:e>
                          <m:r>
                            <a:rPr lang="en-US" altLang="ko-KR" sz="2400" b="1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𝒘</m:t>
                          </m:r>
                        </m:e>
                      </m:acc>
                      <m:r>
                        <a:rPr lang="en-US" altLang="ko-KR" sz="2400" b="1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ko-KR" altLang="en-US" sz="2400" b="1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400" b="1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</m:acc>
                      <m:r>
                        <a:rPr lang="en-US" altLang="ko-KR" sz="2400" b="1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acc>
                        <m:accPr>
                          <m:chr m:val="⃗"/>
                          <m:ctrlPr>
                            <a:rPr lang="ko-KR" altLang="en-US" sz="2400" b="1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400" b="1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</m:acc>
                      <m:r>
                        <a:rPr lang="en-US" altLang="ko-KR" sz="2400" b="1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sz="2400" b="1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ko-KR" sz="2400" b="1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2400" b="1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1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𝒖</m:t>
                                  </m:r>
                                </m:e>
                                <m:sub>
                                  <m:r>
                                    <a:rPr lang="en-US" altLang="ko-KR" sz="2400" b="1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2400" b="1" i="1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1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𝒗</m:t>
                                  </m:r>
                                </m:e>
                                <m:sub>
                                  <m:r>
                                    <a:rPr lang="en-US" altLang="ko-KR" sz="2400" b="1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sub>
                              </m:sSub>
                              <m:r>
                                <a:rPr lang="en-US" altLang="ko-KR" sz="2400" b="1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sz="2400" b="1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1" i="1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𝒖</m:t>
                                  </m:r>
                                </m:e>
                                <m:sub>
                                  <m:r>
                                    <a:rPr lang="en-US" altLang="ko-KR" sz="2400" b="1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2400" b="1" i="1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1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𝒗</m:t>
                                  </m:r>
                                </m:e>
                                <m:sub>
                                  <m:r>
                                    <a:rPr lang="en-US" altLang="ko-KR" sz="2400" b="1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sz="2400" b="1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altLang="ko-KR" sz="2400" b="1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2400" b="1" i="1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1" i="1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𝒖</m:t>
                                  </m:r>
                                </m:e>
                                <m:sub>
                                  <m:r>
                                    <a:rPr lang="en-US" altLang="ko-KR" sz="2400" b="1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2400" b="1" i="1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1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𝒗</m:t>
                                  </m:r>
                                </m:e>
                                <m:sub>
                                  <m:r>
                                    <a:rPr lang="en-US" altLang="ko-KR" sz="2400" b="1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sub>
                              </m:sSub>
                              <m:r>
                                <a:rPr lang="en-US" altLang="ko-KR" sz="2400" b="1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sz="2400" b="1" i="1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1" i="1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𝒖</m:t>
                                  </m:r>
                                </m:e>
                                <m:sub>
                                  <m:r>
                                    <a:rPr lang="en-US" altLang="ko-KR" sz="2400" b="1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2400" b="1" i="1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1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𝒗</m:t>
                                  </m:r>
                                </m:e>
                                <m:sub>
                                  <m:r>
                                    <a:rPr lang="en-US" altLang="ko-KR" sz="2400" b="1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sz="2400" b="1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altLang="ko-KR" sz="2400" b="1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2400" b="1" i="1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1" i="1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𝒖</m:t>
                                  </m:r>
                                </m:e>
                                <m:sub>
                                  <m:r>
                                    <a:rPr lang="en-US" altLang="ko-KR" sz="2400" b="1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2400" b="1" i="1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1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𝒗</m:t>
                                  </m:r>
                                </m:e>
                                <m:sub>
                                  <m:r>
                                    <a:rPr lang="en-US" altLang="ko-KR" sz="2400" b="1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sub>
                              </m:sSub>
                              <m:r>
                                <a:rPr lang="en-US" altLang="ko-KR" sz="2400" b="1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sz="2400" b="1" i="1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1" i="1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𝒖</m:t>
                                  </m:r>
                                </m:e>
                                <m:sub>
                                  <m:r>
                                    <a:rPr lang="en-US" altLang="ko-KR" sz="2400" b="1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2400" b="1" i="1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1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𝒗</m:t>
                                  </m:r>
                                </m:e>
                                <m:sub>
                                  <m:r>
                                    <a:rPr lang="en-US" altLang="ko-KR" sz="2400" b="1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ko-KR" altLang="en-US" sz="2400" b="1" dirty="0" smtClean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5" y="1412776"/>
                <a:ext cx="8554906" cy="552715"/>
              </a:xfrm>
              <a:prstGeom prst="rect">
                <a:avLst/>
              </a:prstGeom>
              <a:blipFill rotWithShape="0">
                <a:blip r:embed="rId3"/>
                <a:stretch>
                  <a:fillRect b="-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4101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1463" y="203200"/>
            <a:ext cx="8229600" cy="79692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ko-KR" sz="2000" dirty="0" smtClean="0">
                <a:ea typeface="굴림" pitchFamily="50" charset="-127"/>
              </a:rPr>
              <a:t>Cross Product Application</a:t>
            </a:r>
            <a:r>
              <a:rPr lang="en-US" altLang="ko-KR" dirty="0" smtClean="0">
                <a:ea typeface="굴림" pitchFamily="50" charset="-127"/>
              </a:rPr>
              <a:t/>
            </a:r>
            <a:br>
              <a:rPr lang="en-US" altLang="ko-KR" dirty="0" smtClean="0">
                <a:ea typeface="굴림" pitchFamily="50" charset="-127"/>
              </a:rPr>
            </a:br>
            <a:r>
              <a:rPr lang="en-US" altLang="ko-KR" dirty="0" smtClean="0">
                <a:ea typeface="굴림" pitchFamily="50" charset="-127"/>
              </a:rPr>
              <a:t>3D Plane Equation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428750"/>
            <a:ext cx="8229600" cy="4857750"/>
          </a:xfrm>
        </p:spPr>
        <p:txBody>
          <a:bodyPr/>
          <a:lstStyle/>
          <a:p>
            <a:pPr>
              <a:defRPr/>
            </a:pPr>
            <a:r>
              <a:rPr lang="en-US" altLang="ko-KR" dirty="0" smtClean="0"/>
              <a:t>Linear combination of three points</a:t>
            </a:r>
          </a:p>
          <a:p>
            <a:pPr lvl="1">
              <a:defRPr/>
            </a:pPr>
            <a:r>
              <a:rPr lang="en-US" altLang="ko-KR" dirty="0" smtClean="0"/>
              <a:t>Implicit representation</a:t>
            </a:r>
          </a:p>
          <a:p>
            <a:pPr marL="1371600" lvl="3" indent="0">
              <a:buNone/>
              <a:defRPr/>
            </a:pPr>
            <a:r>
              <a:rPr lang="en-US" altLang="ko-KR" dirty="0" smtClean="0"/>
              <a:t>cf.) parametric representation</a:t>
            </a:r>
            <a:endParaRPr lang="en-US" altLang="ko-KR" dirty="0"/>
          </a:p>
          <a:p>
            <a:pPr lvl="2">
              <a:defRPr/>
            </a:pPr>
            <a:r>
              <a:rPr lang="en-US" altLang="ko-KR" dirty="0" smtClean="0"/>
              <a:t>P·N - </a:t>
            </a:r>
            <a:r>
              <a:rPr lang="en-US" altLang="ko-KR" dirty="0" smtClean="0">
                <a:solidFill>
                  <a:srgbClr val="FF0000"/>
                </a:solidFill>
              </a:rPr>
              <a:t>d</a:t>
            </a:r>
            <a:r>
              <a:rPr lang="en-US" altLang="ko-KR" dirty="0" smtClean="0"/>
              <a:t> = 0, or</a:t>
            </a:r>
          </a:p>
          <a:p>
            <a:pPr lvl="2">
              <a:defRPr/>
            </a:pPr>
            <a:r>
              <a:rPr lang="en-US" altLang="ko-KR" dirty="0" smtClean="0"/>
              <a:t>ax + by + </a:t>
            </a:r>
            <a:r>
              <a:rPr lang="en-US" altLang="ko-KR" dirty="0" err="1" smtClean="0"/>
              <a:t>cz</a:t>
            </a:r>
            <a:r>
              <a:rPr lang="en-US" altLang="ko-KR" dirty="0" smtClean="0"/>
              <a:t> - </a:t>
            </a:r>
            <a:r>
              <a:rPr lang="en-US" altLang="ko-KR" dirty="0" smtClean="0">
                <a:solidFill>
                  <a:srgbClr val="FF0000"/>
                </a:solidFill>
              </a:rPr>
              <a:t>d</a:t>
            </a:r>
            <a:r>
              <a:rPr lang="en-US" altLang="ko-KR" dirty="0" smtClean="0"/>
              <a:t> = 0 </a:t>
            </a:r>
          </a:p>
          <a:p>
            <a:pPr lvl="3">
              <a:defRPr/>
            </a:pPr>
            <a:endParaRPr lang="en-US" altLang="ko-KR" dirty="0" smtClean="0"/>
          </a:p>
          <a:p>
            <a:pPr lvl="3">
              <a:defRPr/>
            </a:pPr>
            <a:endParaRPr lang="en-US" altLang="ko-KR" dirty="0"/>
          </a:p>
          <a:p>
            <a:pPr lvl="3">
              <a:defRPr/>
            </a:pPr>
            <a:endParaRPr lang="en-US" altLang="ko-KR" dirty="0" smtClean="0"/>
          </a:p>
          <a:p>
            <a:pPr lvl="3">
              <a:defRPr/>
            </a:pPr>
            <a:endParaRPr lang="en-US" altLang="ko-KR" dirty="0"/>
          </a:p>
          <a:p>
            <a:pPr lvl="3">
              <a:defRPr/>
            </a:pPr>
            <a:endParaRPr lang="en-US" altLang="ko-KR" dirty="0" smtClean="0"/>
          </a:p>
          <a:p>
            <a:pPr>
              <a:defRPr/>
            </a:pPr>
            <a:r>
              <a:rPr lang="en-US" altLang="ko-KR" dirty="0" smtClean="0">
                <a:solidFill>
                  <a:srgbClr val="FF0000"/>
                </a:solidFill>
              </a:rPr>
              <a:t>d</a:t>
            </a:r>
          </a:p>
          <a:p>
            <a:pPr lvl="1">
              <a:defRPr/>
            </a:pPr>
            <a:r>
              <a:rPr lang="en-US" altLang="ko-KR" dirty="0" smtClean="0"/>
              <a:t>Nearest distance to the plane from the origin</a:t>
            </a:r>
          </a:p>
          <a:p>
            <a:pPr lvl="2">
              <a:defRPr/>
            </a:pPr>
            <a:r>
              <a:rPr lang="en-US" altLang="ko-KR" dirty="0" smtClean="0"/>
              <a:t>Along the orthogonal direction to the plane</a:t>
            </a:r>
            <a:endParaRPr lang="ko-KR" altLang="en-US" dirty="0"/>
          </a:p>
        </p:txBody>
      </p:sp>
      <p:grpSp>
        <p:nvGrpSpPr>
          <p:cNvPr id="21511" name="그룹 22"/>
          <p:cNvGrpSpPr>
            <a:grpSpLocks noChangeAspect="1"/>
          </p:cNvGrpSpPr>
          <p:nvPr/>
        </p:nvGrpSpPr>
        <p:grpSpPr bwMode="auto">
          <a:xfrm>
            <a:off x="4178360" y="1988840"/>
            <a:ext cx="4858136" cy="3070471"/>
            <a:chOff x="4719637" y="2801106"/>
            <a:chExt cx="3819194" cy="2413832"/>
          </a:xfrm>
        </p:grpSpPr>
        <p:sp>
          <p:nvSpPr>
            <p:cNvPr id="5" name="AutoShape 6"/>
            <p:cNvSpPr>
              <a:spLocks noChangeArrowheads="1"/>
            </p:cNvSpPr>
            <p:nvPr/>
          </p:nvSpPr>
          <p:spPr bwMode="auto">
            <a:xfrm>
              <a:off x="4719637" y="3292365"/>
              <a:ext cx="3654895" cy="1922573"/>
            </a:xfrm>
            <a:prstGeom prst="parallelogram">
              <a:avLst>
                <a:gd name="adj" fmla="val 39000"/>
              </a:avLst>
            </a:prstGeom>
            <a:ln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6" name="Text Box 7"/>
            <p:cNvSpPr txBox="1">
              <a:spLocks noChangeArrowheads="1"/>
            </p:cNvSpPr>
            <p:nvPr/>
          </p:nvSpPr>
          <p:spPr bwMode="auto">
            <a:xfrm>
              <a:off x="5644819" y="2801106"/>
              <a:ext cx="2894012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ko-KR" sz="2000" b="1" dirty="0">
                  <a:solidFill>
                    <a:srgbClr val="000080"/>
                  </a:solidFill>
                  <a:latin typeface="+mn-ea"/>
                  <a:ea typeface="+mn-ea"/>
                </a:rPr>
                <a:t>N=P</a:t>
              </a:r>
              <a:r>
                <a:rPr lang="en-US" altLang="ko-KR" sz="2000" b="1" baseline="-25000" dirty="0">
                  <a:solidFill>
                    <a:srgbClr val="000080"/>
                  </a:solidFill>
                  <a:latin typeface="+mn-ea"/>
                  <a:ea typeface="+mn-ea"/>
                </a:rPr>
                <a:t>2</a:t>
              </a:r>
              <a:r>
                <a:rPr lang="en-US" altLang="ko-KR" sz="2000" b="1" dirty="0">
                  <a:solidFill>
                    <a:srgbClr val="000080"/>
                  </a:solidFill>
                  <a:latin typeface="+mn-ea"/>
                  <a:ea typeface="+mn-ea"/>
                </a:rPr>
                <a:t>P</a:t>
              </a:r>
              <a:r>
                <a:rPr lang="en-US" altLang="ko-KR" sz="2000" b="1" baseline="-25000" dirty="0">
                  <a:solidFill>
                    <a:srgbClr val="000080"/>
                  </a:solidFill>
                  <a:latin typeface="+mn-ea"/>
                  <a:ea typeface="+mn-ea"/>
                </a:rPr>
                <a:t>3</a:t>
              </a:r>
              <a:r>
                <a:rPr lang="en-US" altLang="ko-KR" sz="2000" b="1" dirty="0">
                  <a:solidFill>
                    <a:srgbClr val="000080"/>
                  </a:solidFill>
                  <a:latin typeface="+mn-ea"/>
                  <a:ea typeface="+mn-ea"/>
                </a:rPr>
                <a:t>xP</a:t>
              </a:r>
              <a:r>
                <a:rPr lang="en-US" altLang="ko-KR" sz="2000" b="1" baseline="-25000" dirty="0">
                  <a:solidFill>
                    <a:srgbClr val="000080"/>
                  </a:solidFill>
                  <a:latin typeface="+mn-ea"/>
                  <a:ea typeface="+mn-ea"/>
                </a:rPr>
                <a:t>2</a:t>
              </a:r>
              <a:r>
                <a:rPr lang="en-US" altLang="ko-KR" sz="2000" b="1" dirty="0">
                  <a:solidFill>
                    <a:srgbClr val="000080"/>
                  </a:solidFill>
                  <a:latin typeface="+mn-ea"/>
                  <a:ea typeface="+mn-ea"/>
                </a:rPr>
                <a:t>P</a:t>
              </a:r>
              <a:r>
                <a:rPr lang="en-US" altLang="ko-KR" sz="2000" b="1" baseline="-25000" dirty="0">
                  <a:solidFill>
                    <a:srgbClr val="000080"/>
                  </a:solidFill>
                  <a:latin typeface="+mn-ea"/>
                  <a:ea typeface="+mn-ea"/>
                </a:rPr>
                <a:t>1</a:t>
              </a:r>
              <a:r>
                <a:rPr lang="en-US" altLang="ko-KR" sz="2000" b="1" dirty="0">
                  <a:solidFill>
                    <a:srgbClr val="000080"/>
                  </a:solidFill>
                  <a:latin typeface="+mn-ea"/>
                  <a:ea typeface="+mn-ea"/>
                </a:rPr>
                <a:t>=(a, b, c)</a:t>
              </a:r>
            </a:p>
          </p:txBody>
        </p:sp>
        <p:sp>
          <p:nvSpPr>
            <p:cNvPr id="21516" name="Oval 8"/>
            <p:cNvSpPr>
              <a:spLocks noChangeArrowheads="1"/>
            </p:cNvSpPr>
            <p:nvPr/>
          </p:nvSpPr>
          <p:spPr bwMode="auto">
            <a:xfrm>
              <a:off x="6074237" y="3898828"/>
              <a:ext cx="152400" cy="1524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1517" name="Oval 9"/>
            <p:cNvSpPr>
              <a:spLocks noChangeArrowheads="1"/>
            </p:cNvSpPr>
            <p:nvPr/>
          </p:nvSpPr>
          <p:spPr bwMode="auto">
            <a:xfrm>
              <a:off x="7320425" y="4203628"/>
              <a:ext cx="152400" cy="1524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" name="Text Box 10"/>
            <p:cNvSpPr txBox="1">
              <a:spLocks noChangeArrowheads="1"/>
            </p:cNvSpPr>
            <p:nvPr/>
          </p:nvSpPr>
          <p:spPr bwMode="auto">
            <a:xfrm>
              <a:off x="7111515" y="3943097"/>
              <a:ext cx="401637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ko-KR">
                  <a:solidFill>
                    <a:srgbClr val="000080"/>
                  </a:solidFill>
                  <a:latin typeface="+mn-ea"/>
                  <a:ea typeface="+mn-ea"/>
                </a:rPr>
                <a:t>P</a:t>
              </a:r>
              <a:r>
                <a:rPr lang="en-US" altLang="ko-KR" baseline="-25000">
                  <a:solidFill>
                    <a:srgbClr val="000080"/>
                  </a:solidFill>
                  <a:latin typeface="+mn-ea"/>
                  <a:ea typeface="+mn-ea"/>
                </a:rPr>
                <a:t>3</a:t>
              </a:r>
              <a:endParaRPr lang="en-US" altLang="ko-KR">
                <a:solidFill>
                  <a:srgbClr val="000080"/>
                </a:solidFill>
                <a:latin typeface="+mn-ea"/>
                <a:ea typeface="+mn-ea"/>
              </a:endParaRPr>
            </a:p>
          </p:txBody>
        </p:sp>
        <p:sp>
          <p:nvSpPr>
            <p:cNvPr id="21519" name="Oval 11"/>
            <p:cNvSpPr>
              <a:spLocks noChangeArrowheads="1"/>
            </p:cNvSpPr>
            <p:nvPr/>
          </p:nvSpPr>
          <p:spPr bwMode="auto">
            <a:xfrm>
              <a:off x="5769438" y="4813228"/>
              <a:ext cx="152400" cy="1524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" name="Text Box 12"/>
            <p:cNvSpPr txBox="1">
              <a:spLocks noChangeArrowheads="1"/>
            </p:cNvSpPr>
            <p:nvPr/>
          </p:nvSpPr>
          <p:spPr bwMode="auto">
            <a:xfrm>
              <a:off x="5584794" y="4545750"/>
              <a:ext cx="401638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ko-KR" dirty="0">
                  <a:solidFill>
                    <a:srgbClr val="000080"/>
                  </a:solidFill>
                  <a:latin typeface="+mn-ea"/>
                  <a:ea typeface="+mn-ea"/>
                </a:rPr>
                <a:t>P</a:t>
              </a:r>
              <a:r>
                <a:rPr lang="en-US" altLang="ko-KR" baseline="-25000" dirty="0">
                  <a:solidFill>
                    <a:srgbClr val="000080"/>
                  </a:solidFill>
                  <a:latin typeface="+mn-ea"/>
                  <a:ea typeface="+mn-ea"/>
                </a:rPr>
                <a:t>2</a:t>
              </a:r>
              <a:endParaRPr lang="en-US" altLang="ko-KR" dirty="0">
                <a:solidFill>
                  <a:srgbClr val="000080"/>
                </a:solidFill>
                <a:latin typeface="+mn-ea"/>
                <a:ea typeface="+mn-ea"/>
              </a:endParaRPr>
            </a:p>
          </p:txBody>
        </p:sp>
        <p:sp>
          <p:nvSpPr>
            <p:cNvPr id="21521" name="Line 13"/>
            <p:cNvSpPr>
              <a:spLocks noChangeShapeType="1"/>
            </p:cNvSpPr>
            <p:nvPr/>
          </p:nvSpPr>
          <p:spPr bwMode="auto">
            <a:xfrm flipV="1">
              <a:off x="6636212" y="3122540"/>
              <a:ext cx="0" cy="1143000"/>
            </a:xfrm>
            <a:prstGeom prst="line">
              <a:avLst/>
            </a:prstGeom>
            <a:noFill/>
            <a:ln w="38100">
              <a:solidFill>
                <a:srgbClr val="000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" name="Text Box 14"/>
            <p:cNvSpPr txBox="1">
              <a:spLocks noChangeArrowheads="1"/>
            </p:cNvSpPr>
            <p:nvPr/>
          </p:nvSpPr>
          <p:spPr bwMode="auto">
            <a:xfrm>
              <a:off x="5908640" y="3622675"/>
              <a:ext cx="401638" cy="369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ko-KR" dirty="0">
                  <a:solidFill>
                    <a:srgbClr val="000080"/>
                  </a:solidFill>
                  <a:latin typeface="+mn-ea"/>
                  <a:ea typeface="+mn-ea"/>
                </a:rPr>
                <a:t>P</a:t>
              </a:r>
              <a:r>
                <a:rPr lang="en-US" altLang="ko-KR" baseline="-25000" dirty="0">
                  <a:solidFill>
                    <a:srgbClr val="000080"/>
                  </a:solidFill>
                  <a:latin typeface="+mn-ea"/>
                  <a:ea typeface="+mn-ea"/>
                </a:rPr>
                <a:t>1</a:t>
              </a:r>
              <a:endParaRPr lang="en-US" altLang="ko-KR" dirty="0">
                <a:solidFill>
                  <a:srgbClr val="000080"/>
                </a:solidFill>
                <a:latin typeface="+mn-ea"/>
                <a:ea typeface="+mn-ea"/>
              </a:endParaRPr>
            </a:p>
          </p:txBody>
        </p:sp>
        <p:cxnSp>
          <p:nvCxnSpPr>
            <p:cNvPr id="21" name="직선 화살표 연결선 20"/>
            <p:cNvCxnSpPr>
              <a:stCxn id="21519" idx="7"/>
              <a:endCxn id="21517" idx="2"/>
            </p:cNvCxnSpPr>
            <p:nvPr/>
          </p:nvCxnSpPr>
          <p:spPr>
            <a:xfrm rot="5400000" flipH="1" flipV="1">
              <a:off x="6332207" y="3847234"/>
              <a:ext cx="555625" cy="1420813"/>
            </a:xfrm>
            <a:prstGeom prst="straightConnector1">
              <a:avLst/>
            </a:prstGeom>
            <a:ln w="22225">
              <a:solidFill>
                <a:srgbClr val="FFFF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화살표 연결선 21"/>
            <p:cNvCxnSpPr>
              <a:stCxn id="21519" idx="7"/>
              <a:endCxn id="21516" idx="4"/>
            </p:cNvCxnSpPr>
            <p:nvPr/>
          </p:nvCxnSpPr>
          <p:spPr>
            <a:xfrm rot="5400000" flipH="1" flipV="1">
              <a:off x="5632913" y="4317928"/>
              <a:ext cx="784225" cy="250825"/>
            </a:xfrm>
            <a:prstGeom prst="straightConnector1">
              <a:avLst/>
            </a:prstGeom>
            <a:ln w="22225">
              <a:solidFill>
                <a:srgbClr val="FFFF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/>
            <p:cNvCxnSpPr/>
            <p:nvPr/>
          </p:nvCxnSpPr>
          <p:spPr>
            <a:xfrm>
              <a:off x="6010107" y="2855279"/>
              <a:ext cx="408426" cy="2228"/>
            </a:xfrm>
            <a:prstGeom prst="straightConnector1">
              <a:avLst/>
            </a:prstGeom>
            <a:ln w="19050">
              <a:solidFill>
                <a:srgbClr val="000080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/>
            <p:cNvCxnSpPr/>
            <p:nvPr/>
          </p:nvCxnSpPr>
          <p:spPr>
            <a:xfrm>
              <a:off x="6518437" y="2855279"/>
              <a:ext cx="431420" cy="2228"/>
            </a:xfrm>
            <a:prstGeom prst="straightConnector1">
              <a:avLst/>
            </a:prstGeom>
            <a:ln w="19050">
              <a:solidFill>
                <a:srgbClr val="000080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89745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1463" y="203200"/>
            <a:ext cx="8229600" cy="79692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ko-KR" sz="2000" dirty="0" smtClean="0"/>
              <a:t>Cross Product Application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3D Plane </a:t>
            </a:r>
            <a:r>
              <a:rPr lang="en-US" altLang="ko-KR" dirty="0" smtClean="0">
                <a:ea typeface="굴림" pitchFamily="50" charset="-127"/>
              </a:rPr>
              <a:t>Example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428750"/>
            <a:ext cx="8229600" cy="4857750"/>
          </a:xfrm>
        </p:spPr>
        <p:txBody>
          <a:bodyPr>
            <a:normAutofit fontScale="92500"/>
          </a:bodyPr>
          <a:lstStyle/>
          <a:p>
            <a:pPr>
              <a:defRPr/>
            </a:pPr>
            <a:r>
              <a:rPr lang="en-US" altLang="ko-KR" dirty="0" smtClean="0"/>
              <a:t>Find the plane equation for the following 3 points</a:t>
            </a:r>
          </a:p>
          <a:p>
            <a:pPr lvl="1">
              <a:defRPr/>
            </a:pPr>
            <a:r>
              <a:rPr lang="en-US" altLang="ko-KR" dirty="0" smtClean="0"/>
              <a:t>P</a:t>
            </a:r>
            <a:r>
              <a:rPr lang="en-US" altLang="ko-KR" baseline="-25000" dirty="0" smtClean="0"/>
              <a:t>1</a:t>
            </a:r>
            <a:r>
              <a:rPr lang="en-US" altLang="ko-KR" dirty="0" smtClean="0"/>
              <a:t>(1, -1, 1), P</a:t>
            </a:r>
            <a:r>
              <a:rPr lang="en-US" altLang="ko-KR" baseline="-25000" dirty="0" smtClean="0"/>
              <a:t>2</a:t>
            </a:r>
            <a:r>
              <a:rPr lang="en-US" altLang="ko-KR" dirty="0" smtClean="0"/>
              <a:t>(2, 0, 1), P</a:t>
            </a:r>
            <a:r>
              <a:rPr lang="en-US" altLang="ko-KR" baseline="-25000" dirty="0" smtClean="0"/>
              <a:t>3</a:t>
            </a:r>
            <a:r>
              <a:rPr lang="en-US" altLang="ko-KR" dirty="0" smtClean="0"/>
              <a:t>(-1, 1, 0)</a:t>
            </a:r>
          </a:p>
          <a:p>
            <a:pPr lvl="1">
              <a:defRPr/>
            </a:pPr>
            <a:r>
              <a:rPr lang="en-US" altLang="ko-KR" dirty="0" smtClean="0"/>
              <a:t>3D plane equation : P·N - d = 0</a:t>
            </a:r>
          </a:p>
          <a:p>
            <a:pPr lvl="3">
              <a:defRPr/>
            </a:pPr>
            <a:endParaRPr lang="en-US" altLang="ko-KR" dirty="0" smtClean="0"/>
          </a:p>
          <a:p>
            <a:pPr>
              <a:defRPr/>
            </a:pPr>
            <a:r>
              <a:rPr lang="en-US" altLang="ko-KR" dirty="0" smtClean="0"/>
              <a:t>Solution</a:t>
            </a:r>
          </a:p>
          <a:p>
            <a:pPr lvl="1">
              <a:defRPr/>
            </a:pPr>
            <a:r>
              <a:rPr lang="en-US" altLang="ko-KR" dirty="0" smtClean="0"/>
              <a:t>First, find the normal vector N</a:t>
            </a:r>
          </a:p>
          <a:p>
            <a:pPr lvl="2">
              <a:defRPr/>
            </a:pPr>
            <a:r>
              <a:rPr lang="en-US" altLang="ko-KR" dirty="0" smtClean="0"/>
              <a:t>N = P</a:t>
            </a:r>
            <a:r>
              <a:rPr lang="en-US" altLang="ko-KR" baseline="-25000" dirty="0" smtClean="0"/>
              <a:t>2</a:t>
            </a:r>
            <a:r>
              <a:rPr lang="en-US" altLang="ko-KR" dirty="0" smtClean="0"/>
              <a:t>P</a:t>
            </a:r>
            <a:r>
              <a:rPr lang="en-US" altLang="ko-KR" baseline="-25000" dirty="0" smtClean="0"/>
              <a:t>3</a:t>
            </a:r>
            <a:r>
              <a:rPr lang="en-US" altLang="ko-KR" dirty="0" smtClean="0"/>
              <a:t> x P</a:t>
            </a:r>
            <a:r>
              <a:rPr lang="en-US" altLang="ko-KR" baseline="-25000" dirty="0" smtClean="0"/>
              <a:t>2</a:t>
            </a:r>
            <a:r>
              <a:rPr lang="en-US" altLang="ko-KR" dirty="0" smtClean="0"/>
              <a:t>P</a:t>
            </a:r>
            <a:r>
              <a:rPr lang="en-US" altLang="ko-KR" baseline="-25000" dirty="0" smtClean="0"/>
              <a:t>1</a:t>
            </a:r>
          </a:p>
          <a:p>
            <a:pPr lvl="3">
              <a:defRPr/>
            </a:pPr>
            <a:r>
              <a:rPr lang="en-US" altLang="ko-KR" dirty="0" smtClean="0"/>
              <a:t>P</a:t>
            </a:r>
            <a:r>
              <a:rPr lang="en-US" altLang="ko-KR" baseline="-25000" dirty="0" smtClean="0"/>
              <a:t>2</a:t>
            </a:r>
            <a:r>
              <a:rPr lang="en-US" altLang="ko-KR" dirty="0" smtClean="0"/>
              <a:t>P</a:t>
            </a:r>
            <a:r>
              <a:rPr lang="en-US" altLang="ko-KR" baseline="-25000" dirty="0" smtClean="0"/>
              <a:t>3</a:t>
            </a:r>
            <a:r>
              <a:rPr lang="en-US" altLang="ko-KR" dirty="0" smtClean="0"/>
              <a:t> = P</a:t>
            </a:r>
            <a:r>
              <a:rPr lang="en-US" altLang="ko-KR" baseline="-25000" dirty="0" smtClean="0"/>
              <a:t>3</a:t>
            </a:r>
            <a:r>
              <a:rPr lang="en-US" altLang="ko-KR" dirty="0" smtClean="0"/>
              <a:t> - P</a:t>
            </a:r>
            <a:r>
              <a:rPr lang="en-US" altLang="ko-KR" baseline="-25000" dirty="0" smtClean="0"/>
              <a:t>2</a:t>
            </a:r>
            <a:r>
              <a:rPr lang="en-US" altLang="ko-KR" dirty="0" smtClean="0"/>
              <a:t> = (-3, 1, -1)</a:t>
            </a:r>
          </a:p>
          <a:p>
            <a:pPr lvl="3">
              <a:defRPr/>
            </a:pPr>
            <a:r>
              <a:rPr lang="en-US" altLang="ko-KR" dirty="0" smtClean="0"/>
              <a:t>P</a:t>
            </a:r>
            <a:r>
              <a:rPr lang="en-US" altLang="ko-KR" baseline="-25000" dirty="0" smtClean="0"/>
              <a:t>2</a:t>
            </a:r>
            <a:r>
              <a:rPr lang="en-US" altLang="ko-KR" dirty="0" smtClean="0"/>
              <a:t>P</a:t>
            </a:r>
            <a:r>
              <a:rPr lang="en-US" altLang="ko-KR" baseline="-25000" dirty="0" smtClean="0"/>
              <a:t>1</a:t>
            </a:r>
            <a:r>
              <a:rPr lang="en-US" altLang="ko-KR" dirty="0" smtClean="0"/>
              <a:t> = P</a:t>
            </a:r>
            <a:r>
              <a:rPr lang="en-US" altLang="ko-KR" baseline="-25000" dirty="0" smtClean="0"/>
              <a:t>1</a:t>
            </a:r>
            <a:r>
              <a:rPr lang="en-US" altLang="ko-KR" dirty="0" smtClean="0"/>
              <a:t> - P</a:t>
            </a:r>
            <a:r>
              <a:rPr lang="en-US" altLang="ko-KR" baseline="-25000" dirty="0" smtClean="0"/>
              <a:t>2</a:t>
            </a:r>
            <a:r>
              <a:rPr lang="en-US" altLang="ko-KR" dirty="0" smtClean="0"/>
              <a:t> = (-1, -1, 0)</a:t>
            </a:r>
          </a:p>
          <a:p>
            <a:pPr lvl="3">
              <a:defRPr/>
            </a:pPr>
            <a:r>
              <a:rPr lang="en-US" altLang="ko-KR" dirty="0" smtClean="0"/>
              <a:t>N = (-1, 1, 4)</a:t>
            </a:r>
          </a:p>
          <a:p>
            <a:pPr lvl="1">
              <a:defRPr/>
            </a:pPr>
            <a:r>
              <a:rPr lang="en-US" altLang="ko-KR" dirty="0" smtClean="0"/>
              <a:t>Then we can get the distance </a:t>
            </a:r>
            <a:r>
              <a:rPr lang="en-US" altLang="ko-KR" b="1" dirty="0" smtClean="0"/>
              <a:t>d</a:t>
            </a:r>
          </a:p>
          <a:p>
            <a:pPr lvl="2">
              <a:defRPr/>
            </a:pPr>
            <a:r>
              <a:rPr lang="en-US" altLang="ko-KR" dirty="0" smtClean="0"/>
              <a:t>P·N – d = P</a:t>
            </a:r>
            <a:r>
              <a:rPr lang="en-US" altLang="ko-KR" baseline="-25000" dirty="0" smtClean="0"/>
              <a:t>2</a:t>
            </a:r>
            <a:r>
              <a:rPr lang="en-US" altLang="ko-KR" dirty="0" smtClean="0"/>
              <a:t>·N – d = (2, 0, 1)·(-1, 1, 4) – d = 2 – d = 0</a:t>
            </a:r>
          </a:p>
          <a:p>
            <a:pPr lvl="2">
              <a:defRPr/>
            </a:pPr>
            <a:r>
              <a:rPr lang="en-US" altLang="ko-KR" dirty="0" smtClean="0"/>
              <a:t>d = 2</a:t>
            </a:r>
          </a:p>
          <a:p>
            <a:pPr lvl="1">
              <a:defRPr/>
            </a:pPr>
            <a:r>
              <a:rPr lang="en-US" altLang="ko-KR" b="1" dirty="0" smtClean="0">
                <a:solidFill>
                  <a:srgbClr val="FF0000"/>
                </a:solidFill>
              </a:rPr>
              <a:t>∴ P·(-1, 1, 4) - 2 = 0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29" name="직선 화살표 연결선 28"/>
          <p:cNvCxnSpPr/>
          <p:nvPr/>
        </p:nvCxnSpPr>
        <p:spPr>
          <a:xfrm>
            <a:off x="2124075" y="3725863"/>
            <a:ext cx="503238" cy="1587"/>
          </a:xfrm>
          <a:prstGeom prst="straightConnector1">
            <a:avLst/>
          </a:prstGeom>
          <a:ln w="19050">
            <a:solidFill>
              <a:srgbClr val="948A54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>
            <a:off x="2790825" y="3724275"/>
            <a:ext cx="504825" cy="1588"/>
          </a:xfrm>
          <a:prstGeom prst="straightConnector1">
            <a:avLst/>
          </a:prstGeom>
          <a:ln w="19050">
            <a:solidFill>
              <a:srgbClr val="948A54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>
            <a:off x="2144713" y="4022725"/>
            <a:ext cx="431800" cy="1588"/>
          </a:xfrm>
          <a:prstGeom prst="straightConnector1">
            <a:avLst/>
          </a:prstGeom>
          <a:ln w="19050">
            <a:solidFill>
              <a:srgbClr val="77933C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>
            <a:off x="2144713" y="4300538"/>
            <a:ext cx="431800" cy="1587"/>
          </a:xfrm>
          <a:prstGeom prst="straightConnector1">
            <a:avLst/>
          </a:prstGeom>
          <a:ln w="19050">
            <a:solidFill>
              <a:srgbClr val="77933C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그룹 22"/>
          <p:cNvGrpSpPr>
            <a:grpSpLocks/>
          </p:cNvGrpSpPr>
          <p:nvPr/>
        </p:nvGrpSpPr>
        <p:grpSpPr bwMode="auto">
          <a:xfrm>
            <a:off x="5447450" y="2067718"/>
            <a:ext cx="3352800" cy="2500313"/>
            <a:chOff x="4719638" y="2714625"/>
            <a:chExt cx="3352800" cy="2500313"/>
          </a:xfrm>
        </p:grpSpPr>
        <p:sp>
          <p:nvSpPr>
            <p:cNvPr id="47" name="AutoShape 6"/>
            <p:cNvSpPr>
              <a:spLocks noChangeArrowheads="1"/>
            </p:cNvSpPr>
            <p:nvPr/>
          </p:nvSpPr>
          <p:spPr bwMode="auto">
            <a:xfrm>
              <a:off x="4719638" y="3429000"/>
              <a:ext cx="3352800" cy="1785938"/>
            </a:xfrm>
            <a:prstGeom prst="parallelogram">
              <a:avLst>
                <a:gd name="adj" fmla="val 39000"/>
              </a:avLst>
            </a:prstGeom>
            <a:ln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48" name="Text Box 7"/>
            <p:cNvSpPr txBox="1">
              <a:spLocks noChangeArrowheads="1"/>
            </p:cNvSpPr>
            <p:nvPr/>
          </p:nvSpPr>
          <p:spPr bwMode="auto">
            <a:xfrm>
              <a:off x="5072063" y="2714625"/>
              <a:ext cx="2894012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ko-KR" sz="2000" b="1" dirty="0">
                  <a:solidFill>
                    <a:srgbClr val="000080"/>
                  </a:solidFill>
                  <a:latin typeface="+mn-ea"/>
                  <a:ea typeface="+mn-ea"/>
                </a:rPr>
                <a:t>N=P</a:t>
              </a:r>
              <a:r>
                <a:rPr lang="en-US" altLang="ko-KR" sz="2000" b="1" baseline="-25000" dirty="0">
                  <a:solidFill>
                    <a:srgbClr val="000080"/>
                  </a:solidFill>
                  <a:latin typeface="+mn-ea"/>
                  <a:ea typeface="+mn-ea"/>
                </a:rPr>
                <a:t>2</a:t>
              </a:r>
              <a:r>
                <a:rPr lang="en-US" altLang="ko-KR" sz="2000" b="1" dirty="0">
                  <a:solidFill>
                    <a:srgbClr val="000080"/>
                  </a:solidFill>
                  <a:latin typeface="+mn-ea"/>
                  <a:ea typeface="+mn-ea"/>
                </a:rPr>
                <a:t>P</a:t>
              </a:r>
              <a:r>
                <a:rPr lang="en-US" altLang="ko-KR" sz="2000" b="1" baseline="-25000" dirty="0">
                  <a:solidFill>
                    <a:srgbClr val="000080"/>
                  </a:solidFill>
                  <a:latin typeface="+mn-ea"/>
                  <a:ea typeface="+mn-ea"/>
                </a:rPr>
                <a:t>3</a:t>
              </a:r>
              <a:r>
                <a:rPr lang="en-US" altLang="ko-KR" sz="2000" b="1" dirty="0">
                  <a:solidFill>
                    <a:srgbClr val="000080"/>
                  </a:solidFill>
                  <a:latin typeface="+mn-ea"/>
                  <a:ea typeface="+mn-ea"/>
                </a:rPr>
                <a:t>xP</a:t>
              </a:r>
              <a:r>
                <a:rPr lang="en-US" altLang="ko-KR" sz="2000" b="1" baseline="-25000" dirty="0">
                  <a:solidFill>
                    <a:srgbClr val="000080"/>
                  </a:solidFill>
                  <a:latin typeface="+mn-ea"/>
                  <a:ea typeface="+mn-ea"/>
                </a:rPr>
                <a:t>2</a:t>
              </a:r>
              <a:r>
                <a:rPr lang="en-US" altLang="ko-KR" sz="2000" b="1" dirty="0">
                  <a:solidFill>
                    <a:srgbClr val="000080"/>
                  </a:solidFill>
                  <a:latin typeface="+mn-ea"/>
                  <a:ea typeface="+mn-ea"/>
                </a:rPr>
                <a:t>P</a:t>
              </a:r>
              <a:r>
                <a:rPr lang="en-US" altLang="ko-KR" sz="2000" b="1" baseline="-25000" dirty="0">
                  <a:solidFill>
                    <a:srgbClr val="000080"/>
                  </a:solidFill>
                  <a:latin typeface="+mn-ea"/>
                  <a:ea typeface="+mn-ea"/>
                </a:rPr>
                <a:t>1</a:t>
              </a:r>
              <a:r>
                <a:rPr lang="en-US" altLang="ko-KR" sz="2000" b="1" dirty="0">
                  <a:solidFill>
                    <a:srgbClr val="000080"/>
                  </a:solidFill>
                  <a:latin typeface="+mn-ea"/>
                  <a:ea typeface="+mn-ea"/>
                </a:rPr>
                <a:t>=(a, b, c)</a:t>
              </a:r>
            </a:p>
          </p:txBody>
        </p:sp>
        <p:sp>
          <p:nvSpPr>
            <p:cNvPr id="49" name="Oval 8"/>
            <p:cNvSpPr>
              <a:spLocks noChangeArrowheads="1"/>
            </p:cNvSpPr>
            <p:nvPr/>
          </p:nvSpPr>
          <p:spPr bwMode="auto">
            <a:xfrm>
              <a:off x="5867400" y="3919538"/>
              <a:ext cx="152400" cy="1524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0" name="Oval 9"/>
            <p:cNvSpPr>
              <a:spLocks noChangeArrowheads="1"/>
            </p:cNvSpPr>
            <p:nvPr/>
          </p:nvSpPr>
          <p:spPr bwMode="auto">
            <a:xfrm>
              <a:off x="7113588" y="4224338"/>
              <a:ext cx="152400" cy="1524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1" name="Text Box 10"/>
            <p:cNvSpPr txBox="1">
              <a:spLocks noChangeArrowheads="1"/>
            </p:cNvSpPr>
            <p:nvPr/>
          </p:nvSpPr>
          <p:spPr bwMode="auto">
            <a:xfrm>
              <a:off x="6884988" y="3863975"/>
              <a:ext cx="401637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ko-KR">
                  <a:solidFill>
                    <a:srgbClr val="000080"/>
                  </a:solidFill>
                  <a:latin typeface="+mn-ea"/>
                  <a:ea typeface="+mn-ea"/>
                </a:rPr>
                <a:t>P</a:t>
              </a:r>
              <a:r>
                <a:rPr lang="en-US" altLang="ko-KR" baseline="-25000">
                  <a:solidFill>
                    <a:srgbClr val="000080"/>
                  </a:solidFill>
                  <a:latin typeface="+mn-ea"/>
                  <a:ea typeface="+mn-ea"/>
                </a:rPr>
                <a:t>3</a:t>
              </a:r>
              <a:endParaRPr lang="en-US" altLang="ko-KR">
                <a:solidFill>
                  <a:srgbClr val="000080"/>
                </a:solidFill>
                <a:latin typeface="+mn-ea"/>
                <a:ea typeface="+mn-ea"/>
              </a:endParaRPr>
            </a:p>
          </p:txBody>
        </p:sp>
        <p:sp>
          <p:nvSpPr>
            <p:cNvPr id="52" name="Oval 11"/>
            <p:cNvSpPr>
              <a:spLocks noChangeArrowheads="1"/>
            </p:cNvSpPr>
            <p:nvPr/>
          </p:nvSpPr>
          <p:spPr bwMode="auto">
            <a:xfrm>
              <a:off x="5562600" y="4833938"/>
              <a:ext cx="152400" cy="1524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3" name="Text Box 12"/>
            <p:cNvSpPr txBox="1">
              <a:spLocks noChangeArrowheads="1"/>
            </p:cNvSpPr>
            <p:nvPr/>
          </p:nvSpPr>
          <p:spPr bwMode="auto">
            <a:xfrm>
              <a:off x="5334000" y="4473575"/>
              <a:ext cx="401638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ko-KR" dirty="0">
                  <a:solidFill>
                    <a:srgbClr val="000080"/>
                  </a:solidFill>
                  <a:latin typeface="+mn-ea"/>
                  <a:ea typeface="+mn-ea"/>
                </a:rPr>
                <a:t>P</a:t>
              </a:r>
              <a:r>
                <a:rPr lang="en-US" altLang="ko-KR" baseline="-25000" dirty="0">
                  <a:solidFill>
                    <a:srgbClr val="000080"/>
                  </a:solidFill>
                  <a:latin typeface="+mn-ea"/>
                  <a:ea typeface="+mn-ea"/>
                </a:rPr>
                <a:t>2</a:t>
              </a:r>
              <a:endParaRPr lang="en-US" altLang="ko-KR" dirty="0">
                <a:solidFill>
                  <a:srgbClr val="000080"/>
                </a:solidFill>
                <a:latin typeface="+mn-ea"/>
                <a:ea typeface="+mn-ea"/>
              </a:endParaRPr>
            </a:p>
          </p:txBody>
        </p:sp>
        <p:sp>
          <p:nvSpPr>
            <p:cNvPr id="54" name="Line 13"/>
            <p:cNvSpPr>
              <a:spLocks noChangeShapeType="1"/>
            </p:cNvSpPr>
            <p:nvPr/>
          </p:nvSpPr>
          <p:spPr bwMode="auto">
            <a:xfrm flipV="1">
              <a:off x="6429375" y="3143250"/>
              <a:ext cx="0" cy="1143000"/>
            </a:xfrm>
            <a:prstGeom prst="line">
              <a:avLst/>
            </a:prstGeom>
            <a:noFill/>
            <a:ln w="38100">
              <a:solidFill>
                <a:srgbClr val="000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5" name="Text Box 14"/>
            <p:cNvSpPr txBox="1">
              <a:spLocks noChangeArrowheads="1"/>
            </p:cNvSpPr>
            <p:nvPr/>
          </p:nvSpPr>
          <p:spPr bwMode="auto">
            <a:xfrm>
              <a:off x="5638800" y="3544888"/>
              <a:ext cx="401638" cy="369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ko-KR" dirty="0">
                  <a:solidFill>
                    <a:srgbClr val="000080"/>
                  </a:solidFill>
                  <a:latin typeface="+mn-ea"/>
                  <a:ea typeface="+mn-ea"/>
                </a:rPr>
                <a:t>P</a:t>
              </a:r>
              <a:r>
                <a:rPr lang="en-US" altLang="ko-KR" baseline="-25000" dirty="0">
                  <a:solidFill>
                    <a:srgbClr val="000080"/>
                  </a:solidFill>
                  <a:latin typeface="+mn-ea"/>
                  <a:ea typeface="+mn-ea"/>
                </a:rPr>
                <a:t>1</a:t>
              </a:r>
              <a:endParaRPr lang="en-US" altLang="ko-KR" dirty="0">
                <a:solidFill>
                  <a:srgbClr val="000080"/>
                </a:solidFill>
                <a:latin typeface="+mn-ea"/>
                <a:ea typeface="+mn-ea"/>
              </a:endParaRPr>
            </a:p>
          </p:txBody>
        </p:sp>
        <p:cxnSp>
          <p:nvCxnSpPr>
            <p:cNvPr id="56" name="직선 화살표 연결선 55"/>
            <p:cNvCxnSpPr>
              <a:stCxn id="52" idx="7"/>
              <a:endCxn id="50" idx="2"/>
            </p:cNvCxnSpPr>
            <p:nvPr/>
          </p:nvCxnSpPr>
          <p:spPr>
            <a:xfrm rot="5400000" flipH="1" flipV="1">
              <a:off x="6125369" y="3867944"/>
              <a:ext cx="555625" cy="1420813"/>
            </a:xfrm>
            <a:prstGeom prst="straightConnector1">
              <a:avLst/>
            </a:prstGeom>
            <a:ln w="22225">
              <a:solidFill>
                <a:srgbClr val="FFFF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화살표 연결선 56"/>
            <p:cNvCxnSpPr>
              <a:stCxn id="52" idx="7"/>
              <a:endCxn id="49" idx="4"/>
            </p:cNvCxnSpPr>
            <p:nvPr/>
          </p:nvCxnSpPr>
          <p:spPr>
            <a:xfrm rot="5400000" flipH="1" flipV="1">
              <a:off x="5426075" y="4338638"/>
              <a:ext cx="784225" cy="250825"/>
            </a:xfrm>
            <a:prstGeom prst="straightConnector1">
              <a:avLst/>
            </a:prstGeom>
            <a:ln w="22225">
              <a:solidFill>
                <a:srgbClr val="FFFF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화살표 연결선 57"/>
            <p:cNvCxnSpPr/>
            <p:nvPr/>
          </p:nvCxnSpPr>
          <p:spPr>
            <a:xfrm>
              <a:off x="5538788" y="2781300"/>
              <a:ext cx="534987" cy="1588"/>
            </a:xfrm>
            <a:prstGeom prst="straightConnector1">
              <a:avLst/>
            </a:prstGeom>
            <a:ln w="19050">
              <a:solidFill>
                <a:srgbClr val="000080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화살표 연결선 58"/>
            <p:cNvCxnSpPr/>
            <p:nvPr/>
          </p:nvCxnSpPr>
          <p:spPr>
            <a:xfrm>
              <a:off x="6176963" y="2781300"/>
              <a:ext cx="534987" cy="1588"/>
            </a:xfrm>
            <a:prstGeom prst="straightConnector1">
              <a:avLst/>
            </a:prstGeom>
            <a:ln w="19050">
              <a:solidFill>
                <a:srgbClr val="000080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54100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1463" y="203200"/>
            <a:ext cx="8229600" cy="79692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ko-KR" sz="2000" dirty="0"/>
              <a:t>Cross Product Application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Positive </a:t>
            </a:r>
            <a:r>
              <a:rPr lang="en-US" altLang="ko-KR" dirty="0" smtClean="0"/>
              <a:t>(Negative) Half-space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428750"/>
            <a:ext cx="8229600" cy="4857750"/>
          </a:xfrm>
        </p:spPr>
        <p:txBody>
          <a:bodyPr/>
          <a:lstStyle/>
          <a:p>
            <a:pPr>
              <a:defRPr/>
            </a:pPr>
            <a:r>
              <a:rPr lang="en-US" altLang="ko-KR" dirty="0" smtClean="0"/>
              <a:t>Positive half-space</a:t>
            </a:r>
          </a:p>
          <a:p>
            <a:pPr lvl="1">
              <a:defRPr/>
            </a:pPr>
            <a:r>
              <a:rPr lang="en-US" altLang="ko-KR" dirty="0" smtClean="0"/>
              <a:t>Space in front of the plane</a:t>
            </a:r>
          </a:p>
          <a:p>
            <a:pPr>
              <a:defRPr/>
            </a:pPr>
            <a:endParaRPr lang="en-US" altLang="ko-KR" dirty="0" smtClean="0"/>
          </a:p>
          <a:p>
            <a:pPr>
              <a:defRPr/>
            </a:pPr>
            <a:r>
              <a:rPr lang="en-US" altLang="ko-KR" dirty="0" smtClean="0"/>
              <a:t>Negative half-space</a:t>
            </a:r>
          </a:p>
          <a:p>
            <a:pPr lvl="1">
              <a:defRPr/>
            </a:pPr>
            <a:r>
              <a:rPr lang="en-US" altLang="ko-KR" dirty="0" smtClean="0"/>
              <a:t>Space behind the plane</a:t>
            </a:r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r>
              <a:rPr lang="en-US" altLang="ko-KR" dirty="0" smtClean="0"/>
              <a:t>On the plane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5002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제목 1"/>
          <p:cNvSpPr>
            <a:spLocks noGrp="1"/>
          </p:cNvSpPr>
          <p:nvPr>
            <p:ph type="ctrTitle"/>
          </p:nvPr>
        </p:nvSpPr>
        <p:spPr>
          <a:xfrm>
            <a:off x="500063" y="2173288"/>
            <a:ext cx="7772400" cy="1470025"/>
          </a:xfrm>
        </p:spPr>
        <p:txBody>
          <a:bodyPr/>
          <a:lstStyle/>
          <a:p>
            <a:pPr eaLnBrk="1" hangingPunct="1"/>
            <a:r>
              <a:rPr lang="en-US" altLang="ko-KR" dirty="0" smtClean="0">
                <a:solidFill>
                  <a:srgbClr val="404040"/>
                </a:solidFill>
              </a:rPr>
              <a:t>Vector Algebra</a:t>
            </a:r>
            <a:endParaRPr lang="ko-KR" altLang="en-US" dirty="0" smtClean="0">
              <a:solidFill>
                <a:srgbClr val="404040"/>
              </a:solidFill>
            </a:endParaRPr>
          </a:p>
        </p:txBody>
      </p:sp>
      <p:sp>
        <p:nvSpPr>
          <p:cNvPr id="2" name="부제목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내용 개체 틀 31"/>
          <p:cNvSpPr>
            <a:spLocks noGrp="1"/>
          </p:cNvSpPr>
          <p:nvPr>
            <p:ph idx="1"/>
          </p:nvPr>
        </p:nvSpPr>
        <p:spPr>
          <a:xfrm>
            <a:off x="457200" y="1428750"/>
            <a:ext cx="8229600" cy="4857750"/>
          </a:xfrm>
        </p:spPr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rgbClr val="FF0000"/>
                </a:solidFill>
              </a:rPr>
              <a:t>P·N - d &gt; 0</a:t>
            </a:r>
          </a:p>
          <a:p>
            <a:pPr lvl="1">
              <a:defRPr/>
            </a:pPr>
            <a:r>
              <a:rPr lang="en-US" altLang="ko-KR" dirty="0" smtClean="0"/>
              <a:t>Point in the positive half-space</a:t>
            </a:r>
          </a:p>
          <a:p>
            <a:pPr lvl="3">
              <a:defRPr/>
            </a:pPr>
            <a:endParaRPr lang="en-US" altLang="ko-KR" dirty="0" smtClean="0"/>
          </a:p>
          <a:p>
            <a:pPr>
              <a:defRPr/>
            </a:pPr>
            <a:r>
              <a:rPr lang="en-US" altLang="ko-KR" dirty="0"/>
              <a:t>P·N - d &lt; 0</a:t>
            </a:r>
          </a:p>
          <a:p>
            <a:pPr lvl="1">
              <a:defRPr/>
            </a:pPr>
            <a:r>
              <a:rPr lang="en-US" altLang="ko-KR" dirty="0"/>
              <a:t>Point in the negative </a:t>
            </a:r>
            <a:r>
              <a:rPr lang="en-US" altLang="ko-KR" dirty="0" smtClean="0"/>
              <a:t>half-space</a:t>
            </a:r>
          </a:p>
          <a:p>
            <a:pPr lvl="3">
              <a:defRPr/>
            </a:pPr>
            <a:endParaRPr lang="en-US" altLang="ko-KR" dirty="0" smtClean="0"/>
          </a:p>
          <a:p>
            <a:pPr>
              <a:defRPr/>
            </a:pPr>
            <a:r>
              <a:rPr lang="en-US" altLang="ko-KR" dirty="0" smtClean="0">
                <a:solidFill>
                  <a:srgbClr val="00B0F0"/>
                </a:solidFill>
              </a:rPr>
              <a:t>P·N - d = 0</a:t>
            </a:r>
          </a:p>
          <a:p>
            <a:pPr lvl="1">
              <a:defRPr/>
            </a:pPr>
            <a:r>
              <a:rPr lang="en-US" altLang="ko-KR" dirty="0" smtClean="0"/>
              <a:t>Point on the plane</a:t>
            </a:r>
            <a:endParaRPr lang="ko-KR" altLang="en-US" dirty="0"/>
          </a:p>
        </p:txBody>
      </p:sp>
      <p:cxnSp>
        <p:nvCxnSpPr>
          <p:cNvPr id="26" name="직선 연결선 25"/>
          <p:cNvCxnSpPr/>
          <p:nvPr/>
        </p:nvCxnSpPr>
        <p:spPr>
          <a:xfrm>
            <a:off x="5818188" y="2525713"/>
            <a:ext cx="2714625" cy="1214437"/>
          </a:xfrm>
          <a:prstGeom prst="line">
            <a:avLst/>
          </a:prstGeom>
          <a:ln w="28575">
            <a:solidFill>
              <a:srgbClr val="00B0F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1463" y="203200"/>
            <a:ext cx="8229600" cy="79692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ko-KR" sz="2000" dirty="0"/>
              <a:t>Cross Product Application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Point-Plane </a:t>
            </a:r>
            <a:r>
              <a:rPr lang="en-US" altLang="ko-KR" dirty="0" smtClean="0"/>
              <a:t>Spatial Relation</a:t>
            </a:r>
            <a:endParaRPr lang="ko-KR" altLang="en-US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5929313" y="2106613"/>
            <a:ext cx="2714625" cy="121443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rot="5400000" flipH="1" flipV="1">
            <a:off x="6113462" y="1892301"/>
            <a:ext cx="500063" cy="214312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 bwMode="auto">
          <a:xfrm>
            <a:off x="6175375" y="1512888"/>
            <a:ext cx="347663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ko-KR" sz="1600" b="1" dirty="0">
                <a:latin typeface="+mn-ea"/>
                <a:ea typeface="+mn-ea"/>
              </a:rPr>
              <a:t>N</a:t>
            </a:r>
            <a:endParaRPr lang="ko-KR" altLang="en-US" sz="1600" b="1" dirty="0">
              <a:latin typeface="+mn-ea"/>
              <a:ea typeface="+mn-ea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 flipV="1">
            <a:off x="5754701" y="1733384"/>
            <a:ext cx="1266301" cy="286401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자유형 21"/>
          <p:cNvSpPr/>
          <p:nvPr/>
        </p:nvSpPr>
        <p:spPr>
          <a:xfrm rot="1500000">
            <a:off x="6661150" y="2484438"/>
            <a:ext cx="198438" cy="196850"/>
          </a:xfrm>
          <a:custGeom>
            <a:avLst/>
            <a:gdLst>
              <a:gd name="connsiteX0" fmla="*/ 0 w 197427"/>
              <a:gd name="connsiteY0" fmla="*/ 197427 h 197427"/>
              <a:gd name="connsiteX1" fmla="*/ 197427 w 197427"/>
              <a:gd name="connsiteY1" fmla="*/ 197427 h 197427"/>
              <a:gd name="connsiteX2" fmla="*/ 197427 w 197427"/>
              <a:gd name="connsiteY2" fmla="*/ 0 h 197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7427" h="197427">
                <a:moveTo>
                  <a:pt x="0" y="197427"/>
                </a:moveTo>
                <a:lnTo>
                  <a:pt x="197427" y="197427"/>
                </a:lnTo>
                <a:lnTo>
                  <a:pt x="197427" y="0"/>
                </a:lnTo>
              </a:path>
            </a:pathLst>
          </a:cu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4587" name="Oval 8"/>
          <p:cNvSpPr>
            <a:spLocks noChangeArrowheads="1"/>
          </p:cNvSpPr>
          <p:nvPr/>
        </p:nvSpPr>
        <p:spPr bwMode="auto">
          <a:xfrm>
            <a:off x="7643813" y="1984375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588" name="Oval 8"/>
          <p:cNvSpPr>
            <a:spLocks noChangeArrowheads="1"/>
          </p:cNvSpPr>
          <p:nvPr/>
        </p:nvSpPr>
        <p:spPr bwMode="auto">
          <a:xfrm>
            <a:off x="7643813" y="3311525"/>
            <a:ext cx="152400" cy="152400"/>
          </a:xfrm>
          <a:prstGeom prst="ellipse">
            <a:avLst/>
          </a:prstGeom>
          <a:solidFill>
            <a:srgbClr val="00B0F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7" name="TextBox 26"/>
          <p:cNvSpPr txBox="1"/>
          <p:nvPr/>
        </p:nvSpPr>
        <p:spPr bwMode="auto">
          <a:xfrm>
            <a:off x="7704138" y="1789113"/>
            <a:ext cx="388937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ko-KR" sz="1600" b="1" dirty="0">
                <a:latin typeface="+mn-ea"/>
                <a:ea typeface="+mn-ea"/>
              </a:rPr>
              <a:t>P</a:t>
            </a:r>
            <a:r>
              <a:rPr lang="en-US" altLang="ko-KR" sz="1600" b="1" baseline="-25000" dirty="0">
                <a:latin typeface="+mn-ea"/>
                <a:ea typeface="+mn-ea"/>
              </a:rPr>
              <a:t>1</a:t>
            </a:r>
            <a:endParaRPr lang="ko-KR" altLang="en-US" sz="1600" b="1" baseline="-25000" dirty="0">
              <a:latin typeface="+mn-ea"/>
              <a:ea typeface="+mn-ea"/>
            </a:endParaRPr>
          </a:p>
        </p:txBody>
      </p:sp>
      <p:sp>
        <p:nvSpPr>
          <p:cNvPr id="28" name="TextBox 27"/>
          <p:cNvSpPr txBox="1"/>
          <p:nvPr/>
        </p:nvSpPr>
        <p:spPr bwMode="auto">
          <a:xfrm>
            <a:off x="7726363" y="3138488"/>
            <a:ext cx="388937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ko-KR" sz="1600" b="1" dirty="0">
                <a:latin typeface="+mn-ea"/>
                <a:ea typeface="+mn-ea"/>
              </a:rPr>
              <a:t>P</a:t>
            </a:r>
            <a:r>
              <a:rPr lang="en-US" altLang="ko-KR" sz="1600" b="1" baseline="-25000" dirty="0">
                <a:latin typeface="+mn-ea"/>
                <a:ea typeface="+mn-ea"/>
              </a:rPr>
              <a:t>2</a:t>
            </a:r>
            <a:endParaRPr lang="ko-KR" altLang="en-US" sz="1600" b="1" baseline="-25000" dirty="0">
              <a:latin typeface="+mn-ea"/>
              <a:ea typeface="+mn-ea"/>
            </a:endParaRPr>
          </a:p>
        </p:txBody>
      </p:sp>
      <p:sp>
        <p:nvSpPr>
          <p:cNvPr id="30" name="자유형 29"/>
          <p:cNvSpPr/>
          <p:nvPr/>
        </p:nvSpPr>
        <p:spPr>
          <a:xfrm rot="1500000">
            <a:off x="6483350" y="2898775"/>
            <a:ext cx="196850" cy="196850"/>
          </a:xfrm>
          <a:custGeom>
            <a:avLst/>
            <a:gdLst>
              <a:gd name="connsiteX0" fmla="*/ 0 w 197427"/>
              <a:gd name="connsiteY0" fmla="*/ 197427 h 197427"/>
              <a:gd name="connsiteX1" fmla="*/ 197427 w 197427"/>
              <a:gd name="connsiteY1" fmla="*/ 197427 h 197427"/>
              <a:gd name="connsiteX2" fmla="*/ 197427 w 197427"/>
              <a:gd name="connsiteY2" fmla="*/ 0 h 197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7427" h="197427">
                <a:moveTo>
                  <a:pt x="0" y="197427"/>
                </a:moveTo>
                <a:lnTo>
                  <a:pt x="197427" y="197427"/>
                </a:lnTo>
                <a:lnTo>
                  <a:pt x="197427" y="0"/>
                </a:lnTo>
              </a:path>
            </a:pathLst>
          </a:cu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1" name="자유형 30"/>
          <p:cNvSpPr/>
          <p:nvPr/>
        </p:nvSpPr>
        <p:spPr>
          <a:xfrm rot="1500000">
            <a:off x="6951663" y="1822450"/>
            <a:ext cx="196850" cy="196850"/>
          </a:xfrm>
          <a:custGeom>
            <a:avLst/>
            <a:gdLst>
              <a:gd name="connsiteX0" fmla="*/ 0 w 197427"/>
              <a:gd name="connsiteY0" fmla="*/ 197427 h 197427"/>
              <a:gd name="connsiteX1" fmla="*/ 197427 w 197427"/>
              <a:gd name="connsiteY1" fmla="*/ 197427 h 197427"/>
              <a:gd name="connsiteX2" fmla="*/ 197427 w 197427"/>
              <a:gd name="connsiteY2" fmla="*/ 0 h 197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7427" h="197427">
                <a:moveTo>
                  <a:pt x="0" y="197427"/>
                </a:moveTo>
                <a:lnTo>
                  <a:pt x="197427" y="197427"/>
                </a:lnTo>
                <a:lnTo>
                  <a:pt x="197427" y="0"/>
                </a:lnTo>
              </a:path>
            </a:pathLst>
          </a:cu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4" name="TextBox 33"/>
          <p:cNvSpPr txBox="1"/>
          <p:nvPr/>
        </p:nvSpPr>
        <p:spPr bwMode="auto">
          <a:xfrm>
            <a:off x="6199188" y="3859213"/>
            <a:ext cx="21590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ko-KR" sz="2800" b="1" dirty="0">
                <a:solidFill>
                  <a:srgbClr val="00B0F0"/>
                </a:solidFill>
                <a:latin typeface="+mn-ea"/>
              </a:rPr>
              <a:t>d</a:t>
            </a:r>
            <a:r>
              <a:rPr lang="en-US" altLang="ko-KR" sz="2800" b="1" baseline="-25000" dirty="0">
                <a:solidFill>
                  <a:srgbClr val="00B0F0"/>
                </a:solidFill>
                <a:latin typeface="+mn-ea"/>
              </a:rPr>
              <a:t>2</a:t>
            </a:r>
            <a:r>
              <a:rPr lang="en-US" altLang="ko-KR" sz="2800" b="1" dirty="0">
                <a:latin typeface="+mn-ea"/>
              </a:rPr>
              <a:t> </a:t>
            </a:r>
            <a:r>
              <a:rPr lang="en-US" altLang="ko-KR" sz="2800" b="1" dirty="0">
                <a:latin typeface="+mn-ea"/>
                <a:ea typeface="+mn-ea"/>
              </a:rPr>
              <a:t>&lt; d &lt; </a:t>
            </a:r>
            <a:r>
              <a:rPr lang="en-US" altLang="ko-KR" sz="2800" b="1" dirty="0">
                <a:solidFill>
                  <a:srgbClr val="FF0000"/>
                </a:solidFill>
                <a:latin typeface="+mn-ea"/>
                <a:ea typeface="+mn-ea"/>
              </a:rPr>
              <a:t>d</a:t>
            </a:r>
            <a:r>
              <a:rPr lang="en-US" altLang="ko-KR" sz="2800" b="1" baseline="-25000" dirty="0">
                <a:solidFill>
                  <a:srgbClr val="FF0000"/>
                </a:solidFill>
                <a:latin typeface="+mn-ea"/>
                <a:ea typeface="+mn-ea"/>
              </a:rPr>
              <a:t>1</a:t>
            </a:r>
            <a:endParaRPr lang="ko-KR" altLang="en-US" sz="2800" b="1" baseline="-250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grpSp>
        <p:nvGrpSpPr>
          <p:cNvPr id="24594" name="그룹 8"/>
          <p:cNvGrpSpPr>
            <a:grpSpLocks/>
          </p:cNvGrpSpPr>
          <p:nvPr/>
        </p:nvGrpSpPr>
        <p:grpSpPr bwMode="auto">
          <a:xfrm>
            <a:off x="5746750" y="1503363"/>
            <a:ext cx="3071813" cy="3094037"/>
            <a:chOff x="1425575" y="2327275"/>
            <a:chExt cx="2133600" cy="1981200"/>
          </a:xfrm>
        </p:grpSpPr>
        <p:sp>
          <p:nvSpPr>
            <p:cNvPr id="24595" name="Line 5"/>
            <p:cNvSpPr>
              <a:spLocks noChangeShapeType="1"/>
            </p:cNvSpPr>
            <p:nvPr/>
          </p:nvSpPr>
          <p:spPr bwMode="auto">
            <a:xfrm flipV="1">
              <a:off x="1425575" y="2327275"/>
              <a:ext cx="0" cy="1981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24596" name="Line 6"/>
            <p:cNvSpPr>
              <a:spLocks noChangeShapeType="1"/>
            </p:cNvSpPr>
            <p:nvPr/>
          </p:nvSpPr>
          <p:spPr bwMode="auto">
            <a:xfrm>
              <a:off x="1425575" y="4308475"/>
              <a:ext cx="21336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</p:grpSp>
      <p:cxnSp>
        <p:nvCxnSpPr>
          <p:cNvPr id="25" name="직선 연결선 24"/>
          <p:cNvCxnSpPr/>
          <p:nvPr/>
        </p:nvCxnSpPr>
        <p:spPr>
          <a:xfrm>
            <a:off x="6286500" y="1412875"/>
            <a:ext cx="2714625" cy="1214438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4895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1463" y="203200"/>
            <a:ext cx="8229600" cy="796925"/>
          </a:xfrm>
        </p:spPr>
        <p:txBody>
          <a:bodyPr/>
          <a:lstStyle/>
          <a:p>
            <a:pPr>
              <a:defRPr/>
            </a:pPr>
            <a:r>
              <a:rPr lang="en-US" altLang="ko-KR" dirty="0" smtClean="0"/>
              <a:t>Vector Data Structure Prototype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428750"/>
            <a:ext cx="4114800" cy="4857750"/>
          </a:xfrm>
        </p:spPr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altLang="ko-KR" sz="1600" dirty="0" smtClean="0"/>
              <a:t>class VECTOR</a:t>
            </a:r>
          </a:p>
          <a:p>
            <a:pPr>
              <a:buFont typeface="Arial" charset="0"/>
              <a:buNone/>
              <a:defRPr/>
            </a:pPr>
            <a:r>
              <a:rPr lang="en-US" altLang="ko-KR" sz="1600" dirty="0" smtClean="0"/>
              <a:t>{</a:t>
            </a:r>
          </a:p>
          <a:p>
            <a:pPr>
              <a:buFont typeface="Arial" charset="0"/>
              <a:buNone/>
              <a:defRPr/>
            </a:pPr>
            <a:r>
              <a:rPr lang="en-US" altLang="ko-KR" sz="1600" dirty="0" smtClean="0"/>
              <a:t>public:</a:t>
            </a:r>
          </a:p>
          <a:p>
            <a:pPr>
              <a:buFont typeface="Arial" charset="0"/>
              <a:buNone/>
              <a:defRPr/>
            </a:pPr>
            <a:r>
              <a:rPr lang="en-US" altLang="ko-KR" sz="1600" dirty="0" smtClean="0"/>
              <a:t>    float	    Magnitude();</a:t>
            </a:r>
          </a:p>
          <a:p>
            <a:pPr>
              <a:buFont typeface="Arial" charset="0"/>
              <a:buNone/>
              <a:defRPr/>
            </a:pPr>
            <a:r>
              <a:rPr lang="en-US" altLang="ko-KR" sz="1600" dirty="0" smtClean="0"/>
              <a:t>    float	    </a:t>
            </a:r>
            <a:r>
              <a:rPr lang="en-US" altLang="ko-KR" sz="1600" dirty="0" err="1" smtClean="0"/>
              <a:t>InnerProduct</a:t>
            </a:r>
            <a:r>
              <a:rPr lang="en-US" altLang="ko-KR" sz="1600" dirty="0" smtClean="0"/>
              <a:t>(VECTOR v);</a:t>
            </a:r>
          </a:p>
          <a:p>
            <a:pPr>
              <a:buFont typeface="Arial" charset="0"/>
              <a:buNone/>
              <a:defRPr/>
            </a:pPr>
            <a:r>
              <a:rPr lang="en-US" altLang="ko-KR" sz="1600" dirty="0" smtClean="0"/>
              <a:t>    VECTOR  </a:t>
            </a:r>
            <a:r>
              <a:rPr lang="en-US" altLang="ko-KR" sz="1600" dirty="0" err="1" smtClean="0"/>
              <a:t>CrossProduct</a:t>
            </a:r>
            <a:r>
              <a:rPr lang="en-US" altLang="ko-KR" sz="1600" dirty="0" smtClean="0"/>
              <a:t>(VECTOR v);</a:t>
            </a:r>
          </a:p>
          <a:p>
            <a:pPr>
              <a:buFont typeface="Arial" charset="0"/>
              <a:buNone/>
              <a:defRPr/>
            </a:pPr>
            <a:endParaRPr lang="en-US" altLang="ko-KR" sz="1600" dirty="0" smtClean="0"/>
          </a:p>
          <a:p>
            <a:pPr>
              <a:buFont typeface="Arial" charset="0"/>
              <a:buNone/>
              <a:defRPr/>
            </a:pPr>
            <a:r>
              <a:rPr lang="en-US" altLang="ko-KR" sz="1600" dirty="0" smtClean="0"/>
              <a:t>    float	    x;</a:t>
            </a:r>
          </a:p>
          <a:p>
            <a:pPr>
              <a:buFont typeface="Arial" charset="0"/>
              <a:buNone/>
              <a:defRPr/>
            </a:pPr>
            <a:r>
              <a:rPr lang="en-US" altLang="ko-KR" sz="1600" dirty="0" smtClean="0"/>
              <a:t>    float	    y;</a:t>
            </a:r>
          </a:p>
          <a:p>
            <a:pPr>
              <a:buFont typeface="Arial" charset="0"/>
              <a:buNone/>
              <a:defRPr/>
            </a:pPr>
            <a:r>
              <a:rPr lang="en-US" altLang="ko-KR" sz="1600" dirty="0" smtClean="0"/>
              <a:t>    float	    z;</a:t>
            </a:r>
          </a:p>
          <a:p>
            <a:pPr>
              <a:buFont typeface="Arial" charset="0"/>
              <a:buNone/>
              <a:defRPr/>
            </a:pPr>
            <a:r>
              <a:rPr lang="en-US" altLang="ko-KR" sz="1600" dirty="0" smtClean="0"/>
              <a:t>};</a:t>
            </a:r>
          </a:p>
          <a:p>
            <a:pPr>
              <a:buFont typeface="Arial" charset="0"/>
              <a:buNone/>
              <a:defRPr/>
            </a:pPr>
            <a:endParaRPr lang="en-US" altLang="ko-KR" sz="1400" dirty="0" smtClean="0"/>
          </a:p>
        </p:txBody>
      </p:sp>
      <p:sp>
        <p:nvSpPr>
          <p:cNvPr id="11" name="내용 개체 틀 2"/>
          <p:cNvSpPr txBox="1">
            <a:spLocks/>
          </p:cNvSpPr>
          <p:nvPr/>
        </p:nvSpPr>
        <p:spPr bwMode="auto">
          <a:xfrm>
            <a:off x="4500563" y="1423988"/>
            <a:ext cx="4103687" cy="485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pPr marL="342900" indent="-342900" eaLnBrk="0" hangingPunct="0">
              <a:spcBef>
                <a:spcPct val="20000"/>
              </a:spcBef>
              <a:buClr>
                <a:srgbClr val="953735"/>
              </a:buClr>
              <a:defRPr/>
            </a:pPr>
            <a:r>
              <a:rPr kumimoji="0"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/>
                <a:ea typeface="맑은 고딕"/>
              </a:rPr>
              <a:t>float VECTOR::Magnitude()</a:t>
            </a:r>
          </a:p>
          <a:p>
            <a:pPr marL="342900" indent="-342900" eaLnBrk="0" hangingPunct="0">
              <a:spcBef>
                <a:spcPct val="20000"/>
              </a:spcBef>
              <a:buClr>
                <a:srgbClr val="953735"/>
              </a:buClr>
              <a:defRPr/>
            </a:pPr>
            <a:r>
              <a:rPr kumimoji="0"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/>
                <a:ea typeface="맑은 고딕"/>
              </a:rPr>
              <a:t>{</a:t>
            </a:r>
          </a:p>
          <a:p>
            <a:pPr marL="342900" indent="-342900" eaLnBrk="0" hangingPunct="0">
              <a:spcBef>
                <a:spcPct val="20000"/>
              </a:spcBef>
              <a:buClr>
                <a:srgbClr val="953735"/>
              </a:buClr>
              <a:defRPr/>
            </a:pPr>
            <a:r>
              <a:rPr kumimoji="0"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/>
                <a:ea typeface="맑은 고딕"/>
              </a:rPr>
              <a:t>    return </a:t>
            </a:r>
            <a:r>
              <a:rPr kumimoji="0" lang="en-US" altLang="ko-KR" sz="1400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맑은 고딕"/>
                <a:ea typeface="맑은 고딕"/>
              </a:rPr>
              <a:t>sqrt</a:t>
            </a:r>
            <a:r>
              <a:rPr kumimoji="0"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/>
                <a:ea typeface="맑은 고딕"/>
              </a:rPr>
              <a:t>(x * x + y * y + z * z);</a:t>
            </a:r>
          </a:p>
          <a:p>
            <a:pPr marL="342900" indent="-342900" eaLnBrk="0" hangingPunct="0">
              <a:spcBef>
                <a:spcPct val="20000"/>
              </a:spcBef>
              <a:buClr>
                <a:srgbClr val="953735"/>
              </a:buClr>
              <a:defRPr/>
            </a:pPr>
            <a:r>
              <a:rPr kumimoji="0"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/>
                <a:ea typeface="맑은 고딕"/>
              </a:rPr>
              <a:t>}</a:t>
            </a:r>
          </a:p>
          <a:p>
            <a:pPr marL="342900" indent="-342900" eaLnBrk="0" hangingPunct="0">
              <a:spcBef>
                <a:spcPct val="20000"/>
              </a:spcBef>
              <a:buClr>
                <a:srgbClr val="953735"/>
              </a:buClr>
              <a:defRPr/>
            </a:pPr>
            <a:endParaRPr kumimoji="0" lang="en-US" altLang="ko-KR" sz="1100" b="1" dirty="0">
              <a:solidFill>
                <a:prstClr val="black">
                  <a:lumMod val="75000"/>
                  <a:lumOff val="25000"/>
                </a:prstClr>
              </a:solidFill>
              <a:latin typeface="맑은 고딕"/>
              <a:ea typeface="맑은 고딕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953735"/>
              </a:buClr>
              <a:defRPr/>
            </a:pPr>
            <a:r>
              <a:rPr kumimoji="0"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/>
                <a:ea typeface="맑은 고딕"/>
              </a:rPr>
              <a:t>float VECTOR::</a:t>
            </a:r>
            <a:r>
              <a:rPr kumimoji="0" lang="en-US" altLang="ko-KR" sz="1400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맑은 고딕"/>
                <a:ea typeface="맑은 고딕"/>
              </a:rPr>
              <a:t>InnerProduct</a:t>
            </a:r>
            <a:r>
              <a:rPr kumimoji="0"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/>
                <a:ea typeface="맑은 고딕"/>
              </a:rPr>
              <a:t>(VECTOR v)</a:t>
            </a:r>
          </a:p>
          <a:p>
            <a:pPr marL="342900" indent="-342900" eaLnBrk="0" hangingPunct="0">
              <a:spcBef>
                <a:spcPct val="20000"/>
              </a:spcBef>
              <a:buClr>
                <a:srgbClr val="953735"/>
              </a:buClr>
              <a:defRPr/>
            </a:pPr>
            <a:r>
              <a:rPr kumimoji="0"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/>
                <a:ea typeface="맑은 고딕"/>
              </a:rPr>
              <a:t>{</a:t>
            </a:r>
          </a:p>
          <a:p>
            <a:pPr marL="342900" indent="-342900" eaLnBrk="0" hangingPunct="0">
              <a:spcBef>
                <a:spcPct val="20000"/>
              </a:spcBef>
              <a:buClr>
                <a:srgbClr val="953735"/>
              </a:buClr>
              <a:defRPr/>
            </a:pPr>
            <a:r>
              <a:rPr kumimoji="0"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/>
                <a:ea typeface="맑은 고딕"/>
              </a:rPr>
              <a:t>    return (x * </a:t>
            </a:r>
            <a:r>
              <a:rPr kumimoji="0" lang="en-US" altLang="ko-KR" sz="1400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맑은 고딕"/>
                <a:ea typeface="맑은 고딕"/>
              </a:rPr>
              <a:t>v.x</a:t>
            </a:r>
            <a:r>
              <a:rPr kumimoji="0"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/>
                <a:ea typeface="맑은 고딕"/>
              </a:rPr>
              <a:t> + y * </a:t>
            </a:r>
            <a:r>
              <a:rPr kumimoji="0" lang="en-US" altLang="ko-KR" sz="1400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맑은 고딕"/>
                <a:ea typeface="맑은 고딕"/>
              </a:rPr>
              <a:t>v.y</a:t>
            </a:r>
            <a:r>
              <a:rPr kumimoji="0"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/>
                <a:ea typeface="맑은 고딕"/>
              </a:rPr>
              <a:t> + z * </a:t>
            </a:r>
            <a:r>
              <a:rPr kumimoji="0" lang="en-US" altLang="ko-KR" sz="1400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맑은 고딕"/>
                <a:ea typeface="맑은 고딕"/>
              </a:rPr>
              <a:t>v.z</a:t>
            </a:r>
            <a:r>
              <a:rPr kumimoji="0"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/>
                <a:ea typeface="맑은 고딕"/>
              </a:rPr>
              <a:t>);</a:t>
            </a:r>
          </a:p>
          <a:p>
            <a:pPr marL="342900" indent="-342900" eaLnBrk="0" hangingPunct="0">
              <a:spcBef>
                <a:spcPct val="20000"/>
              </a:spcBef>
              <a:buClr>
                <a:srgbClr val="953735"/>
              </a:buClr>
              <a:defRPr/>
            </a:pPr>
            <a:r>
              <a:rPr kumimoji="0"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/>
                <a:ea typeface="맑은 고딕"/>
              </a:rPr>
              <a:t>}</a:t>
            </a:r>
          </a:p>
          <a:p>
            <a:pPr marL="342900" indent="-342900" eaLnBrk="0" hangingPunct="0">
              <a:spcBef>
                <a:spcPct val="20000"/>
              </a:spcBef>
              <a:buClr>
                <a:srgbClr val="953735"/>
              </a:buClr>
              <a:defRPr/>
            </a:pPr>
            <a:endParaRPr kumimoji="0" lang="en-US" altLang="ko-KR" sz="1100" b="1" dirty="0">
              <a:solidFill>
                <a:prstClr val="black">
                  <a:lumMod val="75000"/>
                  <a:lumOff val="25000"/>
                </a:prstClr>
              </a:solidFill>
              <a:latin typeface="맑은 고딕"/>
              <a:ea typeface="맑은 고딕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953735"/>
              </a:buClr>
              <a:defRPr/>
            </a:pPr>
            <a:r>
              <a:rPr kumimoji="0"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VECTOR </a:t>
            </a:r>
            <a:r>
              <a:rPr kumimoji="0"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VECTOR</a:t>
            </a:r>
            <a:r>
              <a:rPr kumimoji="0"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::</a:t>
            </a:r>
            <a:r>
              <a:rPr kumimoji="0"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CrossProduct</a:t>
            </a:r>
            <a:r>
              <a:rPr kumimoji="0"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(VECTOR v)</a:t>
            </a:r>
          </a:p>
          <a:p>
            <a:pPr marL="342900" indent="-342900" eaLnBrk="0" hangingPunct="0">
              <a:spcBef>
                <a:spcPct val="20000"/>
              </a:spcBef>
              <a:buClr>
                <a:srgbClr val="953735"/>
              </a:buClr>
              <a:defRPr/>
            </a:pPr>
            <a:r>
              <a:rPr kumimoji="0"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{</a:t>
            </a:r>
          </a:p>
          <a:p>
            <a:pPr marL="342900" indent="-342900" eaLnBrk="0" hangingPunct="0">
              <a:spcBef>
                <a:spcPct val="20000"/>
              </a:spcBef>
              <a:buClr>
                <a:srgbClr val="953735"/>
              </a:buClr>
              <a:defRPr/>
            </a:pPr>
            <a:r>
              <a:rPr kumimoji="0"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    VECTOR result;</a:t>
            </a:r>
          </a:p>
          <a:p>
            <a:pPr marL="342900" indent="-342900" eaLnBrk="0" hangingPunct="0">
              <a:spcBef>
                <a:spcPct val="20000"/>
              </a:spcBef>
              <a:buClr>
                <a:srgbClr val="953735"/>
              </a:buClr>
              <a:defRPr/>
            </a:pPr>
            <a:r>
              <a:rPr kumimoji="0"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    </a:t>
            </a:r>
            <a:r>
              <a:rPr kumimoji="0"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result.x</a:t>
            </a:r>
            <a:r>
              <a:rPr kumimoji="0"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 = y * </a:t>
            </a:r>
            <a:r>
              <a:rPr kumimoji="0"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v.z</a:t>
            </a:r>
            <a:r>
              <a:rPr kumimoji="0"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 - z * </a:t>
            </a:r>
            <a:r>
              <a:rPr kumimoji="0"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v.y</a:t>
            </a:r>
            <a:r>
              <a:rPr kumimoji="0"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;</a:t>
            </a:r>
          </a:p>
          <a:p>
            <a:pPr marL="342900" indent="-342900" eaLnBrk="0" hangingPunct="0">
              <a:spcBef>
                <a:spcPct val="20000"/>
              </a:spcBef>
              <a:buClr>
                <a:srgbClr val="953735"/>
              </a:buClr>
              <a:defRPr/>
            </a:pPr>
            <a:r>
              <a:rPr kumimoji="0"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    </a:t>
            </a:r>
            <a:r>
              <a:rPr kumimoji="0"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result.y</a:t>
            </a:r>
            <a:r>
              <a:rPr kumimoji="0"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 = z * </a:t>
            </a:r>
            <a:r>
              <a:rPr kumimoji="0"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v.x</a:t>
            </a:r>
            <a:r>
              <a:rPr kumimoji="0"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 - x * </a:t>
            </a:r>
            <a:r>
              <a:rPr kumimoji="0"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v.z</a:t>
            </a:r>
            <a:r>
              <a:rPr kumimoji="0"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;</a:t>
            </a:r>
          </a:p>
          <a:p>
            <a:pPr marL="342900" indent="-342900" eaLnBrk="0" hangingPunct="0">
              <a:spcBef>
                <a:spcPct val="20000"/>
              </a:spcBef>
              <a:buClr>
                <a:srgbClr val="953735"/>
              </a:buClr>
              <a:defRPr/>
            </a:pPr>
            <a:r>
              <a:rPr kumimoji="0"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    </a:t>
            </a:r>
            <a:r>
              <a:rPr kumimoji="0"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result.z</a:t>
            </a:r>
            <a:r>
              <a:rPr kumimoji="0"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 = x * </a:t>
            </a:r>
            <a:r>
              <a:rPr kumimoji="0"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v.y</a:t>
            </a:r>
            <a:r>
              <a:rPr kumimoji="0"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 - y * </a:t>
            </a:r>
            <a:r>
              <a:rPr kumimoji="0"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v.x</a:t>
            </a:r>
            <a:r>
              <a:rPr kumimoji="0"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;</a:t>
            </a:r>
          </a:p>
          <a:p>
            <a:pPr marL="342900" indent="-342900" eaLnBrk="0" hangingPunct="0">
              <a:spcBef>
                <a:spcPct val="20000"/>
              </a:spcBef>
              <a:buClr>
                <a:srgbClr val="953735"/>
              </a:buClr>
              <a:defRPr/>
            </a:pPr>
            <a:endParaRPr kumimoji="0"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953735"/>
              </a:buClr>
              <a:defRPr/>
            </a:pPr>
            <a:r>
              <a:rPr kumimoji="0"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    return result;</a:t>
            </a:r>
          </a:p>
          <a:p>
            <a:pPr marL="342900" indent="-342900" eaLnBrk="0" hangingPunct="0">
              <a:spcBef>
                <a:spcPct val="20000"/>
              </a:spcBef>
              <a:buClr>
                <a:srgbClr val="953735"/>
              </a:buClr>
              <a:defRPr/>
            </a:pPr>
            <a:r>
              <a:rPr kumimoji="0"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500063" y="2173288"/>
            <a:ext cx="7772400" cy="147002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 smtClean="0"/>
              <a:t>Matrix Algebra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1463" y="203200"/>
            <a:ext cx="8229600" cy="79692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 smtClean="0"/>
              <a:t>Matrix Examples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428750"/>
            <a:ext cx="8229600" cy="4857750"/>
          </a:xfrm>
        </p:spPr>
        <p:txBody>
          <a:bodyPr/>
          <a:lstStyle/>
          <a:p>
            <a:pPr lvl="3" eaLnBrk="1" hangingPunct="1">
              <a:defRPr/>
            </a:pPr>
            <a:endParaRPr lang="en-US" altLang="ko-KR" dirty="0" smtClean="0"/>
          </a:p>
          <a:p>
            <a:pPr lvl="3" eaLnBrk="1" hangingPunct="1">
              <a:defRPr/>
            </a:pPr>
            <a:endParaRPr lang="en-US" altLang="ko-KR" dirty="0" smtClean="0"/>
          </a:p>
          <a:p>
            <a:pPr lvl="3" eaLnBrk="1" hangingPunct="1">
              <a:defRPr/>
            </a:pPr>
            <a:endParaRPr lang="en-US" altLang="ko-KR" dirty="0" smtClean="0"/>
          </a:p>
          <a:p>
            <a:pPr lvl="3" eaLnBrk="1" hangingPunct="1">
              <a:defRPr/>
            </a:pPr>
            <a:endParaRPr lang="en-US" altLang="ko-KR" dirty="0" smtClean="0"/>
          </a:p>
          <a:p>
            <a:pPr lvl="3" eaLnBrk="1" hangingPunct="1">
              <a:defRPr/>
            </a:pPr>
            <a:endParaRPr lang="en-US" altLang="ko-KR" dirty="0" smtClean="0"/>
          </a:p>
          <a:p>
            <a:pPr lvl="3" eaLnBrk="1" hangingPunct="1">
              <a:defRPr/>
            </a:pPr>
            <a:endParaRPr lang="en-US" altLang="ko-KR" dirty="0" smtClean="0"/>
          </a:p>
          <a:p>
            <a:pPr lvl="3" eaLnBrk="1" hangingPunct="1">
              <a:defRPr/>
            </a:pPr>
            <a:endParaRPr lang="en-US" altLang="ko-KR" dirty="0" smtClean="0"/>
          </a:p>
          <a:p>
            <a:pPr eaLnBrk="1" hangingPunct="1">
              <a:defRPr/>
            </a:pPr>
            <a:r>
              <a:rPr lang="en-US" altLang="ko-KR" dirty="0" smtClean="0"/>
              <a:t>Matrix A : 4x4</a:t>
            </a:r>
          </a:p>
          <a:p>
            <a:pPr lvl="1" eaLnBrk="1" hangingPunct="1">
              <a:defRPr/>
            </a:pPr>
            <a:r>
              <a:rPr lang="en-US" altLang="ko-KR" dirty="0" smtClean="0"/>
              <a:t>Square matrix</a:t>
            </a:r>
          </a:p>
          <a:p>
            <a:pPr eaLnBrk="1" hangingPunct="1">
              <a:defRPr/>
            </a:pPr>
            <a:r>
              <a:rPr lang="en-US" altLang="ko-KR" dirty="0" smtClean="0"/>
              <a:t>Matrix B : 3x2</a:t>
            </a:r>
          </a:p>
          <a:p>
            <a:pPr eaLnBrk="1" hangingPunct="1">
              <a:defRPr/>
            </a:pPr>
            <a:r>
              <a:rPr lang="en-US" altLang="ko-KR" dirty="0" smtClean="0"/>
              <a:t>Matrix u : row vector</a:t>
            </a:r>
          </a:p>
          <a:p>
            <a:pPr eaLnBrk="1" hangingPunct="1">
              <a:defRPr/>
            </a:pPr>
            <a:r>
              <a:rPr lang="en-US" altLang="ko-KR" dirty="0" smtClean="0"/>
              <a:t>Matrix v : column vector</a:t>
            </a:r>
            <a:endParaRPr lang="ko-KR" alt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472" y="1452561"/>
            <a:ext cx="8286808" cy="19431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3072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2788" y="4902200"/>
            <a:ext cx="361950" cy="379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6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1675" y="5365750"/>
            <a:ext cx="3190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1463" y="203200"/>
            <a:ext cx="8229600" cy="79692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 smtClean="0"/>
              <a:t>Basic Matrix Operations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428750"/>
            <a:ext cx="8229600" cy="485775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 smtClean="0"/>
              <a:t>Equality</a:t>
            </a:r>
          </a:p>
          <a:p>
            <a:pPr eaLnBrk="1" hangingPunct="1">
              <a:defRPr/>
            </a:pPr>
            <a:r>
              <a:rPr lang="en-US" altLang="ko-KR" dirty="0" smtClean="0"/>
              <a:t>Addition/subtraction</a:t>
            </a:r>
          </a:p>
          <a:p>
            <a:pPr eaLnBrk="1" hangingPunct="1">
              <a:defRPr/>
            </a:pPr>
            <a:r>
              <a:rPr lang="en-US" altLang="ko-KR" dirty="0" smtClean="0"/>
              <a:t>Scalar multiplication</a:t>
            </a:r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472" y="3031010"/>
            <a:ext cx="8423614" cy="30622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</p:pic>
      <p:cxnSp>
        <p:nvCxnSpPr>
          <p:cNvPr id="5" name="직선 연결선 4"/>
          <p:cNvCxnSpPr/>
          <p:nvPr/>
        </p:nvCxnSpPr>
        <p:spPr>
          <a:xfrm>
            <a:off x="5754688" y="3407228"/>
            <a:ext cx="2994025" cy="0"/>
          </a:xfrm>
          <a:prstGeom prst="line">
            <a:avLst/>
          </a:prstGeom>
          <a:ln w="28575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187450" y="3705678"/>
            <a:ext cx="1008063" cy="0"/>
          </a:xfrm>
          <a:prstGeom prst="line">
            <a:avLst/>
          </a:prstGeom>
          <a:ln w="28575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3851275" y="4396241"/>
            <a:ext cx="4033838" cy="0"/>
          </a:xfrm>
          <a:prstGeom prst="line">
            <a:avLst/>
          </a:prstGeom>
          <a:ln w="28575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589088" y="5034416"/>
            <a:ext cx="3241675" cy="0"/>
          </a:xfrm>
          <a:prstGeom prst="line">
            <a:avLst/>
          </a:prstGeom>
          <a:ln w="28575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1463" y="203200"/>
            <a:ext cx="8229600" cy="79692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 smtClean="0"/>
              <a:t>Matrix Multiplication</a:t>
            </a:r>
            <a:endParaRPr lang="ko-KR" altLang="en-US" dirty="0"/>
          </a:p>
        </p:txBody>
      </p:sp>
      <p:sp>
        <p:nvSpPr>
          <p:cNvPr id="28" name="내용 개체 틀 27"/>
          <p:cNvSpPr>
            <a:spLocks noGrp="1"/>
          </p:cNvSpPr>
          <p:nvPr>
            <p:ph idx="1"/>
          </p:nvPr>
        </p:nvSpPr>
        <p:spPr>
          <a:xfrm>
            <a:off x="457200" y="1428750"/>
            <a:ext cx="8229600" cy="4857750"/>
          </a:xfrm>
        </p:spPr>
        <p:txBody>
          <a:bodyPr/>
          <a:lstStyle/>
          <a:p>
            <a:pPr lvl="3" eaLnBrk="1" hangingPunct="1">
              <a:defRPr/>
            </a:pPr>
            <a:endParaRPr lang="en-US" altLang="ko-KR" dirty="0" smtClean="0"/>
          </a:p>
          <a:p>
            <a:pPr lvl="3" eaLnBrk="1" hangingPunct="1">
              <a:defRPr/>
            </a:pPr>
            <a:endParaRPr lang="en-US" altLang="ko-KR" dirty="0" smtClean="0"/>
          </a:p>
          <a:p>
            <a:pPr lvl="3" eaLnBrk="1" hangingPunct="1">
              <a:defRPr/>
            </a:pPr>
            <a:endParaRPr lang="en-US" altLang="ko-KR" dirty="0" smtClean="0"/>
          </a:p>
          <a:p>
            <a:pPr lvl="3" eaLnBrk="1" hangingPunct="1">
              <a:defRPr/>
            </a:pPr>
            <a:endParaRPr lang="en-US" altLang="ko-KR" dirty="0" smtClean="0"/>
          </a:p>
          <a:p>
            <a:pPr lvl="3" eaLnBrk="1" hangingPunct="1">
              <a:defRPr/>
            </a:pPr>
            <a:endParaRPr lang="en-US" altLang="ko-KR" dirty="0" smtClean="0"/>
          </a:p>
          <a:p>
            <a:pPr lvl="3" eaLnBrk="1" hangingPunct="1">
              <a:defRPr/>
            </a:pPr>
            <a:endParaRPr lang="en-US" altLang="ko-KR" dirty="0" smtClean="0"/>
          </a:p>
          <a:p>
            <a:pPr lvl="3" eaLnBrk="1" hangingPunct="1">
              <a:defRPr/>
            </a:pPr>
            <a:endParaRPr lang="en-US" altLang="ko-KR" dirty="0" smtClean="0"/>
          </a:p>
          <a:p>
            <a:pPr lvl="3" eaLnBrk="1" hangingPunct="1">
              <a:defRPr/>
            </a:pPr>
            <a:endParaRPr lang="en-US" altLang="ko-KR" dirty="0" smtClean="0"/>
          </a:p>
          <a:p>
            <a:pPr eaLnBrk="1" hangingPunct="1">
              <a:defRPr/>
            </a:pPr>
            <a:r>
              <a:rPr lang="en-US" altLang="ko-KR" dirty="0" smtClean="0"/>
              <a:t>Associativity</a:t>
            </a:r>
            <a:endParaRPr lang="ko-KR" alt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8125" y="1428736"/>
            <a:ext cx="8667750" cy="2105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</p:pic>
      <p:sp>
        <p:nvSpPr>
          <p:cNvPr id="5" name="모서리가 둥근 직사각형 4"/>
          <p:cNvSpPr/>
          <p:nvPr/>
        </p:nvSpPr>
        <p:spPr>
          <a:xfrm>
            <a:off x="1760538" y="1651000"/>
            <a:ext cx="1235075" cy="285750"/>
          </a:xfrm>
          <a:prstGeom prst="round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660400" y="2738438"/>
            <a:ext cx="1071563" cy="285750"/>
          </a:xfrm>
          <a:prstGeom prst="round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2890838" y="2738438"/>
            <a:ext cx="1071562" cy="285750"/>
          </a:xfrm>
          <a:prstGeom prst="round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5135563" y="2738438"/>
            <a:ext cx="1071562" cy="285750"/>
          </a:xfrm>
          <a:prstGeom prst="round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839788" y="3095625"/>
            <a:ext cx="714375" cy="285750"/>
          </a:xfrm>
          <a:prstGeom prst="roundRect">
            <a:avLst/>
          </a:prstGeom>
          <a:solidFill>
            <a:srgbClr val="92D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1839913" y="2003425"/>
            <a:ext cx="1071562" cy="285750"/>
          </a:xfrm>
          <a:prstGeom prst="roundRect">
            <a:avLst/>
          </a:prstGeom>
          <a:solidFill>
            <a:srgbClr val="92D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071813" y="3095625"/>
            <a:ext cx="714375" cy="285750"/>
          </a:xfrm>
          <a:prstGeom prst="roundRect">
            <a:avLst/>
          </a:prstGeom>
          <a:solidFill>
            <a:srgbClr val="92D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5311775" y="3087688"/>
            <a:ext cx="714375" cy="285750"/>
          </a:xfrm>
          <a:prstGeom prst="roundRect">
            <a:avLst/>
          </a:prstGeom>
          <a:solidFill>
            <a:srgbClr val="92D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3160713" y="1495425"/>
            <a:ext cx="357187" cy="1000125"/>
          </a:xfrm>
          <a:prstGeom prst="roundRect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3697288" y="1495425"/>
            <a:ext cx="357187" cy="1000125"/>
          </a:xfrm>
          <a:prstGeom prst="roundRect">
            <a:avLst/>
          </a:pr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4122738" y="1495425"/>
            <a:ext cx="357187" cy="1000125"/>
          </a:xfrm>
          <a:prstGeom prst="round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1778000" y="2738438"/>
            <a:ext cx="928688" cy="285750"/>
          </a:xfrm>
          <a:prstGeom prst="roundRect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1600200" y="3092450"/>
            <a:ext cx="928688" cy="285750"/>
          </a:xfrm>
          <a:prstGeom prst="roundRect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4017963" y="2735263"/>
            <a:ext cx="928687" cy="285750"/>
          </a:xfrm>
          <a:prstGeom prst="roundRect">
            <a:avLst/>
          </a:pr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3832225" y="3095625"/>
            <a:ext cx="928688" cy="285750"/>
          </a:xfrm>
          <a:prstGeom prst="roundRect">
            <a:avLst/>
          </a:pr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6278563" y="2738438"/>
            <a:ext cx="714375" cy="285750"/>
          </a:xfrm>
          <a:prstGeom prst="round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6097588" y="3087688"/>
            <a:ext cx="714375" cy="285750"/>
          </a:xfrm>
          <a:prstGeom prst="round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7778750" y="2722563"/>
            <a:ext cx="428625" cy="285750"/>
          </a:xfrm>
          <a:prstGeom prst="ellipse">
            <a:avLst/>
          </a:prstGeom>
          <a:solidFill>
            <a:srgbClr val="FF000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7269163" y="2722563"/>
            <a:ext cx="428625" cy="285750"/>
          </a:xfrm>
          <a:prstGeom prst="ellipse">
            <a:avLst/>
          </a:prstGeom>
          <a:solidFill>
            <a:srgbClr val="FF000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7269163" y="3084513"/>
            <a:ext cx="428625" cy="285750"/>
          </a:xfrm>
          <a:prstGeom prst="ellipse">
            <a:avLst/>
          </a:prstGeom>
          <a:solidFill>
            <a:srgbClr val="FF000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7783513" y="3084513"/>
            <a:ext cx="428625" cy="285750"/>
          </a:xfrm>
          <a:prstGeom prst="ellipse">
            <a:avLst/>
          </a:prstGeom>
          <a:solidFill>
            <a:srgbClr val="FF000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8355013" y="2717800"/>
            <a:ext cx="428625" cy="285750"/>
          </a:xfrm>
          <a:prstGeom prst="ellipse">
            <a:avLst/>
          </a:prstGeom>
          <a:solidFill>
            <a:srgbClr val="FF000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8358188" y="3092450"/>
            <a:ext cx="428625" cy="285750"/>
          </a:xfrm>
          <a:prstGeom prst="ellipse">
            <a:avLst/>
          </a:prstGeom>
          <a:solidFill>
            <a:srgbClr val="FF000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57224" y="4357694"/>
            <a:ext cx="1738034" cy="1071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30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405469" y="4572008"/>
            <a:ext cx="1738035" cy="574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9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9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9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9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9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1" grpId="0" animBg="1"/>
      <p:bldP spid="11" grpId="1" animBg="1"/>
      <p:bldP spid="12" grpId="0" animBg="1"/>
      <p:bldP spid="13" grpId="0" animBg="1"/>
      <p:bldP spid="13" grpId="1" animBg="1"/>
      <p:bldP spid="13" grpId="2" animBg="1"/>
      <p:bldP spid="13" grpId="3" animBg="1"/>
      <p:bldP spid="14" grpId="0" animBg="1"/>
      <p:bldP spid="14" grpId="1" animBg="1"/>
      <p:bldP spid="14" grpId="2" animBg="1"/>
      <p:bldP spid="14" grpId="3" animBg="1"/>
      <p:bldP spid="15" grpId="0" animBg="1"/>
      <p:bldP spid="15" grpId="1" animBg="1"/>
      <p:bldP spid="15" grpId="2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1463" y="203200"/>
            <a:ext cx="8229600" cy="79692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 smtClean="0"/>
              <a:t>Various Matrices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428750"/>
            <a:ext cx="8229600" cy="485775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 smtClean="0"/>
              <a:t>Transpose of </a:t>
            </a:r>
            <a:r>
              <a:rPr lang="en-US" altLang="ko-KR" dirty="0" err="1" smtClean="0"/>
              <a:t>MxN</a:t>
            </a:r>
            <a:r>
              <a:rPr lang="en-US" altLang="ko-KR" dirty="0" smtClean="0"/>
              <a:t> matrix : </a:t>
            </a:r>
            <a:r>
              <a:rPr lang="en-US" altLang="ko-KR" dirty="0" err="1" smtClean="0"/>
              <a:t>NxM</a:t>
            </a:r>
            <a:r>
              <a:rPr lang="en-US" altLang="ko-KR" dirty="0" smtClean="0"/>
              <a:t> matrix</a:t>
            </a:r>
          </a:p>
          <a:p>
            <a:pPr lvl="3" eaLnBrk="1" hangingPunct="1">
              <a:defRPr/>
            </a:pPr>
            <a:endParaRPr lang="en-US" altLang="ko-KR" dirty="0" smtClean="0"/>
          </a:p>
          <a:p>
            <a:pPr lvl="3" eaLnBrk="1" hangingPunct="1">
              <a:defRPr/>
            </a:pPr>
            <a:endParaRPr lang="en-US" altLang="ko-KR" dirty="0" smtClean="0"/>
          </a:p>
          <a:p>
            <a:pPr lvl="3" eaLnBrk="1" hangingPunct="1">
              <a:defRPr/>
            </a:pPr>
            <a:endParaRPr lang="en-US" altLang="ko-KR" dirty="0" smtClean="0"/>
          </a:p>
          <a:p>
            <a:pPr lvl="3" eaLnBrk="1" hangingPunct="1">
              <a:defRPr/>
            </a:pPr>
            <a:endParaRPr lang="en-US" altLang="ko-KR" dirty="0" smtClean="0"/>
          </a:p>
          <a:p>
            <a:pPr lvl="3" eaLnBrk="1" hangingPunct="1">
              <a:defRPr/>
            </a:pPr>
            <a:endParaRPr lang="en-US" altLang="ko-KR" dirty="0" smtClean="0"/>
          </a:p>
          <a:p>
            <a:pPr lvl="3" eaLnBrk="1" hangingPunct="1">
              <a:defRPr/>
            </a:pPr>
            <a:endParaRPr lang="en-US" altLang="ko-KR" dirty="0" smtClean="0"/>
          </a:p>
          <a:p>
            <a:pPr lvl="3" eaLnBrk="1" hangingPunct="1">
              <a:defRPr/>
            </a:pPr>
            <a:endParaRPr lang="en-US" altLang="ko-KR" dirty="0" smtClean="0"/>
          </a:p>
          <a:p>
            <a:pPr lvl="3" eaLnBrk="1" hangingPunct="1">
              <a:defRPr/>
            </a:pPr>
            <a:endParaRPr lang="en-US" altLang="ko-KR" dirty="0" smtClean="0"/>
          </a:p>
          <a:p>
            <a:pPr lvl="3" eaLnBrk="1" hangingPunct="1">
              <a:defRPr/>
            </a:pPr>
            <a:endParaRPr lang="en-US" altLang="ko-KR" dirty="0" smtClean="0"/>
          </a:p>
          <a:p>
            <a:pPr eaLnBrk="1" hangingPunct="1">
              <a:defRPr/>
            </a:pPr>
            <a:r>
              <a:rPr lang="en-US" altLang="ko-KR" dirty="0" smtClean="0"/>
              <a:t>Identity matrix</a:t>
            </a:r>
            <a:endParaRPr lang="ko-KR" altLang="en-US" dirty="0"/>
          </a:p>
        </p:txBody>
      </p:sp>
      <p:grpSp>
        <p:nvGrpSpPr>
          <p:cNvPr id="33796" name="그룹 15"/>
          <p:cNvGrpSpPr>
            <a:grpSpLocks/>
          </p:cNvGrpSpPr>
          <p:nvPr/>
        </p:nvGrpSpPr>
        <p:grpSpPr bwMode="auto">
          <a:xfrm>
            <a:off x="928688" y="1955800"/>
            <a:ext cx="6286500" cy="2401888"/>
            <a:chOff x="928662" y="1955239"/>
            <a:chExt cx="6286544" cy="240245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" name="모서리가 둥근 직사각형 4"/>
            <p:cNvSpPr/>
            <p:nvPr/>
          </p:nvSpPr>
          <p:spPr bwMode="auto">
            <a:xfrm>
              <a:off x="928662" y="1955239"/>
              <a:ext cx="6286544" cy="2402456"/>
            </a:xfrm>
            <a:prstGeom prst="roundRect">
              <a:avLst/>
            </a:prstGeom>
            <a:solidFill>
              <a:schemeClr val="bg1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lIns="93600" tIns="46800" rIns="93600" bIns="46800" anchor="ctr"/>
            <a:lstStyle/>
            <a:p>
              <a:pPr algn="ctr">
                <a:spcBef>
                  <a:spcPct val="50000"/>
                </a:spcBef>
                <a:defRPr/>
              </a:pPr>
              <a:endParaRPr lang="ko-KR" altLang="en-US" sz="1600" b="1" dirty="0">
                <a:latin typeface="굴림" pitchFamily="50" charset="-127"/>
                <a:ea typeface="굴림" pitchFamily="50" charset="-127"/>
              </a:endParaRPr>
            </a:p>
          </p:txBody>
        </p:sp>
        <p:pic>
          <p:nvPicPr>
            <p:cNvPr id="33802" name="Picture 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7263" y="2173812"/>
              <a:ext cx="1800225" cy="695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3803" name="Picture 8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0859" y="3077100"/>
              <a:ext cx="1590675" cy="1123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3804" name="Picture 9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58065" y="2016115"/>
              <a:ext cx="1495425" cy="1095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3805" name="Picture 10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3159116"/>
              <a:ext cx="1657350" cy="1095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3806" name="Picture 11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01775" y="2087572"/>
              <a:ext cx="781050" cy="1457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3807" name="Picture 12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53042" y="3779842"/>
              <a:ext cx="1847850" cy="409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77826" name="Picture 2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911728" y="5010171"/>
            <a:ext cx="3660272" cy="1438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786313" y="5429264"/>
            <a:ext cx="2000265" cy="55562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1463" y="203200"/>
            <a:ext cx="8229600" cy="796925"/>
          </a:xfrm>
        </p:spPr>
        <p:txBody>
          <a:bodyPr/>
          <a:lstStyle/>
          <a:p>
            <a:pPr>
              <a:defRPr/>
            </a:pPr>
            <a:r>
              <a:rPr lang="en-US" altLang="ko-KR" dirty="0" smtClean="0"/>
              <a:t>Matrix </a:t>
            </a:r>
            <a:r>
              <a:rPr lang="en-US" altLang="ko-KR" dirty="0"/>
              <a:t>Data Structure Prototype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428750"/>
            <a:ext cx="4114800" cy="4857750"/>
          </a:xfrm>
        </p:spPr>
        <p:txBody>
          <a:bodyPr>
            <a:normAutofit fontScale="92500" lnSpcReduction="20000"/>
          </a:bodyPr>
          <a:lstStyle/>
          <a:p>
            <a:pPr>
              <a:buFont typeface="Arial" charset="0"/>
              <a:buNone/>
              <a:defRPr/>
            </a:pPr>
            <a:r>
              <a:rPr lang="en-US" altLang="ko-KR" sz="1700" dirty="0" smtClean="0"/>
              <a:t>class MATRIX</a:t>
            </a:r>
          </a:p>
          <a:p>
            <a:pPr>
              <a:buFont typeface="Arial" charset="0"/>
              <a:buNone/>
              <a:defRPr/>
            </a:pPr>
            <a:r>
              <a:rPr lang="en-US" altLang="ko-KR" sz="1700" dirty="0" smtClean="0"/>
              <a:t>{</a:t>
            </a:r>
          </a:p>
          <a:p>
            <a:pPr>
              <a:buFont typeface="Arial" charset="0"/>
              <a:buNone/>
              <a:defRPr/>
            </a:pPr>
            <a:r>
              <a:rPr lang="en-US" altLang="ko-KR" sz="1700" dirty="0" smtClean="0"/>
              <a:t>public:</a:t>
            </a:r>
          </a:p>
          <a:p>
            <a:pPr>
              <a:buFont typeface="Arial" charset="0"/>
              <a:buNone/>
              <a:defRPr/>
            </a:pPr>
            <a:r>
              <a:rPr lang="en-US" altLang="ko-KR" sz="1700" dirty="0" smtClean="0"/>
              <a:t>    MATRIX  Add(MATRIX m);</a:t>
            </a:r>
          </a:p>
          <a:p>
            <a:pPr>
              <a:buFont typeface="Arial" charset="0"/>
              <a:buNone/>
              <a:defRPr/>
            </a:pPr>
            <a:r>
              <a:rPr lang="en-US" altLang="ko-KR" sz="1700" dirty="0" smtClean="0"/>
              <a:t>    MATRIX  Subtract(MATRIX m);</a:t>
            </a:r>
          </a:p>
          <a:p>
            <a:pPr>
              <a:buFont typeface="Arial" charset="0"/>
              <a:buNone/>
              <a:defRPr/>
            </a:pPr>
            <a:r>
              <a:rPr lang="en-US" altLang="ko-KR" sz="1700" dirty="0" smtClean="0"/>
              <a:t>    MATRIX  Multiply(MATRIX m);</a:t>
            </a:r>
          </a:p>
          <a:p>
            <a:pPr>
              <a:buFont typeface="Arial" charset="0"/>
              <a:buNone/>
              <a:defRPr/>
            </a:pPr>
            <a:r>
              <a:rPr lang="en-US" altLang="ko-KR" sz="1700" dirty="0" smtClean="0"/>
              <a:t>    MATRIX  Transpose();  </a:t>
            </a:r>
          </a:p>
          <a:p>
            <a:pPr>
              <a:buFont typeface="Arial" charset="0"/>
              <a:buNone/>
              <a:defRPr/>
            </a:pPr>
            <a:endParaRPr lang="en-US" altLang="ko-KR" sz="1700" dirty="0" smtClean="0"/>
          </a:p>
          <a:p>
            <a:pPr>
              <a:buFont typeface="Arial" charset="0"/>
              <a:buNone/>
              <a:defRPr/>
            </a:pPr>
            <a:r>
              <a:rPr lang="en-US" altLang="ko-KR" sz="1700" dirty="0" smtClean="0"/>
              <a:t>    float       </a:t>
            </a:r>
            <a:r>
              <a:rPr lang="en-US" altLang="ko-KR" sz="1700" dirty="0" err="1" smtClean="0"/>
              <a:t>ele</a:t>
            </a:r>
            <a:r>
              <a:rPr lang="en-US" altLang="ko-KR" sz="1700" dirty="0" smtClean="0"/>
              <a:t>[4][4];</a:t>
            </a:r>
          </a:p>
          <a:p>
            <a:pPr>
              <a:buFont typeface="Arial" charset="0"/>
              <a:buNone/>
              <a:defRPr/>
            </a:pPr>
            <a:r>
              <a:rPr lang="en-US" altLang="ko-KR" sz="1700" dirty="0" smtClean="0"/>
              <a:t>    float       num_of_rows;</a:t>
            </a:r>
          </a:p>
          <a:p>
            <a:pPr>
              <a:buFont typeface="Arial" charset="0"/>
              <a:buNone/>
              <a:defRPr/>
            </a:pPr>
            <a:r>
              <a:rPr lang="en-US" altLang="ko-KR" sz="1700" dirty="0" smtClean="0"/>
              <a:t>    float       num_of_columns;</a:t>
            </a:r>
          </a:p>
          <a:p>
            <a:pPr>
              <a:buFont typeface="Arial" charset="0"/>
              <a:buNone/>
              <a:defRPr/>
            </a:pPr>
            <a:r>
              <a:rPr lang="en-US" altLang="ko-KR" sz="1700" dirty="0" smtClean="0"/>
              <a:t>};</a:t>
            </a:r>
          </a:p>
          <a:p>
            <a:pPr>
              <a:buFont typeface="Arial" charset="0"/>
              <a:buNone/>
              <a:defRPr/>
            </a:pPr>
            <a:endParaRPr lang="en-US" altLang="ko-KR" sz="1300" dirty="0" smtClean="0"/>
          </a:p>
          <a:p>
            <a:pPr>
              <a:buFont typeface="Arial" charset="0"/>
              <a:buNone/>
              <a:defRPr/>
            </a:pPr>
            <a:r>
              <a:rPr lang="en-US" altLang="ko-KR" sz="13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MATRIX </a:t>
            </a:r>
            <a:r>
              <a:rPr lang="en-US" altLang="ko-KR" sz="13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MATRIX</a:t>
            </a:r>
            <a:r>
              <a:rPr lang="en-US" altLang="ko-KR" sz="13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::Add(MATRIX m)</a:t>
            </a:r>
          </a:p>
          <a:p>
            <a:pPr>
              <a:buFont typeface="Arial" charset="0"/>
              <a:buNone/>
              <a:defRPr/>
            </a:pPr>
            <a:r>
              <a:rPr lang="en-US" altLang="ko-KR" sz="13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{</a:t>
            </a:r>
          </a:p>
          <a:p>
            <a:pPr>
              <a:buFont typeface="Arial" charset="0"/>
              <a:buNone/>
              <a:defRPr/>
            </a:pPr>
            <a:r>
              <a:rPr lang="en-US" altLang="ko-KR" sz="13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   MATRIX result;</a:t>
            </a:r>
          </a:p>
          <a:p>
            <a:pPr>
              <a:buFont typeface="Arial" charset="0"/>
              <a:buNone/>
              <a:defRPr/>
            </a:pPr>
            <a:r>
              <a:rPr lang="en-US" altLang="ko-KR" sz="13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   for(</a:t>
            </a:r>
            <a:r>
              <a:rPr lang="en-US" altLang="ko-KR" sz="13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int</a:t>
            </a:r>
            <a:r>
              <a:rPr lang="en-US" altLang="ko-KR" sz="13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13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i</a:t>
            </a:r>
            <a:r>
              <a:rPr lang="en-US" altLang="ko-KR" sz="13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= 0; </a:t>
            </a:r>
            <a:r>
              <a:rPr lang="en-US" altLang="ko-KR" sz="13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i</a:t>
            </a:r>
            <a:r>
              <a:rPr lang="en-US" altLang="ko-KR" sz="13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&lt; num_of_rows; </a:t>
            </a:r>
            <a:r>
              <a:rPr lang="en-US" altLang="ko-KR" sz="13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i</a:t>
            </a:r>
            <a:r>
              <a:rPr lang="en-US" altLang="ko-KR" sz="13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++)</a:t>
            </a:r>
          </a:p>
          <a:p>
            <a:pPr>
              <a:buFont typeface="Arial" charset="0"/>
              <a:buNone/>
              <a:defRPr/>
            </a:pPr>
            <a:r>
              <a:rPr lang="en-US" altLang="ko-KR" sz="13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       for(</a:t>
            </a:r>
            <a:r>
              <a:rPr lang="en-US" altLang="ko-KR" sz="13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int</a:t>
            </a:r>
            <a:r>
              <a:rPr lang="en-US" altLang="ko-KR" sz="13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j = 0; j &lt; num_of_columns; j++)</a:t>
            </a:r>
          </a:p>
          <a:p>
            <a:pPr>
              <a:buFont typeface="Arial" charset="0"/>
              <a:buNone/>
              <a:defRPr/>
            </a:pPr>
            <a:r>
              <a:rPr lang="en-US" altLang="ko-KR" sz="13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           result.ele[</a:t>
            </a:r>
            <a:r>
              <a:rPr lang="en-US" altLang="ko-KR" sz="13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i</a:t>
            </a:r>
            <a:r>
              <a:rPr lang="en-US" altLang="ko-KR" sz="13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][j] = </a:t>
            </a:r>
            <a:r>
              <a:rPr lang="en-US" altLang="ko-KR" sz="13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ele</a:t>
            </a:r>
            <a:r>
              <a:rPr lang="en-US" altLang="ko-KR" sz="13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[</a:t>
            </a:r>
            <a:r>
              <a:rPr lang="en-US" altLang="ko-KR" sz="13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i</a:t>
            </a:r>
            <a:r>
              <a:rPr lang="en-US" altLang="ko-KR" sz="13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][j] + m.ele[</a:t>
            </a:r>
            <a:r>
              <a:rPr lang="en-US" altLang="ko-KR" sz="13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i</a:t>
            </a:r>
            <a:r>
              <a:rPr lang="en-US" altLang="ko-KR" sz="13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][j];</a:t>
            </a:r>
          </a:p>
          <a:p>
            <a:pPr>
              <a:buFont typeface="Arial" charset="0"/>
              <a:buNone/>
              <a:defRPr/>
            </a:pPr>
            <a:endParaRPr lang="en-US" altLang="ko-KR" sz="13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buFont typeface="Arial" charset="0"/>
              <a:buNone/>
              <a:defRPr/>
            </a:pPr>
            <a:r>
              <a:rPr lang="en-US" altLang="ko-KR" sz="13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   return result;</a:t>
            </a:r>
          </a:p>
          <a:p>
            <a:pPr>
              <a:buFont typeface="Arial" charset="0"/>
              <a:buNone/>
              <a:defRPr/>
            </a:pPr>
            <a:r>
              <a:rPr lang="en-US" altLang="ko-KR" sz="13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}</a:t>
            </a:r>
            <a:endParaRPr lang="en-US" altLang="ko-KR" sz="1300" dirty="0" smtClean="0"/>
          </a:p>
        </p:txBody>
      </p:sp>
      <p:sp>
        <p:nvSpPr>
          <p:cNvPr id="34820" name="내용 개체 틀 2"/>
          <p:cNvSpPr txBox="1">
            <a:spLocks/>
          </p:cNvSpPr>
          <p:nvPr/>
        </p:nvSpPr>
        <p:spPr bwMode="auto">
          <a:xfrm>
            <a:off x="4489450" y="1423988"/>
            <a:ext cx="4114800" cy="485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>
              <a:spcBef>
                <a:spcPct val="20000"/>
              </a:spcBef>
              <a:buClr>
                <a:srgbClr val="953735"/>
              </a:buClr>
            </a:pPr>
            <a:r>
              <a:rPr kumimoji="0" lang="en-US" altLang="ko-KR" sz="1200" b="1">
                <a:solidFill>
                  <a:srgbClr val="404040"/>
                </a:solidFill>
                <a:latin typeface="맑은 고딕" pitchFamily="50" charset="-127"/>
                <a:ea typeface="맑은 고딕" pitchFamily="50" charset="-127"/>
              </a:rPr>
              <a:t>MATRIX MATRIX::Multiply(MATRIX m)</a:t>
            </a:r>
          </a:p>
          <a:p>
            <a:pPr>
              <a:spcBef>
                <a:spcPct val="20000"/>
              </a:spcBef>
              <a:buClr>
                <a:srgbClr val="953735"/>
              </a:buClr>
            </a:pPr>
            <a:r>
              <a:rPr kumimoji="0" lang="en-US" altLang="ko-KR" sz="1200" b="1">
                <a:solidFill>
                  <a:srgbClr val="404040"/>
                </a:solidFill>
                <a:latin typeface="맑은 고딕" pitchFamily="50" charset="-127"/>
                <a:ea typeface="맑은 고딕" pitchFamily="50" charset="-127"/>
              </a:rPr>
              <a:t>{</a:t>
            </a:r>
          </a:p>
          <a:p>
            <a:pPr>
              <a:spcBef>
                <a:spcPct val="20000"/>
              </a:spcBef>
              <a:buClr>
                <a:srgbClr val="953735"/>
              </a:buClr>
            </a:pPr>
            <a:r>
              <a:rPr kumimoji="0" lang="en-US" altLang="ko-KR" sz="1200" b="1">
                <a:solidFill>
                  <a:srgbClr val="404040"/>
                </a:solidFill>
                <a:latin typeface="맑은 고딕" pitchFamily="50" charset="-127"/>
                <a:ea typeface="맑은 고딕" pitchFamily="50" charset="-127"/>
              </a:rPr>
              <a:t>    int i, j, k;</a:t>
            </a:r>
          </a:p>
          <a:p>
            <a:pPr>
              <a:spcBef>
                <a:spcPct val="20000"/>
              </a:spcBef>
              <a:buClr>
                <a:srgbClr val="953735"/>
              </a:buClr>
            </a:pPr>
            <a:r>
              <a:rPr kumimoji="0" lang="en-US" altLang="ko-KR" sz="1200" b="1">
                <a:solidFill>
                  <a:srgbClr val="404040"/>
                </a:solidFill>
                <a:latin typeface="맑은 고딕" pitchFamily="50" charset="-127"/>
                <a:ea typeface="맑은 고딕" pitchFamily="50" charset="-127"/>
              </a:rPr>
              <a:t>    MATRIX result;</a:t>
            </a:r>
          </a:p>
          <a:p>
            <a:pPr>
              <a:spcBef>
                <a:spcPct val="20000"/>
              </a:spcBef>
              <a:buClr>
                <a:srgbClr val="953735"/>
              </a:buClr>
            </a:pPr>
            <a:r>
              <a:rPr kumimoji="0" lang="en-US" altLang="ko-KR" sz="1200" b="1">
                <a:solidFill>
                  <a:srgbClr val="404040"/>
                </a:solidFill>
                <a:latin typeface="맑은 고딕" pitchFamily="50" charset="-127"/>
                <a:ea typeface="맑은 고딕" pitchFamily="50" charset="-127"/>
              </a:rPr>
              <a:t>    for(i = 0; i &lt; num_of_rows; i++)</a:t>
            </a:r>
          </a:p>
          <a:p>
            <a:pPr>
              <a:spcBef>
                <a:spcPct val="20000"/>
              </a:spcBef>
              <a:buClr>
                <a:srgbClr val="953735"/>
              </a:buClr>
            </a:pPr>
            <a:r>
              <a:rPr kumimoji="0" lang="en-US" altLang="ko-KR" sz="1200" b="1">
                <a:solidFill>
                  <a:srgbClr val="404040"/>
                </a:solidFill>
                <a:latin typeface="맑은 고딕" pitchFamily="50" charset="-127"/>
                <a:ea typeface="맑은 고딕" pitchFamily="50" charset="-127"/>
              </a:rPr>
              <a:t>        for(j = 0; j &lt; num_of_columns; j++)</a:t>
            </a:r>
          </a:p>
          <a:p>
            <a:pPr>
              <a:spcBef>
                <a:spcPct val="20000"/>
              </a:spcBef>
              <a:buClr>
                <a:srgbClr val="953735"/>
              </a:buClr>
            </a:pPr>
            <a:r>
              <a:rPr kumimoji="0" lang="en-US" altLang="ko-KR" sz="1200" b="1">
                <a:solidFill>
                  <a:srgbClr val="404040"/>
                </a:solidFill>
                <a:latin typeface="맑은 고딕" pitchFamily="50" charset="-127"/>
                <a:ea typeface="맑은 고딕" pitchFamily="50" charset="-127"/>
              </a:rPr>
              <a:t>            result.ele[i][j] = 0.0;</a:t>
            </a:r>
          </a:p>
          <a:p>
            <a:pPr>
              <a:spcBef>
                <a:spcPct val="20000"/>
              </a:spcBef>
              <a:buClr>
                <a:srgbClr val="953735"/>
              </a:buClr>
            </a:pPr>
            <a:endParaRPr kumimoji="0" lang="en-US" altLang="ko-KR" sz="1200" b="1">
              <a:solidFill>
                <a:srgbClr val="404040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ct val="20000"/>
              </a:spcBef>
              <a:buClr>
                <a:srgbClr val="953735"/>
              </a:buClr>
            </a:pPr>
            <a:r>
              <a:rPr kumimoji="0" lang="en-US" altLang="ko-KR" sz="1200" b="1">
                <a:solidFill>
                  <a:srgbClr val="404040"/>
                </a:solidFill>
                <a:latin typeface="맑은 고딕" pitchFamily="50" charset="-127"/>
                <a:ea typeface="맑은 고딕" pitchFamily="50" charset="-127"/>
              </a:rPr>
              <a:t>    if(num_of_columns == m.num_of_rows)</a:t>
            </a:r>
          </a:p>
          <a:p>
            <a:pPr>
              <a:spcBef>
                <a:spcPct val="20000"/>
              </a:spcBef>
              <a:buClr>
                <a:srgbClr val="953735"/>
              </a:buClr>
            </a:pPr>
            <a:r>
              <a:rPr kumimoji="0" lang="en-US" altLang="ko-KR" sz="1200" b="1">
                <a:solidFill>
                  <a:srgbClr val="404040"/>
                </a:solidFill>
                <a:latin typeface="맑은 고딕" pitchFamily="50" charset="-127"/>
                <a:ea typeface="맑은 고딕" pitchFamily="50" charset="-127"/>
              </a:rPr>
              <a:t>    {</a:t>
            </a:r>
          </a:p>
          <a:p>
            <a:pPr>
              <a:spcBef>
                <a:spcPct val="20000"/>
              </a:spcBef>
              <a:buClr>
                <a:srgbClr val="953735"/>
              </a:buClr>
            </a:pPr>
            <a:r>
              <a:rPr kumimoji="0" lang="en-US" altLang="ko-KR" sz="1200" b="1">
                <a:solidFill>
                  <a:srgbClr val="404040"/>
                </a:solidFill>
                <a:latin typeface="맑은 고딕" pitchFamily="50" charset="-127"/>
                <a:ea typeface="맑은 고딕" pitchFamily="50" charset="-127"/>
              </a:rPr>
              <a:t>        result.num_of_rows = num_of_rows;</a:t>
            </a:r>
          </a:p>
          <a:p>
            <a:pPr>
              <a:spcBef>
                <a:spcPct val="20000"/>
              </a:spcBef>
              <a:buClr>
                <a:srgbClr val="953735"/>
              </a:buClr>
            </a:pPr>
            <a:r>
              <a:rPr kumimoji="0" lang="en-US" altLang="ko-KR" sz="1200" b="1">
                <a:solidFill>
                  <a:srgbClr val="404040"/>
                </a:solidFill>
                <a:latin typeface="맑은 고딕" pitchFamily="50" charset="-127"/>
                <a:ea typeface="맑은 고딕" pitchFamily="50" charset="-127"/>
              </a:rPr>
              <a:t>        result.num_of_columns = m. num_of_columns;</a:t>
            </a:r>
          </a:p>
          <a:p>
            <a:pPr>
              <a:spcBef>
                <a:spcPct val="20000"/>
              </a:spcBef>
              <a:buClr>
                <a:srgbClr val="953735"/>
              </a:buClr>
            </a:pPr>
            <a:r>
              <a:rPr kumimoji="0" lang="en-US" altLang="ko-KR" sz="1200" b="1">
                <a:solidFill>
                  <a:srgbClr val="404040"/>
                </a:solidFill>
                <a:latin typeface="맑은 고딕" pitchFamily="50" charset="-127"/>
                <a:ea typeface="맑은 고딕" pitchFamily="50" charset="-127"/>
              </a:rPr>
              <a:t>        for(i = 0; i &lt; num_of_rows; i++)</a:t>
            </a:r>
          </a:p>
          <a:p>
            <a:pPr>
              <a:spcBef>
                <a:spcPct val="20000"/>
              </a:spcBef>
              <a:buClr>
                <a:srgbClr val="953735"/>
              </a:buClr>
            </a:pPr>
            <a:r>
              <a:rPr kumimoji="0" lang="en-US" altLang="ko-KR" sz="1200" b="1">
                <a:solidFill>
                  <a:srgbClr val="404040"/>
                </a:solidFill>
                <a:latin typeface="맑은 고딕" pitchFamily="50" charset="-127"/>
                <a:ea typeface="맑은 고딕" pitchFamily="50" charset="-127"/>
              </a:rPr>
              <a:t>            for(j = 0; j &lt; m.num_of_columns; j++)</a:t>
            </a:r>
          </a:p>
          <a:p>
            <a:pPr>
              <a:spcBef>
                <a:spcPct val="20000"/>
              </a:spcBef>
              <a:buClr>
                <a:srgbClr val="953735"/>
              </a:buClr>
            </a:pPr>
            <a:r>
              <a:rPr kumimoji="0" lang="en-US" altLang="ko-KR" sz="1200" b="1">
                <a:solidFill>
                  <a:srgbClr val="404040"/>
                </a:solidFill>
                <a:latin typeface="맑은 고딕" pitchFamily="50" charset="-127"/>
                <a:ea typeface="맑은 고딕" pitchFamily="50" charset="-127"/>
              </a:rPr>
              <a:t>                for(k = 0; k &lt; num_of_columns; k++)</a:t>
            </a:r>
          </a:p>
          <a:p>
            <a:pPr>
              <a:spcBef>
                <a:spcPct val="20000"/>
              </a:spcBef>
              <a:buClr>
                <a:srgbClr val="953735"/>
              </a:buClr>
            </a:pPr>
            <a:r>
              <a:rPr kumimoji="0" lang="en-US" altLang="ko-KR" sz="1200" b="1">
                <a:solidFill>
                  <a:srgbClr val="404040"/>
                </a:solidFill>
                <a:latin typeface="맑은 고딕" pitchFamily="50" charset="-127"/>
                <a:ea typeface="맑은 고딕" pitchFamily="50" charset="-127"/>
              </a:rPr>
              <a:t>               result.ele[i][j] += ele[i][k] * m.ele[k][j];</a:t>
            </a:r>
          </a:p>
          <a:p>
            <a:pPr>
              <a:spcBef>
                <a:spcPct val="20000"/>
              </a:spcBef>
              <a:buClr>
                <a:srgbClr val="953735"/>
              </a:buClr>
            </a:pPr>
            <a:r>
              <a:rPr kumimoji="0" lang="en-US" altLang="ko-KR" sz="1200" b="1">
                <a:solidFill>
                  <a:srgbClr val="404040"/>
                </a:solidFill>
                <a:latin typeface="맑은 고딕" pitchFamily="50" charset="-127"/>
                <a:ea typeface="맑은 고딕" pitchFamily="50" charset="-127"/>
              </a:rPr>
              <a:t>   }</a:t>
            </a:r>
          </a:p>
          <a:p>
            <a:pPr>
              <a:spcBef>
                <a:spcPct val="20000"/>
              </a:spcBef>
              <a:buClr>
                <a:srgbClr val="953735"/>
              </a:buClr>
            </a:pPr>
            <a:endParaRPr kumimoji="0" lang="en-US" altLang="ko-KR" sz="1200" b="1">
              <a:solidFill>
                <a:srgbClr val="404040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ct val="20000"/>
              </a:spcBef>
              <a:buClr>
                <a:srgbClr val="953735"/>
              </a:buClr>
            </a:pPr>
            <a:r>
              <a:rPr kumimoji="0" lang="en-US" altLang="ko-KR" sz="1200" b="1">
                <a:solidFill>
                  <a:srgbClr val="404040"/>
                </a:solidFill>
                <a:latin typeface="맑은 고딕" pitchFamily="50" charset="-127"/>
                <a:ea typeface="맑은 고딕" pitchFamily="50" charset="-127"/>
              </a:rPr>
              <a:t>   return result;</a:t>
            </a:r>
          </a:p>
          <a:p>
            <a:pPr>
              <a:spcBef>
                <a:spcPct val="20000"/>
              </a:spcBef>
              <a:buClr>
                <a:srgbClr val="953735"/>
              </a:buClr>
            </a:pPr>
            <a:r>
              <a:rPr kumimoji="0" lang="en-US" altLang="ko-KR" sz="1200" b="1">
                <a:solidFill>
                  <a:srgbClr val="404040"/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9092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1463" y="203200"/>
            <a:ext cx="8229600" cy="796925"/>
          </a:xfrm>
        </p:spPr>
        <p:txBody>
          <a:bodyPr/>
          <a:lstStyle/>
          <a:p>
            <a:pPr>
              <a:defRPr/>
            </a:pPr>
            <a:r>
              <a:rPr lang="en-US" altLang="ko-KR" dirty="0" smtClean="0"/>
              <a:t>Matrix Application: Linear System</a:t>
            </a:r>
            <a:endParaRPr lang="ko-KR" altLang="en-US" dirty="0"/>
          </a:p>
        </p:txBody>
      </p:sp>
      <p:grpSp>
        <p:nvGrpSpPr>
          <p:cNvPr id="15" name="그룹 14"/>
          <p:cNvGrpSpPr/>
          <p:nvPr/>
        </p:nvGrpSpPr>
        <p:grpSpPr>
          <a:xfrm>
            <a:off x="4322315" y="2001396"/>
            <a:ext cx="3960440" cy="3358694"/>
            <a:chOff x="4322315" y="2001396"/>
            <a:chExt cx="3960440" cy="335869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4716016" y="2001396"/>
                  <a:ext cx="3173038" cy="1077218"/>
                </a:xfrm>
                <a:prstGeom prst="rect">
                  <a:avLst/>
                </a:prstGeom>
                <a:noFill/>
              </p:spPr>
              <p:txBody>
                <a:bodyPr wrap="square" rtlCol="0" anchor="ctr" anchorCtr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3200" b="1" i="1" smtClean="0">
                            <a:latin typeface="Cambria Math"/>
                            <a:ea typeface="+mn-ea"/>
                          </a:rPr>
                          <m:t>𝒂</m:t>
                        </m:r>
                        <m:sSub>
                          <m:sSubPr>
                            <m:ctrlPr>
                              <a:rPr lang="en-US" altLang="ko-KR" sz="3200" b="1" i="1" smtClean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ko-KR" sz="3200" b="1" i="1" smtClean="0">
                                <a:latin typeface="Cambria Math"/>
                                <a:ea typeface="+mn-ea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ko-KR" sz="3200" b="1" i="1" smtClean="0">
                                <a:latin typeface="Cambria Math"/>
                                <a:ea typeface="+mn-ea"/>
                              </a:rPr>
                              <m:t>𝟏</m:t>
                            </m:r>
                          </m:sub>
                        </m:sSub>
                        <m:r>
                          <a:rPr lang="en-US" altLang="ko-KR" sz="3200" b="1" i="1" smtClean="0">
                            <a:latin typeface="Cambria Math"/>
                            <a:ea typeface="+mn-ea"/>
                          </a:rPr>
                          <m:t>+</m:t>
                        </m:r>
                        <m:r>
                          <a:rPr lang="en-US" altLang="ko-KR" sz="3200" b="1" i="1" smtClean="0">
                            <a:latin typeface="Cambria Math"/>
                            <a:ea typeface="+mn-ea"/>
                          </a:rPr>
                          <m:t>𝒃</m:t>
                        </m:r>
                        <m:sSub>
                          <m:sSubPr>
                            <m:ctrlPr>
                              <a:rPr lang="en-US" altLang="ko-KR" sz="3200" b="1" i="1" smtClean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ko-KR" sz="3200" b="1" i="1" smtClean="0">
                                <a:latin typeface="Cambria Math"/>
                                <a:ea typeface="+mn-ea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ko-KR" sz="3200" b="1" i="1" smtClean="0">
                                <a:latin typeface="Cambria Math"/>
                                <a:ea typeface="+mn-ea"/>
                              </a:rPr>
                              <m:t>𝟐</m:t>
                            </m:r>
                          </m:sub>
                        </m:sSub>
                        <m:r>
                          <a:rPr lang="en-US" altLang="ko-KR" sz="3200" b="1" i="1" smtClean="0">
                            <a:latin typeface="Cambria Math"/>
                            <a:ea typeface="+mn-ea"/>
                          </a:rPr>
                          <m:t>=</m:t>
                        </m:r>
                        <m:r>
                          <a:rPr lang="en-US" altLang="ko-KR" sz="3200" b="1" i="1" smtClean="0">
                            <a:latin typeface="Cambria Math"/>
                            <a:ea typeface="+mn-ea"/>
                          </a:rPr>
                          <m:t>𝒖</m:t>
                        </m:r>
                      </m:oMath>
                      <m:oMath xmlns:m="http://schemas.openxmlformats.org/officeDocument/2006/math">
                        <m:r>
                          <a:rPr lang="en-US" altLang="ko-KR" sz="3200" b="1" i="1" smtClean="0">
                            <a:latin typeface="Cambria Math"/>
                            <a:ea typeface="+mn-ea"/>
                          </a:rPr>
                          <m:t>𝒄</m:t>
                        </m:r>
                        <m:sSub>
                          <m:sSubPr>
                            <m:ctrlPr>
                              <a:rPr lang="en-US" altLang="ko-KR" sz="32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3200" b="1" i="1"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ko-KR" sz="3200" b="1" i="1"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  <m:r>
                          <a:rPr lang="en-US" altLang="ko-KR" sz="3200" b="1" i="0" smtClean="0">
                            <a:latin typeface="Cambria Math"/>
                          </a:rPr>
                          <m:t>+</m:t>
                        </m:r>
                        <m:r>
                          <a:rPr lang="en-US" altLang="ko-KR" sz="3200" b="1" i="1" smtClean="0">
                            <a:latin typeface="Cambria Math"/>
                          </a:rPr>
                          <m:t>𝒅</m:t>
                        </m:r>
                        <m:sSub>
                          <m:sSubPr>
                            <m:ctrlPr>
                              <a:rPr lang="en-US" altLang="ko-KR" sz="32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3200" b="1" i="1"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ko-KR" sz="3200" b="1" i="1"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  <m:r>
                          <a:rPr lang="en-US" altLang="ko-KR" sz="3200" b="1" i="1" smtClean="0">
                            <a:latin typeface="Cambria Math"/>
                          </a:rPr>
                          <m:t>=</m:t>
                        </m:r>
                        <m:r>
                          <a:rPr lang="en-US" altLang="ko-KR" sz="3200" b="1" i="1" smtClean="0">
                            <a:latin typeface="Cambria Math"/>
                          </a:rPr>
                          <m:t>𝒗</m:t>
                        </m:r>
                      </m:oMath>
                    </m:oMathPara>
                  </a14:m>
                  <a:endParaRPr lang="en-US" altLang="ko-KR" sz="3200" b="1" dirty="0" smtClean="0">
                    <a:latin typeface="+mn-ea"/>
                    <a:ea typeface="+mn-ea"/>
                  </a:endParaRPr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16016" y="2001396"/>
                  <a:ext cx="3173038" cy="1077218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4322315" y="4407329"/>
                  <a:ext cx="3960440" cy="952761"/>
                </a:xfrm>
                <a:prstGeom prst="rect">
                  <a:avLst/>
                </a:prstGeom>
                <a:noFill/>
              </p:spPr>
              <p:txBody>
                <a:bodyPr wrap="square" rtlCol="0" anchor="ctr" anchorCtr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ko-KR" sz="3200" b="1" i="1" smtClean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ko-KR" sz="3200" b="1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sz="3200" b="1" i="1" smtClean="0">
                                      <a:latin typeface="Cambria Math"/>
                                      <a:ea typeface="+mn-ea"/>
                                    </a:rPr>
                                    <m:t>𝒂</m:t>
                                  </m:r>
                                </m:e>
                                <m:e>
                                  <m:r>
                                    <a:rPr lang="en-US" altLang="ko-KR" sz="3200" b="1" i="1" smtClean="0">
                                      <a:latin typeface="Cambria Math"/>
                                      <a:ea typeface="+mn-ea"/>
                                    </a:rPr>
                                    <m:t>𝒃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ko-KR" sz="3200" b="1" i="1" smtClean="0">
                                      <a:latin typeface="Cambria Math"/>
                                      <a:ea typeface="+mn-ea"/>
                                    </a:rPr>
                                    <m:t>𝒄</m:t>
                                  </m:r>
                                </m:e>
                                <m:e>
                                  <m:r>
                                    <a:rPr lang="en-US" altLang="ko-KR" sz="3200" b="1" i="1" smtClean="0">
                                      <a:latin typeface="Cambria Math"/>
                                      <a:ea typeface="+mn-ea"/>
                                    </a:rPr>
                                    <m:t>𝒅</m:t>
                                  </m:r>
                                </m:e>
                              </m:mr>
                            </m:m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lang="en-US" altLang="ko-KR" sz="3200" b="1" i="1" smtClean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ko-KR" sz="3200" b="1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altLang="ko-KR" sz="32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3200" b="1" i="1">
                                          <a:latin typeface="Cambria Math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ko-KR" sz="3200" b="1" i="1">
                                          <a:latin typeface="Cambria Math"/>
                                        </a:rPr>
                                        <m:t>𝟏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altLang="ko-KR" sz="32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3200" b="1" i="1">
                                          <a:latin typeface="Cambria Math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ko-KR" sz="3200" b="1" i="1">
                                          <a:latin typeface="Cambria Math"/>
                                        </a:rPr>
                                        <m:t>𝟐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  <m:r>
                          <a:rPr lang="en-US" altLang="ko-KR" sz="3200" b="1" i="1" smtClean="0">
                            <a:latin typeface="Cambria Math"/>
                            <a:ea typeface="+mn-ea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ko-KR" sz="32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ko-KR" sz="3200" b="1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sz="3200" b="1" i="1" smtClean="0">
                                      <a:latin typeface="Cambria Math"/>
                                    </a:rPr>
                                    <m:t>𝒖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ko-KR" sz="3200" b="1" i="1" smtClean="0">
                                      <a:latin typeface="Cambria Math"/>
                                    </a:rPr>
                                    <m:t>𝒗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altLang="ko-KR" sz="3200" b="1" dirty="0" smtClean="0">
                    <a:latin typeface="+mn-ea"/>
                    <a:ea typeface="+mn-ea"/>
                  </a:endParaRPr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22315" y="4407329"/>
                  <a:ext cx="3960440" cy="952761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위쪽/아래쪽 화살표 17"/>
            <p:cNvSpPr/>
            <p:nvPr/>
          </p:nvSpPr>
          <p:spPr>
            <a:xfrm>
              <a:off x="6086511" y="3278772"/>
              <a:ext cx="432048" cy="1008112"/>
            </a:xfrm>
            <a:prstGeom prst="upDown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내용 개체 틀 2"/>
          <p:cNvSpPr>
            <a:spLocks noGrp="1"/>
          </p:cNvSpPr>
          <p:nvPr>
            <p:ph idx="1"/>
          </p:nvPr>
        </p:nvSpPr>
        <p:spPr>
          <a:xfrm>
            <a:off x="457200" y="1428750"/>
            <a:ext cx="4042792" cy="4857750"/>
          </a:xfrm>
        </p:spPr>
        <p:txBody>
          <a:bodyPr/>
          <a:lstStyle/>
          <a:p>
            <a:pPr eaLnBrk="1" hangingPunct="1">
              <a:defRPr/>
            </a:pPr>
            <a:endParaRPr lang="en-US" altLang="ko-KR" dirty="0" smtClean="0"/>
          </a:p>
          <a:p>
            <a:pPr eaLnBrk="1" hangingPunct="1">
              <a:defRPr/>
            </a:pPr>
            <a:endParaRPr lang="en-US" altLang="ko-KR" dirty="0"/>
          </a:p>
          <a:p>
            <a:pPr eaLnBrk="1" hangingPunct="1">
              <a:defRPr/>
            </a:pPr>
            <a:endParaRPr lang="en-US" altLang="ko-KR" dirty="0" smtClean="0"/>
          </a:p>
          <a:p>
            <a:pPr eaLnBrk="1" hangingPunct="1">
              <a:defRPr/>
            </a:pPr>
            <a:endParaRPr lang="en-US" altLang="ko-KR" dirty="0" smtClean="0"/>
          </a:p>
          <a:p>
            <a:pPr eaLnBrk="1" hangingPunct="1">
              <a:defRPr/>
            </a:pPr>
            <a:r>
              <a:rPr lang="en-US" altLang="ko-KR" dirty="0" smtClean="0"/>
              <a:t>Two expressions are interchangeable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7030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Scaling using Matrix </a:t>
            </a:r>
            <a:r>
              <a:rPr lang="en-US" altLang="ko-KR" dirty="0">
                <a:ea typeface="굴림" pitchFamily="50" charset="-127"/>
              </a:rPr>
              <a:t>Example</a:t>
            </a:r>
            <a:endParaRPr lang="ko-KR" altLang="en-US" dirty="0"/>
          </a:p>
        </p:txBody>
      </p:sp>
      <p:sp>
        <p:nvSpPr>
          <p:cNvPr id="19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Multiplying </a:t>
            </a:r>
            <a:r>
              <a:rPr lang="en-US" altLang="ko-KR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ko-KR" dirty="0" smtClean="0"/>
              <a:t> 2 times and </a:t>
            </a:r>
            <a:r>
              <a:rPr lang="en-US" altLang="ko-KR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ko-KR" dirty="0" smtClean="0"/>
              <a:t> 3 times</a:t>
            </a:r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x’ = 2x = 2x + 0y</a:t>
            </a:r>
          </a:p>
          <a:p>
            <a:pPr lvl="1"/>
            <a:r>
              <a:rPr lang="en-US" altLang="ko-KR" dirty="0" smtClean="0"/>
              <a:t>y’ = 3y = 0x + 3y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611560" y="4237611"/>
                <a:ext cx="3960440" cy="1035348"/>
              </a:xfrm>
              <a:prstGeom prst="rect">
                <a:avLst/>
              </a:prstGeom>
              <a:noFill/>
            </p:spPr>
            <p:txBody>
              <a:bodyPr wrap="square" rtlCol="0" anchor="ctr" anchorCtr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sz="3200" b="1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3200" b="1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3200" b="1" i="1" smtClean="0">
                                    <a:latin typeface="Cambria Math"/>
                                    <a:ea typeface="+mn-ea"/>
                                  </a:rPr>
                                  <m:t>𝟐</m:t>
                                </m:r>
                              </m:e>
                              <m:e>
                                <m:r>
                                  <a:rPr lang="en-US" altLang="ko-KR" sz="3200" b="1" i="1" smtClean="0">
                                    <a:latin typeface="Cambria Math"/>
                                    <a:ea typeface="+mn-ea"/>
                                  </a:rPr>
                                  <m:t>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3200" b="1" i="1" smtClean="0">
                                    <a:latin typeface="Cambria Math"/>
                                    <a:ea typeface="+mn-ea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altLang="ko-KR" sz="3200" b="1" i="1" smtClean="0">
                                    <a:latin typeface="Cambria Math"/>
                                    <a:ea typeface="+mn-ea"/>
                                  </a:rPr>
                                  <m:t>𝟑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ko-KR" sz="3200" b="1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3200" b="1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3200" b="1" i="1" smtClean="0">
                                    <a:latin typeface="Cambria Math"/>
                                    <a:ea typeface="+mn-ea"/>
                                  </a:rPr>
                                  <m:t>𝒙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3200" b="1" i="1" smtClean="0">
                                    <a:latin typeface="Cambria Math"/>
                                    <a:ea typeface="+mn-ea"/>
                                  </a:rPr>
                                  <m:t>𝒚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ko-KR" sz="3200" b="1" i="1" smtClean="0">
                          <a:latin typeface="Cambria Math"/>
                          <a:ea typeface="+mn-ea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32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3200" b="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3200" b="1" i="1" smtClean="0">
                                    <a:latin typeface="Cambria Math"/>
                                  </a:rPr>
                                  <m:t>𝒙</m:t>
                                </m:r>
                                <m:r>
                                  <a:rPr lang="en-US" altLang="ko-KR" sz="3200" b="1" i="1" smtClean="0">
                                    <a:latin typeface="Cambria Math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3200" b="1" i="1" smtClean="0">
                                    <a:latin typeface="Cambria Math"/>
                                  </a:rPr>
                                  <m:t>𝒚</m:t>
                                </m:r>
                                <m:r>
                                  <a:rPr lang="en-US" altLang="ko-KR" sz="3200" b="1" i="1" smtClean="0">
                                    <a:latin typeface="Cambria Math"/>
                                  </a:rPr>
                                  <m:t>′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ko-KR" sz="3200" b="1" dirty="0" smtClean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4237611"/>
                <a:ext cx="3960440" cy="103534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타원 4"/>
          <p:cNvSpPr/>
          <p:nvPr/>
        </p:nvSpPr>
        <p:spPr>
          <a:xfrm>
            <a:off x="6267512" y="4333962"/>
            <a:ext cx="636702" cy="636702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7150834" y="3212976"/>
            <a:ext cx="1093294" cy="1728192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5220072" y="4970664"/>
            <a:ext cx="345638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V="1">
            <a:off x="5544108" y="2924944"/>
            <a:ext cx="0" cy="23480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4209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1463" y="203200"/>
            <a:ext cx="8229600" cy="79692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 smtClean="0"/>
              <a:t>Scalar vs. Vector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428750"/>
            <a:ext cx="8229600" cy="485775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 smtClean="0"/>
              <a:t>Scalar</a:t>
            </a:r>
          </a:p>
          <a:p>
            <a:pPr lvl="1" eaLnBrk="1" hangingPunct="1">
              <a:defRPr/>
            </a:pPr>
            <a:r>
              <a:rPr lang="en-US" altLang="ko-KR" dirty="0" smtClean="0"/>
              <a:t>Concept of magnitude</a:t>
            </a:r>
          </a:p>
          <a:p>
            <a:pPr lvl="2" eaLnBrk="1" hangingPunct="1">
              <a:defRPr/>
            </a:pPr>
            <a:r>
              <a:rPr lang="en-US" altLang="ko-KR" dirty="0" smtClean="0"/>
              <a:t>Size, length, …</a:t>
            </a:r>
          </a:p>
          <a:p>
            <a:pPr lvl="3" eaLnBrk="1" hangingPunct="1">
              <a:defRPr/>
            </a:pPr>
            <a:endParaRPr lang="en-US" altLang="ko-KR" dirty="0" smtClean="0"/>
          </a:p>
          <a:p>
            <a:pPr eaLnBrk="1" hangingPunct="1">
              <a:defRPr/>
            </a:pPr>
            <a:r>
              <a:rPr lang="en-US" altLang="ko-KR" dirty="0" smtClean="0"/>
              <a:t>Vector</a:t>
            </a:r>
          </a:p>
          <a:p>
            <a:pPr lvl="1" eaLnBrk="1" hangingPunct="1">
              <a:defRPr/>
            </a:pPr>
            <a:r>
              <a:rPr lang="en-US" altLang="ko-KR" dirty="0" smtClean="0"/>
              <a:t>Scalar + direction</a:t>
            </a:r>
            <a:endParaRPr lang="ko-KR" altLang="en-US" dirty="0"/>
          </a:p>
        </p:txBody>
      </p:sp>
      <p:sp>
        <p:nvSpPr>
          <p:cNvPr id="18436" name="Line 9"/>
          <p:cNvSpPr>
            <a:spLocks noChangeShapeType="1"/>
          </p:cNvSpPr>
          <p:nvPr/>
        </p:nvSpPr>
        <p:spPr bwMode="auto">
          <a:xfrm flipV="1">
            <a:off x="1835150" y="5013325"/>
            <a:ext cx="1174750" cy="11525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3600" tIns="46800" rIns="93600" bIns="46800">
            <a:spAutoFit/>
          </a:bodyPr>
          <a:lstStyle/>
          <a:p>
            <a:endParaRPr lang="ko-KR" altLang="en-US"/>
          </a:p>
        </p:txBody>
      </p:sp>
      <p:sp>
        <p:nvSpPr>
          <p:cNvPr id="18437" name="Line 11"/>
          <p:cNvSpPr>
            <a:spLocks noChangeShapeType="1"/>
          </p:cNvSpPr>
          <p:nvPr/>
        </p:nvSpPr>
        <p:spPr bwMode="auto">
          <a:xfrm flipV="1">
            <a:off x="2401888" y="4171950"/>
            <a:ext cx="1295400" cy="3381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3600" tIns="46800" rIns="93600" bIns="46800" anchor="ctr"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Linear System Example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4792067"/>
              </p:ext>
            </p:extLst>
          </p:nvPr>
        </p:nvGraphicFramePr>
        <p:xfrm>
          <a:off x="323528" y="2204864"/>
          <a:ext cx="4608512" cy="31683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4860032" y="1428736"/>
            <a:ext cx="3826768" cy="4857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53735"/>
              </a:buClr>
              <a:buFont typeface="Arial" charset="0"/>
              <a:buChar char="•"/>
              <a:defRPr sz="2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>
                  <a:lumMod val="65000"/>
                  <a:lumOff val="35000"/>
                </a:schemeClr>
              </a:buClr>
              <a:buSzPct val="80000"/>
              <a:buFont typeface="Wingdings" pitchFamily="2" charset="2"/>
              <a:buChar char="§"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8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accent3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맑은 고딕" pitchFamily="50" charset="-127"/>
              <a:buChar char="∙"/>
              <a:defRPr sz="1600" kern="120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0" lang="en-US" altLang="ko-KR" dirty="0" smtClean="0"/>
          </a:p>
          <a:p>
            <a:endParaRPr kumimoji="0" lang="en-US" altLang="ko-KR" dirty="0" smtClean="0"/>
          </a:p>
          <a:p>
            <a:r>
              <a:rPr kumimoji="0" lang="en-US" altLang="ko-KR" dirty="0" smtClean="0"/>
              <a:t>Two lines</a:t>
            </a:r>
          </a:p>
          <a:p>
            <a:pPr lvl="1"/>
            <a:r>
              <a:rPr kumimoji="0" lang="en-US" altLang="ko-KR" dirty="0" smtClean="0"/>
              <a:t>2x – y = 8</a:t>
            </a:r>
          </a:p>
          <a:p>
            <a:pPr lvl="1"/>
            <a:r>
              <a:rPr kumimoji="0" lang="en-US" altLang="ko-KR" dirty="0" smtClean="0"/>
              <a:t>-x + 3y = 1</a:t>
            </a:r>
          </a:p>
          <a:p>
            <a:pPr lvl="1"/>
            <a:endParaRPr kumimoji="0" lang="en-US" altLang="ko-KR" dirty="0"/>
          </a:p>
          <a:p>
            <a:r>
              <a:rPr kumimoji="0" lang="en-US" altLang="ko-KR" dirty="0" smtClean="0"/>
              <a:t>How can we obtain the crossing point of the two lines?</a:t>
            </a:r>
          </a:p>
          <a:p>
            <a:endParaRPr kumimoji="0"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492290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Linear Systems</a:t>
            </a:r>
            <a:endParaRPr lang="ko-KR" altLang="en-US" dirty="0"/>
          </a:p>
        </p:txBody>
      </p:sp>
      <p:sp>
        <p:nvSpPr>
          <p:cNvPr id="19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lvl="3"/>
            <a:endParaRPr lang="en-US" altLang="ko-KR" dirty="0" smtClean="0"/>
          </a:p>
          <a:p>
            <a:pPr lvl="3"/>
            <a:endParaRPr lang="en-US" altLang="ko-KR" dirty="0"/>
          </a:p>
          <a:p>
            <a:pPr lvl="3"/>
            <a:endParaRPr lang="en-US" altLang="ko-KR" dirty="0" smtClean="0"/>
          </a:p>
          <a:p>
            <a:pPr lvl="3"/>
            <a:endParaRPr lang="en-US" altLang="ko-KR" dirty="0" smtClean="0"/>
          </a:p>
          <a:p>
            <a:r>
              <a:rPr lang="en-US" altLang="ko-KR" dirty="0" smtClean="0"/>
              <a:t>A </a:t>
            </a:r>
            <a:r>
              <a:rPr lang="en-US" altLang="ko-KR" dirty="0"/>
              <a:t>system with multiple linear equations (x = 5, y = 2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Can be solved using various related algorithms</a:t>
            </a:r>
          </a:p>
          <a:p>
            <a:pPr lvl="2"/>
            <a:r>
              <a:rPr lang="en-US" altLang="ko-KR" dirty="0" smtClean="0"/>
              <a:t>Gauss elimination</a:t>
            </a:r>
          </a:p>
          <a:p>
            <a:pPr lvl="2"/>
            <a:r>
              <a:rPr lang="en-US" altLang="ko-KR" dirty="0" smtClean="0"/>
              <a:t>Gauss-</a:t>
            </a:r>
            <a:r>
              <a:rPr lang="en-US" altLang="ko-KR" dirty="0"/>
              <a:t>S</a:t>
            </a:r>
            <a:r>
              <a:rPr lang="en-US" altLang="ko-KR" dirty="0" smtClean="0"/>
              <a:t>eidel relaxation</a:t>
            </a:r>
          </a:p>
          <a:p>
            <a:pPr lvl="2"/>
            <a:r>
              <a:rPr lang="en-US" altLang="ko-KR" dirty="0"/>
              <a:t>C</a:t>
            </a:r>
            <a:r>
              <a:rPr lang="en-US" altLang="ko-KR" dirty="0" smtClean="0"/>
              <a:t>onjugate </a:t>
            </a:r>
            <a:r>
              <a:rPr lang="en-US" altLang="ko-KR" dirty="0"/>
              <a:t>gradient, etc.</a:t>
            </a:r>
          </a:p>
          <a:p>
            <a:pPr lvl="3"/>
            <a:endParaRPr lang="en-US" altLang="ko-KR" dirty="0" smtClean="0"/>
          </a:p>
          <a:p>
            <a:r>
              <a:rPr lang="en-US" altLang="ko-KR" dirty="0" smtClean="0"/>
              <a:t>Frequently represented as </a:t>
            </a:r>
            <a:r>
              <a:rPr lang="en-US" altLang="ko-KR" i="1" dirty="0" smtClean="0"/>
              <a:t>Ax = b</a:t>
            </a:r>
          </a:p>
          <a:p>
            <a:pPr lvl="1"/>
            <a:r>
              <a:rPr lang="en-US" altLang="ko-KR" dirty="0" smtClean="0"/>
              <a:t>Special case - sparse system</a:t>
            </a:r>
          </a:p>
          <a:p>
            <a:pPr lvl="2"/>
            <a:r>
              <a:rPr lang="en-US" altLang="ko-KR" dirty="0" smtClean="0"/>
              <a:t>Most elements of the matrix </a:t>
            </a:r>
            <a:r>
              <a:rPr lang="en-US" altLang="ko-KR" i="1" dirty="0"/>
              <a:t>A </a:t>
            </a:r>
            <a:r>
              <a:rPr lang="en-US" altLang="ko-KR" dirty="0" smtClean="0"/>
              <a:t>are filled with 0</a:t>
            </a:r>
            <a:endParaRPr lang="en-US" altLang="ko-KR" i="1" dirty="0" smtClean="0"/>
          </a:p>
          <a:p>
            <a:pPr lvl="3"/>
            <a:endParaRPr lang="en-US" altLang="ko-KR" dirty="0"/>
          </a:p>
          <a:p>
            <a:r>
              <a:rPr lang="en-US" altLang="ko-KR" dirty="0" smtClean="0"/>
              <a:t>Wide rage of applications including computer graphics</a:t>
            </a:r>
          </a:p>
          <a:p>
            <a:pPr lvl="1"/>
            <a:r>
              <a:rPr lang="en-US" altLang="ko-KR" dirty="0" smtClean="0"/>
              <a:t>Vector crossing / plane-vector crossing, etc.</a:t>
            </a:r>
          </a:p>
          <a:p>
            <a:pPr lvl="1"/>
            <a:r>
              <a:rPr lang="en-US" altLang="ko-KR" dirty="0" smtClean="0"/>
              <a:t>Linear algebra, numerical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2483768" y="1281726"/>
                <a:ext cx="3960440" cy="923138"/>
              </a:xfrm>
              <a:prstGeom prst="rect">
                <a:avLst/>
              </a:prstGeom>
              <a:noFill/>
            </p:spPr>
            <p:txBody>
              <a:bodyPr wrap="square" rtlCol="0" anchor="ctr" anchorCtr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sz="3200" b="1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3200" b="1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3200" b="1" i="1" smtClean="0">
                                    <a:latin typeface="Cambria Math"/>
                                    <a:ea typeface="+mn-ea"/>
                                  </a:rPr>
                                  <m:t>𝟐</m:t>
                                </m:r>
                              </m:e>
                              <m:e>
                                <m:r>
                                  <a:rPr lang="en-US" altLang="ko-KR" sz="3200" b="1" i="1" smtClean="0">
                                    <a:latin typeface="Cambria Math"/>
                                    <a:ea typeface="+mn-ea"/>
                                  </a:rPr>
                                  <m:t>−</m:t>
                                </m:r>
                                <m:r>
                                  <a:rPr lang="en-US" altLang="ko-KR" sz="3200" b="1" i="1" smtClean="0">
                                    <a:latin typeface="Cambria Math"/>
                                    <a:ea typeface="+mn-ea"/>
                                  </a:rPr>
                                  <m:t>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3200" b="1" i="1" smtClean="0">
                                    <a:latin typeface="Cambria Math"/>
                                    <a:ea typeface="+mn-ea"/>
                                  </a:rPr>
                                  <m:t>−</m:t>
                                </m:r>
                                <m:r>
                                  <a:rPr lang="en-US" altLang="ko-KR" sz="3200" b="1" i="1" smtClean="0">
                                    <a:latin typeface="Cambria Math"/>
                                    <a:ea typeface="+mn-ea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altLang="ko-KR" sz="3200" b="1" i="1" smtClean="0">
                                    <a:latin typeface="Cambria Math"/>
                                    <a:ea typeface="+mn-ea"/>
                                  </a:rPr>
                                  <m:t>𝟑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ko-KR" sz="3200" b="1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3200" b="1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3200" b="1" i="1" smtClean="0">
                                    <a:latin typeface="Cambria Math"/>
                                    <a:ea typeface="+mn-ea"/>
                                  </a:rPr>
                                  <m:t>𝒙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3200" b="1" i="1" smtClean="0">
                                    <a:latin typeface="Cambria Math"/>
                                    <a:ea typeface="+mn-ea"/>
                                  </a:rPr>
                                  <m:t>𝒚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ko-KR" sz="3200" b="1" i="1" smtClean="0">
                          <a:latin typeface="Cambria Math"/>
                          <a:ea typeface="+mn-ea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32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3200" b="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3200" b="1" i="1" smtClean="0">
                                    <a:latin typeface="Cambria Math"/>
                                  </a:rPr>
                                  <m:t>𝟖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3200" b="1" i="1" smtClean="0">
                                    <a:latin typeface="Cambria Math"/>
                                  </a:rPr>
                                  <m:t>𝟏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ko-KR" sz="3200" b="1" dirty="0" smtClean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3768" y="1281726"/>
                <a:ext cx="3960440" cy="92313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5363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Applications in Computer Graphics</a:t>
            </a:r>
            <a:endParaRPr lang="ko-KR" alt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6" r="986"/>
          <a:stretch/>
        </p:blipFill>
        <p:spPr bwMode="auto">
          <a:xfrm>
            <a:off x="683568" y="1340768"/>
            <a:ext cx="3194350" cy="239882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5" descr="C:\Users\Ki-Hoon\Desktop\Korea_BubbelAlives3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670"/>
          <a:stretch/>
        </p:blipFill>
        <p:spPr bwMode="auto">
          <a:xfrm>
            <a:off x="683568" y="3949868"/>
            <a:ext cx="3194350" cy="243146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내용 개체 틀 5"/>
          <p:cNvSpPr txBox="1">
            <a:spLocks/>
          </p:cNvSpPr>
          <p:nvPr/>
        </p:nvSpPr>
        <p:spPr bwMode="auto">
          <a:xfrm>
            <a:off x="4277203" y="1435576"/>
            <a:ext cx="4759293" cy="50897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/>
          </a:bodyPr>
          <a:lstStyle>
            <a:lvl1pPr marL="342900" indent="-342900" algn="l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53735"/>
              </a:buClr>
              <a:buFont typeface="Arial" charset="0"/>
              <a:buChar char="•"/>
              <a:defRPr sz="2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>
                  <a:lumMod val="65000"/>
                  <a:lumOff val="35000"/>
                </a:schemeClr>
              </a:buClr>
              <a:buSzPct val="80000"/>
              <a:buFont typeface="Wingdings" pitchFamily="2" charset="2"/>
              <a:buChar char="§"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8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accent3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맑은 고딕" pitchFamily="50" charset="-127"/>
              <a:buChar char="∙"/>
              <a:defRPr sz="1600" kern="120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en-US" altLang="ko-KR" dirty="0" smtClean="0"/>
              <a:t>Various physical simulations</a:t>
            </a:r>
          </a:p>
          <a:p>
            <a:pPr lvl="1"/>
            <a:r>
              <a:rPr kumimoji="0" lang="en-US" altLang="ko-KR" dirty="0" smtClean="0"/>
              <a:t>Cloth simulation</a:t>
            </a:r>
          </a:p>
          <a:p>
            <a:pPr lvl="1"/>
            <a:r>
              <a:rPr kumimoji="0" lang="en-US" altLang="ko-KR" dirty="0" smtClean="0"/>
              <a:t>Fluid simulation</a:t>
            </a:r>
          </a:p>
          <a:p>
            <a:pPr lvl="1"/>
            <a:r>
              <a:rPr kumimoji="0" lang="en-US" altLang="ko-KR" dirty="0" smtClean="0"/>
              <a:t>Object collision</a:t>
            </a:r>
          </a:p>
          <a:p>
            <a:pPr lvl="3"/>
            <a:endParaRPr kumimoji="0" lang="en-US" altLang="ko-KR" dirty="0" smtClean="0"/>
          </a:p>
          <a:p>
            <a:pPr lvl="3"/>
            <a:endParaRPr kumimoji="0" lang="en-US" altLang="ko-KR" dirty="0" smtClean="0"/>
          </a:p>
          <a:p>
            <a:r>
              <a:rPr kumimoji="0" lang="en-US" altLang="ko-KR" dirty="0" smtClean="0"/>
              <a:t>Can’t be solved manually</a:t>
            </a:r>
          </a:p>
          <a:p>
            <a:pPr lvl="1"/>
            <a:r>
              <a:rPr kumimoji="0" lang="en-US" altLang="ko-KR" dirty="0" smtClean="0"/>
              <a:t>The system is generally large</a:t>
            </a:r>
          </a:p>
          <a:p>
            <a:pPr lvl="1"/>
            <a:r>
              <a:rPr kumimoji="0" lang="en-US" altLang="ko-KR" dirty="0" smtClean="0"/>
              <a:t>Numerical algorithms &amp; PCs</a:t>
            </a:r>
          </a:p>
          <a:p>
            <a:pPr lvl="2"/>
            <a:r>
              <a:rPr kumimoji="0" lang="en-US" altLang="ko-KR" dirty="0" smtClean="0"/>
              <a:t>Gauss-Seidel</a:t>
            </a:r>
          </a:p>
          <a:p>
            <a:pPr lvl="2"/>
            <a:r>
              <a:rPr kumimoji="0" lang="en-US" altLang="ko-KR" dirty="0" smtClean="0"/>
              <a:t>Conjugate gradient, etc.</a:t>
            </a:r>
          </a:p>
          <a:p>
            <a:pPr lvl="1"/>
            <a:r>
              <a:rPr kumimoji="0" lang="en-US" altLang="ko-KR" dirty="0" smtClean="0"/>
              <a:t>May not have a solution</a:t>
            </a:r>
          </a:p>
          <a:p>
            <a:pPr lvl="2"/>
            <a:r>
              <a:rPr kumimoji="0" lang="en-US" altLang="ko-KR" dirty="0" smtClean="0"/>
              <a:t>Approximate using algorithms such as ‘Least squares’</a:t>
            </a:r>
          </a:p>
          <a:p>
            <a:pPr lvl="1"/>
            <a:endParaRPr kumimoji="0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5479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Cloth Simulation Overview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91880" y="1428736"/>
            <a:ext cx="5194920" cy="4880584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Cloth can be modeled as a group of particles</a:t>
            </a:r>
          </a:p>
          <a:p>
            <a:pPr lvl="1"/>
            <a:r>
              <a:rPr lang="en-US" altLang="ko-KR" dirty="0" smtClean="0"/>
              <a:t>Interconnected like a grid</a:t>
            </a:r>
          </a:p>
          <a:p>
            <a:pPr lvl="3"/>
            <a:endParaRPr lang="en-US" altLang="ko-KR" dirty="0" smtClean="0"/>
          </a:p>
          <a:p>
            <a:pPr lvl="3"/>
            <a:endParaRPr lang="en-US" altLang="ko-KR" dirty="0" smtClean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r>
              <a:rPr lang="en-US" altLang="ko-KR" dirty="0" smtClean="0"/>
              <a:t>How can we simulate the deformation of the cloth?</a:t>
            </a:r>
          </a:p>
          <a:p>
            <a:pPr lvl="1"/>
            <a:r>
              <a:rPr lang="en-US" altLang="ko-KR" dirty="0" smtClean="0"/>
              <a:t>When a part of the cloth is being pulled</a:t>
            </a:r>
            <a:endParaRPr lang="ko-KR" altLang="en-US" dirty="0"/>
          </a:p>
        </p:txBody>
      </p:sp>
      <p:pic>
        <p:nvPicPr>
          <p:cNvPr id="6146" name="Picture 2" descr="C:\Users\Ki-Hoon\Pictures\imagesCAQRRHE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989395"/>
            <a:ext cx="3053139" cy="235869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Ki-Hoon\Pictures\imagesCABSLSOZ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556792"/>
            <a:ext cx="3053139" cy="200603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0755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Cloth Simulation </a:t>
            </a:r>
            <a:r>
              <a:rPr lang="en-US" altLang="ko-KR" dirty="0" smtClean="0"/>
              <a:t>Example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16016" y="1428736"/>
            <a:ext cx="3970784" cy="4857784"/>
          </a:xfrm>
        </p:spPr>
        <p:txBody>
          <a:bodyPr/>
          <a:lstStyle/>
          <a:p>
            <a:endParaRPr lang="en-US" altLang="ko-KR" dirty="0" smtClean="0"/>
          </a:p>
          <a:p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471914" y="1305716"/>
            <a:ext cx="3977191" cy="2439958"/>
            <a:chOff x="251520" y="1700808"/>
            <a:chExt cx="6639549" cy="3325125"/>
          </a:xfrm>
        </p:grpSpPr>
        <p:pic>
          <p:nvPicPr>
            <p:cNvPr id="6" name="Picture 7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520" y="1700808"/>
              <a:ext cx="2596288" cy="31683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7864" y="1857581"/>
              <a:ext cx="3014332" cy="31683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8" name="직선 화살표 연결선 7"/>
            <p:cNvCxnSpPr/>
            <p:nvPr/>
          </p:nvCxnSpPr>
          <p:spPr>
            <a:xfrm flipV="1">
              <a:off x="5969779" y="3456570"/>
              <a:ext cx="921290" cy="14812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9" name="타원 8"/>
            <p:cNvSpPr/>
            <p:nvPr/>
          </p:nvSpPr>
          <p:spPr>
            <a:xfrm>
              <a:off x="5868144" y="3399374"/>
              <a:ext cx="144016" cy="144016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오른쪽 화살표 9"/>
            <p:cNvSpPr/>
            <p:nvPr/>
          </p:nvSpPr>
          <p:spPr>
            <a:xfrm>
              <a:off x="2820950" y="3090151"/>
              <a:ext cx="648072" cy="618446"/>
            </a:xfrm>
            <a:prstGeom prst="rightArrow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041311" y="3043985"/>
              <a:ext cx="778225" cy="369332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altLang="ko-KR" b="1" dirty="0" smtClean="0">
                  <a:latin typeface="+mn-ea"/>
                  <a:ea typeface="+mn-ea"/>
                </a:rPr>
                <a:t>Force</a:t>
              </a:r>
              <a:endParaRPr lang="ko-KR" altLang="en-US" b="1" dirty="0" smtClean="0">
                <a:latin typeface="+mn-ea"/>
                <a:ea typeface="+mn-ea"/>
              </a:endParaRPr>
            </a:p>
          </p:txBody>
        </p:sp>
      </p:grpSp>
      <p:sp>
        <p:nvSpPr>
          <p:cNvPr id="12" name="아래쪽 화살표 11"/>
          <p:cNvSpPr/>
          <p:nvPr/>
        </p:nvSpPr>
        <p:spPr>
          <a:xfrm>
            <a:off x="1827607" y="3861048"/>
            <a:ext cx="772937" cy="7200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4" descr="C:\Users\Ki-Hoon\Desktop\11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005" y="4799632"/>
            <a:ext cx="4511011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내용 개체 틀 2"/>
          <p:cNvSpPr txBox="1">
            <a:spLocks/>
          </p:cNvSpPr>
          <p:nvPr/>
        </p:nvSpPr>
        <p:spPr bwMode="auto">
          <a:xfrm>
            <a:off x="4644008" y="1420755"/>
            <a:ext cx="4176464" cy="4888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342900" indent="-342900" algn="l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53735"/>
              </a:buClr>
              <a:buFont typeface="Arial" charset="0"/>
              <a:buChar char="•"/>
              <a:defRPr sz="2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>
                  <a:lumMod val="65000"/>
                  <a:lumOff val="35000"/>
                </a:schemeClr>
              </a:buClr>
              <a:buSzPct val="80000"/>
              <a:buFont typeface="Wingdings" pitchFamily="2" charset="2"/>
              <a:buChar char="§"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8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accent3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맑은 고딕" pitchFamily="50" charset="-127"/>
              <a:buChar char="∙"/>
              <a:defRPr sz="1600" kern="120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en-US" altLang="ko-KR" dirty="0" smtClean="0"/>
              <a:t>Position of each particle </a:t>
            </a:r>
          </a:p>
          <a:p>
            <a:pPr lvl="1"/>
            <a:r>
              <a:rPr kumimoji="0" lang="en-US" altLang="ko-KR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kumimoji="0" lang="en-US" altLang="ko-KR" b="1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  <a:p>
            <a:pPr lvl="3"/>
            <a:endParaRPr kumimoji="0" lang="en-US" altLang="ko-KR" dirty="0" smtClean="0"/>
          </a:p>
          <a:p>
            <a:r>
              <a:rPr kumimoji="0" lang="en-US" altLang="ko-KR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kumimoji="0" lang="en-US" altLang="ko-KR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0" lang="en-US" altLang="ko-KR" dirty="0" smtClean="0"/>
              <a:t> can be modeled as a linear equation</a:t>
            </a:r>
          </a:p>
          <a:p>
            <a:pPr marL="914400" lvl="2" indent="0">
              <a:buNone/>
            </a:pPr>
            <a:r>
              <a:rPr kumimoji="0" lang="en-US" altLang="ko-KR" dirty="0" smtClean="0"/>
              <a:t>ex) spring equation</a:t>
            </a:r>
          </a:p>
          <a:p>
            <a:pPr lvl="1"/>
            <a:r>
              <a:rPr kumimoji="0" lang="en-US" altLang="ko-KR" dirty="0" smtClean="0"/>
              <a:t>The coefficients of the equation will be </a:t>
            </a:r>
            <a:r>
              <a:rPr kumimoji="0" lang="en-US" altLang="ko-KR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0" lang="en-US" altLang="ko-KR" b="1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endParaRPr kumimoji="0" lang="en-US" altLang="ko-KR" b="1" i="1" baseline="-25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/>
            <a:endParaRPr kumimoji="0" lang="en-US" altLang="ko-KR" dirty="0"/>
          </a:p>
          <a:p>
            <a:r>
              <a:rPr kumimoji="0" lang="en-US" altLang="ko-KR" dirty="0" smtClean="0"/>
              <a:t>The collection of the linear equations form a linear system</a:t>
            </a:r>
          </a:p>
          <a:p>
            <a:pPr lvl="1"/>
            <a:r>
              <a:rPr kumimoji="0" lang="en-US" altLang="ko-KR" dirty="0" smtClean="0"/>
              <a:t>Which can be solved to get a solution</a:t>
            </a:r>
          </a:p>
        </p:txBody>
      </p:sp>
    </p:spTree>
    <p:extLst>
      <p:ext uri="{BB962C8B-B14F-4D97-AF65-F5344CB8AC3E}">
        <p14:creationId xmlns:p14="http://schemas.microsoft.com/office/powerpoint/2010/main" val="3449143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Consistency of Linear System</a:t>
            </a:r>
            <a:endParaRPr lang="ko-KR" altLang="en-US" dirty="0"/>
          </a:p>
        </p:txBody>
      </p:sp>
      <p:sp>
        <p:nvSpPr>
          <p:cNvPr id="19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Less equations than # of unknown variables</a:t>
            </a:r>
          </a:p>
          <a:p>
            <a:pPr lvl="1"/>
            <a:r>
              <a:rPr lang="en-US" altLang="ko-KR" dirty="0"/>
              <a:t>Under-determined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Same # of equations for # of unknown variables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More </a:t>
            </a:r>
            <a:r>
              <a:rPr lang="en-US" altLang="ko-KR" dirty="0"/>
              <a:t>equations than </a:t>
            </a:r>
            <a:r>
              <a:rPr lang="en-US" altLang="ko-KR" dirty="0" smtClean="0"/>
              <a:t># of </a:t>
            </a:r>
            <a:r>
              <a:rPr lang="en-US" altLang="ko-KR" dirty="0"/>
              <a:t>unknown </a:t>
            </a:r>
            <a:r>
              <a:rPr lang="en-US" altLang="ko-KR" dirty="0" smtClean="0"/>
              <a:t>variables</a:t>
            </a:r>
          </a:p>
          <a:p>
            <a:pPr lvl="1"/>
            <a:r>
              <a:rPr lang="en-US" altLang="ko-KR" dirty="0"/>
              <a:t>Over-determined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21666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Less equations than </a:t>
            </a:r>
            <a:r>
              <a:rPr lang="en-US" altLang="ko-KR" dirty="0" smtClean="0"/>
              <a:t># of unknown variables: Under-determined</a:t>
            </a:r>
            <a:endParaRPr lang="en-US" altLang="ko-KR" dirty="0"/>
          </a:p>
        </p:txBody>
      </p:sp>
      <p:pic>
        <p:nvPicPr>
          <p:cNvPr id="7" name="Picture 2" descr="One Line.sv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348880"/>
            <a:ext cx="2731740" cy="2731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3851920" y="1428736"/>
            <a:ext cx="4834880" cy="4857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53735"/>
              </a:buClr>
              <a:buFont typeface="Arial" charset="0"/>
              <a:buChar char="•"/>
              <a:defRPr sz="2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>
                  <a:lumMod val="65000"/>
                  <a:lumOff val="35000"/>
                </a:schemeClr>
              </a:buClr>
              <a:buSzPct val="80000"/>
              <a:buFont typeface="Wingdings" pitchFamily="2" charset="2"/>
              <a:buChar char="§"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8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accent3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맑은 고딕" pitchFamily="50" charset="-127"/>
              <a:buChar char="∙"/>
              <a:defRPr sz="1600" kern="120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0" lang="en-US" altLang="ko-KR" dirty="0" smtClean="0"/>
          </a:p>
          <a:p>
            <a:endParaRPr kumimoji="0" lang="en-US" altLang="ko-KR" dirty="0" smtClean="0"/>
          </a:p>
          <a:p>
            <a:r>
              <a:rPr kumimoji="0" lang="en-US" altLang="ko-KR" dirty="0" smtClean="0"/>
              <a:t>No unique solution</a:t>
            </a:r>
          </a:p>
          <a:p>
            <a:pPr lvl="1"/>
            <a:r>
              <a:rPr kumimoji="0" lang="en-US" altLang="ko-KR" dirty="0" smtClean="0"/>
              <a:t>All the points on the line are valid solution</a:t>
            </a:r>
          </a:p>
          <a:p>
            <a:pPr lvl="1"/>
            <a:r>
              <a:rPr kumimoji="0" lang="en-US" altLang="ko-KR" dirty="0" smtClean="0"/>
              <a:t>Need more equations</a:t>
            </a:r>
          </a:p>
          <a:p>
            <a:pPr lvl="2"/>
            <a:endParaRPr kumimoji="0" lang="en-US" altLang="ko-KR" dirty="0" smtClean="0"/>
          </a:p>
          <a:p>
            <a:pPr marL="0" indent="0">
              <a:buFont typeface="Arial" charset="0"/>
              <a:buNone/>
            </a:pPr>
            <a:endParaRPr kumimoji="0"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510209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Same </a:t>
            </a:r>
            <a:r>
              <a:rPr lang="en-US" altLang="ko-KR" dirty="0" smtClean="0"/>
              <a:t># of </a:t>
            </a:r>
            <a:r>
              <a:rPr lang="en-US" altLang="ko-KR" dirty="0"/>
              <a:t>equations for </a:t>
            </a:r>
            <a:r>
              <a:rPr lang="en-US" altLang="ko-KR" dirty="0" smtClean="0"/>
              <a:t># </a:t>
            </a:r>
            <a:r>
              <a:rPr lang="en-US" altLang="ko-KR" dirty="0"/>
              <a:t>of unknown variables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3851920" y="1428736"/>
            <a:ext cx="4834880" cy="4857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53735"/>
              </a:buClr>
              <a:buFont typeface="Arial" charset="0"/>
              <a:buChar char="•"/>
              <a:defRPr sz="2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>
                  <a:lumMod val="65000"/>
                  <a:lumOff val="35000"/>
                </a:schemeClr>
              </a:buClr>
              <a:buSzPct val="80000"/>
              <a:buFont typeface="Wingdings" pitchFamily="2" charset="2"/>
              <a:buChar char="§"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8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accent3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맑은 고딕" pitchFamily="50" charset="-127"/>
              <a:buChar char="∙"/>
              <a:defRPr sz="1600" kern="120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en-US" altLang="ko-KR" dirty="0" smtClean="0"/>
              <a:t>Unique solution</a:t>
            </a:r>
          </a:p>
          <a:p>
            <a:pPr lvl="1"/>
            <a:r>
              <a:rPr kumimoji="0" lang="en-US" altLang="ko-KR" dirty="0" smtClean="0"/>
              <a:t>Determinant is not 0</a:t>
            </a:r>
          </a:p>
          <a:p>
            <a:pPr lvl="1"/>
            <a:r>
              <a:rPr kumimoji="0" lang="en-US" altLang="ko-KR" dirty="0"/>
              <a:t>Linear </a:t>
            </a:r>
            <a:r>
              <a:rPr kumimoji="0" lang="en-US" altLang="ko-KR" dirty="0" smtClean="0"/>
              <a:t>solver</a:t>
            </a:r>
            <a:endParaRPr kumimoji="0" lang="en-US" altLang="ko-KR" dirty="0"/>
          </a:p>
          <a:p>
            <a:pPr lvl="3"/>
            <a:endParaRPr kumimoji="0" lang="en-US" altLang="ko-KR" dirty="0" smtClean="0"/>
          </a:p>
          <a:p>
            <a:pPr lvl="3"/>
            <a:endParaRPr kumimoji="0" lang="en-US" altLang="ko-KR" dirty="0"/>
          </a:p>
          <a:p>
            <a:pPr lvl="3"/>
            <a:endParaRPr kumimoji="0" lang="en-US" altLang="ko-KR" dirty="0" smtClean="0"/>
          </a:p>
          <a:p>
            <a:pPr lvl="3"/>
            <a:endParaRPr kumimoji="0" lang="en-US" altLang="ko-KR" dirty="0" smtClean="0"/>
          </a:p>
          <a:p>
            <a:r>
              <a:rPr kumimoji="0" lang="en-US" altLang="ko-KR" dirty="0" smtClean="0"/>
              <a:t>No solution</a:t>
            </a:r>
          </a:p>
          <a:p>
            <a:pPr lvl="1"/>
            <a:r>
              <a:rPr kumimoji="0" lang="en-US" altLang="ko-KR" dirty="0" smtClean="0"/>
              <a:t>Determinant is 0</a:t>
            </a:r>
          </a:p>
          <a:p>
            <a:pPr marL="0" indent="0">
              <a:buFont typeface="Arial" charset="0"/>
              <a:buNone/>
            </a:pPr>
            <a:endParaRPr kumimoji="0" lang="en-US" altLang="ko-KR" dirty="0" smtClean="0"/>
          </a:p>
        </p:txBody>
      </p:sp>
      <p:pic>
        <p:nvPicPr>
          <p:cNvPr id="9" name="Picture 2" descr="Two Lines.sv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460744"/>
            <a:ext cx="2239516" cy="2239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4005064"/>
            <a:ext cx="2239200" cy="223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55459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More equations than </a:t>
            </a:r>
            <a:r>
              <a:rPr lang="en-US" altLang="ko-KR" dirty="0" smtClean="0"/>
              <a:t># </a:t>
            </a:r>
            <a:r>
              <a:rPr lang="en-US" altLang="ko-KR" dirty="0"/>
              <a:t>of unknown </a:t>
            </a:r>
            <a:r>
              <a:rPr lang="en-US" altLang="ko-KR" dirty="0" smtClean="0"/>
              <a:t>variables: Over-determined</a:t>
            </a:r>
            <a:endParaRPr lang="en-US" altLang="ko-KR" dirty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4932040" y="1428736"/>
            <a:ext cx="3888432" cy="4857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>
            <a:lvl1pPr marL="342900" indent="-342900" algn="l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53735"/>
              </a:buClr>
              <a:buFont typeface="Arial" charset="0"/>
              <a:buChar char="•"/>
              <a:defRPr sz="2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>
                  <a:lumMod val="65000"/>
                  <a:lumOff val="35000"/>
                </a:schemeClr>
              </a:buClr>
              <a:buSzPct val="80000"/>
              <a:buFont typeface="Wingdings" pitchFamily="2" charset="2"/>
              <a:buChar char="§"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8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accent3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맑은 고딕" pitchFamily="50" charset="-127"/>
              <a:buChar char="∙"/>
              <a:defRPr sz="1600" kern="120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en-US" altLang="ko-KR" dirty="0" smtClean="0"/>
              <a:t>Unique solution</a:t>
            </a:r>
          </a:p>
          <a:p>
            <a:pPr lvl="1"/>
            <a:r>
              <a:rPr kumimoji="0" lang="en-US" altLang="ko-KR" dirty="0" smtClean="0"/>
              <a:t>Redundant equations – Some equations are actually the same</a:t>
            </a:r>
          </a:p>
          <a:p>
            <a:endParaRPr kumimoji="0" lang="en-US" altLang="ko-KR" dirty="0" smtClean="0"/>
          </a:p>
          <a:p>
            <a:endParaRPr kumimoji="0" lang="en-US" altLang="ko-KR" dirty="0" smtClean="0"/>
          </a:p>
          <a:p>
            <a:r>
              <a:rPr kumimoji="0" lang="en-US" altLang="ko-KR" dirty="0" smtClean="0"/>
              <a:t>No unique solution</a:t>
            </a:r>
          </a:p>
          <a:p>
            <a:pPr lvl="1"/>
            <a:r>
              <a:rPr kumimoji="0" lang="en-US" altLang="ko-KR" dirty="0" smtClean="0"/>
              <a:t>Infinite set of solutions</a:t>
            </a:r>
          </a:p>
          <a:p>
            <a:pPr lvl="1"/>
            <a:r>
              <a:rPr kumimoji="0" lang="en-US" altLang="ko-KR" dirty="0" smtClean="0"/>
              <a:t>Or no unique solution</a:t>
            </a:r>
          </a:p>
          <a:p>
            <a:pPr lvl="2"/>
            <a:r>
              <a:rPr kumimoji="0" lang="en-US" altLang="ko-KR" dirty="0" smtClean="0"/>
              <a:t>Approximation is possible using some algorithms</a:t>
            </a:r>
          </a:p>
          <a:p>
            <a:pPr marL="1371600" lvl="3" indent="0">
              <a:buNone/>
            </a:pPr>
            <a:r>
              <a:rPr kumimoji="0" lang="en-US" altLang="ko-KR" dirty="0" smtClean="0"/>
              <a:t>ex) least squares</a:t>
            </a:r>
          </a:p>
          <a:p>
            <a:pPr lvl="3"/>
            <a:endParaRPr kumimoji="0" lang="en-US" altLang="ko-KR" dirty="0" smtClean="0"/>
          </a:p>
          <a:p>
            <a:pPr marL="0" indent="0">
              <a:buFont typeface="Arial" charset="0"/>
              <a:buNone/>
            </a:pPr>
            <a:endParaRPr kumimoji="0" lang="en-US" altLang="ko-KR" dirty="0" smtClean="0"/>
          </a:p>
          <a:p>
            <a:pPr marL="0" indent="0">
              <a:buFont typeface="Arial" charset="0"/>
              <a:buNone/>
            </a:pPr>
            <a:endParaRPr kumimoji="0" lang="en-US" altLang="ko-KR" dirty="0"/>
          </a:p>
          <a:p>
            <a:pPr marL="0" indent="0">
              <a:buFont typeface="Arial" charset="0"/>
              <a:buNone/>
            </a:pPr>
            <a:endParaRPr kumimoji="0" lang="en-US" altLang="ko-KR" dirty="0" smtClean="0"/>
          </a:p>
        </p:txBody>
      </p:sp>
      <p:pic>
        <p:nvPicPr>
          <p:cNvPr id="10" name="Picture 2" descr="Three Lines.sv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4119170"/>
            <a:ext cx="2239200" cy="223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557" y="4119170"/>
            <a:ext cx="2239200" cy="223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2" descr="Two Lines.sv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4999" y="1460744"/>
            <a:ext cx="2239516" cy="22395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타원 3"/>
          <p:cNvSpPr/>
          <p:nvPr/>
        </p:nvSpPr>
        <p:spPr>
          <a:xfrm>
            <a:off x="3940592" y="5195692"/>
            <a:ext cx="45719" cy="45719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사각형 설명선 13"/>
          <p:cNvSpPr/>
          <p:nvPr/>
        </p:nvSpPr>
        <p:spPr>
          <a:xfrm>
            <a:off x="4016208" y="4791046"/>
            <a:ext cx="1040597" cy="300243"/>
          </a:xfrm>
          <a:prstGeom prst="wedgeRoundRectCallout">
            <a:avLst>
              <a:gd name="adj1" fmla="val -51357"/>
              <a:gd name="adj2" fmla="val 91352"/>
              <a:gd name="adj3" fmla="val 16667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latin typeface="+mn-ea"/>
              </a:rPr>
              <a:t>Approximated</a:t>
            </a:r>
            <a:br>
              <a:rPr lang="en-US" altLang="ko-KR" sz="800" b="1" dirty="0">
                <a:latin typeface="+mn-ea"/>
              </a:rPr>
            </a:br>
            <a:r>
              <a:rPr lang="en-US" altLang="ko-KR" sz="800" b="1" dirty="0">
                <a:latin typeface="+mn-ea"/>
              </a:rPr>
              <a:t>Solution</a:t>
            </a:r>
            <a:endParaRPr lang="ko-KR" altLang="en-US" sz="8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33107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1463" y="203200"/>
            <a:ext cx="8229600" cy="79692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 smtClean="0"/>
              <a:t>Vector-valued Quantities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428750"/>
            <a:ext cx="8229600" cy="485775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 smtClean="0"/>
              <a:t>Force </a:t>
            </a:r>
          </a:p>
          <a:p>
            <a:pPr lvl="1" eaLnBrk="1" hangingPunct="1">
              <a:defRPr/>
            </a:pPr>
            <a:r>
              <a:rPr lang="en-US" altLang="ko-KR" dirty="0" smtClean="0"/>
              <a:t>Direction + strength</a:t>
            </a:r>
          </a:p>
          <a:p>
            <a:pPr eaLnBrk="1" hangingPunct="1">
              <a:defRPr/>
            </a:pPr>
            <a:endParaRPr lang="en-US" altLang="ko-KR" dirty="0" smtClean="0"/>
          </a:p>
          <a:p>
            <a:pPr eaLnBrk="1" hangingPunct="1">
              <a:defRPr/>
            </a:pPr>
            <a:r>
              <a:rPr lang="en-US" altLang="ko-KR" dirty="0" smtClean="0"/>
              <a:t>Displacement  </a:t>
            </a:r>
          </a:p>
          <a:p>
            <a:pPr lvl="1" eaLnBrk="1" hangingPunct="1">
              <a:defRPr/>
            </a:pPr>
            <a:r>
              <a:rPr lang="en-US" altLang="ko-KR" dirty="0" smtClean="0"/>
              <a:t>Direction + distance of moving object …</a:t>
            </a:r>
          </a:p>
          <a:p>
            <a:pPr eaLnBrk="1" hangingPunct="1">
              <a:defRPr/>
            </a:pPr>
            <a:endParaRPr lang="en-US" altLang="ko-KR" dirty="0" smtClean="0"/>
          </a:p>
          <a:p>
            <a:pPr eaLnBrk="1" hangingPunct="1">
              <a:defRPr/>
            </a:pPr>
            <a:r>
              <a:rPr lang="en-US" altLang="ko-KR" dirty="0" smtClean="0"/>
              <a:t>Velocities </a:t>
            </a:r>
          </a:p>
          <a:p>
            <a:pPr lvl="1" eaLnBrk="1" hangingPunct="1">
              <a:defRPr/>
            </a:pPr>
            <a:r>
              <a:rPr lang="en-US" altLang="ko-KR" dirty="0" smtClean="0"/>
              <a:t>Direction + speed</a:t>
            </a:r>
          </a:p>
          <a:p>
            <a:pPr eaLnBrk="1" hangingPunct="1">
              <a:defRPr/>
            </a:pPr>
            <a:endParaRPr lang="en-US" altLang="ko-KR" dirty="0" smtClean="0"/>
          </a:p>
          <a:p>
            <a:pPr eaLnBrk="1" hangingPunct="1">
              <a:defRPr/>
            </a:pP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1463" y="203200"/>
            <a:ext cx="8229600" cy="79692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 smtClean="0"/>
              <a:t>Various Vectors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428750"/>
            <a:ext cx="8229600" cy="4232498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ko-KR" dirty="0" smtClean="0"/>
              <a:t>A user’s eye direction in a 3D environment</a:t>
            </a:r>
          </a:p>
          <a:p>
            <a:pPr lvl="3" eaLnBrk="1" hangingPunct="1">
              <a:defRPr/>
            </a:pPr>
            <a:endParaRPr lang="en-US" altLang="ko-KR" dirty="0" smtClean="0"/>
          </a:p>
          <a:p>
            <a:pPr lvl="3" eaLnBrk="1" hangingPunct="1">
              <a:defRPr/>
            </a:pPr>
            <a:endParaRPr lang="en-US" altLang="ko-KR" dirty="0" smtClean="0"/>
          </a:p>
          <a:p>
            <a:pPr lvl="3" eaLnBrk="1" hangingPunct="1">
              <a:defRPr/>
            </a:pPr>
            <a:endParaRPr lang="en-US" altLang="ko-KR" dirty="0" smtClean="0"/>
          </a:p>
          <a:p>
            <a:pPr lvl="3" eaLnBrk="1" hangingPunct="1">
              <a:defRPr/>
            </a:pPr>
            <a:endParaRPr lang="en-US" altLang="ko-KR" dirty="0" smtClean="0"/>
          </a:p>
          <a:p>
            <a:pPr eaLnBrk="1" hangingPunct="1">
              <a:defRPr/>
            </a:pPr>
            <a:r>
              <a:rPr lang="en-US" altLang="ko-KR" dirty="0" smtClean="0"/>
              <a:t>A facing direction of a polygon</a:t>
            </a:r>
          </a:p>
          <a:p>
            <a:pPr lvl="1" eaLnBrk="1" hangingPunct="1">
              <a:defRPr/>
            </a:pPr>
            <a:r>
              <a:rPr lang="en-US" altLang="ko-KR" dirty="0" smtClean="0"/>
              <a:t>Normal vector</a:t>
            </a:r>
          </a:p>
          <a:p>
            <a:pPr lvl="3" eaLnBrk="1" hangingPunct="1">
              <a:defRPr/>
            </a:pPr>
            <a:endParaRPr lang="en-US" altLang="ko-KR" dirty="0" smtClean="0"/>
          </a:p>
          <a:p>
            <a:pPr lvl="3" eaLnBrk="1" hangingPunct="1">
              <a:defRPr/>
            </a:pPr>
            <a:endParaRPr lang="en-US" altLang="ko-KR" dirty="0" smtClean="0"/>
          </a:p>
          <a:p>
            <a:pPr lvl="3" eaLnBrk="1" hangingPunct="1">
              <a:defRPr/>
            </a:pPr>
            <a:endParaRPr lang="en-US" altLang="ko-KR" dirty="0" smtClean="0"/>
          </a:p>
          <a:p>
            <a:pPr eaLnBrk="1" hangingPunct="1">
              <a:defRPr/>
            </a:pPr>
            <a:r>
              <a:rPr lang="en-US" altLang="ko-KR" dirty="0" smtClean="0"/>
              <a:t>Direction in which a ray of light travels</a:t>
            </a:r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3281772" y="2060848"/>
            <a:ext cx="2577254" cy="630875"/>
            <a:chOff x="3779912" y="2276872"/>
            <a:chExt cx="2408659" cy="504825"/>
          </a:xfrm>
        </p:grpSpPr>
        <p:pic>
          <p:nvPicPr>
            <p:cNvPr id="5122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607983">
              <a:off x="5436096" y="2276872"/>
              <a:ext cx="752475" cy="5048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cxnSp>
          <p:nvCxnSpPr>
            <p:cNvPr id="6" name="직선 화살표 연결선 5"/>
            <p:cNvCxnSpPr/>
            <p:nvPr/>
          </p:nvCxnSpPr>
          <p:spPr>
            <a:xfrm flipH="1">
              <a:off x="3779912" y="2529284"/>
              <a:ext cx="1872208" cy="107628"/>
            </a:xfrm>
            <a:prstGeom prst="straightConnector1">
              <a:avLst/>
            </a:prstGeom>
            <a:ln w="28575">
              <a:prstDash val="sysDash"/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9" name="그룹 18"/>
          <p:cNvGrpSpPr/>
          <p:nvPr/>
        </p:nvGrpSpPr>
        <p:grpSpPr>
          <a:xfrm>
            <a:off x="3284974" y="3676277"/>
            <a:ext cx="2574052" cy="1120875"/>
            <a:chOff x="3059832" y="3490452"/>
            <a:chExt cx="2574052" cy="1120875"/>
          </a:xfrm>
        </p:grpSpPr>
        <p:cxnSp>
          <p:nvCxnSpPr>
            <p:cNvPr id="14" name="직선 화살표 연결선 13"/>
            <p:cNvCxnSpPr/>
            <p:nvPr/>
          </p:nvCxnSpPr>
          <p:spPr>
            <a:xfrm flipH="1" flipV="1">
              <a:off x="3203848" y="3768869"/>
              <a:ext cx="288032" cy="614075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/>
            <p:cNvCxnSpPr/>
            <p:nvPr/>
          </p:nvCxnSpPr>
          <p:spPr>
            <a:xfrm flipH="1" flipV="1">
              <a:off x="4237703" y="3490452"/>
              <a:ext cx="115051" cy="624782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/>
            <p:cNvCxnSpPr/>
            <p:nvPr/>
          </p:nvCxnSpPr>
          <p:spPr>
            <a:xfrm flipV="1">
              <a:off x="5236270" y="3834581"/>
              <a:ext cx="397614" cy="49652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자유형 11"/>
            <p:cNvSpPr/>
            <p:nvPr/>
          </p:nvSpPr>
          <p:spPr>
            <a:xfrm>
              <a:off x="3059832" y="4050888"/>
              <a:ext cx="2477729" cy="560439"/>
            </a:xfrm>
            <a:custGeom>
              <a:avLst/>
              <a:gdLst>
                <a:gd name="connsiteX0" fmla="*/ 0 w 2477729"/>
                <a:gd name="connsiteY0" fmla="*/ 560439 h 560439"/>
                <a:gd name="connsiteX1" fmla="*/ 806245 w 2477729"/>
                <a:gd name="connsiteY1" fmla="*/ 147484 h 560439"/>
                <a:gd name="connsiteX2" fmla="*/ 1818968 w 2477729"/>
                <a:gd name="connsiteY2" fmla="*/ 0 h 560439"/>
                <a:gd name="connsiteX3" fmla="*/ 2477729 w 2477729"/>
                <a:gd name="connsiteY3" fmla="*/ 501445 h 560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77729" h="560439">
                  <a:moveTo>
                    <a:pt x="0" y="560439"/>
                  </a:moveTo>
                  <a:lnTo>
                    <a:pt x="806245" y="147484"/>
                  </a:lnTo>
                  <a:lnTo>
                    <a:pt x="1818968" y="0"/>
                  </a:lnTo>
                  <a:lnTo>
                    <a:pt x="2477729" y="501445"/>
                  </a:lnTo>
                </a:path>
              </a:pathLst>
            </a:custGeom>
            <a:pattFill prst="wdUpDiag">
              <a:fgClr>
                <a:srgbClr val="FFC000"/>
              </a:fgClr>
              <a:bgClr>
                <a:schemeClr val="bg1"/>
              </a:bgClr>
            </a:pattFill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124" name="그룹 5123"/>
          <p:cNvGrpSpPr/>
          <p:nvPr/>
        </p:nvGrpSpPr>
        <p:grpSpPr>
          <a:xfrm>
            <a:off x="3290707" y="5433524"/>
            <a:ext cx="2574377" cy="883760"/>
            <a:chOff x="2051720" y="5301208"/>
            <a:chExt cx="2574377" cy="883760"/>
          </a:xfrm>
        </p:grpSpPr>
        <p:sp>
          <p:nvSpPr>
            <p:cNvPr id="21" name="해 20"/>
            <p:cNvSpPr/>
            <p:nvPr/>
          </p:nvSpPr>
          <p:spPr>
            <a:xfrm>
              <a:off x="2051720" y="5301208"/>
              <a:ext cx="864096" cy="864096"/>
            </a:xfrm>
            <a:prstGeom prst="sun">
              <a:avLst/>
            </a:prstGeom>
            <a:gradFill>
              <a:gsLst>
                <a:gs pos="38000">
                  <a:schemeClr val="accent6"/>
                </a:gs>
                <a:gs pos="100000">
                  <a:srgbClr val="FFFF00"/>
                </a:gs>
              </a:gsLst>
            </a:gradFill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3" name="직선 화살표 연결선 22"/>
            <p:cNvCxnSpPr/>
            <p:nvPr/>
          </p:nvCxnSpPr>
          <p:spPr>
            <a:xfrm>
              <a:off x="3008956" y="5752920"/>
              <a:ext cx="1617141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5" name="직선 화살표 연결선 24"/>
            <p:cNvCxnSpPr/>
            <p:nvPr/>
          </p:nvCxnSpPr>
          <p:spPr>
            <a:xfrm flipV="1">
              <a:off x="3008956" y="5320872"/>
              <a:ext cx="1617141" cy="28803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5" name="직선 화살표 연결선 34"/>
            <p:cNvCxnSpPr/>
            <p:nvPr/>
          </p:nvCxnSpPr>
          <p:spPr>
            <a:xfrm>
              <a:off x="3008956" y="5884543"/>
              <a:ext cx="1617141" cy="300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1463" y="203200"/>
            <a:ext cx="8229600" cy="79692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 smtClean="0"/>
              <a:t>Drawing Vectors</a:t>
            </a:r>
            <a:endParaRPr lang="ko-KR" altLang="en-US" dirty="0"/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9931445"/>
              </p:ext>
            </p:extLst>
          </p:nvPr>
        </p:nvGraphicFramePr>
        <p:xfrm>
          <a:off x="3804741" y="1549400"/>
          <a:ext cx="4511675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6" name="수식" r:id="rId4" imgW="2336760" imgH="203040" progId="Equation.3">
                  <p:embed/>
                </p:oleObj>
              </mc:Choice>
              <mc:Fallback>
                <p:oleObj name="수식" r:id="rId4" imgW="2336760" imgH="2030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04741" y="1549400"/>
                        <a:ext cx="4511675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33" name="직선 화살표 연결선 6"/>
          <p:cNvCxnSpPr>
            <a:cxnSpLocks noChangeShapeType="1"/>
          </p:cNvCxnSpPr>
          <p:nvPr/>
        </p:nvCxnSpPr>
        <p:spPr bwMode="auto">
          <a:xfrm rot="16200000" flipV="1">
            <a:off x="964134" y="2735758"/>
            <a:ext cx="1517650" cy="782637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34" name="직선 화살표 연결선 8"/>
          <p:cNvCxnSpPr>
            <a:cxnSpLocks noChangeShapeType="1"/>
          </p:cNvCxnSpPr>
          <p:nvPr/>
        </p:nvCxnSpPr>
        <p:spPr bwMode="auto">
          <a:xfrm rot="5400000" flipH="1" flipV="1">
            <a:off x="4285753" y="2471738"/>
            <a:ext cx="1287463" cy="1030287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35" name="직선 화살표 연결선 9"/>
          <p:cNvCxnSpPr>
            <a:cxnSpLocks noChangeShapeType="1"/>
          </p:cNvCxnSpPr>
          <p:nvPr/>
        </p:nvCxnSpPr>
        <p:spPr bwMode="auto">
          <a:xfrm rot="5400000" flipH="1" flipV="1">
            <a:off x="5974059" y="2135982"/>
            <a:ext cx="1285875" cy="1030288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36" name="직선 연결선 11"/>
          <p:cNvCxnSpPr>
            <a:cxnSpLocks noChangeShapeType="1"/>
          </p:cNvCxnSpPr>
          <p:nvPr/>
        </p:nvCxnSpPr>
        <p:spPr bwMode="auto">
          <a:xfrm flipV="1">
            <a:off x="5444628" y="2032000"/>
            <a:ext cx="1685925" cy="320675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37" name="직선 연결선 12"/>
          <p:cNvCxnSpPr>
            <a:cxnSpLocks noChangeShapeType="1"/>
          </p:cNvCxnSpPr>
          <p:nvPr/>
        </p:nvCxnSpPr>
        <p:spPr bwMode="auto">
          <a:xfrm flipV="1">
            <a:off x="4406403" y="3313113"/>
            <a:ext cx="1687513" cy="319087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38" name="직선 화살표 연결선 13"/>
          <p:cNvCxnSpPr>
            <a:cxnSpLocks noChangeShapeType="1"/>
          </p:cNvCxnSpPr>
          <p:nvPr/>
        </p:nvCxnSpPr>
        <p:spPr bwMode="auto">
          <a:xfrm>
            <a:off x="2339752" y="5405660"/>
            <a:ext cx="2030413" cy="255588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39" name="직선 화살표 연결선 15"/>
          <p:cNvCxnSpPr>
            <a:cxnSpLocks noChangeShapeType="1"/>
          </p:cNvCxnSpPr>
          <p:nvPr/>
        </p:nvCxnSpPr>
        <p:spPr bwMode="auto">
          <a:xfrm rot="5400000">
            <a:off x="5844357" y="4742507"/>
            <a:ext cx="539750" cy="1587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102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8740324"/>
              </p:ext>
            </p:extLst>
          </p:nvPr>
        </p:nvGraphicFramePr>
        <p:xfrm>
          <a:off x="1425302" y="3042940"/>
          <a:ext cx="2286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7" name="수식" r:id="rId6" imgW="139680" imgH="203040" progId="Equation.3">
                  <p:embed/>
                </p:oleObj>
              </mc:Choice>
              <mc:Fallback>
                <p:oleObj name="수식" r:id="rId6" imgW="139680" imgH="2030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5302" y="3042940"/>
                        <a:ext cx="2286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1333444"/>
              </p:ext>
            </p:extLst>
          </p:nvPr>
        </p:nvGraphicFramePr>
        <p:xfrm>
          <a:off x="4876303" y="2527300"/>
          <a:ext cx="206375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8" name="수식" r:id="rId8" imgW="126720" imgH="177480" progId="Equation.3">
                  <p:embed/>
                </p:oleObj>
              </mc:Choice>
              <mc:Fallback>
                <p:oleObj name="수식" r:id="rId8" imgW="126720" imgH="1774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303" y="2527300"/>
                        <a:ext cx="206375" cy="288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8841817"/>
              </p:ext>
            </p:extLst>
          </p:nvPr>
        </p:nvGraphicFramePr>
        <p:xfrm>
          <a:off x="6787653" y="2406650"/>
          <a:ext cx="206375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9" name="수식" r:id="rId10" imgW="126720" imgH="177480" progId="Equation.3">
                  <p:embed/>
                </p:oleObj>
              </mc:Choice>
              <mc:Fallback>
                <p:oleObj name="수식" r:id="rId10" imgW="126720" imgH="1774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7653" y="2406650"/>
                        <a:ext cx="206375" cy="288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8856099"/>
              </p:ext>
            </p:extLst>
          </p:nvPr>
        </p:nvGraphicFramePr>
        <p:xfrm>
          <a:off x="3128740" y="5191348"/>
          <a:ext cx="247650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0" name="수식" r:id="rId12" imgW="152280" imgH="177480" progId="Equation.3">
                  <p:embed/>
                </p:oleObj>
              </mc:Choice>
              <mc:Fallback>
                <p:oleObj name="수식" r:id="rId12" imgW="152280" imgH="1774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8740" y="5191348"/>
                        <a:ext cx="247650" cy="288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9355050"/>
              </p:ext>
            </p:extLst>
          </p:nvPr>
        </p:nvGraphicFramePr>
        <p:xfrm>
          <a:off x="6165825" y="4536926"/>
          <a:ext cx="206375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1" name="수식" r:id="rId14" imgW="126720" imgH="177480" progId="Equation.3">
                  <p:embed/>
                </p:oleObj>
              </mc:Choice>
              <mc:Fallback>
                <p:oleObj name="수식" r:id="rId14" imgW="126720" imgH="17748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65825" y="4536926"/>
                        <a:ext cx="206375" cy="288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설명선 2 23"/>
          <p:cNvSpPr>
            <a:spLocks/>
          </p:cNvSpPr>
          <p:nvPr/>
        </p:nvSpPr>
        <p:spPr bwMode="auto">
          <a:xfrm>
            <a:off x="1749152" y="1988840"/>
            <a:ext cx="738188" cy="373062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12500"/>
              <a:gd name="adj6" fmla="val -4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93600" tIns="46800" rIns="93600" bIns="46800" anchor="ctr">
            <a:spAutoFit/>
          </a:bodyPr>
          <a:lstStyle/>
          <a:p>
            <a:pPr algn="ctr">
              <a:defRPr/>
            </a:pPr>
            <a:r>
              <a:rPr lang="en-US" altLang="ko-KR" dirty="0">
                <a:latin typeface="+mn-ea"/>
                <a:ea typeface="+mn-ea"/>
              </a:rPr>
              <a:t>Head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18" name="설명선 2 24"/>
          <p:cNvSpPr>
            <a:spLocks/>
          </p:cNvSpPr>
          <p:nvPr/>
        </p:nvSpPr>
        <p:spPr bwMode="auto">
          <a:xfrm>
            <a:off x="2379861" y="3442221"/>
            <a:ext cx="519112" cy="373062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12500"/>
              <a:gd name="adj6" fmla="val -4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93600" tIns="46800" rIns="93600" bIns="46800" anchor="ctr">
            <a:spAutoFit/>
          </a:bodyPr>
          <a:lstStyle/>
          <a:p>
            <a:pPr algn="ctr">
              <a:defRPr/>
            </a:pPr>
            <a:r>
              <a:rPr lang="en-US" altLang="ko-KR">
                <a:latin typeface="+mn-ea"/>
                <a:ea typeface="+mn-ea"/>
              </a:rPr>
              <a:t>Tail</a:t>
            </a:r>
            <a:endParaRPr lang="ko-KR" altLang="en-US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1463" y="203200"/>
            <a:ext cx="8229600" cy="79692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 smtClean="0"/>
              <a:t>Point and Vector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428750"/>
            <a:ext cx="8229600" cy="485775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 smtClean="0"/>
              <a:t>Point(x, y, z)</a:t>
            </a:r>
          </a:p>
          <a:p>
            <a:pPr lvl="1" eaLnBrk="1" hangingPunct="1">
              <a:defRPr/>
            </a:pPr>
            <a:r>
              <a:rPr lang="en-US" altLang="ko-KR" dirty="0" smtClean="0"/>
              <a:t>A location in 3D space</a:t>
            </a:r>
          </a:p>
          <a:p>
            <a:pPr lvl="1" eaLnBrk="1" hangingPunct="1">
              <a:defRPr/>
            </a:pPr>
            <a:r>
              <a:rPr lang="en-US" altLang="ko-KR" dirty="0" smtClean="0"/>
              <a:t>No size or volume</a:t>
            </a:r>
          </a:p>
          <a:p>
            <a:pPr lvl="3" eaLnBrk="1" hangingPunct="1">
              <a:defRPr/>
            </a:pPr>
            <a:endParaRPr lang="en-US" altLang="ko-KR" dirty="0" smtClean="0"/>
          </a:p>
          <a:p>
            <a:pPr eaLnBrk="1" hangingPunct="1">
              <a:defRPr/>
            </a:pPr>
            <a:r>
              <a:rPr lang="en-US" altLang="ko-KR" dirty="0" smtClean="0"/>
              <a:t>Vector(x, y, z)</a:t>
            </a:r>
          </a:p>
          <a:p>
            <a:pPr lvl="1" eaLnBrk="1" hangingPunct="1">
              <a:defRPr/>
            </a:pPr>
            <a:r>
              <a:rPr lang="en-US" altLang="ko-KR" dirty="0" smtClean="0"/>
              <a:t>Direction + magnitude</a:t>
            </a:r>
          </a:p>
          <a:p>
            <a:pPr lvl="1" eaLnBrk="1" hangingPunct="1">
              <a:defRPr/>
            </a:pPr>
            <a:r>
              <a:rPr lang="en-US" altLang="ko-KR" dirty="0" smtClean="0"/>
              <a:t>Not fixed at specific location</a:t>
            </a:r>
          </a:p>
          <a:p>
            <a:pPr lvl="3" eaLnBrk="1" hangingPunct="1">
              <a:defRPr/>
            </a:pPr>
            <a:endParaRPr lang="en-US" altLang="ko-KR" dirty="0" smtClean="0"/>
          </a:p>
          <a:p>
            <a:pPr lvl="3" eaLnBrk="1" hangingPunct="1">
              <a:defRPr/>
            </a:pPr>
            <a:endParaRPr lang="en-US" altLang="ko-KR" dirty="0" smtClean="0"/>
          </a:p>
          <a:p>
            <a:pPr eaLnBrk="1" hangingPunct="1">
              <a:defRPr/>
            </a:pPr>
            <a:r>
              <a:rPr lang="en-US" altLang="ko-KR" dirty="0" smtClean="0"/>
              <a:t>Point can be represented as a vector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1463" y="203200"/>
            <a:ext cx="8229600" cy="796925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ko-KR" dirty="0" smtClean="0"/>
              <a:t>Coordinate Systems:</a:t>
            </a:r>
            <a:br>
              <a:rPr lang="en-US" altLang="ko-KR" dirty="0" smtClean="0"/>
            </a:br>
            <a:r>
              <a:rPr lang="en-US" altLang="ko-KR" dirty="0" smtClean="0"/>
              <a:t>Left-handed vs. Right-handed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428750"/>
            <a:ext cx="8229600" cy="485775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 smtClean="0"/>
              <a:t>Left-handed coordinate system</a:t>
            </a:r>
          </a:p>
          <a:p>
            <a:pPr lvl="1" eaLnBrk="1" hangingPunct="1">
              <a:defRPr/>
            </a:pPr>
            <a:r>
              <a:rPr lang="en-US" altLang="ko-KR" dirty="0" smtClean="0"/>
              <a:t>Direct3D</a:t>
            </a:r>
          </a:p>
          <a:p>
            <a:pPr lvl="3" eaLnBrk="1" hangingPunct="1">
              <a:defRPr/>
            </a:pPr>
            <a:endParaRPr lang="en-US" altLang="ko-KR" dirty="0" smtClean="0"/>
          </a:p>
          <a:p>
            <a:pPr lvl="3" eaLnBrk="1" hangingPunct="1">
              <a:defRPr/>
            </a:pPr>
            <a:endParaRPr lang="en-US" altLang="ko-KR" dirty="0" smtClean="0"/>
          </a:p>
          <a:p>
            <a:pPr lvl="3" eaLnBrk="1" hangingPunct="1">
              <a:defRPr/>
            </a:pPr>
            <a:endParaRPr lang="en-US" altLang="ko-KR" dirty="0" smtClean="0"/>
          </a:p>
          <a:p>
            <a:pPr lvl="3" eaLnBrk="1" hangingPunct="1">
              <a:defRPr/>
            </a:pPr>
            <a:endParaRPr lang="en-US" altLang="ko-KR" dirty="0" smtClean="0"/>
          </a:p>
          <a:p>
            <a:pPr lvl="3" eaLnBrk="1" hangingPunct="1">
              <a:defRPr/>
            </a:pPr>
            <a:endParaRPr lang="en-US" altLang="ko-KR" dirty="0" smtClean="0"/>
          </a:p>
          <a:p>
            <a:pPr lvl="3" eaLnBrk="1" hangingPunct="1">
              <a:defRPr/>
            </a:pPr>
            <a:endParaRPr lang="en-US" altLang="ko-KR" dirty="0" smtClean="0"/>
          </a:p>
          <a:p>
            <a:pPr eaLnBrk="1" hangingPunct="1">
              <a:defRPr/>
            </a:pPr>
            <a:r>
              <a:rPr lang="en-US" altLang="ko-KR" dirty="0" smtClean="0"/>
              <a:t>Right-handed coordinate system </a:t>
            </a:r>
          </a:p>
          <a:p>
            <a:pPr lvl="1" eaLnBrk="1" hangingPunct="1">
              <a:defRPr/>
            </a:pPr>
            <a:r>
              <a:rPr lang="en-US" altLang="ko-KR" dirty="0" smtClean="0"/>
              <a:t>OpenGL</a:t>
            </a:r>
          </a:p>
          <a:p>
            <a:pPr lvl="1" eaLnBrk="1" hangingPunct="1">
              <a:defRPr/>
            </a:pPr>
            <a:r>
              <a:rPr lang="en-US" altLang="ko-KR" dirty="0" smtClean="0"/>
              <a:t>Math textbooks</a:t>
            </a:r>
          </a:p>
        </p:txBody>
      </p:sp>
      <p:pic>
        <p:nvPicPr>
          <p:cNvPr id="22535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21099" y="1556792"/>
            <a:ext cx="2307918" cy="223224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5173312" y="3481065"/>
            <a:ext cx="1347787" cy="307975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r">
              <a:defRPr/>
            </a:pPr>
            <a:r>
              <a:rPr lang="en-US" altLang="ko-KR" sz="1400" b="1" dirty="0">
                <a:latin typeface="+mn-ea"/>
                <a:ea typeface="+mn-ea"/>
              </a:rPr>
              <a:t>[Left-handed]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22536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21102" y="4221530"/>
            <a:ext cx="2307977" cy="22318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5046312" y="6145361"/>
            <a:ext cx="1474787" cy="307975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r">
              <a:defRPr/>
            </a:pPr>
            <a:r>
              <a:rPr lang="en-US" altLang="ko-KR" sz="1400" b="1" dirty="0">
                <a:latin typeface="+mn-ea"/>
                <a:ea typeface="+mn-ea"/>
              </a:rPr>
              <a:t>[Right-handed]</a:t>
            </a:r>
            <a:endParaRPr lang="ko-KR" altLang="en-US" sz="1400" b="1" dirty="0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428750"/>
            <a:ext cx="8229600" cy="485775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 smtClean="0"/>
              <a:t>Equality</a:t>
            </a:r>
          </a:p>
          <a:p>
            <a:pPr eaLnBrk="1" hangingPunct="1">
              <a:defRPr/>
            </a:pPr>
            <a:r>
              <a:rPr lang="en-US" altLang="ko-KR" dirty="0" smtClean="0"/>
              <a:t>Addition/subtraction</a:t>
            </a:r>
          </a:p>
          <a:p>
            <a:pPr eaLnBrk="1" hangingPunct="1">
              <a:defRPr/>
            </a:pPr>
            <a:r>
              <a:rPr lang="en-US" altLang="ko-KR" dirty="0" smtClean="0"/>
              <a:t>Scalar multiplication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1463" y="203200"/>
            <a:ext cx="8229600" cy="79692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 smtClean="0"/>
              <a:t>Basic Vector Operations</a:t>
            </a:r>
            <a:endParaRPr lang="ko-KR" altLang="en-US" dirty="0"/>
          </a:p>
        </p:txBody>
      </p:sp>
      <p:grpSp>
        <p:nvGrpSpPr>
          <p:cNvPr id="23556" name="그룹 8"/>
          <p:cNvGrpSpPr>
            <a:grpSpLocks/>
          </p:cNvGrpSpPr>
          <p:nvPr/>
        </p:nvGrpSpPr>
        <p:grpSpPr bwMode="auto">
          <a:xfrm>
            <a:off x="857250" y="2857500"/>
            <a:ext cx="7786688" cy="3643313"/>
            <a:chOff x="1643042" y="2857496"/>
            <a:chExt cx="7429552" cy="342902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" name="모서리가 둥근 직사각형 6"/>
            <p:cNvSpPr/>
            <p:nvPr/>
          </p:nvSpPr>
          <p:spPr>
            <a:xfrm>
              <a:off x="1643042" y="2857496"/>
              <a:ext cx="7429552" cy="342902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pic>
          <p:nvPicPr>
            <p:cNvPr id="23565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8889" y="5441434"/>
              <a:ext cx="5937821" cy="6649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566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9167" y="3071810"/>
              <a:ext cx="6939539" cy="24499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9" name="직선 연결선 8"/>
          <p:cNvCxnSpPr/>
          <p:nvPr/>
        </p:nvCxnSpPr>
        <p:spPr>
          <a:xfrm>
            <a:off x="1557338" y="3635375"/>
            <a:ext cx="546100" cy="0"/>
          </a:xfrm>
          <a:prstGeom prst="line">
            <a:avLst/>
          </a:prstGeom>
          <a:ln w="28575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5435600" y="3357563"/>
            <a:ext cx="2921000" cy="0"/>
          </a:xfrm>
          <a:prstGeom prst="line">
            <a:avLst/>
          </a:prstGeom>
          <a:ln w="28575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917700" y="4221163"/>
            <a:ext cx="2705100" cy="0"/>
          </a:xfrm>
          <a:prstGeom prst="line">
            <a:avLst/>
          </a:prstGeom>
          <a:ln w="28575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2298700" y="5084763"/>
            <a:ext cx="4721225" cy="0"/>
          </a:xfrm>
          <a:prstGeom prst="line">
            <a:avLst/>
          </a:prstGeom>
          <a:ln w="28575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2576513" y="5927725"/>
            <a:ext cx="1049337" cy="0"/>
          </a:xfrm>
          <a:prstGeom prst="line">
            <a:avLst/>
          </a:prstGeom>
          <a:ln w="28575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 anchor="ctr" anchorCtr="0">
        <a:spAutoFit/>
      </a:bodyPr>
      <a:lstStyle>
        <a:defPPr algn="ctr">
          <a:defRPr sz="1200" b="1" dirty="0" smtClean="0">
            <a:latin typeface="+mn-ea"/>
            <a:ea typeface="+mn-e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68434</TotalTime>
  <Words>1375</Words>
  <Application>Microsoft Office PowerPoint</Application>
  <PresentationFormat>화면 슬라이드 쇼(4:3)</PresentationFormat>
  <Paragraphs>433</Paragraphs>
  <Slides>38</Slides>
  <Notes>29</Notes>
  <HiddenSlides>0</HiddenSlides>
  <MMClips>0</MMClips>
  <ScaleCrop>false</ScaleCrop>
  <HeadingPairs>
    <vt:vector size="8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48" baseType="lpstr">
      <vt:lpstr>굴림</vt:lpstr>
      <vt:lpstr>맑은 고딕</vt:lpstr>
      <vt:lpstr>Arial</vt:lpstr>
      <vt:lpstr>Cambria Math</vt:lpstr>
      <vt:lpstr>Tahoma</vt:lpstr>
      <vt:lpstr>Times New Roman</vt:lpstr>
      <vt:lpstr>Verdana</vt:lpstr>
      <vt:lpstr>Wingdings</vt:lpstr>
      <vt:lpstr>Office 테마</vt:lpstr>
      <vt:lpstr>수식</vt:lpstr>
      <vt:lpstr>Vector and Matrix Algebra</vt:lpstr>
      <vt:lpstr>Vector Algebra</vt:lpstr>
      <vt:lpstr>Scalar vs. Vector</vt:lpstr>
      <vt:lpstr>Vector-valued Quantities</vt:lpstr>
      <vt:lpstr>Various Vectors</vt:lpstr>
      <vt:lpstr>Drawing Vectors</vt:lpstr>
      <vt:lpstr>Point and Vector</vt:lpstr>
      <vt:lpstr>Coordinate Systems: Left-handed vs. Right-handed</vt:lpstr>
      <vt:lpstr>Basic Vector Operations</vt:lpstr>
      <vt:lpstr>Geometric Interpretations</vt:lpstr>
      <vt:lpstr>Vector Length(Norm/Magnitude)</vt:lpstr>
      <vt:lpstr>Unit Vector</vt:lpstr>
      <vt:lpstr>Dot (Inner/Scalar) Product</vt:lpstr>
      <vt:lpstr>Meaning of Dot Product (between Unit Vectors)</vt:lpstr>
      <vt:lpstr>Cross (Outer/Vector) Product</vt:lpstr>
      <vt:lpstr>Cross Product Example</vt:lpstr>
      <vt:lpstr>Cross Product Application 3D Plane Equation</vt:lpstr>
      <vt:lpstr>Cross Product Application 3D Plane Example</vt:lpstr>
      <vt:lpstr>Cross Product Application Positive (Negative) Half-space</vt:lpstr>
      <vt:lpstr>Cross Product Application Point-Plane Spatial Relation</vt:lpstr>
      <vt:lpstr>Vector Data Structure Prototype</vt:lpstr>
      <vt:lpstr>Matrix Algebra</vt:lpstr>
      <vt:lpstr>Matrix Examples</vt:lpstr>
      <vt:lpstr>Basic Matrix Operations</vt:lpstr>
      <vt:lpstr>Matrix Multiplication</vt:lpstr>
      <vt:lpstr>Various Matrices</vt:lpstr>
      <vt:lpstr>Matrix Data Structure Prototype</vt:lpstr>
      <vt:lpstr>Matrix Application: Linear System</vt:lpstr>
      <vt:lpstr>Scaling using Matrix Example</vt:lpstr>
      <vt:lpstr>Linear System Example</vt:lpstr>
      <vt:lpstr>Linear Systems</vt:lpstr>
      <vt:lpstr>Applications in Computer Graphics</vt:lpstr>
      <vt:lpstr>Cloth Simulation Overview</vt:lpstr>
      <vt:lpstr>Cloth Simulation Example</vt:lpstr>
      <vt:lpstr>Consistency of Linear System</vt:lpstr>
      <vt:lpstr>Less equations than # of unknown variables: Under-determined</vt:lpstr>
      <vt:lpstr>Same # of equations for # of unknown variables</vt:lpstr>
      <vt:lpstr>More equations than # of unknown variables: Over-determined</vt:lpstr>
    </vt:vector>
  </TitlesOfParts>
  <Company>KUCG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Neary Kam</dc:creator>
  <cp:lastModifiedBy>Leaf</cp:lastModifiedBy>
  <cp:revision>718</cp:revision>
  <cp:lastPrinted>2013-03-18T03:18:10Z</cp:lastPrinted>
  <dcterms:created xsi:type="dcterms:W3CDTF">2009-01-13T03:03:42Z</dcterms:created>
  <dcterms:modified xsi:type="dcterms:W3CDTF">2015-03-16T01:49:52Z</dcterms:modified>
</cp:coreProperties>
</file>