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9" r:id="rId4"/>
    <p:sldId id="261" r:id="rId5"/>
    <p:sldId id="262" r:id="rId6"/>
    <p:sldId id="263" r:id="rId7"/>
    <p:sldId id="264" r:id="rId8"/>
    <p:sldId id="265" r:id="rId9"/>
    <p:sldId id="266" r:id="rId10"/>
    <p:sldId id="285" r:id="rId11"/>
    <p:sldId id="29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1" r:id="rId20"/>
    <p:sldId id="284" r:id="rId21"/>
    <p:sldId id="292" r:id="rId22"/>
    <p:sldId id="274" r:id="rId23"/>
    <p:sldId id="260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9979025" cy="68341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52" autoAdjust="0"/>
    <p:restoredTop sz="94660"/>
  </p:normalViewPr>
  <p:slideViewPr>
    <p:cSldViewPr>
      <p:cViewPr varScale="1">
        <p:scale>
          <a:sx n="121" d="100"/>
          <a:sy n="121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BE10D6-6163-4CC8-AEED-53BCB1961FBE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E935E2-6D6D-447D-B4DA-DC1B3AE03B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51500" y="0"/>
            <a:ext cx="4325938" cy="341313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6206B0-AB15-4FBE-8CE4-BFA880D987F9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8538" y="3246438"/>
            <a:ext cx="7981950" cy="3074987"/>
          </a:xfrm>
          <a:prstGeom prst="rect">
            <a:avLst/>
          </a:prstGeom>
        </p:spPr>
        <p:txBody>
          <a:bodyPr vert="horz" lIns="92208" tIns="46104" rIns="92208" bIns="4610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51500" y="6491288"/>
            <a:ext cx="4325938" cy="341312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369C2-09E2-4380-B98D-91EA542304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75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08A33-F363-4A3B-818D-4D112F3BC0F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0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EFF2A6-1286-4093-9CCF-FD9F8859DE4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74734-4B3B-4D6C-B62E-E497682BB76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22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F93E1-42C5-4FC9-8CC2-1F194294D10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3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28886B-99F4-4675-8EDB-6ECEF39D64AF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4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B3D092-9DAF-4B90-9DCC-B8FA0E5BFCF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1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8B42F-881D-412D-A8D8-DCA60D624535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2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0E9B-3F27-4796-AE9A-6A300487DA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9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49BF5C-81B5-4092-8879-8DB25EA7E64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8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5CABAF-6BDC-4C7D-991A-84B3C6C8F0C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1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FBFD1-F347-4EB7-BB60-9FA9D8DB977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7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9F57CA-DBE7-4512-A229-AFD813BACCF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88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69C89-DE68-46E6-83D8-C3945B6A3D4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16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891F15-3F50-49DE-9620-0532B218F42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87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9AE5B7-011B-418F-99E9-2D6A91D9A32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77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A115E3-012B-48CD-BEC4-716818B9B92B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7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695DAD-7126-4C29-BED1-358D8848B2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3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46EF05-83C0-4197-834F-573C0FA4D14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4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7096E-4379-46DE-873E-F256EB5CA0AD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37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38197-A12F-4956-B19A-C51D28825C7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6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309D3-3811-4EC0-B8A8-9FCAAE73BFC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4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74C7F-A984-4618-B777-185920B439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6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1A7B0F-9A69-43A3-A4A7-5D2951CB25D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3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485-3225-4436-B3F6-C01F2A7BEF1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84ADC-37C8-4C83-ACD0-BF91432F7C3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9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173E76-EACE-4C93-94A7-16F5458E2BA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6047E5-A7B9-4704-BB0A-C16D0B8776D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2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602E7-2348-4678-9DE5-DF55A8B4FC0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2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1531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27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18C6-E101-47BC-B15C-25A97F1BC6AC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B6E9-28EC-46DB-A5BC-815070C5D5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1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7D7F-9929-4F27-9943-5268B16F5C94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2E39F-95BD-4E73-9EF0-04AEA1DA6B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84200" y="6577013"/>
            <a:ext cx="1276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Korea University</a:t>
            </a:r>
          </a:p>
          <a:p>
            <a:pPr eaLnBrk="1" hangingPunct="1">
              <a:defRPr/>
            </a:pPr>
            <a:r>
              <a:rPr kumimoji="0" lang="en-US" altLang="ko-KR" sz="6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Computer Graphics Lab.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599973" y="6597650"/>
            <a:ext cx="15456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3BB546F1-C8C7-46DE-903F-31E7E5F2FE75}" type="datetime4">
              <a:rPr kumimoji="0" lang="en-US" altLang="ko-KR" sz="80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March 17, 2015</a:t>
            </a:fld>
            <a:r>
              <a:rPr kumimoji="0" lang="en-US" altLang="ko-KR" sz="800" dirty="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en-US" altLang="ko-KR" sz="800" b="1" dirty="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|</a:t>
            </a:r>
            <a:r>
              <a:rPr kumimoji="0" lang="en-US" altLang="ko-KR" sz="800" dirty="0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# </a:t>
            </a:r>
            <a:fld id="{C2E5F1CE-979B-4739-82F7-695A33D7E587}" type="slidenum">
              <a:rPr kumimoji="0" lang="ko-KR" altLang="en-US" sz="800" b="1" smtClean="0">
                <a:solidFill>
                  <a:srgbClr val="0D0D0D"/>
                </a:solidFill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ko-KR" sz="800" b="1" dirty="0" smtClean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-34925" y="6562725"/>
            <a:ext cx="766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 b="1" smtClean="0">
                <a:solidFill>
                  <a:srgbClr val="0D0D0D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KUCG |</a:t>
            </a:r>
            <a:endParaRPr kumimoji="0" lang="en-US" altLang="ko-KR" sz="1200" b="1" smtClean="0">
              <a:solidFill>
                <a:srgbClr val="0D0D0D"/>
              </a:solidFill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 flipV="1">
            <a:off x="0" y="6538913"/>
            <a:ext cx="9144000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5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11D3510-6FF8-4B8D-A582-F2DF26BBA55B}" type="datetimeFigureOut">
              <a:rPr lang="ko-KR" altLang="en-US"/>
              <a:pPr>
                <a:defRPr/>
              </a:pPr>
              <a:t>2015-03-17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FF6BD9A-E6AB-413C-947B-FDCD786079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4B17-4AE7-440F-821E-73425D20C8BD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A382-A461-44D7-ACEA-894D4519F7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FC17E-EF38-43A1-A97C-A845BB9A3C1F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6D2C2-3245-4147-8FCF-51C4769251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1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F6426-F184-4E73-BD9E-B105F077B534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AB22-FDAF-4AB2-82A7-692C3E184D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EF33B-AE5A-4B68-B0BA-268BBCFD326D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DC93-542B-494F-83C5-70765F592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81CF0-E99E-472C-A6F8-200DFCA0496D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CC88-AA71-47E5-A50A-1029822D8F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770D4-C45D-40A8-A2AB-ADAF7DC9AE48}" type="datetimeFigureOut">
              <a:rPr lang="ko-KR" altLang="en-US"/>
              <a:pPr>
                <a:defRPr/>
              </a:pPr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0A37A-39C6-491F-B660-66F982AB8F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5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443E73-E2A9-4296-B2BE-345ED0D5F36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dirty="0" smtClean="0">
                <a:solidFill>
                  <a:srgbClr val="404040"/>
                </a:solidFill>
                <a:latin typeface="Arial" charset="0"/>
              </a:rPr>
              <a:t>Geometric </a:t>
            </a:r>
            <a:r>
              <a:rPr lang="en-US" altLang="ko-KR" sz="3600" dirty="0" smtClean="0">
                <a:solidFill>
                  <a:srgbClr val="404040"/>
                </a:solidFill>
                <a:latin typeface="Arial" charset="0"/>
              </a:rPr>
              <a:t>Transformations</a:t>
            </a:r>
            <a:endParaRPr lang="ko-KR" altLang="en-US" sz="3600" dirty="0" smtClean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Homogeneous Coordinate in Mathematics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coordinate in 3D means …</a:t>
            </a:r>
          </a:p>
          <a:p>
            <a:pPr lvl="1">
              <a:defRPr/>
            </a:pPr>
            <a:r>
              <a:rPr lang="en-US" altLang="ko-KR" dirty="0" smtClean="0"/>
              <a:t>The size of basic step of the coordinate system</a:t>
            </a:r>
          </a:p>
          <a:p>
            <a:pPr lvl="2">
              <a:buFont typeface="Arial" pitchFamily="34" charset="0"/>
              <a:buNone/>
              <a:defRPr/>
            </a:pPr>
            <a:r>
              <a:rPr lang="en-US" altLang="ko-KR" dirty="0" smtClean="0"/>
              <a:t>ex) (1, 2, 3, 1) = (2, 4, 6, 2)</a:t>
            </a:r>
          </a:p>
        </p:txBody>
      </p:sp>
      <p:grpSp>
        <p:nvGrpSpPr>
          <p:cNvPr id="22532" name="그룹 8"/>
          <p:cNvGrpSpPr>
            <a:grpSpLocks noChangeAspect="1"/>
          </p:cNvGrpSpPr>
          <p:nvPr/>
        </p:nvGrpSpPr>
        <p:grpSpPr bwMode="auto">
          <a:xfrm>
            <a:off x="195263" y="3097213"/>
            <a:ext cx="8769350" cy="2608262"/>
            <a:chOff x="398762" y="3200778"/>
            <a:chExt cx="8358206" cy="24852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762" y="3200778"/>
              <a:ext cx="8358206" cy="2485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6" name="타원 5"/>
            <p:cNvSpPr/>
            <p:nvPr/>
          </p:nvSpPr>
          <p:spPr>
            <a:xfrm>
              <a:off x="2349110" y="4205173"/>
              <a:ext cx="426686" cy="42807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225460" y="5022000"/>
              <a:ext cx="429712" cy="426565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062468" y="4256603"/>
              <a:ext cx="429712" cy="426565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Homogeneous Coordinate in</a:t>
            </a:r>
            <a:br>
              <a:rPr lang="en-US" altLang="ko-KR" dirty="0" smtClean="0"/>
            </a:br>
            <a:r>
              <a:rPr lang="en-US" altLang="ko-KR" dirty="0" smtClean="0"/>
              <a:t>Computer 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Integrates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matrices into the multiplication scheme</a:t>
            </a:r>
          </a:p>
          <a:p>
            <a:pPr lvl="1">
              <a:defRPr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Provides computational efficiency</a:t>
            </a:r>
          </a:p>
          <a:p>
            <a:pPr lvl="3">
              <a:defRPr/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ex) A complex object with a million vertices</a:t>
            </a:r>
          </a:p>
          <a:p>
            <a:pPr lvl="1">
              <a:defRPr/>
            </a:pPr>
            <a:r>
              <a:rPr lang="en-US" altLang="ko-KR" dirty="0" smtClean="0"/>
              <a:t>To be scaled, rotated, and translated</a:t>
            </a:r>
          </a:p>
          <a:p>
            <a:pPr marL="457200" lvl="1" indent="0">
              <a:buNone/>
              <a:defRPr/>
            </a:pPr>
            <a:r>
              <a:rPr lang="en-US" altLang="ko-KR" dirty="0" smtClean="0"/>
              <a:t>1. Apply 3 transformation matrices to every vertex</a:t>
            </a:r>
          </a:p>
          <a:p>
            <a:pPr lvl="3">
              <a:defRPr/>
            </a:pPr>
            <a:r>
              <a:rPr lang="en-US" altLang="ko-KR" dirty="0" smtClean="0"/>
              <a:t>No homogeneous coordinate</a:t>
            </a:r>
          </a:p>
          <a:p>
            <a:pPr lvl="2">
              <a:defRPr/>
            </a:pPr>
            <a:r>
              <a:rPr lang="en-US" altLang="ko-KR" dirty="0" smtClean="0"/>
              <a:t>scale: 1m, rotation: 1m, translation: 1m</a:t>
            </a:r>
          </a:p>
          <a:p>
            <a:pPr marL="914400" lvl="2" indent="0">
              <a:buNone/>
              <a:defRPr/>
            </a:pPr>
            <a:r>
              <a:rPr lang="en-US" altLang="ko-KR" dirty="0" smtClean="0">
                <a:sym typeface="Wingdings" pitchFamily="2" charset="2"/>
              </a:rPr>
              <a:t> 3x3 matrix multiplication: 2m, </a:t>
            </a:r>
            <a:r>
              <a:rPr lang="en-US" altLang="ko-KR" smtClean="0">
                <a:sym typeface="Wingdings" pitchFamily="2" charset="2"/>
              </a:rPr>
              <a:t>3x3 matrix addition: 1m</a:t>
            </a:r>
            <a:endParaRPr lang="en-US" altLang="ko-KR" dirty="0" smtClean="0"/>
          </a:p>
          <a:p>
            <a:pPr marL="457200" lvl="1" indent="0">
              <a:buNone/>
              <a:defRPr/>
            </a:pPr>
            <a:r>
              <a:rPr lang="en-US" altLang="ko-KR" dirty="0" smtClean="0"/>
              <a:t>2. Apply just a pre-computed composite matrix</a:t>
            </a:r>
          </a:p>
          <a:p>
            <a:pPr lvl="2">
              <a:defRPr/>
            </a:pPr>
            <a:r>
              <a:rPr lang="en-US" altLang="ko-KR" dirty="0" smtClean="0"/>
              <a:t>Careful with the order, </a:t>
            </a:r>
            <a:endParaRPr lang="ko-KR" altLang="en-US" dirty="0" smtClean="0"/>
          </a:p>
          <a:p>
            <a:pPr marL="914400" lvl="2" indent="0">
              <a:buNone/>
              <a:defRPr/>
            </a:pPr>
            <a:r>
              <a:rPr lang="en-US" altLang="ko-KR" dirty="0" smtClean="0">
                <a:sym typeface="Wingdings" pitchFamily="2" charset="2"/>
              </a:rPr>
              <a:t> 4x4 multiplication: 2(for                ), 4x4 multiplication: 1m</a:t>
            </a:r>
            <a:endParaRPr lang="ko-KR" altLang="en-US" dirty="0"/>
          </a:p>
        </p:txBody>
      </p:sp>
      <p:pic>
        <p:nvPicPr>
          <p:cNvPr id="23556" name="그림 8" descr="misc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1" y="4948983"/>
            <a:ext cx="1136498" cy="25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그림 9" descr="misc8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9EAE5"/>
              </a:clrFrom>
              <a:clrTo>
                <a:srgbClr val="E9EA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302194"/>
            <a:ext cx="1944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 descr="misc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58" y="5615907"/>
            <a:ext cx="912731" cy="20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9334" y="2010600"/>
            <a:ext cx="3867122" cy="429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About an axis parallel to a basic coordinate axis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3D </a:t>
            </a:r>
            <a:r>
              <a:rPr lang="en-US" altLang="ko-KR" dirty="0" smtClean="0">
                <a:ea typeface="굴림" pitchFamily="50" charset="-127"/>
              </a:rPr>
              <a:t>Rotation Type 1</a:t>
            </a:r>
            <a:endParaRPr lang="ko-KR" altLang="en-US" dirty="0"/>
          </a:p>
        </p:txBody>
      </p:sp>
      <p:pic>
        <p:nvPicPr>
          <p:cNvPr id="10" name="Picture 5" descr="t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9334" y="2010600"/>
            <a:ext cx="3867122" cy="429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t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9334" y="2010600"/>
            <a:ext cx="3867122" cy="429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7" descr="t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9334" y="2010600"/>
            <a:ext cx="4011138" cy="429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24584" name="Object 2"/>
          <p:cNvGraphicFramePr>
            <a:graphicFrameLocks noChangeAspect="1"/>
          </p:cNvGraphicFramePr>
          <p:nvPr/>
        </p:nvGraphicFramePr>
        <p:xfrm>
          <a:off x="311150" y="2882900"/>
          <a:ext cx="4332288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수식" r:id="rId8" imgW="1866900" imgH="914400" progId="Equation.3">
                  <p:embed/>
                </p:oleObj>
              </mc:Choice>
              <mc:Fallback>
                <p:oleObj name="수식" r:id="rId8" imgW="18669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882900"/>
                        <a:ext cx="4332288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About an arbitrary axis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3D </a:t>
            </a:r>
            <a:r>
              <a:rPr lang="en-US" altLang="ko-KR" dirty="0" smtClean="0">
                <a:ea typeface="굴림" pitchFamily="50" charset="-127"/>
              </a:rPr>
              <a:t>Rotation Type 2</a:t>
            </a:r>
            <a:endParaRPr lang="ko-KR" altLang="en-US" dirty="0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V="1">
            <a:off x="1366838" y="2327275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1366838" y="4308475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 flipV="1">
            <a:off x="2327275" y="3089275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V="1">
            <a:off x="2555875" y="2403475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174875" y="3927475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9" name="AutoShape 11"/>
          <p:cNvSpPr>
            <a:spLocks noChangeArrowheads="1"/>
          </p:cNvSpPr>
          <p:nvPr/>
        </p:nvSpPr>
        <p:spPr bwMode="auto">
          <a:xfrm>
            <a:off x="2227263" y="3286125"/>
            <a:ext cx="357187" cy="368300"/>
          </a:xfrm>
          <a:prstGeom prst="curvedRightArrow">
            <a:avLst>
              <a:gd name="adj1" fmla="val 19944"/>
              <a:gd name="adj2" fmla="val 39889"/>
              <a:gd name="adj3" fmla="val 33333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1471613" y="2786063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y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z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1279525" y="3654425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y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z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2746375" y="324167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2746375" y="3775075"/>
            <a:ext cx="381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 flipV="1">
            <a:off x="2974975" y="3241675"/>
            <a:ext cx="152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2974975" y="3241675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H="1">
            <a:off x="3127375" y="3622675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3197225" y="42259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5618" name="Text Box 21"/>
          <p:cNvSpPr txBox="1">
            <a:spLocks noChangeArrowheads="1"/>
          </p:cNvSpPr>
          <p:nvPr/>
        </p:nvSpPr>
        <p:spPr bwMode="auto">
          <a:xfrm>
            <a:off x="1370013" y="2212975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719434" y="4095192"/>
            <a:ext cx="63825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ko-KR" b="1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R</a:t>
            </a:r>
            <a:r>
              <a:rPr lang="en-US" altLang="ko-KR" b="1" baseline="-25000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A</a:t>
            </a:r>
            <a:r>
              <a:rPr lang="en-US" altLang="ko-KR" b="1" baseline="30000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-1</a:t>
            </a:r>
            <a:endParaRPr lang="en-US" altLang="ko-KR" b="1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715622" y="4658388"/>
            <a:ext cx="6408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ko-KR" b="1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T</a:t>
            </a:r>
            <a:r>
              <a:rPr lang="en-US" altLang="ko-KR" b="1" baseline="30000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-1</a:t>
            </a:r>
            <a:endParaRPr lang="en-US" altLang="ko-KR" b="1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714744" y="2972820"/>
            <a:ext cx="6408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ko-KR" b="1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R</a:t>
            </a:r>
            <a:r>
              <a:rPr lang="en-US" altLang="ko-KR" b="1" baseline="-25000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A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715622" y="2413000"/>
            <a:ext cx="6408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smtClean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T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714744" y="3535857"/>
            <a:ext cx="64080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smtClean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R</a:t>
            </a:r>
          </a:p>
        </p:txBody>
      </p:sp>
      <p:sp>
        <p:nvSpPr>
          <p:cNvPr id="25634" name="Line 28"/>
          <p:cNvSpPr>
            <a:spLocks noChangeShapeType="1"/>
          </p:cNvSpPr>
          <p:nvPr/>
        </p:nvSpPr>
        <p:spPr bwMode="auto">
          <a:xfrm flipH="1">
            <a:off x="298450" y="4308475"/>
            <a:ext cx="1068388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35" name="Text Box 29"/>
          <p:cNvSpPr txBox="1">
            <a:spLocks noChangeArrowheads="1"/>
          </p:cNvSpPr>
          <p:nvPr/>
        </p:nvSpPr>
        <p:spPr bwMode="auto">
          <a:xfrm>
            <a:off x="369888" y="51308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282775" y="3869310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2500791" y="3066558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642" name="TextBox 29"/>
          <p:cNvSpPr txBox="1">
            <a:spLocks noChangeArrowheads="1"/>
          </p:cNvSpPr>
          <p:nvPr/>
        </p:nvSpPr>
        <p:spPr bwMode="auto">
          <a:xfrm>
            <a:off x="4329113" y="2428875"/>
            <a:ext cx="3140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cs typeface="Tahoma" pitchFamily="34" charset="0"/>
              </a:rPr>
              <a:t>Translate 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6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6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b="1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400" b="1">
                <a:latin typeface="Tahoma" pitchFamily="34" charset="0"/>
                <a:cs typeface="Tahoma" pitchFamily="34" charset="0"/>
              </a:rPr>
              <a:t>to the origin</a:t>
            </a:r>
          </a:p>
        </p:txBody>
      </p:sp>
      <p:sp>
        <p:nvSpPr>
          <p:cNvPr id="25643" name="TextBox 30"/>
          <p:cNvSpPr txBox="1">
            <a:spLocks noChangeArrowheads="1"/>
          </p:cNvSpPr>
          <p:nvPr/>
        </p:nvSpPr>
        <p:spPr bwMode="auto">
          <a:xfrm>
            <a:off x="4325938" y="2984500"/>
            <a:ext cx="335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cs typeface="Tahoma" pitchFamily="34" charset="0"/>
              </a:rPr>
              <a:t>Rotate 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6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6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6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b="1" i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ko-KR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>
                <a:latin typeface="Tahoma" pitchFamily="34" charset="0"/>
                <a:cs typeface="Tahoma" pitchFamily="34" charset="0"/>
              </a:rPr>
              <a:t>on to the z axis</a:t>
            </a:r>
          </a:p>
        </p:txBody>
      </p:sp>
      <p:sp>
        <p:nvSpPr>
          <p:cNvPr id="25644" name="TextBox 31"/>
          <p:cNvSpPr txBox="1">
            <a:spLocks noChangeArrowheads="1"/>
          </p:cNvSpPr>
          <p:nvPr/>
        </p:nvSpPr>
        <p:spPr bwMode="auto">
          <a:xfrm>
            <a:off x="4329113" y="3578225"/>
            <a:ext cx="3446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cs typeface="Tahoma" pitchFamily="34" charset="0"/>
              </a:rPr>
              <a:t>Rotate the object around the z-axis</a:t>
            </a:r>
            <a:endParaRPr lang="ko-KR" altLang="en-US" sz="1400" b="1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5645" name="TextBox 32"/>
          <p:cNvSpPr txBox="1">
            <a:spLocks noChangeArrowheads="1"/>
          </p:cNvSpPr>
          <p:nvPr/>
        </p:nvSpPr>
        <p:spPr bwMode="auto">
          <a:xfrm>
            <a:off x="4329113" y="4130675"/>
            <a:ext cx="4000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cs typeface="Tahoma" pitchFamily="34" charset="0"/>
              </a:rPr>
              <a:t>Rotate the axis to the original orientation</a:t>
            </a:r>
          </a:p>
        </p:txBody>
      </p:sp>
      <p:sp>
        <p:nvSpPr>
          <p:cNvPr id="25646" name="TextBox 33"/>
          <p:cNvSpPr txBox="1">
            <a:spLocks noChangeArrowheads="1"/>
          </p:cNvSpPr>
          <p:nvPr/>
        </p:nvSpPr>
        <p:spPr bwMode="auto">
          <a:xfrm>
            <a:off x="4325938" y="4692650"/>
            <a:ext cx="4675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>
                <a:latin typeface="Tahoma" pitchFamily="34" charset="0"/>
                <a:cs typeface="Tahoma" pitchFamily="34" charset="0"/>
              </a:rPr>
              <a:t>Translate the rotation axis to the original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Arbitrary Axis Rotation Process(1/5)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1. Translate the tail vertex to the origin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4329113" y="2447925"/>
          <a:ext cx="398780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수식" r:id="rId4" imgW="1320800" imgH="914400" progId="Equation.3">
                  <p:embed/>
                </p:oleObj>
              </mc:Choice>
              <mc:Fallback>
                <p:oleObj name="수식" r:id="rId4" imgW="13208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447925"/>
                        <a:ext cx="398780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14"/>
          <p:cNvSpPr txBox="1">
            <a:spLocks noChangeArrowheads="1"/>
          </p:cNvSpPr>
          <p:nvPr/>
        </p:nvSpPr>
        <p:spPr bwMode="auto">
          <a:xfrm>
            <a:off x="3581400" y="43148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741488" y="2293938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6631" name="Text Box 22"/>
          <p:cNvSpPr txBox="1">
            <a:spLocks noChangeArrowheads="1"/>
          </p:cNvSpPr>
          <p:nvPr/>
        </p:nvSpPr>
        <p:spPr bwMode="auto">
          <a:xfrm>
            <a:off x="725488" y="52197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V="1">
            <a:off x="2590800" y="3178175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 rot="19914478">
            <a:off x="1829272" y="4097260"/>
            <a:ext cx="702904" cy="191653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92D050"/>
          </a:solidFill>
          <a:ln w="1905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>
              <a:defRPr/>
            </a:pPr>
            <a:endParaRPr lang="ko-KR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6" name="Line 17"/>
          <p:cNvSpPr>
            <a:spLocks noChangeShapeType="1"/>
          </p:cNvSpPr>
          <p:nvPr/>
        </p:nvSpPr>
        <p:spPr bwMode="auto">
          <a:xfrm flipV="1">
            <a:off x="1763713" y="3563938"/>
            <a:ext cx="228600" cy="838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2763838" y="2886075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y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z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2571750" y="3754438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y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z</a:t>
            </a:r>
            <a:r>
              <a:rPr lang="en-US" altLang="ko-KR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2538931" y="3960508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2756947" y="3157756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645" name="그룹 21"/>
          <p:cNvGrpSpPr>
            <a:grpSpLocks/>
          </p:cNvGrpSpPr>
          <p:nvPr/>
        </p:nvGrpSpPr>
        <p:grpSpPr bwMode="auto">
          <a:xfrm>
            <a:off x="684213" y="2416175"/>
            <a:ext cx="3201987" cy="3057525"/>
            <a:chOff x="684213" y="2416175"/>
            <a:chExt cx="3201987" cy="3057525"/>
          </a:xfrm>
        </p:grpSpPr>
        <p:sp>
          <p:nvSpPr>
            <p:cNvPr id="26650" name="Line 6"/>
            <p:cNvSpPr>
              <a:spLocks noChangeShapeType="1"/>
            </p:cNvSpPr>
            <p:nvPr/>
          </p:nvSpPr>
          <p:spPr bwMode="auto">
            <a:xfrm flipV="1">
              <a:off x="1752600" y="2416175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51" name="Line 7"/>
            <p:cNvSpPr>
              <a:spLocks noChangeShapeType="1"/>
            </p:cNvSpPr>
            <p:nvPr/>
          </p:nvSpPr>
          <p:spPr bwMode="auto">
            <a:xfrm>
              <a:off x="1752600" y="4397375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52" name="Line 21"/>
            <p:cNvSpPr>
              <a:spLocks noChangeShapeType="1"/>
            </p:cNvSpPr>
            <p:nvPr/>
          </p:nvSpPr>
          <p:spPr bwMode="auto">
            <a:xfrm flipH="1">
              <a:off x="684213" y="4397375"/>
              <a:ext cx="1068387" cy="1076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6646" name="Text Box 12"/>
          <p:cNvSpPr txBox="1">
            <a:spLocks noChangeArrowheads="1"/>
          </p:cNvSpPr>
          <p:nvPr/>
        </p:nvSpPr>
        <p:spPr bwMode="auto">
          <a:xfrm>
            <a:off x="698500" y="3224213"/>
            <a:ext cx="1579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</a:t>
            </a:r>
            <a:r>
              <a:rPr lang="en-US" altLang="ko-KR" sz="1200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  <a:r>
              <a:rPr lang="en-US" altLang="ko-KR" sz="1200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sz="1200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 – x</a:t>
            </a:r>
            <a:r>
              <a:rPr lang="en-US" altLang="ko-KR" sz="1200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sz="1200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y</a:t>
            </a:r>
            <a:r>
              <a:rPr lang="en-US" altLang="ko-KR" sz="1200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sz="1200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 – y</a:t>
            </a:r>
            <a:r>
              <a:rPr lang="en-US" altLang="ko-KR" sz="1200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sz="1200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, z</a:t>
            </a:r>
            <a:r>
              <a:rPr lang="en-US" altLang="ko-KR" sz="1200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2</a:t>
            </a:r>
            <a:r>
              <a:rPr lang="en-US" altLang="ko-KR" sz="1200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 – z</a:t>
            </a:r>
            <a:r>
              <a:rPr lang="en-US" altLang="ko-KR" sz="1200" b="1" i="1" baseline="-2500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sz="1200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1935628" y="348202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21"/>
          <p:cNvSpPr>
            <a:spLocks/>
          </p:cNvSpPr>
          <p:nvPr/>
        </p:nvSpPr>
        <p:spPr bwMode="auto">
          <a:xfrm>
            <a:off x="857250" y="3571875"/>
            <a:ext cx="436563" cy="1511300"/>
          </a:xfrm>
          <a:custGeom>
            <a:avLst/>
            <a:gdLst>
              <a:gd name="T0" fmla="*/ 2147483647 w 104"/>
              <a:gd name="T1" fmla="*/ 2147483647 h 192"/>
              <a:gd name="T2" fmla="*/ 2147483647 w 104"/>
              <a:gd name="T3" fmla="*/ 2147483647 h 192"/>
              <a:gd name="T4" fmla="*/ 2147483647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51" name="Line 46"/>
          <p:cNvSpPr>
            <a:spLocks noChangeShapeType="1"/>
          </p:cNvSpPr>
          <p:nvPr/>
        </p:nvSpPr>
        <p:spPr bwMode="auto">
          <a:xfrm>
            <a:off x="1979613" y="3595688"/>
            <a:ext cx="368300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52" name="Line 40"/>
          <p:cNvSpPr>
            <a:spLocks noChangeShapeType="1"/>
          </p:cNvSpPr>
          <p:nvPr/>
        </p:nvSpPr>
        <p:spPr bwMode="auto">
          <a:xfrm flipH="1">
            <a:off x="684213" y="4392613"/>
            <a:ext cx="1068387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Arbitrary Axis Rotation Process(2/5)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2. Rotate about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axis by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5" name="Object 2"/>
          <p:cNvGraphicFramePr>
            <a:graphicFrameLocks noChangeAspect="1"/>
          </p:cNvGraphicFramePr>
          <p:nvPr/>
        </p:nvGraphicFramePr>
        <p:xfrm>
          <a:off x="3032125" y="4895850"/>
          <a:ext cx="5964238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수식" r:id="rId4" imgW="3505200" imgH="914400" progId="Equation.3">
                  <p:embed/>
                </p:oleObj>
              </mc:Choice>
              <mc:Fallback>
                <p:oleObj name="수식" r:id="rId4" imgW="35052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895850"/>
                        <a:ext cx="5964238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3"/>
          <p:cNvGraphicFramePr>
            <a:graphicFrameLocks noChangeAspect="1"/>
          </p:cNvGraphicFramePr>
          <p:nvPr/>
        </p:nvGraphicFramePr>
        <p:xfrm>
          <a:off x="4140200" y="2708275"/>
          <a:ext cx="2932113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수식" r:id="rId6" imgW="1346200" imgH="889000" progId="Equation.3">
                  <p:embed/>
                </p:oleObj>
              </mc:Choice>
              <mc:Fallback>
                <p:oleObj name="수식" r:id="rId6" imgW="13462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08275"/>
                        <a:ext cx="2932113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5"/>
          <p:cNvSpPr txBox="1">
            <a:spLocks noChangeArrowheads="1"/>
          </p:cNvSpPr>
          <p:nvPr/>
        </p:nvSpPr>
        <p:spPr bwMode="auto">
          <a:xfrm>
            <a:off x="1954213" y="3368675"/>
            <a:ext cx="90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(a, b, c)</a:t>
            </a:r>
          </a:p>
        </p:txBody>
      </p:sp>
      <p:sp>
        <p:nvSpPr>
          <p:cNvPr id="27658" name="Text Box 6"/>
          <p:cNvSpPr txBox="1">
            <a:spLocks noChangeArrowheads="1"/>
          </p:cNvSpPr>
          <p:nvPr/>
        </p:nvSpPr>
        <p:spPr bwMode="auto">
          <a:xfrm>
            <a:off x="525463" y="3198813"/>
            <a:ext cx="90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(0, b, c)</a:t>
            </a:r>
          </a:p>
        </p:txBody>
      </p:sp>
      <p:sp>
        <p:nvSpPr>
          <p:cNvPr id="27659" name="Line 7"/>
          <p:cNvSpPr>
            <a:spLocks noChangeShapeType="1"/>
          </p:cNvSpPr>
          <p:nvPr/>
        </p:nvSpPr>
        <p:spPr bwMode="auto">
          <a:xfrm flipV="1">
            <a:off x="1749425" y="358616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0" name="Line 8"/>
          <p:cNvSpPr>
            <a:spLocks noChangeShapeType="1"/>
          </p:cNvSpPr>
          <p:nvPr/>
        </p:nvSpPr>
        <p:spPr bwMode="auto">
          <a:xfrm flipH="1">
            <a:off x="1292225" y="358616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1" name="Line 9"/>
          <p:cNvSpPr>
            <a:spLocks noChangeShapeType="1"/>
          </p:cNvSpPr>
          <p:nvPr/>
        </p:nvSpPr>
        <p:spPr bwMode="auto">
          <a:xfrm>
            <a:off x="1292225" y="358616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2" name="Line 10"/>
          <p:cNvSpPr>
            <a:spLocks noChangeShapeType="1"/>
          </p:cNvSpPr>
          <p:nvPr/>
        </p:nvSpPr>
        <p:spPr bwMode="auto">
          <a:xfrm>
            <a:off x="1292225" y="358616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3" name="Line 12"/>
          <p:cNvSpPr>
            <a:spLocks noChangeShapeType="1"/>
          </p:cNvSpPr>
          <p:nvPr/>
        </p:nvSpPr>
        <p:spPr bwMode="auto">
          <a:xfrm>
            <a:off x="1978025" y="358616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4" name="Line 13"/>
          <p:cNvSpPr>
            <a:spLocks noChangeShapeType="1"/>
          </p:cNvSpPr>
          <p:nvPr/>
        </p:nvSpPr>
        <p:spPr bwMode="auto">
          <a:xfrm>
            <a:off x="1292225" y="480536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1978025" y="3128963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 flipV="1">
            <a:off x="1292225" y="3128963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1749425" y="312896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2359025" y="312896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1290638" y="4094163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</a:t>
            </a:r>
            <a:endParaRPr lang="en-US" altLang="ko-KR" b="1" i="1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1908175" y="4029075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</a:t>
            </a:r>
            <a:endParaRPr lang="en-US" altLang="ko-KR" b="1" i="1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7671" name="Freeform 25"/>
          <p:cNvSpPr>
            <a:spLocks/>
          </p:cNvSpPr>
          <p:nvPr/>
        </p:nvSpPr>
        <p:spPr bwMode="auto">
          <a:xfrm>
            <a:off x="1744663" y="4348163"/>
            <a:ext cx="4762" cy="700087"/>
          </a:xfrm>
          <a:custGeom>
            <a:avLst/>
            <a:gdLst>
              <a:gd name="T0" fmla="*/ 2147483647 w 3"/>
              <a:gd name="T1" fmla="*/ 0 h 441"/>
              <a:gd name="T2" fmla="*/ 0 w 3"/>
              <a:gd name="T3" fmla="*/ 2147483647 h 441"/>
              <a:gd name="T4" fmla="*/ 0 60000 65536"/>
              <a:gd name="T5" fmla="*/ 0 60000 65536"/>
              <a:gd name="T6" fmla="*/ 0 w 3"/>
              <a:gd name="T7" fmla="*/ 0 h 441"/>
              <a:gd name="T8" fmla="*/ 3 w 3"/>
              <a:gd name="T9" fmla="*/ 441 h 4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441">
                <a:moveTo>
                  <a:pt x="3" y="0"/>
                </a:moveTo>
                <a:lnTo>
                  <a:pt x="0" y="441"/>
                </a:lnTo>
              </a:path>
            </a:pathLst>
          </a:cu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7338" y="3802063"/>
            <a:ext cx="927100" cy="436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Projected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7673" name="AutoShape 37"/>
          <p:cNvCxnSpPr>
            <a:cxnSpLocks noChangeShapeType="1"/>
          </p:cNvCxnSpPr>
          <p:nvPr/>
        </p:nvCxnSpPr>
        <p:spPr bwMode="auto">
          <a:xfrm flipV="1">
            <a:off x="857250" y="3598863"/>
            <a:ext cx="409575" cy="2111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1928813" y="5230813"/>
            <a:ext cx="798512" cy="436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Rotated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7675" name="AutoShape 39"/>
          <p:cNvCxnSpPr>
            <a:cxnSpLocks noChangeShapeType="1"/>
          </p:cNvCxnSpPr>
          <p:nvPr/>
        </p:nvCxnSpPr>
        <p:spPr bwMode="auto">
          <a:xfrm rot="10800000">
            <a:off x="1782763" y="5121275"/>
            <a:ext cx="574675" cy="1174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6" name="Line 29"/>
          <p:cNvSpPr>
            <a:spLocks noChangeShapeType="1"/>
          </p:cNvSpPr>
          <p:nvPr/>
        </p:nvSpPr>
        <p:spPr bwMode="auto">
          <a:xfrm>
            <a:off x="1752600" y="4392613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77" name="Line 31"/>
          <p:cNvSpPr>
            <a:spLocks noChangeShapeType="1"/>
          </p:cNvSpPr>
          <p:nvPr/>
        </p:nvSpPr>
        <p:spPr bwMode="auto">
          <a:xfrm flipV="1">
            <a:off x="1752600" y="2411413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78" name="AutoShape 44"/>
          <p:cNvSpPr>
            <a:spLocks noChangeArrowheads="1"/>
          </p:cNvSpPr>
          <p:nvPr/>
        </p:nvSpPr>
        <p:spPr bwMode="auto">
          <a:xfrm rot="-5400000" flipH="1" flipV="1">
            <a:off x="2810669" y="4214019"/>
            <a:ext cx="461962" cy="368300"/>
          </a:xfrm>
          <a:prstGeom prst="curvedRightArrow">
            <a:avLst>
              <a:gd name="adj1" fmla="val 24167"/>
              <a:gd name="adj2" fmla="val 48333"/>
              <a:gd name="adj3" fmla="val 33355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>
            <a:spAutoFit/>
          </a:bodyPr>
          <a:lstStyle/>
          <a:p>
            <a:endParaRPr lang="ko-KR" altLang="ko-KR"/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1692781" y="4339319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1927731" y="3536567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85" name="Text Box 14"/>
          <p:cNvSpPr txBox="1">
            <a:spLocks noChangeArrowheads="1"/>
          </p:cNvSpPr>
          <p:nvPr/>
        </p:nvSpPr>
        <p:spPr bwMode="auto">
          <a:xfrm>
            <a:off x="3581400" y="43100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7686" name="Text Box 16"/>
          <p:cNvSpPr txBox="1">
            <a:spLocks noChangeArrowheads="1"/>
          </p:cNvSpPr>
          <p:nvPr/>
        </p:nvSpPr>
        <p:spPr bwMode="auto">
          <a:xfrm>
            <a:off x="1741488" y="2289175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7687" name="Text Box 22"/>
          <p:cNvSpPr txBox="1">
            <a:spLocks noChangeArrowheads="1"/>
          </p:cNvSpPr>
          <p:nvPr/>
        </p:nvSpPr>
        <p:spPr bwMode="auto">
          <a:xfrm>
            <a:off x="725488" y="5214938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27688" name="Freeform 21"/>
          <p:cNvSpPr>
            <a:spLocks/>
          </p:cNvSpPr>
          <p:nvPr/>
        </p:nvSpPr>
        <p:spPr bwMode="auto">
          <a:xfrm>
            <a:off x="1589088" y="4203700"/>
            <a:ext cx="76200" cy="304800"/>
          </a:xfrm>
          <a:custGeom>
            <a:avLst/>
            <a:gdLst>
              <a:gd name="T0" fmla="*/ 2147483647 w 104"/>
              <a:gd name="T1" fmla="*/ 2147483647 h 192"/>
              <a:gd name="T2" fmla="*/ 2147483647 w 104"/>
              <a:gd name="T3" fmla="*/ 2147483647 h 192"/>
              <a:gd name="T4" fmla="*/ 2147483647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89" name="Freeform 47"/>
          <p:cNvSpPr>
            <a:spLocks/>
          </p:cNvSpPr>
          <p:nvPr/>
        </p:nvSpPr>
        <p:spPr bwMode="auto">
          <a:xfrm>
            <a:off x="2187575" y="4179888"/>
            <a:ext cx="76200" cy="304800"/>
          </a:xfrm>
          <a:custGeom>
            <a:avLst/>
            <a:gdLst>
              <a:gd name="T0" fmla="*/ 2147483647 w 104"/>
              <a:gd name="T1" fmla="*/ 2147483647 h 192"/>
              <a:gd name="T2" fmla="*/ 2147483647 w 104"/>
              <a:gd name="T3" fmla="*/ 2147483647 h 192"/>
              <a:gd name="T4" fmla="*/ 2147483647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690" name="Line 11"/>
          <p:cNvSpPr>
            <a:spLocks noChangeShapeType="1"/>
          </p:cNvSpPr>
          <p:nvPr/>
        </p:nvSpPr>
        <p:spPr bwMode="auto">
          <a:xfrm>
            <a:off x="1292225" y="3586163"/>
            <a:ext cx="457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91" name="Line 14"/>
          <p:cNvSpPr>
            <a:spLocks noChangeShapeType="1"/>
          </p:cNvSpPr>
          <p:nvPr/>
        </p:nvSpPr>
        <p:spPr bwMode="auto">
          <a:xfrm flipV="1">
            <a:off x="1763713" y="4348163"/>
            <a:ext cx="595312" cy="6889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7692" name="Object 49"/>
          <p:cNvGraphicFramePr>
            <a:graphicFrameLocks noChangeAspect="1"/>
          </p:cNvGraphicFramePr>
          <p:nvPr/>
        </p:nvGraphicFramePr>
        <p:xfrm>
          <a:off x="4140200" y="2060575"/>
          <a:ext cx="4921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수식" r:id="rId8" imgW="2108200" imgH="215900" progId="Equation.3">
                  <p:embed/>
                </p:oleObj>
              </mc:Choice>
              <mc:Fallback>
                <p:oleObj name="수식" r:id="rId8" imgW="2108200" imgH="215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60575"/>
                        <a:ext cx="4921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255713" y="3533923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696" name="Line 13"/>
          <p:cNvSpPr>
            <a:spLocks noChangeShapeType="1"/>
          </p:cNvSpPr>
          <p:nvPr/>
        </p:nvSpPr>
        <p:spPr bwMode="auto">
          <a:xfrm>
            <a:off x="1069975" y="50784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" name="Oval 26"/>
          <p:cNvSpPr>
            <a:spLocks noChangeAspect="1" noChangeArrowheads="1"/>
          </p:cNvSpPr>
          <p:nvPr/>
        </p:nvSpPr>
        <p:spPr bwMode="auto">
          <a:xfrm>
            <a:off x="1691216" y="5029348"/>
            <a:ext cx="108000" cy="108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700" name="Text Box 5"/>
          <p:cNvSpPr txBox="1">
            <a:spLocks noChangeArrowheads="1"/>
          </p:cNvSpPr>
          <p:nvPr/>
        </p:nvSpPr>
        <p:spPr bwMode="auto">
          <a:xfrm>
            <a:off x="1747838" y="4827588"/>
            <a:ext cx="91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(a, 0,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spcBef>
                <a:spcPts val="624"/>
              </a:spcBef>
              <a:defRPr/>
            </a:pPr>
            <a:r>
              <a:rPr lang="en-US" altLang="ko-KR" dirty="0" smtClean="0"/>
              <a:t>Step 3. Rotate about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 axis </a:t>
            </a:r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clockwisely</a:t>
            </a:r>
            <a:r>
              <a:rPr lang="en-US" altLang="ko-KR" dirty="0" smtClean="0"/>
              <a:t> by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β</a:t>
            </a:r>
          </a:p>
          <a:p>
            <a:pPr marL="457200" lvl="1" indent="0">
              <a:spcBef>
                <a:spcPts val="624"/>
              </a:spcBef>
              <a:buNone/>
              <a:defRPr/>
            </a:pPr>
            <a:r>
              <a:rPr lang="en-US" altLang="ko-KR" dirty="0" smtClean="0"/>
              <a:t>= </a:t>
            </a:r>
            <a:r>
              <a:rPr lang="en-US" altLang="ko-KR" dirty="0" err="1" smtClean="0"/>
              <a:t>counter</a:t>
            </a:r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clockwisely</a:t>
            </a:r>
            <a:r>
              <a:rPr lang="en-US" altLang="ko-KR" dirty="0" smtClean="0"/>
              <a:t> by </a:t>
            </a:r>
            <a:r>
              <a:rPr lang="en-US" altLang="ko-KR" sz="2800" dirty="0" smtClean="0"/>
              <a:t>(</a:t>
            </a:r>
            <a:r>
              <a:rPr lang="en-US" altLang="ko-KR" dirty="0" smtClean="0"/>
              <a:t>-</a:t>
            </a:r>
            <a:r>
              <a:rPr lang="en-US" altLang="ko-KR" sz="28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ko-KR" sz="2800" dirty="0" smtClean="0">
                <a:cs typeface="Arial" pitchFamily="34" charset="0"/>
              </a:rPr>
              <a:t>)</a:t>
            </a:r>
            <a:endParaRPr lang="ko-KR" altLang="en-US" dirty="0" smtClean="0">
              <a:cs typeface="Arial" pitchFamily="34" charset="0"/>
            </a:endParaRPr>
          </a:p>
          <a:p>
            <a:pPr>
              <a:spcBef>
                <a:spcPts val="624"/>
              </a:spcBef>
              <a:defRPr/>
            </a:pPr>
            <a:endParaRPr lang="ko-KR" altLang="en-US" dirty="0"/>
          </a:p>
        </p:txBody>
      </p:sp>
      <p:sp>
        <p:nvSpPr>
          <p:cNvPr id="42" name="자유형 41"/>
          <p:cNvSpPr/>
          <p:nvPr/>
        </p:nvSpPr>
        <p:spPr>
          <a:xfrm>
            <a:off x="1266825" y="5022850"/>
            <a:ext cx="236538" cy="171450"/>
          </a:xfrm>
          <a:custGeom>
            <a:avLst/>
            <a:gdLst>
              <a:gd name="connsiteX0" fmla="*/ 0 w 237066"/>
              <a:gd name="connsiteY0" fmla="*/ 0 h 169333"/>
              <a:gd name="connsiteX1" fmla="*/ 237066 w 237066"/>
              <a:gd name="connsiteY1" fmla="*/ 0 h 169333"/>
              <a:gd name="connsiteX2" fmla="*/ 67733 w 237066"/>
              <a:gd name="connsiteY2" fmla="*/ 169333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" h="169333">
                <a:moveTo>
                  <a:pt x="0" y="0"/>
                </a:moveTo>
                <a:lnTo>
                  <a:pt x="237066" y="0"/>
                </a:lnTo>
                <a:lnTo>
                  <a:pt x="67733" y="169333"/>
                </a:lnTo>
              </a:path>
            </a:pathLst>
          </a:custGeom>
          <a:ln w="28575">
            <a:solidFill>
              <a:srgbClr val="3E1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Arbitrary Axis Rotation Process(3/5)</a:t>
            </a:r>
            <a:endParaRPr lang="ko-KR" altLang="en-US" dirty="0"/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4500563" y="2806700"/>
          <a:ext cx="3570287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수식" r:id="rId4" imgW="1600200" imgH="635000" progId="Equation.3">
                  <p:embed/>
                </p:oleObj>
              </mc:Choice>
              <mc:Fallback>
                <p:oleObj name="수식" r:id="rId4" imgW="16002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06700"/>
                        <a:ext cx="3570287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2051050" y="5157788"/>
          <a:ext cx="70580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수식" r:id="rId6" imgW="5537200" imgH="914400" progId="Equation.3">
                  <p:embed/>
                </p:oleObj>
              </mc:Choice>
              <mc:Fallback>
                <p:oleObj name="수식" r:id="rId6" imgW="5537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70580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25"/>
          <p:cNvSpPr>
            <a:spLocks noChangeShapeType="1"/>
          </p:cNvSpPr>
          <p:nvPr/>
        </p:nvSpPr>
        <p:spPr bwMode="auto">
          <a:xfrm>
            <a:off x="1752600" y="454183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0" name="Line 27"/>
          <p:cNvSpPr>
            <a:spLocks noChangeShapeType="1"/>
          </p:cNvSpPr>
          <p:nvPr/>
        </p:nvSpPr>
        <p:spPr bwMode="auto">
          <a:xfrm flipV="1">
            <a:off x="1752600" y="2560638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1" name="Line 29"/>
          <p:cNvSpPr>
            <a:spLocks noChangeShapeType="1"/>
          </p:cNvSpPr>
          <p:nvPr/>
        </p:nvSpPr>
        <p:spPr bwMode="auto">
          <a:xfrm flipH="1">
            <a:off x="684213" y="4541838"/>
            <a:ext cx="1068387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1292225" y="373538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3" name="Line 23"/>
          <p:cNvSpPr>
            <a:spLocks noChangeShapeType="1"/>
          </p:cNvSpPr>
          <p:nvPr/>
        </p:nvSpPr>
        <p:spPr bwMode="auto">
          <a:xfrm>
            <a:off x="1749425" y="4497388"/>
            <a:ext cx="292100" cy="69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31788" y="4319588"/>
            <a:ext cx="927100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Projected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8685" name="AutoShape 32"/>
          <p:cNvCxnSpPr>
            <a:cxnSpLocks noChangeShapeType="1"/>
          </p:cNvCxnSpPr>
          <p:nvPr/>
        </p:nvCxnSpPr>
        <p:spPr bwMode="auto">
          <a:xfrm rot="16200000" flipH="1">
            <a:off x="800101" y="4730750"/>
            <a:ext cx="482600" cy="2254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0800" y="4833938"/>
            <a:ext cx="798513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Rotated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sp>
        <p:nvSpPr>
          <p:cNvPr id="28687" name="Text Box 39"/>
          <p:cNvSpPr txBox="1">
            <a:spLocks noChangeArrowheads="1"/>
          </p:cNvSpPr>
          <p:nvPr/>
        </p:nvSpPr>
        <p:spPr bwMode="auto">
          <a:xfrm>
            <a:off x="1565275" y="4652963"/>
            <a:ext cx="309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solidFill>
                  <a:schemeClr val="accent1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</a:t>
            </a:r>
            <a:endParaRPr lang="en-US" altLang="ko-KR" b="1" i="1">
              <a:solidFill>
                <a:schemeClr val="accent1"/>
              </a:solidFill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8688" name="Text Box 40"/>
          <p:cNvSpPr txBox="1">
            <a:spLocks noChangeArrowheads="1"/>
          </p:cNvSpPr>
          <p:nvPr/>
        </p:nvSpPr>
        <p:spPr bwMode="auto">
          <a:xfrm>
            <a:off x="1201738" y="4519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solidFill>
                  <a:schemeClr val="accent1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d</a:t>
            </a:r>
            <a:endParaRPr lang="en-US" altLang="ko-KR" b="1">
              <a:solidFill>
                <a:schemeClr val="accent1"/>
              </a:solidFill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8689" name="Freeform 41"/>
          <p:cNvSpPr>
            <a:spLocks/>
          </p:cNvSpPr>
          <p:nvPr/>
        </p:nvSpPr>
        <p:spPr bwMode="auto">
          <a:xfrm rot="5400000" flipH="1" flipV="1">
            <a:off x="1676400" y="4586288"/>
            <a:ext cx="76200" cy="228600"/>
          </a:xfrm>
          <a:custGeom>
            <a:avLst/>
            <a:gdLst>
              <a:gd name="T0" fmla="*/ 2147483647 w 104"/>
              <a:gd name="T1" fmla="*/ 2147483647 h 192"/>
              <a:gd name="T2" fmla="*/ 2147483647 w 104"/>
              <a:gd name="T3" fmla="*/ 2147483647 h 192"/>
              <a:gd name="T4" fmla="*/ 2147483647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690" name="Line 42"/>
          <p:cNvSpPr>
            <a:spLocks noChangeShapeType="1"/>
          </p:cNvSpPr>
          <p:nvPr/>
        </p:nvSpPr>
        <p:spPr bwMode="auto">
          <a:xfrm>
            <a:off x="1119188" y="520858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691" name="Freeform 47"/>
          <p:cNvSpPr>
            <a:spLocks/>
          </p:cNvSpPr>
          <p:nvPr/>
        </p:nvSpPr>
        <p:spPr bwMode="auto">
          <a:xfrm>
            <a:off x="1042988" y="5224463"/>
            <a:ext cx="985837" cy="104775"/>
          </a:xfrm>
          <a:custGeom>
            <a:avLst/>
            <a:gdLst>
              <a:gd name="T0" fmla="*/ 2147483647 w 624"/>
              <a:gd name="T1" fmla="*/ 0 h 144"/>
              <a:gd name="T2" fmla="*/ 2147483647 w 624"/>
              <a:gd name="T3" fmla="*/ 2147483647 h 144"/>
              <a:gd name="T4" fmla="*/ 0 w 624"/>
              <a:gd name="T5" fmla="*/ 2147483647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624" y="0"/>
                </a:moveTo>
                <a:cubicBezTo>
                  <a:pt x="556" y="36"/>
                  <a:pt x="488" y="72"/>
                  <a:pt x="384" y="96"/>
                </a:cubicBezTo>
                <a:cubicBezTo>
                  <a:pt x="280" y="120"/>
                  <a:pt x="140" y="132"/>
                  <a:pt x="0" y="144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933825" y="5289213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8695" name="Text Box 49"/>
          <p:cNvSpPr txBox="1">
            <a:spLocks noChangeArrowheads="1"/>
          </p:cNvSpPr>
          <p:nvPr/>
        </p:nvSpPr>
        <p:spPr bwMode="auto">
          <a:xfrm>
            <a:off x="2000250" y="4983163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</a:t>
            </a:r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a,0,d</a:t>
            </a:r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8696" name="AutoShape 52"/>
          <p:cNvSpPr>
            <a:spLocks noChangeArrowheads="1"/>
          </p:cNvSpPr>
          <p:nvPr/>
        </p:nvSpPr>
        <p:spPr bwMode="auto">
          <a:xfrm flipV="1">
            <a:off x="1500188" y="3094038"/>
            <a:ext cx="511175" cy="368300"/>
          </a:xfrm>
          <a:prstGeom prst="curvedRightArrow">
            <a:avLst>
              <a:gd name="adj1" fmla="val 23546"/>
              <a:gd name="adj2" fmla="val 47083"/>
              <a:gd name="adj3" fmla="val 33426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697" name="Line 53"/>
          <p:cNvSpPr>
            <a:spLocks noChangeShapeType="1"/>
          </p:cNvSpPr>
          <p:nvPr/>
        </p:nvSpPr>
        <p:spPr bwMode="auto">
          <a:xfrm flipH="1">
            <a:off x="1103313" y="4535488"/>
            <a:ext cx="644525" cy="65722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3581400" y="44592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8699" name="Text Box 16"/>
          <p:cNvSpPr txBox="1">
            <a:spLocks noChangeArrowheads="1"/>
          </p:cNvSpPr>
          <p:nvPr/>
        </p:nvSpPr>
        <p:spPr bwMode="auto">
          <a:xfrm>
            <a:off x="1741488" y="2436813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8700" name="Text Box 22"/>
          <p:cNvSpPr txBox="1">
            <a:spLocks noChangeArrowheads="1"/>
          </p:cNvSpPr>
          <p:nvPr/>
        </p:nvSpPr>
        <p:spPr bwMode="auto">
          <a:xfrm>
            <a:off x="725488" y="5364163"/>
            <a:ext cx="27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987804" y="5157192"/>
            <a:ext cx="108000" cy="108000"/>
          </a:xfrm>
          <a:prstGeom prst="ellipse">
            <a:avLst/>
          </a:prstGeom>
          <a:solidFill>
            <a:srgbClr val="3E171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704" name="AutoShape 34"/>
          <p:cNvCxnSpPr>
            <a:cxnSpLocks noChangeShapeType="1"/>
          </p:cNvCxnSpPr>
          <p:nvPr/>
        </p:nvCxnSpPr>
        <p:spPr bwMode="auto">
          <a:xfrm>
            <a:off x="642938" y="5100638"/>
            <a:ext cx="309562" cy="18415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1070172" y="5153924"/>
            <a:ext cx="76200" cy="76200"/>
          </a:xfrm>
          <a:prstGeom prst="ellipse">
            <a:avLst/>
          </a:prstGeom>
          <a:solidFill>
            <a:srgbClr val="FFC000"/>
          </a:solidFill>
          <a:ln w="28575" algn="ctr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Arbitrary Axis Rotation Process(4/5)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4. Rotate about </a:t>
            </a:r>
            <a:r>
              <a:rPr lang="en-US" altLang="ko-KR" sz="32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 axis by </a:t>
            </a:r>
            <a:r>
              <a:rPr kumimoji="1" lang="en-US" altLang="ko-KR" sz="2800" i="1" dirty="0" smtClean="0">
                <a:ea typeface="돋움" pitchFamily="50" charset="-127"/>
                <a:sym typeface="Symbol" pitchFamily="18" charset="2"/>
              </a:rPr>
              <a:t></a:t>
            </a:r>
            <a:endParaRPr lang="ko-KR" altLang="en-US" dirty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4870450" y="3513138"/>
          <a:ext cx="36703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수식" r:id="rId4" imgW="1968500" imgH="914400" progId="Equation.3">
                  <p:embed/>
                </p:oleObj>
              </mc:Choice>
              <mc:Fallback>
                <p:oleObj name="수식" r:id="rId4" imgW="1968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513138"/>
                        <a:ext cx="36703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그룹 30"/>
          <p:cNvGrpSpPr>
            <a:grpSpLocks/>
          </p:cNvGrpSpPr>
          <p:nvPr/>
        </p:nvGrpSpPr>
        <p:grpSpPr bwMode="auto">
          <a:xfrm>
            <a:off x="684213" y="2293938"/>
            <a:ext cx="3201987" cy="3295650"/>
            <a:chOff x="684213" y="2193396"/>
            <a:chExt cx="3201987" cy="3295624"/>
          </a:xfrm>
        </p:grpSpPr>
        <p:sp>
          <p:nvSpPr>
            <p:cNvPr id="29708" name="Line 25"/>
            <p:cNvSpPr>
              <a:spLocks noChangeShapeType="1"/>
            </p:cNvSpPr>
            <p:nvPr/>
          </p:nvSpPr>
          <p:spPr bwMode="auto">
            <a:xfrm>
              <a:off x="1752600" y="4297363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09" name="Line 27"/>
            <p:cNvSpPr>
              <a:spLocks noChangeShapeType="1"/>
            </p:cNvSpPr>
            <p:nvPr/>
          </p:nvSpPr>
          <p:spPr bwMode="auto">
            <a:xfrm flipV="1">
              <a:off x="1752600" y="2316163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10" name="Line 29"/>
            <p:cNvSpPr>
              <a:spLocks noChangeShapeType="1"/>
            </p:cNvSpPr>
            <p:nvPr/>
          </p:nvSpPr>
          <p:spPr bwMode="auto">
            <a:xfrm flipH="1">
              <a:off x="684213" y="4297363"/>
              <a:ext cx="1068387" cy="1076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3581400" y="421481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1742077" y="2193396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9713" name="Text Box 22"/>
            <p:cNvSpPr txBox="1">
              <a:spLocks noChangeArrowheads="1"/>
            </p:cNvSpPr>
            <p:nvPr/>
          </p:nvSpPr>
          <p:spPr bwMode="auto">
            <a:xfrm>
              <a:off x="725666" y="5119688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z</a:t>
              </a:r>
            </a:p>
          </p:txBody>
        </p: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60438" y="4386263"/>
            <a:ext cx="3032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</a:t>
            </a:r>
            <a:endParaRPr lang="en-US" altLang="ko-KR" b="1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H="1">
            <a:off x="990600" y="4391025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931334" y="5152683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9707" name="AutoShape 20"/>
          <p:cNvSpPr>
            <a:spLocks noChangeArrowheads="1"/>
          </p:cNvSpPr>
          <p:nvPr/>
        </p:nvSpPr>
        <p:spPr bwMode="auto">
          <a:xfrm rot="5400000" flipV="1">
            <a:off x="1180306" y="4637882"/>
            <a:ext cx="403225" cy="379412"/>
          </a:xfrm>
          <a:prstGeom prst="curvedRightArrow">
            <a:avLst>
              <a:gd name="adj1" fmla="val 22130"/>
              <a:gd name="adj2" fmla="val 44259"/>
              <a:gd name="adj3" fmla="val 33265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Arbitrary Axis Rotation Process(5/5)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5. Reverse all the transformations</a:t>
            </a:r>
          </a:p>
          <a:p>
            <a:pPr lvl="1">
              <a:defRPr/>
            </a:pPr>
            <a:r>
              <a:rPr lang="en-US" altLang="ko-KR" dirty="0" smtClean="0"/>
              <a:t>To place the axis back in its initial position</a:t>
            </a:r>
            <a:endParaRPr lang="ko-KR" altLang="en-US" dirty="0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3382963" y="2593975"/>
          <a:ext cx="56515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수식" r:id="rId4" imgW="3695700" imgH="1854200" progId="Equation.3">
                  <p:embed/>
                </p:oleObj>
              </mc:Choice>
              <mc:Fallback>
                <p:oleObj name="수식" r:id="rId4" imgW="3695700" imgH="185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593975"/>
                        <a:ext cx="56515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그룹 23"/>
          <p:cNvGrpSpPr>
            <a:grpSpLocks/>
          </p:cNvGrpSpPr>
          <p:nvPr/>
        </p:nvGrpSpPr>
        <p:grpSpPr bwMode="auto">
          <a:xfrm>
            <a:off x="684213" y="2287588"/>
            <a:ext cx="3201987" cy="3295650"/>
            <a:chOff x="684213" y="2193396"/>
            <a:chExt cx="3201987" cy="3295624"/>
          </a:xfrm>
        </p:grpSpPr>
        <p:sp>
          <p:nvSpPr>
            <p:cNvPr id="30737" name="Line 25"/>
            <p:cNvSpPr>
              <a:spLocks noChangeShapeType="1"/>
            </p:cNvSpPr>
            <p:nvPr/>
          </p:nvSpPr>
          <p:spPr bwMode="auto">
            <a:xfrm>
              <a:off x="1752600" y="4297363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8" name="Line 27"/>
            <p:cNvSpPr>
              <a:spLocks noChangeShapeType="1"/>
            </p:cNvSpPr>
            <p:nvPr/>
          </p:nvSpPr>
          <p:spPr bwMode="auto">
            <a:xfrm flipV="1">
              <a:off x="1752600" y="2316163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9" name="Line 29"/>
            <p:cNvSpPr>
              <a:spLocks noChangeShapeType="1"/>
            </p:cNvSpPr>
            <p:nvPr/>
          </p:nvSpPr>
          <p:spPr bwMode="auto">
            <a:xfrm flipH="1">
              <a:off x="684213" y="4297363"/>
              <a:ext cx="1068387" cy="1076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40" name="Text Box 14"/>
            <p:cNvSpPr txBox="1">
              <a:spLocks noChangeArrowheads="1"/>
            </p:cNvSpPr>
            <p:nvPr/>
          </p:nvSpPr>
          <p:spPr bwMode="auto">
            <a:xfrm>
              <a:off x="3581400" y="421481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0741" name="Text Box 16"/>
            <p:cNvSpPr txBox="1">
              <a:spLocks noChangeArrowheads="1"/>
            </p:cNvSpPr>
            <p:nvPr/>
          </p:nvSpPr>
          <p:spPr bwMode="auto">
            <a:xfrm>
              <a:off x="1742077" y="2193396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725666" y="5119688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z</a:t>
              </a:r>
            </a:p>
          </p:txBody>
        </p:sp>
      </p:grpSp>
      <p:sp>
        <p:nvSpPr>
          <p:cNvPr id="30726" name="Line 17"/>
          <p:cNvSpPr>
            <a:spLocks noChangeShapeType="1"/>
          </p:cNvSpPr>
          <p:nvPr/>
        </p:nvSpPr>
        <p:spPr bwMode="auto">
          <a:xfrm flipH="1">
            <a:off x="990600" y="43942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0727" name="Line 21"/>
          <p:cNvSpPr>
            <a:spLocks noChangeShapeType="1"/>
          </p:cNvSpPr>
          <p:nvPr/>
        </p:nvSpPr>
        <p:spPr bwMode="auto">
          <a:xfrm flipV="1">
            <a:off x="1582738" y="2736850"/>
            <a:ext cx="614362" cy="24050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0728" name="Line 13"/>
          <p:cNvSpPr>
            <a:spLocks noChangeShapeType="1"/>
          </p:cNvSpPr>
          <p:nvPr/>
        </p:nvSpPr>
        <p:spPr bwMode="auto">
          <a:xfrm flipV="1">
            <a:off x="1758950" y="3552825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9" name="Line 21"/>
          <p:cNvSpPr>
            <a:spLocks noChangeShapeType="1"/>
          </p:cNvSpPr>
          <p:nvPr/>
        </p:nvSpPr>
        <p:spPr bwMode="auto">
          <a:xfrm flipV="1">
            <a:off x="2286000" y="2522538"/>
            <a:ext cx="614363" cy="24050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0730" name="Line 13"/>
          <p:cNvSpPr>
            <a:spLocks noChangeShapeType="1"/>
          </p:cNvSpPr>
          <p:nvPr/>
        </p:nvSpPr>
        <p:spPr bwMode="auto">
          <a:xfrm flipV="1">
            <a:off x="2462213" y="333851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 rot="20281146" flipH="1">
            <a:off x="1919605" y="3848177"/>
            <a:ext cx="602059" cy="203553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92D050"/>
          </a:solidFill>
          <a:ln w="1905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>
              <a:defRPr/>
            </a:pPr>
            <a:endParaRPr lang="ko-KR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원형 화살표 45"/>
          <p:cNvSpPr/>
          <p:nvPr/>
        </p:nvSpPr>
        <p:spPr>
          <a:xfrm rot="7392565" flipH="1">
            <a:off x="1499228" y="4122515"/>
            <a:ext cx="500066" cy="589360"/>
          </a:xfrm>
          <a:prstGeom prst="circularArrow">
            <a:avLst/>
          </a:prstGeom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Arbitrary Axis Rotation Matrix</a:t>
            </a:r>
            <a:endParaRPr lang="ko-KR" altLang="en-US" dirty="0"/>
          </a:p>
        </p:txBody>
      </p:sp>
      <p:graphicFrame>
        <p:nvGraphicFramePr>
          <p:cNvPr id="31747" name="개체 3"/>
          <p:cNvGraphicFramePr>
            <a:graphicFrameLocks noChangeAspect="1"/>
          </p:cNvGraphicFramePr>
          <p:nvPr/>
        </p:nvGraphicFramePr>
        <p:xfrm>
          <a:off x="439738" y="1681163"/>
          <a:ext cx="80200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수식" r:id="rId3" imgW="3048000" imgH="254000" progId="Equation.3">
                  <p:embed/>
                </p:oleObj>
              </mc:Choice>
              <mc:Fallback>
                <p:oleObj name="수식" r:id="rId3" imgW="3048000" imgH="2540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681163"/>
                        <a:ext cx="80200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개체 5"/>
          <p:cNvGraphicFramePr>
            <a:graphicFrameLocks noChangeAspect="1"/>
          </p:cNvGraphicFramePr>
          <p:nvPr/>
        </p:nvGraphicFramePr>
        <p:xfrm>
          <a:off x="479425" y="2478088"/>
          <a:ext cx="8150225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수식" r:id="rId5" imgW="4889160" imgH="1854000" progId="Equation.3">
                  <p:embed/>
                </p:oleObj>
              </mc:Choice>
              <mc:Fallback>
                <p:oleObj name="수식" r:id="rId5" imgW="4889160" imgH="18540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478088"/>
                        <a:ext cx="8150225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Geometric </a:t>
            </a:r>
            <a:r>
              <a:rPr lang="en-US" altLang="ko-KR" dirty="0" smtClean="0">
                <a:ea typeface="굴림" pitchFamily="50" charset="-127"/>
              </a:rPr>
              <a:t>Transformations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Basic geometric transformations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Translation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Scaling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Rotation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Advanced geometric transformations</a:t>
            </a:r>
          </a:p>
          <a:p>
            <a:pPr lvl="1">
              <a:defRPr/>
            </a:pPr>
            <a:r>
              <a:rPr lang="en-US" altLang="ko-KR" dirty="0" smtClean="0"/>
              <a:t>Homogeneous coordinate</a:t>
            </a:r>
          </a:p>
          <a:p>
            <a:pPr lvl="1">
              <a:defRPr/>
            </a:pPr>
            <a:r>
              <a:rPr lang="en-US" altLang="ko-KR" dirty="0" smtClean="0"/>
              <a:t>Advanced 3D rotations</a:t>
            </a:r>
          </a:p>
          <a:p>
            <a:pPr lvl="1">
              <a:defRPr/>
            </a:pPr>
            <a:r>
              <a:rPr lang="en-US" altLang="ko-KR" dirty="0" smtClean="0"/>
              <a:t>etc.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To get the inverse of the rotation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dirty="0" smtClean="0"/>
              <a:t>Just take its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</a:p>
          <a:p>
            <a:pPr lvl="1">
              <a:defRPr/>
            </a:pPr>
            <a:r>
              <a:rPr lang="en-US" altLang="ko-KR" sz="2400" dirty="0" smtClean="0"/>
              <a:t>Every rotation matrix is a orthonormal matrix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sz="2800" dirty="0" smtClean="0"/>
              <a:t>Orthonormal matrix?</a:t>
            </a:r>
          </a:p>
          <a:p>
            <a:pPr lvl="1">
              <a:defRPr/>
            </a:pPr>
            <a:r>
              <a:rPr lang="en-US" altLang="ko-KR" sz="2400" dirty="0" smtClean="0"/>
              <a:t>Characteristics</a:t>
            </a:r>
          </a:p>
          <a:p>
            <a:pPr lvl="2">
              <a:defRPr/>
            </a:pPr>
            <a:r>
              <a:rPr lang="en-US" altLang="ko-KR" sz="2000" dirty="0" smtClean="0"/>
              <a:t>Each row vector is </a:t>
            </a: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perpendicular</a:t>
            </a:r>
            <a:r>
              <a:rPr lang="en-US" altLang="ko-KR" sz="2000" dirty="0" smtClean="0"/>
              <a:t> to the other ones</a:t>
            </a:r>
          </a:p>
          <a:p>
            <a:pPr lvl="2">
              <a:defRPr/>
            </a:pPr>
            <a:r>
              <a:rPr lang="en-US" altLang="ko-KR" sz="2000" dirty="0"/>
              <a:t>Each </a:t>
            </a:r>
            <a:r>
              <a:rPr lang="en-US" altLang="ko-KR" sz="2000" dirty="0" smtClean="0"/>
              <a:t>column vector </a:t>
            </a:r>
            <a:r>
              <a:rPr lang="en-US" altLang="ko-KR" sz="2000" dirty="0"/>
              <a:t>is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perpendicular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/>
              <a:t>to the </a:t>
            </a:r>
            <a:r>
              <a:rPr lang="en-US" altLang="ko-KR" sz="2000" dirty="0" smtClean="0"/>
              <a:t>other ones</a:t>
            </a:r>
          </a:p>
          <a:p>
            <a:pPr lvl="2">
              <a:defRPr/>
            </a:pPr>
            <a:r>
              <a:rPr lang="en-US" altLang="ko-KR" sz="2000" dirty="0" smtClean="0"/>
              <a:t>Every row &amp; column vector is a </a:t>
            </a: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vector</a:t>
            </a:r>
          </a:p>
          <a:p>
            <a:pPr lvl="1">
              <a:defRPr/>
            </a:pPr>
            <a:r>
              <a:rPr lang="en-US" altLang="ko-KR" sz="2400" dirty="0" smtClean="0"/>
              <a:t>Inverse of orthonormal matrix</a:t>
            </a:r>
          </a:p>
          <a:p>
            <a:pPr lvl="2">
              <a:defRPr/>
            </a:pPr>
            <a:r>
              <a:rPr lang="en-US" altLang="ko-KR" sz="2000" dirty="0" smtClean="0"/>
              <a:t>Its </a:t>
            </a: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 smtClean="0"/>
              <a:t>matrix</a:t>
            </a:r>
          </a:p>
          <a:p>
            <a:pPr lvl="1">
              <a:defRPr/>
            </a:pPr>
            <a:r>
              <a:rPr lang="en-US" altLang="ko-KR" sz="2400" dirty="0" smtClean="0"/>
              <a:t>All </a:t>
            </a:r>
            <a:r>
              <a:rPr lang="en-US" altLang="ko-KR" sz="2400" dirty="0"/>
              <a:t>rotation matrices </a:t>
            </a:r>
            <a:r>
              <a:rPr lang="en-US" altLang="ko-KR" sz="2400" dirty="0" smtClean="0"/>
              <a:t>are definitely “orthonormal”</a:t>
            </a:r>
            <a:endParaRPr lang="ko-KR" altLang="en-US" sz="2400" dirty="0"/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43428"/>
              </p:ext>
            </p:extLst>
          </p:nvPr>
        </p:nvGraphicFramePr>
        <p:xfrm>
          <a:off x="5929312" y="4653135"/>
          <a:ext cx="2675135" cy="79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수식" r:id="rId4" imgW="685800" imgH="203040" progId="Equation.3">
                  <p:embed/>
                </p:oleObj>
              </mc:Choice>
              <mc:Fallback>
                <p:oleObj name="수식" r:id="rId4" imgW="6858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2" y="4653135"/>
                        <a:ext cx="2675135" cy="792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Orthonormality</a:t>
            </a:r>
            <a:r>
              <a:rPr lang="en-US" altLang="ko-KR" dirty="0" smtClean="0"/>
              <a:t> of Rotation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ex) z-axis rotation matrix</a:t>
            </a:r>
          </a:p>
          <a:p>
            <a:pPr lvl="1"/>
            <a:r>
              <a:rPr lang="en-US" altLang="ko-KR" dirty="0" smtClean="0"/>
              <a:t>row vectors</a:t>
            </a:r>
          </a:p>
          <a:p>
            <a:pPr lvl="3"/>
            <a:r>
              <a:rPr lang="en-US" altLang="ko-KR" dirty="0" smtClean="0"/>
              <a:t>(</a:t>
            </a:r>
            <a:r>
              <a:rPr lang="en-US" altLang="ko-KR" dirty="0" err="1" smtClean="0"/>
              <a:t>cos</a:t>
            </a:r>
            <a:r>
              <a:rPr lang="el-GR" altLang="ko-KR" dirty="0" smtClean="0"/>
              <a:t>θ</a:t>
            </a:r>
            <a:r>
              <a:rPr lang="en-US" altLang="ko-KR" dirty="0" smtClean="0"/>
              <a:t>, -sin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, 0, 0)</a:t>
            </a:r>
          </a:p>
          <a:p>
            <a:pPr lvl="3"/>
            <a:r>
              <a:rPr lang="en-US" altLang="ko-KR" dirty="0" smtClean="0"/>
              <a:t>(sin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cos</a:t>
            </a:r>
            <a:r>
              <a:rPr lang="el-GR" altLang="ko-KR" dirty="0" smtClean="0"/>
              <a:t>θ</a:t>
            </a:r>
            <a:r>
              <a:rPr lang="en-US" altLang="ko-KR" dirty="0" smtClean="0"/>
              <a:t>, 0, 0)</a:t>
            </a:r>
          </a:p>
          <a:p>
            <a:pPr lvl="3"/>
            <a:r>
              <a:rPr lang="en-US" altLang="ko-KR" dirty="0" smtClean="0"/>
              <a:t>(0, 0, 1, 0)</a:t>
            </a:r>
          </a:p>
          <a:p>
            <a:pPr lvl="3"/>
            <a:r>
              <a:rPr lang="en-US" altLang="ko-KR" dirty="0" smtClean="0"/>
              <a:t>(0, 0, 0, 1)</a:t>
            </a:r>
            <a:endParaRPr lang="en-US" altLang="ko-KR" dirty="0"/>
          </a:p>
          <a:p>
            <a:pPr lvl="2"/>
            <a:r>
              <a:rPr lang="en-US" altLang="ko-KR" dirty="0" smtClean="0"/>
              <a:t>Perpendicular property</a:t>
            </a:r>
          </a:p>
          <a:p>
            <a:pPr lvl="3"/>
            <a:r>
              <a:rPr lang="en-US" altLang="ko-KR" dirty="0"/>
              <a:t>(</a:t>
            </a:r>
            <a:r>
              <a:rPr lang="en-US" altLang="ko-KR" dirty="0" err="1"/>
              <a:t>cos</a:t>
            </a:r>
            <a:r>
              <a:rPr lang="el-GR" altLang="ko-KR" dirty="0"/>
              <a:t>θ</a:t>
            </a:r>
            <a:r>
              <a:rPr lang="en-US" altLang="ko-KR" dirty="0"/>
              <a:t>, -sin</a:t>
            </a:r>
            <a:r>
              <a:rPr lang="el-GR" altLang="ko-KR" dirty="0"/>
              <a:t>θ</a:t>
            </a:r>
            <a:r>
              <a:rPr lang="en-US" altLang="ko-KR" dirty="0"/>
              <a:t>, 0, 0</a:t>
            </a:r>
            <a:r>
              <a:rPr lang="en-US" altLang="ko-KR" dirty="0" smtClean="0"/>
              <a:t>)·(</a:t>
            </a:r>
            <a:r>
              <a:rPr lang="en-US" altLang="ko-KR" dirty="0"/>
              <a:t>sin</a:t>
            </a:r>
            <a:r>
              <a:rPr lang="el-GR" altLang="ko-KR" dirty="0"/>
              <a:t>θ</a:t>
            </a:r>
            <a:r>
              <a:rPr lang="en-US" altLang="ko-KR" dirty="0"/>
              <a:t>, </a:t>
            </a:r>
            <a:r>
              <a:rPr lang="en-US" altLang="ko-KR" dirty="0" err="1"/>
              <a:t>cos</a:t>
            </a:r>
            <a:r>
              <a:rPr lang="el-GR" altLang="ko-KR" dirty="0"/>
              <a:t>θ</a:t>
            </a:r>
            <a:r>
              <a:rPr lang="en-US" altLang="ko-KR" dirty="0"/>
              <a:t>, 0, 0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cos</a:t>
            </a:r>
            <a:r>
              <a:rPr lang="el-GR" altLang="ko-KR" dirty="0" smtClean="0"/>
              <a:t>θ</a:t>
            </a:r>
            <a:r>
              <a:rPr lang="en-US" altLang="ko-KR" dirty="0" smtClean="0"/>
              <a:t>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 – sin</a:t>
            </a:r>
            <a:r>
              <a:rPr lang="el-GR" altLang="ko-KR" dirty="0" smtClean="0"/>
              <a:t>θ</a:t>
            </a:r>
            <a:r>
              <a:rPr lang="en-US" altLang="ko-KR" dirty="0" err="1" smtClean="0"/>
              <a:t>cos</a:t>
            </a:r>
            <a:r>
              <a:rPr lang="el-GR" altLang="ko-KR" dirty="0" smtClean="0"/>
              <a:t>θ</a:t>
            </a:r>
            <a:r>
              <a:rPr lang="en-US" altLang="ko-KR" dirty="0" smtClean="0"/>
              <a:t> = 0</a:t>
            </a:r>
          </a:p>
          <a:p>
            <a:pPr lvl="3"/>
            <a:r>
              <a:rPr lang="en-US" altLang="ko-KR" dirty="0"/>
              <a:t>(</a:t>
            </a:r>
            <a:r>
              <a:rPr lang="en-US" altLang="ko-KR" dirty="0" err="1"/>
              <a:t>cos</a:t>
            </a:r>
            <a:r>
              <a:rPr lang="el-GR" altLang="ko-KR" dirty="0"/>
              <a:t>θ</a:t>
            </a:r>
            <a:r>
              <a:rPr lang="en-US" altLang="ko-KR" dirty="0"/>
              <a:t>, -sin</a:t>
            </a:r>
            <a:r>
              <a:rPr lang="el-GR" altLang="ko-KR" dirty="0"/>
              <a:t>θ</a:t>
            </a:r>
            <a:r>
              <a:rPr lang="en-US" altLang="ko-KR" dirty="0"/>
              <a:t>, 0, 0</a:t>
            </a:r>
            <a:r>
              <a:rPr lang="en-US" altLang="ko-KR" dirty="0" smtClean="0"/>
              <a:t>)·(</a:t>
            </a:r>
            <a:r>
              <a:rPr lang="en-US" altLang="ko-KR" dirty="0"/>
              <a:t>0, 0, 1, 0</a:t>
            </a:r>
            <a:r>
              <a:rPr lang="en-US" altLang="ko-KR" dirty="0" smtClean="0"/>
              <a:t>) = 0</a:t>
            </a:r>
          </a:p>
          <a:p>
            <a:pPr lvl="3"/>
            <a:r>
              <a:rPr lang="en-US" altLang="ko-KR" dirty="0"/>
              <a:t>(</a:t>
            </a:r>
            <a:r>
              <a:rPr lang="en-US" altLang="ko-KR" dirty="0" err="1"/>
              <a:t>cos</a:t>
            </a:r>
            <a:r>
              <a:rPr lang="el-GR" altLang="ko-KR" dirty="0"/>
              <a:t>θ</a:t>
            </a:r>
            <a:r>
              <a:rPr lang="en-US" altLang="ko-KR" dirty="0"/>
              <a:t>, -sin</a:t>
            </a:r>
            <a:r>
              <a:rPr lang="el-GR" altLang="ko-KR" dirty="0"/>
              <a:t>θ</a:t>
            </a:r>
            <a:r>
              <a:rPr lang="en-US" altLang="ko-KR" dirty="0"/>
              <a:t>, 0, 0</a:t>
            </a:r>
            <a:r>
              <a:rPr lang="en-US" altLang="ko-KR" dirty="0" smtClean="0"/>
              <a:t>)·(</a:t>
            </a:r>
            <a:r>
              <a:rPr lang="en-US" altLang="ko-KR" dirty="0"/>
              <a:t>0, 0, 0, 1</a:t>
            </a:r>
            <a:r>
              <a:rPr lang="en-US" altLang="ko-KR" dirty="0" smtClean="0"/>
              <a:t>) = 0</a:t>
            </a:r>
          </a:p>
          <a:p>
            <a:pPr lvl="3"/>
            <a:r>
              <a:rPr lang="en-US" altLang="ko-KR" dirty="0"/>
              <a:t>(sin</a:t>
            </a:r>
            <a:r>
              <a:rPr lang="el-GR" altLang="ko-KR" dirty="0"/>
              <a:t>θ</a:t>
            </a:r>
            <a:r>
              <a:rPr lang="en-US" altLang="ko-KR" dirty="0"/>
              <a:t>, </a:t>
            </a:r>
            <a:r>
              <a:rPr lang="en-US" altLang="ko-KR" dirty="0" err="1"/>
              <a:t>cos</a:t>
            </a:r>
            <a:r>
              <a:rPr lang="el-GR" altLang="ko-KR" dirty="0"/>
              <a:t>θ</a:t>
            </a:r>
            <a:r>
              <a:rPr lang="en-US" altLang="ko-KR" dirty="0"/>
              <a:t>, 0, 0</a:t>
            </a:r>
            <a:r>
              <a:rPr lang="en-US" altLang="ko-KR" dirty="0" smtClean="0"/>
              <a:t>)·(</a:t>
            </a:r>
            <a:r>
              <a:rPr lang="en-US" altLang="ko-KR" dirty="0"/>
              <a:t>0, 0, 1, 0</a:t>
            </a:r>
            <a:r>
              <a:rPr lang="en-US" altLang="ko-KR" dirty="0" smtClean="0"/>
              <a:t>) = 0</a:t>
            </a:r>
          </a:p>
          <a:p>
            <a:pPr lvl="3"/>
            <a:r>
              <a:rPr lang="en-US" altLang="ko-KR" dirty="0"/>
              <a:t>(sin</a:t>
            </a:r>
            <a:r>
              <a:rPr lang="el-GR" altLang="ko-KR" dirty="0"/>
              <a:t>θ</a:t>
            </a:r>
            <a:r>
              <a:rPr lang="en-US" altLang="ko-KR" dirty="0"/>
              <a:t>, </a:t>
            </a:r>
            <a:r>
              <a:rPr lang="en-US" altLang="ko-KR" dirty="0" err="1"/>
              <a:t>cos</a:t>
            </a:r>
            <a:r>
              <a:rPr lang="el-GR" altLang="ko-KR" dirty="0"/>
              <a:t>θ</a:t>
            </a:r>
            <a:r>
              <a:rPr lang="en-US" altLang="ko-KR" dirty="0"/>
              <a:t>, 0, 0</a:t>
            </a:r>
            <a:r>
              <a:rPr lang="en-US" altLang="ko-KR" dirty="0" smtClean="0"/>
              <a:t>)·(</a:t>
            </a:r>
            <a:r>
              <a:rPr lang="en-US" altLang="ko-KR" dirty="0"/>
              <a:t>0, 0, 0, 1</a:t>
            </a:r>
            <a:r>
              <a:rPr lang="en-US" altLang="ko-KR" dirty="0" smtClean="0"/>
              <a:t>) = 0</a:t>
            </a:r>
          </a:p>
          <a:p>
            <a:pPr lvl="3"/>
            <a:r>
              <a:rPr lang="en-US" altLang="ko-KR" dirty="0"/>
              <a:t>(0, 0, 1, 0</a:t>
            </a:r>
            <a:r>
              <a:rPr lang="en-US" altLang="ko-KR" dirty="0" smtClean="0"/>
              <a:t>)·(</a:t>
            </a:r>
            <a:r>
              <a:rPr lang="en-US" altLang="ko-KR" dirty="0"/>
              <a:t>0, 0, 0, 1</a:t>
            </a:r>
            <a:r>
              <a:rPr lang="en-US" altLang="ko-KR" dirty="0" smtClean="0"/>
              <a:t>) = 0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09916"/>
              </p:ext>
            </p:extLst>
          </p:nvPr>
        </p:nvGraphicFramePr>
        <p:xfrm>
          <a:off x="4571999" y="1302076"/>
          <a:ext cx="4239305" cy="191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수식" r:id="rId3" imgW="2070100" imgH="914400" progId="Equation.3">
                  <p:embed/>
                </p:oleObj>
              </mc:Choice>
              <mc:Fallback>
                <p:oleObj name="수식" r:id="rId3" imgW="20701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1302076"/>
                        <a:ext cx="4239305" cy="1910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자유형 6"/>
          <p:cNvSpPr/>
          <p:nvPr/>
        </p:nvSpPr>
        <p:spPr>
          <a:xfrm>
            <a:off x="1454194" y="2438400"/>
            <a:ext cx="381502" cy="914400"/>
          </a:xfrm>
          <a:custGeom>
            <a:avLst/>
            <a:gdLst>
              <a:gd name="connsiteX0" fmla="*/ 593969 w 593969"/>
              <a:gd name="connsiteY0" fmla="*/ 0 h 914400"/>
              <a:gd name="connsiteX1" fmla="*/ 0 w 593969"/>
              <a:gd name="connsiteY1" fmla="*/ 0 h 914400"/>
              <a:gd name="connsiteX2" fmla="*/ 7815 w 593969"/>
              <a:gd name="connsiteY2" fmla="*/ 914400 h 914400"/>
              <a:gd name="connsiteX3" fmla="*/ 578338 w 593969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69" h="914400">
                <a:moveTo>
                  <a:pt x="593969" y="0"/>
                </a:moveTo>
                <a:lnTo>
                  <a:pt x="0" y="0"/>
                </a:lnTo>
                <a:lnTo>
                  <a:pt x="7815" y="914400"/>
                </a:lnTo>
                <a:lnTo>
                  <a:pt x="578338" y="914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467544" y="2732365"/>
            <a:ext cx="129715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 b="1" dirty="0" smtClean="0">
                <a:latin typeface="Tahoma" pitchFamily="34" charset="0"/>
                <a:ea typeface="맑은 고딕" pitchFamily="50" charset="-127"/>
              </a:rPr>
              <a:t>Unit Vectors</a:t>
            </a:r>
            <a:endParaRPr lang="ko-KR" altLang="en-US" sz="1400" b="1" dirty="0" smtClean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9122" y="5620500"/>
            <a:ext cx="913262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</a:rPr>
              <a:t>z-axis rotation matrix </a:t>
            </a: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</a:rPr>
              <a:t> has perpendicular unit row/column vectors</a:t>
            </a:r>
          </a:p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b="1" dirty="0" smtClean="0">
                <a:latin typeface="Tahoma" pitchFamily="34" charset="0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</a:rPr>
              <a:t>orthonormal matrix</a:t>
            </a:r>
            <a:endParaRPr lang="ko-KR" alt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2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Reflection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Reflection to the </a:t>
            </a:r>
            <a:r>
              <a:rPr lang="en-US" altLang="ko-KR" sz="3200" i="1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ko-KR" dirty="0" smtClean="0"/>
              <a:t> plane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2913063" y="2252663"/>
            <a:ext cx="0" cy="1128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1908175" y="3381375"/>
            <a:ext cx="1004888" cy="452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913063" y="3381375"/>
            <a:ext cx="1131887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665538" y="34893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009775" y="363537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879725" y="21113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38" name="AutoShape 16"/>
          <p:cNvSpPr>
            <a:spLocks noChangeArrowheads="1"/>
          </p:cNvSpPr>
          <p:nvPr/>
        </p:nvSpPr>
        <p:spPr bwMode="auto">
          <a:xfrm>
            <a:off x="4065315" y="2639814"/>
            <a:ext cx="558800" cy="847725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33805" name="그룹 25"/>
          <p:cNvGrpSpPr>
            <a:grpSpLocks/>
          </p:cNvGrpSpPr>
          <p:nvPr/>
        </p:nvGrpSpPr>
        <p:grpSpPr bwMode="auto">
          <a:xfrm>
            <a:off x="2238375" y="4005263"/>
            <a:ext cx="4108450" cy="2465387"/>
            <a:chOff x="5716588" y="2209800"/>
            <a:chExt cx="2805112" cy="1441450"/>
          </a:xfrm>
        </p:grpSpPr>
        <p:graphicFrame>
          <p:nvGraphicFramePr>
            <p:cNvPr id="33823" name="Object 2"/>
            <p:cNvGraphicFramePr>
              <a:graphicFrameLocks noChangeAspect="1"/>
            </p:cNvGraphicFramePr>
            <p:nvPr/>
          </p:nvGraphicFramePr>
          <p:xfrm>
            <a:off x="5716588" y="2209800"/>
            <a:ext cx="2805112" cy="144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0" name="수식" r:id="rId4" imgW="1600200" imgH="914400" progId="Equation.3">
                    <p:embed/>
                  </p:oleObj>
                </mc:Choice>
                <mc:Fallback>
                  <p:oleObj name="수식" r:id="rId4" imgW="1600200" imgH="914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6588" y="2209800"/>
                          <a:ext cx="2805112" cy="1441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4" name="Rectangle 21"/>
            <p:cNvSpPr>
              <a:spLocks noChangeArrowheads="1"/>
            </p:cNvSpPr>
            <p:nvPr/>
          </p:nvSpPr>
          <p:spPr bwMode="auto">
            <a:xfrm>
              <a:off x="7215188" y="2857500"/>
              <a:ext cx="457200" cy="381000"/>
            </a:xfrm>
            <a:prstGeom prst="rect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2480990" y="3071614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3809" name="Line 28"/>
          <p:cNvSpPr>
            <a:spLocks noChangeShapeType="1"/>
          </p:cNvSpPr>
          <p:nvPr/>
        </p:nvSpPr>
        <p:spPr bwMode="auto">
          <a:xfrm flipV="1">
            <a:off x="5443538" y="2252663"/>
            <a:ext cx="0" cy="1128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10" name="Line 29"/>
          <p:cNvSpPr>
            <a:spLocks noChangeShapeType="1"/>
          </p:cNvSpPr>
          <p:nvPr/>
        </p:nvSpPr>
        <p:spPr bwMode="auto">
          <a:xfrm flipH="1">
            <a:off x="4438650" y="3381375"/>
            <a:ext cx="1004888" cy="452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>
            <a:off x="5443538" y="3381375"/>
            <a:ext cx="1131887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6196013" y="34893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4540250" y="363537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5410200" y="21113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49" name="Oval 34"/>
          <p:cNvSpPr>
            <a:spLocks noChangeArrowheads="1"/>
          </p:cNvSpPr>
          <p:nvPr/>
        </p:nvSpPr>
        <p:spPr bwMode="auto">
          <a:xfrm>
            <a:off x="5748920" y="2763494"/>
            <a:ext cx="144462" cy="144463"/>
          </a:xfrm>
          <a:prstGeom prst="ellipse">
            <a:avLst/>
          </a:prstGeom>
          <a:solidFill>
            <a:srgbClr val="00FFFF"/>
          </a:solidFill>
          <a:ln w="9525" algn="ctr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>
            <a:off x="5017804" y="3071614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3821" name="Text Box 36"/>
          <p:cNvSpPr txBox="1">
            <a:spLocks noChangeArrowheads="1"/>
          </p:cNvSpPr>
          <p:nvPr/>
        </p:nvSpPr>
        <p:spPr bwMode="auto">
          <a:xfrm>
            <a:off x="1927225" y="2771775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cs typeface="Times New Roman" pitchFamily="18" charset="0"/>
              </a:rPr>
              <a:t>(a, b, c)</a:t>
            </a:r>
          </a:p>
        </p:txBody>
      </p:sp>
      <p:sp>
        <p:nvSpPr>
          <p:cNvPr id="33822" name="Text Box 37"/>
          <p:cNvSpPr txBox="1">
            <a:spLocks noChangeArrowheads="1"/>
          </p:cNvSpPr>
          <p:nvPr/>
        </p:nvSpPr>
        <p:spPr bwMode="auto">
          <a:xfrm>
            <a:off x="5508625" y="28194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cs typeface="Times New Roman" pitchFamily="18" charset="0"/>
              </a:rPr>
              <a:t>(a, b, -c)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3D Transformation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General transformation matrix</a:t>
            </a:r>
          </a:p>
          <a:p>
            <a:pPr lvl="1">
              <a:defRPr/>
            </a:pPr>
            <a:r>
              <a:rPr lang="en-US" altLang="ko-KR" dirty="0" smtClean="0"/>
              <a:t>4x4 square matrix</a:t>
            </a:r>
            <a:endParaRPr lang="ko-KR" altLang="en-US" dirty="0"/>
          </a:p>
        </p:txBody>
      </p:sp>
      <p:grpSp>
        <p:nvGrpSpPr>
          <p:cNvPr id="34820" name="그룹 14"/>
          <p:cNvGrpSpPr>
            <a:grpSpLocks/>
          </p:cNvGrpSpPr>
          <p:nvPr/>
        </p:nvGrpSpPr>
        <p:grpSpPr bwMode="auto">
          <a:xfrm>
            <a:off x="530225" y="2725738"/>
            <a:ext cx="7929563" cy="2574925"/>
            <a:chOff x="428596" y="2282835"/>
            <a:chExt cx="7929618" cy="2574925"/>
          </a:xfrm>
        </p:grpSpPr>
        <p:graphicFrame>
          <p:nvGraphicFramePr>
            <p:cNvPr id="34821" name="Object 2"/>
            <p:cNvGraphicFramePr>
              <a:graphicFrameLocks noChangeAspect="1"/>
            </p:cNvGraphicFramePr>
            <p:nvPr/>
          </p:nvGraphicFramePr>
          <p:xfrm>
            <a:off x="428596" y="2282835"/>
            <a:ext cx="7708900" cy="2574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name="수식" r:id="rId4" imgW="2755900" imgH="914400" progId="Equation.3">
                    <p:embed/>
                  </p:oleObj>
                </mc:Choice>
                <mc:Fallback>
                  <p:oleObj name="수식" r:id="rId4" imgW="2755900" imgH="914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2282835"/>
                          <a:ext cx="7708900" cy="2574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5000628" y="2415597"/>
              <a:ext cx="1857388" cy="584775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2"/>
                  </a:solidFill>
                  <a:latin typeface="Tahoma" pitchFamily="34" charset="0"/>
                  <a:ea typeface="돋움" pitchFamily="50" charset="-127"/>
                  <a:sym typeface="Symbol" pitchFamily="18" charset="2"/>
                </a:rPr>
                <a:t>Scaling, Rotation, Reflection</a:t>
              </a:r>
              <a:endParaRPr lang="en-US" altLang="ko-KR" sz="1600" dirty="0">
                <a:solidFill>
                  <a:schemeClr val="tx2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143768" y="2661818"/>
              <a:ext cx="1214446" cy="338554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2"/>
                  </a:solidFill>
                  <a:latin typeface="Tahoma" pitchFamily="34" charset="0"/>
                  <a:ea typeface="돋움" pitchFamily="50" charset="-127"/>
                  <a:sym typeface="Symbol" pitchFamily="18" charset="2"/>
                </a:rPr>
                <a:t>Translation</a:t>
              </a:r>
              <a:endParaRPr lang="en-US" altLang="ko-KR" sz="1600" dirty="0">
                <a:solidFill>
                  <a:schemeClr val="tx2"/>
                </a:solidFill>
                <a:latin typeface="Tahoma" pitchFamily="34" charset="0"/>
                <a:ea typeface="돋움" pitchFamily="50" charset="-127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685641" y="3254916"/>
              <a:ext cx="862013" cy="682625"/>
            </a:xfrm>
            <a:prstGeom prst="rightArrow">
              <a:avLst>
                <a:gd name="adj1" fmla="val 50000"/>
                <a:gd name="adj2" fmla="val 3157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354775" y="4235460"/>
              <a:ext cx="1498610" cy="5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Arbitrary Axis Rotation Example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Find the rotation matrix that rotates 90º about an axis by its endpoints A(2, 1, 0) and B(3, 3, 1)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Works to do</a:t>
            </a:r>
          </a:p>
          <a:p>
            <a:pPr lvl="1">
              <a:defRPr/>
            </a:pPr>
            <a:r>
              <a:rPr lang="en-US" altLang="ko-KR" dirty="0" smtClean="0"/>
              <a:t>Translate the point A to the origin</a:t>
            </a:r>
          </a:p>
          <a:p>
            <a:pPr lvl="2">
              <a:defRPr/>
            </a:pPr>
            <a:r>
              <a:rPr lang="en-US" altLang="ko-KR" dirty="0" smtClean="0"/>
              <a:t>T(-2, -1, 0)</a:t>
            </a:r>
          </a:p>
          <a:p>
            <a:pPr lvl="1">
              <a:defRPr/>
            </a:pPr>
            <a:r>
              <a:rPr lang="en-US" altLang="ko-KR" dirty="0" smtClean="0"/>
              <a:t>Adjust the axis A’B’ to one of the coordinate axes</a:t>
            </a:r>
          </a:p>
          <a:p>
            <a:pPr lvl="1">
              <a:defRPr/>
            </a:pPr>
            <a:r>
              <a:rPr lang="en-US" altLang="ko-KR" dirty="0" smtClean="0"/>
              <a:t>Rotate 90º</a:t>
            </a:r>
          </a:p>
          <a:p>
            <a:pPr lvl="1">
              <a:defRPr/>
            </a:pPr>
            <a:r>
              <a:rPr lang="en-US" altLang="ko-KR" dirty="0" smtClean="0"/>
              <a:t>Reverse all the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Translate tail point A to the origin</a:t>
            </a:r>
          </a:p>
          <a:p>
            <a:pPr lvl="1">
              <a:defRPr/>
            </a:pPr>
            <a:r>
              <a:rPr lang="en-US" altLang="ko-KR" dirty="0" smtClean="0"/>
              <a:t>T(-2, -1, 0)</a:t>
            </a:r>
            <a:endParaRPr lang="ko-KR" altLang="en-US" dirty="0"/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4892675" y="3522663"/>
          <a:ext cx="2487613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4" imgW="1270000" imgH="914400" progId="Equation.3">
                  <p:embed/>
                </p:oleObj>
              </mc:Choice>
              <mc:Fallback>
                <p:oleObj name="Equation" r:id="rId4" imgW="12700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3522663"/>
                        <a:ext cx="2487613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Line 20"/>
          <p:cNvSpPr>
            <a:spLocks noChangeShapeType="1"/>
          </p:cNvSpPr>
          <p:nvPr/>
        </p:nvSpPr>
        <p:spPr bwMode="auto">
          <a:xfrm flipV="1">
            <a:off x="2459038" y="3273425"/>
            <a:ext cx="0" cy="1290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4" name="Line 21"/>
          <p:cNvSpPr>
            <a:spLocks noChangeShapeType="1"/>
          </p:cNvSpPr>
          <p:nvPr/>
        </p:nvSpPr>
        <p:spPr bwMode="auto">
          <a:xfrm>
            <a:off x="2459038" y="4564063"/>
            <a:ext cx="1455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5" name="Line 22"/>
          <p:cNvSpPr>
            <a:spLocks noChangeShapeType="1"/>
          </p:cNvSpPr>
          <p:nvPr/>
        </p:nvSpPr>
        <p:spPr bwMode="auto">
          <a:xfrm flipH="1">
            <a:off x="1547813" y="4564063"/>
            <a:ext cx="911225" cy="88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7896" name="Text Box 23"/>
          <p:cNvSpPr txBox="1">
            <a:spLocks noChangeArrowheads="1"/>
          </p:cNvSpPr>
          <p:nvPr/>
        </p:nvSpPr>
        <p:spPr bwMode="auto">
          <a:xfrm>
            <a:off x="3665538" y="450373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37897" name="Text Box 24"/>
          <p:cNvSpPr txBox="1">
            <a:spLocks noChangeArrowheads="1"/>
          </p:cNvSpPr>
          <p:nvPr/>
        </p:nvSpPr>
        <p:spPr bwMode="auto">
          <a:xfrm>
            <a:off x="1490663" y="53419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37898" name="Text Box 25"/>
          <p:cNvSpPr txBox="1">
            <a:spLocks noChangeArrowheads="1"/>
          </p:cNvSpPr>
          <p:nvPr/>
        </p:nvSpPr>
        <p:spPr bwMode="auto">
          <a:xfrm>
            <a:off x="2474913" y="32146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grpSp>
        <p:nvGrpSpPr>
          <p:cNvPr id="37899" name="Group 18"/>
          <p:cNvGrpSpPr>
            <a:grpSpLocks/>
          </p:cNvGrpSpPr>
          <p:nvPr/>
        </p:nvGrpSpPr>
        <p:grpSpPr bwMode="auto">
          <a:xfrm>
            <a:off x="1274763" y="3795713"/>
            <a:ext cx="3297237" cy="862012"/>
            <a:chOff x="757" y="2623"/>
            <a:chExt cx="2077" cy="543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57" y="2935"/>
              <a:ext cx="7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A’(0, 0, 0)</a:t>
              </a:r>
              <a:endPara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37901" name="Line 9"/>
            <p:cNvSpPr>
              <a:spLocks noChangeShapeType="1"/>
            </p:cNvSpPr>
            <p:nvPr/>
          </p:nvSpPr>
          <p:spPr bwMode="auto">
            <a:xfrm flipV="1">
              <a:off x="1501" y="2819"/>
              <a:ext cx="666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118" y="2623"/>
              <a:ext cx="7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B’(1, 2, 1)</a:t>
              </a:r>
              <a:endPara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Rotate axis A’B’ about the </a:t>
            </a:r>
            <a:r>
              <a:rPr lang="en-US" altLang="ko-K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axis by </a:t>
            </a:r>
            <a:r>
              <a:rPr kumimoji="1" lang="en-US" altLang="ko-KR" sz="2800" i="1" dirty="0" smtClean="0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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dirty="0" smtClean="0"/>
              <a:t>Until it lies on the </a:t>
            </a:r>
            <a:r>
              <a:rPr lang="en-US" altLang="ko-KR" sz="2400" b="1" i="1" dirty="0" err="1" smtClean="0">
                <a:latin typeface="Times New Roman" pitchFamily="18" charset="0"/>
                <a:cs typeface="Times New Roman" pitchFamily="18" charset="0"/>
              </a:rPr>
              <a:t>xz</a:t>
            </a:r>
            <a:r>
              <a:rPr lang="en-US" altLang="ko-KR" dirty="0" smtClean="0"/>
              <a:t> plane</a:t>
            </a:r>
            <a:endParaRPr lang="ko-KR" altLang="en-US" dirty="0"/>
          </a:p>
        </p:txBody>
      </p:sp>
      <p:cxnSp>
        <p:nvCxnSpPr>
          <p:cNvPr id="38916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4427538" y="3646488"/>
          <a:ext cx="45370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4" imgW="1968500" imgH="1168400" progId="Equation.3">
                  <p:embed/>
                </p:oleObj>
              </mc:Choice>
              <mc:Fallback>
                <p:oleObj name="Equation" r:id="rId4" imgW="19685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646488"/>
                        <a:ext cx="4537075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/>
          <p:cNvGraphicFramePr>
            <a:graphicFrameLocks noChangeAspect="1"/>
          </p:cNvGraphicFramePr>
          <p:nvPr/>
        </p:nvGraphicFramePr>
        <p:xfrm>
          <a:off x="41275" y="2582863"/>
          <a:ext cx="8994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6" imgW="4508500" imgH="469900" progId="Equation.3">
                  <p:embed/>
                </p:oleObj>
              </mc:Choice>
              <mc:Fallback>
                <p:oleObj name="Equation" r:id="rId6" imgW="45085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2582863"/>
                        <a:ext cx="89947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Line 27"/>
          <p:cNvSpPr>
            <a:spLocks noChangeShapeType="1"/>
          </p:cNvSpPr>
          <p:nvPr/>
        </p:nvSpPr>
        <p:spPr bwMode="auto">
          <a:xfrm flipV="1">
            <a:off x="1931988" y="3916363"/>
            <a:ext cx="0" cy="1290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Line 28"/>
          <p:cNvSpPr>
            <a:spLocks noChangeShapeType="1"/>
          </p:cNvSpPr>
          <p:nvPr/>
        </p:nvSpPr>
        <p:spPr bwMode="auto">
          <a:xfrm>
            <a:off x="1931988" y="5207000"/>
            <a:ext cx="1455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1" name="Text Box 30"/>
          <p:cNvSpPr txBox="1">
            <a:spLocks noChangeArrowheads="1"/>
          </p:cNvSpPr>
          <p:nvPr/>
        </p:nvSpPr>
        <p:spPr bwMode="auto">
          <a:xfrm>
            <a:off x="3071813" y="51435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38922" name="Text Box 31"/>
          <p:cNvSpPr txBox="1">
            <a:spLocks noChangeArrowheads="1"/>
          </p:cNvSpPr>
          <p:nvPr/>
        </p:nvSpPr>
        <p:spPr bwMode="auto">
          <a:xfrm>
            <a:off x="1084263" y="58578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38923" name="Text Box 32"/>
          <p:cNvSpPr txBox="1">
            <a:spLocks noChangeArrowheads="1"/>
          </p:cNvSpPr>
          <p:nvPr/>
        </p:nvSpPr>
        <p:spPr bwMode="auto">
          <a:xfrm>
            <a:off x="1947863" y="38576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84413" y="4652963"/>
            <a:ext cx="24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l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rot="3431968" flipV="1">
            <a:off x="1962944" y="5109369"/>
            <a:ext cx="944562" cy="60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 flipV="1">
            <a:off x="1597025" y="47244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27" name="Freeform 17"/>
          <p:cNvSpPr>
            <a:spLocks/>
          </p:cNvSpPr>
          <p:nvPr/>
        </p:nvSpPr>
        <p:spPr bwMode="auto">
          <a:xfrm>
            <a:off x="1733550" y="5000625"/>
            <a:ext cx="76200" cy="369888"/>
          </a:xfrm>
          <a:custGeom>
            <a:avLst/>
            <a:gdLst>
              <a:gd name="T0" fmla="*/ 2147483647 w 104"/>
              <a:gd name="T1" fmla="*/ 2147483647 h 192"/>
              <a:gd name="T2" fmla="*/ 2147483647 w 104"/>
              <a:gd name="T3" fmla="*/ 2147483647 h 192"/>
              <a:gd name="T4" fmla="*/ 2147483647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54150" y="5018088"/>
            <a:ext cx="3286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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901700" y="4357688"/>
            <a:ext cx="908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(0, 2, 1)</a:t>
            </a:r>
            <a:endParaRPr lang="en-US" altLang="ko-K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4963" y="5661025"/>
            <a:ext cx="135731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B”(1, 0,  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  <a:endParaRPr lang="en-US" altLang="ko-K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38931" name="Line 39"/>
          <p:cNvSpPr>
            <a:spLocks noChangeShapeType="1"/>
          </p:cNvSpPr>
          <p:nvPr/>
        </p:nvSpPr>
        <p:spPr bwMode="auto">
          <a:xfrm flipV="1">
            <a:off x="1928813" y="4749800"/>
            <a:ext cx="1057275" cy="450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908300" y="443865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B’(1, 2, 1)</a:t>
            </a:r>
            <a:endParaRPr lang="en-US" altLang="ko-K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38933" name="Line 15"/>
          <p:cNvSpPr>
            <a:spLocks noChangeShapeType="1"/>
          </p:cNvSpPr>
          <p:nvPr/>
        </p:nvSpPr>
        <p:spPr bwMode="auto">
          <a:xfrm rot="4477159" flipV="1">
            <a:off x="1486694" y="4849019"/>
            <a:ext cx="547688" cy="22225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34" name="Line 29"/>
          <p:cNvSpPr>
            <a:spLocks noChangeShapeType="1"/>
          </p:cNvSpPr>
          <p:nvPr/>
        </p:nvSpPr>
        <p:spPr bwMode="auto">
          <a:xfrm flipH="1">
            <a:off x="1020763" y="5207000"/>
            <a:ext cx="911225" cy="88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8935" name="Object 24"/>
          <p:cNvGraphicFramePr>
            <a:graphicFrameLocks noChangeAspect="1"/>
          </p:cNvGraphicFramePr>
          <p:nvPr/>
        </p:nvGraphicFramePr>
        <p:xfrm>
          <a:off x="3717925" y="5765800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수식" r:id="rId8" imgW="228600" imgH="228600" progId="Equation.3">
                  <p:embed/>
                </p:oleObj>
              </mc:Choice>
              <mc:Fallback>
                <p:oleObj name="수식" r:id="rId8" imgW="228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5765800"/>
                        <a:ext cx="3603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Rotate axis A’B’’ about the </a:t>
            </a:r>
            <a:r>
              <a:rPr lang="en-US" altLang="ko-KR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 </a:t>
            </a:r>
            <a:r>
              <a:rPr lang="en-US" altLang="ko-KR" smtClean="0"/>
              <a:t>axis by -</a:t>
            </a:r>
            <a:r>
              <a:rPr lang="en-US" altLang="ko-KR" sz="2800" i="1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dirty="0" smtClean="0"/>
              <a:t>Until it coincides with the 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 axis</a:t>
            </a:r>
            <a:endParaRPr lang="ko-KR" altLang="en-US" dirty="0"/>
          </a:p>
        </p:txBody>
      </p:sp>
      <p:cxnSp>
        <p:nvCxnSpPr>
          <p:cNvPr id="39940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39941" name="Group 22"/>
          <p:cNvGrpSpPr>
            <a:grpSpLocks/>
          </p:cNvGrpSpPr>
          <p:nvPr/>
        </p:nvGrpSpPr>
        <p:grpSpPr bwMode="auto">
          <a:xfrm>
            <a:off x="1203325" y="3857625"/>
            <a:ext cx="2460625" cy="2595563"/>
            <a:chOff x="939" y="2158"/>
            <a:chExt cx="1550" cy="1635"/>
          </a:xfrm>
        </p:grpSpPr>
        <p:sp>
          <p:nvSpPr>
            <p:cNvPr id="39954" name="Line 3"/>
            <p:cNvSpPr>
              <a:spLocks noChangeShapeType="1"/>
            </p:cNvSpPr>
            <p:nvPr/>
          </p:nvSpPr>
          <p:spPr bwMode="auto">
            <a:xfrm flipV="1">
              <a:off x="1549" y="2195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5" name="Line 4"/>
            <p:cNvSpPr>
              <a:spLocks noChangeShapeType="1"/>
            </p:cNvSpPr>
            <p:nvPr/>
          </p:nvSpPr>
          <p:spPr bwMode="auto">
            <a:xfrm>
              <a:off x="1549" y="3008"/>
              <a:ext cx="9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6" name="Line 5"/>
            <p:cNvSpPr>
              <a:spLocks noChangeShapeType="1"/>
            </p:cNvSpPr>
            <p:nvPr/>
          </p:nvSpPr>
          <p:spPr bwMode="auto">
            <a:xfrm flipH="1">
              <a:off x="975" y="3008"/>
              <a:ext cx="574" cy="5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9957" name="Text Box 6"/>
            <p:cNvSpPr txBox="1">
              <a:spLocks noChangeArrowheads="1"/>
            </p:cNvSpPr>
            <p:nvPr/>
          </p:nvSpPr>
          <p:spPr bwMode="auto">
            <a:xfrm>
              <a:off x="2309" y="303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9958" name="Text Box 7"/>
            <p:cNvSpPr txBox="1">
              <a:spLocks noChangeArrowheads="1"/>
            </p:cNvSpPr>
            <p:nvPr/>
          </p:nvSpPr>
          <p:spPr bwMode="auto">
            <a:xfrm>
              <a:off x="939" y="3562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z</a:t>
              </a:r>
            </a:p>
          </p:txBody>
        </p:sp>
        <p:sp>
          <p:nvSpPr>
            <p:cNvPr id="39959" name="Text Box 8"/>
            <p:cNvSpPr txBox="1">
              <a:spLocks noChangeArrowheads="1"/>
            </p:cNvSpPr>
            <p:nvPr/>
          </p:nvSpPr>
          <p:spPr bwMode="auto">
            <a:xfrm>
              <a:off x="1559" y="215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y</a:t>
              </a:r>
            </a:p>
          </p:txBody>
        </p:sp>
      </p:grpSp>
      <p:graphicFrame>
        <p:nvGraphicFramePr>
          <p:cNvPr id="39942" name="Object 2"/>
          <p:cNvGraphicFramePr>
            <a:graphicFrameLocks noChangeAspect="1"/>
          </p:cNvGraphicFramePr>
          <p:nvPr/>
        </p:nvGraphicFramePr>
        <p:xfrm>
          <a:off x="4445000" y="3708400"/>
          <a:ext cx="44926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수식" r:id="rId4" imgW="2019300" imgH="1168400" progId="Equation.3">
                  <p:embed/>
                </p:oleObj>
              </mc:Choice>
              <mc:Fallback>
                <p:oleObj name="수식" r:id="rId4" imgW="20193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708400"/>
                        <a:ext cx="4492625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3"/>
          <p:cNvGraphicFramePr>
            <a:graphicFrameLocks noChangeAspect="1"/>
          </p:cNvGraphicFramePr>
          <p:nvPr/>
        </p:nvGraphicFramePr>
        <p:xfrm>
          <a:off x="1042988" y="2565400"/>
          <a:ext cx="561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Equation" r:id="rId6" imgW="2387600" imgH="457200" progId="Equation.3">
                  <p:embed/>
                </p:oleObj>
              </mc:Choice>
              <mc:Fallback>
                <p:oleObj name="Equation" r:id="rId6" imgW="2387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5616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Freeform 13"/>
          <p:cNvSpPr>
            <a:spLocks/>
          </p:cNvSpPr>
          <p:nvPr/>
        </p:nvSpPr>
        <p:spPr bwMode="auto">
          <a:xfrm rot="-6442104">
            <a:off x="2187575" y="5157788"/>
            <a:ext cx="76200" cy="368300"/>
          </a:xfrm>
          <a:custGeom>
            <a:avLst/>
            <a:gdLst>
              <a:gd name="T0" fmla="*/ 2147483647 w 104"/>
              <a:gd name="T1" fmla="*/ 2147483647 h 192"/>
              <a:gd name="T2" fmla="*/ 2147483647 w 104"/>
              <a:gd name="T3" fmla="*/ 2147483647 h 192"/>
              <a:gd name="T4" fmla="*/ 2147483647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054225" y="5303838"/>
            <a:ext cx="3095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</a:t>
            </a:r>
            <a:endParaRPr lang="en-US" altLang="ko-KR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39946" name="Freeform 15"/>
          <p:cNvSpPr>
            <a:spLocks/>
          </p:cNvSpPr>
          <p:nvPr/>
        </p:nvSpPr>
        <p:spPr bwMode="auto">
          <a:xfrm rot="5032275">
            <a:off x="2170113" y="5124450"/>
            <a:ext cx="252412" cy="1443038"/>
          </a:xfrm>
          <a:custGeom>
            <a:avLst/>
            <a:gdLst>
              <a:gd name="T0" fmla="*/ 0 w 152"/>
              <a:gd name="T1" fmla="*/ 0 h 864"/>
              <a:gd name="T2" fmla="*/ 2147483647 w 152"/>
              <a:gd name="T3" fmla="*/ 2147483647 h 864"/>
              <a:gd name="T4" fmla="*/ 2147483647 w 152"/>
              <a:gd name="T5" fmla="*/ 2147483647 h 864"/>
              <a:gd name="T6" fmla="*/ 2147483647 w 152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864"/>
              <a:gd name="T14" fmla="*/ 152 w 15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864">
                <a:moveTo>
                  <a:pt x="0" y="0"/>
                </a:moveTo>
                <a:cubicBezTo>
                  <a:pt x="36" y="76"/>
                  <a:pt x="72" y="152"/>
                  <a:pt x="96" y="240"/>
                </a:cubicBezTo>
                <a:cubicBezTo>
                  <a:pt x="120" y="328"/>
                  <a:pt x="152" y="424"/>
                  <a:pt x="144" y="528"/>
                </a:cubicBezTo>
                <a:cubicBezTo>
                  <a:pt x="136" y="632"/>
                  <a:pt x="92" y="748"/>
                  <a:pt x="48" y="864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9947" name="Line 17"/>
          <p:cNvSpPr>
            <a:spLocks noChangeShapeType="1"/>
          </p:cNvSpPr>
          <p:nvPr/>
        </p:nvSpPr>
        <p:spPr bwMode="auto">
          <a:xfrm rot="3431968" flipH="1" flipV="1">
            <a:off x="1740694" y="5079207"/>
            <a:ext cx="179387" cy="92075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82600" y="5529263"/>
            <a:ext cx="1089025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(0, 0,      )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741613" y="5149850"/>
            <a:ext cx="249237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l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39950" name="Line 24"/>
          <p:cNvSpPr>
            <a:spLocks noChangeShapeType="1"/>
          </p:cNvSpPr>
          <p:nvPr/>
        </p:nvSpPr>
        <p:spPr bwMode="auto">
          <a:xfrm rot="3431968" flipV="1">
            <a:off x="2210593" y="5117307"/>
            <a:ext cx="944563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067050" y="5589588"/>
            <a:ext cx="13573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B”(1, 0,  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)</a:t>
            </a:r>
            <a:endParaRPr lang="en-US" altLang="ko-K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graphicFrame>
        <p:nvGraphicFramePr>
          <p:cNvPr id="39952" name="Object 7"/>
          <p:cNvGraphicFramePr>
            <a:graphicFrameLocks noChangeAspect="1"/>
          </p:cNvGraphicFramePr>
          <p:nvPr/>
        </p:nvGraphicFramePr>
        <p:xfrm>
          <a:off x="1017588" y="5492750"/>
          <a:ext cx="428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" name="수식" r:id="rId8" imgW="241300" imgH="228600" progId="Equation.3">
                  <p:embed/>
                </p:oleObj>
              </mc:Choice>
              <mc:Fallback>
                <p:oleObj name="수식" r:id="rId8" imgW="241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5492750"/>
                        <a:ext cx="4286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24"/>
          <p:cNvGraphicFramePr>
            <a:graphicFrameLocks noChangeAspect="1"/>
          </p:cNvGraphicFramePr>
          <p:nvPr/>
        </p:nvGraphicFramePr>
        <p:xfrm>
          <a:off x="3914775" y="5702300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" name="수식" r:id="rId10" imgW="228600" imgH="228600" progId="Equation.3">
                  <p:embed/>
                </p:oleObj>
              </mc:Choice>
              <mc:Fallback>
                <p:oleObj name="수식" r:id="rId10" imgW="228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5702300"/>
                        <a:ext cx="3603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Step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Rotate 90° about the </a:t>
            </a:r>
            <a:r>
              <a:rPr lang="en-US" altLang="ko-KR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dirty="0" smtClean="0"/>
              <a:t> axis</a:t>
            </a:r>
            <a:endParaRPr lang="ko-KR" altLang="en-US" dirty="0"/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1735138" y="2066925"/>
          <a:ext cx="5183187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수식" r:id="rId4" imgW="2133600" imgH="914400" progId="Equation.3">
                  <p:embed/>
                </p:oleObj>
              </mc:Choice>
              <mc:Fallback>
                <p:oleObj name="수식" r:id="rId4" imgW="2133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2066925"/>
                        <a:ext cx="5183187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250825" y="4891088"/>
          <a:ext cx="86423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수식" r:id="rId6" imgW="2997200" imgH="254000" progId="Equation.3">
                  <p:embed/>
                </p:oleObj>
              </mc:Choice>
              <mc:Fallback>
                <p:oleObj name="수식" r:id="rId6" imgW="29972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891088"/>
                        <a:ext cx="86423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Geometric Transformations’ Roles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Positioning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/>
              <a:t>Animation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Deformation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Camera control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etc.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Final Result</a:t>
            </a:r>
            <a:endParaRPr lang="ko-KR" altLang="en-US" dirty="0"/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530225" y="1196975"/>
          <a:ext cx="807402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수식" r:id="rId4" imgW="5016500" imgH="3276600" progId="Equation.3">
                  <p:embed/>
                </p:oleObj>
              </mc:Choice>
              <mc:Fallback>
                <p:oleObj name="수식" r:id="rId4" imgW="5016500" imgH="327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96975"/>
                        <a:ext cx="807402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992938" y="3168650"/>
          <a:ext cx="19716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수식" r:id="rId6" imgW="800100" imgH="749300" progId="Equation.3">
                  <p:embed/>
                </p:oleObj>
              </mc:Choice>
              <mc:Fallback>
                <p:oleObj name="수식" r:id="rId6" imgW="800100" imgH="749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3168650"/>
                        <a:ext cx="19716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3D Translation</a:t>
            </a:r>
            <a:endParaRPr lang="ko-KR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176713" y="3228975"/>
          <a:ext cx="393858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수식" r:id="rId4" imgW="1562100" imgH="914400" progId="Equation.3">
                  <p:embed/>
                </p:oleObj>
              </mc:Choice>
              <mc:Fallback>
                <p:oleObj name="수식" r:id="rId4" imgW="1562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228975"/>
                        <a:ext cx="3938587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AutoShape 9"/>
          <p:cNvSpPr>
            <a:spLocks noChangeArrowheads="1"/>
          </p:cNvSpPr>
          <p:nvPr/>
        </p:nvSpPr>
        <p:spPr bwMode="auto">
          <a:xfrm>
            <a:off x="1071563" y="3914775"/>
            <a:ext cx="457200" cy="609600"/>
          </a:xfrm>
          <a:prstGeom prst="cube">
            <a:avLst>
              <a:gd name="adj" fmla="val 25000"/>
            </a:avLst>
          </a:prstGeom>
          <a:noFill/>
          <a:ln w="254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2900363" y="3357563"/>
            <a:ext cx="457200" cy="6096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6391" name="그룹 39"/>
          <p:cNvGrpSpPr>
            <a:grpSpLocks/>
          </p:cNvGrpSpPr>
          <p:nvPr/>
        </p:nvGrpSpPr>
        <p:grpSpPr bwMode="auto">
          <a:xfrm>
            <a:off x="690563" y="2795588"/>
            <a:ext cx="2667000" cy="2776537"/>
            <a:chOff x="1204913" y="2724720"/>
            <a:chExt cx="2667000" cy="2775982"/>
          </a:xfrm>
        </p:grpSpPr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 flipV="1">
              <a:off x="2271713" y="2848545"/>
              <a:ext cx="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5" name="Line 7"/>
            <p:cNvSpPr>
              <a:spLocks noChangeShapeType="1"/>
            </p:cNvSpPr>
            <p:nvPr/>
          </p:nvSpPr>
          <p:spPr bwMode="auto">
            <a:xfrm flipH="1">
              <a:off x="1204913" y="4524945"/>
              <a:ext cx="10668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6" name="Line 8"/>
            <p:cNvSpPr>
              <a:spLocks noChangeShapeType="1"/>
            </p:cNvSpPr>
            <p:nvPr/>
          </p:nvSpPr>
          <p:spPr bwMode="auto">
            <a:xfrm>
              <a:off x="2271713" y="4524945"/>
              <a:ext cx="1600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3557538" y="485832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1240016" y="5131370"/>
              <a:ext cx="2744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2285984" y="2724720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 i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y</a:t>
              </a:r>
            </a:p>
          </p:txBody>
        </p:sp>
      </p:grp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978025" y="2000250"/>
          <a:ext cx="51609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수식" r:id="rId6" imgW="2006600" imgH="241300" progId="Equation.3">
                  <p:embed/>
                </p:oleObj>
              </mc:Choice>
              <mc:Fallback>
                <p:oleObj name="수식" r:id="rId6" imgW="2006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000250"/>
                        <a:ext cx="51609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1857375" y="3987800"/>
            <a:ext cx="1120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 dirty="0">
                <a:latin typeface="Times New Roman" pitchFamily="18" charset="0"/>
                <a:ea typeface="+mn-ea"/>
                <a:cs typeface="Times New Roman" pitchFamily="18" charset="0"/>
              </a:rPr>
              <a:t>T(</a:t>
            </a:r>
            <a:r>
              <a:rPr lang="en-US" altLang="ko-KR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ko-KR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ko-KR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ko-KR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ko-KR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ko-KR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US" altLang="ko-KR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ko-KR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389" name="Line 10"/>
          <p:cNvSpPr>
            <a:spLocks noChangeShapeType="1"/>
          </p:cNvSpPr>
          <p:nvPr/>
        </p:nvSpPr>
        <p:spPr bwMode="auto">
          <a:xfrm flipV="1">
            <a:off x="1643063" y="3714750"/>
            <a:ext cx="1214437" cy="4286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3D Scaling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just </a:t>
            </a:r>
            <a:r>
              <a:rPr lang="en-US" altLang="ko-KR" dirty="0" smtClean="0"/>
              <a:t>for a size</a:t>
            </a:r>
          </a:p>
          <a:p>
            <a:pPr lvl="1"/>
            <a:r>
              <a:rPr lang="en-US" altLang="ko-KR" dirty="0" smtClean="0"/>
              <a:t>Also for a position, which is a distance </a:t>
            </a:r>
            <a:r>
              <a:rPr lang="en-US" altLang="ko-KR" dirty="0" smtClean="0"/>
              <a:t>from </a:t>
            </a:r>
            <a:r>
              <a:rPr lang="en-US" altLang="ko-KR" dirty="0" smtClean="0"/>
              <a:t>the origin</a:t>
            </a:r>
            <a:endParaRPr lang="ko-KR" alt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89535"/>
              </p:ext>
            </p:extLst>
          </p:nvPr>
        </p:nvGraphicFramePr>
        <p:xfrm>
          <a:off x="4052888" y="3569817"/>
          <a:ext cx="4114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수식" r:id="rId4" imgW="1676400" imgH="914400" progId="Equation.3">
                  <p:embed/>
                </p:oleObj>
              </mc:Choice>
              <mc:Fallback>
                <p:oleObj name="수식" r:id="rId4" imgW="1676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569817"/>
                        <a:ext cx="41148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6"/>
          <p:cNvSpPr>
            <a:spLocks noChangeShapeType="1"/>
          </p:cNvSpPr>
          <p:nvPr/>
        </p:nvSpPr>
        <p:spPr bwMode="auto">
          <a:xfrm flipV="1">
            <a:off x="1995488" y="3341217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 flipH="1">
            <a:off x="928688" y="5017617"/>
            <a:ext cx="1066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1995488" y="5017617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3228975" y="5350992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1000125" y="5624042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000250" y="3217392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 flipV="1">
            <a:off x="1995488" y="4273079"/>
            <a:ext cx="1260475" cy="7445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1995488" y="5017617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>
            <a:off x="1995488" y="5017617"/>
            <a:ext cx="1044575" cy="9112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4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1337"/>
              </p:ext>
            </p:extLst>
          </p:nvPr>
        </p:nvGraphicFramePr>
        <p:xfrm>
          <a:off x="2139950" y="2564904"/>
          <a:ext cx="48355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수식" r:id="rId6" imgW="1879600" imgH="241300" progId="Equation.3">
                  <p:embed/>
                </p:oleObj>
              </mc:Choice>
              <mc:Fallback>
                <p:oleObj name="수식" r:id="rId6" imgW="1879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564904"/>
                        <a:ext cx="48355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2232025" y="4857279"/>
            <a:ext cx="228600" cy="381000"/>
          </a:xfrm>
          <a:prstGeom prst="cube">
            <a:avLst>
              <a:gd name="adj" fmla="val 25000"/>
            </a:avLst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605088" y="4560417"/>
            <a:ext cx="685800" cy="9906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Fixed-point Scaling</a:t>
            </a:r>
            <a:endParaRPr lang="ko-KR" altLang="en-US" dirty="0"/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14313" y="4457700"/>
          <a:ext cx="87852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4" imgW="6388100" imgH="914400" progId="Equation.3">
                  <p:embed/>
                </p:oleObj>
              </mc:Choice>
              <mc:Fallback>
                <p:oleObj name="Equation" r:id="rId4" imgW="63881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457700"/>
                        <a:ext cx="87852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5"/>
          <p:cNvSpPr>
            <a:spLocks noChangeShapeType="1"/>
          </p:cNvSpPr>
          <p:nvPr/>
        </p:nvSpPr>
        <p:spPr bwMode="auto">
          <a:xfrm flipV="1">
            <a:off x="1365250" y="2117725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773113" y="2924175"/>
            <a:ext cx="592137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1365250" y="2924175"/>
            <a:ext cx="7381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35138" y="2655888"/>
            <a:ext cx="220662" cy="201612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3286125" y="2117725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2695575" y="2924175"/>
            <a:ext cx="59055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286125" y="2924175"/>
            <a:ext cx="7397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286125" y="2730500"/>
            <a:ext cx="222250" cy="201613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V="1">
            <a:off x="5059363" y="2117725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4468813" y="2924175"/>
            <a:ext cx="59055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5059363" y="2924175"/>
            <a:ext cx="7397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059363" y="2462213"/>
            <a:ext cx="517525" cy="4699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 flipV="1">
            <a:off x="6981825" y="2157413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H="1">
            <a:off x="6389688" y="2963863"/>
            <a:ext cx="592137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6981825" y="2963863"/>
            <a:ext cx="738188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351713" y="2425700"/>
            <a:ext cx="515937" cy="4699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flipH="1" flipV="1">
            <a:off x="1703886" y="2824709"/>
            <a:ext cx="74612" cy="66675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flipH="1" flipV="1">
            <a:off x="3251699" y="2892442"/>
            <a:ext cx="73025" cy="66675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flipH="1" flipV="1">
            <a:off x="5029700" y="2892442"/>
            <a:ext cx="74613" cy="66675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flipH="1" flipV="1">
            <a:off x="7310938" y="2861749"/>
            <a:ext cx="74612" cy="68263"/>
          </a:xfrm>
          <a:prstGeom prst="ellipse">
            <a:avLst/>
          </a:prstGeom>
          <a:solidFill>
            <a:srgbClr val="FF0000"/>
          </a:solidFill>
          <a:ln w="12700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464" name="Text Box 25"/>
          <p:cNvSpPr txBox="1">
            <a:spLocks noChangeArrowheads="1"/>
          </p:cNvSpPr>
          <p:nvPr/>
        </p:nvSpPr>
        <p:spPr bwMode="auto">
          <a:xfrm>
            <a:off x="1874838" y="31464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857250" y="314325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1357313" y="1976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52450" y="3500438"/>
            <a:ext cx="1816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Original Position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714625" y="3500438"/>
            <a:ext cx="1301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Translation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676775" y="3500438"/>
            <a:ext cx="895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Scaling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000750" y="3505200"/>
            <a:ext cx="21447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돋움" pitchFamily="50" charset="-127"/>
              </a:rPr>
              <a:t>Inverse Translation</a:t>
            </a: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2328832" y="2587642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4081432" y="2587642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5986432" y="2587642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8480" name="Text Box 25"/>
          <p:cNvSpPr txBox="1">
            <a:spLocks noChangeArrowheads="1"/>
          </p:cNvSpPr>
          <p:nvPr/>
        </p:nvSpPr>
        <p:spPr bwMode="auto">
          <a:xfrm>
            <a:off x="3789363" y="31480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81" name="Text Box 32"/>
          <p:cNvSpPr txBox="1">
            <a:spLocks noChangeArrowheads="1"/>
          </p:cNvSpPr>
          <p:nvPr/>
        </p:nvSpPr>
        <p:spPr bwMode="auto">
          <a:xfrm>
            <a:off x="2771775" y="31448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82" name="Text Box 33"/>
          <p:cNvSpPr txBox="1">
            <a:spLocks noChangeArrowheads="1"/>
          </p:cNvSpPr>
          <p:nvPr/>
        </p:nvSpPr>
        <p:spPr bwMode="auto">
          <a:xfrm>
            <a:off x="3271838" y="1978025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8483" name="Text Box 25"/>
          <p:cNvSpPr txBox="1">
            <a:spLocks noChangeArrowheads="1"/>
          </p:cNvSpPr>
          <p:nvPr/>
        </p:nvSpPr>
        <p:spPr bwMode="auto">
          <a:xfrm>
            <a:off x="5557838" y="31480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84" name="Text Box 32"/>
          <p:cNvSpPr txBox="1">
            <a:spLocks noChangeArrowheads="1"/>
          </p:cNvSpPr>
          <p:nvPr/>
        </p:nvSpPr>
        <p:spPr bwMode="auto">
          <a:xfrm>
            <a:off x="4540250" y="31448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85" name="Text Box 33"/>
          <p:cNvSpPr txBox="1">
            <a:spLocks noChangeArrowheads="1"/>
          </p:cNvSpPr>
          <p:nvPr/>
        </p:nvSpPr>
        <p:spPr bwMode="auto">
          <a:xfrm>
            <a:off x="5040313" y="1978025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18486" name="Text Box 25"/>
          <p:cNvSpPr txBox="1">
            <a:spLocks noChangeArrowheads="1"/>
          </p:cNvSpPr>
          <p:nvPr/>
        </p:nvSpPr>
        <p:spPr bwMode="auto">
          <a:xfrm>
            <a:off x="7500938" y="31765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18487" name="Text Box 32"/>
          <p:cNvSpPr txBox="1">
            <a:spLocks noChangeArrowheads="1"/>
          </p:cNvSpPr>
          <p:nvPr/>
        </p:nvSpPr>
        <p:spPr bwMode="auto">
          <a:xfrm>
            <a:off x="6483350" y="3173413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18488" name="Text Box 33"/>
          <p:cNvSpPr txBox="1">
            <a:spLocks noChangeArrowheads="1"/>
          </p:cNvSpPr>
          <p:nvPr/>
        </p:nvSpPr>
        <p:spPr bwMode="auto">
          <a:xfrm>
            <a:off x="6983413" y="20066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489075" y="2700338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F</a:t>
            </a:r>
            <a:endParaRPr lang="ko-KR" altLang="en-US" sz="1400" b="1" dirty="0">
              <a:solidFill>
                <a:srgbClr val="FF0000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3D Rotations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Popular rotations </a:t>
            </a:r>
            <a:r>
              <a:rPr lang="en-US" altLang="ko-KR" dirty="0" smtClean="0"/>
              <a:t>about basic coordinate axes</a:t>
            </a:r>
          </a:p>
          <a:p>
            <a:pPr lvl="1">
              <a:defRPr/>
            </a:pPr>
            <a:r>
              <a:rPr lang="en-US" altLang="ko-KR" dirty="0" smtClean="0"/>
              <a:t>x-axis rotation</a:t>
            </a:r>
          </a:p>
          <a:p>
            <a:pPr lvl="1">
              <a:defRPr/>
            </a:pPr>
            <a:r>
              <a:rPr lang="en-US" altLang="ko-KR" dirty="0" smtClean="0"/>
              <a:t>y-axis rotation</a:t>
            </a:r>
          </a:p>
          <a:p>
            <a:pPr lvl="1">
              <a:defRPr/>
            </a:pPr>
            <a:r>
              <a:rPr lang="en-US" altLang="ko-KR" dirty="0" smtClean="0"/>
              <a:t>z-axis rotation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General 3D </a:t>
            </a:r>
            <a:r>
              <a:rPr lang="en-US" altLang="ko-KR" dirty="0" smtClean="0"/>
              <a:t>rotations</a:t>
            </a:r>
          </a:p>
          <a:p>
            <a:pPr lvl="1">
              <a:defRPr/>
            </a:pPr>
            <a:r>
              <a:rPr lang="en-US" altLang="ko-KR" dirty="0" smtClean="0"/>
              <a:t>Type 1</a:t>
            </a:r>
          </a:p>
          <a:p>
            <a:pPr lvl="2">
              <a:defRPr/>
            </a:pPr>
            <a:r>
              <a:rPr lang="en-US" altLang="ko-KR" dirty="0" smtClean="0"/>
              <a:t>About an axis parallel to one of basic coordinate axes</a:t>
            </a:r>
          </a:p>
          <a:p>
            <a:pPr lvl="1">
              <a:defRPr/>
            </a:pPr>
            <a:r>
              <a:rPr lang="en-US" altLang="ko-KR" dirty="0" smtClean="0"/>
              <a:t>Type 2</a:t>
            </a:r>
          </a:p>
          <a:p>
            <a:pPr lvl="2">
              <a:defRPr/>
            </a:pPr>
            <a:r>
              <a:rPr lang="en-US" altLang="ko-KR" dirty="0" smtClean="0"/>
              <a:t>About an arbitrary axis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Rotations about Basic Coordinate Axes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Counter-clockwise rotation</a:t>
            </a:r>
            <a:endParaRPr lang="ko-KR" altLang="en-US" dirty="0"/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09675"/>
              </p:ext>
            </p:extLst>
          </p:nvPr>
        </p:nvGraphicFramePr>
        <p:xfrm>
          <a:off x="500063" y="2670001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수식" r:id="rId4" imgW="2070100" imgH="914400" progId="Equation.3">
                  <p:embed/>
                </p:oleObj>
              </mc:Choice>
              <mc:Fallback>
                <p:oleObj name="수식" r:id="rId4" imgW="20701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670001"/>
                        <a:ext cx="2514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4937"/>
              </p:ext>
            </p:extLst>
          </p:nvPr>
        </p:nvGraphicFramePr>
        <p:xfrm>
          <a:off x="3395663" y="2670001"/>
          <a:ext cx="25130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수식" r:id="rId6" imgW="2070100" imgH="914400" progId="Equation.3">
                  <p:embed/>
                </p:oleObj>
              </mc:Choice>
              <mc:Fallback>
                <p:oleObj name="수식" r:id="rId6" imgW="2070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2670001"/>
                        <a:ext cx="25130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835787"/>
              </p:ext>
            </p:extLst>
          </p:nvPr>
        </p:nvGraphicFramePr>
        <p:xfrm>
          <a:off x="6215063" y="2670001"/>
          <a:ext cx="25130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수식" r:id="rId8" imgW="2070100" imgH="914400" progId="Equation.3">
                  <p:embed/>
                </p:oleObj>
              </mc:Choice>
              <mc:Fallback>
                <p:oleObj name="수식" r:id="rId8" imgW="2070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670001"/>
                        <a:ext cx="251301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15"/>
          <p:cNvSpPr>
            <a:spLocks noChangeShapeType="1"/>
          </p:cNvSpPr>
          <p:nvPr/>
        </p:nvSpPr>
        <p:spPr bwMode="auto">
          <a:xfrm flipV="1">
            <a:off x="7227888" y="4014614"/>
            <a:ext cx="0" cy="1354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6269038" y="5368751"/>
            <a:ext cx="95885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>
            <a:off x="7227888" y="5368751"/>
            <a:ext cx="1338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3" name="Text Box 18"/>
          <p:cNvSpPr txBox="1">
            <a:spLocks noChangeArrowheads="1"/>
          </p:cNvSpPr>
          <p:nvPr/>
        </p:nvSpPr>
        <p:spPr bwMode="auto">
          <a:xfrm>
            <a:off x="6391275" y="5786264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21514" name="Text Box 19"/>
          <p:cNvSpPr txBox="1">
            <a:spLocks noChangeArrowheads="1"/>
          </p:cNvSpPr>
          <p:nvPr/>
        </p:nvSpPr>
        <p:spPr bwMode="auto">
          <a:xfrm>
            <a:off x="7246938" y="3905076"/>
            <a:ext cx="285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1515" name="Text Box 20"/>
          <p:cNvSpPr txBox="1">
            <a:spLocks noChangeArrowheads="1"/>
          </p:cNvSpPr>
          <p:nvPr/>
        </p:nvSpPr>
        <p:spPr bwMode="auto">
          <a:xfrm>
            <a:off x="8299450" y="53195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1516" name="Line 22"/>
          <p:cNvSpPr>
            <a:spLocks noChangeShapeType="1"/>
          </p:cNvSpPr>
          <p:nvPr/>
        </p:nvSpPr>
        <p:spPr bwMode="auto">
          <a:xfrm flipV="1">
            <a:off x="4419600" y="4014614"/>
            <a:ext cx="0" cy="1354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7" name="Line 23"/>
          <p:cNvSpPr>
            <a:spLocks noChangeShapeType="1"/>
          </p:cNvSpPr>
          <p:nvPr/>
        </p:nvSpPr>
        <p:spPr bwMode="auto">
          <a:xfrm flipH="1">
            <a:off x="3460750" y="5368751"/>
            <a:ext cx="95885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8" name="Line 24"/>
          <p:cNvSpPr>
            <a:spLocks noChangeShapeType="1"/>
          </p:cNvSpPr>
          <p:nvPr/>
        </p:nvSpPr>
        <p:spPr bwMode="auto">
          <a:xfrm>
            <a:off x="4419600" y="5368751"/>
            <a:ext cx="133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3582988" y="5786264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21520" name="Text Box 26"/>
          <p:cNvSpPr txBox="1">
            <a:spLocks noChangeArrowheads="1"/>
          </p:cNvSpPr>
          <p:nvPr/>
        </p:nvSpPr>
        <p:spPr bwMode="auto">
          <a:xfrm>
            <a:off x="4438650" y="3905076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1521" name="Text Box 27"/>
          <p:cNvSpPr txBox="1">
            <a:spLocks noChangeArrowheads="1"/>
          </p:cNvSpPr>
          <p:nvPr/>
        </p:nvSpPr>
        <p:spPr bwMode="auto">
          <a:xfrm>
            <a:off x="5500688" y="5298901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1522" name="Line 7"/>
          <p:cNvSpPr>
            <a:spLocks noChangeShapeType="1"/>
          </p:cNvSpPr>
          <p:nvPr/>
        </p:nvSpPr>
        <p:spPr bwMode="auto">
          <a:xfrm flipV="1">
            <a:off x="1568450" y="4014614"/>
            <a:ext cx="0" cy="1354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23" name="Line 8"/>
          <p:cNvSpPr>
            <a:spLocks noChangeShapeType="1"/>
          </p:cNvSpPr>
          <p:nvPr/>
        </p:nvSpPr>
        <p:spPr bwMode="auto">
          <a:xfrm flipH="1">
            <a:off x="609600" y="5368751"/>
            <a:ext cx="95885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24" name="Line 9"/>
          <p:cNvSpPr>
            <a:spLocks noChangeShapeType="1"/>
          </p:cNvSpPr>
          <p:nvPr/>
        </p:nvSpPr>
        <p:spPr bwMode="auto">
          <a:xfrm>
            <a:off x="1568450" y="5368751"/>
            <a:ext cx="133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25" name="Text Box 10"/>
          <p:cNvSpPr txBox="1">
            <a:spLocks noChangeArrowheads="1"/>
          </p:cNvSpPr>
          <p:nvPr/>
        </p:nvSpPr>
        <p:spPr bwMode="auto">
          <a:xfrm>
            <a:off x="731838" y="5786264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z</a:t>
            </a:r>
          </a:p>
        </p:txBody>
      </p:sp>
      <p:sp>
        <p:nvSpPr>
          <p:cNvPr id="21526" name="Text Box 11"/>
          <p:cNvSpPr txBox="1">
            <a:spLocks noChangeArrowheads="1"/>
          </p:cNvSpPr>
          <p:nvPr/>
        </p:nvSpPr>
        <p:spPr bwMode="auto">
          <a:xfrm>
            <a:off x="1587500" y="3905076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y</a:t>
            </a:r>
          </a:p>
        </p:txBody>
      </p:sp>
      <p:sp>
        <p:nvSpPr>
          <p:cNvPr id="21527" name="Text Box 12"/>
          <p:cNvSpPr txBox="1">
            <a:spLocks noChangeArrowheads="1"/>
          </p:cNvSpPr>
          <p:nvPr/>
        </p:nvSpPr>
        <p:spPr bwMode="auto">
          <a:xfrm>
            <a:off x="2640013" y="531953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</a:t>
            </a:r>
          </a:p>
        </p:txBody>
      </p:sp>
      <p:sp>
        <p:nvSpPr>
          <p:cNvPr id="21528" name="TextBox 30"/>
          <p:cNvSpPr txBox="1">
            <a:spLocks noChangeArrowheads="1"/>
          </p:cNvSpPr>
          <p:nvPr/>
        </p:nvSpPr>
        <p:spPr bwMode="auto">
          <a:xfrm>
            <a:off x="733425" y="2204864"/>
            <a:ext cx="190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i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en-US" altLang="ko-KR" b="1">
                <a:latin typeface="Tahoma" pitchFamily="34" charset="0"/>
                <a:ea typeface="맑은 고딕" pitchFamily="50" charset="-127"/>
                <a:cs typeface="Times New Roman" pitchFamily="18" charset="0"/>
              </a:rPr>
              <a:t>-axis Rotation</a:t>
            </a:r>
            <a:endParaRPr lang="ko-KR" altLang="en-US" b="1">
              <a:latin typeface="Tahoma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29" name="TextBox 31"/>
          <p:cNvSpPr txBox="1">
            <a:spLocks noChangeArrowheads="1"/>
          </p:cNvSpPr>
          <p:nvPr/>
        </p:nvSpPr>
        <p:spPr bwMode="auto">
          <a:xfrm>
            <a:off x="3678238" y="2209626"/>
            <a:ext cx="1931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i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b="1">
                <a:latin typeface="Tahoma" pitchFamily="34" charset="0"/>
                <a:ea typeface="맑은 고딕" pitchFamily="50" charset="-127"/>
                <a:cs typeface="Times New Roman" pitchFamily="18" charset="0"/>
              </a:rPr>
              <a:t>-axis Rotation</a:t>
            </a:r>
            <a:endParaRPr lang="ko-KR" altLang="en-US" b="1">
              <a:latin typeface="Tahoma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30" name="TextBox 32"/>
          <p:cNvSpPr txBox="1">
            <a:spLocks noChangeArrowheads="1"/>
          </p:cNvSpPr>
          <p:nvPr/>
        </p:nvSpPr>
        <p:spPr bwMode="auto">
          <a:xfrm>
            <a:off x="6546850" y="2206451"/>
            <a:ext cx="191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i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en-US" altLang="ko-KR" b="1">
                <a:latin typeface="Tahoma" pitchFamily="34" charset="0"/>
                <a:ea typeface="맑은 고딕" pitchFamily="50" charset="-127"/>
                <a:cs typeface="Times New Roman" pitchFamily="18" charset="0"/>
              </a:rPr>
              <a:t>-axis Rotation</a:t>
            </a:r>
            <a:endParaRPr lang="ko-KR" altLang="en-US" b="1">
              <a:latin typeface="Tahoma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원형 화살표 33"/>
          <p:cNvSpPr/>
          <p:nvPr/>
        </p:nvSpPr>
        <p:spPr>
          <a:xfrm rot="9840191" flipH="1">
            <a:off x="6987759" y="5160883"/>
            <a:ext cx="558905" cy="564589"/>
          </a:xfrm>
          <a:prstGeom prst="circularArrow">
            <a:avLst/>
          </a:prstGeom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 화살표 34"/>
          <p:cNvSpPr/>
          <p:nvPr/>
        </p:nvSpPr>
        <p:spPr>
          <a:xfrm rot="17353892" flipH="1">
            <a:off x="4006459" y="4931615"/>
            <a:ext cx="604471" cy="598885"/>
          </a:xfrm>
          <a:prstGeom prst="circularArrow">
            <a:avLst/>
          </a:prstGeom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원형 화살표 35"/>
          <p:cNvSpPr/>
          <p:nvPr/>
        </p:nvSpPr>
        <p:spPr>
          <a:xfrm rot="3351188" flipH="1">
            <a:off x="1423196" y="4814745"/>
            <a:ext cx="576990" cy="634356"/>
          </a:xfrm>
          <a:prstGeom prst="circularArrow">
            <a:avLst/>
          </a:prstGeom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itchFamily="50" charset="-127"/>
              </a:rPr>
              <a:t>Order of rotations matters!!</a:t>
            </a:r>
            <a:endParaRPr lang="ko-KR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281"/>
          <a:stretch/>
        </p:blipFill>
        <p:spPr bwMode="auto">
          <a:xfrm>
            <a:off x="500034" y="4005063"/>
            <a:ext cx="7858180" cy="237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48138"/>
          <a:stretch/>
        </p:blipFill>
        <p:spPr bwMode="auto">
          <a:xfrm>
            <a:off x="500034" y="1301469"/>
            <a:ext cx="7858180" cy="263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ctr">
          <a:spcBef>
            <a:spcPct val="50000"/>
          </a:spcBef>
          <a:defRPr sz="1400" b="1" smtClean="0">
            <a:latin typeface="Tahoma" pitchFamily="34" charset="0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69282</TotalTime>
  <Words>1074</Words>
  <Application>Microsoft Office PowerPoint</Application>
  <PresentationFormat>화면 슬라이드 쇼(4:3)</PresentationFormat>
  <Paragraphs>278</Paragraphs>
  <Slides>30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굴림</vt:lpstr>
      <vt:lpstr>돋움</vt:lpstr>
      <vt:lpstr>맑은 고딕</vt:lpstr>
      <vt:lpstr>Arial</vt:lpstr>
      <vt:lpstr>Symbol</vt:lpstr>
      <vt:lpstr>Tahoma</vt:lpstr>
      <vt:lpstr>Times New Roman</vt:lpstr>
      <vt:lpstr>Verdana</vt:lpstr>
      <vt:lpstr>Wingdings</vt:lpstr>
      <vt:lpstr>Office 테마</vt:lpstr>
      <vt:lpstr>수식</vt:lpstr>
      <vt:lpstr>Equation</vt:lpstr>
      <vt:lpstr>Geometric Transformations</vt:lpstr>
      <vt:lpstr>Geometric Transformations</vt:lpstr>
      <vt:lpstr>Geometric Transformations’ Roles</vt:lpstr>
      <vt:lpstr>3D Translation</vt:lpstr>
      <vt:lpstr>3D Scaling</vt:lpstr>
      <vt:lpstr>Fixed-point Scaling</vt:lpstr>
      <vt:lpstr>3D Rotations</vt:lpstr>
      <vt:lpstr>Rotations about Basic Coordinate Axes</vt:lpstr>
      <vt:lpstr>Order of rotations matters!!</vt:lpstr>
      <vt:lpstr>Homogeneous Coordinate in Mathematics</vt:lpstr>
      <vt:lpstr>Homogeneous Coordinate in Computer Graphics</vt:lpstr>
      <vt:lpstr>3D Rotation Type 1</vt:lpstr>
      <vt:lpstr>3D Rotation Type 2</vt:lpstr>
      <vt:lpstr>Arbitrary Axis Rotation Process(1/5)</vt:lpstr>
      <vt:lpstr>Arbitrary Axis Rotation Process(2/5)</vt:lpstr>
      <vt:lpstr>Arbitrary Axis Rotation Process(3/5)</vt:lpstr>
      <vt:lpstr>Arbitrary Axis Rotation Process(4/5)</vt:lpstr>
      <vt:lpstr>Arbitrary Axis Rotation Process(5/5)</vt:lpstr>
      <vt:lpstr>Arbitrary Axis Rotation Matrix</vt:lpstr>
      <vt:lpstr>To get the inverse of the rotation matrix</vt:lpstr>
      <vt:lpstr>Orthonormality of Rotation Matrices</vt:lpstr>
      <vt:lpstr>Reflection</vt:lpstr>
      <vt:lpstr>3D Transformation Summary</vt:lpstr>
      <vt:lpstr>Arbitrary Axis Rotation Example</vt:lpstr>
      <vt:lpstr>Problem Description</vt:lpstr>
      <vt:lpstr>Step 1</vt:lpstr>
      <vt:lpstr>Step 2</vt:lpstr>
      <vt:lpstr>Step 3</vt:lpstr>
      <vt:lpstr>Step 4</vt:lpstr>
      <vt:lpstr>Final Result</vt:lpstr>
    </vt:vector>
  </TitlesOfParts>
  <Company>KUCG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airjung-KUCG</cp:lastModifiedBy>
  <cp:revision>929</cp:revision>
  <dcterms:created xsi:type="dcterms:W3CDTF">2009-01-13T03:03:42Z</dcterms:created>
  <dcterms:modified xsi:type="dcterms:W3CDTF">2015-03-17T04:57:29Z</dcterms:modified>
</cp:coreProperties>
</file>