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79" r:id="rId7"/>
    <p:sldId id="262" r:id="rId8"/>
    <p:sldId id="263" r:id="rId9"/>
    <p:sldId id="264" r:id="rId10"/>
    <p:sldId id="265" r:id="rId11"/>
    <p:sldId id="280" r:id="rId12"/>
    <p:sldId id="266" r:id="rId13"/>
    <p:sldId id="282" r:id="rId14"/>
    <p:sldId id="281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3" r:id="rId27"/>
    <p:sldId id="284" r:id="rId28"/>
  </p:sldIdLst>
  <p:sldSz cx="9144000" cy="6858000" type="screen4x3"/>
  <p:notesSz cx="9979025" cy="68341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3">
          <p15:clr>
            <a:srgbClr val="A4A3A4"/>
          </p15:clr>
        </p15:guide>
        <p15:guide id="2" pos="3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B8B598"/>
    <a:srgbClr val="66FFCC"/>
    <a:srgbClr val="00FFFF"/>
    <a:srgbClr val="4F81BD"/>
    <a:srgbClr val="000000"/>
    <a:srgbClr val="BFBFBF"/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52" autoAdjust="0"/>
    <p:restoredTop sz="94660"/>
  </p:normalViewPr>
  <p:slideViewPr>
    <p:cSldViewPr>
      <p:cViewPr varScale="1">
        <p:scale>
          <a:sx n="121" d="100"/>
          <a:sy n="121" d="100"/>
        </p:scale>
        <p:origin x="93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53"/>
        <p:guide pos="3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5938" cy="341313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51500" y="0"/>
            <a:ext cx="4325938" cy="341313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1BD016-1D28-4AFD-9F8F-B46DF651F3E4}" type="datetimeFigureOut">
              <a:rPr lang="ko-KR" altLang="en-US"/>
              <a:pPr>
                <a:defRPr/>
              </a:pPr>
              <a:t>2015-04-14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91288"/>
            <a:ext cx="4325938" cy="341312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51500" y="6491288"/>
            <a:ext cx="4325938" cy="341312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B0CE6DC-4D31-44FD-A46C-BBE60EFE4F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49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4350" cy="341313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51500" y="0"/>
            <a:ext cx="4325938" cy="341313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788575-CCCE-42EB-85A7-5C627F11468E}" type="datetimeFigureOut">
              <a:rPr lang="ko-KR" altLang="en-US"/>
              <a:pPr>
                <a:defRPr/>
              </a:pPr>
              <a:t>2015-04-14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2763"/>
            <a:ext cx="3416300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08" tIns="46104" rIns="92208" bIns="4610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8538" y="3246438"/>
            <a:ext cx="7981950" cy="3074987"/>
          </a:xfrm>
          <a:prstGeom prst="rect">
            <a:avLst/>
          </a:prstGeom>
        </p:spPr>
        <p:txBody>
          <a:bodyPr vert="horz" lIns="92208" tIns="46104" rIns="92208" bIns="4610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91288"/>
            <a:ext cx="4324350" cy="341312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51500" y="6491288"/>
            <a:ext cx="4325938" cy="341312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F6FAE2C-EE9D-46C7-89D4-FAADA2C748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76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8575"/>
            <a:ext cx="15319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54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D123B-C7C9-4D62-95C6-E2AE6A9A1EDC}" type="datetimeFigureOut">
              <a:rPr lang="ko-KR" altLang="en-US"/>
              <a:pPr>
                <a:defRPr/>
              </a:pPr>
              <a:t>2015-04-14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2C5FB-9707-46F8-8857-64FD1C62F0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5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822F7-9C11-4A81-95BF-9E5FE0243745}" type="datetimeFigureOut">
              <a:rPr lang="ko-KR" altLang="en-US"/>
              <a:pPr>
                <a:defRPr/>
              </a:pPr>
              <a:t>2015-04-14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8B9CD-9FD5-4D6C-827D-554B2D8D65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1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584200" y="6577013"/>
            <a:ext cx="12763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600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Korea University</a:t>
            </a:r>
          </a:p>
          <a:p>
            <a:pPr eaLnBrk="1" hangingPunct="1">
              <a:defRPr/>
            </a:pPr>
            <a:r>
              <a:rPr kumimoji="0" lang="en-US" altLang="ko-KR" sz="600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Computer Graphics Lab.</a:t>
            </a: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119938" y="6597650"/>
            <a:ext cx="2025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800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Jung Lee </a:t>
            </a:r>
            <a:r>
              <a:rPr kumimoji="0" lang="en-US" altLang="ko-KR" sz="800" b="1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|</a:t>
            </a:r>
            <a:r>
              <a:rPr kumimoji="0" lang="en-US" altLang="ko-KR" sz="800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fld id="{425A163F-BE6C-410A-A3B4-75BB7C33C173}" type="datetime4">
              <a:rPr kumimoji="0" lang="en-US" altLang="ko-KR" sz="800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pPr algn="r" eaLnBrk="1" hangingPunct="1">
                <a:defRPr/>
              </a:pPr>
              <a:t>April 14, 2015</a:t>
            </a:fld>
            <a:r>
              <a:rPr kumimoji="0" lang="en-US" altLang="ko-KR" sz="800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en-US" altLang="ko-KR" sz="800" b="1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|</a:t>
            </a:r>
            <a:r>
              <a:rPr kumimoji="0" lang="en-US" altLang="ko-KR" sz="800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# </a:t>
            </a:r>
            <a:fld id="{F0B5111C-9CAC-466E-A9E4-EAC2D961003B}" type="slidenum">
              <a:rPr kumimoji="0" lang="ko-KR" altLang="en-US" sz="800" b="1" smtClean="0">
                <a:solidFill>
                  <a:srgbClr val="0D0D0D"/>
                </a:solidFill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 eaLnBrk="1" hangingPunct="1">
                <a:defRPr/>
              </a:pPr>
              <a:t>‹#›</a:t>
            </a:fld>
            <a:endParaRPr kumimoji="0" lang="en-US" altLang="ko-KR" sz="800" b="1" smtClean="0">
              <a:solidFill>
                <a:srgbClr val="0D0D0D"/>
              </a:solidFill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-34925" y="6562725"/>
            <a:ext cx="766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1200" b="1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KUCG |</a:t>
            </a:r>
            <a:endParaRPr kumimoji="0" lang="en-US" altLang="ko-KR" sz="1200" b="1" smtClean="0">
              <a:solidFill>
                <a:srgbClr val="0D0D0D"/>
              </a:solidFill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45263"/>
            <a:ext cx="91455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</a:defRPr>
            </a:lvl2pPr>
            <a:lvl3pPr>
              <a:lnSpc>
                <a:spcPct val="100000"/>
              </a:lnSpc>
              <a:defRPr sz="1800" baseline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맑은 고딕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baseline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70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ED80845-F36B-404E-AC25-077B61E4B6E7}" type="datetimeFigureOut">
              <a:rPr lang="ko-KR" altLang="en-US"/>
              <a:pPr>
                <a:defRPr/>
              </a:pPr>
              <a:t>2015-04-14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FC05E420-5650-4ABA-B8F9-0F419DBEE2A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99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4DF18-4E7D-4153-A14D-54AACD4664F0}" type="datetimeFigureOut">
              <a:rPr lang="ko-KR" altLang="en-US"/>
              <a:pPr>
                <a:defRPr/>
              </a:pPr>
              <a:t>2015-04-14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635D5-4F15-49CD-9B33-08EA9BF5EFF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3389F-E6B7-462F-B147-EEDF03C538D5}" type="datetimeFigureOut">
              <a:rPr lang="ko-KR" altLang="en-US"/>
              <a:pPr>
                <a:defRPr/>
              </a:pPr>
              <a:t>2015-04-14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4B739-0966-4C72-B035-0AEE7CDFC5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44120-EF38-4703-8AD6-060EEC7E3C6A}" type="datetimeFigureOut">
              <a:rPr lang="ko-KR" altLang="en-US"/>
              <a:pPr>
                <a:defRPr/>
              </a:pPr>
              <a:t>2015-04-14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B5C27-0715-40F1-B4DD-26DB51CA51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7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6B98F-C9AF-4315-9266-2784F8E77D44}" type="datetimeFigureOut">
              <a:rPr lang="ko-KR" altLang="en-US"/>
              <a:pPr>
                <a:defRPr/>
              </a:pPr>
              <a:t>2015-04-14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48FB9-F14D-4DAF-B82D-F475F6F0CC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DA47-A061-4DBD-B10E-ADF86D3300C7}" type="datetimeFigureOut">
              <a:rPr lang="ko-KR" altLang="en-US"/>
              <a:pPr>
                <a:defRPr/>
              </a:pPr>
              <a:t>2015-04-14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2168-1DFE-4DE7-9DF7-F163BD31FD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34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B68BC-AA00-4DE9-9E6A-3A175C6AE8E5}" type="datetimeFigureOut">
              <a:rPr lang="ko-KR" altLang="en-US"/>
              <a:pPr>
                <a:defRPr/>
              </a:pPr>
              <a:t>2015-04-14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4414E-626F-4D2F-B268-508A0423F1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4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A96938D-585A-4413-BD12-21D65678957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ctrTitle"/>
          </p:nvPr>
        </p:nvSpPr>
        <p:spPr>
          <a:xfrm>
            <a:off x="500063" y="2173288"/>
            <a:ext cx="7772400" cy="14700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sz="3600" dirty="0" smtClean="0">
                <a:solidFill>
                  <a:srgbClr val="404040"/>
                </a:solidFill>
                <a:latin typeface="Arial" charset="0"/>
              </a:rPr>
              <a:t>Transformation Programming</a:t>
            </a:r>
            <a:endParaRPr lang="ko-KR" altLang="en-US" sz="3600" dirty="0" smtClean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13315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404040"/>
                </a:solidFill>
                <a:latin typeface="Arial" charset="0"/>
              </a:rPr>
              <a:t>Jung Lee</a:t>
            </a:r>
            <a:endParaRPr lang="ko-KR" altLang="en-US" smtClean="0">
              <a:solidFill>
                <a:srgbClr val="40404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glViewport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614959"/>
            <a:ext cx="4875212" cy="447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676400"/>
            <a:ext cx="3892995" cy="422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6"/>
          <p:cNvSpPr/>
          <p:nvPr/>
        </p:nvSpPr>
        <p:spPr>
          <a:xfrm>
            <a:off x="549275" y="2337952"/>
            <a:ext cx="2286000" cy="1793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모서리가 둥근 직사각형 7"/>
          <p:cNvSpPr/>
          <p:nvPr/>
        </p:nvSpPr>
        <p:spPr>
          <a:xfrm>
            <a:off x="560388" y="4444564"/>
            <a:ext cx="2286000" cy="1793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5848687" y="3356992"/>
            <a:ext cx="1836163" cy="1800200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8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Callback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Registers a specialized user-defined function</a:t>
            </a:r>
          </a:p>
          <a:p>
            <a:pPr lvl="1"/>
            <a:r>
              <a:rPr lang="en-US" altLang="ko-KR" dirty="0" smtClean="0"/>
              <a:t>Called when a certain event occurs</a:t>
            </a:r>
          </a:p>
          <a:p>
            <a:pPr lvl="3"/>
            <a:endParaRPr lang="en-US" altLang="ko-KR" dirty="0"/>
          </a:p>
          <a:p>
            <a:r>
              <a:rPr lang="en-US" altLang="ko-KR" dirty="0" smtClean="0"/>
              <a:t>Useful callback functions</a:t>
            </a:r>
          </a:p>
          <a:p>
            <a:pPr lvl="1"/>
            <a:r>
              <a:rPr lang="en-US" altLang="ko-KR" dirty="0" err="1" smtClean="0"/>
              <a:t>glutReshapeFunc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glutKeyboardFunc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glutMouseFunc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glutMotionFunc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glutPassiveMotionFunc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glutIdleFunc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Callback Functions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0" dirty="0"/>
              <a:t>void </a:t>
            </a:r>
            <a:r>
              <a:rPr lang="en-US" altLang="ko-KR" dirty="0" err="1"/>
              <a:t>glutReshapeFunc</a:t>
            </a:r>
            <a:r>
              <a:rPr lang="en-US" altLang="ko-KR" sz="1800" b="0" dirty="0"/>
              <a:t>(void(*</a:t>
            </a:r>
            <a:r>
              <a:rPr lang="en-US" altLang="ko-KR" sz="1800" b="0" dirty="0" err="1"/>
              <a:t>func</a:t>
            </a:r>
            <a:r>
              <a:rPr lang="en-US" altLang="ko-KR" sz="1800" b="0" dirty="0"/>
              <a:t>)(</a:t>
            </a:r>
            <a:r>
              <a:rPr lang="en-US" altLang="ko-KR" sz="1800" b="0" dirty="0" err="1"/>
              <a:t>int</a:t>
            </a:r>
            <a:r>
              <a:rPr lang="en-US" altLang="ko-KR" sz="1800" b="0" dirty="0"/>
              <a:t> width, 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</a:t>
            </a:r>
            <a:r>
              <a:rPr lang="en-US" altLang="ko-KR" sz="1800" b="0" dirty="0"/>
              <a:t>height))</a:t>
            </a:r>
            <a:endParaRPr lang="en-US" altLang="ko-KR" b="0" dirty="0"/>
          </a:p>
          <a:p>
            <a:pPr lvl="1"/>
            <a:r>
              <a:rPr lang="en-US" altLang="ko-KR" dirty="0" smtClean="0"/>
              <a:t>Called </a:t>
            </a:r>
            <a:r>
              <a:rPr lang="en-US" altLang="ko-KR" dirty="0"/>
              <a:t>when the window size or shape is changed</a:t>
            </a:r>
          </a:p>
          <a:p>
            <a:pPr lvl="2"/>
            <a:r>
              <a:rPr lang="en-US" altLang="ko-KR" dirty="0"/>
              <a:t>width : new width of a window</a:t>
            </a:r>
          </a:p>
          <a:p>
            <a:pPr lvl="2"/>
            <a:r>
              <a:rPr lang="en-US" altLang="ko-KR" dirty="0"/>
              <a:t>height : new height of a </a:t>
            </a:r>
            <a:r>
              <a:rPr lang="en-US" altLang="ko-KR" dirty="0" smtClean="0"/>
              <a:t>window</a:t>
            </a:r>
          </a:p>
          <a:p>
            <a:pPr lvl="3"/>
            <a:endParaRPr lang="en-US" altLang="ko-KR" dirty="0"/>
          </a:p>
          <a:p>
            <a:pPr lvl="0"/>
            <a:r>
              <a:rPr lang="en-US" altLang="ko-KR" sz="1800" b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void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glutIdleFunc</a:t>
            </a:r>
            <a:r>
              <a:rPr lang="en-US" altLang="ko-KR" sz="1800" b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(void (*</a:t>
            </a:r>
            <a:r>
              <a:rPr lang="en-US" altLang="ko-KR" sz="1800" b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func</a:t>
            </a:r>
            <a:r>
              <a:rPr lang="en-US" altLang="ko-KR" sz="1800" b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)(void))</a:t>
            </a:r>
            <a:endParaRPr lang="en-US" altLang="ko-KR" b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prstClr val="black">
                  <a:lumMod val="65000"/>
                  <a:lumOff val="35000"/>
                </a:prstClr>
              </a:buClr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Called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when there are no events to be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processed</a:t>
            </a:r>
          </a:p>
          <a:p>
            <a:pPr marL="914400" lvl="2" indent="0">
              <a:buClr>
                <a:prstClr val="black">
                  <a:lumMod val="65000"/>
                  <a:lumOff val="35000"/>
                </a:prstClr>
              </a:buClr>
              <a:buNone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Wingdings" pitchFamily="2" charset="2"/>
              </a:rPr>
              <a:t>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idle time</a:t>
            </a:r>
          </a:p>
          <a:p>
            <a:pPr lvl="2">
              <a:buClr>
                <a:prstClr val="black">
                  <a:lumMod val="65000"/>
                  <a:lumOff val="35000"/>
                </a:prstClr>
              </a:buClr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1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glutIdleFunc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" t="15781" r="55608" b="46918"/>
          <a:stretch>
            <a:fillRect/>
          </a:stretch>
        </p:blipFill>
        <p:spPr bwMode="auto">
          <a:xfrm>
            <a:off x="525463" y="1484784"/>
            <a:ext cx="4590869" cy="32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" t="52196" r="55608" b="25601"/>
          <a:stretch>
            <a:fillRect/>
          </a:stretch>
        </p:blipFill>
        <p:spPr bwMode="auto">
          <a:xfrm>
            <a:off x="4312171" y="1484784"/>
            <a:ext cx="459086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878694" y="3861049"/>
            <a:ext cx="5085794" cy="2448272"/>
            <a:chOff x="4622800" y="4573588"/>
            <a:chExt cx="4052888" cy="1951037"/>
          </a:xfrm>
        </p:grpSpPr>
        <p:pic>
          <p:nvPicPr>
            <p:cNvPr id="6" name="Picture 5" descr="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800" y="4573588"/>
              <a:ext cx="1838325" cy="1951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4825" y="4575175"/>
              <a:ext cx="1820863" cy="1938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모서리가 둥근 직사각형 7"/>
          <p:cNvSpPr/>
          <p:nvPr/>
        </p:nvSpPr>
        <p:spPr>
          <a:xfrm>
            <a:off x="493846" y="3992872"/>
            <a:ext cx="871658" cy="1524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529709" y="2754510"/>
            <a:ext cx="1346835" cy="1471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Keyboard Callback Function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0" dirty="0" smtClean="0"/>
              <a:t>void </a:t>
            </a:r>
            <a:r>
              <a:rPr lang="en-US" altLang="ko-KR" dirty="0" err="1"/>
              <a:t>glutKeyboardFunc</a:t>
            </a:r>
            <a:r>
              <a:rPr lang="en-US" altLang="ko-KR" sz="1800" b="0" dirty="0"/>
              <a:t>(void(*</a:t>
            </a:r>
            <a:r>
              <a:rPr lang="en-US" altLang="ko-KR" sz="1800" b="0" dirty="0" err="1"/>
              <a:t>func</a:t>
            </a:r>
            <a:r>
              <a:rPr lang="en-US" altLang="ko-KR" sz="1800" b="0" dirty="0"/>
              <a:t>)(unsigned char key, </a:t>
            </a:r>
            <a:r>
              <a:rPr lang="en-US" altLang="ko-KR" sz="1800" b="0" dirty="0" err="1"/>
              <a:t>int</a:t>
            </a:r>
            <a:r>
              <a:rPr lang="en-US" altLang="ko-KR" sz="1800" b="0" dirty="0"/>
              <a:t> x, </a:t>
            </a:r>
            <a:r>
              <a:rPr lang="en-US" altLang="ko-KR" sz="1800" b="0" dirty="0" err="1"/>
              <a:t>int</a:t>
            </a:r>
            <a:r>
              <a:rPr lang="en-US" altLang="ko-KR" sz="1800" b="0" dirty="0"/>
              <a:t> y)) </a:t>
            </a:r>
            <a:endParaRPr lang="en-US" altLang="ko-KR" b="0" dirty="0"/>
          </a:p>
          <a:p>
            <a:pPr lvl="1"/>
            <a:r>
              <a:rPr lang="en-US" altLang="ko-KR" dirty="0" smtClean="0"/>
              <a:t>Called </a:t>
            </a:r>
            <a:r>
              <a:rPr lang="en-US" altLang="ko-KR" dirty="0"/>
              <a:t>when a key is pressed</a:t>
            </a:r>
          </a:p>
          <a:p>
            <a:pPr lvl="2"/>
            <a:r>
              <a:rPr lang="en-US" altLang="ko-KR" dirty="0"/>
              <a:t>key : ASCII code of the pressed key</a:t>
            </a:r>
          </a:p>
          <a:p>
            <a:pPr lvl="2"/>
            <a:r>
              <a:rPr lang="en-US" altLang="ko-KR" dirty="0"/>
              <a:t>(x, y) : the coordinate of a </a:t>
            </a:r>
            <a:r>
              <a:rPr lang="en-US" altLang="ko-KR" dirty="0" smtClean="0"/>
              <a:t>mouse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4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glutKeyboardFunc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0227"/>
            <a:ext cx="4074989" cy="441898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10" y="1484784"/>
            <a:ext cx="33813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611560" y="3331249"/>
            <a:ext cx="3317875" cy="1444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40160" y="5594821"/>
            <a:ext cx="2071687" cy="1428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3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Mouse Callback Functions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b="0" dirty="0"/>
              <a:t>void </a:t>
            </a:r>
            <a:r>
              <a:rPr lang="en-US" altLang="ko-KR" dirty="0" err="1"/>
              <a:t>glutMouseFunc</a:t>
            </a:r>
            <a:r>
              <a:rPr lang="en-US" altLang="ko-KR" sz="1700" b="0" dirty="0"/>
              <a:t>(void(*</a:t>
            </a:r>
            <a:r>
              <a:rPr lang="en-US" altLang="ko-KR" sz="1700" b="0" dirty="0" err="1"/>
              <a:t>func</a:t>
            </a:r>
            <a:r>
              <a:rPr lang="en-US" altLang="ko-KR" sz="1700" b="0" dirty="0"/>
              <a:t>)(</a:t>
            </a:r>
            <a:r>
              <a:rPr lang="en-US" altLang="ko-KR" sz="1700" b="0" dirty="0" err="1"/>
              <a:t>int</a:t>
            </a:r>
            <a:r>
              <a:rPr lang="en-US" altLang="ko-KR" sz="1700" b="0" dirty="0"/>
              <a:t> button, </a:t>
            </a:r>
            <a:r>
              <a:rPr lang="en-US" altLang="ko-KR" sz="1700" b="0" dirty="0" err="1"/>
              <a:t>int</a:t>
            </a:r>
            <a:r>
              <a:rPr lang="en-US" altLang="ko-KR" sz="1700" b="0" dirty="0"/>
              <a:t> state, </a:t>
            </a:r>
            <a:r>
              <a:rPr lang="en-US" altLang="ko-KR" sz="1700" b="0" dirty="0" err="1"/>
              <a:t>int</a:t>
            </a:r>
            <a:r>
              <a:rPr lang="en-US" altLang="ko-KR" sz="1700" b="0" dirty="0"/>
              <a:t> x, </a:t>
            </a:r>
            <a:r>
              <a:rPr lang="en-US" altLang="ko-KR" sz="1700" b="0" dirty="0" err="1"/>
              <a:t>int</a:t>
            </a:r>
            <a:r>
              <a:rPr lang="en-US" altLang="ko-KR" sz="1700" b="0" dirty="0"/>
              <a:t> y))</a:t>
            </a:r>
            <a:endParaRPr lang="en-US" altLang="ko-KR" b="0" dirty="0"/>
          </a:p>
          <a:p>
            <a:pPr lvl="1"/>
            <a:r>
              <a:rPr lang="en-US" altLang="ko-KR" dirty="0" smtClean="0"/>
              <a:t>Called </a:t>
            </a:r>
            <a:r>
              <a:rPr lang="en-US" altLang="ko-KR" dirty="0"/>
              <a:t>when a mouse button is pressed</a:t>
            </a:r>
          </a:p>
          <a:p>
            <a:pPr lvl="2"/>
            <a:r>
              <a:rPr lang="en-US" altLang="ko-KR" dirty="0"/>
              <a:t>button</a:t>
            </a:r>
          </a:p>
          <a:p>
            <a:pPr lvl="3"/>
            <a:r>
              <a:rPr lang="en-US" altLang="ko-KR" dirty="0"/>
              <a:t>GLUT_LEFT_BUTTON , GLUT_RIGHT_BUTTON, </a:t>
            </a:r>
            <a:r>
              <a:rPr lang="en-US" altLang="ko-KR" dirty="0" smtClean="0"/>
              <a:t>GLUT_MIDDLE_BUTTON</a:t>
            </a:r>
            <a:endParaRPr lang="en-US" altLang="ko-KR" dirty="0"/>
          </a:p>
          <a:p>
            <a:pPr lvl="2"/>
            <a:r>
              <a:rPr lang="en-US" altLang="ko-KR" dirty="0"/>
              <a:t>state</a:t>
            </a:r>
          </a:p>
          <a:p>
            <a:pPr lvl="3"/>
            <a:r>
              <a:rPr lang="en-US" altLang="ko-KR" dirty="0"/>
              <a:t>GLUT_DOWN, GLUT_UP</a:t>
            </a:r>
          </a:p>
          <a:p>
            <a:pPr lvl="2"/>
            <a:r>
              <a:rPr lang="en-US" altLang="ko-KR" dirty="0"/>
              <a:t>(x, y) : the coordinate of a mouse</a:t>
            </a:r>
          </a:p>
          <a:p>
            <a:pPr lvl="3"/>
            <a:endParaRPr lang="en-US" altLang="ko-KR" dirty="0"/>
          </a:p>
          <a:p>
            <a:r>
              <a:rPr lang="en-US" altLang="ko-KR" sz="1700" b="0" dirty="0"/>
              <a:t>void </a:t>
            </a:r>
            <a:r>
              <a:rPr lang="en-US" altLang="ko-KR" dirty="0" err="1"/>
              <a:t>glutMotionFunc</a:t>
            </a:r>
            <a:r>
              <a:rPr lang="en-US" altLang="ko-KR" sz="1700" b="0" dirty="0"/>
              <a:t>(void(*</a:t>
            </a:r>
            <a:r>
              <a:rPr lang="en-US" altLang="ko-KR" sz="1700" b="0" dirty="0" err="1"/>
              <a:t>func</a:t>
            </a:r>
            <a:r>
              <a:rPr lang="en-US" altLang="ko-KR" sz="1700" b="0" dirty="0"/>
              <a:t>)(</a:t>
            </a:r>
            <a:r>
              <a:rPr lang="en-US" altLang="ko-KR" sz="1700" b="0" dirty="0" err="1"/>
              <a:t>int</a:t>
            </a:r>
            <a:r>
              <a:rPr lang="en-US" altLang="ko-KR" sz="1700" b="0" dirty="0"/>
              <a:t> x, </a:t>
            </a:r>
            <a:r>
              <a:rPr lang="en-US" altLang="ko-KR" sz="1700" b="0" dirty="0" err="1"/>
              <a:t>int</a:t>
            </a:r>
            <a:r>
              <a:rPr lang="en-US" altLang="ko-KR" sz="1700" b="0" dirty="0"/>
              <a:t> y))</a:t>
            </a:r>
            <a:endParaRPr lang="en-US" altLang="ko-KR" b="0" dirty="0"/>
          </a:p>
          <a:p>
            <a:pPr lvl="1"/>
            <a:r>
              <a:rPr lang="en-US" altLang="ko-KR" dirty="0" smtClean="0"/>
              <a:t>Called </a:t>
            </a:r>
            <a:r>
              <a:rPr lang="en-US" altLang="ko-KR" dirty="0"/>
              <a:t>when a mouse is dragged</a:t>
            </a:r>
          </a:p>
          <a:p>
            <a:r>
              <a:rPr lang="en-US" altLang="ko-KR" sz="1700" b="0" dirty="0"/>
              <a:t>void </a:t>
            </a:r>
            <a:r>
              <a:rPr lang="en-US" altLang="ko-KR" dirty="0" err="1"/>
              <a:t>glutPassiveMotionFunc</a:t>
            </a:r>
            <a:r>
              <a:rPr lang="en-US" altLang="ko-KR" sz="1700" b="0" dirty="0"/>
              <a:t>(void(*</a:t>
            </a:r>
            <a:r>
              <a:rPr lang="en-US" altLang="ko-KR" sz="1700" b="0" dirty="0" err="1"/>
              <a:t>func</a:t>
            </a:r>
            <a:r>
              <a:rPr lang="en-US" altLang="ko-KR" sz="1700" b="0" dirty="0"/>
              <a:t>)(</a:t>
            </a:r>
            <a:r>
              <a:rPr lang="en-US" altLang="ko-KR" sz="1700" b="0" dirty="0" err="1"/>
              <a:t>int</a:t>
            </a:r>
            <a:r>
              <a:rPr lang="en-US" altLang="ko-KR" sz="1700" b="0" dirty="0"/>
              <a:t> x, </a:t>
            </a:r>
            <a:r>
              <a:rPr lang="en-US" altLang="ko-KR" sz="1700" b="0" dirty="0" err="1"/>
              <a:t>int</a:t>
            </a:r>
            <a:r>
              <a:rPr lang="en-US" altLang="ko-KR" sz="1700" b="0" dirty="0"/>
              <a:t> y))</a:t>
            </a:r>
            <a:endParaRPr lang="en-US" altLang="ko-KR" b="0" dirty="0"/>
          </a:p>
          <a:p>
            <a:pPr lvl="1"/>
            <a:r>
              <a:rPr lang="en-US" altLang="ko-KR" dirty="0" smtClean="0"/>
              <a:t>Called </a:t>
            </a:r>
            <a:r>
              <a:rPr lang="en-US" altLang="ko-KR" dirty="0"/>
              <a:t>when a mouse is </a:t>
            </a:r>
            <a:r>
              <a:rPr lang="en-US" altLang="ko-KR" dirty="0" smtClean="0"/>
              <a:t>moving </a:t>
            </a:r>
            <a:r>
              <a:rPr lang="en-US" altLang="ko-KR" dirty="0"/>
              <a:t>without being </a:t>
            </a:r>
            <a:r>
              <a:rPr lang="en-US" altLang="ko-KR" dirty="0" smtClean="0"/>
              <a:t>pressed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06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glutMouseFunc</a:t>
            </a:r>
            <a:r>
              <a:rPr lang="en-US" altLang="ko-KR" dirty="0" smtClean="0"/>
              <a:t>() / </a:t>
            </a:r>
            <a:r>
              <a:rPr lang="en-US" altLang="ko-KR" dirty="0" err="1" smtClean="0"/>
              <a:t>glutMotionFunc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67420"/>
            <a:ext cx="4281056" cy="455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357313"/>
            <a:ext cx="42037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03225" y="3411538"/>
            <a:ext cx="3500438" cy="1428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03225" y="4286250"/>
            <a:ext cx="2071688" cy="1428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90956" y="5927522"/>
            <a:ext cx="1785938" cy="2524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Front Face Detection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0" dirty="0" err="1"/>
              <a:t>GLuint</a:t>
            </a:r>
            <a:r>
              <a:rPr lang="en-US" altLang="ko-KR" sz="1800" b="0" dirty="0"/>
              <a:t> </a:t>
            </a:r>
            <a:r>
              <a:rPr lang="en-US" altLang="ko-KR" dirty="0" err="1"/>
              <a:t>glFrontFace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GLenum</a:t>
            </a:r>
            <a:r>
              <a:rPr lang="en-US" altLang="ko-KR" sz="1800" b="0" dirty="0"/>
              <a:t> mode)</a:t>
            </a:r>
            <a:endParaRPr lang="en-US" altLang="ko-KR" b="0" dirty="0"/>
          </a:p>
          <a:p>
            <a:pPr lvl="1"/>
            <a:r>
              <a:rPr lang="en-US" altLang="ko-KR" dirty="0"/>
              <a:t>Determine which </a:t>
            </a:r>
            <a:r>
              <a:rPr lang="en-US" altLang="ko-KR" dirty="0" smtClean="0"/>
              <a:t>face </a:t>
            </a:r>
            <a:r>
              <a:rPr lang="en-US" altLang="ko-KR" dirty="0"/>
              <a:t>definition is the front face</a:t>
            </a:r>
          </a:p>
          <a:p>
            <a:pPr lvl="1"/>
            <a:r>
              <a:rPr lang="en-US" altLang="ko-KR" dirty="0"/>
              <a:t>mode </a:t>
            </a:r>
          </a:p>
          <a:p>
            <a:pPr lvl="2"/>
            <a:r>
              <a:rPr lang="en-US" altLang="ko-KR" dirty="0"/>
              <a:t>GL_CCW : counter-clockwise (default)</a:t>
            </a:r>
          </a:p>
          <a:p>
            <a:pPr lvl="2"/>
            <a:r>
              <a:rPr lang="en-US" altLang="ko-KR" dirty="0"/>
              <a:t>GL_CW : clockwise</a:t>
            </a:r>
          </a:p>
          <a:p>
            <a:pPr lvl="3"/>
            <a:endParaRPr lang="en-US" altLang="ko-KR" dirty="0"/>
          </a:p>
          <a:p>
            <a:r>
              <a:rPr lang="en-US" altLang="ko-KR" sz="1800" b="0" dirty="0" err="1"/>
              <a:t>GLuint</a:t>
            </a:r>
            <a:r>
              <a:rPr lang="en-US" altLang="ko-KR" sz="1800" b="0" dirty="0"/>
              <a:t> </a:t>
            </a:r>
            <a:r>
              <a:rPr lang="en-US" altLang="ko-KR" dirty="0" err="1"/>
              <a:t>glCullFace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GLenum</a:t>
            </a:r>
            <a:r>
              <a:rPr lang="en-US" altLang="ko-KR" sz="1800" b="0" dirty="0"/>
              <a:t> mode)</a:t>
            </a:r>
            <a:endParaRPr lang="en-US" altLang="ko-KR" b="0" dirty="0"/>
          </a:p>
          <a:p>
            <a:pPr lvl="1"/>
            <a:r>
              <a:rPr lang="en-US" altLang="ko-KR" dirty="0"/>
              <a:t>Determine which face must be </a:t>
            </a:r>
            <a:r>
              <a:rPr lang="en-US" altLang="ko-KR" dirty="0" smtClean="0"/>
              <a:t>culled(= hidden)</a:t>
            </a:r>
            <a:endParaRPr lang="en-US" altLang="ko-KR" dirty="0"/>
          </a:p>
          <a:p>
            <a:pPr lvl="1"/>
            <a:r>
              <a:rPr lang="en-US" altLang="ko-KR" dirty="0"/>
              <a:t>mode </a:t>
            </a:r>
          </a:p>
          <a:p>
            <a:pPr lvl="2"/>
            <a:r>
              <a:rPr lang="en-US" altLang="ko-KR" dirty="0"/>
              <a:t>GL_FRONT</a:t>
            </a:r>
          </a:p>
          <a:p>
            <a:pPr lvl="2"/>
            <a:r>
              <a:rPr lang="en-US" altLang="ko-KR" dirty="0"/>
              <a:t>GL_BACK (default)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Front Face Detection (2/2)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0" dirty="0"/>
              <a:t>void</a:t>
            </a:r>
            <a:r>
              <a:rPr lang="en-US" altLang="ko-KR" sz="1800" dirty="0"/>
              <a:t> </a:t>
            </a:r>
            <a:r>
              <a:rPr lang="en-US" altLang="ko-KR" dirty="0" err="1"/>
              <a:t>glEnable</a:t>
            </a:r>
            <a:r>
              <a:rPr lang="en-US" altLang="ko-KR" dirty="0"/>
              <a:t>/</a:t>
            </a:r>
            <a:r>
              <a:rPr lang="en-US" altLang="ko-KR" dirty="0" err="1"/>
              <a:t>glDisable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GLenum</a:t>
            </a:r>
            <a:r>
              <a:rPr lang="en-US" altLang="ko-KR" sz="1800" b="0" dirty="0"/>
              <a:t> feature)</a:t>
            </a:r>
            <a:endParaRPr lang="en-US" altLang="ko-KR" b="0" dirty="0"/>
          </a:p>
          <a:p>
            <a:pPr lvl="1"/>
            <a:r>
              <a:rPr lang="en-US" altLang="ko-KR" dirty="0"/>
              <a:t>Enable or disable the operation of </a:t>
            </a:r>
            <a:r>
              <a:rPr lang="en-US" altLang="ko-KR" dirty="0" smtClean="0"/>
              <a:t>OpenGL</a:t>
            </a:r>
          </a:p>
          <a:p>
            <a:pPr lvl="2"/>
            <a:r>
              <a:rPr lang="en-US" altLang="ko-KR" dirty="0" smtClean="0"/>
              <a:t>According </a:t>
            </a:r>
            <a:r>
              <a:rPr lang="en-US" altLang="ko-KR" dirty="0"/>
              <a:t>to the macro ‘feature’</a:t>
            </a:r>
          </a:p>
          <a:p>
            <a:pPr lvl="1"/>
            <a:r>
              <a:rPr lang="en-US" altLang="ko-KR" dirty="0"/>
              <a:t>feature</a:t>
            </a:r>
          </a:p>
          <a:p>
            <a:pPr lvl="2"/>
            <a:r>
              <a:rPr lang="en-US" altLang="ko-KR" dirty="0"/>
              <a:t>GL_CULL_FACE</a:t>
            </a:r>
          </a:p>
          <a:p>
            <a:pPr lvl="1"/>
            <a:r>
              <a:rPr lang="en-US" altLang="ko-KR" dirty="0"/>
              <a:t>Default : </a:t>
            </a:r>
            <a:r>
              <a:rPr lang="en-US" altLang="ko-KR" dirty="0" err="1"/>
              <a:t>glDisable</a:t>
            </a:r>
            <a:r>
              <a:rPr lang="en-US" altLang="ko-KR" dirty="0"/>
              <a:t>(GL_CULL_FACE);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077072"/>
            <a:ext cx="2514600" cy="1924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797" y="4077073"/>
            <a:ext cx="2472451" cy="1924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 bwMode="auto">
          <a:xfrm>
            <a:off x="3672332" y="4854431"/>
            <a:ext cx="5453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2000" b="1" dirty="0" smtClean="0">
                <a:latin typeface="Tahoma" pitchFamily="34" charset="0"/>
                <a:ea typeface="맑은 고딕" pitchFamily="50" charset="-127"/>
              </a:rPr>
              <a:t>vs.</a:t>
            </a:r>
            <a:endParaRPr lang="ko-KR" altLang="en-US" sz="2000" b="1" dirty="0" smtClean="0"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1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 Volume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5698976" cy="4857784"/>
          </a:xfrm>
        </p:spPr>
        <p:txBody>
          <a:bodyPr>
            <a:normAutofit lnSpcReduction="10000"/>
          </a:bodyPr>
          <a:lstStyle/>
          <a:p>
            <a:r>
              <a:rPr lang="en-US" altLang="ko-KR" sz="1700" b="0" dirty="0"/>
              <a:t>void </a:t>
            </a:r>
            <a:r>
              <a:rPr lang="en-US" altLang="ko-KR" dirty="0" err="1"/>
              <a:t>glOrtho</a:t>
            </a:r>
            <a:r>
              <a:rPr lang="en-US" altLang="ko-KR" sz="1700" b="0" dirty="0"/>
              <a:t>(</a:t>
            </a:r>
            <a:r>
              <a:rPr lang="en-US" altLang="ko-KR" sz="1700" b="0" dirty="0" err="1"/>
              <a:t>GLdouble</a:t>
            </a:r>
            <a:r>
              <a:rPr lang="en-US" altLang="ko-KR" sz="1700" b="0" dirty="0"/>
              <a:t> left, </a:t>
            </a:r>
            <a:r>
              <a:rPr lang="en-US" altLang="ko-KR" sz="1700" b="0" dirty="0" err="1"/>
              <a:t>GLdouble</a:t>
            </a:r>
            <a:r>
              <a:rPr lang="en-US" altLang="ko-KR" sz="1700" b="0" dirty="0"/>
              <a:t> right, </a:t>
            </a:r>
            <a:r>
              <a:rPr lang="en-US" altLang="ko-KR" sz="1700" b="0" dirty="0" err="1" smtClean="0"/>
              <a:t>GLdouble</a:t>
            </a:r>
            <a:r>
              <a:rPr lang="en-US" altLang="ko-KR" sz="1700" b="0" dirty="0" smtClean="0"/>
              <a:t> </a:t>
            </a:r>
            <a:r>
              <a:rPr lang="en-US" altLang="ko-KR" sz="1700" b="0" dirty="0"/>
              <a:t>bottom, </a:t>
            </a:r>
            <a:r>
              <a:rPr lang="en-US" altLang="ko-KR" sz="1700" b="0" dirty="0" err="1"/>
              <a:t>GLdouble</a:t>
            </a:r>
            <a:r>
              <a:rPr lang="en-US" altLang="ko-KR" sz="1700" b="0" dirty="0"/>
              <a:t> top, </a:t>
            </a:r>
            <a:r>
              <a:rPr lang="en-US" altLang="ko-KR" sz="1700" b="0" dirty="0" err="1"/>
              <a:t>GLdouble</a:t>
            </a:r>
            <a:r>
              <a:rPr lang="en-US" altLang="ko-KR" sz="1700" b="0" dirty="0"/>
              <a:t> </a:t>
            </a:r>
            <a:r>
              <a:rPr lang="en-US" altLang="ko-KR" sz="1700" b="0" dirty="0" err="1"/>
              <a:t>zNear</a:t>
            </a:r>
            <a:r>
              <a:rPr lang="en-US" altLang="ko-KR" sz="1700" b="0" dirty="0"/>
              <a:t>, </a:t>
            </a:r>
            <a:r>
              <a:rPr lang="en-US" altLang="ko-KR" sz="1700" b="0" dirty="0" err="1" smtClean="0"/>
              <a:t>GLdouble</a:t>
            </a:r>
            <a:r>
              <a:rPr lang="en-US" altLang="ko-KR" sz="1700" b="0" dirty="0" smtClean="0"/>
              <a:t> </a:t>
            </a:r>
            <a:r>
              <a:rPr lang="en-US" altLang="ko-KR" sz="1700" b="0" dirty="0" err="1"/>
              <a:t>zFar</a:t>
            </a:r>
            <a:r>
              <a:rPr lang="en-US" altLang="ko-KR" sz="1700" b="0" dirty="0"/>
              <a:t>)</a:t>
            </a:r>
          </a:p>
          <a:p>
            <a:pPr lvl="3"/>
            <a:endParaRPr lang="en-US" altLang="ko-KR" dirty="0"/>
          </a:p>
          <a:p>
            <a:r>
              <a:rPr lang="en-US" altLang="ko-KR" sz="1700" b="0" dirty="0"/>
              <a:t>void</a:t>
            </a:r>
            <a:r>
              <a:rPr lang="en-US" altLang="ko-KR" b="0" dirty="0"/>
              <a:t> </a:t>
            </a:r>
            <a:r>
              <a:rPr lang="en-US" altLang="ko-KR" dirty="0" err="1"/>
              <a:t>glFrustum</a:t>
            </a:r>
            <a:r>
              <a:rPr lang="en-US" altLang="ko-KR" sz="1700" b="0" dirty="0"/>
              <a:t>(</a:t>
            </a:r>
            <a:r>
              <a:rPr lang="en-US" altLang="ko-KR" sz="1700" b="0" dirty="0" err="1"/>
              <a:t>GLdouble</a:t>
            </a:r>
            <a:r>
              <a:rPr lang="en-US" altLang="ko-KR" sz="1700" b="0" dirty="0"/>
              <a:t> left, </a:t>
            </a:r>
            <a:r>
              <a:rPr lang="en-US" altLang="ko-KR" sz="1700" b="0" dirty="0" err="1"/>
              <a:t>GLdouble</a:t>
            </a:r>
            <a:r>
              <a:rPr lang="en-US" altLang="ko-KR" sz="1700" b="0" dirty="0"/>
              <a:t> right, </a:t>
            </a:r>
            <a:r>
              <a:rPr lang="en-US" altLang="ko-KR" sz="1700" b="0" dirty="0" err="1" smtClean="0"/>
              <a:t>GLdouble</a:t>
            </a:r>
            <a:r>
              <a:rPr lang="en-US" altLang="ko-KR" sz="1700" b="0" dirty="0" smtClean="0"/>
              <a:t> </a:t>
            </a:r>
            <a:r>
              <a:rPr lang="en-US" altLang="ko-KR" sz="1700" b="0" dirty="0"/>
              <a:t>bottom, </a:t>
            </a:r>
            <a:r>
              <a:rPr lang="en-US" altLang="ko-KR" sz="1700" b="0" dirty="0" err="1"/>
              <a:t>GLdouble</a:t>
            </a:r>
            <a:r>
              <a:rPr lang="en-US" altLang="ko-KR" sz="1700" b="0" dirty="0"/>
              <a:t> top, </a:t>
            </a:r>
            <a:r>
              <a:rPr lang="en-US" altLang="ko-KR" sz="1700" b="0" dirty="0" err="1"/>
              <a:t>GLdouble</a:t>
            </a:r>
            <a:r>
              <a:rPr lang="en-US" altLang="ko-KR" sz="1700" b="0" dirty="0"/>
              <a:t> </a:t>
            </a:r>
            <a:r>
              <a:rPr lang="en-US" altLang="ko-KR" sz="1700" b="0" dirty="0" err="1"/>
              <a:t>zNear</a:t>
            </a:r>
            <a:r>
              <a:rPr lang="en-US" altLang="ko-KR" sz="1700" b="0" dirty="0"/>
              <a:t>, </a:t>
            </a:r>
            <a:r>
              <a:rPr lang="en-US" altLang="ko-KR" sz="1700" b="0" dirty="0" err="1" smtClean="0"/>
              <a:t>GLdouble</a:t>
            </a:r>
            <a:r>
              <a:rPr lang="en-US" altLang="ko-KR" sz="1700" b="0" dirty="0" smtClean="0"/>
              <a:t> </a:t>
            </a:r>
            <a:r>
              <a:rPr lang="en-US" altLang="ko-KR" sz="1700" b="0" dirty="0" err="1"/>
              <a:t>zFar</a:t>
            </a:r>
            <a:r>
              <a:rPr lang="en-US" altLang="ko-KR" sz="1700" b="0" dirty="0"/>
              <a:t>)</a:t>
            </a:r>
          </a:p>
          <a:p>
            <a:pPr lvl="3"/>
            <a:endParaRPr lang="en-US" altLang="ko-KR" dirty="0"/>
          </a:p>
          <a:p>
            <a:r>
              <a:rPr lang="en-US" altLang="ko-KR" sz="1700" b="0" dirty="0"/>
              <a:t>void</a:t>
            </a:r>
            <a:r>
              <a:rPr lang="en-US" altLang="ko-KR" b="0" dirty="0"/>
              <a:t> </a:t>
            </a:r>
            <a:r>
              <a:rPr lang="en-US" altLang="ko-KR" dirty="0" err="1"/>
              <a:t>gluPerspective</a:t>
            </a:r>
            <a:r>
              <a:rPr lang="en-US" altLang="ko-KR" sz="1700" b="0" dirty="0"/>
              <a:t>(</a:t>
            </a:r>
            <a:r>
              <a:rPr lang="en-US" altLang="ko-KR" sz="1700" b="0" dirty="0" err="1"/>
              <a:t>GLdouble</a:t>
            </a:r>
            <a:r>
              <a:rPr lang="en-US" altLang="ko-KR" sz="1700" b="0" dirty="0"/>
              <a:t> </a:t>
            </a:r>
            <a:r>
              <a:rPr lang="en-US" altLang="ko-KR" sz="1700" b="0" dirty="0" err="1"/>
              <a:t>fov</a:t>
            </a:r>
            <a:r>
              <a:rPr lang="en-US" altLang="ko-KR" sz="1700" b="0" dirty="0"/>
              <a:t>, </a:t>
            </a:r>
            <a:r>
              <a:rPr lang="en-US" altLang="ko-KR" sz="1700" b="0" dirty="0" err="1" smtClean="0"/>
              <a:t>GLdouble</a:t>
            </a:r>
            <a:r>
              <a:rPr lang="en-US" altLang="ko-KR" sz="1700" b="0" dirty="0" smtClean="0"/>
              <a:t> </a:t>
            </a:r>
            <a:r>
              <a:rPr lang="en-US" altLang="ko-KR" sz="1700" b="0" dirty="0"/>
              <a:t>aspect, </a:t>
            </a:r>
            <a:r>
              <a:rPr lang="en-US" altLang="ko-KR" sz="1700" b="0" dirty="0" err="1"/>
              <a:t>GLdouble</a:t>
            </a:r>
            <a:r>
              <a:rPr lang="en-US" altLang="ko-KR" sz="1700" b="0" dirty="0"/>
              <a:t> near, </a:t>
            </a:r>
            <a:r>
              <a:rPr lang="en-US" altLang="ko-KR" sz="1700" b="0" dirty="0" err="1"/>
              <a:t>GLdouble</a:t>
            </a:r>
            <a:r>
              <a:rPr lang="en-US" altLang="ko-KR" sz="1700" b="0" dirty="0"/>
              <a:t> far)</a:t>
            </a:r>
          </a:p>
          <a:p>
            <a:pPr lvl="1"/>
            <a:r>
              <a:rPr lang="en-US" altLang="ko-KR" dirty="0" err="1" smtClean="0"/>
              <a:t>fov</a:t>
            </a:r>
            <a:r>
              <a:rPr lang="en-US" altLang="ko-KR" dirty="0" smtClean="0"/>
              <a:t>: </a:t>
            </a:r>
            <a:r>
              <a:rPr lang="en-US" altLang="ko-KR" dirty="0"/>
              <a:t>field of view (degree, 0~180)</a:t>
            </a:r>
          </a:p>
          <a:p>
            <a:pPr lvl="1"/>
            <a:r>
              <a:rPr lang="en-US" altLang="ko-KR" dirty="0" smtClean="0"/>
              <a:t>aspect: </a:t>
            </a:r>
            <a:r>
              <a:rPr lang="en-US" altLang="ko-KR" dirty="0"/>
              <a:t>aspect ratio (Width/Height)</a:t>
            </a:r>
          </a:p>
          <a:p>
            <a:pPr lvl="1"/>
            <a:r>
              <a:rPr lang="en-US" altLang="ko-KR" dirty="0" smtClean="0"/>
              <a:t>near: </a:t>
            </a:r>
            <a:r>
              <a:rPr lang="en-US" altLang="ko-KR" dirty="0"/>
              <a:t>near clipping plane</a:t>
            </a:r>
          </a:p>
          <a:p>
            <a:pPr lvl="1"/>
            <a:r>
              <a:rPr lang="en-US" altLang="ko-KR" dirty="0" smtClean="0"/>
              <a:t>far: </a:t>
            </a:r>
            <a:r>
              <a:rPr lang="en-US" altLang="ko-KR" dirty="0"/>
              <a:t>far clipping plane</a:t>
            </a:r>
          </a:p>
          <a:p>
            <a:endParaRPr lang="ko-KR" altLang="en-US" dirty="0"/>
          </a:p>
        </p:txBody>
      </p:sp>
      <p:pic>
        <p:nvPicPr>
          <p:cNvPr id="4" name="그림 5" descr="werwer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98575"/>
            <a:ext cx="257175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4510088"/>
            <a:ext cx="33083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Matrix-related Functions (1/2)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0" dirty="0"/>
              <a:t>void </a:t>
            </a:r>
            <a:r>
              <a:rPr lang="en-US" altLang="ko-KR" dirty="0" err="1"/>
              <a:t>glMatrixMode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GLenum</a:t>
            </a:r>
            <a:r>
              <a:rPr lang="en-US" altLang="ko-KR" sz="1800" b="0" dirty="0"/>
              <a:t> mode)</a:t>
            </a:r>
            <a:endParaRPr lang="en-US" altLang="ko-KR" b="0" dirty="0"/>
          </a:p>
          <a:p>
            <a:pPr lvl="1"/>
            <a:r>
              <a:rPr lang="en-US" altLang="ko-KR" dirty="0"/>
              <a:t>Sets the type of a matrix stack to be processed</a:t>
            </a:r>
          </a:p>
          <a:p>
            <a:pPr lvl="1"/>
            <a:r>
              <a:rPr lang="en-US" altLang="ko-KR" dirty="0"/>
              <a:t>mode</a:t>
            </a:r>
          </a:p>
          <a:p>
            <a:pPr lvl="2"/>
            <a:r>
              <a:rPr lang="en-US" altLang="ko-KR" dirty="0"/>
              <a:t>GL_MODELVIEW</a:t>
            </a:r>
          </a:p>
          <a:p>
            <a:pPr lvl="3"/>
            <a:r>
              <a:rPr lang="en-US" altLang="ko-KR" dirty="0"/>
              <a:t>When we move the object</a:t>
            </a:r>
          </a:p>
          <a:p>
            <a:pPr lvl="2"/>
            <a:r>
              <a:rPr lang="en-US" altLang="ko-KR" dirty="0"/>
              <a:t>GL_PROJECTION</a:t>
            </a:r>
          </a:p>
          <a:p>
            <a:pPr lvl="3"/>
            <a:r>
              <a:rPr lang="en-US" altLang="ko-KR" dirty="0"/>
              <a:t>When we define the clipping view </a:t>
            </a:r>
            <a:r>
              <a:rPr lang="en-US" altLang="ko-KR" dirty="0" smtClean="0"/>
              <a:t>volume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sz="1800" b="0" dirty="0"/>
              <a:t>void </a:t>
            </a:r>
            <a:r>
              <a:rPr lang="en-US" altLang="ko-KR" dirty="0" err="1"/>
              <a:t>glLoadIdentity</a:t>
            </a:r>
            <a:r>
              <a:rPr lang="en-US" altLang="ko-KR" sz="1800" b="0" dirty="0"/>
              <a:t>()</a:t>
            </a:r>
            <a:endParaRPr lang="en-US" altLang="ko-KR" b="0" dirty="0"/>
          </a:p>
          <a:p>
            <a:pPr lvl="1"/>
            <a:r>
              <a:rPr lang="en-US" altLang="ko-KR" dirty="0"/>
              <a:t>Loads the identity matrix on the current matrix </a:t>
            </a:r>
            <a:r>
              <a:rPr lang="en-US" altLang="ko-KR" dirty="0" smtClean="0"/>
              <a:t>stack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Matrix-related Functions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0" dirty="0"/>
              <a:t>void </a:t>
            </a:r>
            <a:r>
              <a:rPr lang="en-US" altLang="ko-KR" dirty="0" err="1"/>
              <a:t>glLoadMatrixf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const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GLfloat</a:t>
            </a:r>
            <a:r>
              <a:rPr lang="en-US" altLang="ko-KR" sz="1800" b="0" dirty="0"/>
              <a:t> *M)</a:t>
            </a:r>
            <a:endParaRPr lang="en-US" altLang="ko-KR" b="0" dirty="0"/>
          </a:p>
          <a:p>
            <a:pPr lvl="1"/>
            <a:r>
              <a:rPr lang="en-US" altLang="ko-KR" dirty="0"/>
              <a:t>Loads the given matrix on the current matrix </a:t>
            </a:r>
            <a:r>
              <a:rPr lang="en-US" altLang="ko-KR" dirty="0" smtClean="0"/>
              <a:t>stack</a:t>
            </a:r>
          </a:p>
          <a:p>
            <a:pPr lvl="3"/>
            <a:endParaRPr lang="en-US" altLang="ko-KR" dirty="0"/>
          </a:p>
          <a:p>
            <a:r>
              <a:rPr lang="en-US" altLang="ko-KR" sz="1800" b="0" dirty="0"/>
              <a:t>void</a:t>
            </a:r>
            <a:r>
              <a:rPr lang="en-US" altLang="ko-KR" sz="1800" dirty="0"/>
              <a:t> </a:t>
            </a:r>
            <a:r>
              <a:rPr lang="en-US" altLang="ko-KR" dirty="0" err="1"/>
              <a:t>glMultMatrixf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const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GLfloat</a:t>
            </a:r>
            <a:r>
              <a:rPr lang="en-US" altLang="ko-KR" sz="1800" b="0" dirty="0"/>
              <a:t> *M)</a:t>
            </a:r>
            <a:endParaRPr lang="en-US" altLang="ko-KR" b="0" dirty="0"/>
          </a:p>
          <a:p>
            <a:pPr lvl="1"/>
            <a:r>
              <a:rPr lang="en-US" altLang="ko-KR" dirty="0"/>
              <a:t>Multiplies the given matrix with the current matrix of the matrix stack</a:t>
            </a:r>
          </a:p>
          <a:p>
            <a:pPr lvl="3"/>
            <a:endParaRPr lang="en-US" altLang="ko-KR" dirty="0"/>
          </a:p>
          <a:p>
            <a:r>
              <a:rPr lang="en-US" altLang="ko-KR" dirty="0"/>
              <a:t>*M</a:t>
            </a:r>
          </a:p>
          <a:p>
            <a:pPr lvl="1"/>
            <a:r>
              <a:rPr lang="en-US" altLang="ko-KR" dirty="0"/>
              <a:t>16-length array </a:t>
            </a:r>
          </a:p>
          <a:p>
            <a:pPr lvl="2"/>
            <a:r>
              <a:rPr lang="en-US" altLang="ko-KR" dirty="0" smtClean="0"/>
              <a:t>Means </a:t>
            </a:r>
            <a:r>
              <a:rPr lang="en-US" altLang="ko-KR" dirty="0"/>
              <a:t>4x4 matrix</a:t>
            </a:r>
          </a:p>
          <a:p>
            <a:pPr lvl="1"/>
            <a:r>
              <a:rPr lang="en-US" altLang="ko-KR" dirty="0"/>
              <a:t>Column-major notation</a:t>
            </a:r>
          </a:p>
          <a:p>
            <a:endParaRPr lang="ko-KR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623117"/>
              </p:ext>
            </p:extLst>
          </p:nvPr>
        </p:nvGraphicFramePr>
        <p:xfrm>
          <a:off x="4572000" y="3964916"/>
          <a:ext cx="3633093" cy="2488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1" name="수식" r:id="rId3" imgW="1371600" imgH="939800" progId="Equation.3">
                  <p:embed/>
                </p:oleObj>
              </mc:Choice>
              <mc:Fallback>
                <p:oleObj name="수식" r:id="rId3" imgW="13716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64916"/>
                        <a:ext cx="3633093" cy="2488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422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Transformations: Rotation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800" b="0" dirty="0"/>
              <a:t>void</a:t>
            </a:r>
            <a:r>
              <a:rPr lang="en-US" altLang="ko-KR" sz="1800" dirty="0"/>
              <a:t> </a:t>
            </a:r>
            <a:r>
              <a:rPr lang="en-US" altLang="ko-KR" dirty="0" err="1"/>
              <a:t>glRotatef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GLfloat</a:t>
            </a:r>
            <a:r>
              <a:rPr lang="en-US" altLang="ko-KR" sz="1800" b="0" dirty="0"/>
              <a:t> angle, </a:t>
            </a:r>
            <a:r>
              <a:rPr lang="en-US" altLang="ko-KR" sz="1800" b="0" dirty="0" err="1"/>
              <a:t>GLfloat</a:t>
            </a:r>
            <a:r>
              <a:rPr lang="en-US" altLang="ko-KR" sz="1800" b="0" dirty="0"/>
              <a:t> x, </a:t>
            </a:r>
            <a:r>
              <a:rPr lang="en-US" altLang="ko-KR" sz="1800" b="0" dirty="0" err="1"/>
              <a:t>GLfloat</a:t>
            </a:r>
            <a:r>
              <a:rPr lang="en-US" altLang="ko-KR" sz="1800" b="0" dirty="0"/>
              <a:t> y, </a:t>
            </a:r>
            <a:r>
              <a:rPr lang="en-US" altLang="ko-KR" sz="1800" b="0" dirty="0" err="1"/>
              <a:t>GLfloat</a:t>
            </a:r>
            <a:r>
              <a:rPr lang="en-US" altLang="ko-KR" sz="1800" b="0" dirty="0"/>
              <a:t> z)</a:t>
            </a:r>
            <a:endParaRPr lang="en-US" altLang="ko-KR" b="0" dirty="0"/>
          </a:p>
          <a:p>
            <a:pPr lvl="1"/>
            <a:r>
              <a:rPr lang="en-US" altLang="ko-KR" dirty="0"/>
              <a:t>Rotation axis (x, y, z)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  // Declare the transformation mode</a:t>
            </a:r>
          </a:p>
          <a:p>
            <a:pPr marL="457200" lvl="1" indent="0">
              <a:buNone/>
            </a:pPr>
            <a:r>
              <a:rPr lang="en-US" altLang="ko-KR" dirty="0" err="1"/>
              <a:t>glMatrixMode</a:t>
            </a:r>
            <a:r>
              <a:rPr lang="en-US" altLang="ko-KR" dirty="0"/>
              <a:t>(GL_MODELVIEW);</a:t>
            </a:r>
          </a:p>
          <a:p>
            <a:pPr marL="457200" lvl="1" indent="0">
              <a:buNone/>
            </a:pPr>
            <a:r>
              <a:rPr lang="en-US" altLang="ko-KR" dirty="0" err="1"/>
              <a:t>glLoadIdentity</a:t>
            </a:r>
            <a:r>
              <a:rPr lang="en-US" altLang="ko-KR" dirty="0"/>
              <a:t>();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  // z-Rotate the objects by 45 degree</a:t>
            </a:r>
          </a:p>
          <a:p>
            <a:pPr marL="457200" lvl="1" indent="0">
              <a:buNone/>
            </a:pPr>
            <a:r>
              <a:rPr lang="en-US" altLang="ko-KR" dirty="0" err="1"/>
              <a:t>glRotatef</a:t>
            </a:r>
            <a:r>
              <a:rPr lang="en-US" altLang="ko-KR" dirty="0"/>
              <a:t>(45.0, 0.0, 0.0, 1.0);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  // Draw the solid cube</a:t>
            </a:r>
          </a:p>
          <a:p>
            <a:pPr marL="457200" lvl="1" indent="0">
              <a:buNone/>
            </a:pPr>
            <a:r>
              <a:rPr lang="en-US" altLang="ko-KR" dirty="0" err="1"/>
              <a:t>glutSolidCube</a:t>
            </a:r>
            <a:r>
              <a:rPr lang="en-US" altLang="ko-KR" dirty="0"/>
              <a:t>(0.3);</a:t>
            </a:r>
          </a:p>
          <a:p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35411"/>
            <a:ext cx="342900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36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Transformations: Translation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700" b="0" dirty="0"/>
              <a:t>void</a:t>
            </a:r>
            <a:r>
              <a:rPr lang="en-US" altLang="ko-KR" sz="1700" dirty="0"/>
              <a:t> </a:t>
            </a:r>
            <a:r>
              <a:rPr lang="en-US" altLang="ko-KR" dirty="0" err="1"/>
              <a:t>glTranslatef</a:t>
            </a:r>
            <a:r>
              <a:rPr lang="en-US" altLang="ko-KR" sz="1700" b="0" dirty="0"/>
              <a:t>(</a:t>
            </a:r>
            <a:r>
              <a:rPr lang="en-US" altLang="ko-KR" sz="1700" b="0" dirty="0" err="1"/>
              <a:t>GLfloat</a:t>
            </a:r>
            <a:r>
              <a:rPr lang="en-US" altLang="ko-KR" sz="1700" b="0" dirty="0"/>
              <a:t> dx, </a:t>
            </a:r>
            <a:r>
              <a:rPr lang="en-US" altLang="ko-KR" sz="1700" b="0" dirty="0" err="1"/>
              <a:t>GLfloat</a:t>
            </a:r>
            <a:r>
              <a:rPr lang="en-US" altLang="ko-KR" sz="1700" b="0" dirty="0"/>
              <a:t> </a:t>
            </a:r>
            <a:r>
              <a:rPr lang="en-US" altLang="ko-KR" sz="1700" b="0" dirty="0" err="1"/>
              <a:t>dy</a:t>
            </a:r>
            <a:r>
              <a:rPr lang="en-US" altLang="ko-KR" sz="1700" b="0" dirty="0"/>
              <a:t>, </a:t>
            </a:r>
            <a:r>
              <a:rPr lang="en-US" altLang="ko-KR" sz="1700" b="0" dirty="0" err="1"/>
              <a:t>GLfloat</a:t>
            </a:r>
            <a:r>
              <a:rPr lang="en-US" altLang="ko-KR" sz="1700" b="0" dirty="0"/>
              <a:t> </a:t>
            </a:r>
            <a:r>
              <a:rPr lang="en-US" altLang="ko-KR" sz="1700" b="0" dirty="0" err="1"/>
              <a:t>dz</a:t>
            </a:r>
            <a:r>
              <a:rPr lang="en-US" altLang="ko-KR" sz="1700" b="0" dirty="0" smtClean="0"/>
              <a:t>)</a:t>
            </a:r>
            <a:endParaRPr lang="en-US" altLang="ko-KR" b="0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marL="457200" lvl="1" indent="0">
              <a:buNone/>
            </a:pPr>
            <a:r>
              <a:rPr lang="en-US" altLang="ko-KR" dirty="0" err="1"/>
              <a:t>glMatrixMode</a:t>
            </a:r>
            <a:r>
              <a:rPr lang="en-US" altLang="ko-KR" dirty="0"/>
              <a:t>(GL_MODELVIEW);</a:t>
            </a:r>
          </a:p>
          <a:p>
            <a:pPr marL="457200" lvl="1" indent="0">
              <a:buNone/>
            </a:pPr>
            <a:r>
              <a:rPr lang="en-US" altLang="ko-KR" dirty="0" err="1"/>
              <a:t>glLoadIdentity</a:t>
            </a:r>
            <a:r>
              <a:rPr lang="en-US" altLang="ko-KR" dirty="0"/>
              <a:t>();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  // Translate the objects by (0.5, -0.5, 0.0)</a:t>
            </a:r>
          </a:p>
          <a:p>
            <a:pPr marL="457200" lvl="1" indent="0">
              <a:buNone/>
            </a:pPr>
            <a:r>
              <a:rPr lang="en-US" altLang="ko-KR" dirty="0" err="1"/>
              <a:t>glTranslatef</a:t>
            </a:r>
            <a:r>
              <a:rPr lang="en-US" altLang="ko-KR" dirty="0"/>
              <a:t>(0.5, -0.5, 0.0);</a:t>
            </a:r>
          </a:p>
          <a:p>
            <a:pPr marL="457200" lvl="1" indent="0">
              <a:buNone/>
            </a:pPr>
            <a:r>
              <a:rPr lang="en-US" altLang="ko-KR" dirty="0" err="1"/>
              <a:t>glutSolidCube</a:t>
            </a:r>
            <a:r>
              <a:rPr lang="en-US" altLang="ko-KR" dirty="0"/>
              <a:t>(0.3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937108"/>
            <a:ext cx="3277046" cy="355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Transformations: Scaling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800" b="0" dirty="0"/>
              <a:t>void</a:t>
            </a:r>
            <a:r>
              <a:rPr lang="en-US" altLang="ko-KR" sz="1800" dirty="0"/>
              <a:t> </a:t>
            </a:r>
            <a:r>
              <a:rPr lang="en-US" altLang="ko-KR" dirty="0" err="1"/>
              <a:t>glScalef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GLfloat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sx</a:t>
            </a:r>
            <a:r>
              <a:rPr lang="en-US" altLang="ko-KR" sz="1800" b="0" dirty="0"/>
              <a:t>, </a:t>
            </a:r>
            <a:r>
              <a:rPr lang="en-US" altLang="ko-KR" sz="1800" b="0" dirty="0" err="1"/>
              <a:t>GLfloat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sy</a:t>
            </a:r>
            <a:r>
              <a:rPr lang="en-US" altLang="ko-KR" sz="1800" b="0" dirty="0"/>
              <a:t>, </a:t>
            </a:r>
            <a:r>
              <a:rPr lang="en-US" altLang="ko-KR" sz="1800" b="0" dirty="0" err="1"/>
              <a:t>GLfloat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sz</a:t>
            </a:r>
            <a:r>
              <a:rPr lang="en-US" altLang="ko-KR" sz="1800" b="0" dirty="0"/>
              <a:t>)</a:t>
            </a:r>
            <a:endParaRPr lang="en-US" altLang="ko-KR" b="0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marL="457200" lvl="1" indent="0">
              <a:buNone/>
            </a:pPr>
            <a:r>
              <a:rPr lang="en-US" altLang="ko-KR" dirty="0" err="1"/>
              <a:t>glMatrixMode</a:t>
            </a:r>
            <a:r>
              <a:rPr lang="en-US" altLang="ko-KR" dirty="0"/>
              <a:t>(GL_MODELVIEW);</a:t>
            </a:r>
          </a:p>
          <a:p>
            <a:pPr marL="457200" lvl="1" indent="0">
              <a:buNone/>
            </a:pPr>
            <a:r>
              <a:rPr lang="en-US" altLang="ko-KR" dirty="0" err="1"/>
              <a:t>glLoadIdentity</a:t>
            </a:r>
            <a:r>
              <a:rPr lang="en-US" altLang="ko-KR" dirty="0"/>
              <a:t>();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// Scale the objects by (2.0, 1.0, 1.0)</a:t>
            </a:r>
          </a:p>
          <a:p>
            <a:pPr marL="457200" lvl="1" indent="0">
              <a:buNone/>
            </a:pPr>
            <a:r>
              <a:rPr lang="en-US" altLang="ko-KR" dirty="0" err="1"/>
              <a:t>glScalef</a:t>
            </a:r>
            <a:r>
              <a:rPr lang="en-US" altLang="ko-KR" dirty="0"/>
              <a:t>(2.0, 1.0, 1.0);</a:t>
            </a:r>
          </a:p>
          <a:p>
            <a:pPr marL="457200" lvl="1" indent="0">
              <a:buNone/>
            </a:pPr>
            <a:r>
              <a:rPr lang="en-US" altLang="ko-KR" dirty="0" err="1"/>
              <a:t>glutSolidCube</a:t>
            </a:r>
            <a:r>
              <a:rPr lang="en-US" altLang="ko-KR" dirty="0"/>
              <a:t>(0.3);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671" y="2738586"/>
            <a:ext cx="34258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6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Series of Transformations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13928" r="69276" b="46931"/>
          <a:stretch>
            <a:fillRect/>
          </a:stretch>
        </p:blipFill>
        <p:spPr bwMode="auto">
          <a:xfrm>
            <a:off x="214313" y="1285875"/>
            <a:ext cx="3643312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53755" r="69276" b="26703"/>
          <a:stretch>
            <a:fillRect/>
          </a:stretch>
        </p:blipFill>
        <p:spPr bwMode="auto">
          <a:xfrm>
            <a:off x="3000375" y="1336675"/>
            <a:ext cx="3643313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34" y="2800350"/>
            <a:ext cx="3357562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glPushMatrix</a:t>
            </a:r>
            <a:r>
              <a:rPr lang="en-US" altLang="ko-KR" dirty="0" smtClean="0"/>
              <a:t>() / </a:t>
            </a:r>
            <a:r>
              <a:rPr lang="en-US" altLang="ko-KR" dirty="0" err="1" smtClean="0"/>
              <a:t>glPopMatrix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Store/retrieve the current matrix</a:t>
            </a:r>
          </a:p>
          <a:p>
            <a:pPr lvl="1"/>
            <a:r>
              <a:rPr lang="en-US" altLang="ko-KR" dirty="0" smtClean="0"/>
              <a:t>In the stack corresponding to the current matrix mode</a:t>
            </a:r>
          </a:p>
          <a:p>
            <a:pPr lvl="3"/>
            <a:endParaRPr lang="en-US" altLang="ko-KR" dirty="0"/>
          </a:p>
          <a:p>
            <a:r>
              <a:rPr lang="en-US" altLang="ko-KR" dirty="0"/>
              <a:t>When popping the matrix,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 err="1"/>
              <a:t>modelview</a:t>
            </a:r>
            <a:r>
              <a:rPr lang="en-US" altLang="ko-KR" dirty="0"/>
              <a:t> matrix is replaced by the one from </a:t>
            </a:r>
            <a:r>
              <a:rPr lang="en-US" altLang="ko-KR" dirty="0" smtClean="0"/>
              <a:t>stack</a:t>
            </a:r>
          </a:p>
          <a:p>
            <a:pPr lvl="3"/>
            <a:endParaRPr lang="en-US" altLang="ko-KR" dirty="0"/>
          </a:p>
          <a:p>
            <a:r>
              <a:rPr lang="en-US" altLang="ko-KR" dirty="0" smtClean="0"/>
              <a:t>Number of matrices storable in the stack</a:t>
            </a:r>
          </a:p>
          <a:p>
            <a:pPr lvl="1"/>
            <a:r>
              <a:rPr lang="en-US" altLang="ko-KR" dirty="0" err="1"/>
              <a:t>glGetIntegerv</a:t>
            </a:r>
            <a:r>
              <a:rPr lang="en-US" altLang="ko-KR" dirty="0"/>
              <a:t>()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GL_MAX_MODELVIEW_STACK_DEPTH: 32</a:t>
            </a:r>
          </a:p>
          <a:p>
            <a:pPr lvl="2"/>
            <a:r>
              <a:rPr lang="en-US" altLang="ko-KR" dirty="0" smtClean="0"/>
              <a:t>GL_MAX_PROJECTION_STACK_DEPTH: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38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018" y="3365322"/>
            <a:ext cx="3735174" cy="30997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989" y="1256652"/>
            <a:ext cx="3681548" cy="184077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Example of </a:t>
            </a:r>
            <a:br>
              <a:rPr lang="en-US" altLang="ko-KR" dirty="0" smtClean="0"/>
            </a:br>
            <a:r>
              <a:rPr lang="en-US" altLang="ko-KR" dirty="0" err="1" smtClean="0"/>
              <a:t>glPushMatrix</a:t>
            </a:r>
            <a:r>
              <a:rPr lang="en-US" altLang="ko-KR" dirty="0" smtClean="0"/>
              <a:t>() &amp; </a:t>
            </a:r>
            <a:r>
              <a:rPr lang="en-US" altLang="ko-KR" dirty="0" err="1" smtClean="0"/>
              <a:t>glPopMatrix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78454" y="490774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778" y="490774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Modelview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39770" y="6119538"/>
            <a:ext cx="1658679" cy="3083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T(3.0, 0.0, 0.0)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78454" y="15567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049225" y="2768587"/>
            <a:ext cx="1658679" cy="3083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T(3.0, 0.0, 0.0)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950182" y="1861916"/>
            <a:ext cx="2016224" cy="309066"/>
          </a:xfrm>
          <a:prstGeom prst="round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98778" y="155679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Modelview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50182" y="2793502"/>
            <a:ext cx="2016224" cy="309066"/>
          </a:xfrm>
          <a:prstGeom prst="round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48068" y="1256651"/>
            <a:ext cx="3683469" cy="309066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39770" y="2768587"/>
            <a:ext cx="1658679" cy="3083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T(3.0, 0.0, 0.0)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948068" y="2173176"/>
            <a:ext cx="3683469" cy="309066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39770" y="2460243"/>
            <a:ext cx="1658679" cy="3083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T(4.0, 0.0, 0.0)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3124" y="2768587"/>
            <a:ext cx="1658679" cy="3083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T(3.0, 0.0, 0.0)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271490" y="3259346"/>
            <a:ext cx="871296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1272798" y="1196752"/>
            <a:ext cx="14269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 smtClean="0">
                <a:latin typeface="Tahoma" pitchFamily="34" charset="0"/>
                <a:ea typeface="맑은 고딕" pitchFamily="50" charset="-127"/>
              </a:rPr>
              <a:t>[Sun &amp; Earth]</a:t>
            </a:r>
            <a:endParaRPr lang="ko-KR" altLang="en-US" sz="1400" b="1" dirty="0" smtClean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941782" y="4548270"/>
            <a:ext cx="20890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 smtClean="0">
                <a:latin typeface="Tahoma" pitchFamily="34" charset="0"/>
                <a:ea typeface="맑은 고딕" pitchFamily="50" charset="-127"/>
              </a:rPr>
              <a:t>[Sun, Earth, &amp; Moon]</a:t>
            </a:r>
            <a:endParaRPr lang="ko-KR" altLang="en-US" sz="1400" b="1" dirty="0" smtClean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53361" y="3349557"/>
            <a:ext cx="3167853" cy="228932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139952" y="3864611"/>
            <a:ext cx="1728191" cy="228932"/>
          </a:xfrm>
          <a:prstGeom prst="round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57625" y="6126903"/>
            <a:ext cx="1658679" cy="3083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T(3.0, 0.0, 0.0)</a:t>
            </a:r>
            <a:endParaRPr lang="ko-KR" altLang="en-US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356475" y="4126725"/>
            <a:ext cx="3167853" cy="228932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39770" y="5811194"/>
            <a:ext cx="1658679" cy="3083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T(4.0, 0.0, 0.0)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367547" y="4661019"/>
            <a:ext cx="1728191" cy="22893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57625" y="5512559"/>
            <a:ext cx="1658679" cy="6071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T(4.0</a:t>
            </a:r>
            <a:r>
              <a:rPr lang="en-US" altLang="ko-KR" dirty="0"/>
              <a:t>, 0.0, 0.0)</a:t>
            </a:r>
            <a:endParaRPr lang="ko-KR" altLang="en-US" dirty="0"/>
          </a:p>
          <a:p>
            <a:pPr algn="ctr"/>
            <a:r>
              <a:rPr lang="en-US" altLang="ko-KR" dirty="0" smtClean="0"/>
              <a:t>T(3.0, 0.0, 0.0)</a:t>
            </a:r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577669" y="4918166"/>
            <a:ext cx="3167853" cy="228932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39770" y="5502850"/>
            <a:ext cx="1658679" cy="3083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T(1.0, 0.0, 0.0)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367547" y="5435973"/>
            <a:ext cx="1728191" cy="22893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39065" y="5811194"/>
            <a:ext cx="1658679" cy="6071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T(4.0</a:t>
            </a:r>
            <a:r>
              <a:rPr lang="en-US" altLang="ko-KR" dirty="0"/>
              <a:t>, 0.0, 0.0)</a:t>
            </a:r>
            <a:endParaRPr lang="ko-KR" altLang="en-US" dirty="0"/>
          </a:p>
          <a:p>
            <a:pPr algn="ctr"/>
            <a:r>
              <a:rPr lang="en-US" altLang="ko-KR" dirty="0" smtClean="0"/>
              <a:t>T(3.0, 0.0, 0.0)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56475" y="5709607"/>
            <a:ext cx="3167853" cy="228932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40965" y="5502849"/>
            <a:ext cx="1658679" cy="3083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T(0.5, 0.5, 0.0)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145325" y="6237146"/>
            <a:ext cx="1728191" cy="228932"/>
          </a:xfrm>
          <a:prstGeom prst="round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38360" y="6101239"/>
            <a:ext cx="1658679" cy="3083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T(3.0, 0.0, 0.0)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049225" y="4855480"/>
            <a:ext cx="1658679" cy="1572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3711" y="4855480"/>
            <a:ext cx="1658679" cy="1572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49225" y="1504529"/>
            <a:ext cx="1658679" cy="1572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43711" y="1504529"/>
            <a:ext cx="1658679" cy="1572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7763136" y="1256651"/>
            <a:ext cx="14173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ko-KR" sz="1400" b="1" dirty="0" smtClean="0">
                <a:solidFill>
                  <a:srgbClr val="C00000"/>
                </a:solidFill>
                <a:latin typeface="Tahoma" pitchFamily="34" charset="0"/>
                <a:ea typeface="맑은 고딕" pitchFamily="50" charset="-127"/>
              </a:rPr>
              <a:t>(3.0, 0.0, 0.0)</a:t>
            </a:r>
            <a:endParaRPr lang="ko-KR" altLang="en-US" sz="1400" b="1" dirty="0" smtClean="0">
              <a:solidFill>
                <a:srgbClr val="C0000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7763136" y="2170982"/>
            <a:ext cx="14173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ko-KR" sz="1400" b="1" dirty="0" smtClean="0">
                <a:solidFill>
                  <a:srgbClr val="C00000"/>
                </a:solidFill>
                <a:latin typeface="Tahoma" pitchFamily="34" charset="0"/>
                <a:ea typeface="맑은 고딕" pitchFamily="50" charset="-127"/>
              </a:rPr>
              <a:t>(7.0, 0.0, 0.0)</a:t>
            </a:r>
            <a:endParaRPr lang="ko-KR" altLang="en-US" sz="1400" b="1" dirty="0" smtClean="0">
              <a:solidFill>
                <a:srgbClr val="C0000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 bwMode="auto">
          <a:xfrm>
            <a:off x="7763136" y="2765054"/>
            <a:ext cx="14173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ko-KR" sz="1400" b="1" dirty="0" smtClean="0">
                <a:solidFill>
                  <a:srgbClr val="C00000"/>
                </a:solidFill>
                <a:latin typeface="Tahoma" pitchFamily="34" charset="0"/>
                <a:ea typeface="맑은 고딕" pitchFamily="50" charset="-127"/>
              </a:rPr>
              <a:t>(3.0, 0.0, 0.0)</a:t>
            </a:r>
            <a:endParaRPr lang="ko-KR" altLang="en-US" sz="1400" b="1" dirty="0" smtClean="0">
              <a:solidFill>
                <a:srgbClr val="C0000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7763136" y="3310134"/>
            <a:ext cx="14173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ko-KR" sz="1400" b="1" dirty="0" smtClean="0">
                <a:solidFill>
                  <a:srgbClr val="C00000"/>
                </a:solidFill>
                <a:latin typeface="Tahoma" pitchFamily="34" charset="0"/>
                <a:ea typeface="맑은 고딕" pitchFamily="50" charset="-127"/>
              </a:rPr>
              <a:t>(3.0, 0.0, 0.0)</a:t>
            </a:r>
            <a:endParaRPr lang="ko-KR" altLang="en-US" sz="1400" b="1" dirty="0" smtClean="0">
              <a:solidFill>
                <a:srgbClr val="C0000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7763136" y="4078175"/>
            <a:ext cx="14173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ko-KR" sz="1400" b="1" dirty="0" smtClean="0">
                <a:solidFill>
                  <a:srgbClr val="C00000"/>
                </a:solidFill>
                <a:latin typeface="Tahoma" pitchFamily="34" charset="0"/>
                <a:ea typeface="맑은 고딕" pitchFamily="50" charset="-127"/>
              </a:rPr>
              <a:t>(7.0, 0.0, 0.0)</a:t>
            </a:r>
            <a:endParaRPr lang="ko-KR" altLang="en-US" sz="1400" b="1" dirty="0" smtClean="0">
              <a:solidFill>
                <a:srgbClr val="C0000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 bwMode="auto">
          <a:xfrm>
            <a:off x="7763136" y="4860275"/>
            <a:ext cx="14173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ko-KR" sz="1400" b="1" dirty="0" smtClean="0">
                <a:solidFill>
                  <a:srgbClr val="C00000"/>
                </a:solidFill>
                <a:latin typeface="Tahoma" pitchFamily="34" charset="0"/>
                <a:ea typeface="맑은 고딕" pitchFamily="50" charset="-127"/>
              </a:rPr>
              <a:t>(8.0, 0.0, 0.0)</a:t>
            </a:r>
            <a:endParaRPr lang="ko-KR" altLang="en-US" sz="1400" b="1" dirty="0" smtClean="0">
              <a:solidFill>
                <a:srgbClr val="C0000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 bwMode="auto">
          <a:xfrm>
            <a:off x="7769276" y="5391149"/>
            <a:ext cx="14173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ko-KR" sz="1400" b="1" dirty="0" smtClean="0">
                <a:solidFill>
                  <a:srgbClr val="C00000"/>
                </a:solidFill>
                <a:latin typeface="Tahoma" pitchFamily="34" charset="0"/>
                <a:ea typeface="맑은 고딕" pitchFamily="50" charset="-127"/>
              </a:rPr>
              <a:t>(7.0, 0.0, 0.0)</a:t>
            </a:r>
            <a:endParaRPr lang="ko-KR" altLang="en-US" sz="1400" b="1" dirty="0" smtClean="0">
              <a:solidFill>
                <a:srgbClr val="C0000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7763136" y="5675276"/>
            <a:ext cx="14173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ko-KR" sz="1400" b="1" dirty="0" smtClean="0">
                <a:solidFill>
                  <a:srgbClr val="C00000"/>
                </a:solidFill>
                <a:latin typeface="Tahoma" pitchFamily="34" charset="0"/>
                <a:ea typeface="맑은 고딕" pitchFamily="50" charset="-127"/>
              </a:rPr>
              <a:t>(7.5, </a:t>
            </a:r>
            <a:r>
              <a:rPr lang="en-US" altLang="ko-KR" sz="1400" b="1" dirty="0" smtClean="0">
                <a:solidFill>
                  <a:srgbClr val="C00000"/>
                </a:solidFill>
                <a:latin typeface="Tahoma" pitchFamily="34" charset="0"/>
                <a:ea typeface="맑은 고딕" pitchFamily="50" charset="-127"/>
              </a:rPr>
              <a:t>0.5</a:t>
            </a:r>
            <a:r>
              <a:rPr lang="en-US" altLang="ko-KR" sz="1400" b="1" dirty="0" smtClean="0">
                <a:solidFill>
                  <a:srgbClr val="C00000"/>
                </a:solidFill>
                <a:latin typeface="Tahoma" pitchFamily="34" charset="0"/>
                <a:ea typeface="맑은 고딕" pitchFamily="50" charset="-127"/>
              </a:rPr>
              <a:t>, 0.0)</a:t>
            </a:r>
            <a:endParaRPr lang="ko-KR" altLang="en-US" sz="1400" b="1" dirty="0" smtClean="0">
              <a:solidFill>
                <a:srgbClr val="C0000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7761676" y="6197723"/>
            <a:ext cx="14173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ko-KR" sz="1400" b="1" dirty="0" smtClean="0">
                <a:solidFill>
                  <a:srgbClr val="C00000"/>
                </a:solidFill>
                <a:latin typeface="Tahoma" pitchFamily="34" charset="0"/>
                <a:ea typeface="맑은 고딕" pitchFamily="50" charset="-127"/>
              </a:rPr>
              <a:t>(3.0, 0.0, 0.0)</a:t>
            </a:r>
            <a:endParaRPr lang="ko-KR" altLang="en-US" sz="1400" b="1" dirty="0" smtClean="0">
              <a:solidFill>
                <a:srgbClr val="C00000"/>
              </a:solidFill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3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"/>
                            </p:stCondLst>
                            <p:childTnLst>
                              <p:par>
                                <p:cTn id="9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0"/>
                            </p:stCondLst>
                            <p:childTnLst>
                              <p:par>
                                <p:cTn id="1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"/>
                            </p:stCondLst>
                            <p:childTnLst>
                              <p:par>
                                <p:cTn id="1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50"/>
                            </p:stCondLst>
                            <p:childTnLst>
                              <p:par>
                                <p:cTn id="1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750"/>
                            </p:stCondLst>
                            <p:childTnLst>
                              <p:par>
                                <p:cTn id="15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50"/>
                            </p:stCondLst>
                            <p:childTnLst>
                              <p:par>
                                <p:cTn id="17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50"/>
                            </p:stCondLst>
                            <p:childTnLst>
                              <p:par>
                                <p:cTn id="18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750"/>
                            </p:stCondLst>
                            <p:childTnLst>
                              <p:par>
                                <p:cTn id="20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00"/>
                            </p:stCondLst>
                            <p:childTnLst>
                              <p:par>
                                <p:cTn id="20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0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 animBg="1"/>
      <p:bldP spid="19" grpId="1" animBg="1"/>
      <p:bldP spid="36" grpId="0" animBg="1"/>
      <p:bldP spid="36" grpId="1" animBg="1"/>
      <p:bldP spid="38" grpId="0" animBg="1"/>
      <p:bldP spid="40" grpId="0" animBg="1"/>
      <p:bldP spid="41" grpId="0" animBg="1"/>
      <p:bldP spid="42" grpId="0" animBg="1"/>
      <p:bldP spid="42" grpId="1" animBg="1"/>
      <p:bldP spid="43" grpId="0" animBg="1"/>
      <p:bldP spid="44" grpId="0" animBg="1"/>
      <p:bldP spid="44" grpId="1" animBg="1"/>
      <p:bldP spid="45" grpId="0" animBg="1"/>
      <p:bldP spid="50" grpId="0"/>
      <p:bldP spid="51" grpId="0" animBg="1"/>
      <p:bldP spid="52" grpId="0" animBg="1"/>
      <p:bldP spid="53" grpId="0" animBg="1"/>
      <p:bldP spid="53" grpId="1" animBg="1"/>
      <p:bldP spid="54" grpId="0" animBg="1"/>
      <p:bldP spid="55" grpId="0" animBg="1"/>
      <p:bldP spid="55" grpId="1" animBg="1"/>
      <p:bldP spid="56" grpId="0" animBg="1"/>
      <p:bldP spid="57" grpId="0" animBg="1"/>
      <p:bldP spid="57" grpId="1" animBg="1"/>
      <p:bldP spid="58" grpId="0" animBg="1"/>
      <p:bldP spid="59" grpId="0" animBg="1"/>
      <p:bldP spid="59" grpId="1" animBg="1"/>
      <p:bldP spid="60" grpId="0" animBg="1"/>
      <p:bldP spid="61" grpId="0" animBg="1"/>
      <p:bldP spid="61" grpId="1" animBg="1"/>
      <p:bldP spid="62" grpId="0" animBg="1"/>
      <p:bldP spid="63" grpId="0" animBg="1"/>
      <p:bldP spid="63" grpId="2" animBg="1"/>
      <p:bldP spid="65" grpId="0" animBg="1"/>
      <p:bldP spid="66" grpId="0" animBg="1"/>
      <p:bldP spid="22" grpId="0" animBg="1"/>
      <p:bldP spid="23" grpId="0" animBg="1"/>
      <p:bldP spid="4" grpId="0"/>
      <p:bldP spid="64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the view volume works (1/2)</a:t>
            </a:r>
            <a:endParaRPr lang="ko-KR" altLang="en-US" dirty="0"/>
          </a:p>
        </p:txBody>
      </p:sp>
      <p:sp>
        <p:nvSpPr>
          <p:cNvPr id="4" name="Rectangle 39"/>
          <p:cNvSpPr txBox="1">
            <a:spLocks noChangeArrowheads="1"/>
          </p:cNvSpPr>
          <p:nvPr/>
        </p:nvSpPr>
        <p:spPr>
          <a:xfrm>
            <a:off x="1111255" y="1357312"/>
            <a:ext cx="6818331" cy="24288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100" kern="0" dirty="0">
                <a:solidFill>
                  <a:srgbClr val="581A0E"/>
                </a:solidFill>
                <a:latin typeface="Arial" pitchFamily="34" charset="0"/>
                <a:ea typeface="+mn-ea"/>
                <a:cs typeface="Arial" pitchFamily="34" charset="0"/>
              </a:rPr>
              <a:t>glOrtho</a:t>
            </a:r>
            <a:r>
              <a:rPr lang="en-US" altLang="ko-KR" sz="2100" kern="0" dirty="0">
                <a:latin typeface="Arial" pitchFamily="34" charset="0"/>
                <a:ea typeface="+mn-ea"/>
                <a:cs typeface="Arial" pitchFamily="34" charset="0"/>
              </a:rPr>
              <a:t>(-1.0, 1.0, -1.0, 1.0, -1.0, 1.0);</a:t>
            </a:r>
          </a:p>
        </p:txBody>
      </p:sp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1111255" y="3876676"/>
            <a:ext cx="6818331" cy="243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2100" dirty="0">
                <a:solidFill>
                  <a:srgbClr val="581A0E"/>
                </a:solidFill>
                <a:latin typeface="Arial" pitchFamily="34" charset="0"/>
                <a:cs typeface="Arial" pitchFamily="34" charset="0"/>
              </a:rPr>
              <a:t>glOrtho</a:t>
            </a:r>
            <a:r>
              <a:rPr lang="en-US" altLang="en-US" sz="2100" dirty="0">
                <a:latin typeface="Arial" pitchFamily="34" charset="0"/>
                <a:cs typeface="Arial" pitchFamily="34" charset="0"/>
              </a:rPr>
              <a:t>(0.0, 1.0, 0.0, 1.0, -1.0, 1.0);</a:t>
            </a:r>
            <a:endParaRPr lang="en-US" altLang="ko-KR" sz="21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6" descr="rer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4286250"/>
            <a:ext cx="20558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2" descr="rer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1790700"/>
            <a:ext cx="22415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9" descr="7_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854200"/>
            <a:ext cx="162877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1" descr="8_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4416425"/>
            <a:ext cx="162718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오른쪽 화살표 11"/>
          <p:cNvSpPr/>
          <p:nvPr/>
        </p:nvSpPr>
        <p:spPr>
          <a:xfrm>
            <a:off x="3929058" y="2117752"/>
            <a:ext cx="1571636" cy="1214446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Projection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오른쪽 화살표 12"/>
          <p:cNvSpPr/>
          <p:nvPr/>
        </p:nvSpPr>
        <p:spPr>
          <a:xfrm>
            <a:off x="3929058" y="4664228"/>
            <a:ext cx="1571636" cy="1214446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Projection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2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the view volume works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39"/>
          <p:cNvSpPr txBox="1">
            <a:spLocks noChangeArrowheads="1"/>
          </p:cNvSpPr>
          <p:nvPr/>
        </p:nvSpPr>
        <p:spPr>
          <a:xfrm>
            <a:off x="1111255" y="1357312"/>
            <a:ext cx="6818331" cy="24288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100" kern="0" dirty="0">
                <a:solidFill>
                  <a:srgbClr val="581A0E"/>
                </a:solidFill>
                <a:latin typeface="Arial" pitchFamily="34" charset="0"/>
                <a:ea typeface="+mn-ea"/>
                <a:cs typeface="Arial" pitchFamily="34" charset="0"/>
              </a:rPr>
              <a:t>glOrtho</a:t>
            </a:r>
            <a:r>
              <a:rPr lang="en-US" altLang="ko-KR" sz="2100" kern="0" dirty="0">
                <a:latin typeface="Arial" pitchFamily="34" charset="0"/>
                <a:ea typeface="+mn-ea"/>
                <a:cs typeface="Arial" pitchFamily="34" charset="0"/>
              </a:rPr>
              <a:t>(-1.0, 1.0, -1.0, 1.0, -1.0, 1.0);</a:t>
            </a:r>
          </a:p>
        </p:txBody>
      </p:sp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1111255" y="3876676"/>
            <a:ext cx="6818331" cy="243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2100" dirty="0">
                <a:solidFill>
                  <a:srgbClr val="581A0E"/>
                </a:solidFill>
                <a:latin typeface="Arial" pitchFamily="34" charset="0"/>
                <a:cs typeface="Arial" pitchFamily="34" charset="0"/>
              </a:rPr>
              <a:t>glOrtho</a:t>
            </a:r>
            <a:r>
              <a:rPr lang="en-US" altLang="en-US" sz="2100" dirty="0">
                <a:latin typeface="Arial" pitchFamily="34" charset="0"/>
                <a:cs typeface="Arial" pitchFamily="34" charset="0"/>
              </a:rPr>
              <a:t>(-3.0, 3.0, -3.0, 3.0, -1.0, 1.0);</a:t>
            </a:r>
            <a:endParaRPr lang="en-US" altLang="ko-KR" sz="21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2" descr="rer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1790700"/>
            <a:ext cx="22415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오른쪽 화살표 11"/>
          <p:cNvSpPr/>
          <p:nvPr/>
        </p:nvSpPr>
        <p:spPr>
          <a:xfrm>
            <a:off x="3929058" y="2117752"/>
            <a:ext cx="1571636" cy="1214446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Projection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오른쪽 화살표 12"/>
          <p:cNvSpPr/>
          <p:nvPr/>
        </p:nvSpPr>
        <p:spPr>
          <a:xfrm>
            <a:off x="3929058" y="4664228"/>
            <a:ext cx="1571636" cy="1214446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Projection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14" descr="rer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4524375"/>
            <a:ext cx="1909763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8" descr="10_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4418013"/>
            <a:ext cx="162718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9" descr="7_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854200"/>
            <a:ext cx="162877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9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glFrustum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" t="14999" r="71823" b="36429"/>
          <a:stretch>
            <a:fillRect/>
          </a:stretch>
        </p:blipFill>
        <p:spPr bwMode="auto">
          <a:xfrm>
            <a:off x="428625" y="1282700"/>
            <a:ext cx="4286250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96952"/>
            <a:ext cx="5144589" cy="276189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561975" y="4021138"/>
            <a:ext cx="3265488" cy="1793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2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Viewing Parameters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dirty="0" smtClean="0">
                <a:sym typeface="Wingdings" pitchFamily="2" charset="2"/>
              </a:rPr>
              <a:t>Camera position </a:t>
            </a:r>
            <a:r>
              <a:rPr lang="en-US" altLang="ko-KR" dirty="0" smtClean="0"/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 smtClean="0"/>
              <a:t>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 smtClean="0"/>
              <a:t>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dirty="0" smtClean="0"/>
              <a:t>)</a:t>
            </a:r>
          </a:p>
          <a:p>
            <a:pPr lvl="1">
              <a:defRPr/>
            </a:pPr>
            <a:r>
              <a:rPr lang="en-US" altLang="ko-KR" dirty="0" smtClean="0"/>
              <a:t>Eye point or view reference point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Camera direction 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 smtClean="0"/>
              <a:t>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 smtClean="0"/>
              <a:t>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dirty="0" smtClean="0"/>
              <a:t>)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Up vector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 smtClean="0"/>
              <a:t>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 smtClean="0"/>
              <a:t>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dirty="0" smtClean="0"/>
              <a:t>)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Field of view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fov</a:t>
            </a:r>
            <a:r>
              <a:rPr lang="en-US" altLang="ko-KR" dirty="0" smtClean="0"/>
              <a:t>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fov</a:t>
            </a:r>
            <a:r>
              <a:rPr lang="en-US" altLang="ko-KR" dirty="0" smtClean="0"/>
              <a:t>)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Viewplane</a:t>
            </a:r>
          </a:p>
          <a:p>
            <a:pPr lvl="2">
              <a:defRPr/>
            </a:pPr>
            <a:r>
              <a:rPr lang="en-US" altLang="ko-KR" dirty="0" smtClean="0"/>
              <a:t>Plane onto which an object is projected</a:t>
            </a:r>
          </a:p>
          <a:p>
            <a:pPr lvl="1">
              <a:defRPr/>
            </a:pPr>
            <a:r>
              <a:rPr lang="en-US" altLang="ko-KR" dirty="0" smtClean="0"/>
              <a:t>“Look-at” point</a:t>
            </a:r>
          </a:p>
          <a:p>
            <a:pPr lvl="1">
              <a:defRPr/>
            </a:pPr>
            <a:r>
              <a:rPr lang="en-US" altLang="ko-KR" dirty="0" smtClean="0"/>
              <a:t>Focal length</a:t>
            </a:r>
          </a:p>
          <a:p>
            <a:pPr lvl="1">
              <a:defRPr/>
            </a:pPr>
            <a:r>
              <a:rPr lang="en-US" altLang="ko-KR" dirty="0" smtClean="0"/>
              <a:t>Camera direction = viewplane normal</a:t>
            </a:r>
            <a:endParaRPr lang="ko-KR" altLang="en-US" dirty="0"/>
          </a:p>
        </p:txBody>
      </p:sp>
      <p:pic>
        <p:nvPicPr>
          <p:cNvPr id="27680" name="Picture 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6958" y="1773411"/>
            <a:ext cx="3419538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2534" name="TextBox 29"/>
          <p:cNvSpPr txBox="1">
            <a:spLocks noChangeArrowheads="1"/>
          </p:cNvSpPr>
          <p:nvPr/>
        </p:nvSpPr>
        <p:spPr bwMode="auto">
          <a:xfrm>
            <a:off x="6947382" y="1340768"/>
            <a:ext cx="942992" cy="27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 b="1">
                <a:latin typeface="Tahoma" pitchFamily="34" charset="0"/>
                <a:ea typeface="맑은 고딕" pitchFamily="50" charset="-127"/>
              </a:rPr>
              <a:t>Up Vector</a:t>
            </a:r>
            <a:endParaRPr lang="ko-KR" altLang="en-US" sz="1200" b="1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2536" name="TextBox 32"/>
          <p:cNvSpPr txBox="1">
            <a:spLocks noChangeArrowheads="1"/>
          </p:cNvSpPr>
          <p:nvPr/>
        </p:nvSpPr>
        <p:spPr bwMode="auto">
          <a:xfrm>
            <a:off x="5864071" y="2933617"/>
            <a:ext cx="808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200" b="1" dirty="0">
                <a:solidFill>
                  <a:schemeClr val="bg1"/>
                </a:solidFill>
                <a:latin typeface="Tahoma" pitchFamily="34" charset="0"/>
                <a:ea typeface="맑은 고딕" pitchFamily="50" charset="-127"/>
              </a:rPr>
              <a:t>Camera</a:t>
            </a:r>
          </a:p>
          <a:p>
            <a:pPr algn="ctr" eaLnBrk="1" hangingPunct="1"/>
            <a:r>
              <a:rPr lang="en-US" altLang="ko-KR" sz="1200" b="1" dirty="0">
                <a:solidFill>
                  <a:schemeClr val="bg1"/>
                </a:solidFill>
                <a:latin typeface="Tahoma" pitchFamily="34" charset="0"/>
                <a:ea typeface="맑은 고딕" pitchFamily="50" charset="-127"/>
              </a:rPr>
              <a:t>Position</a:t>
            </a:r>
            <a:endParaRPr lang="ko-KR" altLang="en-US" sz="1200" b="1" dirty="0">
              <a:solidFill>
                <a:schemeClr val="bg1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34" name="직선 화살표 연결선 33"/>
          <p:cNvCxnSpPr>
            <a:stCxn id="32" idx="6"/>
          </p:cNvCxnSpPr>
          <p:nvPr/>
        </p:nvCxnSpPr>
        <p:spPr bwMode="auto">
          <a:xfrm flipH="1" flipV="1">
            <a:off x="6509625" y="3164449"/>
            <a:ext cx="866082" cy="7143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 bwMode="auto">
          <a:xfrm rot="6317447">
            <a:off x="6391891" y="3877272"/>
            <a:ext cx="1422203" cy="223539"/>
          </a:xfrm>
          <a:prstGeom prst="rightArrow">
            <a:avLst>
              <a:gd name="adj1" fmla="val 50000"/>
              <a:gd name="adj2" fmla="val 85383"/>
            </a:avLst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자유형 17"/>
          <p:cNvSpPr/>
          <p:nvPr/>
        </p:nvSpPr>
        <p:spPr bwMode="auto">
          <a:xfrm>
            <a:off x="5518285" y="3769777"/>
            <a:ext cx="2811541" cy="2000116"/>
          </a:xfrm>
          <a:custGeom>
            <a:avLst/>
            <a:gdLst>
              <a:gd name="connsiteX0" fmla="*/ 0 w 2709333"/>
              <a:gd name="connsiteY0" fmla="*/ 0 h 1625600"/>
              <a:gd name="connsiteX1" fmla="*/ 2709333 w 2709333"/>
              <a:gd name="connsiteY1" fmla="*/ 338667 h 1625600"/>
              <a:gd name="connsiteX2" fmla="*/ 2709333 w 2709333"/>
              <a:gd name="connsiteY2" fmla="*/ 1625600 h 1625600"/>
              <a:gd name="connsiteX3" fmla="*/ 16933 w 2709333"/>
              <a:gd name="connsiteY3" fmla="*/ 1278467 h 1625600"/>
              <a:gd name="connsiteX4" fmla="*/ 0 w 2709333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9333" h="1625600">
                <a:moveTo>
                  <a:pt x="0" y="0"/>
                </a:moveTo>
                <a:lnTo>
                  <a:pt x="2709333" y="338667"/>
                </a:lnTo>
                <a:lnTo>
                  <a:pt x="2709333" y="1625600"/>
                </a:lnTo>
                <a:lnTo>
                  <a:pt x="16933" y="1278467"/>
                </a:lnTo>
                <a:lnTo>
                  <a:pt x="0" y="0"/>
                </a:lnTo>
                <a:close/>
              </a:path>
            </a:pathLst>
          </a:custGeom>
          <a:solidFill>
            <a:srgbClr val="4F81BD">
              <a:alpha val="6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 bwMode="auto">
          <a:xfrm>
            <a:off x="7117209" y="5288881"/>
            <a:ext cx="12588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</a:rPr>
              <a:t>Viewplane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2545" name="TextBox 20"/>
          <p:cNvSpPr txBox="1">
            <a:spLocks noChangeArrowheads="1"/>
          </p:cNvSpPr>
          <p:nvPr/>
        </p:nvSpPr>
        <p:spPr bwMode="auto">
          <a:xfrm>
            <a:off x="6963603" y="4867932"/>
            <a:ext cx="1375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 b="1" dirty="0">
                <a:latin typeface="Tahoma" pitchFamily="34" charset="0"/>
                <a:ea typeface="맑은 고딕" pitchFamily="50" charset="-127"/>
              </a:rPr>
              <a:t>“</a:t>
            </a:r>
            <a:r>
              <a:rPr lang="en-US" altLang="ko-KR" sz="1200" b="1" dirty="0" smtClean="0">
                <a:latin typeface="Tahoma" pitchFamily="34" charset="0"/>
                <a:ea typeface="맑은 고딕" pitchFamily="50" charset="-127"/>
              </a:rPr>
              <a:t>Look-at</a:t>
            </a:r>
            <a:r>
              <a:rPr lang="en-US" altLang="ko-KR" sz="1200" b="1" dirty="0">
                <a:latin typeface="Tahoma" pitchFamily="34" charset="0"/>
                <a:ea typeface="맑은 고딕" pitchFamily="50" charset="-127"/>
              </a:rPr>
              <a:t>” Point</a:t>
            </a:r>
            <a:endParaRPr lang="ko-KR" altLang="en-US" sz="1200" b="1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23" name="직선 화살표 연결선 22"/>
          <p:cNvCxnSpPr>
            <a:stCxn id="19" idx="6"/>
          </p:cNvCxnSpPr>
          <p:nvPr/>
        </p:nvCxnSpPr>
        <p:spPr bwMode="auto">
          <a:xfrm>
            <a:off x="6955284" y="4752306"/>
            <a:ext cx="368300" cy="130175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 bwMode="auto">
          <a:xfrm>
            <a:off x="6812660" y="4681470"/>
            <a:ext cx="142879" cy="142865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오른쪽 화살표 37"/>
          <p:cNvSpPr/>
          <p:nvPr/>
        </p:nvSpPr>
        <p:spPr bwMode="auto">
          <a:xfrm rot="16461610">
            <a:off x="6570514" y="2256245"/>
            <a:ext cx="1619880" cy="223539"/>
          </a:xfrm>
          <a:prstGeom prst="rightArrow">
            <a:avLst>
              <a:gd name="adj1" fmla="val 50000"/>
              <a:gd name="adj2" fmla="val 85383"/>
            </a:avLst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타원 31"/>
          <p:cNvSpPr/>
          <p:nvPr/>
        </p:nvSpPr>
        <p:spPr bwMode="auto">
          <a:xfrm>
            <a:off x="7232828" y="3164450"/>
            <a:ext cx="142879" cy="14286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559" name="TextBox 28"/>
          <p:cNvSpPr txBox="1">
            <a:spLocks noChangeArrowheads="1"/>
          </p:cNvSpPr>
          <p:nvPr/>
        </p:nvSpPr>
        <p:spPr bwMode="auto">
          <a:xfrm>
            <a:off x="7112893" y="3805972"/>
            <a:ext cx="15280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 b="1">
                <a:latin typeface="Tahoma" pitchFamily="34" charset="0"/>
                <a:ea typeface="맑은 고딕" pitchFamily="50" charset="-127"/>
              </a:rPr>
              <a:t>Camera Direction</a:t>
            </a:r>
            <a:endParaRPr lang="ko-KR" altLang="en-US" sz="1200" b="1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1" name="오른쪽 화살표 20"/>
          <p:cNvSpPr/>
          <p:nvPr/>
        </p:nvSpPr>
        <p:spPr bwMode="auto">
          <a:xfrm rot="549526">
            <a:off x="7360272" y="3244638"/>
            <a:ext cx="1422203" cy="223539"/>
          </a:xfrm>
          <a:prstGeom prst="rightArrow">
            <a:avLst>
              <a:gd name="adj1" fmla="val 50000"/>
              <a:gd name="adj2" fmla="val 85383"/>
            </a:avLst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5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Viewing Transformation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0" dirty="0"/>
              <a:t>void </a:t>
            </a:r>
            <a:r>
              <a:rPr lang="en-US" altLang="ko-KR" dirty="0" err="1"/>
              <a:t>gluLookAt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GLdouble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eyex</a:t>
            </a:r>
            <a:r>
              <a:rPr lang="en-US" altLang="ko-KR" sz="1800" b="0" dirty="0"/>
              <a:t>, </a:t>
            </a:r>
            <a:r>
              <a:rPr lang="en-US" altLang="ko-KR" sz="1800" b="0" dirty="0" err="1"/>
              <a:t>GLdouble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eyey</a:t>
            </a:r>
            <a:r>
              <a:rPr lang="en-US" altLang="ko-KR" sz="1800" b="0" dirty="0"/>
              <a:t>, </a:t>
            </a:r>
            <a:r>
              <a:rPr lang="en-US" altLang="ko-KR" sz="1800" b="0" dirty="0" err="1"/>
              <a:t>GLdouble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eyez</a:t>
            </a:r>
            <a:r>
              <a:rPr lang="en-US" altLang="ko-KR" sz="1800" b="0" dirty="0"/>
              <a:t>, </a:t>
            </a:r>
            <a:r>
              <a:rPr lang="en-US" altLang="ko-KR" sz="1800" b="0" dirty="0" err="1"/>
              <a:t>GLdouble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atx</a:t>
            </a:r>
            <a:r>
              <a:rPr lang="en-US" altLang="ko-KR" sz="1800" b="0" dirty="0"/>
              <a:t>, </a:t>
            </a:r>
            <a:r>
              <a:rPr lang="en-US" altLang="ko-KR" sz="1800" b="0" dirty="0" err="1"/>
              <a:t>GLdouble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aty</a:t>
            </a:r>
            <a:r>
              <a:rPr lang="en-US" altLang="ko-KR" sz="1800" b="0" dirty="0"/>
              <a:t>, </a:t>
            </a:r>
            <a:r>
              <a:rPr lang="en-US" altLang="ko-KR" sz="1800" b="0" dirty="0" err="1"/>
              <a:t>GLdouble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atz</a:t>
            </a:r>
            <a:r>
              <a:rPr lang="en-US" altLang="ko-KR" sz="1800" b="0" dirty="0"/>
              <a:t>, </a:t>
            </a:r>
            <a:r>
              <a:rPr lang="en-US" altLang="ko-KR" sz="1800" b="0" dirty="0" err="1"/>
              <a:t>GLdouble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upx</a:t>
            </a:r>
            <a:r>
              <a:rPr lang="en-US" altLang="ko-KR" sz="1800" b="0" dirty="0"/>
              <a:t>, </a:t>
            </a:r>
            <a:r>
              <a:rPr lang="en-US" altLang="ko-KR" sz="1800" b="0" dirty="0" err="1"/>
              <a:t>GLdouble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upy</a:t>
            </a:r>
            <a:r>
              <a:rPr lang="en-US" altLang="ko-KR" sz="1800" b="0" dirty="0"/>
              <a:t>, </a:t>
            </a:r>
            <a:r>
              <a:rPr lang="en-US" altLang="ko-KR" sz="1800" b="0" dirty="0" err="1"/>
              <a:t>GLdouble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upz</a:t>
            </a:r>
            <a:r>
              <a:rPr lang="en-US" altLang="ko-KR" sz="1800" b="0" dirty="0"/>
              <a:t>)</a:t>
            </a:r>
            <a:endParaRPr lang="en-US" altLang="ko-KR" b="0" dirty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 err="1" smtClean="0"/>
              <a:t>eyex</a:t>
            </a:r>
            <a:r>
              <a:rPr lang="en-US" altLang="ko-KR" dirty="0"/>
              <a:t>, </a:t>
            </a:r>
            <a:r>
              <a:rPr lang="en-US" altLang="ko-KR" dirty="0" err="1"/>
              <a:t>eyey</a:t>
            </a:r>
            <a:r>
              <a:rPr lang="en-US" altLang="ko-KR" dirty="0"/>
              <a:t>, </a:t>
            </a:r>
            <a:r>
              <a:rPr lang="en-US" altLang="ko-KR" dirty="0" err="1" smtClean="0"/>
              <a:t>eyez</a:t>
            </a:r>
            <a:r>
              <a:rPr lang="en-US" altLang="ko-KR" dirty="0" smtClean="0"/>
              <a:t>) </a:t>
            </a:r>
            <a:r>
              <a:rPr lang="en-US" altLang="ko-KR" dirty="0"/>
              <a:t>: </a:t>
            </a:r>
            <a:r>
              <a:rPr lang="en-US" altLang="ko-KR" dirty="0" smtClean="0"/>
              <a:t>camera position</a:t>
            </a:r>
            <a:endParaRPr lang="en-US" altLang="ko-KR" dirty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 err="1" smtClean="0"/>
              <a:t>atx</a:t>
            </a:r>
            <a:r>
              <a:rPr lang="en-US" altLang="ko-KR" dirty="0"/>
              <a:t>, </a:t>
            </a:r>
            <a:r>
              <a:rPr lang="en-US" altLang="ko-KR" dirty="0" err="1"/>
              <a:t>aty</a:t>
            </a:r>
            <a:r>
              <a:rPr lang="en-US" altLang="ko-KR" dirty="0"/>
              <a:t>, </a:t>
            </a:r>
            <a:r>
              <a:rPr lang="en-US" altLang="ko-KR" dirty="0" err="1" smtClean="0"/>
              <a:t>atz</a:t>
            </a:r>
            <a:r>
              <a:rPr lang="en-US" altLang="ko-KR" dirty="0" smtClean="0"/>
              <a:t>) </a:t>
            </a:r>
            <a:r>
              <a:rPr lang="en-US" altLang="ko-KR" dirty="0"/>
              <a:t>: </a:t>
            </a:r>
            <a:r>
              <a:rPr lang="en-US" altLang="ko-KR" dirty="0" smtClean="0"/>
              <a:t>“Look-at” point</a:t>
            </a:r>
            <a:endParaRPr lang="en-US" altLang="ko-KR" dirty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 err="1" smtClean="0"/>
              <a:t>upx</a:t>
            </a:r>
            <a:r>
              <a:rPr lang="en-US" altLang="ko-KR" dirty="0"/>
              <a:t>, </a:t>
            </a:r>
            <a:r>
              <a:rPr lang="en-US" altLang="ko-KR" dirty="0" err="1"/>
              <a:t>upy</a:t>
            </a:r>
            <a:r>
              <a:rPr lang="en-US" altLang="ko-KR" dirty="0"/>
              <a:t>, </a:t>
            </a:r>
            <a:r>
              <a:rPr lang="en-US" altLang="ko-KR" dirty="0" err="1" smtClean="0"/>
              <a:t>upz</a:t>
            </a:r>
            <a:r>
              <a:rPr lang="en-US" altLang="ko-KR" dirty="0" smtClean="0"/>
              <a:t>) </a:t>
            </a:r>
            <a:r>
              <a:rPr lang="en-US" altLang="ko-KR" dirty="0"/>
              <a:t>: </a:t>
            </a:r>
            <a:r>
              <a:rPr lang="en-US" altLang="ko-KR" dirty="0" smtClean="0"/>
              <a:t>camera up-vector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Default</a:t>
            </a:r>
          </a:p>
          <a:p>
            <a:pPr lvl="1"/>
            <a:r>
              <a:rPr lang="en-US" altLang="ko-KR" dirty="0" err="1"/>
              <a:t>gluLookAt</a:t>
            </a:r>
            <a:r>
              <a:rPr lang="en-US" altLang="ko-KR" dirty="0"/>
              <a:t>(0.0, 0.0, 0.0, 0.0, 0.0, -100.0, 0.0, 1.0, 0.0);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6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gluLookAt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" t="13571" r="69151" b="47858"/>
          <a:stretch>
            <a:fillRect/>
          </a:stretch>
        </p:blipFill>
        <p:spPr bwMode="auto">
          <a:xfrm>
            <a:off x="285750" y="1571625"/>
            <a:ext cx="5214938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88" y="1932335"/>
            <a:ext cx="37084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520700" y="3357563"/>
            <a:ext cx="4500563" cy="1793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2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Viewport Transformation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0" dirty="0" smtClean="0"/>
              <a:t>void </a:t>
            </a:r>
            <a:r>
              <a:rPr lang="en-US" altLang="ko-KR" dirty="0" err="1" smtClean="0"/>
              <a:t>glViewport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GLint</a:t>
            </a:r>
            <a:r>
              <a:rPr lang="en-US" altLang="ko-KR" sz="1800" b="0" dirty="0" smtClean="0"/>
              <a:t> </a:t>
            </a:r>
            <a:r>
              <a:rPr lang="en-US" altLang="ko-KR" sz="1800" b="0" dirty="0"/>
              <a:t>x, </a:t>
            </a:r>
            <a:r>
              <a:rPr lang="en-US" altLang="ko-KR" sz="1800" b="0" dirty="0" err="1"/>
              <a:t>GLint</a:t>
            </a:r>
            <a:r>
              <a:rPr lang="en-US" altLang="ko-KR" sz="1800" b="0" dirty="0"/>
              <a:t> y, </a:t>
            </a:r>
            <a:r>
              <a:rPr lang="en-US" altLang="ko-KR" sz="1800" b="0" dirty="0" err="1"/>
              <a:t>GLsizei</a:t>
            </a:r>
            <a:r>
              <a:rPr lang="en-US" altLang="ko-KR" sz="1800" b="0" dirty="0"/>
              <a:t> width, </a:t>
            </a:r>
            <a:r>
              <a:rPr lang="en-US" altLang="ko-KR" sz="1800" b="0" dirty="0" err="1"/>
              <a:t>GLsizei</a:t>
            </a:r>
            <a:r>
              <a:rPr lang="en-US" altLang="ko-KR" sz="1800" b="0" dirty="0"/>
              <a:t> height)</a:t>
            </a:r>
            <a:endParaRPr lang="en-US" altLang="ko-KR" b="0" dirty="0"/>
          </a:p>
          <a:p>
            <a:pPr lvl="1"/>
            <a:r>
              <a:rPr lang="en-US" altLang="ko-KR" dirty="0"/>
              <a:t>Left-low corner coordinate (x, y)</a:t>
            </a:r>
          </a:p>
          <a:p>
            <a:pPr lvl="1"/>
            <a:r>
              <a:rPr lang="en-US" altLang="ko-KR" dirty="0"/>
              <a:t>Viewport size (width, height</a:t>
            </a:r>
            <a:r>
              <a:rPr lang="en-US" altLang="ko-KR" dirty="0" smtClean="0"/>
              <a:t>)</a:t>
            </a:r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 smtClean="0"/>
              <a:t>Example</a:t>
            </a:r>
          </a:p>
          <a:p>
            <a:pPr marL="457200" lvl="1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// initialize the size of a window</a:t>
            </a:r>
          </a:p>
          <a:p>
            <a:pPr marL="457200" lvl="1" indent="0">
              <a:buNone/>
            </a:pPr>
            <a:r>
              <a:rPr lang="en-US" altLang="ko-KR" dirty="0" err="1" smtClean="0"/>
              <a:t>glutInitWindowSize</a:t>
            </a:r>
            <a:r>
              <a:rPr lang="en-US" altLang="ko-KR" dirty="0" smtClean="0"/>
              <a:t>(200</a:t>
            </a:r>
            <a:r>
              <a:rPr lang="en-US" altLang="ko-KR" dirty="0"/>
              <a:t>, 200);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// sets the position and size of a viewport</a:t>
            </a:r>
          </a:p>
          <a:p>
            <a:pPr marL="457200" lvl="1" indent="0">
              <a:buNone/>
            </a:pPr>
            <a:r>
              <a:rPr lang="en-US" altLang="ko-KR" dirty="0" err="1"/>
              <a:t>glViewport</a:t>
            </a:r>
            <a:r>
              <a:rPr lang="en-US" altLang="ko-KR" dirty="0"/>
              <a:t>(0, 0, 100, 100);</a:t>
            </a:r>
          </a:p>
          <a:p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84168" y="4221088"/>
            <a:ext cx="2930525" cy="2132012"/>
            <a:chOff x="6033963" y="4033292"/>
            <a:chExt cx="2930525" cy="2132012"/>
          </a:xfrm>
        </p:grpSpPr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6392738" y="5890667"/>
              <a:ext cx="5762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algn="ctr" eaLnBrk="1" hangingPunct="1"/>
              <a:r>
                <a:rPr kumimoji="1" lang="en-US" altLang="ko-KR" sz="1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(0, 0)</a:t>
              </a:r>
            </a:p>
          </p:txBody>
        </p:sp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7248400" y="5890667"/>
              <a:ext cx="7921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algn="ctr" eaLnBrk="1" hangingPunct="1"/>
              <a:r>
                <a:rPr kumimoji="1" lang="en-US" altLang="ko-KR" sz="1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(100, 0)</a:t>
              </a:r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8172325" y="5890667"/>
              <a:ext cx="7921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algn="ctr" eaLnBrk="1" hangingPunct="1"/>
              <a:r>
                <a:rPr kumimoji="1" lang="en-US" altLang="ko-KR" sz="1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(200, 0)</a:t>
              </a: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6033963" y="4890542"/>
              <a:ext cx="7921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algn="ctr" eaLnBrk="1" hangingPunct="1"/>
              <a:r>
                <a:rPr kumimoji="1" lang="en-US" altLang="ko-KR" sz="1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(0, 100)</a:t>
              </a: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6033963" y="4033292"/>
              <a:ext cx="7921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algn="ctr" eaLnBrk="1" hangingPunct="1"/>
              <a:r>
                <a:rPr kumimoji="1" lang="en-US" altLang="ko-KR" sz="1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(0, 200)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732463" y="4199979"/>
              <a:ext cx="1800225" cy="165576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739000" y="5022352"/>
              <a:ext cx="900112" cy="828675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6700713" y="4176167"/>
              <a:ext cx="73025" cy="714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6692775" y="5822404"/>
              <a:ext cx="73025" cy="71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7599238" y="5827167"/>
              <a:ext cx="73025" cy="714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6695950" y="4992142"/>
              <a:ext cx="73025" cy="714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8500938" y="5816054"/>
              <a:ext cx="73025" cy="71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82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none" rtlCol="0">
        <a:spAutoFit/>
      </a:bodyPr>
      <a:lstStyle>
        <a:defPPr algn="ctr">
          <a:spcBef>
            <a:spcPts val="0"/>
          </a:spcBef>
          <a:defRPr sz="1400" b="1" dirty="0" smtClean="0">
            <a:latin typeface="Tahoma" pitchFamily="34" charset="0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69244</TotalTime>
  <Words>1159</Words>
  <Application>Microsoft Office PowerPoint</Application>
  <PresentationFormat>화면 슬라이드 쇼(4:3)</PresentationFormat>
  <Paragraphs>248</Paragraphs>
  <Slides>27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굴림</vt:lpstr>
      <vt:lpstr>맑은 고딕</vt:lpstr>
      <vt:lpstr>Arial</vt:lpstr>
      <vt:lpstr>Tahoma</vt:lpstr>
      <vt:lpstr>Times New Roman</vt:lpstr>
      <vt:lpstr>Verdana</vt:lpstr>
      <vt:lpstr>Wingdings</vt:lpstr>
      <vt:lpstr>Office 테마</vt:lpstr>
      <vt:lpstr>수식</vt:lpstr>
      <vt:lpstr>Transformation Programming</vt:lpstr>
      <vt:lpstr>View Volume</vt:lpstr>
      <vt:lpstr>How the view volume works (1/2)</vt:lpstr>
      <vt:lpstr>How the view volume works (2/2)</vt:lpstr>
      <vt:lpstr>glFrustum()</vt:lpstr>
      <vt:lpstr>Viewing Parameters</vt:lpstr>
      <vt:lpstr>Viewing Transformation</vt:lpstr>
      <vt:lpstr>gluLookAt()</vt:lpstr>
      <vt:lpstr>Viewport Transformation</vt:lpstr>
      <vt:lpstr>glViewport()</vt:lpstr>
      <vt:lpstr>Callback Functions</vt:lpstr>
      <vt:lpstr>System Callback Functions</vt:lpstr>
      <vt:lpstr>glutIdleFunc()</vt:lpstr>
      <vt:lpstr>Keyboard Callback Function</vt:lpstr>
      <vt:lpstr>glutKeyboardFunc()</vt:lpstr>
      <vt:lpstr>Mouse Callback Functions</vt:lpstr>
      <vt:lpstr>glutMouseFunc() / glutMotionFunc()</vt:lpstr>
      <vt:lpstr>Front Face Detection</vt:lpstr>
      <vt:lpstr>Front Face Detection (2/2)</vt:lpstr>
      <vt:lpstr>Matrix-related Functions (1/2)</vt:lpstr>
      <vt:lpstr>Matrix-related Functions (2/2)</vt:lpstr>
      <vt:lpstr>Transformations: Rotation</vt:lpstr>
      <vt:lpstr>Transformations: Translation</vt:lpstr>
      <vt:lpstr>Transformations: Scaling</vt:lpstr>
      <vt:lpstr>Series of Transformations</vt:lpstr>
      <vt:lpstr>glPushMatrix() / glPopMatrix()</vt:lpstr>
      <vt:lpstr>Example of  glPushMatrix() &amp; glPopMatrix()</vt:lpstr>
    </vt:vector>
  </TitlesOfParts>
  <Company>KUCG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Neary Kam</dc:creator>
  <cp:lastModifiedBy>airjung-KUCG</cp:lastModifiedBy>
  <cp:revision>1110</cp:revision>
  <dcterms:created xsi:type="dcterms:W3CDTF">2009-01-13T03:03:42Z</dcterms:created>
  <dcterms:modified xsi:type="dcterms:W3CDTF">2015-04-14T10:59:07Z</dcterms:modified>
</cp:coreProperties>
</file>