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87" r:id="rId3"/>
    <p:sldId id="291" r:id="rId4"/>
    <p:sldId id="286" r:id="rId5"/>
    <p:sldId id="288" r:id="rId6"/>
    <p:sldId id="306" r:id="rId7"/>
    <p:sldId id="289" r:id="rId8"/>
    <p:sldId id="290" r:id="rId9"/>
    <p:sldId id="307" r:id="rId10"/>
    <p:sldId id="260" r:id="rId11"/>
    <p:sldId id="261" r:id="rId12"/>
    <p:sldId id="262" r:id="rId13"/>
    <p:sldId id="283" r:id="rId14"/>
    <p:sldId id="263" r:id="rId15"/>
    <p:sldId id="264" r:id="rId16"/>
    <p:sldId id="265" r:id="rId17"/>
    <p:sldId id="293" r:id="rId18"/>
    <p:sldId id="295" r:id="rId19"/>
    <p:sldId id="296" r:id="rId20"/>
    <p:sldId id="308" r:id="rId21"/>
    <p:sldId id="266" r:id="rId22"/>
    <p:sldId id="292" r:id="rId23"/>
    <p:sldId id="315" r:id="rId24"/>
    <p:sldId id="310" r:id="rId25"/>
    <p:sldId id="314" r:id="rId26"/>
    <p:sldId id="313" r:id="rId27"/>
    <p:sldId id="316" r:id="rId28"/>
    <p:sldId id="267" r:id="rId29"/>
    <p:sldId id="297" r:id="rId30"/>
    <p:sldId id="298" r:id="rId31"/>
    <p:sldId id="299" r:id="rId32"/>
    <p:sldId id="319" r:id="rId33"/>
    <p:sldId id="269" r:id="rId34"/>
    <p:sldId id="303" r:id="rId35"/>
    <p:sldId id="301" r:id="rId36"/>
    <p:sldId id="311" r:id="rId37"/>
    <p:sldId id="273" r:id="rId38"/>
    <p:sldId id="304" r:id="rId39"/>
    <p:sldId id="280" r:id="rId40"/>
    <p:sldId id="309" r:id="rId41"/>
    <p:sldId id="285" r:id="rId42"/>
    <p:sldId id="317" r:id="rId43"/>
    <p:sldId id="318" r:id="rId44"/>
    <p:sldId id="312" r:id="rId45"/>
  </p:sldIdLst>
  <p:sldSz cx="9144000" cy="6858000" type="screen4x3"/>
  <p:notesSz cx="9979025" cy="68341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3">
          <p15:clr>
            <a:srgbClr val="A4A3A4"/>
          </p15:clr>
        </p15:guide>
        <p15:guide id="2" pos="3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598"/>
    <a:srgbClr val="66FFCC"/>
    <a:srgbClr val="00FFFF"/>
    <a:srgbClr val="4F81BD"/>
    <a:srgbClr val="000000"/>
    <a:srgbClr val="BFBFBF"/>
    <a:srgbClr val="3E171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52" autoAdjust="0"/>
    <p:restoredTop sz="94660"/>
  </p:normalViewPr>
  <p:slideViewPr>
    <p:cSldViewPr>
      <p:cViewPr varScale="1">
        <p:scale>
          <a:sx n="121" d="100"/>
          <a:sy n="121" d="100"/>
        </p:scale>
        <p:origin x="936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-1548" y="-84"/>
      </p:cViewPr>
      <p:guideLst>
        <p:guide orient="horz" pos="2153"/>
        <p:guide pos="3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25938" cy="341313"/>
          </a:xfrm>
          <a:prstGeom prst="rect">
            <a:avLst/>
          </a:prstGeom>
        </p:spPr>
        <p:txBody>
          <a:bodyPr vert="horz" lIns="92208" tIns="46104" rIns="92208" bIns="4610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51500" y="0"/>
            <a:ext cx="4325938" cy="341313"/>
          </a:xfrm>
          <a:prstGeom prst="rect">
            <a:avLst/>
          </a:prstGeom>
        </p:spPr>
        <p:txBody>
          <a:bodyPr vert="horz" lIns="92208" tIns="46104" rIns="92208" bIns="4610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1BD016-1D28-4AFD-9F8F-B46DF651F3E4}" type="datetimeFigureOut">
              <a:rPr lang="ko-KR" altLang="en-US"/>
              <a:pPr>
                <a:defRPr/>
              </a:pPr>
              <a:t>2015-04-08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91288"/>
            <a:ext cx="4325938" cy="341312"/>
          </a:xfrm>
          <a:prstGeom prst="rect">
            <a:avLst/>
          </a:prstGeom>
        </p:spPr>
        <p:txBody>
          <a:bodyPr vert="horz" lIns="92208" tIns="46104" rIns="92208" bIns="4610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51500" y="6491288"/>
            <a:ext cx="4325938" cy="341312"/>
          </a:xfrm>
          <a:prstGeom prst="rect">
            <a:avLst/>
          </a:prstGeom>
        </p:spPr>
        <p:txBody>
          <a:bodyPr vert="horz" lIns="92208" tIns="46104" rIns="92208" bIns="4610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B0CE6DC-4D31-44FD-A46C-BBE60EFE4F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49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24350" cy="341313"/>
          </a:xfrm>
          <a:prstGeom prst="rect">
            <a:avLst/>
          </a:prstGeom>
        </p:spPr>
        <p:txBody>
          <a:bodyPr vert="horz" lIns="92208" tIns="46104" rIns="92208" bIns="4610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51500" y="0"/>
            <a:ext cx="4325938" cy="341313"/>
          </a:xfrm>
          <a:prstGeom prst="rect">
            <a:avLst/>
          </a:prstGeom>
        </p:spPr>
        <p:txBody>
          <a:bodyPr vert="horz" lIns="92208" tIns="46104" rIns="92208" bIns="4610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788575-CCCE-42EB-85A7-5C627F11468E}" type="datetimeFigureOut">
              <a:rPr lang="ko-KR" altLang="en-US"/>
              <a:pPr>
                <a:defRPr/>
              </a:pPr>
              <a:t>2015-04-08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2763"/>
            <a:ext cx="3416300" cy="256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08" tIns="46104" rIns="92208" bIns="4610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8538" y="3246438"/>
            <a:ext cx="7981950" cy="3074987"/>
          </a:xfrm>
          <a:prstGeom prst="rect">
            <a:avLst/>
          </a:prstGeom>
        </p:spPr>
        <p:txBody>
          <a:bodyPr vert="horz" lIns="92208" tIns="46104" rIns="92208" bIns="4610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91288"/>
            <a:ext cx="4324350" cy="341312"/>
          </a:xfrm>
          <a:prstGeom prst="rect">
            <a:avLst/>
          </a:prstGeom>
        </p:spPr>
        <p:txBody>
          <a:bodyPr vert="horz" lIns="92208" tIns="46104" rIns="92208" bIns="4610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51500" y="6491288"/>
            <a:ext cx="4325938" cy="341312"/>
          </a:xfrm>
          <a:prstGeom prst="rect">
            <a:avLst/>
          </a:prstGeom>
        </p:spPr>
        <p:txBody>
          <a:bodyPr vert="horz" lIns="92208" tIns="46104" rIns="92208" bIns="4610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F6FAE2C-EE9D-46C7-89D4-FAADA2C748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076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3786190"/>
            <a:ext cx="8286776" cy="1806"/>
          </a:xfrm>
          <a:prstGeom prst="line">
            <a:avLst/>
          </a:prstGeom>
          <a:ln w="635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8575"/>
            <a:ext cx="15319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2173289"/>
            <a:ext cx="7772400" cy="1470025"/>
          </a:xfrm>
        </p:spPr>
        <p:txBody>
          <a:bodyPr anchor="b">
            <a:normAutofit/>
          </a:bodyPr>
          <a:lstStyle>
            <a:lvl1pPr algn="l"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54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D123B-C7C9-4D62-95C6-E2AE6A9A1EDC}" type="datetimeFigureOut">
              <a:rPr lang="ko-KR" altLang="en-US"/>
              <a:pPr>
                <a:defRPr/>
              </a:pPr>
              <a:t>2015-04-08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2C5FB-9707-46F8-8857-64FD1C62F07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65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822F7-9C11-4A81-95BF-9E5FE0243745}" type="datetimeFigureOut">
              <a:rPr lang="ko-KR" altLang="en-US"/>
              <a:pPr>
                <a:defRPr/>
              </a:pPr>
              <a:t>2015-04-08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8B9CD-9FD5-4D6C-827D-554B2D8D65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1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584200" y="6577013"/>
            <a:ext cx="12763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600" smtClean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Korea University</a:t>
            </a:r>
          </a:p>
          <a:p>
            <a:pPr eaLnBrk="1" hangingPunct="1">
              <a:defRPr/>
            </a:pPr>
            <a:r>
              <a:rPr kumimoji="0" lang="en-US" altLang="ko-KR" sz="600" smtClean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Computer Graphics Lab.</a:t>
            </a: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771494" y="6597650"/>
            <a:ext cx="137409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425A163F-BE6C-410A-A3B4-75BB7C33C173}" type="datetime4">
              <a:rPr kumimoji="0" lang="en-US" altLang="ko-KR" sz="800" smtClean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pPr algn="r" eaLnBrk="1" hangingPunct="1">
                <a:defRPr/>
              </a:pPr>
              <a:t>April 8, 2015</a:t>
            </a:fld>
            <a:r>
              <a:rPr kumimoji="0" lang="en-US" altLang="ko-KR" sz="800" dirty="0" smtClean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kumimoji="0" lang="en-US" altLang="ko-KR" sz="800" b="1" dirty="0" smtClean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|</a:t>
            </a:r>
            <a:r>
              <a:rPr kumimoji="0" lang="en-US" altLang="ko-KR" sz="800" dirty="0" smtClean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# </a:t>
            </a:r>
            <a:fld id="{F0B5111C-9CAC-466E-A9E4-EAC2D961003B}" type="slidenum">
              <a:rPr kumimoji="0" lang="ko-KR" altLang="en-US" sz="800" b="1" smtClean="0">
                <a:solidFill>
                  <a:srgbClr val="0D0D0D"/>
                </a:solidFill>
                <a:latin typeface="Verdana" pitchFamily="34" charset="0"/>
                <a:ea typeface="맑은 고딕" pitchFamily="50" charset="-127"/>
                <a:cs typeface="Tahoma" pitchFamily="34" charset="0"/>
              </a:rPr>
              <a:pPr algn="r" eaLnBrk="1" hangingPunct="1">
                <a:defRPr/>
              </a:pPr>
              <a:t>‹#›</a:t>
            </a:fld>
            <a:endParaRPr kumimoji="0" lang="en-US" altLang="ko-KR" sz="800" b="1" dirty="0" smtClean="0">
              <a:solidFill>
                <a:srgbClr val="0D0D0D"/>
              </a:solidFill>
              <a:latin typeface="Verdan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-34925" y="6562725"/>
            <a:ext cx="766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1200" b="1" smtClean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KUCG |</a:t>
            </a:r>
            <a:endParaRPr kumimoji="0" lang="en-US" altLang="ko-KR" sz="1200" b="1" smtClean="0">
              <a:solidFill>
                <a:srgbClr val="0D0D0D"/>
              </a:solidFill>
              <a:latin typeface="Verdan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1141178"/>
            <a:ext cx="8286776" cy="1806"/>
          </a:xfrm>
          <a:prstGeom prst="line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45263"/>
            <a:ext cx="91455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</a:defRPr>
            </a:lvl2pPr>
            <a:lvl3pPr>
              <a:lnSpc>
                <a:spcPct val="100000"/>
              </a:lnSpc>
              <a:defRPr sz="1800" baseline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맑은 고딕" pitchFamily="50" charset="-127"/>
              </a:defRPr>
            </a:lvl3pPr>
            <a:lvl4pPr>
              <a:lnSpc>
                <a:spcPct val="100000"/>
              </a:lnSpc>
              <a:buFont typeface="Arial" pitchFamily="34" charset="0"/>
              <a:buChar char="–"/>
              <a:defRPr sz="16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맑은 고딕" pitchFamily="50" charset="-127"/>
              </a:defRPr>
            </a:lvl4pPr>
            <a:lvl5pPr>
              <a:lnSpc>
                <a:spcPct val="100000"/>
              </a:lnSpc>
              <a:buFont typeface="맑은 고딕" pitchFamily="50" charset="-127"/>
              <a:buChar char="∙"/>
              <a:defRPr sz="1600" baseline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701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5856288"/>
            <a:ext cx="7215188" cy="158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7215188" y="5856288"/>
            <a:ext cx="1071562" cy="1587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ED80845-F36B-404E-AC25-077B61E4B6E7}" type="datetimeFigureOut">
              <a:rPr lang="ko-KR" altLang="en-US"/>
              <a:pPr>
                <a:defRPr/>
              </a:pPr>
              <a:t>2015-04-08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FC05E420-5650-4ABA-B8F9-0F419DBEE2A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99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4DF18-4E7D-4153-A14D-54AACD4664F0}" type="datetimeFigureOut">
              <a:rPr lang="ko-KR" altLang="en-US"/>
              <a:pPr>
                <a:defRPr/>
              </a:pPr>
              <a:t>2015-04-08</a:t>
            </a:fld>
            <a:endParaRPr lang="ko-KR" altLang="en-US"/>
          </a:p>
        </p:txBody>
      </p:sp>
      <p:sp>
        <p:nvSpPr>
          <p:cNvPr id="8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635D5-4F15-49CD-9B33-08EA9BF5EFF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3389F-E6B7-462F-B147-EEDF03C538D5}" type="datetimeFigureOut">
              <a:rPr lang="ko-KR" altLang="en-US"/>
              <a:pPr>
                <a:defRPr/>
              </a:pPr>
              <a:t>2015-04-08</a:t>
            </a:fld>
            <a:endParaRPr lang="ko-KR" altLang="en-US"/>
          </a:p>
        </p:txBody>
      </p:sp>
      <p:sp>
        <p:nvSpPr>
          <p:cNvPr id="10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4B739-0966-4C72-B035-0AEE7CDFC5F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3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44120-EF38-4703-8AD6-060EEC7E3C6A}" type="datetimeFigureOut">
              <a:rPr lang="ko-KR" altLang="en-US"/>
              <a:pPr>
                <a:defRPr/>
              </a:pPr>
              <a:t>2015-04-08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B5C27-0715-40F1-B4DD-26DB51CA51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27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6B98F-C9AF-4315-9266-2784F8E77D44}" type="datetimeFigureOut">
              <a:rPr lang="ko-KR" altLang="en-US"/>
              <a:pPr>
                <a:defRPr/>
              </a:pPr>
              <a:t>2015-04-08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48FB9-F14D-4DAF-B82D-F475F6F0CC7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1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ADA47-A061-4DBD-B10E-ADF86D3300C7}" type="datetimeFigureOut">
              <a:rPr lang="ko-KR" altLang="en-US"/>
              <a:pPr>
                <a:defRPr/>
              </a:pPr>
              <a:t>2015-04-08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2168-1DFE-4DE7-9DF7-F163BD31FD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34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B68BC-AA00-4DE9-9E6A-3A175C6AE8E5}" type="datetimeFigureOut">
              <a:rPr lang="ko-KR" altLang="en-US"/>
              <a:pPr>
                <a:defRPr/>
              </a:pPr>
              <a:t>2015-04-08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4414E-626F-4D2F-B268-508A0423F1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4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A96938D-585A-4413-BD12-21D65678957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257550" cy="365125"/>
          </a:xfrm>
          <a:prstGeom prst="rect">
            <a:avLst/>
          </a:prstGeom>
        </p:spPr>
        <p:txBody>
          <a:bodyPr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953735"/>
        </a:buClr>
        <a:buFont typeface="Arial" charset="0"/>
        <a:buChar char="•"/>
        <a:defRPr sz="2800" b="1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file:///D:\clouds\dropbox\lectures\&#52980;&#54504;&#53552;&#44536;&#47000;&#54589;&#49828;\04_rendering_pipeline\frustum_culling.mp4" TargetMode="External"/><Relationship Id="rId1" Type="http://schemas.openxmlformats.org/officeDocument/2006/relationships/video" Target="NULL" TargetMode="Externa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ctrTitle"/>
          </p:nvPr>
        </p:nvSpPr>
        <p:spPr>
          <a:xfrm>
            <a:off x="500063" y="2173288"/>
            <a:ext cx="7772400" cy="14700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rgbClr val="404040"/>
                </a:solidFill>
                <a:latin typeface="Arial" charset="0"/>
              </a:rPr>
              <a:t>3D Rendering Pipeline</a:t>
            </a:r>
            <a:endParaRPr lang="ko-KR" altLang="en-US" dirty="0" smtClean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Viewing Parameters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 dirty="0" smtClean="0">
                <a:sym typeface="Wingdings" pitchFamily="2" charset="2"/>
              </a:rPr>
              <a:t>Camera position </a:t>
            </a:r>
            <a:r>
              <a:rPr lang="en-US" altLang="ko-KR" dirty="0" smtClean="0"/>
              <a:t>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 smtClean="0"/>
              <a:t>,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dirty="0" smtClean="0"/>
              <a:t>,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dirty="0" smtClean="0"/>
              <a:t>)</a:t>
            </a:r>
          </a:p>
          <a:p>
            <a:pPr lvl="1">
              <a:defRPr/>
            </a:pPr>
            <a:r>
              <a:rPr lang="en-US" altLang="ko-KR" dirty="0" smtClean="0"/>
              <a:t>Eye point or view reference point</a:t>
            </a:r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Camera direction 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 smtClean="0"/>
              <a:t>,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dirty="0" smtClean="0"/>
              <a:t>,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dirty="0" smtClean="0"/>
              <a:t>)</a:t>
            </a:r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Up vector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 smtClean="0"/>
              <a:t>,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dirty="0" smtClean="0"/>
              <a:t>,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dirty="0" smtClean="0"/>
              <a:t>)</a:t>
            </a:r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Field of view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fov</a:t>
            </a:r>
            <a:r>
              <a:rPr lang="en-US" altLang="ko-KR" dirty="0" smtClean="0"/>
              <a:t>,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fov</a:t>
            </a:r>
            <a:r>
              <a:rPr lang="en-US" altLang="ko-KR" dirty="0" smtClean="0"/>
              <a:t>)</a:t>
            </a:r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Viewplane</a:t>
            </a:r>
          </a:p>
          <a:p>
            <a:pPr lvl="2">
              <a:defRPr/>
            </a:pPr>
            <a:r>
              <a:rPr lang="en-US" altLang="ko-KR" dirty="0" smtClean="0"/>
              <a:t>Plane onto which an object is projected</a:t>
            </a:r>
          </a:p>
          <a:p>
            <a:pPr lvl="1">
              <a:defRPr/>
            </a:pPr>
            <a:r>
              <a:rPr lang="en-US" altLang="ko-KR" dirty="0" smtClean="0"/>
              <a:t>“Look-at” point</a:t>
            </a:r>
          </a:p>
          <a:p>
            <a:pPr lvl="1">
              <a:defRPr/>
            </a:pPr>
            <a:r>
              <a:rPr lang="en-US" altLang="ko-KR" dirty="0" smtClean="0"/>
              <a:t>Focal length</a:t>
            </a:r>
          </a:p>
          <a:p>
            <a:pPr lvl="1">
              <a:defRPr/>
            </a:pPr>
            <a:r>
              <a:rPr lang="en-US" altLang="ko-KR" dirty="0" smtClean="0"/>
              <a:t>Camera direction = viewplane normal</a:t>
            </a:r>
            <a:endParaRPr lang="ko-KR" altLang="en-US" dirty="0"/>
          </a:p>
        </p:txBody>
      </p:sp>
      <p:pic>
        <p:nvPicPr>
          <p:cNvPr id="27680" name="Picture 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6958" y="1773411"/>
            <a:ext cx="3419538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2534" name="TextBox 29"/>
          <p:cNvSpPr txBox="1">
            <a:spLocks noChangeArrowheads="1"/>
          </p:cNvSpPr>
          <p:nvPr/>
        </p:nvSpPr>
        <p:spPr bwMode="auto">
          <a:xfrm>
            <a:off x="6947382" y="1340768"/>
            <a:ext cx="942992" cy="27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200" b="1">
                <a:latin typeface="Tahoma" pitchFamily="34" charset="0"/>
                <a:ea typeface="맑은 고딕" pitchFamily="50" charset="-127"/>
              </a:rPr>
              <a:t>Up Vector</a:t>
            </a:r>
            <a:endParaRPr lang="ko-KR" altLang="en-US" sz="1200" b="1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2536" name="TextBox 32"/>
          <p:cNvSpPr txBox="1">
            <a:spLocks noChangeArrowheads="1"/>
          </p:cNvSpPr>
          <p:nvPr/>
        </p:nvSpPr>
        <p:spPr bwMode="auto">
          <a:xfrm>
            <a:off x="5864071" y="2933617"/>
            <a:ext cx="808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200" b="1" dirty="0">
                <a:solidFill>
                  <a:schemeClr val="bg1"/>
                </a:solidFill>
                <a:latin typeface="Tahoma" pitchFamily="34" charset="0"/>
                <a:ea typeface="맑은 고딕" pitchFamily="50" charset="-127"/>
              </a:rPr>
              <a:t>Camera</a:t>
            </a:r>
          </a:p>
          <a:p>
            <a:pPr algn="ctr" eaLnBrk="1" hangingPunct="1"/>
            <a:r>
              <a:rPr lang="en-US" altLang="ko-KR" sz="1200" b="1" dirty="0">
                <a:solidFill>
                  <a:schemeClr val="bg1"/>
                </a:solidFill>
                <a:latin typeface="Tahoma" pitchFamily="34" charset="0"/>
                <a:ea typeface="맑은 고딕" pitchFamily="50" charset="-127"/>
              </a:rPr>
              <a:t>Position</a:t>
            </a:r>
            <a:endParaRPr lang="ko-KR" altLang="en-US" sz="1200" b="1" dirty="0">
              <a:solidFill>
                <a:schemeClr val="bg1"/>
              </a:solidFill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34" name="직선 화살표 연결선 33"/>
          <p:cNvCxnSpPr>
            <a:stCxn id="32" idx="6"/>
          </p:cNvCxnSpPr>
          <p:nvPr/>
        </p:nvCxnSpPr>
        <p:spPr bwMode="auto">
          <a:xfrm flipH="1" flipV="1">
            <a:off x="6509625" y="3164449"/>
            <a:ext cx="866082" cy="7143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오른쪽 화살표 36"/>
          <p:cNvSpPr/>
          <p:nvPr/>
        </p:nvSpPr>
        <p:spPr bwMode="auto">
          <a:xfrm rot="6317447">
            <a:off x="6391891" y="3877272"/>
            <a:ext cx="1422203" cy="223539"/>
          </a:xfrm>
          <a:prstGeom prst="rightArrow">
            <a:avLst>
              <a:gd name="adj1" fmla="val 50000"/>
              <a:gd name="adj2" fmla="val 85383"/>
            </a:avLst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자유형 17"/>
          <p:cNvSpPr/>
          <p:nvPr/>
        </p:nvSpPr>
        <p:spPr bwMode="auto">
          <a:xfrm>
            <a:off x="5518285" y="3769777"/>
            <a:ext cx="2811541" cy="2000116"/>
          </a:xfrm>
          <a:custGeom>
            <a:avLst/>
            <a:gdLst>
              <a:gd name="connsiteX0" fmla="*/ 0 w 2709333"/>
              <a:gd name="connsiteY0" fmla="*/ 0 h 1625600"/>
              <a:gd name="connsiteX1" fmla="*/ 2709333 w 2709333"/>
              <a:gd name="connsiteY1" fmla="*/ 338667 h 1625600"/>
              <a:gd name="connsiteX2" fmla="*/ 2709333 w 2709333"/>
              <a:gd name="connsiteY2" fmla="*/ 1625600 h 1625600"/>
              <a:gd name="connsiteX3" fmla="*/ 16933 w 2709333"/>
              <a:gd name="connsiteY3" fmla="*/ 1278467 h 1625600"/>
              <a:gd name="connsiteX4" fmla="*/ 0 w 2709333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9333" h="1625600">
                <a:moveTo>
                  <a:pt x="0" y="0"/>
                </a:moveTo>
                <a:lnTo>
                  <a:pt x="2709333" y="338667"/>
                </a:lnTo>
                <a:lnTo>
                  <a:pt x="2709333" y="1625600"/>
                </a:lnTo>
                <a:lnTo>
                  <a:pt x="16933" y="1278467"/>
                </a:lnTo>
                <a:lnTo>
                  <a:pt x="0" y="0"/>
                </a:lnTo>
                <a:close/>
              </a:path>
            </a:pathLst>
          </a:custGeom>
          <a:solidFill>
            <a:srgbClr val="4F81BD">
              <a:alpha val="6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 bwMode="auto">
          <a:xfrm>
            <a:off x="7117209" y="5288881"/>
            <a:ext cx="12588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</a:rPr>
              <a:t>Viewplane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2545" name="TextBox 20"/>
          <p:cNvSpPr txBox="1">
            <a:spLocks noChangeArrowheads="1"/>
          </p:cNvSpPr>
          <p:nvPr/>
        </p:nvSpPr>
        <p:spPr bwMode="auto">
          <a:xfrm>
            <a:off x="6963603" y="4867932"/>
            <a:ext cx="13756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200" b="1" dirty="0">
                <a:latin typeface="Tahoma" pitchFamily="34" charset="0"/>
                <a:ea typeface="맑은 고딕" pitchFamily="50" charset="-127"/>
              </a:rPr>
              <a:t>“</a:t>
            </a:r>
            <a:r>
              <a:rPr lang="en-US" altLang="ko-KR" sz="1200" b="1" dirty="0" smtClean="0">
                <a:latin typeface="Tahoma" pitchFamily="34" charset="0"/>
                <a:ea typeface="맑은 고딕" pitchFamily="50" charset="-127"/>
              </a:rPr>
              <a:t>Look-at</a:t>
            </a:r>
            <a:r>
              <a:rPr lang="en-US" altLang="ko-KR" sz="1200" b="1" dirty="0">
                <a:latin typeface="Tahoma" pitchFamily="34" charset="0"/>
                <a:ea typeface="맑은 고딕" pitchFamily="50" charset="-127"/>
              </a:rPr>
              <a:t>” Point</a:t>
            </a:r>
            <a:endParaRPr lang="ko-KR" altLang="en-US" sz="1200" b="1" dirty="0"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23" name="직선 화살표 연결선 22"/>
          <p:cNvCxnSpPr>
            <a:stCxn id="19" idx="6"/>
          </p:cNvCxnSpPr>
          <p:nvPr/>
        </p:nvCxnSpPr>
        <p:spPr bwMode="auto">
          <a:xfrm>
            <a:off x="6955284" y="4752306"/>
            <a:ext cx="368300" cy="130175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 bwMode="auto">
          <a:xfrm>
            <a:off x="6812660" y="4681470"/>
            <a:ext cx="142879" cy="142865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오른쪽 화살표 37"/>
          <p:cNvSpPr/>
          <p:nvPr/>
        </p:nvSpPr>
        <p:spPr bwMode="auto">
          <a:xfrm rot="16461610">
            <a:off x="6570514" y="2256245"/>
            <a:ext cx="1619880" cy="223539"/>
          </a:xfrm>
          <a:prstGeom prst="rightArrow">
            <a:avLst>
              <a:gd name="adj1" fmla="val 50000"/>
              <a:gd name="adj2" fmla="val 85383"/>
            </a:avLst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타원 31"/>
          <p:cNvSpPr/>
          <p:nvPr/>
        </p:nvSpPr>
        <p:spPr bwMode="auto">
          <a:xfrm>
            <a:off x="7232828" y="3164450"/>
            <a:ext cx="142879" cy="14286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559" name="TextBox 28"/>
          <p:cNvSpPr txBox="1">
            <a:spLocks noChangeArrowheads="1"/>
          </p:cNvSpPr>
          <p:nvPr/>
        </p:nvSpPr>
        <p:spPr bwMode="auto">
          <a:xfrm>
            <a:off x="7112893" y="3805972"/>
            <a:ext cx="15280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200" b="1">
                <a:latin typeface="Tahoma" pitchFamily="34" charset="0"/>
                <a:ea typeface="맑은 고딕" pitchFamily="50" charset="-127"/>
              </a:rPr>
              <a:t>Camera Direction</a:t>
            </a:r>
            <a:endParaRPr lang="ko-KR" altLang="en-US" sz="1200" b="1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1" name="오른쪽 화살표 20"/>
          <p:cNvSpPr/>
          <p:nvPr/>
        </p:nvSpPr>
        <p:spPr bwMode="auto">
          <a:xfrm rot="549526">
            <a:off x="7360272" y="3244638"/>
            <a:ext cx="1422203" cy="223539"/>
          </a:xfrm>
          <a:prstGeom prst="rightArrow">
            <a:avLst>
              <a:gd name="adj1" fmla="val 50000"/>
              <a:gd name="adj2" fmla="val 85383"/>
            </a:avLst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>
                <a:ea typeface="굴림" pitchFamily="50" charset="-127"/>
              </a:rPr>
              <a:t>Viewing Transformation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World-to-viewing coordinates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Camera position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 smtClean="0"/>
              <a:t>origin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View up vector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dirty="0" smtClean="0"/>
              <a:t> </a:t>
            </a:r>
            <a:r>
              <a:rPr lang="en-US" altLang="ko-KR" dirty="0"/>
              <a:t>axis</a:t>
            </a:r>
          </a:p>
          <a:p>
            <a:pPr lvl="1">
              <a:defRPr/>
            </a:pPr>
            <a:r>
              <a:rPr lang="en-US" altLang="ko-KR" dirty="0" smtClean="0"/>
              <a:t>Camera </a:t>
            </a:r>
            <a:r>
              <a:rPr lang="en-US" altLang="ko-KR" dirty="0"/>
              <a:t>direction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dirty="0" smtClean="0"/>
              <a:t> axis</a:t>
            </a:r>
          </a:p>
          <a:p>
            <a:pPr lvl="1">
              <a:defRPr/>
            </a:pPr>
            <a:r>
              <a:rPr lang="en-US" altLang="ko-KR" dirty="0" smtClean="0"/>
              <a:t>Cross product of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dirty="0" smtClean="0"/>
              <a:t> and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dirty="0" smtClean="0"/>
              <a:t> axes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 smtClean="0"/>
              <a:t> axis</a:t>
            </a:r>
            <a:endParaRPr lang="ko-KR" altLang="en-US" dirty="0"/>
          </a:p>
        </p:txBody>
      </p:sp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2595450" y="3397719"/>
            <a:ext cx="4208798" cy="3031655"/>
            <a:chOff x="4162705" y="3343275"/>
            <a:chExt cx="4589183" cy="3086100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H="1" flipV="1">
              <a:off x="6180138" y="3457575"/>
              <a:ext cx="0" cy="2000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170613" y="5440363"/>
              <a:ext cx="2500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4868863" y="5437188"/>
              <a:ext cx="1319212" cy="9286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3559" name="그룹 30"/>
            <p:cNvGrpSpPr>
              <a:grpSpLocks/>
            </p:cNvGrpSpPr>
            <p:nvPr/>
          </p:nvGrpSpPr>
          <p:grpSpPr bwMode="auto">
            <a:xfrm>
              <a:off x="6356350" y="3600450"/>
              <a:ext cx="2181225" cy="1701800"/>
              <a:chOff x="3890978" y="3942157"/>
              <a:chExt cx="2667000" cy="1974354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3890978" y="4391544"/>
                <a:ext cx="1677066" cy="152496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 flipV="1">
                <a:off x="3890978" y="3942157"/>
                <a:ext cx="989934" cy="4493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 flipV="1">
                <a:off x="5568044" y="3942157"/>
                <a:ext cx="989934" cy="4493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 flipV="1">
                <a:off x="5568044" y="5467124"/>
                <a:ext cx="989934" cy="4493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4880912" y="3942157"/>
                <a:ext cx="16770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6557978" y="3942157"/>
                <a:ext cx="0" cy="15249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rot="20732898">
              <a:off x="4349750" y="4338638"/>
              <a:ext cx="2286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rot="20732898">
              <a:off x="4265613" y="4292600"/>
              <a:ext cx="685800" cy="303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rot="20732898">
              <a:off x="4259263" y="4244975"/>
              <a:ext cx="1066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rot="20732898" flipH="1">
              <a:off x="4605338" y="4552950"/>
              <a:ext cx="457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rot="20732898">
              <a:off x="4972050" y="4459288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rot="20732898">
              <a:off x="4681538" y="516255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rot="20732898" flipH="1">
              <a:off x="4973638" y="4459288"/>
              <a:ext cx="457200" cy="6080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rot="20732898" flipH="1" flipV="1">
              <a:off x="4343400" y="4292600"/>
              <a:ext cx="609600" cy="912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 rot="20732898">
              <a:off x="4162705" y="4306143"/>
              <a:ext cx="152342" cy="1522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70C0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rot="20732898" flipV="1">
              <a:off x="4194175" y="4035425"/>
              <a:ext cx="314325" cy="312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rot="20732898">
              <a:off x="4268788" y="4333875"/>
              <a:ext cx="344487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rot="20732898" flipV="1">
              <a:off x="4224338" y="4267200"/>
              <a:ext cx="433387" cy="61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74" name="Text Box 25"/>
            <p:cNvSpPr txBox="1">
              <a:spLocks noChangeArrowheads="1"/>
            </p:cNvSpPr>
            <p:nvPr/>
          </p:nvSpPr>
          <p:spPr bwMode="auto">
            <a:xfrm>
              <a:off x="8142288" y="5343525"/>
              <a:ext cx="609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</a:pPr>
              <a:r>
                <a:rPr kumimoji="0" lang="en-US" altLang="ko-KR" sz="2000" b="1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3575" name="Text Box 26"/>
            <p:cNvSpPr txBox="1">
              <a:spLocks noChangeArrowheads="1"/>
            </p:cNvSpPr>
            <p:nvPr/>
          </p:nvSpPr>
          <p:spPr bwMode="auto">
            <a:xfrm>
              <a:off x="5713413" y="3343275"/>
              <a:ext cx="609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</a:pPr>
              <a:r>
                <a:rPr kumimoji="0" lang="en-US" altLang="ko-KR" sz="2000" b="1" i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23576" name="Text Box 27"/>
            <p:cNvSpPr txBox="1">
              <a:spLocks noChangeArrowheads="1"/>
            </p:cNvSpPr>
            <p:nvPr/>
          </p:nvSpPr>
          <p:spPr bwMode="auto">
            <a:xfrm>
              <a:off x="5141913" y="6029325"/>
              <a:ext cx="609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0" hangingPunct="1">
                <a:spcBef>
                  <a:spcPct val="50000"/>
                </a:spcBef>
              </a:pPr>
              <a:r>
                <a:rPr kumimoji="0" lang="en-US" altLang="ko-KR" sz="2000" b="1" i="1">
                  <a:latin typeface="Times New Roman" pitchFamily="18" charset="0"/>
                </a:rPr>
                <a:t>z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Translate the camera position to the origin</a:t>
            </a:r>
          </a:p>
          <a:p>
            <a:pPr>
              <a:defRPr/>
            </a:pPr>
            <a:r>
              <a:rPr lang="en-US" altLang="ko-KR" dirty="0" smtClean="0"/>
              <a:t>Apply some rotations</a:t>
            </a:r>
          </a:p>
          <a:p>
            <a:pPr lvl="1">
              <a:defRPr/>
            </a:pPr>
            <a:r>
              <a:rPr lang="en-US" altLang="ko-KR" dirty="0" smtClean="0"/>
              <a:t>To align the </a:t>
            </a:r>
            <a:r>
              <a:rPr lang="en-US" altLang="ko-KR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800" b="1" i="1" baseline="-25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dirty="0" smtClean="0"/>
              <a:t>, </a:t>
            </a:r>
            <a:r>
              <a:rPr lang="en-US" altLang="ko-KR" sz="2800" b="1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2800" b="1" i="1" baseline="-25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dirty="0" smtClean="0"/>
              <a:t>, and </a:t>
            </a:r>
            <a:r>
              <a:rPr lang="en-US" altLang="ko-KR" sz="2800" b="1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800" b="1" i="1" baseline="-25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dirty="0" smtClean="0"/>
              <a:t> axes with the world axes</a:t>
            </a:r>
          </a:p>
          <a:p>
            <a:pPr lvl="1">
              <a:defRPr/>
            </a:pPr>
            <a:r>
              <a:rPr lang="en-US" altLang="ko-KR" dirty="0" smtClean="0"/>
              <a:t>UVN transformation simplifies these rotations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>
                <a:ea typeface="굴림" pitchFamily="50" charset="-127"/>
              </a:rPr>
              <a:t>Viewing Transformation Process</a:t>
            </a:r>
            <a:endParaRPr lang="ko-KR" altLang="en-US" dirty="0"/>
          </a:p>
        </p:txBody>
      </p:sp>
      <p:grpSp>
        <p:nvGrpSpPr>
          <p:cNvPr id="24580" name="그룹 46"/>
          <p:cNvGrpSpPr>
            <a:grpSpLocks/>
          </p:cNvGrpSpPr>
          <p:nvPr/>
        </p:nvGrpSpPr>
        <p:grpSpPr bwMode="auto">
          <a:xfrm>
            <a:off x="684213" y="3573463"/>
            <a:ext cx="7920037" cy="2644775"/>
            <a:chOff x="684213" y="3784602"/>
            <a:chExt cx="7920037" cy="2644794"/>
          </a:xfrm>
        </p:grpSpPr>
        <p:sp>
          <p:nvSpPr>
            <p:cNvPr id="46" name="오른쪽 화살표 45"/>
            <p:cNvSpPr/>
            <p:nvPr/>
          </p:nvSpPr>
          <p:spPr bwMode="auto">
            <a:xfrm>
              <a:off x="1000100" y="4143380"/>
              <a:ext cx="7358114" cy="2286016"/>
            </a:xfrm>
            <a:prstGeom prst="rightArrow">
              <a:avLst/>
            </a:prstGeom>
            <a:solidFill>
              <a:srgbClr val="00FFFF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/>
            <a:lstStyle/>
            <a:p>
              <a:pPr latinLnBrk="0">
                <a:defRPr/>
              </a:pPr>
              <a:endParaRPr kumimoji="0" lang="ko-KR" altLang="en-US" sz="200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endParaRPr>
            </a:p>
          </p:txBody>
        </p:sp>
        <p:grpSp>
          <p:nvGrpSpPr>
            <p:cNvPr id="24584" name="Group 7"/>
            <p:cNvGrpSpPr>
              <a:grpSpLocks/>
            </p:cNvGrpSpPr>
            <p:nvPr/>
          </p:nvGrpSpPr>
          <p:grpSpPr bwMode="auto">
            <a:xfrm>
              <a:off x="684213" y="4108452"/>
              <a:ext cx="2159000" cy="2089150"/>
              <a:chOff x="431" y="2341"/>
              <a:chExt cx="1360" cy="1316"/>
            </a:xfrm>
          </p:grpSpPr>
          <p:sp>
            <p:nvSpPr>
              <p:cNvPr id="5" name="Line 4"/>
              <p:cNvSpPr>
                <a:spLocks noChangeShapeType="1"/>
              </p:cNvSpPr>
              <p:nvPr/>
            </p:nvSpPr>
            <p:spPr bwMode="auto">
              <a:xfrm>
                <a:off x="839" y="3158"/>
                <a:ext cx="9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pPr latinLnBrk="0">
                  <a:defRPr/>
                </a:pPr>
                <a:endParaRPr kumimoji="0"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Line 5"/>
              <p:cNvSpPr>
                <a:spLocks noChangeShapeType="1"/>
              </p:cNvSpPr>
              <p:nvPr/>
            </p:nvSpPr>
            <p:spPr bwMode="auto">
              <a:xfrm flipV="1">
                <a:off x="839" y="2341"/>
                <a:ext cx="0" cy="81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pPr latinLnBrk="0">
                  <a:defRPr/>
                </a:pPr>
                <a:endParaRPr kumimoji="0"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Line 6"/>
              <p:cNvSpPr>
                <a:spLocks noChangeShapeType="1"/>
              </p:cNvSpPr>
              <p:nvPr/>
            </p:nvSpPr>
            <p:spPr bwMode="auto">
              <a:xfrm flipH="1">
                <a:off x="431" y="3158"/>
                <a:ext cx="408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pPr latinLnBrk="0">
                  <a:defRPr/>
                </a:pPr>
                <a:endParaRPr kumimoji="0"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2268538" y="4108454"/>
              <a:ext cx="142875" cy="360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latinLnBrk="0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 flipV="1">
              <a:off x="2132013" y="4116391"/>
              <a:ext cx="144462" cy="360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2260600" y="4318006"/>
              <a:ext cx="431800" cy="1428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2627313" y="5303850"/>
              <a:ext cx="406400" cy="3968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kumimoji="0" lang="en-US" altLang="ko-KR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kumimoji="0" lang="en-US" altLang="ko-KR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endParaRPr kumimoji="0"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331913" y="3892553"/>
              <a:ext cx="406400" cy="3968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kumimoji="0" lang="en-US" altLang="ko-KR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ko-KR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endParaRPr kumimoji="0"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684213" y="5945205"/>
              <a:ext cx="392112" cy="3968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kumimoji="0" lang="en-US" altLang="ko-KR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z</a:t>
              </a:r>
              <a:r>
                <a:rPr kumimoji="0" lang="en-US" altLang="ko-KR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endParaRPr kumimoji="0"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789113" y="3821114"/>
              <a:ext cx="369887" cy="3968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kumimoji="0" lang="en-US" altLang="ko-KR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ko-KR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endParaRPr kumimoji="0"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2257425" y="3784602"/>
              <a:ext cx="369888" cy="3968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kumimoji="0" lang="en-US" altLang="ko-KR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kumimoji="0" lang="en-US" altLang="ko-KR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endParaRPr kumimoji="0"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627313" y="4144967"/>
              <a:ext cx="355600" cy="3968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kumimoji="0" lang="en-US" altLang="ko-KR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z</a:t>
              </a:r>
              <a:r>
                <a:rPr kumimoji="0" lang="en-US" altLang="ko-KR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endParaRPr kumimoji="0"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grpSp>
          <p:nvGrpSpPr>
            <p:cNvPr id="24594" name="Group 19"/>
            <p:cNvGrpSpPr>
              <a:grpSpLocks/>
            </p:cNvGrpSpPr>
            <p:nvPr/>
          </p:nvGrpSpPr>
          <p:grpSpPr bwMode="auto">
            <a:xfrm>
              <a:off x="3446463" y="4108452"/>
              <a:ext cx="2159000" cy="2089150"/>
              <a:chOff x="431" y="2341"/>
              <a:chExt cx="1360" cy="1316"/>
            </a:xfrm>
          </p:grpSpPr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>
                <a:off x="839" y="3158"/>
                <a:ext cx="9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pPr latinLnBrk="0">
                  <a:defRPr/>
                </a:pPr>
                <a:endParaRPr kumimoji="0"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 flipV="1">
                <a:off x="839" y="2341"/>
                <a:ext cx="0" cy="81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pPr latinLnBrk="0">
                  <a:defRPr/>
                </a:pPr>
                <a:endParaRPr kumimoji="0"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 flipH="1">
                <a:off x="431" y="3158"/>
                <a:ext cx="408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pPr latinLnBrk="0">
                  <a:defRPr/>
                </a:pPr>
                <a:endParaRPr kumimoji="0"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4098925" y="5043498"/>
              <a:ext cx="142875" cy="360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latinLnBrk="0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H="1" flipV="1">
              <a:off x="3962400" y="5051436"/>
              <a:ext cx="144463" cy="360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V="1">
              <a:off x="4090988" y="5253050"/>
              <a:ext cx="431800" cy="1428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5389563" y="5303850"/>
              <a:ext cx="406400" cy="3968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kumimoji="0" lang="en-US" altLang="ko-KR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kumimoji="0" lang="en-US" altLang="ko-KR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endParaRPr kumimoji="0"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094163" y="3892553"/>
              <a:ext cx="406400" cy="3968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kumimoji="0" lang="en-US" altLang="ko-KR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ko-KR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endParaRPr kumimoji="0"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446463" y="5945205"/>
              <a:ext cx="392112" cy="3968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kumimoji="0" lang="en-US" altLang="ko-KR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z</a:t>
              </a:r>
              <a:r>
                <a:rPr kumimoji="0" lang="en-US" altLang="ko-KR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endParaRPr kumimoji="0"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3619500" y="4756159"/>
              <a:ext cx="369888" cy="3968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kumimoji="0" lang="en-US" altLang="ko-KR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ko-KR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endParaRPr kumimoji="0"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4087813" y="4719646"/>
              <a:ext cx="369887" cy="3968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kumimoji="0" lang="en-US" altLang="ko-KR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kumimoji="0" lang="en-US" altLang="ko-KR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endParaRPr kumimoji="0"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4457700" y="5080011"/>
              <a:ext cx="355600" cy="3968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kumimoji="0" lang="en-US" altLang="ko-KR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z</a:t>
              </a:r>
              <a:r>
                <a:rPr kumimoji="0" lang="en-US" altLang="ko-KR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endParaRPr kumimoji="0"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grpSp>
          <p:nvGrpSpPr>
            <p:cNvPr id="24604" name="Group 33"/>
            <p:cNvGrpSpPr>
              <a:grpSpLocks/>
            </p:cNvGrpSpPr>
            <p:nvPr/>
          </p:nvGrpSpPr>
          <p:grpSpPr bwMode="auto">
            <a:xfrm>
              <a:off x="6254750" y="4108452"/>
              <a:ext cx="2159000" cy="2089150"/>
              <a:chOff x="431" y="2341"/>
              <a:chExt cx="1360" cy="1316"/>
            </a:xfrm>
          </p:grpSpPr>
          <p:sp>
            <p:nvSpPr>
              <p:cNvPr id="33" name="Line 34"/>
              <p:cNvSpPr>
                <a:spLocks noChangeShapeType="1"/>
              </p:cNvSpPr>
              <p:nvPr/>
            </p:nvSpPr>
            <p:spPr bwMode="auto">
              <a:xfrm>
                <a:off x="839" y="3158"/>
                <a:ext cx="9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pPr latinLnBrk="0">
                  <a:defRPr/>
                </a:pPr>
                <a:endParaRPr kumimoji="0"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Line 35"/>
              <p:cNvSpPr>
                <a:spLocks noChangeShapeType="1"/>
              </p:cNvSpPr>
              <p:nvPr/>
            </p:nvSpPr>
            <p:spPr bwMode="auto">
              <a:xfrm flipV="1">
                <a:off x="839" y="2341"/>
                <a:ext cx="0" cy="81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pPr latinLnBrk="0">
                  <a:defRPr/>
                </a:pPr>
                <a:endParaRPr kumimoji="0"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Line 36"/>
              <p:cNvSpPr>
                <a:spLocks noChangeShapeType="1"/>
              </p:cNvSpPr>
              <p:nvPr/>
            </p:nvSpPr>
            <p:spPr bwMode="auto">
              <a:xfrm flipH="1">
                <a:off x="431" y="3158"/>
                <a:ext cx="408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pPr latinLnBrk="0">
                  <a:defRPr/>
                </a:pPr>
                <a:endParaRPr kumimoji="0"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8197850" y="5303850"/>
              <a:ext cx="406400" cy="3968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kumimoji="0" lang="en-US" altLang="ko-KR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kumimoji="0" lang="en-US" altLang="ko-KR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endParaRPr kumimoji="0"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6902450" y="3892553"/>
              <a:ext cx="406400" cy="3968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kumimoji="0" lang="en-US" altLang="ko-KR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ko-KR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endParaRPr kumimoji="0"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6254750" y="5945205"/>
              <a:ext cx="392113" cy="3968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kumimoji="0" lang="en-US" altLang="ko-KR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z</a:t>
              </a:r>
              <a:r>
                <a:rPr kumimoji="0" lang="en-US" altLang="ko-KR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</a:t>
              </a:r>
              <a:endParaRPr kumimoji="0"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grpSp>
          <p:nvGrpSpPr>
            <p:cNvPr id="24608" name="Group 44"/>
            <p:cNvGrpSpPr>
              <a:grpSpLocks/>
            </p:cNvGrpSpPr>
            <p:nvPr/>
          </p:nvGrpSpPr>
          <p:grpSpPr bwMode="auto">
            <a:xfrm>
              <a:off x="6662738" y="4973640"/>
              <a:ext cx="669925" cy="719137"/>
              <a:chOff x="4197" y="2886"/>
              <a:chExt cx="422" cy="453"/>
            </a:xfrm>
          </p:grpSpPr>
          <p:sp>
            <p:nvSpPr>
              <p:cNvPr id="40" name="Line 40"/>
              <p:cNvSpPr>
                <a:spLocks noChangeShapeType="1"/>
              </p:cNvSpPr>
              <p:nvPr/>
            </p:nvSpPr>
            <p:spPr bwMode="auto">
              <a:xfrm flipV="1">
                <a:off x="4347" y="2886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pPr latinLnBrk="0">
                  <a:defRPr/>
                </a:pPr>
                <a:endParaRPr kumimoji="0"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" name="Line 41"/>
              <p:cNvSpPr>
                <a:spLocks noChangeShapeType="1"/>
              </p:cNvSpPr>
              <p:nvPr/>
            </p:nvSpPr>
            <p:spPr bwMode="auto">
              <a:xfrm>
                <a:off x="4347" y="3158"/>
                <a:ext cx="2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pPr latinLnBrk="0">
                  <a:defRPr/>
                </a:pPr>
                <a:endParaRPr kumimoji="0"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Freeform 42"/>
              <p:cNvSpPr>
                <a:spLocks/>
              </p:cNvSpPr>
              <p:nvPr/>
            </p:nvSpPr>
            <p:spPr bwMode="auto">
              <a:xfrm>
                <a:off x="4197" y="3158"/>
                <a:ext cx="150" cy="181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0" y="181"/>
                  </a:cxn>
                </a:cxnLst>
                <a:rect l="0" t="0" r="r" b="b"/>
                <a:pathLst>
                  <a:path w="150" h="181">
                    <a:moveTo>
                      <a:pt x="150" y="0"/>
                    </a:moveTo>
                    <a:lnTo>
                      <a:pt x="0" y="181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pPr latinLnBrk="0">
                  <a:defRPr/>
                </a:pPr>
                <a:endParaRPr kumimoji="0"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3" name="Text Box 45"/>
            <p:cNvSpPr txBox="1">
              <a:spLocks noChangeArrowheads="1"/>
            </p:cNvSpPr>
            <p:nvPr/>
          </p:nvSpPr>
          <p:spPr bwMode="auto">
            <a:xfrm>
              <a:off x="7081838" y="5295913"/>
              <a:ext cx="369887" cy="3968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kumimoji="0" lang="en-US" altLang="ko-KR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kumimoji="0" lang="en-US" altLang="ko-KR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endParaRPr kumimoji="0"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6877050" y="4757746"/>
              <a:ext cx="369888" cy="3968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kumimoji="0" lang="en-US" altLang="ko-KR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y</a:t>
              </a:r>
              <a:r>
                <a:rPr kumimoji="0" lang="en-US" altLang="ko-KR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endParaRPr kumimoji="0"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5" name="Text Box 47"/>
            <p:cNvSpPr txBox="1">
              <a:spLocks noChangeArrowheads="1"/>
            </p:cNvSpPr>
            <p:nvPr/>
          </p:nvSpPr>
          <p:spPr bwMode="auto">
            <a:xfrm>
              <a:off x="6708775" y="5405451"/>
              <a:ext cx="355600" cy="3968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kumimoji="0" lang="en-US" altLang="ko-KR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z</a:t>
              </a:r>
              <a:r>
                <a:rPr kumimoji="0" lang="en-US" altLang="ko-KR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endParaRPr kumimoji="0"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 smtClean="0"/>
              <a:t>2D Illustration of Viewing Transformation</a:t>
            </a:r>
            <a:endParaRPr lang="ko-KR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5" y="2234666"/>
            <a:ext cx="8858312" cy="277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pitchFamily="50" charset="-127"/>
              </a:rPr>
              <a:t>Viewing Transformation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dirty="0" smtClean="0"/>
              <a:t>Translation</a:t>
            </a:r>
          </a:p>
          <a:p>
            <a:pPr lvl="1">
              <a:defRPr/>
            </a:pPr>
            <a:r>
              <a:rPr lang="en-US" altLang="ko-KR" dirty="0" smtClean="0"/>
              <a:t>Camera position (</a:t>
            </a:r>
            <a:r>
              <a:rPr lang="en-US" altLang="ko-KR" sz="2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400" b="1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dirty="0" smtClean="0"/>
              <a:t>, </a:t>
            </a:r>
            <a:r>
              <a:rPr lang="en-US" altLang="ko-KR" sz="24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2400" b="1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dirty="0" smtClean="0"/>
              <a:t>, </a:t>
            </a:r>
            <a:r>
              <a:rPr lang="en-US" altLang="ko-KR" sz="2400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400" b="1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dirty="0" smtClean="0"/>
              <a:t>)</a:t>
            </a:r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Rotation</a:t>
            </a:r>
          </a:p>
          <a:p>
            <a:pPr lvl="2">
              <a:defRPr/>
            </a:pPr>
            <a:r>
              <a:rPr lang="en-US" altLang="ko-KR" dirty="0" smtClean="0"/>
              <a:t>Rotate about the </a:t>
            </a:r>
            <a:r>
              <a:rPr lang="en-US" altLang="ko-KR" sz="20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000" b="1" i="1" baseline="-250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dirty="0" smtClean="0"/>
              <a:t> to bring </a:t>
            </a:r>
            <a:r>
              <a:rPr lang="en-US" altLang="ko-KR" sz="2000" b="1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b="1" i="1" baseline="-25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dirty="0" smtClean="0"/>
              <a:t> into the </a:t>
            </a:r>
            <a:r>
              <a:rPr lang="en-US" altLang="ko-KR" sz="20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000" b="1" i="1" baseline="-250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b="1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b="1" i="1" baseline="-250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dirty="0" smtClean="0"/>
              <a:t> plane</a:t>
            </a:r>
          </a:p>
          <a:p>
            <a:pPr lvl="2">
              <a:defRPr/>
            </a:pPr>
            <a:r>
              <a:rPr lang="en-US" altLang="ko-KR" dirty="0" smtClean="0"/>
              <a:t>Rotate about the </a:t>
            </a:r>
            <a:r>
              <a:rPr lang="en-US" altLang="ko-KR" sz="2000" b="1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2000" b="1" i="1" baseline="-250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dirty="0" smtClean="0"/>
              <a:t> to align the </a:t>
            </a:r>
            <a:r>
              <a:rPr lang="en-US" altLang="ko-KR" sz="2000" b="1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b="1" i="1" baseline="-250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dirty="0" smtClean="0"/>
              <a:t> and </a:t>
            </a:r>
            <a:r>
              <a:rPr lang="en-US" altLang="ko-KR" sz="2000" b="1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b="1" i="1" baseline="-25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altLang="ko-KR" b="1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defRPr/>
            </a:pPr>
            <a:r>
              <a:rPr lang="en-US" altLang="ko-KR" dirty="0" smtClean="0"/>
              <a:t>Rotate about the </a:t>
            </a:r>
            <a:r>
              <a:rPr lang="en-US" altLang="ko-KR" sz="2000" b="1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b="1" i="1" baseline="-250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dirty="0" smtClean="0"/>
              <a:t> to align the </a:t>
            </a:r>
            <a:r>
              <a:rPr lang="en-US" altLang="ko-KR" sz="2000" b="1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2000" b="1" i="1" baseline="-250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dirty="0" smtClean="0"/>
              <a:t> and </a:t>
            </a:r>
            <a:r>
              <a:rPr lang="en-US" altLang="ko-KR" sz="2000" b="1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2000" b="1" i="1" baseline="-25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altLang="ko-KR" sz="2000" b="1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UVN transformation makes the series of rotation easy</a:t>
            </a:r>
            <a:endParaRPr lang="ko-KR" altLang="en-US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628" name="Object 7"/>
          <p:cNvGraphicFramePr>
            <a:graphicFrameLocks noChangeAspect="1"/>
          </p:cNvGraphicFramePr>
          <p:nvPr/>
        </p:nvGraphicFramePr>
        <p:xfrm>
          <a:off x="2782888" y="2357438"/>
          <a:ext cx="3146425" cy="215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9" name="수식" r:id="rId3" imgW="1333500" imgH="914400" progId="Equation.3">
                  <p:embed/>
                </p:oleObj>
              </mc:Choice>
              <mc:Fallback>
                <p:oleObj name="수식" r:id="rId3" imgW="133350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357438"/>
                        <a:ext cx="3146425" cy="215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UVN Transformation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Align the 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400" i="1" baseline="-25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dirty="0" smtClean="0"/>
              <a:t>, </a:t>
            </a:r>
            <a:r>
              <a:rPr lang="en-US" altLang="ko-KR" sz="24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2400" i="1" baseline="-25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dirty="0" smtClean="0"/>
              <a:t>, and </a:t>
            </a:r>
            <a:r>
              <a:rPr lang="en-US" altLang="ko-KR" sz="2400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400" i="1" baseline="-25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dirty="0" smtClean="0"/>
              <a:t> axes with the world axes</a:t>
            </a:r>
          </a:p>
          <a:p>
            <a:pPr lvl="1">
              <a:defRPr/>
            </a:pPr>
            <a:r>
              <a:rPr lang="en-US" altLang="ko-KR" dirty="0" smtClean="0"/>
              <a:t>Calculate unit </a:t>
            </a:r>
            <a:r>
              <a:rPr lang="en-US" altLang="ko-KR" b="1" dirty="0" err="1" smtClean="0">
                <a:latin typeface="Times New Roman" pitchFamily="18" charset="0"/>
                <a:cs typeface="Times New Roman" pitchFamily="18" charset="0"/>
              </a:rPr>
              <a:t>uvn</a:t>
            </a:r>
            <a:r>
              <a:rPr lang="en-US" altLang="ko-KR" dirty="0" smtClean="0"/>
              <a:t> vectors</a:t>
            </a:r>
          </a:p>
          <a:p>
            <a:pPr lvl="2">
              <a:defRPr/>
            </a:pP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dirty="0" smtClean="0"/>
              <a:t> : View-up vector</a:t>
            </a:r>
          </a:p>
          <a:p>
            <a:pPr lvl="2">
              <a:defRPr/>
            </a:pP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/>
              <a:t> : Camera direction</a:t>
            </a:r>
          </a:p>
          <a:p>
            <a:pPr lvl="2">
              <a:defRPr/>
            </a:pP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ko-KR" dirty="0" smtClean="0"/>
              <a:t> : Perpendicular to both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dirty="0" smtClean="0"/>
              <a:t> and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graphicFrame>
        <p:nvGraphicFramePr>
          <p:cNvPr id="27652" name="Object 6"/>
          <p:cNvGraphicFramePr>
            <a:graphicFrameLocks noChangeAspect="1"/>
          </p:cNvGraphicFramePr>
          <p:nvPr/>
        </p:nvGraphicFramePr>
        <p:xfrm>
          <a:off x="468313" y="3284538"/>
          <a:ext cx="4446587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4" name="수식" r:id="rId3" imgW="1968500" imgH="1371600" progId="Equation.3">
                  <p:embed/>
                </p:oleObj>
              </mc:Choice>
              <mc:Fallback>
                <p:oleObj name="수식" r:id="rId3" imgW="1968500" imgH="1371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284538"/>
                        <a:ext cx="4446587" cy="309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9"/>
          <p:cNvGraphicFramePr>
            <a:graphicFrameLocks noChangeAspect="1"/>
          </p:cNvGraphicFramePr>
          <p:nvPr/>
        </p:nvGraphicFramePr>
        <p:xfrm>
          <a:off x="4786313" y="3643313"/>
          <a:ext cx="4237037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5" name="수식" r:id="rId5" imgW="1536700" imgH="914400" progId="Equation.3">
                  <p:embed/>
                </p:oleObj>
              </mc:Choice>
              <mc:Fallback>
                <p:oleObj name="수식" r:id="rId5" imgW="153670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3643313"/>
                        <a:ext cx="4237037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Viewing Transformation Matrix</a:t>
            </a:r>
            <a:endParaRPr lang="ko-KR" altLang="en-US" dirty="0"/>
          </a:p>
        </p:txBody>
      </p:sp>
      <p:graphicFrame>
        <p:nvGraphicFramePr>
          <p:cNvPr id="28675" name="Object 10"/>
          <p:cNvGraphicFramePr>
            <a:graphicFrameLocks noChangeAspect="1"/>
          </p:cNvGraphicFramePr>
          <p:nvPr/>
        </p:nvGraphicFramePr>
        <p:xfrm>
          <a:off x="1108075" y="1819275"/>
          <a:ext cx="6607175" cy="364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6" name="수식" r:id="rId3" imgW="2108200" imgH="1168400" progId="Equation.3">
                  <p:embed/>
                </p:oleObj>
              </mc:Choice>
              <mc:Fallback>
                <p:oleObj name="수식" r:id="rId3" imgW="2108200" imgH="1168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1819275"/>
                        <a:ext cx="6607175" cy="364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 smtClean="0"/>
              <a:t>Viewing Transformation Example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Find the viewing transformation matrix</a:t>
            </a:r>
          </a:p>
          <a:p>
            <a:pPr lvl="1">
              <a:defRPr/>
            </a:pPr>
            <a:r>
              <a:rPr lang="en-US" altLang="ko-KR" dirty="0" smtClean="0"/>
              <a:t>Camera position </a:t>
            </a:r>
            <a:r>
              <a:rPr lang="en-US" altLang="ko-KR" b="1" dirty="0" smtClean="0"/>
              <a:t>C</a:t>
            </a:r>
            <a:r>
              <a:rPr lang="en-US" altLang="ko-KR" dirty="0" smtClean="0"/>
              <a:t>(1, 3, 2)</a:t>
            </a:r>
          </a:p>
          <a:p>
            <a:pPr lvl="1">
              <a:defRPr/>
            </a:pPr>
            <a:r>
              <a:rPr lang="en-US" altLang="ko-KR" dirty="0" smtClean="0"/>
              <a:t>Camera direction </a:t>
            </a:r>
            <a:r>
              <a:rPr lang="en-US" altLang="ko-KR" b="1" dirty="0" smtClean="0"/>
              <a:t>D</a:t>
            </a:r>
            <a:r>
              <a:rPr lang="en-US" altLang="ko-KR" dirty="0" smtClean="0"/>
              <a:t>(1, 0, -2)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b="1" dirty="0" smtClean="0">
                <a:sym typeface="Wingdings" pitchFamily="2" charset="2"/>
              </a:rPr>
              <a:t>N</a:t>
            </a:r>
            <a:endParaRPr lang="en-US" altLang="ko-KR" b="1" dirty="0" smtClean="0"/>
          </a:p>
          <a:p>
            <a:pPr lvl="1">
              <a:defRPr/>
            </a:pPr>
            <a:r>
              <a:rPr lang="en-US" altLang="ko-KR" dirty="0" smtClean="0"/>
              <a:t>Up vector </a:t>
            </a:r>
            <a:r>
              <a:rPr lang="en-US" altLang="ko-KR" b="1" dirty="0" smtClean="0"/>
              <a:t>E</a:t>
            </a:r>
            <a:r>
              <a:rPr lang="en-US" altLang="ko-KR" dirty="0" smtClean="0"/>
              <a:t>(0, -1, </a:t>
            </a:r>
            <a:r>
              <a:rPr lang="en-US" altLang="ko-KR" dirty="0" smtClean="0"/>
              <a:t>0)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b="1" dirty="0" smtClean="0">
                <a:sym typeface="Wingdings" pitchFamily="2" charset="2"/>
              </a:rPr>
              <a:t>V</a:t>
            </a:r>
            <a:endParaRPr lang="en-US" altLang="ko-KR" b="1" dirty="0" smtClean="0"/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 </a:t>
            </a:r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Translation</a:t>
            </a:r>
            <a:endParaRPr lang="ko-KR" altLang="en-US" dirty="0"/>
          </a:p>
        </p:txBody>
      </p:sp>
      <p:graphicFrame>
        <p:nvGraphicFramePr>
          <p:cNvPr id="29700" name="Object 10"/>
          <p:cNvGraphicFramePr>
            <a:graphicFrameLocks noChangeAspect="1"/>
          </p:cNvGraphicFramePr>
          <p:nvPr/>
        </p:nvGraphicFramePr>
        <p:xfrm>
          <a:off x="862013" y="3397250"/>
          <a:ext cx="33766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3" name="수식" r:id="rId3" imgW="1447800" imgH="228600" progId="Equation.3">
                  <p:embed/>
                </p:oleObj>
              </mc:Choice>
              <mc:Fallback>
                <p:oleObj name="수식" r:id="rId3" imgW="14478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3397250"/>
                        <a:ext cx="33766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184692"/>
              </p:ext>
            </p:extLst>
          </p:nvPr>
        </p:nvGraphicFramePr>
        <p:xfrm>
          <a:off x="7019925" y="1441150"/>
          <a:ext cx="11525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4" name="수식" r:id="rId5" imgW="495085" imgH="228501" progId="Equation.3">
                  <p:embed/>
                </p:oleObj>
              </mc:Choice>
              <mc:Fallback>
                <p:oleObj name="수식" r:id="rId5" imgW="495085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1441150"/>
                        <a:ext cx="115252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603129"/>
              </p:ext>
            </p:extLst>
          </p:nvPr>
        </p:nvGraphicFramePr>
        <p:xfrm>
          <a:off x="2687736" y="4240931"/>
          <a:ext cx="390048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5" name="수식" r:id="rId7" imgW="1562100" imgH="914400" progId="Equation.3">
                  <p:embed/>
                </p:oleObj>
              </mc:Choice>
              <mc:Fallback>
                <p:oleObj name="수식" r:id="rId7" imgW="156210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736" y="4240931"/>
                        <a:ext cx="390048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 smtClean="0"/>
              <a:t>Viewing Transformation Example 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UVN transformation</a:t>
            </a:r>
            <a:endParaRPr lang="ko-KR" altLang="en-US" dirty="0"/>
          </a:p>
        </p:txBody>
      </p:sp>
      <p:grpSp>
        <p:nvGrpSpPr>
          <p:cNvPr id="30724" name="그룹 7"/>
          <p:cNvGrpSpPr>
            <a:grpSpLocks/>
          </p:cNvGrpSpPr>
          <p:nvPr/>
        </p:nvGrpSpPr>
        <p:grpSpPr bwMode="auto">
          <a:xfrm>
            <a:off x="585789" y="1989138"/>
            <a:ext cx="6650508" cy="2219325"/>
            <a:chOff x="585036" y="1988840"/>
            <a:chExt cx="6651458" cy="2219586"/>
          </a:xfrm>
        </p:grpSpPr>
        <p:graphicFrame>
          <p:nvGraphicFramePr>
            <p:cNvPr id="3072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434567"/>
                </p:ext>
              </p:extLst>
            </p:nvPr>
          </p:nvGraphicFramePr>
          <p:xfrm>
            <a:off x="3005195" y="1988840"/>
            <a:ext cx="4231299" cy="882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9" name="수식" r:id="rId3" imgW="2260600" imgH="469900" progId="Equation.3">
                    <p:embed/>
                  </p:oleObj>
                </mc:Choice>
                <mc:Fallback>
                  <p:oleObj name="수식" r:id="rId3" imgW="2260600" imgH="4699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5195" y="1988840"/>
                          <a:ext cx="4231299" cy="882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4092936"/>
                </p:ext>
              </p:extLst>
            </p:nvPr>
          </p:nvGraphicFramePr>
          <p:xfrm>
            <a:off x="585036" y="2923987"/>
            <a:ext cx="4207476" cy="1284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0" name="수식" r:id="rId5" imgW="2247840" imgH="685800" progId="Equation.3">
                    <p:embed/>
                  </p:oleObj>
                </mc:Choice>
                <mc:Fallback>
                  <p:oleObj name="수식" r:id="rId5" imgW="2247840" imgH="685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036" y="2923987"/>
                          <a:ext cx="4207476" cy="1284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6941367"/>
                </p:ext>
              </p:extLst>
            </p:nvPr>
          </p:nvGraphicFramePr>
          <p:xfrm>
            <a:off x="593809" y="2230168"/>
            <a:ext cx="2116437" cy="403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1" name="수식" r:id="rId7" imgW="1130040" imgH="215640" progId="Equation.3">
                    <p:embed/>
                  </p:oleObj>
                </mc:Choice>
                <mc:Fallback>
                  <p:oleObj name="수식" r:id="rId7" imgW="113004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809" y="2230168"/>
                          <a:ext cx="2116437" cy="403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12026"/>
              </p:ext>
            </p:extLst>
          </p:nvPr>
        </p:nvGraphicFramePr>
        <p:xfrm>
          <a:off x="5051425" y="3738563"/>
          <a:ext cx="3563938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2" name="수식" r:id="rId9" imgW="1714320" imgH="1143000" progId="Equation.3">
                  <p:embed/>
                </p:oleObj>
              </mc:Choice>
              <mc:Fallback>
                <p:oleObj name="수식" r:id="rId9" imgW="1714320" imgH="1143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425" y="3738563"/>
                        <a:ext cx="3563938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 smtClean="0"/>
              <a:t>Viewing Transformation Example (3/3)</a:t>
            </a:r>
            <a:endParaRPr lang="ko-KR" altLang="en-US" dirty="0"/>
          </a:p>
        </p:txBody>
      </p:sp>
      <p:grpSp>
        <p:nvGrpSpPr>
          <p:cNvPr id="31747" name="그룹 6"/>
          <p:cNvGrpSpPr>
            <a:grpSpLocks/>
          </p:cNvGrpSpPr>
          <p:nvPr/>
        </p:nvGrpSpPr>
        <p:grpSpPr bwMode="auto">
          <a:xfrm>
            <a:off x="395288" y="1509713"/>
            <a:ext cx="7921625" cy="4440237"/>
            <a:chOff x="395288" y="1509713"/>
            <a:chExt cx="7921091" cy="4440237"/>
          </a:xfrm>
        </p:grpSpPr>
        <p:graphicFrame>
          <p:nvGraphicFramePr>
            <p:cNvPr id="31748" name="Object 10"/>
            <p:cNvGraphicFramePr>
              <a:graphicFrameLocks noChangeAspect="1"/>
            </p:cNvGraphicFramePr>
            <p:nvPr/>
          </p:nvGraphicFramePr>
          <p:xfrm>
            <a:off x="395288" y="1509713"/>
            <a:ext cx="4321020" cy="4437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0" name="수식" r:id="rId3" imgW="1574800" imgH="1625600" progId="Equation.3">
                    <p:embed/>
                  </p:oleObj>
                </mc:Choice>
                <mc:Fallback>
                  <p:oleObj name="수식" r:id="rId3" imgW="1574800" imgH="1625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8" y="1509713"/>
                          <a:ext cx="4321020" cy="4437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49" name="Object 3"/>
            <p:cNvGraphicFramePr>
              <a:graphicFrameLocks noChangeAspect="1"/>
            </p:cNvGraphicFramePr>
            <p:nvPr/>
          </p:nvGraphicFramePr>
          <p:xfrm>
            <a:off x="4067944" y="2147532"/>
            <a:ext cx="4248435" cy="3802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1" name="수식" r:id="rId5" imgW="1016000" imgH="914400" progId="Equation.3">
                    <p:embed/>
                  </p:oleObj>
                </mc:Choice>
                <mc:Fallback>
                  <p:oleObj name="수식" r:id="rId5" imgW="1016000" imgH="9144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944" y="2147532"/>
                          <a:ext cx="4248435" cy="3802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3D Rendering Pipeline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Goal</a:t>
            </a:r>
          </a:p>
          <a:p>
            <a:pPr lvl="1">
              <a:defRPr/>
            </a:pPr>
            <a:r>
              <a:rPr lang="en-US" altLang="ko-KR" dirty="0" smtClean="0"/>
              <a:t>Generating a 2D image</a:t>
            </a:r>
          </a:p>
          <a:p>
            <a:pPr lvl="2">
              <a:defRPr/>
            </a:pPr>
            <a:r>
              <a:rPr lang="en-US" altLang="ko-KR" dirty="0" smtClean="0"/>
              <a:t>From a 3D scene</a:t>
            </a:r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Input</a:t>
            </a:r>
          </a:p>
          <a:p>
            <a:pPr lvl="1">
              <a:defRPr/>
            </a:pPr>
            <a:r>
              <a:rPr lang="en-US" altLang="ko-KR" dirty="0" smtClean="0"/>
              <a:t>A virtual camera</a:t>
            </a:r>
          </a:p>
          <a:p>
            <a:pPr lvl="1">
              <a:defRPr/>
            </a:pPr>
            <a:r>
              <a:rPr lang="en-US" altLang="ko-KR" dirty="0" smtClean="0"/>
              <a:t>3D objects</a:t>
            </a:r>
          </a:p>
          <a:p>
            <a:pPr lvl="1">
              <a:defRPr/>
            </a:pPr>
            <a:r>
              <a:rPr lang="en-US" altLang="ko-KR" dirty="0" smtClean="0"/>
              <a:t>Light sources</a:t>
            </a:r>
          </a:p>
          <a:p>
            <a:pPr lvl="1">
              <a:defRPr/>
            </a:pPr>
            <a:r>
              <a:rPr lang="en-US" altLang="ko-KR" dirty="0" smtClean="0"/>
              <a:t>Textures</a:t>
            </a:r>
          </a:p>
          <a:p>
            <a:pPr lvl="1">
              <a:defRPr/>
            </a:pPr>
            <a:r>
              <a:rPr lang="en-US" altLang="ko-KR" dirty="0" smtClean="0"/>
              <a:t>etc.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sz="2800" dirty="0"/>
              <a:t>Transformations &amp; Coordinates</a:t>
            </a:r>
            <a:endParaRPr lang="ko-KR" altLang="en-US" sz="2800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73081" y="2112966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rgbClr val="B8B598"/>
                </a:solidFill>
                <a:latin typeface="Arial" pitchFamily="34" charset="0"/>
                <a:cs typeface="Arial" pitchFamily="34" charset="0"/>
              </a:rPr>
              <a:t>Modeling Transformation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73081" y="3011510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rgbClr val="B8B598"/>
                </a:solidFill>
                <a:latin typeface="Arial" pitchFamily="34" charset="0"/>
                <a:cs typeface="Arial" pitchFamily="34" charset="0"/>
              </a:rPr>
              <a:t>Viewing Transformation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73081" y="3970354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Projection Transformation</a:t>
            </a: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573081" y="4929198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rgbClr val="B8B598"/>
                </a:solidFill>
                <a:latin typeface="Arial" pitchFamily="34" charset="0"/>
                <a:cs typeface="Arial" pitchFamily="34" charset="0"/>
              </a:rPr>
              <a:t>Viewport Transformation</a:t>
            </a:r>
          </a:p>
        </p:txBody>
      </p:sp>
      <p:grpSp>
        <p:nvGrpSpPr>
          <p:cNvPr id="32783" name="Group 20"/>
          <p:cNvGrpSpPr>
            <a:grpSpLocks/>
          </p:cNvGrpSpPr>
          <p:nvPr/>
        </p:nvGrpSpPr>
        <p:grpSpPr bwMode="auto">
          <a:xfrm>
            <a:off x="5824538" y="2209800"/>
            <a:ext cx="1524000" cy="2784475"/>
            <a:chOff x="3984" y="1392"/>
            <a:chExt cx="960" cy="1754"/>
          </a:xfrm>
        </p:grpSpPr>
        <p:sp>
          <p:nvSpPr>
            <p:cNvPr id="32812" name="Line 21"/>
            <p:cNvSpPr>
              <a:spLocks noChangeShapeType="1"/>
            </p:cNvSpPr>
            <p:nvPr/>
          </p:nvSpPr>
          <p:spPr bwMode="auto">
            <a:xfrm flipV="1">
              <a:off x="3984" y="1392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3" name="Line 22"/>
            <p:cNvSpPr>
              <a:spLocks noChangeShapeType="1"/>
            </p:cNvSpPr>
            <p:nvPr/>
          </p:nvSpPr>
          <p:spPr bwMode="auto">
            <a:xfrm>
              <a:off x="3984" y="2592"/>
              <a:ext cx="960" cy="5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4" name="Line 23"/>
            <p:cNvSpPr>
              <a:spLocks noChangeShapeType="1"/>
            </p:cNvSpPr>
            <p:nvPr/>
          </p:nvSpPr>
          <p:spPr bwMode="auto">
            <a:xfrm flipV="1">
              <a:off x="3984" y="2038"/>
              <a:ext cx="960" cy="5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2784" name="Oval 24"/>
          <p:cNvSpPr>
            <a:spLocks noChangeArrowheads="1"/>
          </p:cNvSpPr>
          <p:nvPr/>
        </p:nvSpPr>
        <p:spPr bwMode="auto">
          <a:xfrm>
            <a:off x="7196138" y="3352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2785" name="Group 25"/>
          <p:cNvGrpSpPr>
            <a:grpSpLocks/>
          </p:cNvGrpSpPr>
          <p:nvPr/>
        </p:nvGrpSpPr>
        <p:grpSpPr bwMode="auto">
          <a:xfrm rot="2476294">
            <a:off x="7272338" y="2971800"/>
            <a:ext cx="533400" cy="1069975"/>
            <a:chOff x="4560" y="1872"/>
            <a:chExt cx="336" cy="674"/>
          </a:xfrm>
        </p:grpSpPr>
        <p:sp>
          <p:nvSpPr>
            <p:cNvPr id="32809" name="Line 26"/>
            <p:cNvSpPr>
              <a:spLocks noChangeShapeType="1"/>
            </p:cNvSpPr>
            <p:nvPr/>
          </p:nvSpPr>
          <p:spPr bwMode="auto">
            <a:xfrm flipV="1">
              <a:off x="4895" y="1871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0" name="Line 27"/>
            <p:cNvSpPr>
              <a:spLocks noChangeShapeType="1"/>
            </p:cNvSpPr>
            <p:nvPr/>
          </p:nvSpPr>
          <p:spPr bwMode="auto">
            <a:xfrm flipH="1">
              <a:off x="4558" y="2352"/>
              <a:ext cx="336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1" name="Line 28"/>
            <p:cNvSpPr>
              <a:spLocks noChangeShapeType="1"/>
            </p:cNvSpPr>
            <p:nvPr/>
          </p:nvSpPr>
          <p:spPr bwMode="auto">
            <a:xfrm flipH="1" flipV="1">
              <a:off x="4604" y="2185"/>
              <a:ext cx="288" cy="1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2786" name="AutoShape 29"/>
          <p:cNvSpPr>
            <a:spLocks noChangeArrowheads="1"/>
          </p:cNvSpPr>
          <p:nvPr/>
        </p:nvSpPr>
        <p:spPr bwMode="auto">
          <a:xfrm rot="-1508781">
            <a:off x="6053138" y="2590800"/>
            <a:ext cx="1214437" cy="762000"/>
          </a:xfrm>
          <a:prstGeom prst="parallelogram">
            <a:avLst>
              <a:gd name="adj" fmla="val 4166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7" name="Line 30"/>
          <p:cNvSpPr>
            <a:spLocks noChangeShapeType="1"/>
          </p:cNvSpPr>
          <p:nvPr/>
        </p:nvSpPr>
        <p:spPr bwMode="auto">
          <a:xfrm flipV="1">
            <a:off x="6662738" y="22860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8" name="Line 31"/>
          <p:cNvSpPr>
            <a:spLocks noChangeShapeType="1"/>
          </p:cNvSpPr>
          <p:nvPr/>
        </p:nvSpPr>
        <p:spPr bwMode="auto">
          <a:xfrm flipH="1">
            <a:off x="6129338" y="3048000"/>
            <a:ext cx="533400" cy="307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9" name="Line 32"/>
          <p:cNvSpPr>
            <a:spLocks noChangeShapeType="1"/>
          </p:cNvSpPr>
          <p:nvPr/>
        </p:nvSpPr>
        <p:spPr bwMode="auto">
          <a:xfrm flipH="1" flipV="1">
            <a:off x="6281738" y="2827338"/>
            <a:ext cx="381000" cy="220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2790" name="Group 39"/>
          <p:cNvGrpSpPr>
            <a:grpSpLocks/>
          </p:cNvGrpSpPr>
          <p:nvPr/>
        </p:nvGrpSpPr>
        <p:grpSpPr bwMode="auto">
          <a:xfrm rot="-600479">
            <a:off x="5943600" y="2597150"/>
            <a:ext cx="215900" cy="215900"/>
            <a:chOff x="4059" y="1616"/>
            <a:chExt cx="136" cy="136"/>
          </a:xfrm>
        </p:grpSpPr>
        <p:sp>
          <p:nvSpPr>
            <p:cNvPr id="32806" name="Line 36"/>
            <p:cNvSpPr>
              <a:spLocks noChangeShapeType="1"/>
            </p:cNvSpPr>
            <p:nvPr/>
          </p:nvSpPr>
          <p:spPr bwMode="auto">
            <a:xfrm>
              <a:off x="4058" y="1612"/>
              <a:ext cx="136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2807" name="Line 37"/>
            <p:cNvSpPr>
              <a:spLocks noChangeShapeType="1"/>
            </p:cNvSpPr>
            <p:nvPr/>
          </p:nvSpPr>
          <p:spPr bwMode="auto">
            <a:xfrm>
              <a:off x="4059" y="1615"/>
              <a:ext cx="9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32808" name="Freeform 38"/>
            <p:cNvSpPr>
              <a:spLocks/>
            </p:cNvSpPr>
            <p:nvPr/>
          </p:nvSpPr>
          <p:spPr bwMode="auto">
            <a:xfrm>
              <a:off x="4103" y="1642"/>
              <a:ext cx="52" cy="52"/>
            </a:xfrm>
            <a:custGeom>
              <a:avLst/>
              <a:gdLst>
                <a:gd name="T0" fmla="*/ 0 w 52"/>
                <a:gd name="T1" fmla="*/ 45 h 52"/>
                <a:gd name="T2" fmla="*/ 45 w 52"/>
                <a:gd name="T3" fmla="*/ 45 h 52"/>
                <a:gd name="T4" fmla="*/ 45 w 52"/>
                <a:gd name="T5" fmla="*/ 0 h 52"/>
                <a:gd name="T6" fmla="*/ 0 60000 65536"/>
                <a:gd name="T7" fmla="*/ 0 60000 65536"/>
                <a:gd name="T8" fmla="*/ 0 60000 65536"/>
                <a:gd name="T9" fmla="*/ 0 w 52"/>
                <a:gd name="T10" fmla="*/ 0 h 52"/>
                <a:gd name="T11" fmla="*/ 52 w 52"/>
                <a:gd name="T12" fmla="*/ 52 h 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" h="52">
                  <a:moveTo>
                    <a:pt x="0" y="45"/>
                  </a:moveTo>
                  <a:cubicBezTo>
                    <a:pt x="19" y="48"/>
                    <a:pt x="38" y="52"/>
                    <a:pt x="45" y="45"/>
                  </a:cubicBezTo>
                  <a:cubicBezTo>
                    <a:pt x="52" y="38"/>
                    <a:pt x="48" y="19"/>
                    <a:pt x="4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2791" name="Text Box 33"/>
          <p:cNvSpPr txBox="1">
            <a:spLocks noChangeArrowheads="1"/>
          </p:cNvSpPr>
          <p:nvPr/>
        </p:nvSpPr>
        <p:spPr bwMode="auto">
          <a:xfrm>
            <a:off x="5975350" y="1982788"/>
            <a:ext cx="23828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Arial" charset="0"/>
                <a:cs typeface="Arial" charset="0"/>
              </a:rPr>
              <a:t>3D Viewing Coordinate</a:t>
            </a:r>
          </a:p>
        </p:txBody>
      </p:sp>
      <p:sp>
        <p:nvSpPr>
          <p:cNvPr id="32792" name="Text Box 35"/>
          <p:cNvSpPr txBox="1">
            <a:spLocks noChangeArrowheads="1"/>
          </p:cNvSpPr>
          <p:nvPr/>
        </p:nvSpPr>
        <p:spPr bwMode="auto">
          <a:xfrm>
            <a:off x="5886450" y="4941888"/>
            <a:ext cx="21859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Arial" charset="0"/>
                <a:cs typeface="Arial" charset="0"/>
              </a:rPr>
              <a:t>3D World Coordinate</a:t>
            </a:r>
          </a:p>
        </p:txBody>
      </p:sp>
      <p:sp>
        <p:nvSpPr>
          <p:cNvPr id="32793" name="Text Box 13"/>
          <p:cNvSpPr txBox="1">
            <a:spLocks noChangeArrowheads="1"/>
          </p:cNvSpPr>
          <p:nvPr/>
        </p:nvSpPr>
        <p:spPr bwMode="auto">
          <a:xfrm>
            <a:off x="1090613" y="5732463"/>
            <a:ext cx="21002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x’</a:t>
            </a: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y’</a:t>
            </a: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) or p(</a:t>
            </a:r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2794" name="Text Box 14"/>
          <p:cNvSpPr txBox="1">
            <a:spLocks noChangeArrowheads="1"/>
          </p:cNvSpPr>
          <p:nvPr/>
        </p:nvSpPr>
        <p:spPr bwMode="auto">
          <a:xfrm>
            <a:off x="1593850" y="1500188"/>
            <a:ext cx="11001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x, y, z</a:t>
            </a: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32795" name="AutoShape 26"/>
          <p:cNvCxnSpPr>
            <a:cxnSpLocks noChangeShapeType="1"/>
            <a:stCxn id="32794" idx="2"/>
          </p:cNvCxnSpPr>
          <p:nvPr/>
        </p:nvCxnSpPr>
        <p:spPr bwMode="auto">
          <a:xfrm rot="5400000">
            <a:off x="2006600" y="1974850"/>
            <a:ext cx="274638" cy="15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6" name="AutoShape 26"/>
          <p:cNvCxnSpPr>
            <a:cxnSpLocks noChangeShapeType="1"/>
          </p:cNvCxnSpPr>
          <p:nvPr/>
        </p:nvCxnSpPr>
        <p:spPr bwMode="auto">
          <a:xfrm rot="16200000" flipH="1">
            <a:off x="1887537" y="2755901"/>
            <a:ext cx="51117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7" name="AutoShape 26"/>
          <p:cNvCxnSpPr>
            <a:cxnSpLocks noChangeShapeType="1"/>
          </p:cNvCxnSpPr>
          <p:nvPr/>
        </p:nvCxnSpPr>
        <p:spPr bwMode="auto">
          <a:xfrm rot="5400000">
            <a:off x="1858169" y="3685381"/>
            <a:ext cx="571500" cy="15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8" name="AutoShape 26"/>
          <p:cNvCxnSpPr>
            <a:cxnSpLocks noChangeShapeType="1"/>
          </p:cNvCxnSpPr>
          <p:nvPr/>
        </p:nvCxnSpPr>
        <p:spPr bwMode="auto">
          <a:xfrm rot="5400000">
            <a:off x="1858169" y="4644231"/>
            <a:ext cx="571500" cy="15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9" name="AutoShape 26"/>
          <p:cNvCxnSpPr>
            <a:cxnSpLocks noChangeShapeType="1"/>
            <a:endCxn id="32793" idx="0"/>
          </p:cNvCxnSpPr>
          <p:nvPr/>
        </p:nvCxnSpPr>
        <p:spPr bwMode="auto">
          <a:xfrm rot="5400000">
            <a:off x="1933576" y="5524500"/>
            <a:ext cx="417512" cy="15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2143125" y="1714500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3D Modeling Coordinate  </a:t>
            </a:r>
          </a:p>
        </p:txBody>
      </p:sp>
      <p:sp>
        <p:nvSpPr>
          <p:cNvPr id="46" name="Rectangle 16"/>
          <p:cNvSpPr>
            <a:spLocks noChangeArrowheads="1"/>
          </p:cNvSpPr>
          <p:nvPr/>
        </p:nvSpPr>
        <p:spPr bwMode="auto">
          <a:xfrm>
            <a:off x="2143125" y="2643188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3D World Coordinate  </a:t>
            </a: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2143125" y="3571875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3D Viewing Coordinate  </a:t>
            </a:r>
          </a:p>
        </p:txBody>
      </p:sp>
      <p:sp>
        <p:nvSpPr>
          <p:cNvPr id="48" name="Rectangle 18"/>
          <p:cNvSpPr>
            <a:spLocks noChangeArrowheads="1"/>
          </p:cNvSpPr>
          <p:nvPr/>
        </p:nvSpPr>
        <p:spPr bwMode="auto">
          <a:xfrm>
            <a:off x="2143125" y="4530725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2D Projection Coordinate  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2582863" y="5364163"/>
            <a:ext cx="2441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2D Device Coordinate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32805" name="Text Box 34"/>
          <p:cNvSpPr txBox="1">
            <a:spLocks noChangeArrowheads="1"/>
          </p:cNvSpPr>
          <p:nvPr/>
        </p:nvSpPr>
        <p:spPr bwMode="auto">
          <a:xfrm>
            <a:off x="6353175" y="3998913"/>
            <a:ext cx="23955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Arial" charset="0"/>
                <a:cs typeface="Arial" charset="0"/>
              </a:rPr>
              <a:t>3D Modeling Coordinate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Projection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In Mathematics</a:t>
            </a:r>
          </a:p>
          <a:p>
            <a:pPr lvl="1">
              <a:defRPr/>
            </a:pPr>
            <a:r>
              <a:rPr lang="en-US" altLang="ko-KR" dirty="0" smtClean="0"/>
              <a:t>Transform points in </a:t>
            </a:r>
            <a:r>
              <a:rPr lang="en-US" altLang="ko-KR" sz="24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/>
              <a:t>-space to </a:t>
            </a:r>
            <a:r>
              <a:rPr lang="en-US" altLang="ko-KR" sz="24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dirty="0" smtClean="0"/>
              <a:t>-space (</a:t>
            </a:r>
            <a:r>
              <a:rPr lang="en-US" altLang="ko-KR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altLang="ko-KR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/>
              <a:t>)</a:t>
            </a:r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In Computer Graphics</a:t>
            </a:r>
          </a:p>
          <a:p>
            <a:pPr lvl="1">
              <a:defRPr/>
            </a:pPr>
            <a:r>
              <a:rPr lang="en-US" altLang="ko-KR" dirty="0" smtClean="0"/>
              <a:t>Map 3D coordinates to 2D coordinates</a:t>
            </a:r>
          </a:p>
          <a:p>
            <a:pPr lvl="2">
              <a:defRPr/>
            </a:pPr>
            <a:r>
              <a:rPr lang="en-US" altLang="ko-KR" dirty="0" smtClean="0"/>
              <a:t>Based on the selected camera model</a:t>
            </a:r>
            <a:endParaRPr lang="ko-KR" altLang="en-US" dirty="0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3748" y="3933056"/>
            <a:ext cx="3662428" cy="253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Real camera model</a:t>
            </a:r>
          </a:p>
          <a:p>
            <a:pPr lvl="1">
              <a:defRPr/>
            </a:pPr>
            <a:r>
              <a:rPr lang="en-US" altLang="ko-KR" dirty="0" smtClean="0"/>
              <a:t>Lens distortion</a:t>
            </a:r>
          </a:p>
          <a:p>
            <a:pPr lvl="1">
              <a:defRPr/>
            </a:pPr>
            <a:r>
              <a:rPr lang="en-US" altLang="ko-KR" dirty="0" smtClean="0"/>
              <a:t>Motion blur</a:t>
            </a:r>
          </a:p>
          <a:p>
            <a:pPr lvl="1">
              <a:defRPr/>
            </a:pPr>
            <a:r>
              <a:rPr lang="en-US" altLang="ko-KR" dirty="0" smtClean="0"/>
              <a:t>Depth of field</a:t>
            </a:r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Pin-hole camera model</a:t>
            </a:r>
          </a:p>
          <a:p>
            <a:pPr lvl="1">
              <a:defRPr/>
            </a:pPr>
            <a:r>
              <a:rPr lang="en-US" altLang="ko-KR" dirty="0" smtClean="0"/>
              <a:t>No lens distortion</a:t>
            </a:r>
          </a:p>
          <a:p>
            <a:pPr lvl="1">
              <a:defRPr/>
            </a:pPr>
            <a:r>
              <a:rPr lang="en-US" altLang="ko-KR" dirty="0" smtClean="0"/>
              <a:t>No motion blur</a:t>
            </a:r>
          </a:p>
          <a:p>
            <a:pPr lvl="1">
              <a:defRPr/>
            </a:pPr>
            <a:r>
              <a:rPr lang="en-US" altLang="ko-KR" dirty="0" smtClean="0"/>
              <a:t>Ideal projection case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pitchFamily="50" charset="-127"/>
              </a:rPr>
              <a:t>Camera Models</a:t>
            </a:r>
            <a:endParaRPr lang="ko-KR" altLang="en-US" dirty="0"/>
          </a:p>
        </p:txBody>
      </p:sp>
      <p:pic>
        <p:nvPicPr>
          <p:cNvPr id="27650" name="Picture 2" descr="http://cfile189.uf.daum.net/image/11400D114AF91DA33D6DE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800" y="1556791"/>
            <a:ext cx="4332656" cy="2428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4821" name="TextBox 5"/>
          <p:cNvSpPr txBox="1">
            <a:spLocks noChangeArrowheads="1"/>
          </p:cNvSpPr>
          <p:nvPr/>
        </p:nvSpPr>
        <p:spPr bwMode="auto">
          <a:xfrm>
            <a:off x="5044508" y="3993213"/>
            <a:ext cx="2936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[Depth</a:t>
            </a:r>
            <a:r>
              <a:rPr lang="ko-KR" altLang="en-US" sz="1400" b="1" dirty="0">
                <a:latin typeface="Tahoma" pitchFamily="34" charset="0"/>
                <a:ea typeface="맑은 고딕" pitchFamily="50" charset="-127"/>
              </a:rPr>
              <a:t> </a:t>
            </a: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of Field, Avatar(2009)]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4340230" y="4796879"/>
            <a:ext cx="4336226" cy="1656457"/>
            <a:chOff x="4139952" y="4724871"/>
            <a:chExt cx="3959225" cy="1368425"/>
          </a:xfrm>
        </p:grpSpPr>
        <p:sp>
          <p:nvSpPr>
            <p:cNvPr id="8" name="직사각형 7"/>
            <p:cNvSpPr/>
            <p:nvPr/>
          </p:nvSpPr>
          <p:spPr>
            <a:xfrm>
              <a:off x="4149477" y="4724871"/>
              <a:ext cx="1512887" cy="13684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34823" name="그룹 11"/>
            <p:cNvGrpSpPr>
              <a:grpSpLocks/>
            </p:cNvGrpSpPr>
            <p:nvPr/>
          </p:nvGrpSpPr>
          <p:grpSpPr bwMode="auto">
            <a:xfrm>
              <a:off x="7956302" y="5188421"/>
              <a:ext cx="142875" cy="904875"/>
              <a:chOff x="8172400" y="4972341"/>
              <a:chExt cx="144016" cy="904931"/>
            </a:xfrm>
          </p:grpSpPr>
          <p:sp>
            <p:nvSpPr>
              <p:cNvPr id="10" name="순서도: 판단 9"/>
              <p:cNvSpPr/>
              <p:nvPr/>
            </p:nvSpPr>
            <p:spPr>
              <a:xfrm rot="16200000">
                <a:off x="8100392" y="5044349"/>
                <a:ext cx="288032" cy="144016"/>
              </a:xfrm>
              <a:prstGeom prst="flowChartDecision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8172400" y="5229200"/>
                <a:ext cx="144016" cy="648072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5632202" y="5590059"/>
              <a:ext cx="34925" cy="349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34825" name="그룹 12"/>
            <p:cNvGrpSpPr>
              <a:grpSpLocks/>
            </p:cNvGrpSpPr>
            <p:nvPr/>
          </p:nvGrpSpPr>
          <p:grpSpPr bwMode="auto">
            <a:xfrm flipV="1">
              <a:off x="4139952" y="5312246"/>
              <a:ext cx="46037" cy="546100"/>
              <a:chOff x="8172400" y="4972341"/>
              <a:chExt cx="144016" cy="904931"/>
            </a:xfrm>
          </p:grpSpPr>
          <p:sp>
            <p:nvSpPr>
              <p:cNvPr id="14" name="순서도: 판단 13"/>
              <p:cNvSpPr/>
              <p:nvPr/>
            </p:nvSpPr>
            <p:spPr>
              <a:xfrm rot="16200000">
                <a:off x="8100392" y="5044349"/>
                <a:ext cx="288032" cy="144016"/>
              </a:xfrm>
              <a:prstGeom prst="flowChartDecision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8172400" y="5229200"/>
                <a:ext cx="144016" cy="648072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cxnSp>
          <p:nvCxnSpPr>
            <p:cNvPr id="17" name="직선 연결선 16"/>
            <p:cNvCxnSpPr/>
            <p:nvPr/>
          </p:nvCxnSpPr>
          <p:spPr>
            <a:xfrm rot="16200000" flipH="1" flipV="1">
              <a:off x="5760789" y="3591396"/>
              <a:ext cx="669925" cy="386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5705227" y="3770783"/>
              <a:ext cx="781050" cy="386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Lens Distortion Example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Varies according to the lens curvature</a:t>
            </a:r>
            <a:endParaRPr lang="ko-KR" altLang="en-US" dirty="0"/>
          </a:p>
        </p:txBody>
      </p:sp>
      <p:pic>
        <p:nvPicPr>
          <p:cNvPr id="4" name="Picture 2" descr="C:\Users\PC\Desktop\K-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86" y="2045148"/>
            <a:ext cx="8284356" cy="44081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69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Depth of Field Example 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Varies according to intensity of focus</a:t>
            </a:r>
            <a:endParaRPr lang="ko-KR" altLang="en-US" dirty="0"/>
          </a:p>
        </p:txBody>
      </p:sp>
      <p:pic>
        <p:nvPicPr>
          <p:cNvPr id="63490" name="Picture 2" descr="http://upload.wikimedia.org/wikipedia/commons/5/51/Jonquil_flowers_at_f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7" y="1880116"/>
            <a:ext cx="6940994" cy="45723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upload.wikimedia.org/wikipedia/commons/0/01/Jonquil_flowers_at_f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34" y="1879276"/>
            <a:ext cx="6943542" cy="45740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23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Depth of Field Example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pic>
        <p:nvPicPr>
          <p:cNvPr id="4" name="Picture 2" descr="C:\Users\PC\Desktop\800px-DOF-ShallowDepthofFie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00030"/>
            <a:ext cx="7069632" cy="50812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2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Motion Blur Example 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Due </a:t>
            </a:r>
            <a:r>
              <a:rPr lang="en-US" altLang="ko-KR" dirty="0"/>
              <a:t>to rapid movement or long exposure</a:t>
            </a:r>
            <a:endParaRPr lang="ko-KR" altLang="en-US" dirty="0"/>
          </a:p>
        </p:txBody>
      </p:sp>
      <p:pic>
        <p:nvPicPr>
          <p:cNvPr id="4" name="Picture 2" descr="C:\Users\PC\Desktop\800px-London_bus_and_telephone_box_on_Haymark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962" y="1952694"/>
            <a:ext cx="6756244" cy="450064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5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Motion Blur Example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11" y="1412776"/>
            <a:ext cx="8841364" cy="463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>
          <a:xfrm>
            <a:off x="467544" y="4232548"/>
            <a:ext cx="1770286" cy="1440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839618" y="3140968"/>
            <a:ext cx="1770286" cy="144016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3717032"/>
            <a:ext cx="2506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i="1" dirty="0" smtClean="0">
                <a:solidFill>
                  <a:srgbClr val="FF0000"/>
                </a:solidFill>
              </a:rPr>
              <a:t>Fast motion</a:t>
            </a:r>
            <a:endParaRPr lang="ko-KR" altLang="en-US" sz="3200" b="1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1500" y="2625452"/>
            <a:ext cx="2662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i="1" dirty="0" smtClean="0">
                <a:solidFill>
                  <a:srgbClr val="0000FF"/>
                </a:solidFill>
              </a:rPr>
              <a:t>Slow motion</a:t>
            </a:r>
            <a:endParaRPr lang="ko-KR" altLang="en-US" sz="32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6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pitchFamily="50" charset="-127"/>
              </a:rPr>
              <a:t>Taxonomy of Projections</a:t>
            </a:r>
            <a:endParaRPr lang="ko-KR" altLang="en-US" dirty="0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072907" y="1773238"/>
            <a:ext cx="38186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en-US" altLang="ko-KR" sz="2800" b="1" dirty="0">
                <a:latin typeface="Arial" pitchFamily="34" charset="0"/>
                <a:cs typeface="Arial" pitchFamily="34" charset="0"/>
              </a:rPr>
              <a:t>Geometric Projection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1908175" y="2349500"/>
            <a:ext cx="1655763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atinLnBrk="0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211638" y="2349500"/>
            <a:ext cx="1439862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atinLnBrk="0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956996" y="2988860"/>
            <a:ext cx="19143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  <a:defRPr/>
            </a:pPr>
            <a:r>
              <a:rPr kumimoji="0" lang="en-US" altLang="ko-KR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Perspective</a:t>
            </a: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1201738" y="3506788"/>
            <a:ext cx="428625" cy="500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atinLnBrk="0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5848" name="Text Box 27"/>
          <p:cNvSpPr txBox="1">
            <a:spLocks noChangeArrowheads="1"/>
          </p:cNvSpPr>
          <p:nvPr/>
        </p:nvSpPr>
        <p:spPr bwMode="auto">
          <a:xfrm>
            <a:off x="701675" y="3944938"/>
            <a:ext cx="985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en-US" altLang="ko-KR" sz="2000">
                <a:latin typeface="Arial" pitchFamily="34" charset="0"/>
                <a:cs typeface="Arial" pitchFamily="34" charset="0"/>
              </a:rPr>
              <a:t>1-point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1916113" y="3435350"/>
            <a:ext cx="214312" cy="571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atinLnBrk="0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5850" name="Text Box 29"/>
          <p:cNvSpPr txBox="1">
            <a:spLocks noChangeArrowheads="1"/>
          </p:cNvSpPr>
          <p:nvPr/>
        </p:nvSpPr>
        <p:spPr bwMode="auto">
          <a:xfrm>
            <a:off x="1652588" y="3946525"/>
            <a:ext cx="985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en-US" altLang="ko-KR" sz="2000">
                <a:latin typeface="Arial" pitchFamily="34" charset="0"/>
                <a:cs typeface="Arial" pitchFamily="34" charset="0"/>
              </a:rPr>
              <a:t>2-point</a:t>
            </a: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2201863" y="3435350"/>
            <a:ext cx="857250" cy="571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atinLnBrk="0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5852" name="Text Box 31"/>
          <p:cNvSpPr txBox="1">
            <a:spLocks noChangeArrowheads="1"/>
          </p:cNvSpPr>
          <p:nvPr/>
        </p:nvSpPr>
        <p:spPr bwMode="auto">
          <a:xfrm>
            <a:off x="2578100" y="3944938"/>
            <a:ext cx="985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en-US" altLang="ko-KR" sz="2000">
                <a:latin typeface="Arial" pitchFamily="34" charset="0"/>
                <a:cs typeface="Arial" pitchFamily="34" charset="0"/>
              </a:rPr>
              <a:t>3-point</a:t>
            </a: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5581650" y="3030538"/>
            <a:ext cx="12137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  <a:defRPr/>
            </a:pPr>
            <a:r>
              <a:rPr kumimoji="0" lang="en-US" altLang="ko-KR" sz="2400" dirty="0">
                <a:latin typeface="Arial" pitchFamily="34" charset="0"/>
                <a:cs typeface="Arial" pitchFamily="34" charset="0"/>
              </a:rPr>
              <a:t>Parallel</a:t>
            </a:r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5076825" y="3500438"/>
            <a:ext cx="86360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atinLnBrk="0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>
            <a:off x="6300788" y="3500438"/>
            <a:ext cx="86360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atinLnBrk="0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4213225" y="3949240"/>
            <a:ext cx="18085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  <a:defRPr/>
            </a:pPr>
            <a:r>
              <a:rPr kumimoji="0" lang="en-US" altLang="ko-KR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Orthographic</a:t>
            </a:r>
          </a:p>
        </p:txBody>
      </p:sp>
      <p:sp>
        <p:nvSpPr>
          <p:cNvPr id="35857" name="Text Box 11"/>
          <p:cNvSpPr txBox="1">
            <a:spLocks noChangeArrowheads="1"/>
          </p:cNvSpPr>
          <p:nvPr/>
        </p:nvSpPr>
        <p:spPr bwMode="auto">
          <a:xfrm>
            <a:off x="6796156" y="3969214"/>
            <a:ext cx="10695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en-US" altLang="ko-KR" sz="2000" dirty="0">
                <a:latin typeface="Arial" pitchFamily="34" charset="0"/>
                <a:cs typeface="Arial" pitchFamily="34" charset="0"/>
              </a:rPr>
              <a:t>Oblique</a:t>
            </a: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 flipH="1">
            <a:off x="4132263" y="4368800"/>
            <a:ext cx="476250" cy="352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atinLnBrk="0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 flipH="1">
            <a:off x="4589463" y="4368800"/>
            <a:ext cx="307975" cy="809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atinLnBrk="0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 flipH="1">
            <a:off x="5148263" y="4368800"/>
            <a:ext cx="36512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atinLnBrk="0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5473700" y="4368800"/>
            <a:ext cx="466725" cy="788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atinLnBrk="0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5862" name="Text Box 16"/>
          <p:cNvSpPr txBox="1">
            <a:spLocks noChangeArrowheads="1"/>
          </p:cNvSpPr>
          <p:nvPr/>
        </p:nvSpPr>
        <p:spPr bwMode="auto">
          <a:xfrm>
            <a:off x="3725863" y="4633913"/>
            <a:ext cx="556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en-US" altLang="ko-KR">
                <a:latin typeface="Arial" pitchFamily="34" charset="0"/>
                <a:cs typeface="Arial" pitchFamily="34" charset="0"/>
              </a:rPr>
              <a:t>Top</a:t>
            </a:r>
          </a:p>
        </p:txBody>
      </p:sp>
      <p:sp>
        <p:nvSpPr>
          <p:cNvPr id="35863" name="Text Box 17"/>
          <p:cNvSpPr txBox="1">
            <a:spLocks noChangeArrowheads="1"/>
          </p:cNvSpPr>
          <p:nvPr/>
        </p:nvSpPr>
        <p:spPr bwMode="auto">
          <a:xfrm>
            <a:off x="4200525" y="5102225"/>
            <a:ext cx="717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en-US" altLang="ko-KR">
                <a:latin typeface="Arial" pitchFamily="34" charset="0"/>
                <a:cs typeface="Arial" pitchFamily="34" charset="0"/>
              </a:rPr>
              <a:t>Front</a:t>
            </a:r>
          </a:p>
        </p:txBody>
      </p:sp>
      <p:sp>
        <p:nvSpPr>
          <p:cNvPr id="35864" name="Text Box 18"/>
          <p:cNvSpPr txBox="1">
            <a:spLocks noChangeArrowheads="1"/>
          </p:cNvSpPr>
          <p:nvPr/>
        </p:nvSpPr>
        <p:spPr bwMode="auto">
          <a:xfrm>
            <a:off x="4787900" y="5435600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en-US" altLang="ko-KR">
                <a:latin typeface="Arial" pitchFamily="34" charset="0"/>
                <a:cs typeface="Arial" pitchFamily="34" charset="0"/>
              </a:rPr>
              <a:t>Side</a:t>
            </a:r>
          </a:p>
        </p:txBody>
      </p:sp>
      <p:sp>
        <p:nvSpPr>
          <p:cNvPr id="35865" name="Text Box 19"/>
          <p:cNvSpPr txBox="1">
            <a:spLocks noChangeArrowheads="1"/>
          </p:cNvSpPr>
          <p:nvPr/>
        </p:nvSpPr>
        <p:spPr bwMode="auto">
          <a:xfrm>
            <a:off x="5199063" y="5086350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en-US" altLang="ko-KR">
                <a:latin typeface="Arial" pitchFamily="34" charset="0"/>
                <a:cs typeface="Arial" pitchFamily="34" charset="0"/>
              </a:rPr>
              <a:t>Axonometric</a:t>
            </a:r>
          </a:p>
        </p:txBody>
      </p:sp>
      <p:sp>
        <p:nvSpPr>
          <p:cNvPr id="46" name="Line 20"/>
          <p:cNvSpPr>
            <a:spLocks noChangeShapeType="1"/>
          </p:cNvSpPr>
          <p:nvPr/>
        </p:nvSpPr>
        <p:spPr bwMode="auto">
          <a:xfrm flipH="1">
            <a:off x="7164388" y="4368800"/>
            <a:ext cx="36512" cy="500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atinLnBrk="0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5867" name="Text Box 21"/>
          <p:cNvSpPr txBox="1">
            <a:spLocks noChangeArrowheads="1"/>
          </p:cNvSpPr>
          <p:nvPr/>
        </p:nvSpPr>
        <p:spPr bwMode="auto">
          <a:xfrm>
            <a:off x="6659563" y="4806950"/>
            <a:ext cx="9797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en-US" altLang="ko-KR">
                <a:latin typeface="Arial" pitchFamily="34" charset="0"/>
                <a:cs typeface="Arial" pitchFamily="34" charset="0"/>
              </a:rPr>
              <a:t>Cabinet</a:t>
            </a: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>
            <a:off x="7345363" y="4368800"/>
            <a:ext cx="611187" cy="931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atinLnBrk="0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5869" name="Text Box 23"/>
          <p:cNvSpPr txBox="1">
            <a:spLocks noChangeArrowheads="1"/>
          </p:cNvSpPr>
          <p:nvPr/>
        </p:nvSpPr>
        <p:spPr bwMode="auto">
          <a:xfrm>
            <a:off x="7443788" y="5221288"/>
            <a:ext cx="1031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en-US" altLang="ko-KR">
                <a:latin typeface="Arial" pitchFamily="34" charset="0"/>
                <a:cs typeface="Arial" pitchFamily="34" charset="0"/>
              </a:rPr>
              <a:t>Cavalier</a:t>
            </a:r>
          </a:p>
        </p:txBody>
      </p:sp>
      <p:sp>
        <p:nvSpPr>
          <p:cNvPr id="50" name="Line 24"/>
          <p:cNvSpPr>
            <a:spLocks noChangeShapeType="1"/>
          </p:cNvSpPr>
          <p:nvPr/>
        </p:nvSpPr>
        <p:spPr bwMode="auto">
          <a:xfrm>
            <a:off x="7561263" y="4368800"/>
            <a:ext cx="755650" cy="500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atinLnBrk="0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5871" name="Text Box 25"/>
          <p:cNvSpPr txBox="1">
            <a:spLocks noChangeArrowheads="1"/>
          </p:cNvSpPr>
          <p:nvPr/>
        </p:nvSpPr>
        <p:spPr bwMode="auto">
          <a:xfrm>
            <a:off x="7958138" y="4818063"/>
            <a:ext cx="758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en-US" altLang="ko-KR">
                <a:latin typeface="Arial" pitchFamily="34" charset="0"/>
                <a:cs typeface="Arial" pitchFamily="34" charset="0"/>
              </a:rPr>
              <a:t>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그룹 15"/>
          <p:cNvGrpSpPr>
            <a:grpSpLocks/>
          </p:cNvGrpSpPr>
          <p:nvPr/>
        </p:nvGrpSpPr>
        <p:grpSpPr bwMode="auto">
          <a:xfrm>
            <a:off x="3419872" y="3097361"/>
            <a:ext cx="4857750" cy="3355975"/>
            <a:chOff x="2214582" y="3000372"/>
            <a:chExt cx="4857752" cy="33559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6869" name="Group 10"/>
            <p:cNvGrpSpPr>
              <a:grpSpLocks/>
            </p:cNvGrpSpPr>
            <p:nvPr/>
          </p:nvGrpSpPr>
          <p:grpSpPr bwMode="auto">
            <a:xfrm>
              <a:off x="2214582" y="3000372"/>
              <a:ext cx="4857752" cy="3355975"/>
              <a:chOff x="1020" y="1728"/>
              <a:chExt cx="3060" cy="2114"/>
            </a:xfrm>
          </p:grpSpPr>
          <p:pic>
            <p:nvPicPr>
              <p:cNvPr id="36874" name="Picture 6" descr="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6" y="1728"/>
                <a:ext cx="2394" cy="2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875" name="Text Box 7"/>
              <p:cNvSpPr txBox="1">
                <a:spLocks noChangeArrowheads="1"/>
              </p:cNvSpPr>
              <p:nvPr/>
            </p:nvSpPr>
            <p:spPr bwMode="auto">
              <a:xfrm>
                <a:off x="2775" y="2943"/>
                <a:ext cx="102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0" hangingPunct="1"/>
                <a:r>
                  <a:rPr kumimoji="0" lang="en-US" altLang="ko-KR" dirty="0">
                    <a:solidFill>
                      <a:schemeClr val="tx2"/>
                    </a:solidFill>
                    <a:latin typeface="Tahoma" pitchFamily="34" charset="0"/>
                    <a:cs typeface="Tahoma" pitchFamily="34" charset="0"/>
                  </a:rPr>
                  <a:t>Viewplane</a:t>
                </a:r>
              </a:p>
            </p:txBody>
          </p:sp>
          <p:sp>
            <p:nvSpPr>
              <p:cNvPr id="36876" name="Text Box 8"/>
              <p:cNvSpPr txBox="1">
                <a:spLocks noChangeArrowheads="1"/>
              </p:cNvSpPr>
              <p:nvPr/>
            </p:nvSpPr>
            <p:spPr bwMode="auto">
              <a:xfrm>
                <a:off x="1020" y="2808"/>
                <a:ext cx="102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0" hangingPunct="1"/>
                <a:r>
                  <a:rPr kumimoji="0" lang="en-US" altLang="ko-KR">
                    <a:solidFill>
                      <a:schemeClr val="tx2"/>
                    </a:solidFill>
                    <a:latin typeface="Tahoma" pitchFamily="34" charset="0"/>
                    <a:cs typeface="Tahoma" pitchFamily="34" charset="0"/>
                  </a:rPr>
                  <a:t>Center of Projection</a:t>
                </a:r>
              </a:p>
            </p:txBody>
          </p:sp>
          <p:sp>
            <p:nvSpPr>
              <p:cNvPr id="36877" name="Text Box 9"/>
              <p:cNvSpPr txBox="1">
                <a:spLocks noChangeArrowheads="1"/>
              </p:cNvSpPr>
              <p:nvPr/>
            </p:nvSpPr>
            <p:spPr bwMode="auto">
              <a:xfrm rot="-2602771">
                <a:off x="2517" y="1953"/>
                <a:ext cx="102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0" hangingPunct="1"/>
                <a:r>
                  <a:rPr kumimoji="0" lang="en-US" altLang="ko-KR">
                    <a:solidFill>
                      <a:schemeClr val="tx2"/>
                    </a:solidFill>
                    <a:latin typeface="Tahoma" pitchFamily="34" charset="0"/>
                    <a:cs typeface="Tahoma" pitchFamily="34" charset="0"/>
                  </a:rPr>
                  <a:t>Projectors</a:t>
                </a:r>
              </a:p>
            </p:txBody>
          </p:sp>
        </p:grpSp>
        <p:sp>
          <p:nvSpPr>
            <p:cNvPr id="12" name="타원 11"/>
            <p:cNvSpPr>
              <a:spLocks noChangeAspect="1"/>
            </p:cNvSpPr>
            <p:nvPr/>
          </p:nvSpPr>
          <p:spPr>
            <a:xfrm>
              <a:off x="3878402" y="5307170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3571896" y="5072060"/>
              <a:ext cx="322262" cy="250825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Mimics the way we perceive objects</a:t>
            </a:r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Map points …</a:t>
            </a:r>
          </a:p>
          <a:p>
            <a:pPr lvl="1">
              <a:defRPr/>
            </a:pPr>
            <a:r>
              <a:rPr lang="en-US" altLang="ko-KR" dirty="0" smtClean="0"/>
              <a:t>Onto viewplane</a:t>
            </a:r>
          </a:p>
          <a:p>
            <a:pPr lvl="1">
              <a:defRPr/>
            </a:pPr>
            <a:r>
              <a:rPr lang="en-US" altLang="ko-KR" dirty="0" smtClean="0"/>
              <a:t>Along projectors</a:t>
            </a:r>
          </a:p>
          <a:p>
            <a:pPr lvl="2">
              <a:defRPr/>
            </a:pPr>
            <a:r>
              <a:rPr lang="en-US" altLang="ko-KR" dirty="0" smtClean="0"/>
              <a:t>Emanating from center of projection (COP)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pitchFamily="50" charset="-127"/>
              </a:rPr>
              <a:t>Perspective Projection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3D Rendering </a:t>
            </a:r>
            <a:r>
              <a:rPr lang="en-US" altLang="ko-KR" dirty="0" smtClean="0"/>
              <a:t>Pipeline (2/2)</a:t>
            </a:r>
            <a:endParaRPr lang="ko-KR" altLang="en-US" dirty="0"/>
          </a:p>
        </p:txBody>
      </p:sp>
      <p:cxnSp>
        <p:nvCxnSpPr>
          <p:cNvPr id="15363" name="AutoShape 11"/>
          <p:cNvCxnSpPr>
            <a:cxnSpLocks noChangeShapeType="1"/>
          </p:cNvCxnSpPr>
          <p:nvPr/>
        </p:nvCxnSpPr>
        <p:spPr bwMode="auto">
          <a:xfrm rot="5400000">
            <a:off x="1799431" y="2199482"/>
            <a:ext cx="257175" cy="15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4" name="AutoShape 12"/>
          <p:cNvCxnSpPr>
            <a:cxnSpLocks noChangeShapeType="1"/>
          </p:cNvCxnSpPr>
          <p:nvPr/>
        </p:nvCxnSpPr>
        <p:spPr bwMode="auto">
          <a:xfrm rot="5400000">
            <a:off x="1778794" y="2863056"/>
            <a:ext cx="298450" cy="1588"/>
          </a:xfrm>
          <a:prstGeom prst="straightConnector1">
            <a:avLst/>
          </a:prstGeom>
          <a:noFill/>
          <a:ln w="28575">
            <a:solidFill>
              <a:srgbClr val="4F81BD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5" name="AutoShape 13"/>
          <p:cNvCxnSpPr>
            <a:cxnSpLocks noChangeShapeType="1"/>
          </p:cNvCxnSpPr>
          <p:nvPr/>
        </p:nvCxnSpPr>
        <p:spPr bwMode="auto">
          <a:xfrm rot="5400000">
            <a:off x="1785144" y="3542506"/>
            <a:ext cx="285750" cy="15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6" name="AutoShape 14"/>
          <p:cNvCxnSpPr>
            <a:cxnSpLocks noChangeShapeType="1"/>
          </p:cNvCxnSpPr>
          <p:nvPr/>
        </p:nvCxnSpPr>
        <p:spPr bwMode="auto">
          <a:xfrm rot="5400000">
            <a:off x="1800225" y="4200525"/>
            <a:ext cx="255588" cy="15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AutoShape 15"/>
          <p:cNvCxnSpPr>
            <a:cxnSpLocks noChangeShapeType="1"/>
          </p:cNvCxnSpPr>
          <p:nvPr/>
        </p:nvCxnSpPr>
        <p:spPr bwMode="auto">
          <a:xfrm rot="5400000">
            <a:off x="1800225" y="4843463"/>
            <a:ext cx="255587" cy="1588"/>
          </a:xfrm>
          <a:prstGeom prst="straightConnector1">
            <a:avLst/>
          </a:prstGeom>
          <a:noFill/>
          <a:ln w="28575">
            <a:solidFill>
              <a:srgbClr val="4F81BD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8" name="AutoShape 16"/>
          <p:cNvCxnSpPr>
            <a:cxnSpLocks noChangeShapeType="1"/>
          </p:cNvCxnSpPr>
          <p:nvPr/>
        </p:nvCxnSpPr>
        <p:spPr bwMode="auto">
          <a:xfrm rot="5400000">
            <a:off x="1800225" y="5486400"/>
            <a:ext cx="255588" cy="15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506538" y="6215063"/>
            <a:ext cx="8445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Image</a:t>
            </a:r>
          </a:p>
        </p:txBody>
      </p:sp>
      <p:cxnSp>
        <p:nvCxnSpPr>
          <p:cNvPr id="15370" name="AutoShape 18"/>
          <p:cNvCxnSpPr>
            <a:cxnSpLocks noChangeShapeType="1"/>
            <a:endCxn id="17" idx="0"/>
          </p:cNvCxnSpPr>
          <p:nvPr/>
        </p:nvCxnSpPr>
        <p:spPr bwMode="auto">
          <a:xfrm rot="16200000" flipH="1">
            <a:off x="1820862" y="6107113"/>
            <a:ext cx="214313" cy="1588"/>
          </a:xfrm>
          <a:prstGeom prst="straightConnector1">
            <a:avLst/>
          </a:prstGeom>
          <a:noFill/>
          <a:ln w="28575">
            <a:solidFill>
              <a:srgbClr val="4F81BD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1" name="Text Box 25"/>
          <p:cNvSpPr txBox="1">
            <a:spLocks noChangeArrowheads="1"/>
          </p:cNvSpPr>
          <p:nvPr/>
        </p:nvSpPr>
        <p:spPr bwMode="auto">
          <a:xfrm>
            <a:off x="1112838" y="1214438"/>
            <a:ext cx="1631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b="1">
                <a:latin typeface="Arial" charset="0"/>
                <a:cs typeface="Arial" charset="0"/>
              </a:rPr>
              <a:t>3D Primitives</a:t>
            </a:r>
          </a:p>
        </p:txBody>
      </p:sp>
      <p:cxnSp>
        <p:nvCxnSpPr>
          <p:cNvPr id="15372" name="AutoShape 26"/>
          <p:cNvCxnSpPr>
            <a:cxnSpLocks noChangeShapeType="1"/>
            <a:stCxn id="15371" idx="2"/>
          </p:cNvCxnSpPr>
          <p:nvPr/>
        </p:nvCxnSpPr>
        <p:spPr bwMode="auto">
          <a:xfrm rot="5400000">
            <a:off x="1807369" y="1562894"/>
            <a:ext cx="241300" cy="15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57158" y="1684338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Modeling Transformation</a:t>
            </a:r>
          </a:p>
        </p:txBody>
      </p:sp>
      <p:sp>
        <p:nvSpPr>
          <p:cNvPr id="21" name="Text Box 35"/>
          <p:cNvSpPr txBox="1">
            <a:spLocks noChangeArrowheads="1"/>
          </p:cNvSpPr>
          <p:nvPr/>
        </p:nvSpPr>
        <p:spPr bwMode="auto">
          <a:xfrm>
            <a:off x="3570288" y="1692275"/>
            <a:ext cx="5065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Transforms</a:t>
            </a:r>
            <a:r>
              <a:rPr lang="en-US" altLang="ko-KR" b="1" dirty="0" smtClean="0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into 3D world coordinate system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57158" y="2327280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Lighting</a:t>
            </a:r>
          </a:p>
        </p:txBody>
      </p:sp>
      <p:sp>
        <p:nvSpPr>
          <p:cNvPr id="22" name="Text Box 36"/>
          <p:cNvSpPr txBox="1">
            <a:spLocks noChangeArrowheads="1"/>
          </p:cNvSpPr>
          <p:nvPr/>
        </p:nvSpPr>
        <p:spPr bwMode="auto">
          <a:xfrm>
            <a:off x="3570288" y="2332038"/>
            <a:ext cx="54308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Illustrates 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according to lighting and reflectance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57158" y="3011510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Viewing Transformation</a:t>
            </a:r>
          </a:p>
        </p:txBody>
      </p:sp>
      <p:sp>
        <p:nvSpPr>
          <p:cNvPr id="23" name="Text Box 37"/>
          <p:cNvSpPr txBox="1">
            <a:spLocks noChangeArrowheads="1"/>
          </p:cNvSpPr>
          <p:nvPr/>
        </p:nvSpPr>
        <p:spPr bwMode="auto">
          <a:xfrm>
            <a:off x="3570288" y="3021013"/>
            <a:ext cx="5321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Transforms</a:t>
            </a:r>
            <a:r>
              <a:rPr lang="en-US" altLang="ko-KR" b="1" dirty="0" smtClean="0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into 3D viewing coordinate system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57158" y="3684602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Projection Transformation</a:t>
            </a:r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3570288" y="3692525"/>
            <a:ext cx="5321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Transforms</a:t>
            </a:r>
            <a:r>
              <a:rPr lang="en-US" altLang="ko-KR" b="1" dirty="0" smtClean="0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into 2D viewing coordinate system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57158" y="4327544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Clipping</a:t>
            </a:r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3570288" y="4335463"/>
            <a:ext cx="47927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Ignores 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primitives outside window’s view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357158" y="4970486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Viewport Transformation</a:t>
            </a:r>
          </a:p>
        </p:txBody>
      </p:sp>
      <p:sp>
        <p:nvSpPr>
          <p:cNvPr id="26" name="Text Box 40"/>
          <p:cNvSpPr txBox="1">
            <a:spLocks noChangeArrowheads="1"/>
          </p:cNvSpPr>
          <p:nvPr/>
        </p:nvSpPr>
        <p:spPr bwMode="auto">
          <a:xfrm>
            <a:off x="3570288" y="4978400"/>
            <a:ext cx="44936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Transforms a viewplane into a viewport</a:t>
            </a:r>
            <a:endParaRPr lang="en-US" altLang="ko-KR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357158" y="5613428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Scan Conversion</a:t>
            </a:r>
          </a:p>
        </p:txBody>
      </p:sp>
      <p:sp>
        <p:nvSpPr>
          <p:cNvPr id="27" name="Text Box 41"/>
          <p:cNvSpPr txBox="1">
            <a:spLocks noChangeArrowheads="1"/>
          </p:cNvSpPr>
          <p:nvPr/>
        </p:nvSpPr>
        <p:spPr bwMode="auto">
          <a:xfrm>
            <a:off x="3570288" y="5621338"/>
            <a:ext cx="38138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Draws final pixels in frame buffer</a:t>
            </a:r>
            <a:endParaRPr lang="en-US" altLang="ko-KR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Compute 2D projection coordinates</a:t>
            </a:r>
          </a:p>
          <a:p>
            <a:pPr lvl="1">
              <a:defRPr/>
            </a:pPr>
            <a:r>
              <a:rPr lang="en-US" altLang="ko-KR" dirty="0" smtClean="0"/>
              <a:t>Using the observation of similar triangles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Perspective Projection Basic</a:t>
            </a:r>
            <a:endParaRPr lang="ko-KR" altLang="en-US" dirty="0"/>
          </a:p>
        </p:txBody>
      </p:sp>
      <p:grpSp>
        <p:nvGrpSpPr>
          <p:cNvPr id="40964" name="그룹 11"/>
          <p:cNvGrpSpPr>
            <a:grpSpLocks/>
          </p:cNvGrpSpPr>
          <p:nvPr/>
        </p:nvGrpSpPr>
        <p:grpSpPr bwMode="auto">
          <a:xfrm>
            <a:off x="246063" y="2516188"/>
            <a:ext cx="8683625" cy="3627437"/>
            <a:chOff x="246063" y="2516188"/>
            <a:chExt cx="8683625" cy="36274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891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6063" y="2516188"/>
              <a:ext cx="8683625" cy="3627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5" name="Oval 30"/>
            <p:cNvSpPr>
              <a:spLocks noChangeAspect="1" noChangeArrowheads="1"/>
            </p:cNvSpPr>
            <p:nvPr/>
          </p:nvSpPr>
          <p:spPr bwMode="auto">
            <a:xfrm>
              <a:off x="2092453" y="3203259"/>
              <a:ext cx="179999" cy="179982"/>
            </a:xfrm>
            <a:prstGeom prst="ellipse">
              <a:avLst/>
            </a:prstGeom>
            <a:solidFill>
              <a:srgbClr val="FF0000"/>
            </a:solidFill>
            <a:ln w="38100">
              <a:noFill/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Oval 30"/>
            <p:cNvSpPr>
              <a:spLocks noChangeAspect="1" noChangeArrowheads="1"/>
            </p:cNvSpPr>
            <p:nvPr/>
          </p:nvSpPr>
          <p:spPr bwMode="auto">
            <a:xfrm>
              <a:off x="5351854" y="3890839"/>
              <a:ext cx="179999" cy="179982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Oval 30"/>
            <p:cNvSpPr>
              <a:spLocks noChangeAspect="1" noChangeArrowheads="1"/>
            </p:cNvSpPr>
            <p:nvPr/>
          </p:nvSpPr>
          <p:spPr bwMode="auto">
            <a:xfrm>
              <a:off x="6490417" y="4130996"/>
              <a:ext cx="179999" cy="179982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975" name="TextBox 7"/>
            <p:cNvSpPr txBox="1">
              <a:spLocks noChangeArrowheads="1"/>
            </p:cNvSpPr>
            <p:nvPr/>
          </p:nvSpPr>
          <p:spPr bwMode="auto">
            <a:xfrm>
              <a:off x="4808596" y="4743572"/>
              <a:ext cx="1258672" cy="8309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>
                  <a:latin typeface="Tahoma" pitchFamily="34" charset="0"/>
                  <a:ea typeface="맑은 고딕" pitchFamily="50" charset="-127"/>
                </a:rPr>
                <a:t>Viewplane</a:t>
              </a:r>
            </a:p>
            <a:p>
              <a:pPr algn="ctr" eaLnBrk="1" hangingPunct="1"/>
              <a:endParaRPr lang="en-US" altLang="ko-KR" sz="1600" b="1" dirty="0">
                <a:latin typeface="Tahoma" pitchFamily="34" charset="0"/>
                <a:ea typeface="맑은 고딕" pitchFamily="50" charset="-127"/>
              </a:endParaRPr>
            </a:p>
            <a:p>
              <a:pPr algn="ctr" eaLnBrk="1" hangingPunct="1"/>
              <a:endParaRPr lang="ko-KR" altLang="en-US" sz="1600" b="1" dirty="0">
                <a:latin typeface="Tahoma" pitchFamily="34" charset="0"/>
                <a:ea typeface="맑은 고딕" pitchFamily="50" charset="-127"/>
              </a:endParaRPr>
            </a:p>
          </p:txBody>
        </p:sp>
        <p:pic>
          <p:nvPicPr>
            <p:cNvPr id="4097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4133" y="4910247"/>
              <a:ext cx="1447794" cy="333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1476375" y="2728913"/>
              <a:ext cx="1008063" cy="433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Perspective Illusion</a:t>
            </a:r>
            <a:endParaRPr lang="ko-KR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>
            <a:lum contrast="-10000"/>
          </a:blip>
          <a:srcRect/>
          <a:stretch>
            <a:fillRect/>
          </a:stretch>
        </p:blipFill>
        <p:spPr bwMode="auto">
          <a:xfrm>
            <a:off x="214282" y="1641839"/>
            <a:ext cx="8715436" cy="443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 descr="http://www.maniacworld.com/perspective-illusion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311295"/>
            <a:ext cx="3744416" cy="5111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0" name="Picture 2" descr="http://www.maniacworld.com/perspective-illus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" b="7275"/>
          <a:stretch/>
        </p:blipFill>
        <p:spPr bwMode="auto">
          <a:xfrm>
            <a:off x="4644008" y="1311295"/>
            <a:ext cx="3744416" cy="5111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Perspective Illusion Example</a:t>
            </a:r>
            <a:endParaRPr lang="ko-KR" altLang="en-US" dirty="0"/>
          </a:p>
        </p:txBody>
      </p:sp>
      <p:pic>
        <p:nvPicPr>
          <p:cNvPr id="32774" name="Picture 6" descr="http://smashinghub.com/wp-content/uploads/2012/01/perspective-photography-7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" y="3783540"/>
            <a:ext cx="3744416" cy="26435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6" name="Picture 8" descr="http://www.moillusions.com/wp-content/uploads/2011/05/c17_2245540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" y="1314485"/>
            <a:ext cx="3744416" cy="246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86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75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6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357438"/>
            <a:ext cx="4608512" cy="39528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Center of projection (COP) is at infinity</a:t>
            </a:r>
          </a:p>
          <a:p>
            <a:pPr lvl="1">
              <a:defRPr/>
            </a:pPr>
            <a:r>
              <a:rPr lang="en-US" altLang="ko-KR" dirty="0" smtClean="0"/>
              <a:t>Direction of projection is orthogonal to the viewplane</a:t>
            </a:r>
          </a:p>
          <a:p>
            <a:pPr lvl="2">
              <a:defRPr/>
            </a:pPr>
            <a:r>
              <a:rPr lang="en-US" altLang="ko-KR" dirty="0" smtClean="0"/>
              <a:t>Same for all points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pitchFamily="50" charset="-127"/>
              </a:rPr>
              <a:t>Orthographic Projection</a:t>
            </a:r>
            <a:endParaRPr lang="ko-KR" altLang="en-US" dirty="0"/>
          </a:p>
        </p:txBody>
      </p:sp>
      <p:sp>
        <p:nvSpPr>
          <p:cNvPr id="43013" name="Text Box 7"/>
          <p:cNvSpPr txBox="1">
            <a:spLocks noChangeArrowheads="1"/>
          </p:cNvSpPr>
          <p:nvPr/>
        </p:nvSpPr>
        <p:spPr bwMode="auto">
          <a:xfrm>
            <a:off x="1733550" y="5805488"/>
            <a:ext cx="162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Viewplane</a:t>
            </a:r>
          </a:p>
        </p:txBody>
      </p:sp>
      <p:sp>
        <p:nvSpPr>
          <p:cNvPr id="43014" name="Text Box 8"/>
          <p:cNvSpPr txBox="1">
            <a:spLocks noChangeArrowheads="1"/>
          </p:cNvSpPr>
          <p:nvPr/>
        </p:nvSpPr>
        <p:spPr bwMode="auto">
          <a:xfrm>
            <a:off x="4676775" y="5265738"/>
            <a:ext cx="162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DOP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4676775" y="4976813"/>
            <a:ext cx="792163" cy="576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>
            <a:spAutoFit/>
          </a:bodyPr>
          <a:lstStyle/>
          <a:p>
            <a:pPr latinLnBrk="0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View Volume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3D volumetric area that we can(want to) see …</a:t>
            </a:r>
          </a:p>
          <a:p>
            <a:pPr lvl="1">
              <a:defRPr/>
            </a:pPr>
            <a:r>
              <a:rPr lang="en-US" altLang="ko-KR" dirty="0" smtClean="0"/>
              <a:t>Objects outside the view volume will be ignored</a:t>
            </a:r>
          </a:p>
          <a:p>
            <a:pPr lvl="2">
              <a:defRPr/>
            </a:pPr>
            <a:r>
              <a:rPr lang="en-US" altLang="ko-KR" dirty="0" smtClean="0"/>
              <a:t>Clipping</a:t>
            </a:r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Related to …</a:t>
            </a:r>
          </a:p>
          <a:p>
            <a:pPr lvl="1">
              <a:defRPr/>
            </a:pPr>
            <a:r>
              <a:rPr lang="en-US" altLang="ko-KR" dirty="0" smtClean="0"/>
              <a:t>View angle</a:t>
            </a:r>
          </a:p>
          <a:p>
            <a:pPr lvl="2">
              <a:defRPr/>
            </a:pPr>
            <a:r>
              <a:rPr lang="en-US" altLang="ko-KR" dirty="0" smtClean="0"/>
              <a:t>Left, right, bottom, top</a:t>
            </a:r>
          </a:p>
          <a:p>
            <a:pPr lvl="2">
              <a:defRPr/>
            </a:pPr>
            <a:r>
              <a:rPr lang="en-US" altLang="ko-KR" dirty="0" smtClean="0"/>
              <a:t>Aspect ratio = width / height</a:t>
            </a:r>
          </a:p>
          <a:p>
            <a:pPr lvl="1">
              <a:defRPr/>
            </a:pPr>
            <a:r>
              <a:rPr lang="en-US" altLang="ko-KR" dirty="0" smtClean="0"/>
              <a:t>Direction of projection (DOP)</a:t>
            </a:r>
          </a:p>
          <a:p>
            <a:pPr lvl="2">
              <a:defRPr/>
            </a:pPr>
            <a:r>
              <a:rPr lang="en-US" altLang="ko-KR" dirty="0" smtClean="0"/>
              <a:t>Related to the projection mode</a:t>
            </a:r>
          </a:p>
          <a:p>
            <a:pPr lvl="1">
              <a:defRPr/>
            </a:pPr>
            <a:r>
              <a:rPr lang="en-US" altLang="ko-KR" dirty="0" smtClean="0"/>
              <a:t>View distance</a:t>
            </a:r>
          </a:p>
          <a:p>
            <a:pPr lvl="2">
              <a:defRPr/>
            </a:pPr>
            <a:r>
              <a:rPr lang="en-US" altLang="ko-KR" dirty="0" smtClean="0"/>
              <a:t>Near, far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Perspective View Volume</a:t>
            </a:r>
            <a:endParaRPr lang="ko-KR" altLang="en-US" dirty="0"/>
          </a:p>
        </p:txBody>
      </p:sp>
      <p:pic>
        <p:nvPicPr>
          <p:cNvPr id="4" name="그림 5" descr="werw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1300224"/>
            <a:ext cx="3746674" cy="5081104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7" name="이등변 삼각형 6"/>
          <p:cNvSpPr/>
          <p:nvPr/>
        </p:nvSpPr>
        <p:spPr>
          <a:xfrm flipV="1">
            <a:off x="6546850" y="5805488"/>
            <a:ext cx="144463" cy="2159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" name="직선 연결선 8"/>
          <p:cNvCxnSpPr>
            <a:stCxn id="7" idx="3"/>
          </p:cNvCxnSpPr>
          <p:nvPr/>
        </p:nvCxnSpPr>
        <p:spPr>
          <a:xfrm rot="16200000" flipV="1">
            <a:off x="4047331" y="3232945"/>
            <a:ext cx="3889375" cy="1255712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7" idx="3"/>
          </p:cNvCxnSpPr>
          <p:nvPr/>
        </p:nvCxnSpPr>
        <p:spPr>
          <a:xfrm rot="5400000" flipH="1" flipV="1">
            <a:off x="5721350" y="2814638"/>
            <a:ext cx="3889375" cy="2092325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43438" y="1916113"/>
            <a:ext cx="4068762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43438" y="4149725"/>
            <a:ext cx="2881312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자유형 5"/>
          <p:cNvSpPr/>
          <p:nvPr/>
        </p:nvSpPr>
        <p:spPr>
          <a:xfrm>
            <a:off x="5364088" y="1916833"/>
            <a:ext cx="3347864" cy="2232249"/>
          </a:xfrm>
          <a:custGeom>
            <a:avLst/>
            <a:gdLst>
              <a:gd name="connsiteX0" fmla="*/ 0 w 2982191"/>
              <a:gd name="connsiteY0" fmla="*/ 0 h 2265218"/>
              <a:gd name="connsiteX1" fmla="*/ 2982191 w 2982191"/>
              <a:gd name="connsiteY1" fmla="*/ 20781 h 2265218"/>
              <a:gd name="connsiteX2" fmla="*/ 2130136 w 2982191"/>
              <a:gd name="connsiteY2" fmla="*/ 2265218 h 2265218"/>
              <a:gd name="connsiteX3" fmla="*/ 872836 w 2982191"/>
              <a:gd name="connsiteY3" fmla="*/ 2265218 h 2265218"/>
              <a:gd name="connsiteX4" fmla="*/ 0 w 2982191"/>
              <a:gd name="connsiteY4" fmla="*/ 0 h 2265218"/>
              <a:gd name="connsiteX0" fmla="*/ 0 w 3342231"/>
              <a:gd name="connsiteY0" fmla="*/ 0 h 2265218"/>
              <a:gd name="connsiteX1" fmla="*/ 3342231 w 3342231"/>
              <a:gd name="connsiteY1" fmla="*/ 4177 h 2265218"/>
              <a:gd name="connsiteX2" fmla="*/ 2130136 w 3342231"/>
              <a:gd name="connsiteY2" fmla="*/ 2265218 h 2265218"/>
              <a:gd name="connsiteX3" fmla="*/ 872836 w 3342231"/>
              <a:gd name="connsiteY3" fmla="*/ 2265218 h 2265218"/>
              <a:gd name="connsiteX4" fmla="*/ 0 w 3342231"/>
              <a:gd name="connsiteY4" fmla="*/ 0 h 2265218"/>
              <a:gd name="connsiteX0" fmla="*/ 0 w 3342231"/>
              <a:gd name="connsiteY0" fmla="*/ 0 h 2265218"/>
              <a:gd name="connsiteX1" fmla="*/ 3342231 w 3342231"/>
              <a:gd name="connsiteY1" fmla="*/ 4177 h 2265218"/>
              <a:gd name="connsiteX2" fmla="*/ 2262111 w 3342231"/>
              <a:gd name="connsiteY2" fmla="*/ 2236425 h 2265218"/>
              <a:gd name="connsiteX3" fmla="*/ 872836 w 3342231"/>
              <a:gd name="connsiteY3" fmla="*/ 2265218 h 2265218"/>
              <a:gd name="connsiteX4" fmla="*/ 0 w 3342231"/>
              <a:gd name="connsiteY4" fmla="*/ 0 h 2265218"/>
              <a:gd name="connsiteX0" fmla="*/ 0 w 3342231"/>
              <a:gd name="connsiteY0" fmla="*/ 0 h 2265218"/>
              <a:gd name="connsiteX1" fmla="*/ 3342231 w 3342231"/>
              <a:gd name="connsiteY1" fmla="*/ 4177 h 2265218"/>
              <a:gd name="connsiteX2" fmla="*/ 2292555 w 3342231"/>
              <a:gd name="connsiteY2" fmla="*/ 2236425 h 2265218"/>
              <a:gd name="connsiteX3" fmla="*/ 872836 w 3342231"/>
              <a:gd name="connsiteY3" fmla="*/ 2265218 h 2265218"/>
              <a:gd name="connsiteX4" fmla="*/ 0 w 3342231"/>
              <a:gd name="connsiteY4" fmla="*/ 0 h 2265218"/>
              <a:gd name="connsiteX0" fmla="*/ 0 w 3342231"/>
              <a:gd name="connsiteY0" fmla="*/ 0 h 2236425"/>
              <a:gd name="connsiteX1" fmla="*/ 3342231 w 3342231"/>
              <a:gd name="connsiteY1" fmla="*/ 4177 h 2236425"/>
              <a:gd name="connsiteX2" fmla="*/ 2292555 w 3342231"/>
              <a:gd name="connsiteY2" fmla="*/ 2236425 h 2236425"/>
              <a:gd name="connsiteX3" fmla="*/ 852395 w 3342231"/>
              <a:gd name="connsiteY3" fmla="*/ 2236425 h 2236425"/>
              <a:gd name="connsiteX4" fmla="*/ 0 w 3342231"/>
              <a:gd name="connsiteY4" fmla="*/ 0 h 2236425"/>
              <a:gd name="connsiteX0" fmla="*/ 0 w 3300667"/>
              <a:gd name="connsiteY0" fmla="*/ 0 h 2236425"/>
              <a:gd name="connsiteX1" fmla="*/ 3300667 w 3300667"/>
              <a:gd name="connsiteY1" fmla="*/ 4178 h 2236425"/>
              <a:gd name="connsiteX2" fmla="*/ 2292555 w 3300667"/>
              <a:gd name="connsiteY2" fmla="*/ 2236425 h 2236425"/>
              <a:gd name="connsiteX3" fmla="*/ 852395 w 3300667"/>
              <a:gd name="connsiteY3" fmla="*/ 2236425 h 2236425"/>
              <a:gd name="connsiteX4" fmla="*/ 0 w 3300667"/>
              <a:gd name="connsiteY4" fmla="*/ 0 h 2236425"/>
              <a:gd name="connsiteX0" fmla="*/ 0 w 3312368"/>
              <a:gd name="connsiteY0" fmla="*/ 0 h 2232247"/>
              <a:gd name="connsiteX1" fmla="*/ 3312368 w 3312368"/>
              <a:gd name="connsiteY1" fmla="*/ 0 h 2232247"/>
              <a:gd name="connsiteX2" fmla="*/ 2304256 w 3312368"/>
              <a:gd name="connsiteY2" fmla="*/ 2232247 h 2232247"/>
              <a:gd name="connsiteX3" fmla="*/ 864096 w 3312368"/>
              <a:gd name="connsiteY3" fmla="*/ 2232247 h 2232247"/>
              <a:gd name="connsiteX4" fmla="*/ 0 w 3312368"/>
              <a:gd name="connsiteY4" fmla="*/ 0 h 2232247"/>
              <a:gd name="connsiteX0" fmla="*/ 0 w 3024336"/>
              <a:gd name="connsiteY0" fmla="*/ 0 h 2232247"/>
              <a:gd name="connsiteX1" fmla="*/ 3024336 w 3024336"/>
              <a:gd name="connsiteY1" fmla="*/ 0 h 2232247"/>
              <a:gd name="connsiteX2" fmla="*/ 2016224 w 3024336"/>
              <a:gd name="connsiteY2" fmla="*/ 2232247 h 2232247"/>
              <a:gd name="connsiteX3" fmla="*/ 576064 w 3024336"/>
              <a:gd name="connsiteY3" fmla="*/ 2232247 h 2232247"/>
              <a:gd name="connsiteX4" fmla="*/ 0 w 3024336"/>
              <a:gd name="connsiteY4" fmla="*/ 0 h 2232247"/>
              <a:gd name="connsiteX0" fmla="*/ 0 w 3024336"/>
              <a:gd name="connsiteY0" fmla="*/ 0 h 2232248"/>
              <a:gd name="connsiteX1" fmla="*/ 3024336 w 3024336"/>
              <a:gd name="connsiteY1" fmla="*/ 0 h 2232248"/>
              <a:gd name="connsiteX2" fmla="*/ 2016224 w 3024336"/>
              <a:gd name="connsiteY2" fmla="*/ 2232247 h 2232248"/>
              <a:gd name="connsiteX3" fmla="*/ 720080 w 3024336"/>
              <a:gd name="connsiteY3" fmla="*/ 2232248 h 2232248"/>
              <a:gd name="connsiteX4" fmla="*/ 0 w 3024336"/>
              <a:gd name="connsiteY4" fmla="*/ 0 h 2232248"/>
              <a:gd name="connsiteX0" fmla="*/ 0 w 3347864"/>
              <a:gd name="connsiteY0" fmla="*/ 1 h 2232249"/>
              <a:gd name="connsiteX1" fmla="*/ 3347864 w 3347864"/>
              <a:gd name="connsiteY1" fmla="*/ 0 h 2232249"/>
              <a:gd name="connsiteX2" fmla="*/ 2016224 w 3347864"/>
              <a:gd name="connsiteY2" fmla="*/ 2232248 h 2232249"/>
              <a:gd name="connsiteX3" fmla="*/ 720080 w 3347864"/>
              <a:gd name="connsiteY3" fmla="*/ 2232249 h 2232249"/>
              <a:gd name="connsiteX4" fmla="*/ 0 w 3347864"/>
              <a:gd name="connsiteY4" fmla="*/ 1 h 2232249"/>
              <a:gd name="connsiteX0" fmla="*/ 0 w 3347864"/>
              <a:gd name="connsiteY0" fmla="*/ 1 h 2232249"/>
              <a:gd name="connsiteX1" fmla="*/ 3347864 w 3347864"/>
              <a:gd name="connsiteY1" fmla="*/ 0 h 2232249"/>
              <a:gd name="connsiteX2" fmla="*/ 2160240 w 3347864"/>
              <a:gd name="connsiteY2" fmla="*/ 2232249 h 2232249"/>
              <a:gd name="connsiteX3" fmla="*/ 720080 w 3347864"/>
              <a:gd name="connsiteY3" fmla="*/ 2232249 h 2232249"/>
              <a:gd name="connsiteX4" fmla="*/ 0 w 3347864"/>
              <a:gd name="connsiteY4" fmla="*/ 1 h 223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7864" h="2232249">
                <a:moveTo>
                  <a:pt x="0" y="1"/>
                </a:moveTo>
                <a:lnTo>
                  <a:pt x="3347864" y="0"/>
                </a:lnTo>
                <a:lnTo>
                  <a:pt x="2160240" y="2232249"/>
                </a:lnTo>
                <a:lnTo>
                  <a:pt x="720080" y="2232249"/>
                </a:lnTo>
                <a:lnTo>
                  <a:pt x="0" y="1"/>
                </a:lnTo>
                <a:close/>
              </a:path>
            </a:pathLst>
          </a:custGeom>
          <a:solidFill>
            <a:srgbClr val="66FFCC">
              <a:alpha val="60000"/>
            </a:srgbClr>
          </a:solidFill>
          <a:ln w="28575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1" name="직선 연결선 20"/>
          <p:cNvCxnSpPr>
            <a:endCxn id="7" idx="3"/>
          </p:cNvCxnSpPr>
          <p:nvPr/>
        </p:nvCxnSpPr>
        <p:spPr>
          <a:xfrm rot="16200000" flipH="1">
            <a:off x="4407693" y="3593307"/>
            <a:ext cx="4392613" cy="3175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01" name="TextBox 25"/>
          <p:cNvSpPr txBox="1">
            <a:spLocks noChangeArrowheads="1"/>
          </p:cNvSpPr>
          <p:nvPr/>
        </p:nvSpPr>
        <p:spPr bwMode="auto">
          <a:xfrm>
            <a:off x="4737100" y="1630363"/>
            <a:ext cx="56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Tahoma" pitchFamily="34" charset="0"/>
                <a:ea typeface="맑은 고딕" pitchFamily="50" charset="-127"/>
              </a:rPr>
              <a:t>zFar</a:t>
            </a:r>
            <a:endParaRPr lang="ko-KR" altLang="en-US" sz="1400" b="1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37902" name="TextBox 26"/>
          <p:cNvSpPr txBox="1">
            <a:spLocks noChangeArrowheads="1"/>
          </p:cNvSpPr>
          <p:nvPr/>
        </p:nvSpPr>
        <p:spPr bwMode="auto">
          <a:xfrm>
            <a:off x="4725988" y="3860800"/>
            <a:ext cx="709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Tahoma" pitchFamily="34" charset="0"/>
                <a:ea typeface="맑은 고딕" pitchFamily="50" charset="-127"/>
              </a:rPr>
              <a:t>zNear</a:t>
            </a:r>
            <a:endParaRPr lang="ko-KR" altLang="en-US" sz="1400" b="1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37903" name="TextBox 27"/>
          <p:cNvSpPr txBox="1">
            <a:spLocks noChangeArrowheads="1"/>
          </p:cNvSpPr>
          <p:nvPr/>
        </p:nvSpPr>
        <p:spPr bwMode="auto">
          <a:xfrm>
            <a:off x="6083300" y="3871913"/>
            <a:ext cx="490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Tahoma" pitchFamily="34" charset="0"/>
                <a:ea typeface="맑은 고딕" pitchFamily="50" charset="-127"/>
              </a:rPr>
              <a:t>left</a:t>
            </a:r>
            <a:endParaRPr lang="ko-KR" altLang="en-US" sz="1400" b="1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37904" name="TextBox 28"/>
          <p:cNvSpPr txBox="1">
            <a:spLocks noChangeArrowheads="1"/>
          </p:cNvSpPr>
          <p:nvPr/>
        </p:nvSpPr>
        <p:spPr bwMode="auto">
          <a:xfrm>
            <a:off x="6759575" y="3871913"/>
            <a:ext cx="620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Tahoma" pitchFamily="34" charset="0"/>
                <a:ea typeface="맑은 고딕" pitchFamily="50" charset="-127"/>
              </a:rPr>
              <a:t>right</a:t>
            </a:r>
            <a:endParaRPr lang="ko-KR" altLang="en-US" sz="1400" b="1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37905" name="TextBox 32"/>
          <p:cNvSpPr txBox="1">
            <a:spLocks noChangeArrowheads="1"/>
          </p:cNvSpPr>
          <p:nvPr/>
        </p:nvSpPr>
        <p:spPr bwMode="auto">
          <a:xfrm>
            <a:off x="6184900" y="5949950"/>
            <a:ext cx="876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Tahoma" pitchFamily="34" charset="0"/>
                <a:ea typeface="맑은 고딕" pitchFamily="50" charset="-127"/>
              </a:rPr>
              <a:t>Camera</a:t>
            </a:r>
            <a:endParaRPr lang="ko-KR" altLang="en-US" sz="1400" b="1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37906" name="TextBox 26"/>
          <p:cNvSpPr txBox="1">
            <a:spLocks noChangeArrowheads="1"/>
          </p:cNvSpPr>
          <p:nvPr/>
        </p:nvSpPr>
        <p:spPr bwMode="auto">
          <a:xfrm>
            <a:off x="2222500" y="4992688"/>
            <a:ext cx="1125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400" b="1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</a:rPr>
              <a:t>Viewplane</a:t>
            </a:r>
            <a:endParaRPr lang="ko-KR" altLang="en-US" sz="1400" b="1" dirty="0">
              <a:solidFill>
                <a:srgbClr val="FF0000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37907" name="TextBox 26"/>
          <p:cNvSpPr txBox="1">
            <a:spLocks noChangeArrowheads="1"/>
          </p:cNvSpPr>
          <p:nvPr/>
        </p:nvSpPr>
        <p:spPr bwMode="auto">
          <a:xfrm>
            <a:off x="7451725" y="4076700"/>
            <a:ext cx="1125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400" b="1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</a:rPr>
              <a:t>Viewplane</a:t>
            </a:r>
            <a:endParaRPr lang="ko-KR" altLang="en-US" sz="1400" b="1" dirty="0">
              <a:solidFill>
                <a:srgbClr val="FF0000"/>
              </a:solidFill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084888" y="4149725"/>
            <a:ext cx="14398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Perspective View Volume</a:t>
            </a:r>
            <a:endParaRPr lang="ko-KR" alt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54517"/>
            <a:ext cx="7536564" cy="513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61682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pitchFamily="50" charset="-127"/>
              </a:rPr>
              <a:t>Orthographic View Volume</a:t>
            </a:r>
            <a:endParaRPr lang="ko-KR" alt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54517"/>
            <a:ext cx="7536564" cy="513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Perspective </a:t>
            </a:r>
            <a:r>
              <a:rPr lang="en-US" altLang="ko-KR" dirty="0" smtClean="0">
                <a:ea typeface="굴림" pitchFamily="50" charset="-127"/>
              </a:rPr>
              <a:t>vs. </a:t>
            </a:r>
            <a:r>
              <a:rPr lang="en-US" altLang="ko-KR" smtClean="0">
                <a:ea typeface="굴림" pitchFamily="50" charset="-127"/>
              </a:rPr>
              <a:t>Orthographic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rot="5400000" flipH="1" flipV="1">
            <a:off x="302419" y="2540794"/>
            <a:ext cx="1144588" cy="90805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198133" y="2372623"/>
            <a:ext cx="181387" cy="176033"/>
          </a:xfrm>
          <a:prstGeom prst="ellipse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57158" y="3478431"/>
            <a:ext cx="181387" cy="176033"/>
          </a:xfrm>
          <a:prstGeom prst="ellipse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" name="직선 연결선 16"/>
          <p:cNvCxnSpPr>
            <a:endCxn id="14" idx="2"/>
          </p:cNvCxnSpPr>
          <p:nvPr/>
        </p:nvCxnSpPr>
        <p:spPr>
          <a:xfrm>
            <a:off x="1379538" y="2460625"/>
            <a:ext cx="1646237" cy="279400"/>
          </a:xfrm>
          <a:prstGeom prst="line">
            <a:avLst/>
          </a:prstGeom>
          <a:ln w="2857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15" idx="2"/>
          </p:cNvCxnSpPr>
          <p:nvPr/>
        </p:nvCxnSpPr>
        <p:spPr>
          <a:xfrm>
            <a:off x="538163" y="3567113"/>
            <a:ext cx="2303462" cy="423862"/>
          </a:xfrm>
          <a:prstGeom prst="line">
            <a:avLst/>
          </a:prstGeom>
          <a:ln w="2857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 22"/>
          <p:cNvSpPr/>
          <p:nvPr/>
        </p:nvSpPr>
        <p:spPr>
          <a:xfrm>
            <a:off x="2462912" y="1878126"/>
            <a:ext cx="1266401" cy="3034150"/>
          </a:xfrm>
          <a:custGeom>
            <a:avLst/>
            <a:gdLst>
              <a:gd name="connsiteX0" fmla="*/ 20782 w 997527"/>
              <a:gd name="connsiteY0" fmla="*/ 727364 h 2462646"/>
              <a:gd name="connsiteX1" fmla="*/ 0 w 997527"/>
              <a:gd name="connsiteY1" fmla="*/ 2462646 h 2462646"/>
              <a:gd name="connsiteX2" fmla="*/ 976745 w 997527"/>
              <a:gd name="connsiteY2" fmla="*/ 1756064 h 2462646"/>
              <a:gd name="connsiteX3" fmla="*/ 997527 w 997527"/>
              <a:gd name="connsiteY3" fmla="*/ 0 h 2462646"/>
              <a:gd name="connsiteX4" fmla="*/ 20782 w 997527"/>
              <a:gd name="connsiteY4" fmla="*/ 727364 h 2462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527" h="2462646">
                <a:moveTo>
                  <a:pt x="20782" y="727364"/>
                </a:moveTo>
                <a:lnTo>
                  <a:pt x="0" y="2462646"/>
                </a:lnTo>
                <a:lnTo>
                  <a:pt x="976745" y="1756064"/>
                </a:lnTo>
                <a:lnTo>
                  <a:pt x="997527" y="0"/>
                </a:lnTo>
                <a:lnTo>
                  <a:pt x="20782" y="727364"/>
                </a:lnTo>
                <a:close/>
              </a:path>
            </a:pathLst>
          </a:custGeom>
          <a:solidFill>
            <a:schemeClr val="bg1">
              <a:lumMod val="65000"/>
              <a:alpha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5400000" flipH="1" flipV="1">
            <a:off x="2395538" y="3300412"/>
            <a:ext cx="1231900" cy="18097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>
            <a:spLocks/>
          </p:cNvSpPr>
          <p:nvPr/>
        </p:nvSpPr>
        <p:spPr>
          <a:xfrm>
            <a:off x="3025775" y="2668588"/>
            <a:ext cx="142875" cy="1428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타원 14"/>
          <p:cNvSpPr>
            <a:spLocks/>
          </p:cNvSpPr>
          <p:nvPr/>
        </p:nvSpPr>
        <p:spPr>
          <a:xfrm>
            <a:off x="2841625" y="3917950"/>
            <a:ext cx="142875" cy="1444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074" name="TextBox 23"/>
          <p:cNvSpPr txBox="1">
            <a:spLocks noChangeArrowheads="1"/>
          </p:cNvSpPr>
          <p:nvPr/>
        </p:nvSpPr>
        <p:spPr bwMode="auto">
          <a:xfrm>
            <a:off x="2660650" y="4621213"/>
            <a:ext cx="1125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Viewplane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rot="5400000" flipH="1" flipV="1">
            <a:off x="4089400" y="2541588"/>
            <a:ext cx="1144588" cy="9064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984348" y="2372643"/>
            <a:ext cx="181387" cy="176033"/>
          </a:xfrm>
          <a:prstGeom prst="ellipse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143372" y="3478451"/>
            <a:ext cx="181387" cy="176033"/>
          </a:xfrm>
          <a:prstGeom prst="ellipse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5165725" y="2460625"/>
            <a:ext cx="3105150" cy="1069975"/>
          </a:xfrm>
          <a:prstGeom prst="line">
            <a:avLst/>
          </a:prstGeom>
          <a:ln w="2857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324350" y="3567113"/>
            <a:ext cx="3919538" cy="25400"/>
          </a:xfrm>
          <a:prstGeom prst="line">
            <a:avLst/>
          </a:prstGeom>
          <a:ln w="2857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자유형 34"/>
          <p:cNvSpPr/>
          <p:nvPr/>
        </p:nvSpPr>
        <p:spPr>
          <a:xfrm>
            <a:off x="6249126" y="1878146"/>
            <a:ext cx="1266401" cy="3034150"/>
          </a:xfrm>
          <a:custGeom>
            <a:avLst/>
            <a:gdLst>
              <a:gd name="connsiteX0" fmla="*/ 20782 w 997527"/>
              <a:gd name="connsiteY0" fmla="*/ 727364 h 2462646"/>
              <a:gd name="connsiteX1" fmla="*/ 0 w 997527"/>
              <a:gd name="connsiteY1" fmla="*/ 2462646 h 2462646"/>
              <a:gd name="connsiteX2" fmla="*/ 976745 w 997527"/>
              <a:gd name="connsiteY2" fmla="*/ 1756064 h 2462646"/>
              <a:gd name="connsiteX3" fmla="*/ 997527 w 997527"/>
              <a:gd name="connsiteY3" fmla="*/ 0 h 2462646"/>
              <a:gd name="connsiteX4" fmla="*/ 20782 w 997527"/>
              <a:gd name="connsiteY4" fmla="*/ 727364 h 2462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527" h="2462646">
                <a:moveTo>
                  <a:pt x="20782" y="727364"/>
                </a:moveTo>
                <a:lnTo>
                  <a:pt x="0" y="2462646"/>
                </a:lnTo>
                <a:lnTo>
                  <a:pt x="976745" y="1756064"/>
                </a:lnTo>
                <a:lnTo>
                  <a:pt x="997527" y="0"/>
                </a:lnTo>
                <a:lnTo>
                  <a:pt x="20782" y="727364"/>
                </a:lnTo>
                <a:close/>
              </a:path>
            </a:pathLst>
          </a:custGeom>
          <a:solidFill>
            <a:schemeClr val="bg1">
              <a:lumMod val="65000"/>
              <a:alpha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 rot="5400000" flipH="1" flipV="1">
            <a:off x="6573838" y="3282950"/>
            <a:ext cx="528638" cy="904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>
            <a:spLocks/>
          </p:cNvSpPr>
          <p:nvPr/>
        </p:nvSpPr>
        <p:spPr>
          <a:xfrm>
            <a:off x="6818313" y="2986088"/>
            <a:ext cx="144462" cy="1444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타원 37"/>
          <p:cNvSpPr>
            <a:spLocks/>
          </p:cNvSpPr>
          <p:nvPr/>
        </p:nvSpPr>
        <p:spPr>
          <a:xfrm>
            <a:off x="6723063" y="3503613"/>
            <a:ext cx="144462" cy="1444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8244382" y="3504031"/>
            <a:ext cx="181387" cy="176033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093" name="TextBox 44"/>
          <p:cNvSpPr txBox="1">
            <a:spLocks noChangeArrowheads="1"/>
          </p:cNvSpPr>
          <p:nvPr/>
        </p:nvSpPr>
        <p:spPr bwMode="auto">
          <a:xfrm>
            <a:off x="7777163" y="3643313"/>
            <a:ext cx="1116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latin typeface="Tahoma" pitchFamily="34" charset="0"/>
                <a:ea typeface="맑은 고딕" pitchFamily="50" charset="-127"/>
              </a:rPr>
              <a:t>Center of </a:t>
            </a:r>
          </a:p>
          <a:p>
            <a:pPr eaLnBrk="1" hangingPunct="1"/>
            <a:r>
              <a:rPr lang="en-US" altLang="ko-KR" sz="1400" b="1">
                <a:latin typeface="Tahoma" pitchFamily="34" charset="0"/>
                <a:ea typeface="맑은 고딕" pitchFamily="50" charset="-127"/>
              </a:rPr>
              <a:t>Projection</a:t>
            </a:r>
          </a:p>
        </p:txBody>
      </p:sp>
      <p:sp>
        <p:nvSpPr>
          <p:cNvPr id="45094" name="TextBox 38"/>
          <p:cNvSpPr txBox="1">
            <a:spLocks noChangeArrowheads="1"/>
          </p:cNvSpPr>
          <p:nvPr/>
        </p:nvSpPr>
        <p:spPr bwMode="auto">
          <a:xfrm>
            <a:off x="6446838" y="4621213"/>
            <a:ext cx="1125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400" b="1" dirty="0">
                <a:latin typeface="Tahoma" pitchFamily="34" charset="0"/>
                <a:ea typeface="맑은 고딕" pitchFamily="50" charset="-127"/>
              </a:rPr>
              <a:t>Viewplane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 rot="5400000">
            <a:off x="2000250" y="3429000"/>
            <a:ext cx="40005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Summary of Projection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pitchFamily="50" charset="-127"/>
              </a:rPr>
              <a:t>Perspective </a:t>
            </a:r>
            <a:r>
              <a:rPr lang="en-US" altLang="ko-KR" dirty="0" smtClean="0"/>
              <a:t>projection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b="1" dirty="0" smtClean="0">
                <a:solidFill>
                  <a:srgbClr val="0070C0"/>
                </a:solidFill>
              </a:rPr>
              <a:t>+</a:t>
            </a:r>
            <a:r>
              <a:rPr lang="en-US" altLang="ko-KR" dirty="0" smtClean="0"/>
              <a:t> Size varies inversely with distance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b="1" dirty="0" smtClean="0">
                <a:solidFill>
                  <a:srgbClr val="0070C0"/>
                </a:solidFill>
              </a:rPr>
              <a:t>+</a:t>
            </a:r>
            <a:r>
              <a:rPr lang="en-US" altLang="ko-KR" dirty="0" smtClean="0"/>
              <a:t> Looks realistic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b="1" dirty="0" smtClean="0">
                <a:solidFill>
                  <a:srgbClr val="FF0000"/>
                </a:solidFill>
              </a:rPr>
              <a:t>–</a:t>
            </a:r>
            <a:r>
              <a:rPr lang="en-US" altLang="ko-KR" dirty="0" smtClean="0"/>
              <a:t> Parallel lines do not (in general) remain parallel</a:t>
            </a:r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Orthographic projection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b="1" dirty="0" smtClean="0">
                <a:solidFill>
                  <a:srgbClr val="0070C0"/>
                </a:solidFill>
              </a:rPr>
              <a:t>+</a:t>
            </a:r>
            <a:r>
              <a:rPr lang="en-US" altLang="ko-KR" dirty="0" smtClean="0"/>
              <a:t> Good for exact measurements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b="1" dirty="0" smtClean="0">
                <a:solidFill>
                  <a:srgbClr val="0070C0"/>
                </a:solidFill>
              </a:rPr>
              <a:t>+</a:t>
            </a:r>
            <a:r>
              <a:rPr lang="en-US" altLang="ko-KR" dirty="0" smtClean="0"/>
              <a:t> Parallel lines remain parallel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b="1" dirty="0" smtClean="0">
                <a:solidFill>
                  <a:srgbClr val="FF0000"/>
                </a:solidFill>
              </a:rPr>
              <a:t>–</a:t>
            </a:r>
            <a:r>
              <a:rPr lang="en-US" altLang="ko-KR" dirty="0" smtClean="0"/>
              <a:t> Less realistic looking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sz="2800" dirty="0" smtClean="0"/>
              <a:t>Transformations in </a:t>
            </a:r>
            <a:r>
              <a:rPr lang="en-US" altLang="ko-KR" sz="2800" dirty="0"/>
              <a:t>3D Rendering </a:t>
            </a:r>
            <a:r>
              <a:rPr lang="en-US" altLang="ko-KR" sz="2800" dirty="0" smtClean="0"/>
              <a:t>Pipeline</a:t>
            </a:r>
            <a:endParaRPr lang="ko-KR" altLang="en-US" sz="2800" dirty="0"/>
          </a:p>
        </p:txBody>
      </p:sp>
      <p:cxnSp>
        <p:nvCxnSpPr>
          <p:cNvPr id="16387" name="AutoShape 11"/>
          <p:cNvCxnSpPr>
            <a:cxnSpLocks noChangeShapeType="1"/>
          </p:cNvCxnSpPr>
          <p:nvPr/>
        </p:nvCxnSpPr>
        <p:spPr bwMode="auto">
          <a:xfrm rot="5400000">
            <a:off x="1799431" y="2199482"/>
            <a:ext cx="257175" cy="15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8" name="AutoShape 12"/>
          <p:cNvCxnSpPr>
            <a:cxnSpLocks noChangeShapeType="1"/>
          </p:cNvCxnSpPr>
          <p:nvPr/>
        </p:nvCxnSpPr>
        <p:spPr bwMode="auto">
          <a:xfrm rot="5400000">
            <a:off x="1778794" y="2863056"/>
            <a:ext cx="298450" cy="1588"/>
          </a:xfrm>
          <a:prstGeom prst="straightConnector1">
            <a:avLst/>
          </a:prstGeom>
          <a:noFill/>
          <a:ln w="28575">
            <a:solidFill>
              <a:srgbClr val="B2B2B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AutoShape 13"/>
          <p:cNvCxnSpPr>
            <a:cxnSpLocks noChangeShapeType="1"/>
          </p:cNvCxnSpPr>
          <p:nvPr/>
        </p:nvCxnSpPr>
        <p:spPr bwMode="auto">
          <a:xfrm rot="5400000">
            <a:off x="1785144" y="3542506"/>
            <a:ext cx="285750" cy="15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0" name="AutoShape 14"/>
          <p:cNvCxnSpPr>
            <a:cxnSpLocks noChangeShapeType="1"/>
          </p:cNvCxnSpPr>
          <p:nvPr/>
        </p:nvCxnSpPr>
        <p:spPr bwMode="auto">
          <a:xfrm rot="5400000">
            <a:off x="1800225" y="4200525"/>
            <a:ext cx="255588" cy="15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AutoShape 15"/>
          <p:cNvCxnSpPr>
            <a:cxnSpLocks noChangeShapeType="1"/>
          </p:cNvCxnSpPr>
          <p:nvPr/>
        </p:nvCxnSpPr>
        <p:spPr bwMode="auto">
          <a:xfrm rot="5400000">
            <a:off x="1800225" y="4843463"/>
            <a:ext cx="255587" cy="1588"/>
          </a:xfrm>
          <a:prstGeom prst="straightConnector1">
            <a:avLst/>
          </a:prstGeom>
          <a:noFill/>
          <a:ln w="28575">
            <a:solidFill>
              <a:srgbClr val="B2B2B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AutoShape 16"/>
          <p:cNvCxnSpPr>
            <a:cxnSpLocks noChangeShapeType="1"/>
          </p:cNvCxnSpPr>
          <p:nvPr/>
        </p:nvCxnSpPr>
        <p:spPr bwMode="auto">
          <a:xfrm rot="5400000">
            <a:off x="1800225" y="5486400"/>
            <a:ext cx="255588" cy="15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506538" y="6215063"/>
            <a:ext cx="8445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Image</a:t>
            </a:r>
          </a:p>
        </p:txBody>
      </p:sp>
      <p:cxnSp>
        <p:nvCxnSpPr>
          <p:cNvPr id="16394" name="AutoShape 18"/>
          <p:cNvCxnSpPr>
            <a:cxnSpLocks noChangeShapeType="1"/>
            <a:endCxn id="17" idx="0"/>
          </p:cNvCxnSpPr>
          <p:nvPr/>
        </p:nvCxnSpPr>
        <p:spPr bwMode="auto">
          <a:xfrm rot="16200000" flipH="1">
            <a:off x="1820862" y="6107113"/>
            <a:ext cx="214313" cy="1588"/>
          </a:xfrm>
          <a:prstGeom prst="straightConnector1">
            <a:avLst/>
          </a:prstGeom>
          <a:noFill/>
          <a:ln w="28575">
            <a:solidFill>
              <a:srgbClr val="B2B2B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5" name="Text Box 25"/>
          <p:cNvSpPr txBox="1">
            <a:spLocks noChangeArrowheads="1"/>
          </p:cNvSpPr>
          <p:nvPr/>
        </p:nvSpPr>
        <p:spPr bwMode="auto">
          <a:xfrm>
            <a:off x="1112838" y="1214438"/>
            <a:ext cx="1631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b="1">
                <a:latin typeface="Arial" charset="0"/>
                <a:cs typeface="Arial" charset="0"/>
              </a:rPr>
              <a:t>3D Primitives</a:t>
            </a:r>
          </a:p>
        </p:txBody>
      </p:sp>
      <p:cxnSp>
        <p:nvCxnSpPr>
          <p:cNvPr id="16396" name="AutoShape 26"/>
          <p:cNvCxnSpPr>
            <a:cxnSpLocks noChangeShapeType="1"/>
            <a:stCxn id="16395" idx="2"/>
          </p:cNvCxnSpPr>
          <p:nvPr/>
        </p:nvCxnSpPr>
        <p:spPr bwMode="auto">
          <a:xfrm rot="5400000">
            <a:off x="1807369" y="1562894"/>
            <a:ext cx="241300" cy="15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57158" y="1684338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Modeling Transformation</a:t>
            </a:r>
          </a:p>
        </p:txBody>
      </p:sp>
      <p:sp>
        <p:nvSpPr>
          <p:cNvPr id="21" name="Text Box 35"/>
          <p:cNvSpPr txBox="1">
            <a:spLocks noChangeArrowheads="1"/>
          </p:cNvSpPr>
          <p:nvPr/>
        </p:nvSpPr>
        <p:spPr bwMode="auto">
          <a:xfrm>
            <a:off x="3570288" y="1692275"/>
            <a:ext cx="5065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Transforms</a:t>
            </a:r>
            <a:r>
              <a:rPr lang="en-US" altLang="ko-KR" b="1" dirty="0" smtClean="0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into 3D world coordinate system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57158" y="2327280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rgbClr val="B8B598"/>
                </a:solidFill>
                <a:latin typeface="Arial" pitchFamily="34" charset="0"/>
                <a:cs typeface="Arial" pitchFamily="34" charset="0"/>
              </a:rPr>
              <a:t>Lighting</a:t>
            </a:r>
          </a:p>
        </p:txBody>
      </p:sp>
      <p:sp>
        <p:nvSpPr>
          <p:cNvPr id="16404" name="Text Box 36"/>
          <p:cNvSpPr txBox="1">
            <a:spLocks noChangeArrowheads="1"/>
          </p:cNvSpPr>
          <p:nvPr/>
        </p:nvSpPr>
        <p:spPr bwMode="auto">
          <a:xfrm>
            <a:off x="3570288" y="2332038"/>
            <a:ext cx="5430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>
                <a:solidFill>
                  <a:srgbClr val="B8B598"/>
                </a:solidFill>
                <a:latin typeface="Arial" charset="0"/>
                <a:cs typeface="Arial" charset="0"/>
              </a:rPr>
              <a:t>Illustrates </a:t>
            </a:r>
            <a:r>
              <a:rPr lang="en-US" altLang="ko-KR" b="1" dirty="0">
                <a:solidFill>
                  <a:srgbClr val="B8B598"/>
                </a:solidFill>
                <a:latin typeface="Arial" charset="0"/>
                <a:cs typeface="Arial" charset="0"/>
              </a:rPr>
              <a:t>according to lighting and reflectance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57158" y="3011510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Viewing Transformation</a:t>
            </a:r>
          </a:p>
        </p:txBody>
      </p:sp>
      <p:sp>
        <p:nvSpPr>
          <p:cNvPr id="23" name="Text Box 37"/>
          <p:cNvSpPr txBox="1">
            <a:spLocks noChangeArrowheads="1"/>
          </p:cNvSpPr>
          <p:nvPr/>
        </p:nvSpPr>
        <p:spPr bwMode="auto">
          <a:xfrm>
            <a:off x="3570288" y="3021013"/>
            <a:ext cx="5321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Transforms</a:t>
            </a:r>
            <a:r>
              <a:rPr lang="en-US" altLang="ko-KR" b="1" dirty="0" smtClean="0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into 3D viewing coordinate system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57158" y="3684602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Projection Transformation</a:t>
            </a:r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3570288" y="3692525"/>
            <a:ext cx="5321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Transforms</a:t>
            </a:r>
            <a:r>
              <a:rPr lang="en-US" altLang="ko-KR" b="1" dirty="0" smtClean="0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into 2D viewing coordinate system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57158" y="4327544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rgbClr val="B8B598"/>
                </a:solidFill>
                <a:latin typeface="Arial" pitchFamily="34" charset="0"/>
                <a:cs typeface="Arial" pitchFamily="34" charset="0"/>
              </a:rPr>
              <a:t>Clipping</a:t>
            </a:r>
          </a:p>
        </p:txBody>
      </p:sp>
      <p:sp>
        <p:nvSpPr>
          <p:cNvPr id="16416" name="Text Box 39"/>
          <p:cNvSpPr txBox="1">
            <a:spLocks noChangeArrowheads="1"/>
          </p:cNvSpPr>
          <p:nvPr/>
        </p:nvSpPr>
        <p:spPr bwMode="auto">
          <a:xfrm>
            <a:off x="3570288" y="4335463"/>
            <a:ext cx="47157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>
                <a:solidFill>
                  <a:srgbClr val="B8B598"/>
                </a:solidFill>
                <a:latin typeface="Arial" charset="0"/>
                <a:cs typeface="Arial" charset="0"/>
              </a:rPr>
              <a:t>Ignores </a:t>
            </a:r>
            <a:r>
              <a:rPr lang="en-US" altLang="ko-KR" b="1" dirty="0">
                <a:solidFill>
                  <a:srgbClr val="B8B598"/>
                </a:solidFill>
                <a:latin typeface="Arial" charset="0"/>
                <a:cs typeface="Arial" charset="0"/>
              </a:rPr>
              <a:t>primitives outside window’s view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357158" y="4970486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Viewport Transformation</a:t>
            </a:r>
          </a:p>
        </p:txBody>
      </p:sp>
      <p:sp>
        <p:nvSpPr>
          <p:cNvPr id="26" name="Text Box 40"/>
          <p:cNvSpPr txBox="1">
            <a:spLocks noChangeArrowheads="1"/>
          </p:cNvSpPr>
          <p:nvPr/>
        </p:nvSpPr>
        <p:spPr bwMode="auto">
          <a:xfrm>
            <a:off x="3570288" y="4978400"/>
            <a:ext cx="44936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Transforms a viewplane</a:t>
            </a:r>
            <a:r>
              <a:rPr lang="en-US" altLang="ko-KR" b="1" dirty="0" smtClean="0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into </a:t>
            </a:r>
            <a:r>
              <a:rPr lang="en-US" altLang="ko-K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a viewport</a:t>
            </a:r>
            <a:endParaRPr lang="en-US" altLang="ko-KR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357158" y="5613428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rgbClr val="B8B598"/>
                </a:solidFill>
                <a:latin typeface="Arial" pitchFamily="34" charset="0"/>
                <a:cs typeface="Arial" pitchFamily="34" charset="0"/>
              </a:rPr>
              <a:t>Scan Conversion</a:t>
            </a:r>
          </a:p>
        </p:txBody>
      </p:sp>
      <p:sp>
        <p:nvSpPr>
          <p:cNvPr id="16424" name="Text Box 41"/>
          <p:cNvSpPr txBox="1">
            <a:spLocks noChangeArrowheads="1"/>
          </p:cNvSpPr>
          <p:nvPr/>
        </p:nvSpPr>
        <p:spPr bwMode="auto">
          <a:xfrm>
            <a:off x="3570288" y="5621338"/>
            <a:ext cx="3275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>
                <a:solidFill>
                  <a:srgbClr val="B8B598"/>
                </a:solidFill>
                <a:latin typeface="Arial" charset="0"/>
                <a:cs typeface="Arial" charset="0"/>
              </a:rPr>
              <a:t>Draws pixels in frame buffer</a:t>
            </a:r>
            <a:endParaRPr lang="en-US" altLang="ko-KR" b="1" dirty="0">
              <a:solidFill>
                <a:srgbClr val="B8B598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sz="2800" dirty="0"/>
              <a:t>Transformations &amp; Coordinates</a:t>
            </a:r>
            <a:endParaRPr lang="ko-KR" altLang="en-US" sz="2800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73081" y="2112966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rgbClr val="B8B598"/>
                </a:solidFill>
                <a:latin typeface="Arial" pitchFamily="34" charset="0"/>
                <a:cs typeface="Arial" pitchFamily="34" charset="0"/>
              </a:rPr>
              <a:t>Modeling Transformation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73081" y="3011510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rgbClr val="B8B598"/>
                </a:solidFill>
                <a:latin typeface="Arial" pitchFamily="34" charset="0"/>
                <a:cs typeface="Arial" pitchFamily="34" charset="0"/>
              </a:rPr>
              <a:t>Viewing Transformation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73081" y="3970354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rgbClr val="B8B598"/>
                </a:solidFill>
                <a:latin typeface="Arial" pitchFamily="34" charset="0"/>
                <a:cs typeface="Arial" pitchFamily="34" charset="0"/>
              </a:rPr>
              <a:t>Projection Transformation</a:t>
            </a: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573081" y="4929198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Viewport Transformation</a:t>
            </a:r>
          </a:p>
        </p:txBody>
      </p:sp>
      <p:grpSp>
        <p:nvGrpSpPr>
          <p:cNvPr id="48143" name="Group 20"/>
          <p:cNvGrpSpPr>
            <a:grpSpLocks/>
          </p:cNvGrpSpPr>
          <p:nvPr/>
        </p:nvGrpSpPr>
        <p:grpSpPr bwMode="auto">
          <a:xfrm>
            <a:off x="5824538" y="2209800"/>
            <a:ext cx="1524000" cy="2784475"/>
            <a:chOff x="3984" y="1392"/>
            <a:chExt cx="960" cy="1754"/>
          </a:xfrm>
        </p:grpSpPr>
        <p:sp>
          <p:nvSpPr>
            <p:cNvPr id="48172" name="Line 21"/>
            <p:cNvSpPr>
              <a:spLocks noChangeShapeType="1"/>
            </p:cNvSpPr>
            <p:nvPr/>
          </p:nvSpPr>
          <p:spPr bwMode="auto">
            <a:xfrm flipV="1">
              <a:off x="3984" y="1392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73" name="Line 22"/>
            <p:cNvSpPr>
              <a:spLocks noChangeShapeType="1"/>
            </p:cNvSpPr>
            <p:nvPr/>
          </p:nvSpPr>
          <p:spPr bwMode="auto">
            <a:xfrm>
              <a:off x="3984" y="2592"/>
              <a:ext cx="960" cy="5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74" name="Line 23"/>
            <p:cNvSpPr>
              <a:spLocks noChangeShapeType="1"/>
            </p:cNvSpPr>
            <p:nvPr/>
          </p:nvSpPr>
          <p:spPr bwMode="auto">
            <a:xfrm flipV="1">
              <a:off x="3984" y="2038"/>
              <a:ext cx="960" cy="5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8144" name="Oval 24"/>
          <p:cNvSpPr>
            <a:spLocks noChangeArrowheads="1"/>
          </p:cNvSpPr>
          <p:nvPr/>
        </p:nvSpPr>
        <p:spPr bwMode="auto">
          <a:xfrm>
            <a:off x="7196138" y="3352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8145" name="Group 25"/>
          <p:cNvGrpSpPr>
            <a:grpSpLocks/>
          </p:cNvGrpSpPr>
          <p:nvPr/>
        </p:nvGrpSpPr>
        <p:grpSpPr bwMode="auto">
          <a:xfrm rot="2476294">
            <a:off x="7272338" y="2971800"/>
            <a:ext cx="533400" cy="1069975"/>
            <a:chOff x="4560" y="1872"/>
            <a:chExt cx="336" cy="674"/>
          </a:xfrm>
        </p:grpSpPr>
        <p:sp>
          <p:nvSpPr>
            <p:cNvPr id="48169" name="Line 26"/>
            <p:cNvSpPr>
              <a:spLocks noChangeShapeType="1"/>
            </p:cNvSpPr>
            <p:nvPr/>
          </p:nvSpPr>
          <p:spPr bwMode="auto">
            <a:xfrm flipV="1">
              <a:off x="4895" y="1871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70" name="Line 27"/>
            <p:cNvSpPr>
              <a:spLocks noChangeShapeType="1"/>
            </p:cNvSpPr>
            <p:nvPr/>
          </p:nvSpPr>
          <p:spPr bwMode="auto">
            <a:xfrm flipH="1">
              <a:off x="4558" y="2352"/>
              <a:ext cx="336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71" name="Line 28"/>
            <p:cNvSpPr>
              <a:spLocks noChangeShapeType="1"/>
            </p:cNvSpPr>
            <p:nvPr/>
          </p:nvSpPr>
          <p:spPr bwMode="auto">
            <a:xfrm flipH="1" flipV="1">
              <a:off x="4604" y="2185"/>
              <a:ext cx="288" cy="1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8146" name="AutoShape 29"/>
          <p:cNvSpPr>
            <a:spLocks noChangeArrowheads="1"/>
          </p:cNvSpPr>
          <p:nvPr/>
        </p:nvSpPr>
        <p:spPr bwMode="auto">
          <a:xfrm rot="-1508781">
            <a:off x="6053138" y="2590800"/>
            <a:ext cx="1214437" cy="762000"/>
          </a:xfrm>
          <a:prstGeom prst="parallelogram">
            <a:avLst>
              <a:gd name="adj" fmla="val 4166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7" name="Line 30"/>
          <p:cNvSpPr>
            <a:spLocks noChangeShapeType="1"/>
          </p:cNvSpPr>
          <p:nvPr/>
        </p:nvSpPr>
        <p:spPr bwMode="auto">
          <a:xfrm flipV="1">
            <a:off x="6662738" y="22860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48" name="Line 31"/>
          <p:cNvSpPr>
            <a:spLocks noChangeShapeType="1"/>
          </p:cNvSpPr>
          <p:nvPr/>
        </p:nvSpPr>
        <p:spPr bwMode="auto">
          <a:xfrm flipH="1">
            <a:off x="6129338" y="3048000"/>
            <a:ext cx="533400" cy="307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49" name="Line 32"/>
          <p:cNvSpPr>
            <a:spLocks noChangeShapeType="1"/>
          </p:cNvSpPr>
          <p:nvPr/>
        </p:nvSpPr>
        <p:spPr bwMode="auto">
          <a:xfrm flipH="1" flipV="1">
            <a:off x="6281738" y="2827338"/>
            <a:ext cx="381000" cy="220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8150" name="Group 39"/>
          <p:cNvGrpSpPr>
            <a:grpSpLocks/>
          </p:cNvGrpSpPr>
          <p:nvPr/>
        </p:nvGrpSpPr>
        <p:grpSpPr bwMode="auto">
          <a:xfrm rot="-600479">
            <a:off x="5943600" y="2597150"/>
            <a:ext cx="215900" cy="215900"/>
            <a:chOff x="4059" y="1616"/>
            <a:chExt cx="136" cy="136"/>
          </a:xfrm>
        </p:grpSpPr>
        <p:sp>
          <p:nvSpPr>
            <p:cNvPr id="48166" name="Line 36"/>
            <p:cNvSpPr>
              <a:spLocks noChangeShapeType="1"/>
            </p:cNvSpPr>
            <p:nvPr/>
          </p:nvSpPr>
          <p:spPr bwMode="auto">
            <a:xfrm>
              <a:off x="4058" y="1612"/>
              <a:ext cx="136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48167" name="Line 37"/>
            <p:cNvSpPr>
              <a:spLocks noChangeShapeType="1"/>
            </p:cNvSpPr>
            <p:nvPr/>
          </p:nvSpPr>
          <p:spPr bwMode="auto">
            <a:xfrm>
              <a:off x="4059" y="1615"/>
              <a:ext cx="9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48168" name="Freeform 38"/>
            <p:cNvSpPr>
              <a:spLocks/>
            </p:cNvSpPr>
            <p:nvPr/>
          </p:nvSpPr>
          <p:spPr bwMode="auto">
            <a:xfrm>
              <a:off x="4103" y="1642"/>
              <a:ext cx="52" cy="52"/>
            </a:xfrm>
            <a:custGeom>
              <a:avLst/>
              <a:gdLst>
                <a:gd name="T0" fmla="*/ 0 w 52"/>
                <a:gd name="T1" fmla="*/ 45 h 52"/>
                <a:gd name="T2" fmla="*/ 45 w 52"/>
                <a:gd name="T3" fmla="*/ 45 h 52"/>
                <a:gd name="T4" fmla="*/ 45 w 52"/>
                <a:gd name="T5" fmla="*/ 0 h 52"/>
                <a:gd name="T6" fmla="*/ 0 60000 65536"/>
                <a:gd name="T7" fmla="*/ 0 60000 65536"/>
                <a:gd name="T8" fmla="*/ 0 60000 65536"/>
                <a:gd name="T9" fmla="*/ 0 w 52"/>
                <a:gd name="T10" fmla="*/ 0 h 52"/>
                <a:gd name="T11" fmla="*/ 52 w 52"/>
                <a:gd name="T12" fmla="*/ 52 h 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" h="52">
                  <a:moveTo>
                    <a:pt x="0" y="45"/>
                  </a:moveTo>
                  <a:cubicBezTo>
                    <a:pt x="19" y="48"/>
                    <a:pt x="38" y="52"/>
                    <a:pt x="45" y="45"/>
                  </a:cubicBezTo>
                  <a:cubicBezTo>
                    <a:pt x="52" y="38"/>
                    <a:pt x="48" y="19"/>
                    <a:pt x="4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48151" name="Text Box 33"/>
          <p:cNvSpPr txBox="1">
            <a:spLocks noChangeArrowheads="1"/>
          </p:cNvSpPr>
          <p:nvPr/>
        </p:nvSpPr>
        <p:spPr bwMode="auto">
          <a:xfrm>
            <a:off x="5975350" y="1982788"/>
            <a:ext cx="23828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Arial" charset="0"/>
                <a:cs typeface="Arial" charset="0"/>
              </a:rPr>
              <a:t>3D Viewing Coordinate</a:t>
            </a:r>
          </a:p>
        </p:txBody>
      </p:sp>
      <p:sp>
        <p:nvSpPr>
          <p:cNvPr id="48152" name="Text Box 35"/>
          <p:cNvSpPr txBox="1">
            <a:spLocks noChangeArrowheads="1"/>
          </p:cNvSpPr>
          <p:nvPr/>
        </p:nvSpPr>
        <p:spPr bwMode="auto">
          <a:xfrm>
            <a:off x="5886450" y="4941888"/>
            <a:ext cx="21859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Arial" charset="0"/>
                <a:cs typeface="Arial" charset="0"/>
              </a:rPr>
              <a:t>3D World Coordinate</a:t>
            </a:r>
          </a:p>
        </p:txBody>
      </p:sp>
      <p:sp>
        <p:nvSpPr>
          <p:cNvPr id="48153" name="Text Box 13"/>
          <p:cNvSpPr txBox="1">
            <a:spLocks noChangeArrowheads="1"/>
          </p:cNvSpPr>
          <p:nvPr/>
        </p:nvSpPr>
        <p:spPr bwMode="auto">
          <a:xfrm>
            <a:off x="1090613" y="5732463"/>
            <a:ext cx="21002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x’</a:t>
            </a: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y’</a:t>
            </a: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) or p(</a:t>
            </a:r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8154" name="Text Box 14"/>
          <p:cNvSpPr txBox="1">
            <a:spLocks noChangeArrowheads="1"/>
          </p:cNvSpPr>
          <p:nvPr/>
        </p:nvSpPr>
        <p:spPr bwMode="auto">
          <a:xfrm>
            <a:off x="1593850" y="1500188"/>
            <a:ext cx="11001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x, y, z</a:t>
            </a: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48155" name="AutoShape 26"/>
          <p:cNvCxnSpPr>
            <a:cxnSpLocks noChangeShapeType="1"/>
            <a:stCxn id="48154" idx="2"/>
          </p:cNvCxnSpPr>
          <p:nvPr/>
        </p:nvCxnSpPr>
        <p:spPr bwMode="auto">
          <a:xfrm rot="5400000">
            <a:off x="2006600" y="1974850"/>
            <a:ext cx="274638" cy="15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6" name="AutoShape 26"/>
          <p:cNvCxnSpPr>
            <a:cxnSpLocks noChangeShapeType="1"/>
          </p:cNvCxnSpPr>
          <p:nvPr/>
        </p:nvCxnSpPr>
        <p:spPr bwMode="auto">
          <a:xfrm rot="16200000" flipH="1">
            <a:off x="1887537" y="2755901"/>
            <a:ext cx="51117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7" name="AutoShape 26"/>
          <p:cNvCxnSpPr>
            <a:cxnSpLocks noChangeShapeType="1"/>
          </p:cNvCxnSpPr>
          <p:nvPr/>
        </p:nvCxnSpPr>
        <p:spPr bwMode="auto">
          <a:xfrm rot="5400000">
            <a:off x="1858169" y="3685381"/>
            <a:ext cx="571500" cy="15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8" name="AutoShape 26"/>
          <p:cNvCxnSpPr>
            <a:cxnSpLocks noChangeShapeType="1"/>
          </p:cNvCxnSpPr>
          <p:nvPr/>
        </p:nvCxnSpPr>
        <p:spPr bwMode="auto">
          <a:xfrm rot="5400000">
            <a:off x="1858169" y="4644231"/>
            <a:ext cx="571500" cy="15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9" name="AutoShape 26"/>
          <p:cNvCxnSpPr>
            <a:cxnSpLocks noChangeShapeType="1"/>
            <a:endCxn id="48153" idx="0"/>
          </p:cNvCxnSpPr>
          <p:nvPr/>
        </p:nvCxnSpPr>
        <p:spPr bwMode="auto">
          <a:xfrm rot="5400000">
            <a:off x="1933576" y="5524500"/>
            <a:ext cx="417512" cy="15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2143125" y="1714500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3D Modeling Coordinate  </a:t>
            </a:r>
          </a:p>
        </p:txBody>
      </p:sp>
      <p:sp>
        <p:nvSpPr>
          <p:cNvPr id="46" name="Rectangle 16"/>
          <p:cNvSpPr>
            <a:spLocks noChangeArrowheads="1"/>
          </p:cNvSpPr>
          <p:nvPr/>
        </p:nvSpPr>
        <p:spPr bwMode="auto">
          <a:xfrm>
            <a:off x="2143125" y="2643188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3D World Coordinate  </a:t>
            </a: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2143125" y="3571875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3D Viewing Coordinate  </a:t>
            </a:r>
          </a:p>
        </p:txBody>
      </p:sp>
      <p:sp>
        <p:nvSpPr>
          <p:cNvPr id="48" name="Rectangle 18"/>
          <p:cNvSpPr>
            <a:spLocks noChangeArrowheads="1"/>
          </p:cNvSpPr>
          <p:nvPr/>
        </p:nvSpPr>
        <p:spPr bwMode="auto">
          <a:xfrm>
            <a:off x="2143125" y="4530725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2D Projection Coordinate  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2582863" y="5364163"/>
            <a:ext cx="2441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2D Device Coordinate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48165" name="Text Box 34"/>
          <p:cNvSpPr txBox="1">
            <a:spLocks noChangeArrowheads="1"/>
          </p:cNvSpPr>
          <p:nvPr/>
        </p:nvSpPr>
        <p:spPr bwMode="auto">
          <a:xfrm>
            <a:off x="6353175" y="3998913"/>
            <a:ext cx="23955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Arial" charset="0"/>
                <a:cs typeface="Arial" charset="0"/>
              </a:rPr>
              <a:t>3D Modeling Coordinate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Viewport Transformation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Translates the viewing coordinates</a:t>
            </a:r>
          </a:p>
          <a:p>
            <a:pPr lvl="1">
              <a:defRPr/>
            </a:pPr>
            <a:r>
              <a:rPr lang="en-US" altLang="ko-KR" dirty="0" smtClean="0"/>
              <a:t>Into the device coordinates</a:t>
            </a:r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View volume vs. viewport</a:t>
            </a:r>
          </a:p>
          <a:p>
            <a:pPr lvl="1">
              <a:defRPr/>
            </a:pPr>
            <a:r>
              <a:rPr lang="en-US" altLang="ko-KR" dirty="0" smtClean="0"/>
              <a:t>Where we want to see vs. where we want to display</a:t>
            </a:r>
            <a:endParaRPr lang="ko-KR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906" y="3645024"/>
            <a:ext cx="8692190" cy="259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Another Processes in the Pipeline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Clipping</a:t>
            </a:r>
          </a:p>
          <a:p>
            <a:r>
              <a:rPr lang="en-US" altLang="ko-KR" dirty="0" smtClean="0"/>
              <a:t>Scan Conversion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13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Clipping aka. Frustum Culling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Ignore all objects out of the view volume</a:t>
            </a:r>
          </a:p>
          <a:p>
            <a:pPr lvl="1"/>
            <a:r>
              <a:rPr lang="en-US" altLang="ko-KR" dirty="0" smtClean="0"/>
              <a:t>Maximize the frame rate and visual quality</a:t>
            </a:r>
          </a:p>
          <a:p>
            <a:pPr lvl="3"/>
            <a:endParaRPr lang="en-US" altLang="ko-KR" dirty="0"/>
          </a:p>
          <a:p>
            <a:r>
              <a:rPr lang="en-US" altLang="ko-KR" dirty="0" smtClean="0"/>
              <a:t>Just for rendering process</a:t>
            </a:r>
          </a:p>
          <a:p>
            <a:pPr lvl="1"/>
            <a:r>
              <a:rPr lang="en-US" altLang="ko-KR" dirty="0" smtClean="0"/>
              <a:t>Not the interaction-related processes</a:t>
            </a:r>
          </a:p>
          <a:p>
            <a:pPr marL="914400" lvl="2" indent="0">
              <a:buNone/>
            </a:pPr>
            <a:r>
              <a:rPr lang="en-US" altLang="ko-KR" dirty="0" smtClean="0"/>
              <a:t>ex) collision detection</a:t>
            </a:r>
          </a:p>
          <a:p>
            <a:pPr lvl="2"/>
            <a:endParaRPr lang="ko-KR" altLang="en-US" dirty="0"/>
          </a:p>
        </p:txBody>
      </p:sp>
      <p:pic>
        <p:nvPicPr>
          <p:cNvPr id="5" name="frustum_culling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link="rId2">
                  <p14:trim st="25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23928" y="3559560"/>
            <a:ext cx="4834880" cy="2881622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</p:spTree>
    <p:extLst>
      <p:ext uri="{BB962C8B-B14F-4D97-AF65-F5344CB8AC3E}">
        <p14:creationId xmlns:p14="http://schemas.microsoft.com/office/powerpoint/2010/main" val="400335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Scan Conversion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Determines </a:t>
            </a:r>
            <a:r>
              <a:rPr lang="en-US" altLang="ko-KR" dirty="0"/>
              <a:t>the pixels that intersect the </a:t>
            </a:r>
            <a:r>
              <a:rPr lang="en-US" altLang="ko-KR" dirty="0" smtClean="0"/>
              <a:t>polygon</a:t>
            </a:r>
          </a:p>
          <a:p>
            <a:r>
              <a:rPr lang="en-US" altLang="ko-KR" dirty="0" smtClean="0"/>
              <a:t>Draw/fill the pixels in the polygon</a:t>
            </a:r>
          </a:p>
          <a:p>
            <a:r>
              <a:rPr lang="en-US" altLang="ko-KR" dirty="0" smtClean="0"/>
              <a:t>Antialiasing issues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5" y="2420888"/>
            <a:ext cx="4842925" cy="4032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50" y="4077072"/>
            <a:ext cx="3575712" cy="237626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3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277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sz="2800" dirty="0"/>
              <a:t>Transformations </a:t>
            </a:r>
            <a:r>
              <a:rPr lang="en-US" altLang="ko-KR" sz="2800" dirty="0" smtClean="0"/>
              <a:t>&amp; Coordinates</a:t>
            </a:r>
            <a:endParaRPr lang="ko-KR" altLang="en-US" sz="2800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73081" y="2112966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Modeling Transformation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73081" y="3011510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Viewing Transformation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73081" y="3970354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Projection Transformation</a:t>
            </a: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573081" y="4929198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Viewport Transformation</a:t>
            </a:r>
          </a:p>
        </p:txBody>
      </p:sp>
      <p:grpSp>
        <p:nvGrpSpPr>
          <p:cNvPr id="17423" name="Group 20"/>
          <p:cNvGrpSpPr>
            <a:grpSpLocks/>
          </p:cNvGrpSpPr>
          <p:nvPr/>
        </p:nvGrpSpPr>
        <p:grpSpPr bwMode="auto">
          <a:xfrm>
            <a:off x="5824538" y="2209800"/>
            <a:ext cx="1524000" cy="2784475"/>
            <a:chOff x="3984" y="1392"/>
            <a:chExt cx="960" cy="1754"/>
          </a:xfrm>
        </p:grpSpPr>
        <p:sp>
          <p:nvSpPr>
            <p:cNvPr id="17452" name="Line 21"/>
            <p:cNvSpPr>
              <a:spLocks noChangeShapeType="1"/>
            </p:cNvSpPr>
            <p:nvPr/>
          </p:nvSpPr>
          <p:spPr bwMode="auto">
            <a:xfrm flipV="1">
              <a:off x="3984" y="1392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53" name="Line 22"/>
            <p:cNvSpPr>
              <a:spLocks noChangeShapeType="1"/>
            </p:cNvSpPr>
            <p:nvPr/>
          </p:nvSpPr>
          <p:spPr bwMode="auto">
            <a:xfrm>
              <a:off x="3984" y="2592"/>
              <a:ext cx="960" cy="5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54" name="Line 23"/>
            <p:cNvSpPr>
              <a:spLocks noChangeShapeType="1"/>
            </p:cNvSpPr>
            <p:nvPr/>
          </p:nvSpPr>
          <p:spPr bwMode="auto">
            <a:xfrm flipV="1">
              <a:off x="3984" y="2038"/>
              <a:ext cx="960" cy="5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424" name="Oval 24"/>
          <p:cNvSpPr>
            <a:spLocks noChangeArrowheads="1"/>
          </p:cNvSpPr>
          <p:nvPr/>
        </p:nvSpPr>
        <p:spPr bwMode="auto">
          <a:xfrm>
            <a:off x="7196138" y="3352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7425" name="Group 25"/>
          <p:cNvGrpSpPr>
            <a:grpSpLocks/>
          </p:cNvGrpSpPr>
          <p:nvPr/>
        </p:nvGrpSpPr>
        <p:grpSpPr bwMode="auto">
          <a:xfrm rot="2476294">
            <a:off x="7272338" y="2971800"/>
            <a:ext cx="533400" cy="1069975"/>
            <a:chOff x="4560" y="1872"/>
            <a:chExt cx="336" cy="674"/>
          </a:xfrm>
        </p:grpSpPr>
        <p:sp>
          <p:nvSpPr>
            <p:cNvPr id="17449" name="Line 26"/>
            <p:cNvSpPr>
              <a:spLocks noChangeShapeType="1"/>
            </p:cNvSpPr>
            <p:nvPr/>
          </p:nvSpPr>
          <p:spPr bwMode="auto">
            <a:xfrm flipV="1">
              <a:off x="4895" y="1871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50" name="Line 27"/>
            <p:cNvSpPr>
              <a:spLocks noChangeShapeType="1"/>
            </p:cNvSpPr>
            <p:nvPr/>
          </p:nvSpPr>
          <p:spPr bwMode="auto">
            <a:xfrm flipH="1">
              <a:off x="4558" y="2352"/>
              <a:ext cx="336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51" name="Line 28"/>
            <p:cNvSpPr>
              <a:spLocks noChangeShapeType="1"/>
            </p:cNvSpPr>
            <p:nvPr/>
          </p:nvSpPr>
          <p:spPr bwMode="auto">
            <a:xfrm flipH="1" flipV="1">
              <a:off x="4604" y="2185"/>
              <a:ext cx="288" cy="1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426" name="AutoShape 29"/>
          <p:cNvSpPr>
            <a:spLocks noChangeArrowheads="1"/>
          </p:cNvSpPr>
          <p:nvPr/>
        </p:nvSpPr>
        <p:spPr bwMode="auto">
          <a:xfrm rot="-1508781">
            <a:off x="6053138" y="2590800"/>
            <a:ext cx="1214437" cy="762000"/>
          </a:xfrm>
          <a:prstGeom prst="parallelogram">
            <a:avLst>
              <a:gd name="adj" fmla="val 4166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7" name="Line 30"/>
          <p:cNvSpPr>
            <a:spLocks noChangeShapeType="1"/>
          </p:cNvSpPr>
          <p:nvPr/>
        </p:nvSpPr>
        <p:spPr bwMode="auto">
          <a:xfrm flipV="1">
            <a:off x="6662738" y="22860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8" name="Line 31"/>
          <p:cNvSpPr>
            <a:spLocks noChangeShapeType="1"/>
          </p:cNvSpPr>
          <p:nvPr/>
        </p:nvSpPr>
        <p:spPr bwMode="auto">
          <a:xfrm flipH="1">
            <a:off x="6129338" y="3048000"/>
            <a:ext cx="533400" cy="307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9" name="Line 32"/>
          <p:cNvSpPr>
            <a:spLocks noChangeShapeType="1"/>
          </p:cNvSpPr>
          <p:nvPr/>
        </p:nvSpPr>
        <p:spPr bwMode="auto">
          <a:xfrm flipH="1" flipV="1">
            <a:off x="6281738" y="2827338"/>
            <a:ext cx="381000" cy="220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7430" name="Group 39"/>
          <p:cNvGrpSpPr>
            <a:grpSpLocks/>
          </p:cNvGrpSpPr>
          <p:nvPr/>
        </p:nvGrpSpPr>
        <p:grpSpPr bwMode="auto">
          <a:xfrm rot="-600479">
            <a:off x="5943600" y="2597150"/>
            <a:ext cx="215900" cy="215900"/>
            <a:chOff x="4059" y="1616"/>
            <a:chExt cx="136" cy="136"/>
          </a:xfrm>
        </p:grpSpPr>
        <p:sp>
          <p:nvSpPr>
            <p:cNvPr id="17446" name="Line 36"/>
            <p:cNvSpPr>
              <a:spLocks noChangeShapeType="1"/>
            </p:cNvSpPr>
            <p:nvPr/>
          </p:nvSpPr>
          <p:spPr bwMode="auto">
            <a:xfrm>
              <a:off x="4058" y="1612"/>
              <a:ext cx="136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7447" name="Line 37"/>
            <p:cNvSpPr>
              <a:spLocks noChangeShapeType="1"/>
            </p:cNvSpPr>
            <p:nvPr/>
          </p:nvSpPr>
          <p:spPr bwMode="auto">
            <a:xfrm>
              <a:off x="4059" y="1615"/>
              <a:ext cx="9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7448" name="Freeform 38"/>
            <p:cNvSpPr>
              <a:spLocks/>
            </p:cNvSpPr>
            <p:nvPr/>
          </p:nvSpPr>
          <p:spPr bwMode="auto">
            <a:xfrm>
              <a:off x="4103" y="1642"/>
              <a:ext cx="52" cy="52"/>
            </a:xfrm>
            <a:custGeom>
              <a:avLst/>
              <a:gdLst>
                <a:gd name="T0" fmla="*/ 0 w 52"/>
                <a:gd name="T1" fmla="*/ 45 h 52"/>
                <a:gd name="T2" fmla="*/ 45 w 52"/>
                <a:gd name="T3" fmla="*/ 45 h 52"/>
                <a:gd name="T4" fmla="*/ 45 w 52"/>
                <a:gd name="T5" fmla="*/ 0 h 52"/>
                <a:gd name="T6" fmla="*/ 0 60000 65536"/>
                <a:gd name="T7" fmla="*/ 0 60000 65536"/>
                <a:gd name="T8" fmla="*/ 0 60000 65536"/>
                <a:gd name="T9" fmla="*/ 0 w 52"/>
                <a:gd name="T10" fmla="*/ 0 h 52"/>
                <a:gd name="T11" fmla="*/ 52 w 52"/>
                <a:gd name="T12" fmla="*/ 52 h 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" h="52">
                  <a:moveTo>
                    <a:pt x="0" y="45"/>
                  </a:moveTo>
                  <a:cubicBezTo>
                    <a:pt x="19" y="48"/>
                    <a:pt x="38" y="52"/>
                    <a:pt x="45" y="45"/>
                  </a:cubicBezTo>
                  <a:cubicBezTo>
                    <a:pt x="52" y="38"/>
                    <a:pt x="48" y="19"/>
                    <a:pt x="4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7431" name="Text Box 33"/>
          <p:cNvSpPr txBox="1">
            <a:spLocks noChangeArrowheads="1"/>
          </p:cNvSpPr>
          <p:nvPr/>
        </p:nvSpPr>
        <p:spPr bwMode="auto">
          <a:xfrm>
            <a:off x="5975350" y="1982788"/>
            <a:ext cx="23828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Arial" charset="0"/>
                <a:cs typeface="Arial" charset="0"/>
              </a:rPr>
              <a:t>3D Viewing Coordinate</a:t>
            </a:r>
          </a:p>
        </p:txBody>
      </p:sp>
      <p:sp>
        <p:nvSpPr>
          <p:cNvPr id="17432" name="Text Box 34"/>
          <p:cNvSpPr txBox="1">
            <a:spLocks noChangeArrowheads="1"/>
          </p:cNvSpPr>
          <p:nvPr/>
        </p:nvSpPr>
        <p:spPr bwMode="auto">
          <a:xfrm>
            <a:off x="6353175" y="3998913"/>
            <a:ext cx="23955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Arial" charset="0"/>
                <a:cs typeface="Arial" charset="0"/>
              </a:rPr>
              <a:t>3D Modeling Coordinate</a:t>
            </a:r>
          </a:p>
        </p:txBody>
      </p:sp>
      <p:sp>
        <p:nvSpPr>
          <p:cNvPr id="17433" name="Text Box 35"/>
          <p:cNvSpPr txBox="1">
            <a:spLocks noChangeArrowheads="1"/>
          </p:cNvSpPr>
          <p:nvPr/>
        </p:nvSpPr>
        <p:spPr bwMode="auto">
          <a:xfrm>
            <a:off x="5886450" y="4941888"/>
            <a:ext cx="21859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Arial" charset="0"/>
                <a:cs typeface="Arial" charset="0"/>
              </a:rPr>
              <a:t>3D World Coordinate</a:t>
            </a:r>
          </a:p>
        </p:txBody>
      </p:sp>
      <p:sp>
        <p:nvSpPr>
          <p:cNvPr id="17434" name="Text Box 13"/>
          <p:cNvSpPr txBox="1">
            <a:spLocks noChangeArrowheads="1"/>
          </p:cNvSpPr>
          <p:nvPr/>
        </p:nvSpPr>
        <p:spPr bwMode="auto">
          <a:xfrm>
            <a:off x="1090613" y="5732463"/>
            <a:ext cx="21002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x’</a:t>
            </a: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y’</a:t>
            </a: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) or p(</a:t>
            </a:r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7435" name="Text Box 14"/>
          <p:cNvSpPr txBox="1">
            <a:spLocks noChangeArrowheads="1"/>
          </p:cNvSpPr>
          <p:nvPr/>
        </p:nvSpPr>
        <p:spPr bwMode="auto">
          <a:xfrm>
            <a:off x="1593850" y="1500188"/>
            <a:ext cx="11001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x, y, z</a:t>
            </a: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17436" name="AutoShape 26"/>
          <p:cNvCxnSpPr>
            <a:cxnSpLocks noChangeShapeType="1"/>
            <a:stCxn id="17435" idx="2"/>
          </p:cNvCxnSpPr>
          <p:nvPr/>
        </p:nvCxnSpPr>
        <p:spPr bwMode="auto">
          <a:xfrm rot="5400000">
            <a:off x="2006600" y="1974850"/>
            <a:ext cx="274638" cy="15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7" name="AutoShape 26"/>
          <p:cNvCxnSpPr>
            <a:cxnSpLocks noChangeShapeType="1"/>
          </p:cNvCxnSpPr>
          <p:nvPr/>
        </p:nvCxnSpPr>
        <p:spPr bwMode="auto">
          <a:xfrm rot="16200000" flipH="1">
            <a:off x="1887537" y="2755901"/>
            <a:ext cx="51117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8" name="AutoShape 26"/>
          <p:cNvCxnSpPr>
            <a:cxnSpLocks noChangeShapeType="1"/>
          </p:cNvCxnSpPr>
          <p:nvPr/>
        </p:nvCxnSpPr>
        <p:spPr bwMode="auto">
          <a:xfrm rot="5400000">
            <a:off x="1858169" y="3685381"/>
            <a:ext cx="571500" cy="15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9" name="AutoShape 26"/>
          <p:cNvCxnSpPr>
            <a:cxnSpLocks noChangeShapeType="1"/>
          </p:cNvCxnSpPr>
          <p:nvPr/>
        </p:nvCxnSpPr>
        <p:spPr bwMode="auto">
          <a:xfrm rot="5400000">
            <a:off x="1858169" y="4644231"/>
            <a:ext cx="571500" cy="15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0" name="AutoShape 26"/>
          <p:cNvCxnSpPr>
            <a:cxnSpLocks noChangeShapeType="1"/>
            <a:endCxn id="17434" idx="0"/>
          </p:cNvCxnSpPr>
          <p:nvPr/>
        </p:nvCxnSpPr>
        <p:spPr bwMode="auto">
          <a:xfrm rot="5400000">
            <a:off x="1933576" y="5524500"/>
            <a:ext cx="417512" cy="15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2143125" y="1714500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3D Modeling Coordinate  </a:t>
            </a:r>
          </a:p>
        </p:txBody>
      </p:sp>
      <p:sp>
        <p:nvSpPr>
          <p:cNvPr id="46" name="Rectangle 16"/>
          <p:cNvSpPr>
            <a:spLocks noChangeArrowheads="1"/>
          </p:cNvSpPr>
          <p:nvPr/>
        </p:nvSpPr>
        <p:spPr bwMode="auto">
          <a:xfrm>
            <a:off x="2143125" y="2643188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3D World Coordinate  </a:t>
            </a: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2143125" y="3571875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3D Viewing Coordinate  </a:t>
            </a:r>
          </a:p>
        </p:txBody>
      </p:sp>
      <p:sp>
        <p:nvSpPr>
          <p:cNvPr id="48" name="Rectangle 18"/>
          <p:cNvSpPr>
            <a:spLocks noChangeArrowheads="1"/>
          </p:cNvSpPr>
          <p:nvPr/>
        </p:nvSpPr>
        <p:spPr bwMode="auto">
          <a:xfrm>
            <a:off x="2143125" y="4530725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2D Projection Coordinate  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2582863" y="5364163"/>
            <a:ext cx="2441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2D Device Coordinate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sz="2800" dirty="0"/>
              <a:t>Transformations &amp; Coordinates</a:t>
            </a:r>
            <a:endParaRPr lang="ko-KR" altLang="en-US" sz="2800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73081" y="2112966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Modeling Transformation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73081" y="3011510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rgbClr val="B8B598"/>
                </a:solidFill>
                <a:latin typeface="Arial" pitchFamily="34" charset="0"/>
                <a:cs typeface="Arial" pitchFamily="34" charset="0"/>
              </a:rPr>
              <a:t>Viewing Transformation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73081" y="3970354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rgbClr val="B8B598"/>
                </a:solidFill>
                <a:latin typeface="Arial" pitchFamily="34" charset="0"/>
                <a:cs typeface="Arial" pitchFamily="34" charset="0"/>
              </a:rPr>
              <a:t>Projection Transformation</a:t>
            </a: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573081" y="4929198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rgbClr val="B8B598"/>
                </a:solidFill>
                <a:latin typeface="Arial" pitchFamily="34" charset="0"/>
                <a:cs typeface="Arial" pitchFamily="34" charset="0"/>
              </a:rPr>
              <a:t>Viewport Transformation</a:t>
            </a:r>
          </a:p>
        </p:txBody>
      </p:sp>
      <p:grpSp>
        <p:nvGrpSpPr>
          <p:cNvPr id="18447" name="Group 20"/>
          <p:cNvGrpSpPr>
            <a:grpSpLocks/>
          </p:cNvGrpSpPr>
          <p:nvPr/>
        </p:nvGrpSpPr>
        <p:grpSpPr bwMode="auto">
          <a:xfrm>
            <a:off x="5824538" y="2209800"/>
            <a:ext cx="1524000" cy="2784475"/>
            <a:chOff x="3984" y="1392"/>
            <a:chExt cx="960" cy="1754"/>
          </a:xfrm>
        </p:grpSpPr>
        <p:sp>
          <p:nvSpPr>
            <p:cNvPr id="18476" name="Line 21"/>
            <p:cNvSpPr>
              <a:spLocks noChangeShapeType="1"/>
            </p:cNvSpPr>
            <p:nvPr/>
          </p:nvSpPr>
          <p:spPr bwMode="auto">
            <a:xfrm flipV="1">
              <a:off x="3984" y="1392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7" name="Line 22"/>
            <p:cNvSpPr>
              <a:spLocks noChangeShapeType="1"/>
            </p:cNvSpPr>
            <p:nvPr/>
          </p:nvSpPr>
          <p:spPr bwMode="auto">
            <a:xfrm>
              <a:off x="3984" y="2592"/>
              <a:ext cx="960" cy="5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8" name="Line 23"/>
            <p:cNvSpPr>
              <a:spLocks noChangeShapeType="1"/>
            </p:cNvSpPr>
            <p:nvPr/>
          </p:nvSpPr>
          <p:spPr bwMode="auto">
            <a:xfrm flipV="1">
              <a:off x="3984" y="2038"/>
              <a:ext cx="960" cy="5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448" name="Oval 24"/>
          <p:cNvSpPr>
            <a:spLocks noChangeArrowheads="1"/>
          </p:cNvSpPr>
          <p:nvPr/>
        </p:nvSpPr>
        <p:spPr bwMode="auto">
          <a:xfrm>
            <a:off x="7196138" y="3352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8449" name="Group 25"/>
          <p:cNvGrpSpPr>
            <a:grpSpLocks/>
          </p:cNvGrpSpPr>
          <p:nvPr/>
        </p:nvGrpSpPr>
        <p:grpSpPr bwMode="auto">
          <a:xfrm rot="2476294">
            <a:off x="7272338" y="2971800"/>
            <a:ext cx="533400" cy="1069975"/>
            <a:chOff x="4560" y="1872"/>
            <a:chExt cx="336" cy="674"/>
          </a:xfrm>
        </p:grpSpPr>
        <p:sp>
          <p:nvSpPr>
            <p:cNvPr id="18473" name="Line 26"/>
            <p:cNvSpPr>
              <a:spLocks noChangeShapeType="1"/>
            </p:cNvSpPr>
            <p:nvPr/>
          </p:nvSpPr>
          <p:spPr bwMode="auto">
            <a:xfrm flipV="1">
              <a:off x="4895" y="1871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4" name="Line 27"/>
            <p:cNvSpPr>
              <a:spLocks noChangeShapeType="1"/>
            </p:cNvSpPr>
            <p:nvPr/>
          </p:nvSpPr>
          <p:spPr bwMode="auto">
            <a:xfrm flipH="1">
              <a:off x="4558" y="2352"/>
              <a:ext cx="336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5" name="Line 28"/>
            <p:cNvSpPr>
              <a:spLocks noChangeShapeType="1"/>
            </p:cNvSpPr>
            <p:nvPr/>
          </p:nvSpPr>
          <p:spPr bwMode="auto">
            <a:xfrm flipH="1" flipV="1">
              <a:off x="4604" y="2185"/>
              <a:ext cx="288" cy="1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450" name="AutoShape 29"/>
          <p:cNvSpPr>
            <a:spLocks noChangeArrowheads="1"/>
          </p:cNvSpPr>
          <p:nvPr/>
        </p:nvSpPr>
        <p:spPr bwMode="auto">
          <a:xfrm rot="-1508781">
            <a:off x="6053138" y="2590800"/>
            <a:ext cx="1214437" cy="762000"/>
          </a:xfrm>
          <a:prstGeom prst="parallelogram">
            <a:avLst>
              <a:gd name="adj" fmla="val 4166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1" name="Line 30"/>
          <p:cNvSpPr>
            <a:spLocks noChangeShapeType="1"/>
          </p:cNvSpPr>
          <p:nvPr/>
        </p:nvSpPr>
        <p:spPr bwMode="auto">
          <a:xfrm flipV="1">
            <a:off x="6662738" y="22860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52" name="Line 31"/>
          <p:cNvSpPr>
            <a:spLocks noChangeShapeType="1"/>
          </p:cNvSpPr>
          <p:nvPr/>
        </p:nvSpPr>
        <p:spPr bwMode="auto">
          <a:xfrm flipH="1">
            <a:off x="6129338" y="3048000"/>
            <a:ext cx="533400" cy="307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53" name="Line 32"/>
          <p:cNvSpPr>
            <a:spLocks noChangeShapeType="1"/>
          </p:cNvSpPr>
          <p:nvPr/>
        </p:nvSpPr>
        <p:spPr bwMode="auto">
          <a:xfrm flipH="1" flipV="1">
            <a:off x="6281738" y="2827338"/>
            <a:ext cx="381000" cy="220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8454" name="Group 39"/>
          <p:cNvGrpSpPr>
            <a:grpSpLocks/>
          </p:cNvGrpSpPr>
          <p:nvPr/>
        </p:nvGrpSpPr>
        <p:grpSpPr bwMode="auto">
          <a:xfrm rot="-600479">
            <a:off x="5943600" y="2597150"/>
            <a:ext cx="215900" cy="215900"/>
            <a:chOff x="4059" y="1616"/>
            <a:chExt cx="136" cy="136"/>
          </a:xfrm>
        </p:grpSpPr>
        <p:sp>
          <p:nvSpPr>
            <p:cNvPr id="18470" name="Line 36"/>
            <p:cNvSpPr>
              <a:spLocks noChangeShapeType="1"/>
            </p:cNvSpPr>
            <p:nvPr/>
          </p:nvSpPr>
          <p:spPr bwMode="auto">
            <a:xfrm>
              <a:off x="4058" y="1612"/>
              <a:ext cx="136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8471" name="Line 37"/>
            <p:cNvSpPr>
              <a:spLocks noChangeShapeType="1"/>
            </p:cNvSpPr>
            <p:nvPr/>
          </p:nvSpPr>
          <p:spPr bwMode="auto">
            <a:xfrm>
              <a:off x="4059" y="1615"/>
              <a:ext cx="9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8472" name="Freeform 38"/>
            <p:cNvSpPr>
              <a:spLocks/>
            </p:cNvSpPr>
            <p:nvPr/>
          </p:nvSpPr>
          <p:spPr bwMode="auto">
            <a:xfrm>
              <a:off x="4103" y="1642"/>
              <a:ext cx="52" cy="52"/>
            </a:xfrm>
            <a:custGeom>
              <a:avLst/>
              <a:gdLst>
                <a:gd name="T0" fmla="*/ 0 w 52"/>
                <a:gd name="T1" fmla="*/ 45 h 52"/>
                <a:gd name="T2" fmla="*/ 45 w 52"/>
                <a:gd name="T3" fmla="*/ 45 h 52"/>
                <a:gd name="T4" fmla="*/ 45 w 52"/>
                <a:gd name="T5" fmla="*/ 0 h 52"/>
                <a:gd name="T6" fmla="*/ 0 60000 65536"/>
                <a:gd name="T7" fmla="*/ 0 60000 65536"/>
                <a:gd name="T8" fmla="*/ 0 60000 65536"/>
                <a:gd name="T9" fmla="*/ 0 w 52"/>
                <a:gd name="T10" fmla="*/ 0 h 52"/>
                <a:gd name="T11" fmla="*/ 52 w 52"/>
                <a:gd name="T12" fmla="*/ 52 h 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" h="52">
                  <a:moveTo>
                    <a:pt x="0" y="45"/>
                  </a:moveTo>
                  <a:cubicBezTo>
                    <a:pt x="19" y="48"/>
                    <a:pt x="38" y="52"/>
                    <a:pt x="45" y="45"/>
                  </a:cubicBezTo>
                  <a:cubicBezTo>
                    <a:pt x="52" y="38"/>
                    <a:pt x="48" y="19"/>
                    <a:pt x="4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8455" name="Text Box 33"/>
          <p:cNvSpPr txBox="1">
            <a:spLocks noChangeArrowheads="1"/>
          </p:cNvSpPr>
          <p:nvPr/>
        </p:nvSpPr>
        <p:spPr bwMode="auto">
          <a:xfrm>
            <a:off x="5975350" y="1982788"/>
            <a:ext cx="23828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Arial" charset="0"/>
                <a:cs typeface="Arial" charset="0"/>
              </a:rPr>
              <a:t>3D Viewing Coordinate</a:t>
            </a:r>
          </a:p>
        </p:txBody>
      </p:sp>
      <p:sp>
        <p:nvSpPr>
          <p:cNvPr id="18456" name="Text Box 35"/>
          <p:cNvSpPr txBox="1">
            <a:spLocks noChangeArrowheads="1"/>
          </p:cNvSpPr>
          <p:nvPr/>
        </p:nvSpPr>
        <p:spPr bwMode="auto">
          <a:xfrm>
            <a:off x="5886450" y="4941888"/>
            <a:ext cx="21859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Arial" charset="0"/>
                <a:cs typeface="Arial" charset="0"/>
              </a:rPr>
              <a:t>3D World Coordinate</a:t>
            </a:r>
          </a:p>
        </p:txBody>
      </p:sp>
      <p:sp>
        <p:nvSpPr>
          <p:cNvPr id="18457" name="Text Box 13"/>
          <p:cNvSpPr txBox="1">
            <a:spLocks noChangeArrowheads="1"/>
          </p:cNvSpPr>
          <p:nvPr/>
        </p:nvSpPr>
        <p:spPr bwMode="auto">
          <a:xfrm>
            <a:off x="1090613" y="5732463"/>
            <a:ext cx="21002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x’</a:t>
            </a: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y’</a:t>
            </a: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) or p(</a:t>
            </a:r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8458" name="Text Box 14"/>
          <p:cNvSpPr txBox="1">
            <a:spLocks noChangeArrowheads="1"/>
          </p:cNvSpPr>
          <p:nvPr/>
        </p:nvSpPr>
        <p:spPr bwMode="auto">
          <a:xfrm>
            <a:off x="1593850" y="1500188"/>
            <a:ext cx="11001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x, y, z</a:t>
            </a: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18459" name="AutoShape 26"/>
          <p:cNvCxnSpPr>
            <a:cxnSpLocks noChangeShapeType="1"/>
            <a:stCxn id="18458" idx="2"/>
          </p:cNvCxnSpPr>
          <p:nvPr/>
        </p:nvCxnSpPr>
        <p:spPr bwMode="auto">
          <a:xfrm rot="5400000">
            <a:off x="2006600" y="1974850"/>
            <a:ext cx="274638" cy="15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0" name="AutoShape 26"/>
          <p:cNvCxnSpPr>
            <a:cxnSpLocks noChangeShapeType="1"/>
          </p:cNvCxnSpPr>
          <p:nvPr/>
        </p:nvCxnSpPr>
        <p:spPr bwMode="auto">
          <a:xfrm rot="16200000" flipH="1">
            <a:off x="1887537" y="2755901"/>
            <a:ext cx="51117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1" name="AutoShape 26"/>
          <p:cNvCxnSpPr>
            <a:cxnSpLocks noChangeShapeType="1"/>
          </p:cNvCxnSpPr>
          <p:nvPr/>
        </p:nvCxnSpPr>
        <p:spPr bwMode="auto">
          <a:xfrm rot="5400000">
            <a:off x="1858169" y="3685381"/>
            <a:ext cx="571500" cy="15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2" name="AutoShape 26"/>
          <p:cNvCxnSpPr>
            <a:cxnSpLocks noChangeShapeType="1"/>
          </p:cNvCxnSpPr>
          <p:nvPr/>
        </p:nvCxnSpPr>
        <p:spPr bwMode="auto">
          <a:xfrm rot="5400000">
            <a:off x="1858169" y="4644231"/>
            <a:ext cx="571500" cy="15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3" name="AutoShape 26"/>
          <p:cNvCxnSpPr>
            <a:cxnSpLocks noChangeShapeType="1"/>
            <a:endCxn id="18457" idx="0"/>
          </p:cNvCxnSpPr>
          <p:nvPr/>
        </p:nvCxnSpPr>
        <p:spPr bwMode="auto">
          <a:xfrm rot="5400000">
            <a:off x="1933576" y="5524500"/>
            <a:ext cx="417512" cy="15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2143125" y="1714500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3D Modeling Coordinate  </a:t>
            </a:r>
          </a:p>
        </p:txBody>
      </p:sp>
      <p:sp>
        <p:nvSpPr>
          <p:cNvPr id="46" name="Rectangle 16"/>
          <p:cNvSpPr>
            <a:spLocks noChangeArrowheads="1"/>
          </p:cNvSpPr>
          <p:nvPr/>
        </p:nvSpPr>
        <p:spPr bwMode="auto">
          <a:xfrm>
            <a:off x="2143125" y="2643188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3D World Coordinate  </a:t>
            </a: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2143125" y="3571875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3D Viewing Coordinate  </a:t>
            </a:r>
          </a:p>
        </p:txBody>
      </p:sp>
      <p:sp>
        <p:nvSpPr>
          <p:cNvPr id="48" name="Rectangle 18"/>
          <p:cNvSpPr>
            <a:spLocks noChangeArrowheads="1"/>
          </p:cNvSpPr>
          <p:nvPr/>
        </p:nvSpPr>
        <p:spPr bwMode="auto">
          <a:xfrm>
            <a:off x="2143125" y="4530725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2D Projection Coordinate  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2582863" y="5364163"/>
            <a:ext cx="2441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2D Device Coordinate</a:t>
            </a:r>
            <a:endParaRPr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8469" name="Text Box 34"/>
          <p:cNvSpPr txBox="1">
            <a:spLocks noChangeArrowheads="1"/>
          </p:cNvSpPr>
          <p:nvPr/>
        </p:nvSpPr>
        <p:spPr bwMode="auto">
          <a:xfrm>
            <a:off x="6353175" y="3998913"/>
            <a:ext cx="23955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Arial" charset="0"/>
                <a:cs typeface="Arial" charset="0"/>
              </a:rPr>
              <a:t>3D Modeling Coordinate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pitchFamily="50" charset="-127"/>
              </a:rPr>
              <a:t>Modeling Transformation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Coordinate systems</a:t>
            </a:r>
          </a:p>
          <a:p>
            <a:pPr lvl="1">
              <a:defRPr/>
            </a:pPr>
            <a:r>
              <a:rPr lang="en-US" altLang="ko-KR" dirty="0" smtClean="0"/>
              <a:t>Modeling (object / local) </a:t>
            </a:r>
            <a:r>
              <a:rPr lang="en-US" altLang="ko-KR" dirty="0"/>
              <a:t>c</a:t>
            </a:r>
            <a:r>
              <a:rPr lang="en-US" altLang="ko-KR" dirty="0" smtClean="0"/>
              <a:t>oordinate</a:t>
            </a:r>
          </a:p>
          <a:p>
            <a:pPr lvl="2">
              <a:defRPr/>
            </a:pPr>
            <a:r>
              <a:rPr lang="en-US" altLang="ko-KR" dirty="0" smtClean="0"/>
              <a:t>Coordinate when each object is modeled or created</a:t>
            </a:r>
          </a:p>
          <a:p>
            <a:pPr lvl="1">
              <a:defRPr/>
            </a:pPr>
            <a:r>
              <a:rPr lang="en-US" altLang="ko-KR" dirty="0" smtClean="0"/>
              <a:t>World coordinate</a:t>
            </a:r>
          </a:p>
          <a:p>
            <a:pPr lvl="2">
              <a:defRPr/>
            </a:pPr>
            <a:r>
              <a:rPr lang="en-US" altLang="ko-KR" dirty="0" smtClean="0"/>
              <a:t>Coordinate in the target scene</a:t>
            </a:r>
            <a:endParaRPr lang="ko-KR" altLang="en-US" dirty="0"/>
          </a:p>
        </p:txBody>
      </p:sp>
      <p:grpSp>
        <p:nvGrpSpPr>
          <p:cNvPr id="19460" name="Group 38"/>
          <p:cNvGrpSpPr>
            <a:grpSpLocks/>
          </p:cNvGrpSpPr>
          <p:nvPr/>
        </p:nvGrpSpPr>
        <p:grpSpPr bwMode="auto">
          <a:xfrm>
            <a:off x="684213" y="3776663"/>
            <a:ext cx="1514475" cy="2136775"/>
            <a:chOff x="1066" y="2568"/>
            <a:chExt cx="725" cy="1089"/>
          </a:xfrm>
        </p:grpSpPr>
        <p:sp>
          <p:nvSpPr>
            <p:cNvPr id="19485" name="AutoShape 39"/>
            <p:cNvSpPr>
              <a:spLocks noChangeArrowheads="1"/>
            </p:cNvSpPr>
            <p:nvPr/>
          </p:nvSpPr>
          <p:spPr bwMode="auto">
            <a:xfrm>
              <a:off x="1066" y="3249"/>
              <a:ext cx="136" cy="408"/>
            </a:xfrm>
            <a:prstGeom prst="cube">
              <a:avLst>
                <a:gd name="adj" fmla="val 25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86" name="AutoShape 40"/>
            <p:cNvSpPr>
              <a:spLocks noChangeArrowheads="1"/>
            </p:cNvSpPr>
            <p:nvPr/>
          </p:nvSpPr>
          <p:spPr bwMode="auto">
            <a:xfrm>
              <a:off x="1247" y="3067"/>
              <a:ext cx="136" cy="408"/>
            </a:xfrm>
            <a:prstGeom prst="cube">
              <a:avLst>
                <a:gd name="adj" fmla="val 25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87" name="AutoShape 41"/>
            <p:cNvSpPr>
              <a:spLocks noChangeArrowheads="1"/>
            </p:cNvSpPr>
            <p:nvPr/>
          </p:nvSpPr>
          <p:spPr bwMode="auto">
            <a:xfrm>
              <a:off x="1655" y="3067"/>
              <a:ext cx="136" cy="408"/>
            </a:xfrm>
            <a:prstGeom prst="cube">
              <a:avLst>
                <a:gd name="adj" fmla="val 25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88" name="AutoShape 42"/>
            <p:cNvSpPr>
              <a:spLocks noChangeArrowheads="1"/>
            </p:cNvSpPr>
            <p:nvPr/>
          </p:nvSpPr>
          <p:spPr bwMode="auto">
            <a:xfrm>
              <a:off x="1474" y="3249"/>
              <a:ext cx="136" cy="408"/>
            </a:xfrm>
            <a:prstGeom prst="cube">
              <a:avLst>
                <a:gd name="adj" fmla="val 25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89" name="AutoShape 43"/>
            <p:cNvSpPr>
              <a:spLocks noChangeArrowheads="1"/>
            </p:cNvSpPr>
            <p:nvPr/>
          </p:nvSpPr>
          <p:spPr bwMode="auto">
            <a:xfrm>
              <a:off x="1066" y="2976"/>
              <a:ext cx="725" cy="317"/>
            </a:xfrm>
            <a:prstGeom prst="cube">
              <a:avLst>
                <a:gd name="adj" fmla="val 67954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90" name="AutoShape 44"/>
            <p:cNvSpPr>
              <a:spLocks noChangeArrowheads="1"/>
            </p:cNvSpPr>
            <p:nvPr/>
          </p:nvSpPr>
          <p:spPr bwMode="auto">
            <a:xfrm>
              <a:off x="1247" y="2568"/>
              <a:ext cx="544" cy="454"/>
            </a:xfrm>
            <a:prstGeom prst="cube">
              <a:avLst>
                <a:gd name="adj" fmla="val 8148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9461" name="Group 45"/>
          <p:cNvGrpSpPr>
            <a:grpSpLocks/>
          </p:cNvGrpSpPr>
          <p:nvPr/>
        </p:nvGrpSpPr>
        <p:grpSpPr bwMode="auto">
          <a:xfrm>
            <a:off x="684213" y="4489450"/>
            <a:ext cx="1301750" cy="1398588"/>
            <a:chOff x="397" y="2659"/>
            <a:chExt cx="623" cy="713"/>
          </a:xfrm>
        </p:grpSpPr>
        <p:sp>
          <p:nvSpPr>
            <p:cNvPr id="19482" name="Line 46"/>
            <p:cNvSpPr>
              <a:spLocks noChangeShapeType="1"/>
            </p:cNvSpPr>
            <p:nvPr/>
          </p:nvSpPr>
          <p:spPr bwMode="auto">
            <a:xfrm flipV="1">
              <a:off x="612" y="2659"/>
              <a:ext cx="0" cy="45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3" name="Line 47"/>
            <p:cNvSpPr>
              <a:spLocks noChangeShapeType="1"/>
            </p:cNvSpPr>
            <p:nvPr/>
          </p:nvSpPr>
          <p:spPr bwMode="auto">
            <a:xfrm>
              <a:off x="612" y="3113"/>
              <a:ext cx="408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4" name="Line 48"/>
            <p:cNvSpPr>
              <a:spLocks noChangeShapeType="1"/>
            </p:cNvSpPr>
            <p:nvPr/>
          </p:nvSpPr>
          <p:spPr bwMode="auto">
            <a:xfrm flipH="1">
              <a:off x="397" y="3113"/>
              <a:ext cx="215" cy="259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9462" name="Group 50"/>
          <p:cNvGrpSpPr>
            <a:grpSpLocks/>
          </p:cNvGrpSpPr>
          <p:nvPr/>
        </p:nvGrpSpPr>
        <p:grpSpPr bwMode="auto">
          <a:xfrm>
            <a:off x="4791075" y="4341813"/>
            <a:ext cx="3597275" cy="1511300"/>
            <a:chOff x="1474" y="2614"/>
            <a:chExt cx="1724" cy="771"/>
          </a:xfrm>
        </p:grpSpPr>
        <p:sp>
          <p:nvSpPr>
            <p:cNvPr id="19477" name="AutoShape 51"/>
            <p:cNvSpPr>
              <a:spLocks noChangeArrowheads="1"/>
            </p:cNvSpPr>
            <p:nvPr/>
          </p:nvSpPr>
          <p:spPr bwMode="auto">
            <a:xfrm>
              <a:off x="2835" y="2886"/>
              <a:ext cx="136" cy="499"/>
            </a:xfrm>
            <a:prstGeom prst="cube">
              <a:avLst>
                <a:gd name="adj" fmla="val 3956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8" name="AutoShape 52"/>
            <p:cNvSpPr>
              <a:spLocks noChangeArrowheads="1"/>
            </p:cNvSpPr>
            <p:nvPr/>
          </p:nvSpPr>
          <p:spPr bwMode="auto">
            <a:xfrm>
              <a:off x="3062" y="2659"/>
              <a:ext cx="136" cy="499"/>
            </a:xfrm>
            <a:prstGeom prst="cube">
              <a:avLst>
                <a:gd name="adj" fmla="val 3956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9" name="AutoShape 53"/>
            <p:cNvSpPr>
              <a:spLocks noChangeArrowheads="1"/>
            </p:cNvSpPr>
            <p:nvPr/>
          </p:nvSpPr>
          <p:spPr bwMode="auto">
            <a:xfrm>
              <a:off x="1746" y="2659"/>
              <a:ext cx="136" cy="499"/>
            </a:xfrm>
            <a:prstGeom prst="cube">
              <a:avLst>
                <a:gd name="adj" fmla="val 3956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80" name="AutoShape 54"/>
            <p:cNvSpPr>
              <a:spLocks noChangeArrowheads="1"/>
            </p:cNvSpPr>
            <p:nvPr/>
          </p:nvSpPr>
          <p:spPr bwMode="auto">
            <a:xfrm>
              <a:off x="1474" y="2886"/>
              <a:ext cx="136" cy="499"/>
            </a:xfrm>
            <a:prstGeom prst="cube">
              <a:avLst>
                <a:gd name="adj" fmla="val 3956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81" name="AutoShape 55"/>
            <p:cNvSpPr>
              <a:spLocks noChangeArrowheads="1"/>
            </p:cNvSpPr>
            <p:nvPr/>
          </p:nvSpPr>
          <p:spPr bwMode="auto">
            <a:xfrm>
              <a:off x="1474" y="2614"/>
              <a:ext cx="1724" cy="362"/>
            </a:xfrm>
            <a:prstGeom prst="cube">
              <a:avLst>
                <a:gd name="adj" fmla="val 79412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9463" name="Group 61"/>
          <p:cNvGrpSpPr>
            <a:grpSpLocks/>
          </p:cNvGrpSpPr>
          <p:nvPr/>
        </p:nvGrpSpPr>
        <p:grpSpPr bwMode="auto">
          <a:xfrm>
            <a:off x="2701925" y="3617913"/>
            <a:ext cx="1514475" cy="2311400"/>
            <a:chOff x="3651" y="1888"/>
            <a:chExt cx="817" cy="1315"/>
          </a:xfrm>
        </p:grpSpPr>
        <p:sp>
          <p:nvSpPr>
            <p:cNvPr id="19473" name="AutoShape 62"/>
            <p:cNvSpPr>
              <a:spLocks noChangeArrowheads="1"/>
            </p:cNvSpPr>
            <p:nvPr/>
          </p:nvSpPr>
          <p:spPr bwMode="auto">
            <a:xfrm>
              <a:off x="3651" y="1888"/>
              <a:ext cx="817" cy="1315"/>
            </a:xfrm>
            <a:prstGeom prst="cube">
              <a:avLst>
                <a:gd name="adj" fmla="val 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4" name="Line 63"/>
            <p:cNvSpPr>
              <a:spLocks noChangeShapeType="1"/>
            </p:cNvSpPr>
            <p:nvPr/>
          </p:nvSpPr>
          <p:spPr bwMode="auto">
            <a:xfrm>
              <a:off x="3969" y="2115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5" name="Oval 64"/>
            <p:cNvSpPr>
              <a:spLocks noChangeArrowheads="1"/>
            </p:cNvSpPr>
            <p:nvPr/>
          </p:nvSpPr>
          <p:spPr bwMode="auto">
            <a:xfrm>
              <a:off x="4014" y="2659"/>
              <a:ext cx="91" cy="91"/>
            </a:xfrm>
            <a:prstGeom prst="ellipse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6" name="Oval 65"/>
            <p:cNvSpPr>
              <a:spLocks noChangeArrowheads="1"/>
            </p:cNvSpPr>
            <p:nvPr/>
          </p:nvSpPr>
          <p:spPr bwMode="auto">
            <a:xfrm>
              <a:off x="3833" y="2659"/>
              <a:ext cx="91" cy="91"/>
            </a:xfrm>
            <a:prstGeom prst="ellipse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9464" name="Group 66"/>
          <p:cNvGrpSpPr>
            <a:grpSpLocks/>
          </p:cNvGrpSpPr>
          <p:nvPr/>
        </p:nvGrpSpPr>
        <p:grpSpPr bwMode="auto">
          <a:xfrm>
            <a:off x="2846388" y="4573588"/>
            <a:ext cx="1154112" cy="1254125"/>
            <a:chOff x="397" y="2659"/>
            <a:chExt cx="623" cy="713"/>
          </a:xfrm>
        </p:grpSpPr>
        <p:sp>
          <p:nvSpPr>
            <p:cNvPr id="19470" name="Line 67"/>
            <p:cNvSpPr>
              <a:spLocks noChangeShapeType="1"/>
            </p:cNvSpPr>
            <p:nvPr/>
          </p:nvSpPr>
          <p:spPr bwMode="auto">
            <a:xfrm flipV="1">
              <a:off x="612" y="2659"/>
              <a:ext cx="0" cy="45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1" name="Line 68"/>
            <p:cNvSpPr>
              <a:spLocks noChangeShapeType="1"/>
            </p:cNvSpPr>
            <p:nvPr/>
          </p:nvSpPr>
          <p:spPr bwMode="auto">
            <a:xfrm>
              <a:off x="612" y="3113"/>
              <a:ext cx="408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2" name="Line 69"/>
            <p:cNvSpPr>
              <a:spLocks noChangeShapeType="1"/>
            </p:cNvSpPr>
            <p:nvPr/>
          </p:nvSpPr>
          <p:spPr bwMode="auto">
            <a:xfrm flipH="1">
              <a:off x="397" y="3113"/>
              <a:ext cx="215" cy="259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9465" name="Group 56"/>
          <p:cNvGrpSpPr>
            <a:grpSpLocks/>
          </p:cNvGrpSpPr>
          <p:nvPr/>
        </p:nvGrpSpPr>
        <p:grpSpPr bwMode="auto">
          <a:xfrm>
            <a:off x="5272088" y="4487863"/>
            <a:ext cx="1300162" cy="1397000"/>
            <a:chOff x="397" y="2659"/>
            <a:chExt cx="623" cy="713"/>
          </a:xfrm>
        </p:grpSpPr>
        <p:sp>
          <p:nvSpPr>
            <p:cNvPr id="19467" name="Line 57"/>
            <p:cNvSpPr>
              <a:spLocks noChangeShapeType="1"/>
            </p:cNvSpPr>
            <p:nvPr/>
          </p:nvSpPr>
          <p:spPr bwMode="auto">
            <a:xfrm flipV="1">
              <a:off x="612" y="2659"/>
              <a:ext cx="0" cy="45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68" name="Line 58"/>
            <p:cNvSpPr>
              <a:spLocks noChangeShapeType="1"/>
            </p:cNvSpPr>
            <p:nvPr/>
          </p:nvSpPr>
          <p:spPr bwMode="auto">
            <a:xfrm>
              <a:off x="612" y="3113"/>
              <a:ext cx="408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69" name="Line 59"/>
            <p:cNvSpPr>
              <a:spLocks noChangeShapeType="1"/>
            </p:cNvSpPr>
            <p:nvPr/>
          </p:nvSpPr>
          <p:spPr bwMode="auto">
            <a:xfrm flipH="1">
              <a:off x="397" y="3113"/>
              <a:ext cx="215" cy="259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9466" name="TextBox 37"/>
          <p:cNvSpPr txBox="1">
            <a:spLocks noChangeArrowheads="1"/>
          </p:cNvSpPr>
          <p:nvPr/>
        </p:nvSpPr>
        <p:spPr bwMode="auto">
          <a:xfrm>
            <a:off x="2754313" y="6000750"/>
            <a:ext cx="3067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400" b="1">
                <a:latin typeface="Tahoma" pitchFamily="34" charset="0"/>
              </a:rPr>
              <a:t>&lt;Modeling Coordinate System&gt;</a:t>
            </a:r>
            <a:endParaRPr lang="ko-KR" altLang="en-US" sz="1400" b="1">
              <a:latin typeface="Tahoma" pitchFamily="34" charset="0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pitchFamily="50" charset="-127"/>
              </a:rPr>
              <a:t>Modeling Transformation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Arranging the objects in the target scene</a:t>
            </a:r>
          </a:p>
          <a:p>
            <a:pPr lvl="1">
              <a:defRPr/>
            </a:pPr>
            <a:r>
              <a:rPr lang="en-US" altLang="ko-KR" dirty="0" smtClean="0">
                <a:solidFill>
                  <a:srgbClr val="00B050"/>
                </a:solidFill>
              </a:rPr>
              <a:t>Modeling coordinate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world coordinate</a:t>
            </a:r>
          </a:p>
          <a:p>
            <a:pPr lvl="1">
              <a:defRPr/>
            </a:pPr>
            <a:r>
              <a:rPr lang="en-US" altLang="ko-KR" dirty="0" smtClean="0"/>
              <a:t>Different coordinates even for the objects with same shape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pSp>
        <p:nvGrpSpPr>
          <p:cNvPr id="20484" name="Group 41"/>
          <p:cNvGrpSpPr>
            <a:grpSpLocks/>
          </p:cNvGrpSpPr>
          <p:nvPr/>
        </p:nvGrpSpPr>
        <p:grpSpPr bwMode="auto">
          <a:xfrm>
            <a:off x="4645025" y="2925763"/>
            <a:ext cx="1370013" cy="2095500"/>
            <a:chOff x="3651" y="1888"/>
            <a:chExt cx="817" cy="1315"/>
          </a:xfrm>
        </p:grpSpPr>
        <p:sp>
          <p:nvSpPr>
            <p:cNvPr id="20526" name="AutoShape 42"/>
            <p:cNvSpPr>
              <a:spLocks noChangeArrowheads="1"/>
            </p:cNvSpPr>
            <p:nvPr/>
          </p:nvSpPr>
          <p:spPr bwMode="auto">
            <a:xfrm>
              <a:off x="3651" y="1888"/>
              <a:ext cx="817" cy="1315"/>
            </a:xfrm>
            <a:prstGeom prst="cube">
              <a:avLst>
                <a:gd name="adj" fmla="val 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27" name="Line 43"/>
            <p:cNvSpPr>
              <a:spLocks noChangeShapeType="1"/>
            </p:cNvSpPr>
            <p:nvPr/>
          </p:nvSpPr>
          <p:spPr bwMode="auto">
            <a:xfrm>
              <a:off x="3969" y="2115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28" name="Oval 44"/>
            <p:cNvSpPr>
              <a:spLocks noChangeArrowheads="1"/>
            </p:cNvSpPr>
            <p:nvPr/>
          </p:nvSpPr>
          <p:spPr bwMode="auto">
            <a:xfrm>
              <a:off x="4014" y="2659"/>
              <a:ext cx="91" cy="91"/>
            </a:xfrm>
            <a:prstGeom prst="ellipse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29" name="Oval 45"/>
            <p:cNvSpPr>
              <a:spLocks noChangeArrowheads="1"/>
            </p:cNvSpPr>
            <p:nvPr/>
          </p:nvSpPr>
          <p:spPr bwMode="auto">
            <a:xfrm>
              <a:off x="3833" y="2659"/>
              <a:ext cx="91" cy="91"/>
            </a:xfrm>
            <a:prstGeom prst="ellipse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0485" name="Group 46"/>
          <p:cNvGrpSpPr>
            <a:grpSpLocks/>
          </p:cNvGrpSpPr>
          <p:nvPr/>
        </p:nvGrpSpPr>
        <p:grpSpPr bwMode="auto">
          <a:xfrm>
            <a:off x="4778375" y="3573463"/>
            <a:ext cx="1044575" cy="1136650"/>
            <a:chOff x="397" y="2659"/>
            <a:chExt cx="623" cy="713"/>
          </a:xfrm>
        </p:grpSpPr>
        <p:sp>
          <p:nvSpPr>
            <p:cNvPr id="20523" name="Line 47"/>
            <p:cNvSpPr>
              <a:spLocks noChangeShapeType="1"/>
            </p:cNvSpPr>
            <p:nvPr/>
          </p:nvSpPr>
          <p:spPr bwMode="auto">
            <a:xfrm flipV="1">
              <a:off x="612" y="2659"/>
              <a:ext cx="0" cy="454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24" name="Line 48"/>
            <p:cNvSpPr>
              <a:spLocks noChangeShapeType="1"/>
            </p:cNvSpPr>
            <p:nvPr/>
          </p:nvSpPr>
          <p:spPr bwMode="auto">
            <a:xfrm>
              <a:off x="612" y="3113"/>
              <a:ext cx="408" cy="0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25" name="Line 49"/>
            <p:cNvSpPr>
              <a:spLocks noChangeShapeType="1"/>
            </p:cNvSpPr>
            <p:nvPr/>
          </p:nvSpPr>
          <p:spPr bwMode="auto">
            <a:xfrm flipH="1">
              <a:off x="397" y="3113"/>
              <a:ext cx="215" cy="259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0486" name="Group 23"/>
          <p:cNvGrpSpPr>
            <a:grpSpLocks/>
          </p:cNvGrpSpPr>
          <p:nvPr/>
        </p:nvGrpSpPr>
        <p:grpSpPr bwMode="auto">
          <a:xfrm>
            <a:off x="1116013" y="2924175"/>
            <a:ext cx="2087562" cy="2305050"/>
            <a:chOff x="397" y="2659"/>
            <a:chExt cx="623" cy="713"/>
          </a:xfrm>
        </p:grpSpPr>
        <p:sp>
          <p:nvSpPr>
            <p:cNvPr id="20520" name="Line 24"/>
            <p:cNvSpPr>
              <a:spLocks noChangeShapeType="1"/>
            </p:cNvSpPr>
            <p:nvPr/>
          </p:nvSpPr>
          <p:spPr bwMode="auto">
            <a:xfrm flipV="1">
              <a:off x="612" y="2659"/>
              <a:ext cx="0" cy="45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21" name="Line 25"/>
            <p:cNvSpPr>
              <a:spLocks noChangeShapeType="1"/>
            </p:cNvSpPr>
            <p:nvPr/>
          </p:nvSpPr>
          <p:spPr bwMode="auto">
            <a:xfrm>
              <a:off x="612" y="3113"/>
              <a:ext cx="40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22" name="Line 26"/>
            <p:cNvSpPr>
              <a:spLocks noChangeShapeType="1"/>
            </p:cNvSpPr>
            <p:nvPr/>
          </p:nvSpPr>
          <p:spPr bwMode="auto">
            <a:xfrm flipH="1">
              <a:off x="397" y="3113"/>
              <a:ext cx="215" cy="25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0487" name="Group 29"/>
          <p:cNvGrpSpPr>
            <a:grpSpLocks/>
          </p:cNvGrpSpPr>
          <p:nvPr/>
        </p:nvGrpSpPr>
        <p:grpSpPr bwMode="auto">
          <a:xfrm>
            <a:off x="6010275" y="4100513"/>
            <a:ext cx="1154113" cy="1776412"/>
            <a:chOff x="1066" y="2568"/>
            <a:chExt cx="725" cy="1089"/>
          </a:xfrm>
        </p:grpSpPr>
        <p:sp>
          <p:nvSpPr>
            <p:cNvPr id="20514" name="AutoShape 30"/>
            <p:cNvSpPr>
              <a:spLocks noChangeArrowheads="1"/>
            </p:cNvSpPr>
            <p:nvPr/>
          </p:nvSpPr>
          <p:spPr bwMode="auto">
            <a:xfrm>
              <a:off x="1066" y="3249"/>
              <a:ext cx="136" cy="408"/>
            </a:xfrm>
            <a:prstGeom prst="cube">
              <a:avLst>
                <a:gd name="adj" fmla="val 25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15" name="AutoShape 31"/>
            <p:cNvSpPr>
              <a:spLocks noChangeArrowheads="1"/>
            </p:cNvSpPr>
            <p:nvPr/>
          </p:nvSpPr>
          <p:spPr bwMode="auto">
            <a:xfrm>
              <a:off x="1247" y="3067"/>
              <a:ext cx="136" cy="408"/>
            </a:xfrm>
            <a:prstGeom prst="cube">
              <a:avLst>
                <a:gd name="adj" fmla="val 25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16" name="AutoShape 32"/>
            <p:cNvSpPr>
              <a:spLocks noChangeArrowheads="1"/>
            </p:cNvSpPr>
            <p:nvPr/>
          </p:nvSpPr>
          <p:spPr bwMode="auto">
            <a:xfrm>
              <a:off x="1655" y="3067"/>
              <a:ext cx="136" cy="408"/>
            </a:xfrm>
            <a:prstGeom prst="cube">
              <a:avLst>
                <a:gd name="adj" fmla="val 25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17" name="AutoShape 33"/>
            <p:cNvSpPr>
              <a:spLocks noChangeArrowheads="1"/>
            </p:cNvSpPr>
            <p:nvPr/>
          </p:nvSpPr>
          <p:spPr bwMode="auto">
            <a:xfrm>
              <a:off x="1474" y="3249"/>
              <a:ext cx="136" cy="408"/>
            </a:xfrm>
            <a:prstGeom prst="cube">
              <a:avLst>
                <a:gd name="adj" fmla="val 25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18" name="AutoShape 34"/>
            <p:cNvSpPr>
              <a:spLocks noChangeArrowheads="1"/>
            </p:cNvSpPr>
            <p:nvPr/>
          </p:nvSpPr>
          <p:spPr bwMode="auto">
            <a:xfrm>
              <a:off x="1066" y="2976"/>
              <a:ext cx="725" cy="317"/>
            </a:xfrm>
            <a:prstGeom prst="cube">
              <a:avLst>
                <a:gd name="adj" fmla="val 67954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19" name="AutoShape 35"/>
            <p:cNvSpPr>
              <a:spLocks noChangeArrowheads="1"/>
            </p:cNvSpPr>
            <p:nvPr/>
          </p:nvSpPr>
          <p:spPr bwMode="auto">
            <a:xfrm>
              <a:off x="1247" y="2568"/>
              <a:ext cx="544" cy="454"/>
            </a:xfrm>
            <a:prstGeom prst="cube">
              <a:avLst>
                <a:gd name="adj" fmla="val 8148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0488" name="Group 36"/>
          <p:cNvGrpSpPr>
            <a:grpSpLocks/>
          </p:cNvGrpSpPr>
          <p:nvPr/>
        </p:nvGrpSpPr>
        <p:grpSpPr bwMode="auto">
          <a:xfrm>
            <a:off x="6226175" y="4065588"/>
            <a:ext cx="992188" cy="1163637"/>
            <a:chOff x="397" y="2659"/>
            <a:chExt cx="623" cy="713"/>
          </a:xfrm>
        </p:grpSpPr>
        <p:sp>
          <p:nvSpPr>
            <p:cNvPr id="20511" name="Line 37"/>
            <p:cNvSpPr>
              <a:spLocks noChangeShapeType="1"/>
            </p:cNvSpPr>
            <p:nvPr/>
          </p:nvSpPr>
          <p:spPr bwMode="auto">
            <a:xfrm flipV="1">
              <a:off x="612" y="2659"/>
              <a:ext cx="0" cy="454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12" name="Line 38"/>
            <p:cNvSpPr>
              <a:spLocks noChangeShapeType="1"/>
            </p:cNvSpPr>
            <p:nvPr/>
          </p:nvSpPr>
          <p:spPr bwMode="auto">
            <a:xfrm>
              <a:off x="612" y="3113"/>
              <a:ext cx="408" cy="0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13" name="Line 39"/>
            <p:cNvSpPr>
              <a:spLocks noChangeShapeType="1"/>
            </p:cNvSpPr>
            <p:nvPr/>
          </p:nvSpPr>
          <p:spPr bwMode="auto">
            <a:xfrm flipH="1">
              <a:off x="397" y="3113"/>
              <a:ext cx="215" cy="259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489" name="TextBox 74"/>
          <p:cNvSpPr txBox="1">
            <a:spLocks noChangeArrowheads="1"/>
          </p:cNvSpPr>
          <p:nvPr/>
        </p:nvSpPr>
        <p:spPr bwMode="auto">
          <a:xfrm>
            <a:off x="3132138" y="6000750"/>
            <a:ext cx="2781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400" b="1">
                <a:latin typeface="Tahoma" pitchFamily="34" charset="0"/>
              </a:rPr>
              <a:t>&lt;World Coordinate System&gt;</a:t>
            </a:r>
            <a:endParaRPr lang="ko-KR" altLang="en-US" sz="1400" b="1">
              <a:latin typeface="Tahoma" pitchFamily="34" charset="0"/>
              <a:ea typeface="맑은 고딕" pitchFamily="50" charset="-127"/>
            </a:endParaRPr>
          </a:p>
        </p:txBody>
      </p:sp>
      <p:grpSp>
        <p:nvGrpSpPr>
          <p:cNvPr id="20490" name="Group 29"/>
          <p:cNvGrpSpPr>
            <a:grpSpLocks/>
          </p:cNvGrpSpPr>
          <p:nvPr/>
        </p:nvGrpSpPr>
        <p:grpSpPr bwMode="auto">
          <a:xfrm>
            <a:off x="3205163" y="3681413"/>
            <a:ext cx="1154112" cy="1776412"/>
            <a:chOff x="1066" y="2568"/>
            <a:chExt cx="725" cy="1089"/>
          </a:xfrm>
        </p:grpSpPr>
        <p:sp>
          <p:nvSpPr>
            <p:cNvPr id="20505" name="AutoShape 30"/>
            <p:cNvSpPr>
              <a:spLocks noChangeArrowheads="1"/>
            </p:cNvSpPr>
            <p:nvPr/>
          </p:nvSpPr>
          <p:spPr bwMode="auto">
            <a:xfrm>
              <a:off x="1066" y="3249"/>
              <a:ext cx="136" cy="408"/>
            </a:xfrm>
            <a:prstGeom prst="cube">
              <a:avLst>
                <a:gd name="adj" fmla="val 25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6" name="AutoShape 31"/>
            <p:cNvSpPr>
              <a:spLocks noChangeArrowheads="1"/>
            </p:cNvSpPr>
            <p:nvPr/>
          </p:nvSpPr>
          <p:spPr bwMode="auto">
            <a:xfrm>
              <a:off x="1247" y="3067"/>
              <a:ext cx="136" cy="408"/>
            </a:xfrm>
            <a:prstGeom prst="cube">
              <a:avLst>
                <a:gd name="adj" fmla="val 25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7" name="AutoShape 32"/>
            <p:cNvSpPr>
              <a:spLocks noChangeArrowheads="1"/>
            </p:cNvSpPr>
            <p:nvPr/>
          </p:nvSpPr>
          <p:spPr bwMode="auto">
            <a:xfrm>
              <a:off x="1655" y="3067"/>
              <a:ext cx="136" cy="408"/>
            </a:xfrm>
            <a:prstGeom prst="cube">
              <a:avLst>
                <a:gd name="adj" fmla="val 25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8" name="AutoShape 33"/>
            <p:cNvSpPr>
              <a:spLocks noChangeArrowheads="1"/>
            </p:cNvSpPr>
            <p:nvPr/>
          </p:nvSpPr>
          <p:spPr bwMode="auto">
            <a:xfrm>
              <a:off x="1474" y="3249"/>
              <a:ext cx="136" cy="408"/>
            </a:xfrm>
            <a:prstGeom prst="cube">
              <a:avLst>
                <a:gd name="adj" fmla="val 25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9" name="AutoShape 34"/>
            <p:cNvSpPr>
              <a:spLocks noChangeArrowheads="1"/>
            </p:cNvSpPr>
            <p:nvPr/>
          </p:nvSpPr>
          <p:spPr bwMode="auto">
            <a:xfrm>
              <a:off x="1066" y="2976"/>
              <a:ext cx="725" cy="317"/>
            </a:xfrm>
            <a:prstGeom prst="cube">
              <a:avLst>
                <a:gd name="adj" fmla="val 67954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10" name="AutoShape 35"/>
            <p:cNvSpPr>
              <a:spLocks noChangeArrowheads="1"/>
            </p:cNvSpPr>
            <p:nvPr/>
          </p:nvSpPr>
          <p:spPr bwMode="auto">
            <a:xfrm>
              <a:off x="1247" y="2568"/>
              <a:ext cx="544" cy="454"/>
            </a:xfrm>
            <a:prstGeom prst="cube">
              <a:avLst>
                <a:gd name="adj" fmla="val 8148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0491" name="Group 51"/>
          <p:cNvGrpSpPr>
            <a:grpSpLocks/>
          </p:cNvGrpSpPr>
          <p:nvPr/>
        </p:nvGrpSpPr>
        <p:grpSpPr bwMode="auto">
          <a:xfrm>
            <a:off x="1908175" y="4870450"/>
            <a:ext cx="3024188" cy="1152525"/>
            <a:chOff x="1474" y="2614"/>
            <a:chExt cx="1724" cy="771"/>
          </a:xfrm>
        </p:grpSpPr>
        <p:sp>
          <p:nvSpPr>
            <p:cNvPr id="20500" name="AutoShape 52"/>
            <p:cNvSpPr>
              <a:spLocks noChangeArrowheads="1"/>
            </p:cNvSpPr>
            <p:nvPr/>
          </p:nvSpPr>
          <p:spPr bwMode="auto">
            <a:xfrm>
              <a:off x="2835" y="2886"/>
              <a:ext cx="136" cy="499"/>
            </a:xfrm>
            <a:prstGeom prst="cube">
              <a:avLst>
                <a:gd name="adj" fmla="val 3956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1" name="AutoShape 53"/>
            <p:cNvSpPr>
              <a:spLocks noChangeArrowheads="1"/>
            </p:cNvSpPr>
            <p:nvPr/>
          </p:nvSpPr>
          <p:spPr bwMode="auto">
            <a:xfrm>
              <a:off x="3062" y="2659"/>
              <a:ext cx="136" cy="499"/>
            </a:xfrm>
            <a:prstGeom prst="cube">
              <a:avLst>
                <a:gd name="adj" fmla="val 3956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2" name="AutoShape 54"/>
            <p:cNvSpPr>
              <a:spLocks noChangeArrowheads="1"/>
            </p:cNvSpPr>
            <p:nvPr/>
          </p:nvSpPr>
          <p:spPr bwMode="auto">
            <a:xfrm>
              <a:off x="1746" y="2659"/>
              <a:ext cx="136" cy="499"/>
            </a:xfrm>
            <a:prstGeom prst="cube">
              <a:avLst>
                <a:gd name="adj" fmla="val 3956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3" name="AutoShape 55"/>
            <p:cNvSpPr>
              <a:spLocks noChangeArrowheads="1"/>
            </p:cNvSpPr>
            <p:nvPr/>
          </p:nvSpPr>
          <p:spPr bwMode="auto">
            <a:xfrm>
              <a:off x="1474" y="2886"/>
              <a:ext cx="136" cy="499"/>
            </a:xfrm>
            <a:prstGeom prst="cube">
              <a:avLst>
                <a:gd name="adj" fmla="val 3956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4" name="AutoShape 56"/>
            <p:cNvSpPr>
              <a:spLocks noChangeArrowheads="1"/>
            </p:cNvSpPr>
            <p:nvPr/>
          </p:nvSpPr>
          <p:spPr bwMode="auto">
            <a:xfrm>
              <a:off x="1474" y="2614"/>
              <a:ext cx="1724" cy="362"/>
            </a:xfrm>
            <a:prstGeom prst="cube">
              <a:avLst>
                <a:gd name="adj" fmla="val 79412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0492" name="Group 57"/>
          <p:cNvGrpSpPr>
            <a:grpSpLocks/>
          </p:cNvGrpSpPr>
          <p:nvPr/>
        </p:nvGrpSpPr>
        <p:grpSpPr bwMode="auto">
          <a:xfrm>
            <a:off x="2700338" y="4954588"/>
            <a:ext cx="1092200" cy="1066800"/>
            <a:chOff x="397" y="2659"/>
            <a:chExt cx="623" cy="713"/>
          </a:xfrm>
        </p:grpSpPr>
        <p:sp>
          <p:nvSpPr>
            <p:cNvPr id="20497" name="Line 58"/>
            <p:cNvSpPr>
              <a:spLocks noChangeShapeType="1"/>
            </p:cNvSpPr>
            <p:nvPr/>
          </p:nvSpPr>
          <p:spPr bwMode="auto">
            <a:xfrm flipV="1">
              <a:off x="612" y="2659"/>
              <a:ext cx="0" cy="454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8" name="Line 59"/>
            <p:cNvSpPr>
              <a:spLocks noChangeShapeType="1"/>
            </p:cNvSpPr>
            <p:nvPr/>
          </p:nvSpPr>
          <p:spPr bwMode="auto">
            <a:xfrm>
              <a:off x="612" y="3113"/>
              <a:ext cx="408" cy="0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9" name="Line 60"/>
            <p:cNvSpPr>
              <a:spLocks noChangeShapeType="1"/>
            </p:cNvSpPr>
            <p:nvPr/>
          </p:nvSpPr>
          <p:spPr bwMode="auto">
            <a:xfrm flipH="1">
              <a:off x="397" y="3113"/>
              <a:ext cx="215" cy="259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0493" name="Group 36"/>
          <p:cNvGrpSpPr>
            <a:grpSpLocks/>
          </p:cNvGrpSpPr>
          <p:nvPr/>
        </p:nvGrpSpPr>
        <p:grpSpPr bwMode="auto">
          <a:xfrm>
            <a:off x="3419475" y="3654425"/>
            <a:ext cx="992188" cy="1163638"/>
            <a:chOff x="397" y="2659"/>
            <a:chExt cx="623" cy="713"/>
          </a:xfrm>
        </p:grpSpPr>
        <p:sp>
          <p:nvSpPr>
            <p:cNvPr id="20494" name="Line 37"/>
            <p:cNvSpPr>
              <a:spLocks noChangeShapeType="1"/>
            </p:cNvSpPr>
            <p:nvPr/>
          </p:nvSpPr>
          <p:spPr bwMode="auto">
            <a:xfrm flipV="1">
              <a:off x="612" y="2659"/>
              <a:ext cx="0" cy="454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5" name="Line 38"/>
            <p:cNvSpPr>
              <a:spLocks noChangeShapeType="1"/>
            </p:cNvSpPr>
            <p:nvPr/>
          </p:nvSpPr>
          <p:spPr bwMode="auto">
            <a:xfrm>
              <a:off x="612" y="3113"/>
              <a:ext cx="408" cy="0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6" name="Line 39"/>
            <p:cNvSpPr>
              <a:spLocks noChangeShapeType="1"/>
            </p:cNvSpPr>
            <p:nvPr/>
          </p:nvSpPr>
          <p:spPr bwMode="auto">
            <a:xfrm flipH="1">
              <a:off x="397" y="3113"/>
              <a:ext cx="215" cy="259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sz="2800" dirty="0"/>
              <a:t>Transformations &amp; Coordinates</a:t>
            </a:r>
            <a:endParaRPr lang="ko-KR" altLang="en-US" sz="2800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73081" y="2112966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rgbClr val="B8B598"/>
                </a:solidFill>
                <a:latin typeface="Arial" pitchFamily="34" charset="0"/>
                <a:cs typeface="Arial" pitchFamily="34" charset="0"/>
              </a:rPr>
              <a:t>Modeling Transformation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73081" y="3011510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Viewing Transformation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73081" y="3970354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rgbClr val="B8B598"/>
                </a:solidFill>
                <a:latin typeface="Arial" pitchFamily="34" charset="0"/>
                <a:cs typeface="Arial" pitchFamily="34" charset="0"/>
              </a:rPr>
              <a:t>Projection Transformation</a:t>
            </a: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573081" y="4929198"/>
            <a:ext cx="3141663" cy="38734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solidFill>
                  <a:srgbClr val="B8B598"/>
                </a:solidFill>
                <a:latin typeface="Arial" pitchFamily="34" charset="0"/>
                <a:cs typeface="Arial" pitchFamily="34" charset="0"/>
              </a:rPr>
              <a:t>Viewport Transformation</a:t>
            </a:r>
          </a:p>
        </p:txBody>
      </p:sp>
      <p:grpSp>
        <p:nvGrpSpPr>
          <p:cNvPr id="21519" name="Group 20"/>
          <p:cNvGrpSpPr>
            <a:grpSpLocks/>
          </p:cNvGrpSpPr>
          <p:nvPr/>
        </p:nvGrpSpPr>
        <p:grpSpPr bwMode="auto">
          <a:xfrm>
            <a:off x="5824538" y="2209800"/>
            <a:ext cx="1524000" cy="2784475"/>
            <a:chOff x="3984" y="1392"/>
            <a:chExt cx="960" cy="1754"/>
          </a:xfrm>
        </p:grpSpPr>
        <p:sp>
          <p:nvSpPr>
            <p:cNvPr id="21548" name="Line 21"/>
            <p:cNvSpPr>
              <a:spLocks noChangeShapeType="1"/>
            </p:cNvSpPr>
            <p:nvPr/>
          </p:nvSpPr>
          <p:spPr bwMode="auto">
            <a:xfrm flipV="1">
              <a:off x="3984" y="1392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9" name="Line 22"/>
            <p:cNvSpPr>
              <a:spLocks noChangeShapeType="1"/>
            </p:cNvSpPr>
            <p:nvPr/>
          </p:nvSpPr>
          <p:spPr bwMode="auto">
            <a:xfrm>
              <a:off x="3984" y="2592"/>
              <a:ext cx="960" cy="5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0" name="Line 23"/>
            <p:cNvSpPr>
              <a:spLocks noChangeShapeType="1"/>
            </p:cNvSpPr>
            <p:nvPr/>
          </p:nvSpPr>
          <p:spPr bwMode="auto">
            <a:xfrm flipV="1">
              <a:off x="3984" y="2038"/>
              <a:ext cx="960" cy="5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1520" name="Oval 24"/>
          <p:cNvSpPr>
            <a:spLocks noChangeArrowheads="1"/>
          </p:cNvSpPr>
          <p:nvPr/>
        </p:nvSpPr>
        <p:spPr bwMode="auto">
          <a:xfrm>
            <a:off x="7196138" y="3352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521" name="Group 25"/>
          <p:cNvGrpSpPr>
            <a:grpSpLocks/>
          </p:cNvGrpSpPr>
          <p:nvPr/>
        </p:nvGrpSpPr>
        <p:grpSpPr bwMode="auto">
          <a:xfrm rot="2476294">
            <a:off x="7272338" y="2971800"/>
            <a:ext cx="533400" cy="1069975"/>
            <a:chOff x="4560" y="1872"/>
            <a:chExt cx="336" cy="674"/>
          </a:xfrm>
        </p:grpSpPr>
        <p:sp>
          <p:nvSpPr>
            <p:cNvPr id="21545" name="Line 26"/>
            <p:cNvSpPr>
              <a:spLocks noChangeShapeType="1"/>
            </p:cNvSpPr>
            <p:nvPr/>
          </p:nvSpPr>
          <p:spPr bwMode="auto">
            <a:xfrm flipV="1">
              <a:off x="4895" y="1871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6" name="Line 27"/>
            <p:cNvSpPr>
              <a:spLocks noChangeShapeType="1"/>
            </p:cNvSpPr>
            <p:nvPr/>
          </p:nvSpPr>
          <p:spPr bwMode="auto">
            <a:xfrm flipH="1">
              <a:off x="4558" y="2352"/>
              <a:ext cx="336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7" name="Line 28"/>
            <p:cNvSpPr>
              <a:spLocks noChangeShapeType="1"/>
            </p:cNvSpPr>
            <p:nvPr/>
          </p:nvSpPr>
          <p:spPr bwMode="auto">
            <a:xfrm flipH="1" flipV="1">
              <a:off x="4604" y="2185"/>
              <a:ext cx="288" cy="1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1522" name="AutoShape 29"/>
          <p:cNvSpPr>
            <a:spLocks noChangeArrowheads="1"/>
          </p:cNvSpPr>
          <p:nvPr/>
        </p:nvSpPr>
        <p:spPr bwMode="auto">
          <a:xfrm rot="-1508781">
            <a:off x="6053138" y="2590800"/>
            <a:ext cx="1214437" cy="762000"/>
          </a:xfrm>
          <a:prstGeom prst="parallelogram">
            <a:avLst>
              <a:gd name="adj" fmla="val 4166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 flipV="1">
            <a:off x="6662738" y="22860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 flipH="1">
            <a:off x="6129338" y="3048000"/>
            <a:ext cx="533400" cy="307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25" name="Line 32"/>
          <p:cNvSpPr>
            <a:spLocks noChangeShapeType="1"/>
          </p:cNvSpPr>
          <p:nvPr/>
        </p:nvSpPr>
        <p:spPr bwMode="auto">
          <a:xfrm flipH="1" flipV="1">
            <a:off x="6281738" y="2827338"/>
            <a:ext cx="381000" cy="220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1526" name="Group 39"/>
          <p:cNvGrpSpPr>
            <a:grpSpLocks/>
          </p:cNvGrpSpPr>
          <p:nvPr/>
        </p:nvGrpSpPr>
        <p:grpSpPr bwMode="auto">
          <a:xfrm rot="-600479">
            <a:off x="5943600" y="2597150"/>
            <a:ext cx="215900" cy="215900"/>
            <a:chOff x="4059" y="1616"/>
            <a:chExt cx="136" cy="136"/>
          </a:xfrm>
        </p:grpSpPr>
        <p:sp>
          <p:nvSpPr>
            <p:cNvPr id="21542" name="Line 36"/>
            <p:cNvSpPr>
              <a:spLocks noChangeShapeType="1"/>
            </p:cNvSpPr>
            <p:nvPr/>
          </p:nvSpPr>
          <p:spPr bwMode="auto">
            <a:xfrm>
              <a:off x="4058" y="1612"/>
              <a:ext cx="136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1543" name="Line 37"/>
            <p:cNvSpPr>
              <a:spLocks noChangeShapeType="1"/>
            </p:cNvSpPr>
            <p:nvPr/>
          </p:nvSpPr>
          <p:spPr bwMode="auto">
            <a:xfrm>
              <a:off x="4059" y="1615"/>
              <a:ext cx="9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1544" name="Freeform 38"/>
            <p:cNvSpPr>
              <a:spLocks/>
            </p:cNvSpPr>
            <p:nvPr/>
          </p:nvSpPr>
          <p:spPr bwMode="auto">
            <a:xfrm>
              <a:off x="4103" y="1642"/>
              <a:ext cx="52" cy="52"/>
            </a:xfrm>
            <a:custGeom>
              <a:avLst/>
              <a:gdLst>
                <a:gd name="T0" fmla="*/ 0 w 52"/>
                <a:gd name="T1" fmla="*/ 45 h 52"/>
                <a:gd name="T2" fmla="*/ 45 w 52"/>
                <a:gd name="T3" fmla="*/ 45 h 52"/>
                <a:gd name="T4" fmla="*/ 45 w 52"/>
                <a:gd name="T5" fmla="*/ 0 h 52"/>
                <a:gd name="T6" fmla="*/ 0 60000 65536"/>
                <a:gd name="T7" fmla="*/ 0 60000 65536"/>
                <a:gd name="T8" fmla="*/ 0 60000 65536"/>
                <a:gd name="T9" fmla="*/ 0 w 52"/>
                <a:gd name="T10" fmla="*/ 0 h 52"/>
                <a:gd name="T11" fmla="*/ 52 w 52"/>
                <a:gd name="T12" fmla="*/ 52 h 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" h="52">
                  <a:moveTo>
                    <a:pt x="0" y="45"/>
                  </a:moveTo>
                  <a:cubicBezTo>
                    <a:pt x="19" y="48"/>
                    <a:pt x="38" y="52"/>
                    <a:pt x="45" y="45"/>
                  </a:cubicBezTo>
                  <a:cubicBezTo>
                    <a:pt x="52" y="38"/>
                    <a:pt x="48" y="19"/>
                    <a:pt x="4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1527" name="Text Box 33"/>
          <p:cNvSpPr txBox="1">
            <a:spLocks noChangeArrowheads="1"/>
          </p:cNvSpPr>
          <p:nvPr/>
        </p:nvSpPr>
        <p:spPr bwMode="auto">
          <a:xfrm>
            <a:off x="5975350" y="1982788"/>
            <a:ext cx="23828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Arial" charset="0"/>
                <a:cs typeface="Arial" charset="0"/>
              </a:rPr>
              <a:t>3D Viewing Coordinate</a:t>
            </a:r>
          </a:p>
        </p:txBody>
      </p:sp>
      <p:sp>
        <p:nvSpPr>
          <p:cNvPr id="21528" name="Text Box 35"/>
          <p:cNvSpPr txBox="1">
            <a:spLocks noChangeArrowheads="1"/>
          </p:cNvSpPr>
          <p:nvPr/>
        </p:nvSpPr>
        <p:spPr bwMode="auto">
          <a:xfrm>
            <a:off x="5886450" y="4941888"/>
            <a:ext cx="21859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Arial" charset="0"/>
                <a:cs typeface="Arial" charset="0"/>
              </a:rPr>
              <a:t>3D World Coordinate</a:t>
            </a:r>
          </a:p>
        </p:txBody>
      </p:sp>
      <p:sp>
        <p:nvSpPr>
          <p:cNvPr id="21529" name="Text Box 13"/>
          <p:cNvSpPr txBox="1">
            <a:spLocks noChangeArrowheads="1"/>
          </p:cNvSpPr>
          <p:nvPr/>
        </p:nvSpPr>
        <p:spPr bwMode="auto">
          <a:xfrm>
            <a:off x="1090613" y="5732463"/>
            <a:ext cx="21002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x’</a:t>
            </a: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y’</a:t>
            </a: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) or p(</a:t>
            </a:r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1530" name="Text Box 14"/>
          <p:cNvSpPr txBox="1">
            <a:spLocks noChangeArrowheads="1"/>
          </p:cNvSpPr>
          <p:nvPr/>
        </p:nvSpPr>
        <p:spPr bwMode="auto">
          <a:xfrm>
            <a:off x="1593850" y="1500188"/>
            <a:ext cx="11001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x, y, z</a:t>
            </a: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21531" name="AutoShape 26"/>
          <p:cNvCxnSpPr>
            <a:cxnSpLocks noChangeShapeType="1"/>
            <a:stCxn id="21530" idx="2"/>
          </p:cNvCxnSpPr>
          <p:nvPr/>
        </p:nvCxnSpPr>
        <p:spPr bwMode="auto">
          <a:xfrm rot="5400000">
            <a:off x="2006600" y="1974850"/>
            <a:ext cx="274638" cy="15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2" name="AutoShape 26"/>
          <p:cNvCxnSpPr>
            <a:cxnSpLocks noChangeShapeType="1"/>
          </p:cNvCxnSpPr>
          <p:nvPr/>
        </p:nvCxnSpPr>
        <p:spPr bwMode="auto">
          <a:xfrm rot="16200000" flipH="1">
            <a:off x="1887537" y="2755901"/>
            <a:ext cx="51117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3" name="AutoShape 26"/>
          <p:cNvCxnSpPr>
            <a:cxnSpLocks noChangeShapeType="1"/>
          </p:cNvCxnSpPr>
          <p:nvPr/>
        </p:nvCxnSpPr>
        <p:spPr bwMode="auto">
          <a:xfrm rot="5400000">
            <a:off x="1858169" y="3685381"/>
            <a:ext cx="571500" cy="15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4" name="AutoShape 26"/>
          <p:cNvCxnSpPr>
            <a:cxnSpLocks noChangeShapeType="1"/>
          </p:cNvCxnSpPr>
          <p:nvPr/>
        </p:nvCxnSpPr>
        <p:spPr bwMode="auto">
          <a:xfrm rot="5400000">
            <a:off x="1858169" y="4644231"/>
            <a:ext cx="571500" cy="15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5" name="AutoShape 26"/>
          <p:cNvCxnSpPr>
            <a:cxnSpLocks noChangeShapeType="1"/>
            <a:endCxn id="21529" idx="0"/>
          </p:cNvCxnSpPr>
          <p:nvPr/>
        </p:nvCxnSpPr>
        <p:spPr bwMode="auto">
          <a:xfrm rot="5400000">
            <a:off x="1933576" y="5524500"/>
            <a:ext cx="417512" cy="15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2143125" y="1733956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3D Modeling Coordinate  </a:t>
            </a:r>
          </a:p>
        </p:txBody>
      </p:sp>
      <p:sp>
        <p:nvSpPr>
          <p:cNvPr id="46" name="Rectangle 16"/>
          <p:cNvSpPr>
            <a:spLocks noChangeArrowheads="1"/>
          </p:cNvSpPr>
          <p:nvPr/>
        </p:nvSpPr>
        <p:spPr bwMode="auto">
          <a:xfrm>
            <a:off x="2143125" y="2623732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3D World Coordinate  </a:t>
            </a: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2143125" y="3591331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3D Viewing Coordinate  </a:t>
            </a:r>
          </a:p>
        </p:txBody>
      </p:sp>
      <p:sp>
        <p:nvSpPr>
          <p:cNvPr id="48" name="Rectangle 18"/>
          <p:cNvSpPr>
            <a:spLocks noChangeArrowheads="1"/>
          </p:cNvSpPr>
          <p:nvPr/>
        </p:nvSpPr>
        <p:spPr bwMode="auto">
          <a:xfrm>
            <a:off x="2143125" y="4540453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2D Projection Coordinate  </a:t>
            </a:r>
          </a:p>
        </p:txBody>
      </p:sp>
      <p:sp>
        <p:nvSpPr>
          <p:cNvPr id="21541" name="Text Box 34"/>
          <p:cNvSpPr txBox="1">
            <a:spLocks noChangeArrowheads="1"/>
          </p:cNvSpPr>
          <p:nvPr/>
        </p:nvSpPr>
        <p:spPr bwMode="auto">
          <a:xfrm>
            <a:off x="6353175" y="3998913"/>
            <a:ext cx="23955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Arial" charset="0"/>
                <a:cs typeface="Arial" charset="0"/>
              </a:rPr>
              <a:t>3D Modeling Coordinate</a:t>
            </a: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2144713" y="5424264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2D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Device Coordinate  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none" rtlCol="0">
        <a:spAutoFit/>
      </a:bodyPr>
      <a:lstStyle>
        <a:defPPr algn="ctr">
          <a:spcBef>
            <a:spcPts val="0"/>
          </a:spcBef>
          <a:defRPr sz="1400" b="1" dirty="0" smtClean="0">
            <a:latin typeface="Tahoma" pitchFamily="34" charset="0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69110</TotalTime>
  <Words>1179</Words>
  <Application>Microsoft Office PowerPoint</Application>
  <PresentationFormat>화면 슬라이드 쇼(4:3)</PresentationFormat>
  <Paragraphs>349</Paragraphs>
  <Slides>44</Slides>
  <Notes>0</Notes>
  <HiddenSlides>0</HiddenSlides>
  <MMClips>1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44</vt:i4>
      </vt:variant>
    </vt:vector>
  </HeadingPairs>
  <TitlesOfParts>
    <vt:vector size="54" baseType="lpstr">
      <vt:lpstr>굴림</vt:lpstr>
      <vt:lpstr>맑은 고딕</vt:lpstr>
      <vt:lpstr>Arial</vt:lpstr>
      <vt:lpstr>Tahoma</vt:lpstr>
      <vt:lpstr>Times New Roman</vt:lpstr>
      <vt:lpstr>Verdana</vt:lpstr>
      <vt:lpstr>Wingdings</vt:lpstr>
      <vt:lpstr>Office 테마</vt:lpstr>
      <vt:lpstr>수식</vt:lpstr>
      <vt:lpstr>Microsoft Equation 3.0</vt:lpstr>
      <vt:lpstr>3D Rendering Pipeline</vt:lpstr>
      <vt:lpstr>3D Rendering Pipeline (1/2)</vt:lpstr>
      <vt:lpstr>3D Rendering Pipeline (2/2)</vt:lpstr>
      <vt:lpstr>Transformations in 3D Rendering Pipeline</vt:lpstr>
      <vt:lpstr>Transformations &amp; Coordinates</vt:lpstr>
      <vt:lpstr>Transformations &amp; Coordinates</vt:lpstr>
      <vt:lpstr>Modeling Transformation (1/2)</vt:lpstr>
      <vt:lpstr>Modeling Transformation (2/2)</vt:lpstr>
      <vt:lpstr>Transformations &amp; Coordinates</vt:lpstr>
      <vt:lpstr>Viewing Parameters</vt:lpstr>
      <vt:lpstr>Viewing Transformation Overview</vt:lpstr>
      <vt:lpstr>Viewing Transformation Process</vt:lpstr>
      <vt:lpstr>2D Illustration of Viewing Transformation</vt:lpstr>
      <vt:lpstr>Viewing Transformation Process</vt:lpstr>
      <vt:lpstr>UVN Transformation</vt:lpstr>
      <vt:lpstr>Viewing Transformation Matrix</vt:lpstr>
      <vt:lpstr>Viewing Transformation Example (1/3)</vt:lpstr>
      <vt:lpstr>Viewing Transformation Example (2/3)</vt:lpstr>
      <vt:lpstr>Viewing Transformation Example (3/3)</vt:lpstr>
      <vt:lpstr>Transformations &amp; Coordinates</vt:lpstr>
      <vt:lpstr>Projection</vt:lpstr>
      <vt:lpstr>Camera Models</vt:lpstr>
      <vt:lpstr>Lens Distortion Example</vt:lpstr>
      <vt:lpstr>Depth of Field Example #1</vt:lpstr>
      <vt:lpstr>Depth of Field Example #2</vt:lpstr>
      <vt:lpstr>Motion Blur Example #1</vt:lpstr>
      <vt:lpstr>Motion Blur Example #2</vt:lpstr>
      <vt:lpstr>Taxonomy of Projections</vt:lpstr>
      <vt:lpstr>Perspective Projection</vt:lpstr>
      <vt:lpstr>Perspective Projection Basic</vt:lpstr>
      <vt:lpstr>Perspective Illusion</vt:lpstr>
      <vt:lpstr>Perspective Illusion Example</vt:lpstr>
      <vt:lpstr>Orthographic Projection</vt:lpstr>
      <vt:lpstr>View Volume</vt:lpstr>
      <vt:lpstr>Perspective View Volume</vt:lpstr>
      <vt:lpstr>Perspective View Volume</vt:lpstr>
      <vt:lpstr>Orthographic View Volume</vt:lpstr>
      <vt:lpstr>Perspective vs. Orthographic</vt:lpstr>
      <vt:lpstr>Summary of Projection</vt:lpstr>
      <vt:lpstr>Transformations &amp; Coordinates</vt:lpstr>
      <vt:lpstr>Viewport Transformation</vt:lpstr>
      <vt:lpstr>Another Processes in the Pipeline</vt:lpstr>
      <vt:lpstr>Clipping aka. Frustum Culling</vt:lpstr>
      <vt:lpstr>Scan Conversion</vt:lpstr>
    </vt:vector>
  </TitlesOfParts>
  <Company>KUCG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Neary Kam</dc:creator>
  <cp:lastModifiedBy>airjung-KUCG</cp:lastModifiedBy>
  <cp:revision>1039</cp:revision>
  <dcterms:created xsi:type="dcterms:W3CDTF">2009-01-13T03:03:42Z</dcterms:created>
  <dcterms:modified xsi:type="dcterms:W3CDTF">2015-04-08T04:48:24Z</dcterms:modified>
</cp:coreProperties>
</file>