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143350"/>
    <a:srgbClr val="4A2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D0FC-F1C8-4D0B-BD8C-980AB745526E}" type="datetimeFigureOut">
              <a:rPr lang="ko-KR" altLang="en-US" smtClean="0"/>
              <a:t>2015-06-10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02C4D-3C47-4756-B1A1-5B8481AA8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katpgussk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www.iconsof.sg/~/media/ICON/IconsRepository/Queuing_Up/Queueing-2a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559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0243" y="152996"/>
            <a:ext cx="89035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Queueing Simulation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0747" y="6088559"/>
            <a:ext cx="62632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2013210111 </a:t>
            </a:r>
            <a:r>
              <a:rPr lang="ko-KR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남세현</a:t>
            </a:r>
            <a:r>
              <a:rPr lang="en-US" altLang="ko-K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(Namse)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/>
              <a:t>하지만 </a:t>
            </a:r>
            <a:r>
              <a:rPr lang="en-US" altLang="ko-KR" sz="7200" dirty="0" smtClean="0"/>
              <a:t>C</a:t>
            </a:r>
            <a:r>
              <a:rPr lang="ko-KR" altLang="en-US" sz="7200" dirty="0" smtClean="0"/>
              <a:t>언어니까</a:t>
            </a:r>
            <a:endParaRPr lang="ko-KR" alt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5663" y="3602037"/>
            <a:ext cx="8425357" cy="203417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C++, JAVA</a:t>
            </a:r>
            <a:r>
              <a:rPr lang="ko-KR" altLang="en-US" sz="3200" dirty="0" smtClean="0"/>
              <a:t>가 아니잖아요</a:t>
            </a:r>
            <a:r>
              <a:rPr lang="en-US" altLang="ko-KR" sz="3200" dirty="0" smtClean="0"/>
              <a:t>!</a:t>
            </a:r>
          </a:p>
          <a:p>
            <a:r>
              <a:rPr lang="en-US" altLang="ko-KR" sz="3200" dirty="0" smtClean="0"/>
              <a:t>(</a:t>
            </a:r>
            <a:r>
              <a:rPr lang="ko-KR" altLang="en-US" sz="3200" dirty="0" smtClean="0"/>
              <a:t>물론 </a:t>
            </a:r>
            <a:r>
              <a:rPr lang="en-US" altLang="ko-KR" sz="3200" dirty="0" smtClean="0"/>
              <a:t>C++, JAVA</a:t>
            </a:r>
            <a:r>
              <a:rPr lang="ko-KR" altLang="en-US" sz="3200" dirty="0" smtClean="0"/>
              <a:t>로 이렇게 짜는 분도 있지만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61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29826" y="291480"/>
            <a:ext cx="6720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</a:t>
            </a:r>
            <a:r>
              <a:rPr lang="en-US" altLang="ko-KR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?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ko-KR" alt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</a:t>
            </a:r>
            <a:endParaRPr lang="en-US" altLang="ko-KR" sz="40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손님왔니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-&gt; </a:t>
            </a: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기다려</a:t>
            </a:r>
            <a:endParaRPr lang="en-US" altLang="ko-KR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주문한거 나왔니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-&gt;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받아</a:t>
            </a:r>
            <a:endParaRPr lang="en-US" altLang="ko-KR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 다음사람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~?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2" descr="https://www.essentiallycatering.co.uk/img/articles/issue18/contactless-payment-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0829" y="3373487"/>
            <a:ext cx="4616218" cy="30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/>
          <p:cNvSpPr/>
          <p:nvPr/>
        </p:nvSpPr>
        <p:spPr>
          <a:xfrm>
            <a:off x="2776163" y="3166807"/>
            <a:ext cx="413359" cy="413359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miley Face 6"/>
          <p:cNvSpPr/>
          <p:nvPr/>
        </p:nvSpPr>
        <p:spPr>
          <a:xfrm>
            <a:off x="3907858" y="3007512"/>
            <a:ext cx="413359" cy="413359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Bent-Up Arrow 2"/>
          <p:cNvSpPr/>
          <p:nvPr/>
        </p:nvSpPr>
        <p:spPr>
          <a:xfrm>
            <a:off x="4901875" y="3007512"/>
            <a:ext cx="1665962" cy="1157393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loud 7"/>
          <p:cNvSpPr/>
          <p:nvPr/>
        </p:nvSpPr>
        <p:spPr>
          <a:xfrm>
            <a:off x="74631" y="4818871"/>
            <a:ext cx="4772416" cy="163662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6963" y="375701"/>
            <a:ext cx="672010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</a:t>
            </a:r>
            <a:r>
              <a:rPr lang="en-US" altLang="ko-KR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?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</a:t>
            </a:r>
            <a:r>
              <a:rPr lang="ko-KR" alt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직원</a:t>
            </a:r>
            <a:endParaRPr lang="en-US" altLang="ko-KR" sz="40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손님왔니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-&gt; </a:t>
            </a: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기다려</a:t>
            </a:r>
            <a:endParaRPr lang="en-US" altLang="ko-KR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주문한거 나왔니</a:t>
            </a:r>
            <a:r>
              <a:rPr lang="en-US" altLang="ko-KR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-&gt; </a:t>
            </a: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받아</a:t>
            </a:r>
            <a:endParaRPr lang="en-US" altLang="ko-KR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 다음사람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~?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6331" y="3295398"/>
            <a:ext cx="8508357" cy="2636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0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자세한 코드는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http://github.com/skatpgusskat</a:t>
            </a:r>
            <a:endParaRPr lang="en-US" altLang="ko-KR" dirty="0" smtClean="0"/>
          </a:p>
          <a:p>
            <a:r>
              <a:rPr lang="ko-KR" altLang="en-US" dirty="0" smtClean="0"/>
              <a:t>깃헙</a:t>
            </a:r>
            <a:r>
              <a:rPr lang="en-US" altLang="ko-KR" dirty="0" smtClean="0"/>
              <a:t>.com / </a:t>
            </a:r>
            <a:r>
              <a:rPr lang="ko-KR" altLang="en-US" dirty="0" smtClean="0"/>
              <a:t>남세현남ㅅ</a:t>
            </a:r>
            <a:r>
              <a:rPr lang="en-US" altLang="ko-KR" dirty="0" smtClean="0"/>
              <a:t>(skatpgusskat)</a:t>
            </a:r>
          </a:p>
          <a:p>
            <a:r>
              <a:rPr lang="en-US" altLang="ko-KR" dirty="0" smtClean="0"/>
              <a:t>/KoreaUnivHomework_2015_1</a:t>
            </a:r>
          </a:p>
          <a:p>
            <a:r>
              <a:rPr lang="en-US" altLang="ko-KR" dirty="0" smtClean="0"/>
              <a:t>/Data Structure/QueueSimulation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https://github.com/skatpgusskat/KoreaUnivHomework_2015_1/tree/master/Data%20Structure/QueueSimulation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0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참 쉽죠</a:t>
            </a:r>
            <a:r>
              <a:rPr lang="en-US" altLang="ko-KR" sz="8000" dirty="0" smtClean="0"/>
              <a:t>?</a:t>
            </a:r>
            <a:endParaRPr lang="ko-KR" alt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근데 이상한 점을 발견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007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4-18 at 17.34.32 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3" y="802736"/>
            <a:ext cx="3526588" cy="39358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7630" y="4844261"/>
            <a:ext cx="2981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Labs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7117" y="4844261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저의 자료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56" y="864797"/>
            <a:ext cx="5163444" cy="38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4-18 at 17.34.32 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6"/>
          <a:stretch/>
        </p:blipFill>
        <p:spPr>
          <a:xfrm>
            <a:off x="1372828" y="240632"/>
            <a:ext cx="6528794" cy="3248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3484"/>
          <a:stretch/>
        </p:blipFill>
        <p:spPr>
          <a:xfrm>
            <a:off x="445703" y="3731221"/>
            <a:ext cx="8623676" cy="232461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88168" y="2237874"/>
            <a:ext cx="608797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0493" y="5029200"/>
            <a:ext cx="736332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4-18 at 17.34.32 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5"/>
          <a:stretch/>
        </p:blipFill>
        <p:spPr>
          <a:xfrm>
            <a:off x="354263" y="228600"/>
            <a:ext cx="3526588" cy="17787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1433" y="2113093"/>
            <a:ext cx="307411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Labs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rate -</a:t>
            </a:r>
            <a:b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1~10 = 5</a:t>
            </a:r>
          </a:p>
          <a:p>
            <a:r>
              <a:rPr lang="en-US" altLang="ko-KR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예측임</a:t>
            </a:r>
            <a:r>
              <a:rPr lang="en-US" altLang="ko-KR" sz="54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.)</a:t>
            </a:r>
            <a:endParaRPr lang="en-US" altLang="ko-KR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6674" y="2113093"/>
            <a:ext cx="4012637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저의 자료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rate – </a:t>
            </a:r>
          </a:p>
          <a:p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1~10 = 5.5</a:t>
            </a:r>
          </a:p>
          <a:p>
            <a:r>
              <a:rPr lang="en-US" altLang="ko-K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(1+2+3...+10)/10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3169"/>
          <a:stretch/>
        </p:blipFill>
        <p:spPr>
          <a:xfrm>
            <a:off x="3980556" y="541421"/>
            <a:ext cx="5163444" cy="14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0395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8900" b="1" dirty="0" smtClean="0"/>
              <a:t>5</a:t>
            </a:r>
            <a:r>
              <a:rPr lang="ko-KR" altLang="en-US" sz="8900" b="1" dirty="0"/>
              <a:t> </a:t>
            </a:r>
            <a:r>
              <a:rPr lang="en-US" altLang="ko-KR" sz="6700" b="1" dirty="0" smtClean="0"/>
              <a:t>vs</a:t>
            </a:r>
            <a:r>
              <a:rPr lang="ko-KR" altLang="en-US" sz="8900" b="1" dirty="0" smtClean="0"/>
              <a:t> </a:t>
            </a:r>
            <a:r>
              <a:rPr lang="en-US" altLang="ko-KR" sz="8900" b="1" dirty="0" smtClean="0"/>
              <a:t>5.5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차이가 </a:t>
            </a:r>
            <a:r>
              <a:rPr lang="ko-KR" altLang="en-US" b="1" dirty="0"/>
              <a:t>작</a:t>
            </a:r>
            <a:r>
              <a:rPr lang="ko-KR" altLang="en-US" b="1" dirty="0" smtClean="0"/>
              <a:t>은데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ko-KR" altLang="en-US" b="1" dirty="0" smtClean="0"/>
              <a:t>왜케 결과 차이는 심하지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12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Queueing Thoery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51901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포아송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마르코비안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마르코프</a:t>
            </a:r>
            <a:r>
              <a:rPr lang="en-US" altLang="ko-KR" sz="2400" dirty="0" smtClean="0"/>
              <a:t>+ian)</a:t>
            </a:r>
            <a:r>
              <a:rPr lang="ko-KR" altLang="en-US" sz="3200" dirty="0" smtClean="0"/>
              <a:t>분포</a:t>
            </a:r>
            <a:endParaRPr lang="en-US" altLang="ko-KR" sz="3200" dirty="0" smtClean="0"/>
          </a:p>
          <a:p>
            <a:pPr lvl="1"/>
            <a:r>
              <a:rPr lang="ko-KR" altLang="en-US" sz="2800" dirty="0"/>
              <a:t>단위 시간 안에 어떤 사건이 몇 번 발생할 </a:t>
            </a:r>
            <a:r>
              <a:rPr lang="ko-KR" altLang="en-US" sz="2800" dirty="0" smtClean="0"/>
              <a:t>것인지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Like : 1</a:t>
            </a:r>
            <a:r>
              <a:rPr lang="ko-KR" altLang="en-US" sz="2800" dirty="0" smtClean="0"/>
              <a:t>분에 사람이 </a:t>
            </a:r>
            <a:r>
              <a:rPr lang="en-US" altLang="ko-KR" sz="2800" dirty="0" smtClean="0"/>
              <a:t>¼</a:t>
            </a:r>
            <a:r>
              <a:rPr lang="ko-KR" altLang="en-US" sz="2800" dirty="0" smtClean="0"/>
              <a:t>명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600" i="1" dirty="0" smtClean="0"/>
              <a:t>현재 우리는</a:t>
            </a:r>
            <a:r>
              <a:rPr lang="en-US" altLang="ko-KR" sz="2600" i="1" dirty="0" smtClean="0"/>
              <a:t>...</a:t>
            </a:r>
            <a:endParaRPr lang="en-US" altLang="ko-KR" sz="3200" i="1" dirty="0" smtClean="0"/>
          </a:p>
          <a:p>
            <a:r>
              <a:rPr lang="en-US" altLang="ko-KR" sz="3200" dirty="0" smtClean="0"/>
              <a:t>M/M/1/Infinte</a:t>
            </a:r>
          </a:p>
          <a:p>
            <a:r>
              <a:rPr lang="en-US" altLang="ko-KR" sz="3200" dirty="0" smtClean="0"/>
              <a:t>Input rate : M</a:t>
            </a:r>
          </a:p>
          <a:p>
            <a:r>
              <a:rPr lang="en-US" altLang="ko-KR" sz="3200" dirty="0" smtClean="0"/>
              <a:t>Output rate : M</a:t>
            </a:r>
          </a:p>
          <a:p>
            <a:r>
              <a:rPr lang="en-US" altLang="ko-KR" sz="3200" dirty="0" smtClean="0"/>
              <a:t>Server : 1</a:t>
            </a:r>
          </a:p>
          <a:p>
            <a:r>
              <a:rPr lang="en-US" altLang="ko-KR" sz="3200" dirty="0" smtClean="0"/>
              <a:t>Queue Size : Infinite</a:t>
            </a:r>
            <a:endParaRPr lang="ko-KR" altLang="en-US" sz="3200" dirty="0"/>
          </a:p>
        </p:txBody>
      </p:sp>
      <p:pic>
        <p:nvPicPr>
          <p:cNvPr id="4098" name="Picture 2" descr="File:Mm1 queu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91" y="3496664"/>
            <a:ext cx="4929939" cy="20091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74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consof.sg/~/media/ICON/IconsRepository/Queuing_Up/Queueing-2a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2" y="1756611"/>
            <a:ext cx="6689556" cy="334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8333" y="5253335"/>
            <a:ext cx="7587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어떻게 구현하였습니까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557" y="524924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Queueing Simulation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02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people.duke.edu/~ja157/teaching/SHARPE/pictures/MM1nQueu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1"/>
          <a:stretch/>
        </p:blipFill>
        <p:spPr bwMode="auto">
          <a:xfrm>
            <a:off x="367035" y="938021"/>
            <a:ext cx="8606275" cy="23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0711" y="3931839"/>
            <a:ext cx="7502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이것을 이용해서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AVG. Wait Time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구하면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7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kb.netapp.com/library/CUSTOMER/solutions/3014025/Imag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30" y="0"/>
            <a:ext cx="5707102" cy="574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1868" y="5699374"/>
            <a:ext cx="8456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축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Input rate / output rate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0655" cy="1325563"/>
          </a:xfrm>
        </p:spPr>
        <p:txBody>
          <a:bodyPr/>
          <a:lstStyle/>
          <a:p>
            <a:r>
              <a:rPr lang="ko-KR" altLang="en-US" dirty="0" smtClean="0"/>
              <a:t>응용 분야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,not only 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이마트에는 몇명의 캐셔가 필요할까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화장실의 변기 갯수는 몇개가 필요할까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화장실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은행에서 줄을 몇개로 서는게 유리할까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신호등의 파란불은 몇초가 되어야 할까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내 서버의 버퍼의 크기는 몇이 적당할까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나중에 치킨집 차릴 때</a:t>
            </a:r>
            <a:r>
              <a:rPr lang="en-US" altLang="ko-KR" dirty="0" smtClean="0"/>
              <a:t>... ^^</a:t>
            </a:r>
          </a:p>
        </p:txBody>
      </p:sp>
    </p:spTree>
    <p:extLst>
      <p:ext uri="{BB962C8B-B14F-4D97-AF65-F5344CB8AC3E}">
        <p14:creationId xmlns:p14="http://schemas.microsoft.com/office/powerpoint/2010/main" val="20978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033830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지금은 시뮬레이션을 만들었지만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/>
              <a:t>나중엔 역 시뮬레이션을 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하실 수도 있습니다</a:t>
            </a:r>
            <a:r>
              <a:rPr lang="en-US" altLang="ko-KR" sz="4000" dirty="0"/>
              <a:t>.</a:t>
            </a:r>
            <a:r>
              <a:rPr lang="ko-KR" altLang="en-US" sz="4000" dirty="0"/>
              <a:t/>
            </a:r>
            <a:br>
              <a:rPr lang="ko-KR" altLang="en-US" sz="4000" dirty="0"/>
            </a:b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06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2743" y="867718"/>
            <a:ext cx="8602578" cy="29116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학우 여러분</a:t>
            </a:r>
            <a:r>
              <a:rPr lang="en-US" altLang="ko-KR" sz="3200" dirty="0"/>
              <a:t>! </a:t>
            </a:r>
            <a:br>
              <a:rPr lang="en-US" altLang="ko-KR" sz="3200" dirty="0"/>
            </a:br>
            <a:r>
              <a:rPr lang="en-US" altLang="ko-KR" sz="3200" dirty="0" smtClean="0"/>
              <a:t>“</a:t>
            </a:r>
            <a:r>
              <a:rPr lang="ko-KR" altLang="en-US" sz="3200" dirty="0" smtClean="0"/>
              <a:t>숙제를 </a:t>
            </a:r>
            <a:r>
              <a:rPr lang="ko-KR" altLang="en-US" sz="3200" dirty="0"/>
              <a:t>위한 </a:t>
            </a:r>
            <a:r>
              <a:rPr lang="ko-KR" altLang="en-US" sz="3200" dirty="0" smtClean="0"/>
              <a:t>숙제</a:t>
            </a:r>
            <a:r>
              <a:rPr lang="en-US" altLang="ko-KR" sz="3200" dirty="0" smtClean="0"/>
              <a:t>”</a:t>
            </a:r>
            <a:r>
              <a:rPr lang="ko-KR" altLang="en-US" sz="3200" dirty="0" smtClean="0"/>
              <a:t>를 </a:t>
            </a:r>
            <a:r>
              <a:rPr lang="ko-KR" altLang="en-US" sz="3200" dirty="0"/>
              <a:t>하지 </a:t>
            </a:r>
            <a:r>
              <a:rPr lang="ko-KR" altLang="en-US" sz="3200" dirty="0" smtClean="0"/>
              <a:t>마시고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그런 인생은 재미 없잖아요</a:t>
            </a:r>
            <a:r>
              <a:rPr lang="en-US" altLang="ko-KR" sz="2000" dirty="0" smtClean="0"/>
              <a:t>...)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“</a:t>
            </a:r>
            <a:r>
              <a:rPr lang="ko-KR" altLang="en-US" sz="3200" dirty="0"/>
              <a:t>내가 지금 배우는걸 실제로 어떻게 쓸까</a:t>
            </a:r>
            <a:r>
              <a:rPr lang="en-US" altLang="ko-KR" sz="3200" dirty="0"/>
              <a:t>?”</a:t>
            </a:r>
          </a:p>
          <a:p>
            <a:pPr>
              <a:lnSpc>
                <a:spcPct val="150000"/>
              </a:lnSpc>
            </a:pPr>
            <a:r>
              <a:rPr lang="ko-KR" altLang="en-US" sz="3200" dirty="0"/>
              <a:t>공부의 동기부여</a:t>
            </a:r>
            <a:r>
              <a:rPr lang="en-US" altLang="ko-KR" sz="3200" dirty="0"/>
              <a:t>, </a:t>
            </a:r>
            <a:r>
              <a:rPr lang="ko-KR" altLang="en-US" sz="3200" dirty="0"/>
              <a:t>재미를 </a:t>
            </a:r>
            <a:r>
              <a:rPr lang="ko-KR" altLang="en-US" sz="3200" dirty="0" smtClean="0"/>
              <a:t>찾아서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재미나게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함께 공부합시다</a:t>
            </a:r>
            <a:endParaRPr lang="ko-KR" altLang="en-US" sz="3200" dirty="0"/>
          </a:p>
          <a:p>
            <a:pPr>
              <a:lnSpc>
                <a:spcPct val="150000"/>
              </a:lnSpc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01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7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ssentiallycatering.co.uk/img/articles/issue18/contactless-payment-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6882" y="1536978"/>
            <a:ext cx="4616218" cy="30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7727" y="5332330"/>
            <a:ext cx="72250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5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: Random ( 1 ~ 10</a:t>
            </a:r>
            <a:r>
              <a:rPr lang="en-US" altLang="ko-KR" sz="4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 </a:t>
            </a:r>
            <a:r>
              <a:rPr lang="en-US" altLang="ko-KR" sz="4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</a:t>
            </a:r>
            <a:endParaRPr lang="en-US" altLang="ko-KR" sz="4400" dirty="0" smtClean="0">
              <a:ln w="0"/>
              <a:solidFill>
                <a:srgbClr val="1433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r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1433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11" y="430644"/>
            <a:ext cx="77505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: 0.25</a:t>
            </a:r>
            <a:r>
              <a:rPr lang="ko-KR" altLang="en-US" sz="5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/ Minute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4A220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201822" y="1577899"/>
            <a:ext cx="1961148" cy="1687009"/>
          </a:xfrm>
          <a:prstGeom prst="bentUpArrow">
            <a:avLst/>
          </a:prstGeom>
          <a:solidFill>
            <a:srgbClr val="4A220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6944081" y="3775479"/>
            <a:ext cx="1961148" cy="1687009"/>
          </a:xfrm>
          <a:prstGeom prst="bentUpArrow">
            <a:avLst/>
          </a:prstGeom>
          <a:solidFill>
            <a:srgbClr val="1433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33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ssentiallycatering.co.uk/img/articles/issue18/contactless-payment-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6882" y="1536978"/>
            <a:ext cx="4616218" cy="308200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7727" y="5332330"/>
            <a:ext cx="72250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5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: Random ( 1 ~ 10</a:t>
            </a:r>
            <a:r>
              <a:rPr lang="en-US" altLang="ko-KR" sz="4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 </a:t>
            </a:r>
            <a:r>
              <a:rPr lang="en-US" altLang="ko-KR" sz="4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</a:t>
            </a:r>
            <a:endParaRPr lang="en-US" altLang="ko-KR" sz="4400" dirty="0" smtClean="0">
              <a:ln w="0"/>
              <a:solidFill>
                <a:srgbClr val="4A2206">
                  <a:alpha val="3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r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4A2206">
                  <a:alpha val="3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11" y="430644"/>
            <a:ext cx="77505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: 0.25</a:t>
            </a:r>
            <a:r>
              <a:rPr lang="ko-KR" altLang="en-US" sz="5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400" dirty="0" smtClean="0">
                <a:ln w="0"/>
                <a:solidFill>
                  <a:srgbClr val="4A2206">
                    <a:alpha val="3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/ Minute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4A2206">
                  <a:alpha val="3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201822" y="1577899"/>
            <a:ext cx="1961148" cy="1687009"/>
          </a:xfrm>
          <a:prstGeom prst="bentUpArrow">
            <a:avLst/>
          </a:prstGeom>
          <a:solidFill>
            <a:srgbClr val="143350">
              <a:alpha val="30000"/>
            </a:srgbClr>
          </a:solidFill>
          <a:ln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A2206">
                  <a:alpha val="30000"/>
                </a:srgbClr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6944081" y="3775479"/>
            <a:ext cx="1961148" cy="1687009"/>
          </a:xfrm>
          <a:prstGeom prst="bentUpArrow">
            <a:avLst/>
          </a:prstGeom>
          <a:solidFill>
            <a:srgbClr val="143350">
              <a:alpha val="30000"/>
            </a:srgbClr>
          </a:solidFill>
          <a:ln>
            <a:solidFill>
              <a:schemeClr val="dk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A2206">
                  <a:alpha val="3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199" y="4801988"/>
            <a:ext cx="8544583" cy="92333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ADT Queue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구현해서 만듬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44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www.essentiallycatering.co.uk/img/articles/issue18/contactless-payment-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1951" y="441989"/>
            <a:ext cx="4616218" cy="308200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miley Face 2"/>
          <p:cNvSpPr/>
          <p:nvPr/>
        </p:nvSpPr>
        <p:spPr>
          <a:xfrm>
            <a:off x="3883069" y="2254685"/>
            <a:ext cx="413359" cy="413359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54977" y="3731423"/>
            <a:ext cx="7390165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 “Node” -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살아 움직일 수 있도록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하기 위한 정보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프로그램을 돌리기 위해 필요한 정보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2599151" y="2085583"/>
            <a:ext cx="413359" cy="413359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Smiley Face 11"/>
          <p:cNvSpPr/>
          <p:nvPr/>
        </p:nvSpPr>
        <p:spPr>
          <a:xfrm>
            <a:off x="5217091" y="2020569"/>
            <a:ext cx="413359" cy="413359"/>
          </a:xfrm>
          <a:prstGeom prst="smileyFac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2451" y="256577"/>
            <a:ext cx="7390165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 “Node” -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살아 움직일 수 있도록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하기 위한 정보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프로그램을 돌리기 위해 필요한 정보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0237" y="2921098"/>
            <a:ext cx="3319397" cy="2226055"/>
            <a:chOff x="2141951" y="441989"/>
            <a:chExt cx="4616218" cy="3082006"/>
          </a:xfrm>
        </p:grpSpPr>
        <p:pic>
          <p:nvPicPr>
            <p:cNvPr id="9" name="Picture 2" descr="https://www.essentiallycatering.co.uk/img/articles/issue18/contactless-payment-queu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1951" y="441989"/>
              <a:ext cx="4616218" cy="3082006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Smiley Face 2"/>
            <p:cNvSpPr/>
            <p:nvPr/>
          </p:nvSpPr>
          <p:spPr>
            <a:xfrm>
              <a:off x="3883069" y="2254685"/>
              <a:ext cx="413359" cy="413359"/>
            </a:xfrm>
            <a:prstGeom prst="smileyFac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2599151" y="2085583"/>
              <a:ext cx="413359" cy="413359"/>
            </a:xfrm>
            <a:prstGeom prst="smileyFac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Smiley Face 11"/>
            <p:cNvSpPr/>
            <p:nvPr/>
          </p:nvSpPr>
          <p:spPr>
            <a:xfrm>
              <a:off x="5217091" y="2020569"/>
              <a:ext cx="413359" cy="413359"/>
            </a:xfrm>
            <a:prstGeom prst="smileyFac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30" y="2553456"/>
            <a:ext cx="3876850" cy="3213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2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ssentiallycatering.co.uk/img/articles/issue18/contactless-payment-queue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6882" y="1536978"/>
            <a:ext cx="4616218" cy="30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73512" y="1536978"/>
            <a:ext cx="3958390" cy="3212432"/>
          </a:xfrm>
          <a:prstGeom prst="noSmoking">
            <a:avLst/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100000">
                <a:srgbClr val="FF7C8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7727" y="5332330"/>
            <a:ext cx="72250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5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: Random ( 1 ~ 10</a:t>
            </a:r>
            <a:r>
              <a:rPr lang="en-US" altLang="ko-KR" sz="4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 </a:t>
            </a:r>
            <a:r>
              <a:rPr lang="en-US" altLang="ko-KR" sz="4400" dirty="0" smtClean="0">
                <a:ln w="0"/>
                <a:solidFill>
                  <a:srgbClr val="1433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</a:t>
            </a:r>
            <a:endParaRPr lang="en-US" altLang="ko-KR" sz="4400" dirty="0" smtClean="0">
              <a:ln w="0"/>
              <a:solidFill>
                <a:srgbClr val="1433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r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1433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11" y="430644"/>
            <a:ext cx="77505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: 0.25</a:t>
            </a:r>
            <a:r>
              <a:rPr lang="ko-KR" altLang="en-US" sz="5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4400" dirty="0" smtClean="0">
                <a:ln w="0"/>
                <a:solidFill>
                  <a:srgbClr val="4A220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/ Minute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b="0" cap="none" spc="0" dirty="0">
              <a:ln w="0"/>
              <a:solidFill>
                <a:srgbClr val="4A220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201822" y="1577899"/>
            <a:ext cx="1961148" cy="1687009"/>
          </a:xfrm>
          <a:prstGeom prst="bentUpArrow">
            <a:avLst/>
          </a:prstGeom>
          <a:solidFill>
            <a:srgbClr val="4A220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6944081" y="3775479"/>
            <a:ext cx="1961148" cy="1687009"/>
          </a:xfrm>
          <a:prstGeom prst="bentUpArrow">
            <a:avLst/>
          </a:prstGeom>
          <a:solidFill>
            <a:srgbClr val="1433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433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6573" y="2616316"/>
            <a:ext cx="2956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CLEAR &gt;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0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"/>
          <a:stretch/>
        </p:blipFill>
        <p:spPr>
          <a:xfrm>
            <a:off x="2540612" y="96252"/>
            <a:ext cx="4233165" cy="291164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23193" y="3007895"/>
            <a:ext cx="3570208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동작 </a:t>
            </a:r>
            <a:r>
              <a:rPr lang="en-US" altLang="ko-KR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!</a:t>
            </a:r>
            <a:r>
              <a:rPr lang="en-US" altLang="ko-K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914400" indent="-914400">
              <a:buAutoNum type="arabicPeriod"/>
            </a:pPr>
            <a:r>
              <a:rPr lang="ko-KR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들어오고</a:t>
            </a:r>
            <a:endParaRPr lang="en-US" altLang="ko-KR" sz="4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기다리고</a:t>
            </a:r>
            <a:endParaRPr lang="en-US" altLang="ko-KR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나가아고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7194" y="3007895"/>
            <a:ext cx="3570208" cy="32316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</a:t>
            </a:r>
            <a:r>
              <a:rPr lang="en-US" altLang="ko-KR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?</a:t>
            </a:r>
            <a:r>
              <a:rPr lang="en-US" altLang="ko-K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914400" indent="-914400">
              <a:buAutoNum type="arabicPeriod"/>
            </a:pPr>
            <a:r>
              <a:rPr lang="ko-KR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들어왔니</a:t>
            </a:r>
            <a:endParaRPr lang="en-US" altLang="ko-KR" sz="4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기다리니</a:t>
            </a:r>
            <a:endParaRPr lang="en-US" altLang="ko-KR" sz="4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나가았니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12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9061" y="305434"/>
            <a:ext cx="315983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질문 </a:t>
            </a:r>
            <a:r>
              <a:rPr lang="en-US" altLang="ko-KR" sz="4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?</a:t>
            </a:r>
            <a:r>
              <a:rPr lang="en-US" altLang="ko-K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들어왔니</a:t>
            </a:r>
            <a:endParaRPr lang="en-US" altLang="ko-KR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기다리니</a:t>
            </a:r>
            <a:endParaRPr lang="en-US" altLang="ko-KR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나가았니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8980" y="3133403"/>
            <a:ext cx="622157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Node</a:t>
            </a: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알아서 들어오고</a:t>
            </a:r>
            <a:endParaRPr lang="en-US" altLang="ko-K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알아서 기다리고</a:t>
            </a:r>
            <a:endParaRPr lang="en-US" altLang="ko-K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알아서 나가고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Bent-Up Arrow 3"/>
          <p:cNvSpPr/>
          <p:nvPr/>
        </p:nvSpPr>
        <p:spPr>
          <a:xfrm flipV="1">
            <a:off x="4605097" y="1644262"/>
            <a:ext cx="1407396" cy="1190204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364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하지만 C언어니까</vt:lpstr>
      <vt:lpstr>PowerPoint Presentation</vt:lpstr>
      <vt:lpstr>PowerPoint Presentation</vt:lpstr>
      <vt:lpstr>자세한 코드는</vt:lpstr>
      <vt:lpstr>참 쉽죠?</vt:lpstr>
      <vt:lpstr>PowerPoint Presentation</vt:lpstr>
      <vt:lpstr>PowerPoint Presentation</vt:lpstr>
      <vt:lpstr>PowerPoint Presentation</vt:lpstr>
      <vt:lpstr>5 vs 5.5 차이가 작은데, 왜케 결과 차이는 심하지?</vt:lpstr>
      <vt:lpstr>Queueing Thoery</vt:lpstr>
      <vt:lpstr>PowerPoint Presentation</vt:lpstr>
      <vt:lpstr>PowerPoint Presentation</vt:lpstr>
      <vt:lpstr>응용 분야 – 네트워크,not only IT</vt:lpstr>
      <vt:lpstr>지금은 시뮬레이션을 만들었지만 나중엔 역 시뮬레이션을  하실 수도 있습니다. </vt:lpstr>
      <vt:lpstr>PowerPoint Presentation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Echo</dc:creator>
  <cp:lastModifiedBy>Echo</cp:lastModifiedBy>
  <cp:revision>13</cp:revision>
  <dcterms:created xsi:type="dcterms:W3CDTF">2015-06-09T15:46:40Z</dcterms:created>
  <dcterms:modified xsi:type="dcterms:W3CDTF">2015-06-09T17:44:28Z</dcterms:modified>
</cp:coreProperties>
</file>