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657" r:id="rId9"/>
    <p:sldMasterId id="2147483887" r:id="rId10"/>
  </p:sldMasterIdLst>
  <p:notesMasterIdLst>
    <p:notesMasterId r:id="rId37"/>
  </p:notesMasterIdLst>
  <p:sldIdLst>
    <p:sldId id="256" r:id="rId11"/>
    <p:sldId id="882" r:id="rId12"/>
    <p:sldId id="846" r:id="rId13"/>
    <p:sldId id="804" r:id="rId14"/>
    <p:sldId id="840" r:id="rId15"/>
    <p:sldId id="883" r:id="rId16"/>
    <p:sldId id="886" r:id="rId17"/>
    <p:sldId id="887" r:id="rId18"/>
    <p:sldId id="888" r:id="rId19"/>
    <p:sldId id="889" r:id="rId20"/>
    <p:sldId id="884" r:id="rId21"/>
    <p:sldId id="890" r:id="rId22"/>
    <p:sldId id="891" r:id="rId23"/>
    <p:sldId id="892" r:id="rId24"/>
    <p:sldId id="901" r:id="rId25"/>
    <p:sldId id="893" r:id="rId26"/>
    <p:sldId id="894" r:id="rId27"/>
    <p:sldId id="895" r:id="rId28"/>
    <p:sldId id="896" r:id="rId29"/>
    <p:sldId id="897" r:id="rId30"/>
    <p:sldId id="902" r:id="rId31"/>
    <p:sldId id="903" r:id="rId32"/>
    <p:sldId id="904" r:id="rId33"/>
    <p:sldId id="905" r:id="rId34"/>
    <p:sldId id="906" r:id="rId35"/>
    <p:sldId id="907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6600"/>
    <a:srgbClr val="FFFFCC"/>
    <a:srgbClr val="CCFFFF"/>
    <a:srgbClr val="0000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905" autoAdjust="0"/>
    <p:restoredTop sz="90018" autoAdjust="0"/>
  </p:normalViewPr>
  <p:slideViewPr>
    <p:cSldViewPr>
      <p:cViewPr>
        <p:scale>
          <a:sx n="66" d="100"/>
          <a:sy n="66" d="100"/>
        </p:scale>
        <p:origin x="-858" y="-8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0" y="135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viewProps" Target="viewProps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굴림" pitchFamily="34" charset="-127"/>
              </a:defRPr>
            </a:lvl1pPr>
          </a:lstStyle>
          <a:p>
            <a:pPr>
              <a:defRPr/>
            </a:pPr>
            <a:fld id="{6EDA5C1E-02EA-49FE-9DE3-3BABEBD49952}" type="datetimeFigureOut">
              <a:rPr lang="en-US" altLang="ko-KR"/>
              <a:pPr>
                <a:defRPr/>
              </a:pPr>
              <a:t>9/1/2015</a:t>
            </a:fld>
            <a:endParaRPr lang="en-US" alt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굴림" pitchFamily="34" charset="-127"/>
              </a:defRPr>
            </a:lvl1pPr>
          </a:lstStyle>
          <a:p>
            <a:pPr>
              <a:defRPr/>
            </a:pPr>
            <a:fld id="{4CE33BC9-2543-4B32-B67D-195C455D69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1420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480964-3840-4E53-B7CC-95A56BDBCB77}" type="slidenum">
              <a:rPr lang="en-US" altLang="ko-KR"/>
              <a:pPr eaLnBrk="1" hangingPunct="1"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9621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be viewed as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33BC9-2543-4B32-B67D-195C455D690C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977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be viewed as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33BC9-2543-4B32-B67D-195C455D690C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977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be viewed as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33BC9-2543-4B32-B67D-195C455D690C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977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be viewed as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33BC9-2543-4B32-B67D-195C455D690C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977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be viewed as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33BC9-2543-4B32-B67D-195C455D690C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977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be viewed as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33BC9-2543-4B32-B67D-195C455D690C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4161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be viewed as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33BC9-2543-4B32-B67D-195C455D690C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4161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be viewed as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33BC9-2543-4B32-B67D-195C455D690C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6977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be viewed as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33BC9-2543-4B32-B67D-195C455D690C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6977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be viewed as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33BC9-2543-4B32-B67D-195C455D690C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6977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be viewed as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33BC9-2543-4B32-B67D-195C455D690C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6977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33BC9-2543-4B32-B67D-195C455D690C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3966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be viewed as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33BC9-2543-4B32-B67D-195C455D690C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977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3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4788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8655F-D48B-4DEC-A3A4-DD531AB3D844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554619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A308D-0065-4580-ADB1-2E19753924B7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471022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0C2979-1637-40E2-B220-C90D41342D7D}" type="datetimeFigureOut">
              <a:rPr lang="en-US"/>
              <a:pPr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792AD9-5D83-478E-A9F0-F0D2041FC6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2533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7E4B59-371B-4D08-B5D1-D225D8BE901C}" type="datetimeFigureOut">
              <a:rPr lang="en-US"/>
              <a:pPr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1A8EE6-C910-4FB7-84C6-0CC850833A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9672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8B7619-DD90-4333-8B04-6D96A8453A61}" type="datetimeFigureOut">
              <a:rPr lang="en-US"/>
              <a:pPr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92BE9A-056B-4036-BB53-1AB375F121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5133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1BA270-35EB-4CB2-9C2B-F8D7428C8FCB}" type="datetimeFigureOut">
              <a:rPr lang="en-US"/>
              <a:pPr/>
              <a:t>9/1/2015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FB32A0-9B98-4C2F-AC88-D0707CABEB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141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BEBB29-F8F1-4AB7-AB9B-26991AEEAA65}" type="datetimeFigureOut">
              <a:rPr lang="en-US"/>
              <a:pPr/>
              <a:t>9/1/2015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FFC3D-4EAB-48F2-8BC4-61EC10445D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5956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D62C64-5802-4060-8F69-DC64B2DAE42E}" type="datetimeFigureOut">
              <a:rPr lang="en-US"/>
              <a:pPr/>
              <a:t>9/1/2015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6E2C18-745C-4FAB-A596-A42BF4C70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6691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08D7AA-D554-49BB-A705-CF9AE3E55F2A}" type="datetimeFigureOut">
              <a:rPr lang="en-US"/>
              <a:pPr/>
              <a:t>9/1/2015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6F5317-8715-4136-A8B0-E6943098A7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4669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E275B3-2F13-4847-93CF-1DAA78B7904F}" type="datetimeFigureOut">
              <a:rPr lang="en-US"/>
              <a:pPr/>
              <a:t>9/1/2015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37B03-5F0D-4238-9245-063D87D3AF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9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8089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391E5C-835E-4075-9159-A0E7965E951D}" type="datetimeFigureOut">
              <a:rPr lang="en-US"/>
              <a:pPr/>
              <a:t>9/1/2015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A286F-ACA7-49F7-9E46-EA3EE19672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8082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6C3EA0-A405-4651-925F-0CB9A29525AD}" type="datetimeFigureOut">
              <a:rPr lang="en-US"/>
              <a:pPr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79211F-3ADA-4D47-ABB1-70AFC61F18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6943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DF20C9-CB9B-420A-8842-6CBDF0305B62}" type="datetimeFigureOut">
              <a:rPr lang="en-US"/>
              <a:pPr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C9BB0-64F0-427C-8C9D-18B3C14D14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6895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084263" y="1981200"/>
            <a:ext cx="3013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200"/>
            <a:r>
              <a:rPr lang="en-US" sz="3600" smtClean="0">
                <a:solidFill>
                  <a:srgbClr val="FBFCFF"/>
                </a:solidFill>
                <a:ea typeface="Arial Unicode MS" pitchFamily="34" charset="-128"/>
                <a:cs typeface="Arial Unicode MS" pitchFamily="34" charset="-128"/>
              </a:rPr>
              <a:t>Introduction to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mtClean="0">
              <a:solidFill>
                <a:srgbClr val="FFFFFF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830263" y="2590800"/>
            <a:ext cx="56467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457200"/>
            <a:r>
              <a:rPr lang="en-US" sz="4800" b="1" smtClean="0">
                <a:solidFill>
                  <a:srgbClr val="139CB7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2A950A99-1D12-41E2-8C42-45C756CEA1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75209"/>
      </p:ext>
    </p:extLst>
  </p:cSld>
  <p:clrMapOvr>
    <a:masterClrMapping/>
  </p:clrMapOvr>
  <p:hf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876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376FDE-B565-4925-B4B6-6D62D0D2B6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66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9874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51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9874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12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8E02A-05B5-4BC8-8A51-C933FF8E94F4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7025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FDA50-03D6-4F2F-B16E-E64FC0E2571C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2888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82AA8-7844-4B33-A740-600303499A00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8769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38BAA-3A96-46C5-91EC-B58386F9A183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5209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1BA1-D905-4B2F-BD07-114F1EFADE0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8311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68397-DC3C-4555-9170-49766D496709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917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481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3E275-669A-4135-B505-0356C51AFC10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8349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7416-33DC-44DF-B5E2-F22AE2B2E94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19516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22114-AD25-4F01-BD20-F801FE4A42BF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62778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6FB8C-42CB-4CF0-BEE1-B47713FE34C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53391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E8372-BFF7-48A6-8CFD-9DBDF73F7479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56661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C3509-5F9C-40E8-AED2-23277161F668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29630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BACC6-4C6F-4C1A-9468-5AE9E59CD3B8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29645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C54B0-7B6E-4F4F-903C-44569066D801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45290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7E74D-CEC1-4D33-AFEF-9193633064B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01638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57DDC-AC8E-42B6-9AFB-57BCE5BE0084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65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22814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3050D-D492-4F35-84CF-FAC5E1DA968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8289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FB3B5-8A13-4378-92F0-61C0BE7213B9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23047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D5775-CCEA-40E2-8441-0990E66407B2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47047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A67D2-B4D3-43D6-AACB-9AF519097485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47477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E76F2-227A-40E5-B28A-E860B8664350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08825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44D70-EBE5-4811-8774-ECC3F269144E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63148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6E75-BB34-4DED-BA61-22F4F58F925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28223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30E95-6210-498E-86FF-D18D2F659143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00581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87424-73B4-48BA-8868-4920027B7B43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05218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893EF-7757-47D1-ADDC-608394CFB726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504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573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91AC0-1A4C-4F96-8720-ADC4FD9EAC86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12401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258CE-CBAA-45EB-B94E-BD2CDC373FE5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36343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7C328-D2FD-4330-8021-4BE85E271BF2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05665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9433E-6010-42D5-8D67-2BBC1C0E7B85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79306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9CC5B-9C8C-42AE-9CC6-776D2FCAAF51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52652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D87DB-D50D-4D2B-BFE5-6A5F4F4CDDE5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43846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1EC0D-1767-4F2B-B92D-79734AAE6E9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2419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C8F5B-A97D-4701-8779-5BB4B9B269F5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39201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9F2E0-DF31-434C-BE74-3E2BB9EFDDBB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43733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6A64E-F0C3-49AF-B889-76ACC2C389F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099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361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B9A2C-D693-476F-875D-D44D95A70F35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65750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5B41C-A5CD-47F3-AB00-8653B1FC7D29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30575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FA833-44BB-40D7-B751-AE912CCC09D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18930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14D8B-2752-4A96-AD92-6484DD63475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16527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EA9DF-696E-46B6-8B72-27E018DBA878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704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6C55C-513F-402D-9913-76FD4E8D289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670635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06841-1711-4409-938B-AC3DEFF6E5CF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556716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A616A-7F4F-47E1-8887-AC8C0AED75DB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399121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6822C-9762-46A0-9858-0901DCC3565F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051143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2A108-DD68-45C4-B825-ECB76F9CB030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63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9502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1C1AB-D2C6-4106-9C02-4DB291BEFEC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959441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5E691-3E68-4CCD-B069-3832ACBE56D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641686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D10F3-AC3D-477D-BCB3-F3DF7367DB7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134606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30FFD-1100-42BC-BFC1-7712AA6441C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474293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11C30-B053-4C26-83A4-9565975DA36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123019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45A0E-68F8-4583-89FB-18EA3CF64D11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683516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F2114-9E78-4C24-9A4F-A6D6A17C0A40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375788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14CDC-1892-4A2D-9255-54F1314FD7E1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192420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78CE5-4D82-4AC7-8476-78A6F6525FE7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714341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904FB-CF53-4187-A8DE-B66C023111FF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791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3259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1D2BD-578F-4973-82D4-9E5690FB47B4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389276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22AEA-D0A7-4113-A149-FD3BA7176A82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773336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A8F2F-CB76-44E7-8443-CABCD58E06C6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629732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D9548-CB22-48DE-B10A-494C150BEDE1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336310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A5E6D-EAB4-4991-B295-5521E82D8EEF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557359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08A93-FB1E-406A-8728-99C99026FA02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733559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C9F60-8A0F-4958-AD2B-1F2EA6E67FF9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474772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E74A9-7BE3-46E7-8299-EE1F69E03350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822073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480BB-C7D2-4272-A954-22FC6DD33C31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194178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E0A46-D60F-4265-B541-4E8420FD0AA5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436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999444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5F4EC-DCDB-4488-B2C1-E25B94FAF346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016497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86A28-A009-42B4-AB41-5D9D37AA293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348239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32C20-EEF8-4E9C-B1E3-DF8AF240458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12862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CD7DD-C2E2-41E8-8F5F-177FF6B2988F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482079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D3EF8-3B96-488E-A3D5-4F1B8DDA11F5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597672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8DE11-9754-40AA-9442-C92B544D9799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373070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C6B91-44C6-4A17-9A12-CCA150AA33E7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324379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EB98F-F731-43FD-91F0-E589E9C55AE6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983625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96D34-9C6E-48A1-AA03-BB549E544AD7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535767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F8B80-DF51-41F1-8042-BCFA724FC7F3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574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25891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E6B64-E9D5-401B-9ACD-1F449D80B35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12483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D7EA2-6335-4AD2-8880-0DAAD833B597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07570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4C1FC-4BA0-4A2D-9F91-B217BE809690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664649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F9D54-A48A-42B5-A5DF-EDB4B8AB373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898513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4C475-BFE2-4062-A9D0-C51152436F47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297380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9E296-2470-4742-96E0-14CB1B68744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089128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AF759-913B-4D22-9744-BAD483A162E8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182949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E5B95-F183-415D-84B6-72505BA4ECA9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864643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47E95-28A7-423E-8437-94DB53068DA4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17975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65F26-2FF3-489C-BD50-C4EE3791B8D8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982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theme" Target="../theme/theme1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6.pn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7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6.pn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4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59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7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8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9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9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7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8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9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defTabSz="457200"/>
            <a:fld id="{5AF665BA-8011-4562-954B-0F501659363E}" type="datetimeFigureOut">
              <a:rPr lang="en-US" smtClean="0">
                <a:latin typeface="Calibri" pitchFamily="34" charset="0"/>
                <a:cs typeface="Arial" charset="0"/>
              </a:rPr>
              <a:pPr defTabSz="457200"/>
              <a:t>9/1/2015</a:t>
            </a:fld>
            <a:endParaRPr lang="en-US" smtClean="0">
              <a:latin typeface="Calibri" pitchFamily="34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defTabSz="457200"/>
            <a:endParaRPr lang="en-US" smtClean="0">
              <a:latin typeface="Calibri" pitchFamily="34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defTabSz="457200"/>
            <a:fld id="{229F19CB-4C9D-42BE-8BFC-13AFF68FF1A2}" type="slidenum">
              <a:rPr lang="en-US" smtClean="0">
                <a:latin typeface="Calibri" pitchFamily="34" charset="0"/>
                <a:cs typeface="Arial" charset="0"/>
              </a:rPr>
              <a:pPr defTabSz="457200"/>
              <a:t>‹#›</a:t>
            </a:fld>
            <a:endParaRPr lang="en-US" smtClean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1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800100" algn="l"/>
                <a:tab pos="1257300" algn="l"/>
              </a:tabLst>
              <a:defRPr sz="900">
                <a:solidFill>
                  <a:srgbClr val="777777"/>
                </a:solidFill>
                <a:latin typeface="Arial" charset="0"/>
              </a:defRPr>
            </a:lvl1pPr>
          </a:lstStyle>
          <a:p>
            <a:pPr>
              <a:defRPr/>
            </a:pPr>
            <a:fld id="{AE6218CA-2ED8-4A3E-9DC5-0D4489AFAE30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860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3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4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5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6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 descr="PowerPoint_Path_Foot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5487988"/>
            <a:ext cx="9140825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7" descr="PNNL_Logo_2-Color_v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800100" algn="l"/>
                <a:tab pos="1257300" algn="l"/>
              </a:tabLst>
              <a:defRPr sz="900">
                <a:solidFill>
                  <a:srgbClr val="777777"/>
                </a:solidFill>
                <a:latin typeface="Arial" charset="0"/>
              </a:defRPr>
            </a:lvl1pPr>
          </a:lstStyle>
          <a:p>
            <a:pPr>
              <a:defRPr/>
            </a:pPr>
            <a:fld id="{4B4AB7CD-07BF-4B0D-90F5-47CEB9E91A67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6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7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9" descr="PowerPoint_Path_Foot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7988"/>
            <a:ext cx="9140825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7" descr="PNNL_Logo_2-Color_v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6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D57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ko-KR">
              <a:ea typeface="굴림" pitchFamily="34" charset="-127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800100" algn="l"/>
                <a:tab pos="1257300" algn="l"/>
              </a:tabLst>
              <a:defRPr sz="900">
                <a:solidFill>
                  <a:srgbClr val="777777"/>
                </a:solidFill>
                <a:latin typeface="Arial" charset="0"/>
              </a:defRPr>
            </a:lvl1pPr>
          </a:lstStyle>
          <a:p>
            <a:pPr>
              <a:defRPr/>
            </a:pPr>
            <a:fld id="{DC5E0375-9583-43A8-8980-CDFA45057C51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6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7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1588" y="0"/>
            <a:ext cx="9144000" cy="914400"/>
          </a:xfrm>
          <a:prstGeom prst="rect">
            <a:avLst/>
          </a:prstGeom>
          <a:solidFill>
            <a:srgbClr val="D57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ko-KR">
              <a:ea typeface="굴림" pitchFamily="34" charset="-127"/>
            </a:endParaRPr>
          </a:p>
        </p:txBody>
      </p:sp>
      <p:pic>
        <p:nvPicPr>
          <p:cNvPr id="5123" name="Picture 6" descr="PNNL_Logo_2-Color_v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800100" algn="l"/>
                <a:tab pos="1257300" algn="l"/>
              </a:tabLst>
              <a:defRPr sz="900">
                <a:solidFill>
                  <a:srgbClr val="777777"/>
                </a:solidFill>
                <a:latin typeface="Arial" charset="0"/>
              </a:defRPr>
            </a:lvl1pPr>
          </a:lstStyle>
          <a:p>
            <a:pPr>
              <a:defRPr/>
            </a:pPr>
            <a:fld id="{01D1D930-1A67-401A-8A51-90F25C7880FF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6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ChangeArrowheads="1"/>
          </p:cNvSpPr>
          <p:nvPr/>
        </p:nvSpPr>
        <p:spPr bwMode="auto">
          <a:xfrm>
            <a:off x="0" y="0"/>
            <a:ext cx="9144000" cy="1311275"/>
          </a:xfrm>
          <a:prstGeom prst="rect">
            <a:avLst/>
          </a:prstGeom>
          <a:solidFill>
            <a:srgbClr val="D57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ko-KR">
              <a:ea typeface="굴림" pitchFamily="34" charset="-127"/>
            </a:endParaRPr>
          </a:p>
        </p:txBody>
      </p:sp>
      <p:pic>
        <p:nvPicPr>
          <p:cNvPr id="6147" name="Picture 6" descr="PNNL_Logo_2-Color_v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800100" algn="l"/>
                <a:tab pos="1257300" algn="l"/>
              </a:tabLst>
              <a:defRPr sz="900">
                <a:solidFill>
                  <a:srgbClr val="777777"/>
                </a:solidFill>
                <a:latin typeface="Arial" charset="0"/>
              </a:defRPr>
            </a:lvl1pPr>
          </a:lstStyle>
          <a:p>
            <a:pPr>
              <a:defRPr/>
            </a:pPr>
            <a:fld id="{35E58F75-C3DC-4DD3-B6D6-A505AF9E13C7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6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PNNL_Logo_2-Color_v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800100" algn="l"/>
                <a:tab pos="1257300" algn="l"/>
              </a:tabLst>
              <a:defRPr sz="900">
                <a:solidFill>
                  <a:srgbClr val="777777"/>
                </a:solidFill>
                <a:latin typeface="Arial" charset="0"/>
              </a:defRPr>
            </a:lvl1pPr>
          </a:lstStyle>
          <a:p>
            <a:pPr>
              <a:defRPr/>
            </a:pPr>
            <a:fld id="{A01BC3ED-642A-4F00-BD0B-25CB5F4DADB6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6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7072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ko-KR">
              <a:ea typeface="굴림" pitchFamily="34" charset="-127"/>
            </a:endParaRPr>
          </a:p>
        </p:txBody>
      </p:sp>
      <p:pic>
        <p:nvPicPr>
          <p:cNvPr id="8195" name="Picture 5" descr="PNNL_Logo_Whi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800100" algn="l"/>
                <a:tab pos="1257300" algn="l"/>
              </a:tabLst>
              <a:defRPr sz="900">
                <a:solidFill>
                  <a:srgbClr val="777777"/>
                </a:solidFill>
                <a:latin typeface="Arial" charset="0"/>
              </a:defRPr>
            </a:lvl1pPr>
          </a:lstStyle>
          <a:p>
            <a:pPr>
              <a:defRPr/>
            </a:pPr>
            <a:fld id="{011FECDE-3169-4279-BE29-FE9D6C594E6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6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57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ko-KR">
              <a:ea typeface="굴림" pitchFamily="34" charset="-127"/>
            </a:endParaRPr>
          </a:p>
        </p:txBody>
      </p:sp>
      <p:pic>
        <p:nvPicPr>
          <p:cNvPr id="9219" name="Picture 3" descr="PNNL_Logo_Whi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800100" algn="l"/>
                <a:tab pos="1257300" algn="l"/>
              </a:tabLst>
              <a:defRPr sz="900">
                <a:solidFill>
                  <a:srgbClr val="777777"/>
                </a:solidFill>
                <a:latin typeface="Arial" charset="0"/>
              </a:defRPr>
            </a:lvl1pPr>
          </a:lstStyle>
          <a:p>
            <a:pPr>
              <a:defRPr/>
            </a:pPr>
            <a:fld id="{506E32F9-EEEE-424E-A037-73DF1625A2F5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6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choo@korea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oleObject" Target="../embeddings/Microsoft_Excel_97-2003_Worksheet1.xls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2.xls"/><Relationship Id="rId2" Type="http://schemas.openxmlformats.org/officeDocument/2006/relationships/slideLayout" Target="../slideLayouts/slideLayout10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png"/><Relationship Id="rId5" Type="http://schemas.openxmlformats.org/officeDocument/2006/relationships/oleObject" Target="../embeddings/Microsoft_Excel_97-2003_Worksheet3.xls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4.xls"/><Relationship Id="rId2" Type="http://schemas.openxmlformats.org/officeDocument/2006/relationships/slideLayout" Target="../slideLayouts/slideLayout10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ko-KR" sz="3600" dirty="0"/>
              <a:t/>
            </a:r>
            <a:br>
              <a:rPr lang="en-US" altLang="ko-KR" sz="3600" dirty="0"/>
            </a:br>
            <a:r>
              <a:rPr lang="en-US" altLang="ko-KR" sz="4000" dirty="0"/>
              <a:t>COSE472(00): 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>Information Retrieval (</a:t>
            </a:r>
            <a:r>
              <a:rPr lang="ko-KR" altLang="en-US" sz="4000" dirty="0" smtClean="0"/>
              <a:t>정보검색</a:t>
            </a:r>
            <a:r>
              <a:rPr lang="en-US" altLang="ko-KR" sz="4000" dirty="0" smtClean="0"/>
              <a:t>)</a:t>
            </a:r>
            <a:br>
              <a:rPr lang="en-US" altLang="ko-KR" sz="4000" dirty="0" smtClean="0"/>
            </a:b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3200" dirty="0" smtClean="0"/>
              <a:t>Lecture </a:t>
            </a:r>
            <a:r>
              <a:rPr lang="en-US" altLang="ko-KR" sz="3200" dirty="0" smtClean="0"/>
              <a:t>1. Basics of Web Search</a:t>
            </a:r>
            <a:endParaRPr lang="en-US" altLang="ko-KR" sz="3200" dirty="0" smtClean="0">
              <a:ea typeface="굴림" pitchFamily="34" charset="-127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ko-KR" sz="3200" dirty="0" smtClean="0">
                <a:ea typeface="굴림" pitchFamily="34" charset="-127"/>
              </a:rPr>
              <a:t> </a:t>
            </a:r>
          </a:p>
          <a:p>
            <a:pPr eaLnBrk="1" hangingPunct="1"/>
            <a:endParaRPr lang="en-US" altLang="ko-KR" sz="3200" dirty="0" smtClean="0">
              <a:ea typeface="굴림" pitchFamily="34" charset="-127"/>
            </a:endParaRPr>
          </a:p>
          <a:p>
            <a:pPr eaLnBrk="1" hangingPunct="1"/>
            <a:r>
              <a:rPr lang="en-US" altLang="ko-KR" dirty="0">
                <a:ea typeface="굴림" pitchFamily="34" charset="-127"/>
              </a:rPr>
              <a:t>Instructor: </a:t>
            </a:r>
            <a:r>
              <a:rPr lang="en-US" altLang="ko-KR" dirty="0" err="1" smtClean="0">
                <a:ea typeface="굴림" pitchFamily="34" charset="-127"/>
              </a:rPr>
              <a:t>Jaegul</a:t>
            </a:r>
            <a:r>
              <a:rPr lang="en-US" altLang="ko-KR" dirty="0" smtClean="0">
                <a:ea typeface="굴림" pitchFamily="34" charset="-127"/>
              </a:rPr>
              <a:t> </a:t>
            </a:r>
            <a:r>
              <a:rPr lang="en-US" altLang="ko-KR" dirty="0" err="1" smtClean="0">
                <a:ea typeface="굴림" pitchFamily="34" charset="-127"/>
              </a:rPr>
              <a:t>Choo</a:t>
            </a:r>
            <a:r>
              <a:rPr lang="en-US" altLang="ko-KR" dirty="0" smtClean="0">
                <a:ea typeface="굴림" pitchFamily="34" charset="-127"/>
              </a:rPr>
              <a:t> (</a:t>
            </a:r>
            <a:r>
              <a:rPr lang="ko-KR" altLang="en-US" dirty="0" err="1" smtClean="0">
                <a:ea typeface="굴림" pitchFamily="34" charset="-127"/>
              </a:rPr>
              <a:t>주재걸</a:t>
            </a:r>
            <a:r>
              <a:rPr lang="en-US" altLang="ko-KR" dirty="0" smtClean="0">
                <a:ea typeface="굴림" pitchFamily="34" charset="-127"/>
              </a:rPr>
              <a:t>)</a:t>
            </a:r>
          </a:p>
          <a:p>
            <a:r>
              <a:rPr lang="en-US" altLang="ko-KR" dirty="0" smtClean="0">
                <a:ea typeface="굴림" pitchFamily="34" charset="-127"/>
                <a:hlinkClick r:id="rId3"/>
              </a:rPr>
              <a:t>jchoo@korea.ac.kr</a:t>
            </a:r>
            <a:endParaRPr lang="en-US" altLang="ko-KR" dirty="0">
              <a:ea typeface="굴림" pitchFamily="34" charset="-127"/>
            </a:endParaRPr>
          </a:p>
          <a:p>
            <a:pPr eaLnBrk="1" hangingPunct="1"/>
            <a:endParaRPr lang="en-US" altLang="ko-KR" dirty="0" smtClean="0"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280193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mtClean="0">
                <a:ea typeface="ＭＳ Ｐゴシック" pitchFamily="34" charset="-128"/>
              </a:rPr>
              <a:t>Where do we pay in storage?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3A555CEC-2C4C-4ED6-9181-2458F6B18EE3}" type="slidenum">
              <a:rPr lang="en-US">
                <a:solidFill>
                  <a:srgbClr val="898989"/>
                </a:solidFill>
                <a:ea typeface="ＭＳ Ｐゴシック" pitchFamily="34" charset="-128"/>
                <a:cs typeface="Arial Unicode MS" pitchFamily="34" charset="-128"/>
              </a:rPr>
              <a:pPr/>
              <a:t>10</a:t>
            </a:fld>
            <a:endParaRPr lang="en-US">
              <a:solidFill>
                <a:srgbClr val="898989"/>
              </a:solidFill>
              <a:ea typeface="ＭＳ Ｐゴシック" pitchFamily="34" charset="-128"/>
              <a:cs typeface="Arial Unicode MS" pitchFamily="34" charset="-128"/>
            </a:endParaRPr>
          </a:p>
        </p:txBody>
      </p:sp>
      <p:sp>
        <p:nvSpPr>
          <p:cNvPr id="40965" name="AutoShape 32"/>
          <p:cNvSpPr>
            <a:spLocks noChangeArrowheads="1"/>
          </p:cNvSpPr>
          <p:nvPr/>
        </p:nvSpPr>
        <p:spPr bwMode="auto">
          <a:xfrm>
            <a:off x="3581400" y="5867400"/>
            <a:ext cx="1189038" cy="914400"/>
          </a:xfrm>
          <a:prstGeom prst="upArrowCallout">
            <a:avLst>
              <a:gd name="adj1" fmla="val 32509"/>
              <a:gd name="adj2" fmla="val 32509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457200"/>
            <a:r>
              <a:rPr lang="en-US" smtClean="0">
                <a:solidFill>
                  <a:prstClr val="black"/>
                </a:solidFill>
                <a:cs typeface="Arial" charset="0"/>
              </a:rPr>
              <a:t>Pointers</a:t>
            </a:r>
          </a:p>
        </p:txBody>
      </p:sp>
      <p:sp>
        <p:nvSpPr>
          <p:cNvPr id="39945" name="AutoShape 33"/>
          <p:cNvSpPr>
            <a:spLocks noChangeArrowheads="1"/>
          </p:cNvSpPr>
          <p:nvPr/>
        </p:nvSpPr>
        <p:spPr bwMode="auto">
          <a:xfrm>
            <a:off x="990600" y="2890838"/>
            <a:ext cx="1600200" cy="1200150"/>
          </a:xfrm>
          <a:prstGeom prst="rightArrowCallout">
            <a:avLst>
              <a:gd name="adj1" fmla="val 25000"/>
              <a:gd name="adj2" fmla="val 25000"/>
              <a:gd name="adj3" fmla="val 37500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defTabSz="457200"/>
            <a:r>
              <a:rPr lang="en-US" smtClean="0">
                <a:solidFill>
                  <a:prstClr val="black"/>
                </a:solidFill>
                <a:latin typeface="Calibri" pitchFamily="34" charset="0"/>
                <a:cs typeface="Arial" charset="0"/>
              </a:rPr>
              <a:t>Terms and counts</a:t>
            </a:r>
          </a:p>
        </p:txBody>
      </p:sp>
      <p:sp>
        <p:nvSpPr>
          <p:cNvPr id="115746" name="Text Box 34"/>
          <p:cNvSpPr txBox="1">
            <a:spLocks noChangeArrowheads="1"/>
          </p:cNvSpPr>
          <p:nvPr/>
        </p:nvSpPr>
        <p:spPr bwMode="auto">
          <a:xfrm>
            <a:off x="5867400" y="3662363"/>
            <a:ext cx="2743200" cy="2738437"/>
          </a:xfrm>
          <a:prstGeom prst="rect">
            <a:avLst/>
          </a:prstGeom>
          <a:solidFill>
            <a:srgbClr val="C0504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defTabSz="457200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IR system implementation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434340" indent="-342900" defTabSz="457200" eaLnBrk="1" fontAlgn="auto" hangingPunct="1">
              <a:spcBef>
                <a:spcPts val="238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How do we index efficiently?</a:t>
            </a:r>
          </a:p>
          <a:p>
            <a:pPr marL="434340" indent="-342900" defTabSz="457200" eaLnBrk="1" fontAlgn="auto" hangingPunct="1">
              <a:spcBef>
                <a:spcPts val="238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How much storage do we need?</a:t>
            </a:r>
          </a:p>
        </p:txBody>
      </p:sp>
      <p:sp>
        <p:nvSpPr>
          <p:cNvPr id="26632" name="TextBox 3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200"/>
            <a:r>
              <a:rPr lang="en-US" sz="1600" smtClean="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1.2</a:t>
            </a:r>
          </a:p>
        </p:txBody>
      </p:sp>
      <p:sp>
        <p:nvSpPr>
          <p:cNvPr id="40" name="AutoShape 5"/>
          <p:cNvSpPr>
            <a:spLocks noChangeArrowheads="1"/>
          </p:cNvSpPr>
          <p:nvPr/>
        </p:nvSpPr>
        <p:spPr bwMode="auto">
          <a:xfrm>
            <a:off x="5257800" y="1905000"/>
            <a:ext cx="1905000" cy="831850"/>
          </a:xfrm>
          <a:prstGeom prst="leftArrowCallout">
            <a:avLst>
              <a:gd name="adj1" fmla="val 25000"/>
              <a:gd name="adj2" fmla="val 25000"/>
              <a:gd name="adj3" fmla="val 41190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defTabSz="457200"/>
            <a:r>
              <a:rPr lang="en-US" smtClean="0">
                <a:solidFill>
                  <a:prstClr val="black"/>
                </a:solidFill>
                <a:latin typeface="Calibri" pitchFamily="34" charset="0"/>
                <a:cs typeface="Arial" charset="0"/>
              </a:rPr>
              <a:t>Lists of docIDs</a:t>
            </a:r>
          </a:p>
        </p:txBody>
      </p:sp>
    </p:spTree>
    <p:extLst>
      <p:ext uri="{BB962C8B-B14F-4D97-AF65-F5344CB8AC3E}">
        <p14:creationId xmlns:p14="http://schemas.microsoft.com/office/powerpoint/2010/main" val="250099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  <p:bldP spid="39945" grpId="0" animBg="1"/>
      <p:bldP spid="115746" grpId="0" animBg="1" autoUpdateAnimBg="0"/>
      <p:bldP spid="4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>
                <a:ea typeface="굴림" pitchFamily="34" charset="-127"/>
              </a:rPr>
              <a:t>Processing Boolean queries</a:t>
            </a:r>
            <a:endParaRPr lang="en-US" altLang="ko-KR" sz="4000" dirty="0" smtClean="0">
              <a:ea typeface="굴림" pitchFamily="34" charset="-127"/>
            </a:endParaRP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2396D8-141F-4651-98ED-D4F5FC4B8995}" type="slidenum">
              <a:rPr lang="en-US" altLang="ko-KR" smtClean="0">
                <a:solidFill>
                  <a:srgbClr val="777777"/>
                </a:solidFill>
                <a:ea typeface="굴림" pitchFamily="34" charset="-127"/>
              </a:rPr>
              <a:pPr eaLnBrk="1" hangingPunct="1"/>
              <a:t>11</a:t>
            </a:fld>
            <a:r>
              <a:rPr lang="en-US" altLang="ko-KR" smtClean="0">
                <a:solidFill>
                  <a:srgbClr val="777777"/>
                </a:solidFill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92125" y="1219200"/>
            <a:ext cx="8186738" cy="3575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are the documents contains “Brutus AND Calpurnia</a:t>
            </a:r>
            <a:r>
              <a:rPr lang="en-US" dirty="0" smtClean="0"/>
              <a:t>"?</a:t>
            </a:r>
          </a:p>
          <a:p>
            <a:r>
              <a:rPr lang="en-US" dirty="0"/>
              <a:t>Locate Brutus in the Dictionary</a:t>
            </a:r>
          </a:p>
          <a:p>
            <a:r>
              <a:rPr lang="en-US" dirty="0"/>
              <a:t>Retrieve its postings</a:t>
            </a:r>
          </a:p>
          <a:p>
            <a:r>
              <a:rPr lang="en-US" dirty="0"/>
              <a:t>Locate Calpurnia in the Dictionary</a:t>
            </a:r>
          </a:p>
          <a:p>
            <a:r>
              <a:rPr lang="en-US" dirty="0"/>
              <a:t>Retrieve its postings</a:t>
            </a:r>
          </a:p>
          <a:p>
            <a:r>
              <a:rPr lang="en-US" dirty="0"/>
              <a:t>Intersect the two postings </a:t>
            </a:r>
            <a:r>
              <a:rPr lang="en-US" dirty="0" smtClean="0"/>
              <a:t>lists</a:t>
            </a:r>
          </a:p>
          <a:p>
            <a:endParaRPr lang="en-US" altLang="ko-KR" dirty="0">
              <a:ea typeface="굴림" pitchFamily="34" charset="-127"/>
            </a:endParaRPr>
          </a:p>
          <a:p>
            <a:endParaRPr lang="en-US" altLang="ko-KR" dirty="0" smtClean="0">
              <a:ea typeface="굴림" pitchFamily="34" charset="-127"/>
            </a:endParaRPr>
          </a:p>
          <a:p>
            <a:endParaRPr lang="en-US" altLang="ko-KR" dirty="0">
              <a:ea typeface="굴림" pitchFamily="34" charset="-127"/>
            </a:endParaRPr>
          </a:p>
          <a:p>
            <a:endParaRPr lang="en-US" altLang="ko-KR" dirty="0" smtClean="0">
              <a:ea typeface="굴림" pitchFamily="34" charset="-127"/>
            </a:endParaRPr>
          </a:p>
          <a:p>
            <a:r>
              <a:rPr lang="en-US" altLang="ko-KR" dirty="0">
                <a:ea typeface="굴림" pitchFamily="34" charset="-127"/>
              </a:rPr>
              <a:t>If the list lengths are </a:t>
            </a:r>
            <a:r>
              <a:rPr lang="en-US" altLang="ko-KR" i="1" dirty="0">
                <a:ea typeface="굴림" pitchFamily="34" charset="-127"/>
              </a:rPr>
              <a:t>x</a:t>
            </a:r>
            <a:r>
              <a:rPr lang="en-US" altLang="ko-KR" dirty="0">
                <a:ea typeface="굴림" pitchFamily="34" charset="-127"/>
              </a:rPr>
              <a:t> and </a:t>
            </a:r>
            <a:r>
              <a:rPr lang="en-US" altLang="ko-KR" i="1" dirty="0">
                <a:ea typeface="굴림" pitchFamily="34" charset="-127"/>
              </a:rPr>
              <a:t>y</a:t>
            </a:r>
            <a:r>
              <a:rPr lang="en-US" altLang="ko-KR" dirty="0">
                <a:ea typeface="굴림" pitchFamily="34" charset="-127"/>
              </a:rPr>
              <a:t>, the merge takes </a:t>
            </a:r>
            <a:r>
              <a:rPr lang="en-US" altLang="ko-KR" dirty="0" smtClean="0">
                <a:ea typeface="굴림" pitchFamily="34" charset="-127"/>
              </a:rPr>
              <a:t>O(</a:t>
            </a:r>
            <a:r>
              <a:rPr lang="en-US" altLang="ko-KR" i="1" dirty="0" err="1" smtClean="0">
                <a:ea typeface="굴림" pitchFamily="34" charset="-127"/>
              </a:rPr>
              <a:t>x+y</a:t>
            </a:r>
            <a:r>
              <a:rPr lang="en-US" altLang="ko-KR" dirty="0" smtClean="0">
                <a:ea typeface="굴림" pitchFamily="34" charset="-127"/>
              </a:rPr>
              <a:t>) operations</a:t>
            </a:r>
            <a:r>
              <a:rPr lang="en-US" altLang="ko-KR" dirty="0">
                <a:ea typeface="굴림" pitchFamily="34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C00000"/>
                </a:solidFill>
                <a:ea typeface="굴림" pitchFamily="34" charset="-127"/>
              </a:rPr>
              <a:t>	Important: </a:t>
            </a:r>
            <a:r>
              <a:rPr lang="en-US" altLang="ko-KR" dirty="0">
                <a:solidFill>
                  <a:srgbClr val="C00000"/>
                </a:solidFill>
                <a:ea typeface="굴림" pitchFamily="34" charset="-127"/>
              </a:rPr>
              <a:t>postings sorted by </a:t>
            </a:r>
            <a:r>
              <a:rPr lang="en-US" altLang="ko-KR" dirty="0" err="1">
                <a:solidFill>
                  <a:srgbClr val="C00000"/>
                </a:solidFill>
                <a:ea typeface="굴림" pitchFamily="34" charset="-127"/>
              </a:rPr>
              <a:t>docID</a:t>
            </a:r>
            <a:r>
              <a:rPr lang="en-US" altLang="ko-KR" dirty="0" smtClean="0">
                <a:solidFill>
                  <a:srgbClr val="C00000"/>
                </a:solidFill>
                <a:ea typeface="굴림" pitchFamily="34" charset="-127"/>
              </a:rPr>
              <a:t>.</a:t>
            </a:r>
            <a:endParaRPr lang="en-US" altLang="ko-KR" dirty="0">
              <a:solidFill>
                <a:srgbClr val="C00000"/>
              </a:solidFill>
              <a:ea typeface="굴림" pitchFamily="34" charset="-127"/>
            </a:endParaRPr>
          </a:p>
        </p:txBody>
      </p:sp>
      <p:pic>
        <p:nvPicPr>
          <p:cNvPr id="5122" name="Picture 2" descr="E:\GoogleDrive\15_COSE472_InfoRetrieval\CSE6240SP15_backup\cse6240slides_source\week1\interse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70" y="3657600"/>
            <a:ext cx="7499030" cy="175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43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Intersecting two postings lists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(a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“merge” </a:t>
            </a:r>
            <a:r>
              <a:rPr lang="en-US" dirty="0">
                <a:ea typeface="ＭＳ Ｐゴシック" charset="0"/>
                <a:cs typeface="ＭＳ Ｐゴシック" charset="0"/>
              </a:rPr>
              <a:t>algorithm)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CA2F267B-FE11-4991-A5BE-B0D5A47CF966}" type="slidenum">
              <a:rPr lang="en-US">
                <a:solidFill>
                  <a:srgbClr val="898989"/>
                </a:solidFill>
                <a:ea typeface="ＭＳ Ｐゴシック" pitchFamily="34" charset="-128"/>
                <a:cs typeface="Arial Unicode MS" pitchFamily="34" charset="-128"/>
              </a:rPr>
              <a:pPr/>
              <a:t>12</a:t>
            </a:fld>
            <a:endParaRPr lang="en-US">
              <a:solidFill>
                <a:srgbClr val="898989"/>
              </a:solidFill>
              <a:ea typeface="ＭＳ Ｐゴシック" pitchFamily="34" charset="-128"/>
              <a:cs typeface="Arial Unicode MS" pitchFamily="34" charset="-128"/>
            </a:endParaRPr>
          </a:p>
        </p:txBody>
      </p:sp>
      <p:pic>
        <p:nvPicPr>
          <p:cNvPr id="3174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9725"/>
            <a:ext cx="6858000" cy="511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41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Phrase queries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 smtClean="0">
                <a:ea typeface="ＭＳ Ｐゴシック" pitchFamily="34" charset="-128"/>
              </a:rPr>
              <a:t>We want to be able to answer queries such as </a:t>
            </a:r>
            <a:r>
              <a:rPr lang="en-US" sz="3000" b="1" dirty="0" smtClean="0">
                <a:ea typeface="ＭＳ Ｐゴシック" pitchFamily="34" charset="-128"/>
              </a:rPr>
              <a:t>“</a:t>
            </a:r>
            <a:r>
              <a:rPr lang="en-US" sz="3000" b="1" i="1" dirty="0" err="1" smtClean="0">
                <a:ea typeface="ＭＳ Ｐゴシック" pitchFamily="34" charset="-128"/>
              </a:rPr>
              <a:t>stanford</a:t>
            </a:r>
            <a:r>
              <a:rPr lang="en-US" sz="3000" b="1" i="1" dirty="0" smtClean="0">
                <a:ea typeface="ＭＳ Ｐゴシック" pitchFamily="34" charset="-128"/>
              </a:rPr>
              <a:t> university” </a:t>
            </a:r>
            <a:r>
              <a:rPr lang="en-US" sz="3000" dirty="0" smtClean="0">
                <a:ea typeface="ＭＳ Ｐゴシック" pitchFamily="34" charset="-128"/>
              </a:rPr>
              <a:t>– as a phrase</a:t>
            </a:r>
            <a:endParaRPr lang="en-US" sz="3000" b="1" i="1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3000" dirty="0" smtClean="0">
                <a:ea typeface="ＭＳ Ｐゴシック" pitchFamily="34" charset="-128"/>
              </a:rPr>
              <a:t>Thus the sentence </a:t>
            </a:r>
            <a:r>
              <a:rPr lang="en-US" sz="3000" i="1" dirty="0" smtClean="0">
                <a:ea typeface="ＭＳ Ｐゴシック" pitchFamily="34" charset="-128"/>
              </a:rPr>
              <a:t>“I went to </a:t>
            </a:r>
            <a:r>
              <a:rPr lang="en-US" sz="3000" i="1" dirty="0" smtClean="0">
                <a:ea typeface="ＭＳ Ｐゴシック" pitchFamily="34" charset="-128"/>
              </a:rPr>
              <a:t>a university </a:t>
            </a:r>
            <a:r>
              <a:rPr lang="en-US" sz="3000" i="1" dirty="0" smtClean="0">
                <a:ea typeface="ＭＳ Ｐゴシック" pitchFamily="34" charset="-128"/>
              </a:rPr>
              <a:t>at Stanford”</a:t>
            </a:r>
            <a:r>
              <a:rPr lang="en-US" sz="3000" dirty="0" smtClean="0">
                <a:ea typeface="ＭＳ Ｐゴシック" pitchFamily="34" charset="-128"/>
              </a:rPr>
              <a:t> is not a match. 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>
                <a:ea typeface="ＭＳ Ｐゴシック" pitchFamily="34" charset="-128"/>
              </a:rPr>
              <a:t>The concept of phrase queries has proven easily understood by users; one of the few “advanced search” ideas that works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>
                <a:ea typeface="ＭＳ Ｐゴシック" pitchFamily="34" charset="-128"/>
              </a:rPr>
              <a:t>Many more queries are </a:t>
            </a:r>
            <a:r>
              <a:rPr lang="en-US" sz="2600" i="1" dirty="0" smtClean="0">
                <a:ea typeface="ＭＳ Ｐゴシック" pitchFamily="34" charset="-128"/>
              </a:rPr>
              <a:t>implicit phrase queries</a:t>
            </a:r>
            <a:endParaRPr lang="en-US" sz="26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3000" dirty="0" smtClean="0">
                <a:ea typeface="ＭＳ Ｐゴシック" pitchFamily="34" charset="-128"/>
              </a:rPr>
              <a:t>For this, it no longer suffices to store only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3000" dirty="0" smtClean="0">
                <a:ea typeface="ＭＳ Ｐゴシック" pitchFamily="34" charset="-128"/>
              </a:rPr>
              <a:t>   &lt;</a:t>
            </a:r>
            <a:r>
              <a:rPr lang="en-US" sz="3000" i="1" dirty="0" smtClean="0">
                <a:ea typeface="ＭＳ Ｐゴシック" pitchFamily="34" charset="-128"/>
              </a:rPr>
              <a:t>term </a:t>
            </a:r>
            <a:r>
              <a:rPr lang="en-US" sz="3000" dirty="0" smtClean="0">
                <a:ea typeface="ＭＳ Ｐゴシック" pitchFamily="34" charset="-128"/>
              </a:rPr>
              <a:t>: </a:t>
            </a:r>
            <a:r>
              <a:rPr lang="en-US" sz="3000" i="1" dirty="0" smtClean="0">
                <a:ea typeface="ＭＳ Ｐゴシック" pitchFamily="34" charset="-128"/>
              </a:rPr>
              <a:t>docs</a:t>
            </a:r>
            <a:r>
              <a:rPr lang="en-US" sz="3000" dirty="0" smtClean="0">
                <a:ea typeface="ＭＳ Ｐゴシック" pitchFamily="34" charset="-128"/>
              </a:rPr>
              <a:t>&gt; entries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30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 sz="3000" b="1" dirty="0" smtClean="0">
              <a:ea typeface="ＭＳ Ｐゴシック" pitchFamily="34" charset="-128"/>
            </a:endParaRPr>
          </a:p>
        </p:txBody>
      </p:sp>
      <p:sp>
        <p:nvSpPr>
          <p:cNvPr id="4608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2.4</a:t>
            </a:r>
          </a:p>
        </p:txBody>
      </p:sp>
    </p:spTree>
    <p:extLst>
      <p:ext uri="{BB962C8B-B14F-4D97-AF65-F5344CB8AC3E}">
        <p14:creationId xmlns:p14="http://schemas.microsoft.com/office/powerpoint/2010/main" val="358788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 first attempt: Biword indexes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Index every consecutive pair of terms in the text as a phrase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For example the text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“Friends</a:t>
            </a:r>
            <a:r>
              <a:rPr lang="en-US" dirty="0">
                <a:ea typeface="ＭＳ Ｐゴシック" charset="0"/>
                <a:cs typeface="ＭＳ Ｐゴシック" charset="0"/>
              </a:rPr>
              <a:t>, Romans,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Countrymen” </a:t>
            </a:r>
            <a:r>
              <a:rPr lang="en-US" dirty="0">
                <a:ea typeface="ＭＳ Ｐゴシック" charset="0"/>
                <a:cs typeface="ＭＳ Ｐゴシック" charset="0"/>
              </a:rPr>
              <a:t>would generate the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biwords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b="1" i="1" dirty="0">
                <a:ea typeface="ＭＳ Ｐゴシック" charset="0"/>
              </a:rPr>
              <a:t>friends romans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b="1" i="1" dirty="0">
                <a:ea typeface="ＭＳ Ｐゴシック" charset="0"/>
              </a:rPr>
              <a:t>romans countrymen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Each of these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biwords</a:t>
            </a:r>
            <a:r>
              <a:rPr lang="en-US" dirty="0">
                <a:ea typeface="ＭＳ Ｐゴシック" charset="0"/>
                <a:cs typeface="ＭＳ Ｐゴシック" charset="0"/>
              </a:rPr>
              <a:t> is now a dictionary term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Two-word phrase query-processing is now immediate.</a:t>
            </a:r>
          </a:p>
        </p:txBody>
      </p:sp>
      <p:sp>
        <p:nvSpPr>
          <p:cNvPr id="4710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2.4.1</a:t>
            </a:r>
          </a:p>
        </p:txBody>
      </p:sp>
    </p:spTree>
    <p:extLst>
      <p:ext uri="{BB962C8B-B14F-4D97-AF65-F5344CB8AC3E}">
        <p14:creationId xmlns:p14="http://schemas.microsoft.com/office/powerpoint/2010/main" val="236902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A first attempt: </a:t>
            </a:r>
            <a:r>
              <a:rPr lang="en-US" dirty="0" err="1" smtClean="0">
                <a:ea typeface="ＭＳ Ｐゴシック" pitchFamily="34" charset="-128"/>
              </a:rPr>
              <a:t>Biword</a:t>
            </a:r>
            <a:r>
              <a:rPr lang="en-US" dirty="0" smtClean="0">
                <a:ea typeface="ＭＳ Ｐゴシック" pitchFamily="34" charset="-128"/>
              </a:rPr>
              <a:t> indexes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For multi-word phrase query such as "A B C D", we may use </a:t>
            </a:r>
            <a:r>
              <a:rPr lang="en-US" dirty="0" smtClean="0"/>
              <a:t>Boolean query </a:t>
            </a:r>
            <a:r>
              <a:rPr lang="en-US" dirty="0"/>
              <a:t>"A B" AND "B C" AND "C </a:t>
            </a:r>
            <a:r>
              <a:rPr lang="en-US" dirty="0" smtClean="0"/>
              <a:t>D“</a:t>
            </a:r>
          </a:p>
          <a:p>
            <a:pPr lvl="1"/>
            <a:r>
              <a:rPr lang="en-US" dirty="0"/>
              <a:t>False positive: "A B </a:t>
            </a:r>
            <a:r>
              <a:rPr lang="en-US" dirty="0" err="1"/>
              <a:t>B</a:t>
            </a:r>
            <a:r>
              <a:rPr lang="en-US" dirty="0"/>
              <a:t> C </a:t>
            </a:r>
            <a:r>
              <a:rPr lang="en-US" dirty="0" err="1"/>
              <a:t>C</a:t>
            </a:r>
            <a:r>
              <a:rPr lang="en-US" dirty="0"/>
              <a:t> D" is a </a:t>
            </a:r>
            <a:r>
              <a:rPr lang="en-US" dirty="0" smtClean="0"/>
              <a:t>match</a:t>
            </a:r>
          </a:p>
          <a:p>
            <a:r>
              <a:rPr lang="en-US" dirty="0"/>
              <a:t>larger index size (single-word + Bi-word dictionary</a:t>
            </a:r>
            <a:r>
              <a:rPr lang="en-US" dirty="0" smtClean="0"/>
              <a:t>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710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2.4.1</a:t>
            </a:r>
          </a:p>
        </p:txBody>
      </p:sp>
    </p:spTree>
    <p:extLst>
      <p:ext uri="{BB962C8B-B14F-4D97-AF65-F5344CB8AC3E}">
        <p14:creationId xmlns:p14="http://schemas.microsoft.com/office/powerpoint/2010/main" val="204086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Solution 2: Positional indexes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 the postings, store, for each </a:t>
            </a:r>
            <a:r>
              <a:rPr lang="en-US" b="1" i="1" smtClean="0">
                <a:ea typeface="ＭＳ Ｐゴシック" pitchFamily="34" charset="-128"/>
              </a:rPr>
              <a:t>term </a:t>
            </a:r>
            <a:r>
              <a:rPr lang="en-US" smtClean="0">
                <a:ea typeface="ＭＳ Ｐゴシック" pitchFamily="34" charset="-128"/>
              </a:rPr>
              <a:t>the position(s) in which tokens of it appear:</a:t>
            </a:r>
          </a:p>
          <a:p>
            <a:endParaRPr lang="en-US" smtClean="0">
              <a:ea typeface="ＭＳ Ｐゴシック" pitchFamily="34" charset="-128"/>
            </a:endParaRPr>
          </a:p>
          <a:p>
            <a:pPr lvl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&lt;</a:t>
            </a:r>
            <a:r>
              <a:rPr lang="en-US" b="1" i="1" smtClean="0">
                <a:ea typeface="ＭＳ Ｐゴシック" pitchFamily="34" charset="-128"/>
              </a:rPr>
              <a:t>term</a:t>
            </a:r>
            <a:r>
              <a:rPr lang="en-US" i="1" smtClean="0">
                <a:ea typeface="ＭＳ Ｐゴシック" pitchFamily="34" charset="-128"/>
              </a:rPr>
              <a:t>, </a:t>
            </a:r>
            <a:r>
              <a:rPr lang="en-US" smtClean="0">
                <a:ea typeface="ＭＳ Ｐゴシック" pitchFamily="34" charset="-128"/>
              </a:rPr>
              <a:t>number of docs containing </a:t>
            </a:r>
            <a:r>
              <a:rPr lang="en-US" b="1" i="1" smtClean="0">
                <a:ea typeface="ＭＳ Ｐゴシック" pitchFamily="34" charset="-128"/>
              </a:rPr>
              <a:t>term</a:t>
            </a:r>
            <a:r>
              <a:rPr lang="en-US" smtClean="0">
                <a:ea typeface="ＭＳ Ｐゴシック" pitchFamily="34" charset="-128"/>
              </a:rPr>
              <a:t>;</a:t>
            </a:r>
          </a:p>
          <a:p>
            <a:pPr lvl="1">
              <a:buFont typeface="Wingdings" pitchFamily="2" charset="2"/>
              <a:buNone/>
            </a:pPr>
            <a:r>
              <a:rPr lang="en-US" i="1" smtClean="0">
                <a:ea typeface="ＭＳ Ｐゴシック" pitchFamily="34" charset="-128"/>
              </a:rPr>
              <a:t>doc1</a:t>
            </a:r>
            <a:r>
              <a:rPr lang="en-US" smtClean="0">
                <a:ea typeface="ＭＳ Ｐゴシック" pitchFamily="34" charset="-128"/>
              </a:rPr>
              <a:t>: position1, position2 … ;</a:t>
            </a:r>
          </a:p>
          <a:p>
            <a:pPr lvl="1">
              <a:buFont typeface="Wingdings" pitchFamily="2" charset="2"/>
              <a:buNone/>
            </a:pPr>
            <a:r>
              <a:rPr lang="en-US" i="1" smtClean="0">
                <a:ea typeface="ＭＳ Ｐゴシック" pitchFamily="34" charset="-128"/>
              </a:rPr>
              <a:t>doc2</a:t>
            </a:r>
            <a:r>
              <a:rPr lang="en-US" smtClean="0">
                <a:ea typeface="ＭＳ Ｐゴシック" pitchFamily="34" charset="-128"/>
              </a:rPr>
              <a:t>: position1, position2 … ;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etc.&gt;</a:t>
            </a:r>
          </a:p>
        </p:txBody>
      </p:sp>
      <p:sp>
        <p:nvSpPr>
          <p:cNvPr id="5018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393644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Positional index example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22098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For phrase queries, we use a merge algorithm recursively at the document level</a:t>
            </a:r>
          </a:p>
          <a:p>
            <a:r>
              <a:rPr lang="en-US" smtClean="0">
                <a:ea typeface="ＭＳ Ｐゴシック" pitchFamily="34" charset="-128"/>
              </a:rPr>
              <a:t>But we now need to deal with more than just equality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54102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sz="2800"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&lt;</a:t>
            </a:r>
            <a:r>
              <a:rPr lang="en-US" sz="2800" b="1" i="1"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be</a:t>
            </a:r>
            <a:r>
              <a:rPr lang="en-US" sz="2800"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: 993427;</a:t>
            </a:r>
          </a:p>
          <a:p>
            <a:pPr eaLnBrk="0" hangingPunct="0"/>
            <a:r>
              <a:rPr lang="en-US" sz="2800" i="1">
                <a:solidFill>
                  <a:srgbClr val="A40508"/>
                </a:solidFill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1</a:t>
            </a:r>
            <a:r>
              <a:rPr lang="en-US" sz="2800"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: 7, 18, 33, 72, 86, 231;</a:t>
            </a:r>
          </a:p>
          <a:p>
            <a:pPr eaLnBrk="0" hangingPunct="0"/>
            <a:r>
              <a:rPr lang="en-US" sz="2800" i="1">
                <a:solidFill>
                  <a:srgbClr val="A40508"/>
                </a:solidFill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2</a:t>
            </a:r>
            <a:r>
              <a:rPr lang="en-US" sz="2800"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: 3, 149;</a:t>
            </a:r>
          </a:p>
          <a:p>
            <a:pPr eaLnBrk="0" hangingPunct="0"/>
            <a:r>
              <a:rPr lang="en-US" sz="2800" i="1">
                <a:solidFill>
                  <a:srgbClr val="A40508"/>
                </a:solidFill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4</a:t>
            </a:r>
            <a:r>
              <a:rPr lang="en-US" sz="2800"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: 17, 191, 291, 430, 434;</a:t>
            </a:r>
          </a:p>
          <a:p>
            <a:pPr eaLnBrk="0" hangingPunct="0"/>
            <a:r>
              <a:rPr lang="en-US" sz="2800" i="1">
                <a:solidFill>
                  <a:srgbClr val="A40508"/>
                </a:solidFill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5</a:t>
            </a:r>
            <a:r>
              <a:rPr lang="en-US" sz="2800"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: 363, 367, …&gt;</a:t>
            </a:r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auto">
          <a:xfrm>
            <a:off x="4800600" y="2438400"/>
            <a:ext cx="4113213" cy="1371600"/>
          </a:xfrm>
          <a:prstGeom prst="leftArrowCallout">
            <a:avLst>
              <a:gd name="adj1" fmla="val 25000"/>
              <a:gd name="adj2" fmla="val 25000"/>
              <a:gd name="adj3" fmla="val 49981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Which of docs </a:t>
            </a:r>
            <a:r>
              <a:rPr lang="en-US">
                <a:solidFill>
                  <a:srgbClr val="A40508"/>
                </a:solidFill>
                <a:latin typeface="Times New Roman" pitchFamily="18" charset="0"/>
              </a:rPr>
              <a:t>1,2,4,5</a:t>
            </a:r>
          </a:p>
          <a:p>
            <a:pPr algn="ctr" eaLnBrk="0" hangingPunct="0"/>
            <a:r>
              <a:rPr lang="en-US">
                <a:latin typeface="Times New Roman" pitchFamily="18" charset="0"/>
              </a:rPr>
              <a:t>could contain “</a:t>
            </a:r>
            <a:r>
              <a:rPr lang="en-US" b="1" i="1">
                <a:latin typeface="Times New Roman" pitchFamily="18" charset="0"/>
              </a:rPr>
              <a:t>to be</a:t>
            </a:r>
          </a:p>
          <a:p>
            <a:pPr algn="ctr" eaLnBrk="0" hangingPunct="0"/>
            <a:r>
              <a:rPr lang="en-US" b="1" i="1">
                <a:latin typeface="Times New Roman" pitchFamily="18" charset="0"/>
              </a:rPr>
              <a:t>or not to be</a:t>
            </a:r>
            <a:r>
              <a:rPr lang="en-US">
                <a:latin typeface="Times New Roman" pitchFamily="18" charset="0"/>
              </a:rPr>
              <a:t>”?</a:t>
            </a:r>
          </a:p>
        </p:txBody>
      </p:sp>
      <p:sp>
        <p:nvSpPr>
          <p:cNvPr id="5120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16709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Processing a phrase query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mtClean="0">
                <a:ea typeface="ＭＳ Ｐゴシック" pitchFamily="34" charset="-128"/>
              </a:rPr>
              <a:t>Extract inverted index entries for each distinct term: </a:t>
            </a:r>
            <a:r>
              <a:rPr lang="en-US" b="1" i="1" smtClean="0">
                <a:ea typeface="ＭＳ Ｐゴシック" pitchFamily="34" charset="-128"/>
              </a:rPr>
              <a:t>to, be, or, not.</a:t>
            </a:r>
          </a:p>
          <a:p>
            <a:pPr>
              <a:lnSpc>
                <a:spcPct val="80000"/>
              </a:lnSpc>
            </a:pPr>
            <a:r>
              <a:rPr lang="en-US" smtClean="0">
                <a:ea typeface="ＭＳ Ｐゴシック" pitchFamily="34" charset="-128"/>
              </a:rPr>
              <a:t>Merge their </a:t>
            </a:r>
            <a:r>
              <a:rPr lang="en-US" i="1" smtClean="0">
                <a:ea typeface="ＭＳ Ｐゴシック" pitchFamily="34" charset="-128"/>
              </a:rPr>
              <a:t>doc:position</a:t>
            </a:r>
            <a:r>
              <a:rPr lang="en-US" smtClean="0">
                <a:ea typeface="ＭＳ Ｐゴシック" pitchFamily="34" charset="-128"/>
              </a:rPr>
              <a:t> lists to enumerate all positions with “</a:t>
            </a:r>
            <a:r>
              <a:rPr lang="en-US" b="1" i="1" smtClean="0">
                <a:ea typeface="ＭＳ Ｐゴシック" pitchFamily="34" charset="-128"/>
              </a:rPr>
              <a:t>to be or not to be</a:t>
            </a:r>
            <a:r>
              <a:rPr lang="en-US" smtClean="0">
                <a:ea typeface="ＭＳ Ｐゴシック" pitchFamily="34" charset="-128"/>
              </a:rPr>
              <a:t>”.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b="1" i="1" smtClean="0">
                <a:ea typeface="ＭＳ Ｐゴシック" pitchFamily="34" charset="-128"/>
              </a:rPr>
              <a:t>to</a:t>
            </a:r>
            <a:r>
              <a:rPr lang="en-US" i="1" smtClean="0">
                <a:ea typeface="ＭＳ Ｐゴシック" pitchFamily="34" charset="-128"/>
              </a:rPr>
              <a:t>: </a:t>
            </a:r>
          </a:p>
          <a:p>
            <a:pPr lvl="2">
              <a:lnSpc>
                <a:spcPct val="80000"/>
              </a:lnSpc>
              <a:spcBef>
                <a:spcPct val="50000"/>
              </a:spcBef>
            </a:pPr>
            <a:r>
              <a:rPr lang="en-US" i="1" smtClean="0">
                <a:ea typeface="ＭＳ Ｐゴシック" pitchFamily="34" charset="-128"/>
              </a:rPr>
              <a:t>2</a:t>
            </a:r>
            <a:r>
              <a:rPr lang="en-US" smtClean="0">
                <a:ea typeface="ＭＳ Ｐゴシック" pitchFamily="34" charset="-128"/>
              </a:rPr>
              <a:t>:1,17,74,222,551;</a:t>
            </a:r>
            <a:r>
              <a:rPr lang="en-US" i="1" smtClean="0">
                <a:ea typeface="ＭＳ Ｐゴシック" pitchFamily="34" charset="-128"/>
              </a:rPr>
              <a:t> </a:t>
            </a:r>
            <a:r>
              <a:rPr lang="en-US" i="1" smtClean="0">
                <a:solidFill>
                  <a:srgbClr val="990033"/>
                </a:solidFill>
                <a:ea typeface="ＭＳ Ｐゴシック" pitchFamily="34" charset="-128"/>
              </a:rPr>
              <a:t>4</a:t>
            </a:r>
            <a:r>
              <a:rPr lang="en-US" smtClean="0">
                <a:solidFill>
                  <a:srgbClr val="990033"/>
                </a:solidFill>
                <a:ea typeface="ＭＳ Ｐゴシック" pitchFamily="34" charset="-128"/>
              </a:rPr>
              <a:t>:8,16,190,429,433;</a:t>
            </a:r>
            <a:r>
              <a:rPr lang="en-US" smtClean="0">
                <a:ea typeface="ＭＳ Ｐゴシック" pitchFamily="34" charset="-128"/>
              </a:rPr>
              <a:t> </a:t>
            </a:r>
            <a:r>
              <a:rPr lang="en-US" i="1" smtClean="0">
                <a:ea typeface="ＭＳ Ｐゴシック" pitchFamily="34" charset="-128"/>
              </a:rPr>
              <a:t>7</a:t>
            </a:r>
            <a:r>
              <a:rPr lang="en-US" smtClean="0">
                <a:ea typeface="ＭＳ Ｐゴシック" pitchFamily="34" charset="-128"/>
              </a:rPr>
              <a:t>:13,23,191; ...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b="1" i="1" smtClean="0">
                <a:ea typeface="ＭＳ Ｐゴシック" pitchFamily="34" charset="-128"/>
              </a:rPr>
              <a:t>be</a:t>
            </a:r>
            <a:r>
              <a:rPr lang="en-US" i="1" smtClean="0">
                <a:ea typeface="ＭＳ Ｐゴシック" pitchFamily="34" charset="-128"/>
              </a:rPr>
              <a:t>:  </a:t>
            </a:r>
          </a:p>
          <a:p>
            <a:pPr lvl="2">
              <a:lnSpc>
                <a:spcPct val="80000"/>
              </a:lnSpc>
              <a:spcBef>
                <a:spcPct val="50000"/>
              </a:spcBef>
            </a:pPr>
            <a:r>
              <a:rPr lang="en-US" i="1" smtClean="0">
                <a:ea typeface="ＭＳ Ｐゴシック" pitchFamily="34" charset="-128"/>
              </a:rPr>
              <a:t>1</a:t>
            </a:r>
            <a:r>
              <a:rPr lang="en-US" smtClean="0">
                <a:ea typeface="ＭＳ Ｐゴシック" pitchFamily="34" charset="-128"/>
              </a:rPr>
              <a:t>:17,19; </a:t>
            </a:r>
            <a:r>
              <a:rPr lang="en-US" i="1" smtClean="0">
                <a:solidFill>
                  <a:srgbClr val="990033"/>
                </a:solidFill>
                <a:ea typeface="ＭＳ Ｐゴシック" pitchFamily="34" charset="-128"/>
              </a:rPr>
              <a:t>4</a:t>
            </a:r>
            <a:r>
              <a:rPr lang="en-US" smtClean="0">
                <a:solidFill>
                  <a:srgbClr val="990033"/>
                </a:solidFill>
                <a:ea typeface="ＭＳ Ｐゴシック" pitchFamily="34" charset="-128"/>
              </a:rPr>
              <a:t>:17,191,291,430,434;</a:t>
            </a:r>
            <a:r>
              <a:rPr lang="en-US" smtClean="0">
                <a:ea typeface="ＭＳ Ｐゴシック" pitchFamily="34" charset="-128"/>
              </a:rPr>
              <a:t> </a:t>
            </a:r>
            <a:r>
              <a:rPr lang="en-US" i="1" smtClean="0">
                <a:ea typeface="ＭＳ Ｐゴシック" pitchFamily="34" charset="-128"/>
              </a:rPr>
              <a:t>5</a:t>
            </a:r>
            <a:r>
              <a:rPr lang="en-US" smtClean="0">
                <a:ea typeface="ＭＳ Ｐゴシック" pitchFamily="34" charset="-128"/>
              </a:rPr>
              <a:t>:14,19,101; ...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mtClean="0">
                <a:ea typeface="ＭＳ Ｐゴシック" pitchFamily="34" charset="-128"/>
              </a:rPr>
              <a:t>Same general method for proximity searches</a:t>
            </a:r>
            <a:endParaRPr lang="en-US" b="1" i="1" smtClean="0">
              <a:ea typeface="ＭＳ Ｐゴシック" pitchFamily="34" charset="-128"/>
            </a:endParaRPr>
          </a:p>
        </p:txBody>
      </p:sp>
      <p:sp>
        <p:nvSpPr>
          <p:cNvPr id="5222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31305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Proximity queries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STATUTE </a:t>
            </a:r>
            <a:r>
              <a:rPr lang="en-US" dirty="0" smtClean="0">
                <a:solidFill>
                  <a:schemeClr val="tx2"/>
                </a:solidFill>
                <a:ea typeface="ＭＳ Ｐゴシック" pitchFamily="34" charset="-128"/>
                <a:cs typeface="Arial" charset="0"/>
              </a:rPr>
              <a:t>/3 FEDERAL /2 TORT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  <a:cs typeface="Arial" charset="0"/>
              </a:rPr>
              <a:t>/</a:t>
            </a:r>
            <a:r>
              <a:rPr lang="en-US" i="1" dirty="0" smtClean="0">
                <a:ea typeface="ＭＳ Ｐゴシック" pitchFamily="34" charset="-128"/>
                <a:cs typeface="Arial" charset="0"/>
              </a:rPr>
              <a:t>k</a:t>
            </a:r>
            <a:r>
              <a:rPr lang="en-US" dirty="0" smtClean="0">
                <a:ea typeface="ＭＳ Ｐゴシック" pitchFamily="34" charset="-128"/>
                <a:cs typeface="Arial" charset="0"/>
              </a:rPr>
              <a:t> means “within </a:t>
            </a:r>
            <a:r>
              <a:rPr lang="en-US" i="1" dirty="0" smtClean="0">
                <a:ea typeface="ＭＳ Ｐゴシック" pitchFamily="34" charset="-128"/>
                <a:cs typeface="Arial" charset="0"/>
              </a:rPr>
              <a:t>k</a:t>
            </a:r>
            <a:r>
              <a:rPr lang="en-US" dirty="0" smtClean="0">
                <a:ea typeface="ＭＳ Ｐゴシック" pitchFamily="34" charset="-128"/>
                <a:cs typeface="Arial" charset="0"/>
              </a:rPr>
              <a:t> words of”.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  <a:cs typeface="Arial" charset="0"/>
              </a:rPr>
              <a:t>Clearly, positional indexes can be used for such queries; </a:t>
            </a:r>
            <a:r>
              <a:rPr lang="en-US" dirty="0" err="1" smtClean="0">
                <a:ea typeface="ＭＳ Ｐゴシック" pitchFamily="34" charset="-128"/>
                <a:cs typeface="Arial" charset="0"/>
              </a:rPr>
              <a:t>biword</a:t>
            </a:r>
            <a:r>
              <a:rPr lang="en-US" dirty="0" smtClean="0">
                <a:ea typeface="ＭＳ Ｐゴシック" pitchFamily="34" charset="-128"/>
                <a:cs typeface="Arial" charset="0"/>
              </a:rPr>
              <a:t> indexes cannot</a:t>
            </a:r>
            <a:r>
              <a:rPr lang="en-US" dirty="0" smtClean="0">
                <a:ea typeface="ＭＳ Ｐゴシック" pitchFamily="34" charset="-128"/>
                <a:cs typeface="Arial" charset="0"/>
              </a:rPr>
              <a:t>.</a:t>
            </a:r>
            <a:endParaRPr lang="en-US" dirty="0" smtClean="0">
              <a:ea typeface="ＭＳ Ｐゴシック" pitchFamily="34" charset="-128"/>
              <a:cs typeface="Arial" charset="0"/>
            </a:endParaRPr>
          </a:p>
        </p:txBody>
      </p:sp>
      <p:sp>
        <p:nvSpPr>
          <p:cNvPr id="5325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65075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 smtClean="0">
                <a:ea typeface="굴림" pitchFamily="34" charset="-127"/>
              </a:rPr>
              <a:t>Web Search and Web Search Engines</a:t>
            </a:r>
            <a:endParaRPr lang="en-US" altLang="ko-KR" sz="4000" dirty="0" smtClean="0">
              <a:ea typeface="굴림" pitchFamily="34" charset="-127"/>
            </a:endParaRP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2396D8-141F-4651-98ED-D4F5FC4B8995}" type="slidenum">
              <a:rPr lang="en-US" altLang="ko-KR" smtClean="0">
                <a:solidFill>
                  <a:srgbClr val="777777"/>
                </a:solidFill>
                <a:ea typeface="굴림" pitchFamily="34" charset="-127"/>
              </a:rPr>
              <a:pPr eaLnBrk="1" hangingPunct="1"/>
              <a:t>2</a:t>
            </a:fld>
            <a:r>
              <a:rPr lang="en-US" altLang="ko-KR" smtClean="0">
                <a:solidFill>
                  <a:srgbClr val="777777"/>
                </a:solidFill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92125" y="1676400"/>
            <a:ext cx="8186738" cy="3575050"/>
          </a:xfrm>
        </p:spPr>
        <p:txBody>
          <a:bodyPr/>
          <a:lstStyle/>
          <a:p>
            <a:r>
              <a:rPr lang="en-US" dirty="0"/>
              <a:t>Web search is to find materials on the World Wide Web that satisfy </a:t>
            </a:r>
            <a:r>
              <a:rPr lang="en-US" dirty="0" smtClean="0"/>
              <a:t>an information </a:t>
            </a:r>
            <a:r>
              <a:rPr lang="en-US" dirty="0"/>
              <a:t>need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</a:t>
            </a:r>
            <a:r>
              <a:rPr lang="en-US" dirty="0"/>
              <a:t>web search </a:t>
            </a:r>
            <a:r>
              <a:rPr lang="en-US" dirty="0" smtClean="0"/>
              <a:t>engine is </a:t>
            </a:r>
            <a:r>
              <a:rPr lang="en-US" dirty="0"/>
              <a:t>a software system designed for web search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1993: W3Catalog</a:t>
            </a:r>
          </a:p>
          <a:p>
            <a:pPr lvl="1"/>
            <a:r>
              <a:rPr lang="en-US" dirty="0"/>
              <a:t>1994: </a:t>
            </a:r>
            <a:r>
              <a:rPr lang="en-US" dirty="0" err="1"/>
              <a:t>Webcrawler</a:t>
            </a:r>
            <a:r>
              <a:rPr lang="en-US" dirty="0"/>
              <a:t>, </a:t>
            </a:r>
            <a:r>
              <a:rPr lang="en-US" dirty="0" err="1"/>
              <a:t>Infoseek</a:t>
            </a:r>
            <a:r>
              <a:rPr lang="en-US" dirty="0"/>
              <a:t>, Lycos, go.com</a:t>
            </a:r>
          </a:p>
          <a:p>
            <a:pPr lvl="1"/>
            <a:r>
              <a:rPr lang="fi-FI" dirty="0"/>
              <a:t>1995: Yahoo!, Altavista-&gt;Yahoo!, Excite</a:t>
            </a:r>
          </a:p>
          <a:p>
            <a:pPr lvl="1"/>
            <a:r>
              <a:rPr lang="en-US" dirty="0"/>
              <a:t>1997: </a:t>
            </a:r>
            <a:r>
              <a:rPr lang="en-US" dirty="0" err="1"/>
              <a:t>Northen</a:t>
            </a:r>
            <a:r>
              <a:rPr lang="en-US" dirty="0"/>
              <a:t> Light, </a:t>
            </a:r>
            <a:r>
              <a:rPr lang="en-US" dirty="0" err="1"/>
              <a:t>Yandex</a:t>
            </a:r>
            <a:endParaRPr lang="en-US" dirty="0"/>
          </a:p>
          <a:p>
            <a:pPr lvl="1"/>
            <a:r>
              <a:rPr lang="en-US" dirty="0"/>
              <a:t>1998: Google, MSN Search</a:t>
            </a:r>
          </a:p>
          <a:p>
            <a:pPr lvl="1"/>
            <a:r>
              <a:rPr lang="en-US" dirty="0"/>
              <a:t>2000: </a:t>
            </a:r>
            <a:r>
              <a:rPr lang="en-US" dirty="0" err="1"/>
              <a:t>Baidu</a:t>
            </a:r>
            <a:endParaRPr lang="en-US" dirty="0"/>
          </a:p>
          <a:p>
            <a:pPr lvl="1"/>
            <a:r>
              <a:rPr lang="en-US" dirty="0"/>
              <a:t>2004: Yahoo! Search, </a:t>
            </a:r>
            <a:r>
              <a:rPr lang="en-US" dirty="0" err="1"/>
              <a:t>Sogou</a:t>
            </a:r>
            <a:endParaRPr lang="en-US" dirty="0"/>
          </a:p>
          <a:p>
            <a:pPr lvl="1"/>
            <a:r>
              <a:rPr lang="en-US" dirty="0"/>
              <a:t>2006: Live Search</a:t>
            </a:r>
          </a:p>
          <a:p>
            <a:pPr lvl="1"/>
            <a:r>
              <a:rPr lang="en-US" dirty="0"/>
              <a:t>2009: </a:t>
            </a:r>
            <a:r>
              <a:rPr lang="en-US" dirty="0" smtClean="0"/>
              <a:t>Bing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647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Positional index size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685800" y="4419600"/>
            <a:ext cx="7772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</a:pPr>
            <a:endParaRPr lang="en-US" sz="2600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A positional index expands postings storage </a:t>
            </a:r>
            <a:r>
              <a:rPr lang="en-US" i="1" dirty="0" smtClean="0">
                <a:ea typeface="ＭＳ Ｐゴシック" pitchFamily="34" charset="-128"/>
              </a:rPr>
              <a:t>substantially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Even though indices can be compressed</a:t>
            </a:r>
          </a:p>
          <a:p>
            <a:r>
              <a:rPr lang="en-US" dirty="0" smtClean="0">
                <a:ea typeface="ＭＳ Ｐゴシック" pitchFamily="34" charset="-128"/>
              </a:rPr>
              <a:t>Nevertheless, a positional index is now standardly used because of the power and usefulness of phrase and proximity queries … whether used explicitly or implicitly in a ranking retrieval system.</a:t>
            </a:r>
          </a:p>
        </p:txBody>
      </p:sp>
      <p:sp>
        <p:nvSpPr>
          <p:cNvPr id="54277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294142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 smtClean="0">
                <a:ea typeface="굴림" pitchFamily="34" charset="-127"/>
              </a:rPr>
              <a:t>Inverted Index Construction</a:t>
            </a:r>
            <a:endParaRPr lang="en-US" altLang="ko-KR" sz="4000" dirty="0" smtClean="0">
              <a:ea typeface="굴림" pitchFamily="34" charset="-127"/>
            </a:endParaRP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2396D8-141F-4651-98ED-D4F5FC4B8995}" type="slidenum">
              <a:rPr lang="en-US" altLang="ko-KR" smtClean="0">
                <a:solidFill>
                  <a:srgbClr val="777777"/>
                </a:solidFill>
                <a:ea typeface="굴림" pitchFamily="34" charset="-127"/>
              </a:rPr>
              <a:pPr eaLnBrk="1" hangingPunct="1"/>
              <a:t>21</a:t>
            </a:fld>
            <a:r>
              <a:rPr lang="en-US" altLang="ko-KR" smtClean="0">
                <a:solidFill>
                  <a:srgbClr val="777777"/>
                </a:solidFill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  <p:grpSp>
        <p:nvGrpSpPr>
          <p:cNvPr id="57" name="Group 66"/>
          <p:cNvGrpSpPr>
            <a:grpSpLocks/>
          </p:cNvGrpSpPr>
          <p:nvPr/>
        </p:nvGrpSpPr>
        <p:grpSpPr bwMode="auto">
          <a:xfrm>
            <a:off x="549275" y="2595562"/>
            <a:ext cx="8285163" cy="1143000"/>
            <a:chOff x="470" y="1728"/>
            <a:chExt cx="5219" cy="720"/>
          </a:xfrm>
        </p:grpSpPr>
        <p:sp>
          <p:nvSpPr>
            <p:cNvPr id="58" name="AutoShape 13"/>
            <p:cNvSpPr>
              <a:spLocks noChangeArrowheads="1"/>
            </p:cNvSpPr>
            <p:nvPr/>
          </p:nvSpPr>
          <p:spPr bwMode="auto">
            <a:xfrm>
              <a:off x="2031" y="1728"/>
              <a:ext cx="1075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Tokenizer</a:t>
              </a:r>
            </a:p>
          </p:txBody>
        </p:sp>
        <p:sp>
          <p:nvSpPr>
            <p:cNvPr id="59" name="AutoShape 17"/>
            <p:cNvSpPr>
              <a:spLocks noChangeArrowheads="1"/>
            </p:cNvSpPr>
            <p:nvPr/>
          </p:nvSpPr>
          <p:spPr bwMode="auto">
            <a:xfrm>
              <a:off x="2496" y="2064"/>
              <a:ext cx="192" cy="38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" name="Text Box 20"/>
            <p:cNvSpPr txBox="1">
              <a:spLocks noChangeArrowheads="1"/>
            </p:cNvSpPr>
            <p:nvPr/>
          </p:nvSpPr>
          <p:spPr bwMode="auto">
            <a:xfrm>
              <a:off x="470" y="2119"/>
              <a:ext cx="157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sz="2000" dirty="0" smtClean="0">
                  <a:solidFill>
                    <a:srgbClr val="000000"/>
                  </a:solidFill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Tokenize the texts</a:t>
              </a:r>
              <a:endParaRPr lang="en-US" sz="2000" dirty="0">
                <a:solidFill>
                  <a:srgbClr val="000000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3009" y="2100"/>
              <a:ext cx="69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Friends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3761" y="2106"/>
              <a:ext cx="75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Romans</a:t>
              </a:r>
            </a:p>
          </p:txBody>
        </p:sp>
        <p:sp>
          <p:nvSpPr>
            <p:cNvPr id="63" name="Rectangle 28"/>
            <p:cNvSpPr>
              <a:spLocks noChangeArrowheads="1"/>
            </p:cNvSpPr>
            <p:nvPr/>
          </p:nvSpPr>
          <p:spPr bwMode="auto">
            <a:xfrm>
              <a:off x="4608" y="2106"/>
              <a:ext cx="108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Countrymen</a:t>
              </a:r>
            </a:p>
          </p:txBody>
        </p:sp>
      </p:grpSp>
      <p:grpSp>
        <p:nvGrpSpPr>
          <p:cNvPr id="64" name="Group 70"/>
          <p:cNvGrpSpPr>
            <a:grpSpLocks/>
          </p:cNvGrpSpPr>
          <p:nvPr/>
        </p:nvGrpSpPr>
        <p:grpSpPr bwMode="auto">
          <a:xfrm>
            <a:off x="565150" y="3652837"/>
            <a:ext cx="8272463" cy="1381125"/>
            <a:chOff x="480" y="2394"/>
            <a:chExt cx="5211" cy="870"/>
          </a:xfrm>
        </p:grpSpPr>
        <p:sp>
          <p:nvSpPr>
            <p:cNvPr id="65" name="AutoShape 14"/>
            <p:cNvSpPr>
              <a:spLocks noChangeArrowheads="1"/>
            </p:cNvSpPr>
            <p:nvPr/>
          </p:nvSpPr>
          <p:spPr bwMode="auto">
            <a:xfrm>
              <a:off x="1680" y="2394"/>
              <a:ext cx="1824" cy="562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Linguistic modules</a:t>
              </a:r>
            </a:p>
          </p:txBody>
        </p:sp>
        <p:sp>
          <p:nvSpPr>
            <p:cNvPr id="66" name="AutoShape 18"/>
            <p:cNvSpPr>
              <a:spLocks noChangeArrowheads="1"/>
            </p:cNvSpPr>
            <p:nvPr/>
          </p:nvSpPr>
          <p:spPr bwMode="auto">
            <a:xfrm>
              <a:off x="2496" y="2928"/>
              <a:ext cx="192" cy="336"/>
            </a:xfrm>
            <a:prstGeom prst="down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7" name="Text Box 21"/>
            <p:cNvSpPr txBox="1">
              <a:spLocks noChangeArrowheads="1"/>
            </p:cNvSpPr>
            <p:nvPr/>
          </p:nvSpPr>
          <p:spPr bwMode="auto">
            <a:xfrm>
              <a:off x="480" y="2935"/>
              <a:ext cx="149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sz="2000" dirty="0" smtClean="0">
                  <a:solidFill>
                    <a:srgbClr val="000000"/>
                  </a:solidFill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Normalize tokens</a:t>
              </a:r>
              <a:endParaRPr lang="en-US" sz="2000" dirty="0">
                <a:solidFill>
                  <a:srgbClr val="000000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68" name="Rectangle 29"/>
            <p:cNvSpPr>
              <a:spLocks noChangeArrowheads="1"/>
            </p:cNvSpPr>
            <p:nvPr/>
          </p:nvSpPr>
          <p:spPr bwMode="auto">
            <a:xfrm>
              <a:off x="3092" y="2868"/>
              <a:ext cx="580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friend</a:t>
              </a:r>
            </a:p>
          </p:txBody>
        </p:sp>
        <p:sp>
          <p:nvSpPr>
            <p:cNvPr id="69" name="Rectangle 30"/>
            <p:cNvSpPr>
              <a:spLocks noChangeArrowheads="1"/>
            </p:cNvSpPr>
            <p:nvPr/>
          </p:nvSpPr>
          <p:spPr bwMode="auto">
            <a:xfrm>
              <a:off x="3854" y="2874"/>
              <a:ext cx="612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roman</a:t>
              </a:r>
            </a:p>
          </p:txBody>
        </p:sp>
        <p:sp>
          <p:nvSpPr>
            <p:cNvPr id="70" name="Rectangle 31"/>
            <p:cNvSpPr>
              <a:spLocks noChangeArrowheads="1"/>
            </p:cNvSpPr>
            <p:nvPr/>
          </p:nvSpPr>
          <p:spPr bwMode="auto">
            <a:xfrm>
              <a:off x="4653" y="2874"/>
              <a:ext cx="103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countryman</a:t>
              </a:r>
            </a:p>
          </p:txBody>
        </p:sp>
      </p:grpSp>
      <p:grpSp>
        <p:nvGrpSpPr>
          <p:cNvPr id="71" name="Group 72"/>
          <p:cNvGrpSpPr>
            <a:grpSpLocks/>
          </p:cNvGrpSpPr>
          <p:nvPr/>
        </p:nvGrpSpPr>
        <p:grpSpPr bwMode="auto">
          <a:xfrm>
            <a:off x="565150" y="5024437"/>
            <a:ext cx="8350250" cy="1604963"/>
            <a:chOff x="480" y="3258"/>
            <a:chExt cx="5260" cy="1011"/>
          </a:xfrm>
        </p:grpSpPr>
        <p:sp>
          <p:nvSpPr>
            <p:cNvPr id="72" name="AutoShape 15"/>
            <p:cNvSpPr>
              <a:spLocks noChangeArrowheads="1"/>
            </p:cNvSpPr>
            <p:nvPr/>
          </p:nvSpPr>
          <p:spPr bwMode="auto">
            <a:xfrm>
              <a:off x="2155" y="3258"/>
              <a:ext cx="850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Indexer</a:t>
              </a:r>
            </a:p>
          </p:txBody>
        </p:sp>
        <p:sp>
          <p:nvSpPr>
            <p:cNvPr id="73" name="AutoShape 22"/>
            <p:cNvSpPr>
              <a:spLocks noChangeArrowheads="1"/>
            </p:cNvSpPr>
            <p:nvPr/>
          </p:nvSpPr>
          <p:spPr bwMode="auto">
            <a:xfrm>
              <a:off x="2496" y="3594"/>
              <a:ext cx="192" cy="288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4" name="Text Box 23"/>
            <p:cNvSpPr txBox="1">
              <a:spLocks noChangeArrowheads="1"/>
            </p:cNvSpPr>
            <p:nvPr/>
          </p:nvSpPr>
          <p:spPr bwMode="auto">
            <a:xfrm>
              <a:off x="480" y="3728"/>
              <a:ext cx="12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sz="2000" dirty="0">
                  <a:solidFill>
                    <a:srgbClr val="000000"/>
                  </a:solidFill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Inverted index</a:t>
              </a:r>
            </a:p>
          </p:txBody>
        </p:sp>
        <p:grpSp>
          <p:nvGrpSpPr>
            <p:cNvPr id="75" name="Group 71"/>
            <p:cNvGrpSpPr>
              <a:grpSpLocks/>
            </p:cNvGrpSpPr>
            <p:nvPr/>
          </p:nvGrpSpPr>
          <p:grpSpPr bwMode="auto">
            <a:xfrm>
              <a:off x="3024" y="3258"/>
              <a:ext cx="2716" cy="1011"/>
              <a:chOff x="3024" y="3258"/>
              <a:chExt cx="2716" cy="1011"/>
            </a:xfrm>
          </p:grpSpPr>
          <p:grpSp>
            <p:nvGrpSpPr>
              <p:cNvPr id="76" name="Group 32"/>
              <p:cNvGrpSpPr>
                <a:grpSpLocks/>
              </p:cNvGrpSpPr>
              <p:nvPr/>
            </p:nvGrpSpPr>
            <p:grpSpPr bwMode="auto">
              <a:xfrm>
                <a:off x="3024" y="3306"/>
                <a:ext cx="1776" cy="963"/>
                <a:chOff x="528" y="2634"/>
                <a:chExt cx="1776" cy="963"/>
              </a:xfrm>
            </p:grpSpPr>
            <p:sp>
              <p:nvSpPr>
                <p:cNvPr id="88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528" y="2634"/>
                  <a:ext cx="647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r>
                    <a:rPr lang="en-US" b="1" i="1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friend</a:t>
                  </a:r>
                </a:p>
              </p:txBody>
            </p:sp>
            <p:sp>
              <p:nvSpPr>
                <p:cNvPr id="89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528" y="2970"/>
                  <a:ext cx="694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r>
                    <a:rPr lang="en-US" b="1" i="1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roman</a:t>
                  </a:r>
                </a:p>
              </p:txBody>
            </p:sp>
            <p:sp>
              <p:nvSpPr>
                <p:cNvPr id="90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28" y="3306"/>
                  <a:ext cx="1134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r>
                    <a:rPr lang="en-US" b="1" i="1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countryman</a:t>
                  </a:r>
                </a:p>
              </p:txBody>
            </p:sp>
            <p:sp>
              <p:nvSpPr>
                <p:cNvPr id="91" name="AutoShape 36"/>
                <p:cNvSpPr>
                  <a:spLocks noChangeArrowheads="1"/>
                </p:cNvSpPr>
                <p:nvPr/>
              </p:nvSpPr>
              <p:spPr bwMode="auto">
                <a:xfrm>
                  <a:off x="1584" y="2682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" name="AutoShape 37"/>
                <p:cNvSpPr>
                  <a:spLocks noChangeArrowheads="1"/>
                </p:cNvSpPr>
                <p:nvPr/>
              </p:nvSpPr>
              <p:spPr bwMode="auto">
                <a:xfrm>
                  <a:off x="1584" y="3018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" name="AutoShape 38"/>
                <p:cNvSpPr>
                  <a:spLocks noChangeArrowheads="1"/>
                </p:cNvSpPr>
                <p:nvPr/>
              </p:nvSpPr>
              <p:spPr bwMode="auto">
                <a:xfrm>
                  <a:off x="1584" y="3354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77" name="Text Box 39"/>
              <p:cNvSpPr txBox="1">
                <a:spLocks noChangeArrowheads="1"/>
              </p:cNvSpPr>
              <p:nvPr/>
            </p:nvSpPr>
            <p:spPr bwMode="auto">
              <a:xfrm>
                <a:off x="4883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sz="2400">
                    <a:solidFill>
                      <a:srgbClr val="000000"/>
                    </a:solidFill>
                    <a:latin typeface="Lucida Sans" pitchFamily="34" charset="0"/>
                    <a:ea typeface="ＭＳ Ｐゴシック" pitchFamily="34" charset="-128"/>
                    <a:cs typeface="Arial Unicode MS" pitchFamily="34" charset="-128"/>
                  </a:rPr>
                  <a:t>2</a:t>
                </a:r>
              </a:p>
            </p:txBody>
          </p:sp>
          <p:sp>
            <p:nvSpPr>
              <p:cNvPr id="78" name="Text Box 40"/>
              <p:cNvSpPr txBox="1">
                <a:spLocks noChangeArrowheads="1"/>
              </p:cNvSpPr>
              <p:nvPr/>
            </p:nvSpPr>
            <p:spPr bwMode="auto">
              <a:xfrm>
                <a:off x="5291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sz="2400">
                    <a:solidFill>
                      <a:srgbClr val="000000"/>
                    </a:solidFill>
                    <a:latin typeface="Lucida Sans" pitchFamily="34" charset="0"/>
                    <a:ea typeface="ＭＳ Ｐゴシック" pitchFamily="34" charset="-128"/>
                    <a:cs typeface="Arial Unicode MS" pitchFamily="34" charset="-128"/>
                  </a:rPr>
                  <a:t>4</a:t>
                </a:r>
              </a:p>
            </p:txBody>
          </p:sp>
          <p:sp>
            <p:nvSpPr>
              <p:cNvPr id="79" name="Text Box 41"/>
              <p:cNvSpPr txBox="1">
                <a:spLocks noChangeArrowheads="1"/>
              </p:cNvSpPr>
              <p:nvPr/>
            </p:nvSpPr>
            <p:spPr bwMode="auto">
              <a:xfrm>
                <a:off x="5304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sz="2400">
                    <a:solidFill>
                      <a:srgbClr val="000000"/>
                    </a:solidFill>
                    <a:latin typeface="Lucida Sans" pitchFamily="34" charset="0"/>
                    <a:ea typeface="ＭＳ Ｐゴシック" pitchFamily="34" charset="-128"/>
                    <a:cs typeface="Arial Unicode MS" pitchFamily="34" charset="-128"/>
                  </a:rPr>
                  <a:t>2</a:t>
                </a:r>
              </a:p>
            </p:txBody>
          </p:sp>
          <p:sp>
            <p:nvSpPr>
              <p:cNvPr id="80" name="Text Box 42"/>
              <p:cNvSpPr txBox="1">
                <a:spLocks noChangeArrowheads="1"/>
              </p:cNvSpPr>
              <p:nvPr/>
            </p:nvSpPr>
            <p:spPr bwMode="auto">
              <a:xfrm>
                <a:off x="4848" y="3936"/>
                <a:ext cx="38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sz="2400">
                    <a:solidFill>
                      <a:srgbClr val="000000"/>
                    </a:solidFill>
                    <a:latin typeface="Lucida Sans" pitchFamily="34" charset="0"/>
                    <a:ea typeface="ＭＳ Ｐゴシック" pitchFamily="34" charset="-128"/>
                    <a:cs typeface="Arial Unicode MS" pitchFamily="34" charset="-128"/>
                  </a:rPr>
                  <a:t>13</a:t>
                </a:r>
              </a:p>
            </p:txBody>
          </p:sp>
          <p:sp>
            <p:nvSpPr>
              <p:cNvPr id="81" name="Text Box 43"/>
              <p:cNvSpPr txBox="1">
                <a:spLocks noChangeArrowheads="1"/>
              </p:cNvSpPr>
              <p:nvPr/>
            </p:nvSpPr>
            <p:spPr bwMode="auto">
              <a:xfrm>
                <a:off x="5376" y="3930"/>
                <a:ext cx="36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sz="2400">
                    <a:solidFill>
                      <a:srgbClr val="000000"/>
                    </a:solidFill>
                    <a:latin typeface="Lucida Sans" pitchFamily="34" charset="0"/>
                    <a:ea typeface="ＭＳ Ｐゴシック" pitchFamily="34" charset="-128"/>
                    <a:cs typeface="Arial Unicode MS" pitchFamily="34" charset="-128"/>
                  </a:rPr>
                  <a:t>16</a:t>
                </a:r>
              </a:p>
            </p:txBody>
          </p:sp>
          <p:cxnSp>
            <p:nvCxnSpPr>
              <p:cNvPr id="82" name="AutoShape 44"/>
              <p:cNvCxnSpPr>
                <a:cxnSpLocks noChangeShapeType="1"/>
                <a:stCxn id="77" idx="3"/>
                <a:endCxn id="78" idx="1"/>
              </p:cNvCxnSpPr>
              <p:nvPr/>
            </p:nvCxnSpPr>
            <p:spPr bwMode="auto">
              <a:xfrm>
                <a:off x="5112" y="340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AutoShape 45"/>
              <p:cNvCxnSpPr>
                <a:cxnSpLocks noChangeShapeType="1"/>
                <a:stCxn id="78" idx="3"/>
              </p:cNvCxnSpPr>
              <p:nvPr/>
            </p:nvCxnSpPr>
            <p:spPr bwMode="auto">
              <a:xfrm>
                <a:off x="5534" y="3405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4" name="Text Box 46"/>
              <p:cNvSpPr txBox="1">
                <a:spLocks noChangeArrowheads="1"/>
              </p:cNvSpPr>
              <p:nvPr/>
            </p:nvSpPr>
            <p:spPr bwMode="auto">
              <a:xfrm>
                <a:off x="4896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sz="2400">
                    <a:solidFill>
                      <a:srgbClr val="000000"/>
                    </a:solidFill>
                    <a:latin typeface="Lucida Sans" pitchFamily="34" charset="0"/>
                    <a:ea typeface="ＭＳ Ｐゴシック" pitchFamily="34" charset="-128"/>
                    <a:cs typeface="Arial Unicode MS" pitchFamily="34" charset="-128"/>
                  </a:rPr>
                  <a:t>1</a:t>
                </a:r>
              </a:p>
            </p:txBody>
          </p:sp>
          <p:cxnSp>
            <p:nvCxnSpPr>
              <p:cNvPr id="85" name="AutoShape 47"/>
              <p:cNvCxnSpPr>
                <a:cxnSpLocks noChangeShapeType="1"/>
                <a:stCxn id="84" idx="3"/>
                <a:endCxn id="79" idx="1"/>
              </p:cNvCxnSpPr>
              <p:nvPr/>
            </p:nvCxnSpPr>
            <p:spPr bwMode="auto">
              <a:xfrm>
                <a:off x="5125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AutoShape 48"/>
              <p:cNvCxnSpPr>
                <a:cxnSpLocks noChangeShapeType="1"/>
                <a:stCxn id="79" idx="3"/>
              </p:cNvCxnSpPr>
              <p:nvPr/>
            </p:nvCxnSpPr>
            <p:spPr bwMode="auto">
              <a:xfrm>
                <a:off x="5547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7" name="AutoShape 49"/>
              <p:cNvCxnSpPr>
                <a:cxnSpLocks noChangeShapeType="1"/>
                <a:stCxn id="80" idx="3"/>
                <a:endCxn id="81" idx="1"/>
              </p:cNvCxnSpPr>
              <p:nvPr/>
            </p:nvCxnSpPr>
            <p:spPr bwMode="auto">
              <a:xfrm flipV="1">
                <a:off x="5232" y="4077"/>
                <a:ext cx="144" cy="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4" name="AutoShape 16"/>
          <p:cNvSpPr>
            <a:spLocks noChangeArrowheads="1"/>
          </p:cNvSpPr>
          <p:nvPr/>
        </p:nvSpPr>
        <p:spPr bwMode="auto">
          <a:xfrm>
            <a:off x="3765550" y="2062162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" name="Text Box 19"/>
          <p:cNvSpPr txBox="1">
            <a:spLocks noChangeArrowheads="1"/>
          </p:cNvSpPr>
          <p:nvPr/>
        </p:nvSpPr>
        <p:spPr bwMode="auto">
          <a:xfrm>
            <a:off x="549275" y="1539875"/>
            <a:ext cx="19097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000">
                <a:solidFill>
                  <a:srgbClr val="000000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Documents to</a:t>
            </a:r>
          </a:p>
          <a:p>
            <a:r>
              <a:rPr lang="en-US" sz="2000">
                <a:solidFill>
                  <a:srgbClr val="000000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be indexed</a:t>
            </a:r>
          </a:p>
        </p:txBody>
      </p:sp>
      <p:sp>
        <p:nvSpPr>
          <p:cNvPr id="96" name="Rectangle 24"/>
          <p:cNvSpPr>
            <a:spLocks noChangeArrowheads="1"/>
          </p:cNvSpPr>
          <p:nvPr/>
        </p:nvSpPr>
        <p:spPr bwMode="auto">
          <a:xfrm>
            <a:off x="4743450" y="1600200"/>
            <a:ext cx="39417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Friends, Romans, countrymen.</a:t>
            </a:r>
          </a:p>
        </p:txBody>
      </p:sp>
      <p:sp>
        <p:nvSpPr>
          <p:cNvPr id="97" name="Oval 62"/>
          <p:cNvSpPr>
            <a:spLocks noChangeArrowheads="1"/>
          </p:cNvSpPr>
          <p:nvPr/>
        </p:nvSpPr>
        <p:spPr bwMode="auto">
          <a:xfrm>
            <a:off x="6661150" y="2138362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" name="Oval 63"/>
          <p:cNvSpPr>
            <a:spLocks noChangeArrowheads="1"/>
          </p:cNvSpPr>
          <p:nvPr/>
        </p:nvSpPr>
        <p:spPr bwMode="auto">
          <a:xfrm>
            <a:off x="6661150" y="2290762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9" name="Oval 64"/>
          <p:cNvSpPr>
            <a:spLocks noChangeArrowheads="1"/>
          </p:cNvSpPr>
          <p:nvPr/>
        </p:nvSpPr>
        <p:spPr bwMode="auto">
          <a:xfrm>
            <a:off x="6661150" y="2443162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00" name="Group 6"/>
          <p:cNvGrpSpPr>
            <a:grpSpLocks/>
          </p:cNvGrpSpPr>
          <p:nvPr/>
        </p:nvGrpSpPr>
        <p:grpSpPr bwMode="auto">
          <a:xfrm>
            <a:off x="3003550" y="1452562"/>
            <a:ext cx="1524000" cy="685800"/>
            <a:chOff x="3200400" y="1600200"/>
            <a:chExt cx="1524000" cy="685800"/>
          </a:xfrm>
        </p:grpSpPr>
        <p:pic>
          <p:nvPicPr>
            <p:cNvPr id="101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400" y="1674446"/>
              <a:ext cx="381000" cy="459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" name="Picture 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1826846"/>
              <a:ext cx="381000" cy="459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" name="Picture 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1752600"/>
              <a:ext cx="381000" cy="459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" name="Picture 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1600200"/>
              <a:ext cx="381000" cy="459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" name="Picture 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400" y="1752600"/>
              <a:ext cx="381000" cy="459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" name="Picture 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0" y="1600200"/>
              <a:ext cx="381000" cy="459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575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 smtClean="0">
                <a:ea typeface="굴림" pitchFamily="34" charset="-127"/>
              </a:rPr>
              <a:t>Tokenization</a:t>
            </a:r>
            <a:endParaRPr lang="en-US" altLang="ko-KR" sz="4000" dirty="0" smtClean="0">
              <a:ea typeface="굴림" pitchFamily="34" charset="-127"/>
            </a:endParaRP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2396D8-141F-4651-98ED-D4F5FC4B8995}" type="slidenum">
              <a:rPr lang="en-US" altLang="ko-KR" smtClean="0">
                <a:solidFill>
                  <a:srgbClr val="777777"/>
                </a:solidFill>
                <a:ea typeface="굴림" pitchFamily="34" charset="-127"/>
              </a:rPr>
              <a:pPr eaLnBrk="1" hangingPunct="1"/>
              <a:t>22</a:t>
            </a:fld>
            <a:r>
              <a:rPr lang="en-US" altLang="ko-KR" smtClean="0">
                <a:solidFill>
                  <a:srgbClr val="777777"/>
                </a:solidFill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92125" y="1676400"/>
            <a:ext cx="8186738" cy="35750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sym typeface="Symbol" charset="2"/>
              </a:rPr>
              <a:t>Cut </a:t>
            </a:r>
            <a:r>
              <a:rPr lang="en-US" dirty="0">
                <a:sym typeface="Symbol" charset="2"/>
              </a:rPr>
              <a:t>character sequence into word </a:t>
            </a:r>
            <a:r>
              <a:rPr lang="en-US" dirty="0" smtClean="0">
                <a:sym typeface="Symbol" charset="2"/>
              </a:rPr>
              <a:t>tokens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/>
              <a:t>Complications:</a:t>
            </a:r>
            <a:endParaRPr lang="en-US" dirty="0">
              <a:sym typeface="Symbol" charset="2"/>
            </a:endParaRP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sym typeface="Symbol" charset="2"/>
              </a:rPr>
              <a:t>"Hewlett-Packard" </a:t>
            </a:r>
            <a:r>
              <a:rPr lang="en-US" dirty="0" smtClean="0">
                <a:sym typeface="Symbol" charset="2"/>
              </a:rPr>
              <a:t>-&gt; </a:t>
            </a:r>
            <a:r>
              <a:rPr lang="en-US" dirty="0">
                <a:sym typeface="Symbol" charset="2"/>
              </a:rPr>
              <a:t>"Hewlett" and "Packard" as two </a:t>
            </a:r>
            <a:r>
              <a:rPr lang="en-US" dirty="0" smtClean="0">
                <a:sym typeface="Symbol" charset="2"/>
              </a:rPr>
              <a:t>separate tokens</a:t>
            </a:r>
            <a:r>
              <a:rPr lang="en-US" dirty="0">
                <a:sym typeface="Symbol" charset="2"/>
              </a:rPr>
              <a:t>?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ym typeface="Symbol" charset="2"/>
              </a:rPr>
              <a:t>“State-of-the-art”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ym typeface="Symbol" charset="2"/>
              </a:rPr>
              <a:t>Numbers often are not indexed as text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Dates: 2/12/91, Mar.12, 1991, 55 B.C.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My PGP key is 324a3df234cb23e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IP addresses: 100.2.86.144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Tracking numbers: </a:t>
            </a:r>
            <a:r>
              <a:rPr lang="en-US" dirty="0" smtClean="0"/>
              <a:t>1Z9999W99845399981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7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 smtClean="0">
                <a:ea typeface="굴림" pitchFamily="34" charset="-127"/>
              </a:rPr>
              <a:t>Normalization</a:t>
            </a:r>
            <a:endParaRPr lang="en-US" altLang="ko-KR" sz="4000" dirty="0" smtClean="0">
              <a:ea typeface="굴림" pitchFamily="34" charset="-127"/>
            </a:endParaRP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2396D8-141F-4651-98ED-D4F5FC4B8995}" type="slidenum">
              <a:rPr lang="en-US" altLang="ko-KR" smtClean="0">
                <a:solidFill>
                  <a:srgbClr val="777777"/>
                </a:solidFill>
                <a:ea typeface="굴림" pitchFamily="34" charset="-127"/>
              </a:rPr>
              <a:pPr eaLnBrk="1" hangingPunct="1"/>
              <a:t>23</a:t>
            </a:fld>
            <a:r>
              <a:rPr lang="en-US" altLang="ko-KR" smtClean="0">
                <a:solidFill>
                  <a:srgbClr val="777777"/>
                </a:solidFill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92125" y="1676400"/>
            <a:ext cx="8186738" cy="35750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sym typeface="Symbol" charset="2"/>
              </a:rPr>
              <a:t>We usually need terms in indexed texts as well as in queries in </a:t>
            </a:r>
            <a:r>
              <a:rPr lang="en-US" dirty="0" smtClean="0">
                <a:sym typeface="Symbol" charset="2"/>
              </a:rPr>
              <a:t>the same form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/>
              <a:t>We want to match U.S.A. and </a:t>
            </a:r>
            <a:r>
              <a:rPr lang="en-US" dirty="0" smtClean="0"/>
              <a:t>USA. 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endParaRPr lang="en-US" dirty="0">
              <a:sym typeface="Symbol" charset="2"/>
            </a:endParaRPr>
          </a:p>
          <a:p>
            <a:pPr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/>
              <a:t>Difficulties in handling different languages</a:t>
            </a:r>
            <a:endParaRPr lang="en-US" dirty="0" smtClean="0">
              <a:sym typeface="Symbol" charset="2"/>
            </a:endParaRP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Accents: résumé vs. </a:t>
            </a:r>
            <a:r>
              <a:rPr lang="en-US" dirty="0" smtClean="0"/>
              <a:t>resume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sym typeface="Symbol" charset="2"/>
              </a:rPr>
              <a:t>Most important criterion: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ym typeface="Symbol" charset="2"/>
              </a:rPr>
              <a:t>How </a:t>
            </a:r>
            <a:r>
              <a:rPr lang="en-US" dirty="0">
                <a:sym typeface="Symbol" charset="2"/>
              </a:rPr>
              <a:t>are your users likely to write their queries for these words</a:t>
            </a:r>
            <a:r>
              <a:rPr lang="en-US" dirty="0" smtClean="0">
                <a:sym typeface="Symbol" charset="2"/>
              </a:rPr>
              <a:t>?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sym typeface="Symbol" charset="2"/>
              </a:rPr>
              <a:t>Even in languages where the accents are common, users often do </a:t>
            </a:r>
            <a:r>
              <a:rPr lang="en-US" dirty="0" smtClean="0">
                <a:sym typeface="Symbol" charset="2"/>
              </a:rPr>
              <a:t>not type </a:t>
            </a:r>
            <a:r>
              <a:rPr lang="en-US" dirty="0">
                <a:sym typeface="Symbol" charset="2"/>
              </a:rPr>
              <a:t>them, or the input device is not convenient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sym typeface="Symbol" charset="2"/>
              </a:rPr>
              <a:t>– E.g., in German: </a:t>
            </a:r>
            <a:r>
              <a:rPr lang="en-US" dirty="0" err="1">
                <a:sym typeface="Symbol" charset="2"/>
              </a:rPr>
              <a:t>Tuebingen</a:t>
            </a:r>
            <a:r>
              <a:rPr lang="en-US" dirty="0">
                <a:sym typeface="Symbol" charset="2"/>
              </a:rPr>
              <a:t> vs. </a:t>
            </a:r>
            <a:r>
              <a:rPr lang="en-US" dirty="0" err="1">
                <a:sym typeface="Symbol" charset="2"/>
              </a:rPr>
              <a:t>Tübingen</a:t>
            </a:r>
            <a:r>
              <a:rPr lang="en-US" dirty="0">
                <a:sym typeface="Symbol" charset="2"/>
              </a:rPr>
              <a:t> should be the same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Difficulties in handling n</a:t>
            </a:r>
            <a:r>
              <a:rPr lang="en-US" dirty="0" smtClean="0">
                <a:sym typeface="Symbol" charset="2"/>
              </a:rPr>
              <a:t>umbers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Dates: July 30 vs. </a:t>
            </a:r>
            <a:r>
              <a:rPr lang="en-US" dirty="0" smtClean="0"/>
              <a:t>7/30</a:t>
            </a:r>
          </a:p>
        </p:txBody>
      </p:sp>
    </p:spTree>
    <p:extLst>
      <p:ext uri="{BB962C8B-B14F-4D97-AF65-F5344CB8AC3E}">
        <p14:creationId xmlns:p14="http://schemas.microsoft.com/office/powerpoint/2010/main" val="233592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 smtClean="0">
                <a:ea typeface="굴림" pitchFamily="34" charset="-127"/>
              </a:rPr>
              <a:t>Normalization: Case Folding</a:t>
            </a:r>
            <a:endParaRPr lang="en-US" altLang="ko-KR" sz="4000" dirty="0" smtClean="0">
              <a:ea typeface="굴림" pitchFamily="34" charset="-127"/>
            </a:endParaRP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2396D8-141F-4651-98ED-D4F5FC4B8995}" type="slidenum">
              <a:rPr lang="en-US" altLang="ko-KR" smtClean="0">
                <a:solidFill>
                  <a:srgbClr val="777777"/>
                </a:solidFill>
                <a:ea typeface="굴림" pitchFamily="34" charset="-127"/>
              </a:rPr>
              <a:pPr eaLnBrk="1" hangingPunct="1"/>
              <a:t>24</a:t>
            </a:fld>
            <a:r>
              <a:rPr lang="en-US" altLang="ko-KR" smtClean="0">
                <a:solidFill>
                  <a:srgbClr val="777777"/>
                </a:solidFill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92125" y="1676400"/>
            <a:ext cx="8186738" cy="3575050"/>
          </a:xfrm>
        </p:spPr>
        <p:txBody>
          <a:bodyPr/>
          <a:lstStyle/>
          <a:p>
            <a:r>
              <a:rPr lang="en-US" dirty="0">
                <a:sym typeface="Symbol" charset="2"/>
              </a:rPr>
              <a:t>Often best to lower case everything, since users tend to use lowercase regardless of the correct capitalization </a:t>
            </a:r>
            <a:endParaRPr lang="en-US" dirty="0" smtClean="0">
              <a:sym typeface="Symbol" charset="2"/>
            </a:endParaRPr>
          </a:p>
          <a:p>
            <a:r>
              <a:rPr lang="en-US" dirty="0" smtClean="0"/>
              <a:t>However</a:t>
            </a:r>
            <a:r>
              <a:rPr lang="en-US" dirty="0"/>
              <a:t>, many </a:t>
            </a:r>
            <a:r>
              <a:rPr lang="en-US" dirty="0">
                <a:solidFill>
                  <a:srgbClr val="0070C0"/>
                </a:solidFill>
              </a:rPr>
              <a:t>proper nouns</a:t>
            </a:r>
            <a:r>
              <a:rPr lang="en-US" dirty="0"/>
              <a:t> are derived from common nouns</a:t>
            </a:r>
          </a:p>
          <a:p>
            <a:pPr lvl="1"/>
            <a:r>
              <a:rPr lang="en-US" dirty="0" smtClean="0"/>
              <a:t>General </a:t>
            </a:r>
            <a:r>
              <a:rPr lang="en-US" dirty="0"/>
              <a:t>Motors, Associated </a:t>
            </a:r>
            <a:r>
              <a:rPr lang="en-US" dirty="0" smtClean="0"/>
              <a:t>Press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9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 smtClean="0">
                <a:ea typeface="굴림" pitchFamily="34" charset="-127"/>
              </a:rPr>
              <a:t>Stop Words</a:t>
            </a:r>
            <a:endParaRPr lang="en-US" altLang="ko-KR" sz="4000" dirty="0" smtClean="0">
              <a:ea typeface="굴림" pitchFamily="34" charset="-127"/>
            </a:endParaRP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2396D8-141F-4651-98ED-D4F5FC4B8995}" type="slidenum">
              <a:rPr lang="en-US" altLang="ko-KR" smtClean="0">
                <a:solidFill>
                  <a:srgbClr val="777777"/>
                </a:solidFill>
                <a:ea typeface="굴림" pitchFamily="34" charset="-127"/>
              </a:rPr>
              <a:pPr eaLnBrk="1" hangingPunct="1"/>
              <a:t>25</a:t>
            </a:fld>
            <a:r>
              <a:rPr lang="en-US" altLang="ko-KR" smtClean="0">
                <a:solidFill>
                  <a:srgbClr val="777777"/>
                </a:solidFill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92125" y="1676400"/>
            <a:ext cx="8186738" cy="35750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C00000"/>
                </a:solidFill>
              </a:rPr>
              <a:t>Stop-words</a:t>
            </a:r>
            <a:r>
              <a:rPr lang="en-US" dirty="0" smtClean="0"/>
              <a:t>: the </a:t>
            </a:r>
            <a:r>
              <a:rPr lang="en-US" dirty="0"/>
              <a:t>most common words in the </a:t>
            </a:r>
            <a:r>
              <a:rPr lang="en-US" dirty="0" smtClean="0"/>
              <a:t>dictionary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sym typeface="Symbol" charset="2"/>
              </a:rPr>
              <a:t>They have little semantic content: the, a, and, to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sym typeface="Symbol" charset="2"/>
              </a:rPr>
              <a:t>They take a lot of space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>
              <a:sym typeface="Symbol" charset="2"/>
            </a:endParaRP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Now less use of stop words</a:t>
            </a:r>
            <a:r>
              <a:rPr lang="en-US" dirty="0" smtClean="0"/>
              <a:t>: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sym typeface="Symbol" charset="2"/>
              </a:rPr>
              <a:t>Good compression techniques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sym typeface="Symbol" charset="2"/>
              </a:rPr>
              <a:t>Good query optimization techniques mean one pays little at query </a:t>
            </a:r>
            <a:r>
              <a:rPr lang="en-US" dirty="0" smtClean="0">
                <a:sym typeface="Symbol" charset="2"/>
              </a:rPr>
              <a:t>time for </a:t>
            </a:r>
            <a:r>
              <a:rPr lang="en-US" dirty="0">
                <a:sym typeface="Symbol" charset="2"/>
              </a:rPr>
              <a:t>including stop </a:t>
            </a:r>
            <a:r>
              <a:rPr lang="en-US" dirty="0" smtClean="0">
                <a:sym typeface="Symbol" charset="2"/>
              </a:rPr>
              <a:t>words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They are necessary in some settings</a:t>
            </a:r>
            <a:r>
              <a:rPr lang="en-US" dirty="0" smtClean="0"/>
              <a:t>: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Phrase queries: "King of </a:t>
            </a:r>
            <a:r>
              <a:rPr lang="en-US" dirty="0" smtClean="0"/>
              <a:t>Prussia“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(Song) titles : "Let it be", "To be or not to </a:t>
            </a:r>
            <a:r>
              <a:rPr lang="en-US" dirty="0" smtClean="0"/>
              <a:t>be“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sym typeface="Symbol" charset="2"/>
              </a:rPr>
              <a:t>Relational queries: "flights to London" vs. "flights from London</a:t>
            </a:r>
            <a:r>
              <a:rPr lang="en-US" dirty="0" smtClean="0">
                <a:sym typeface="Symbol" charset="2"/>
              </a:rPr>
              <a:t>"</a:t>
            </a:r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3781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 smtClean="0">
                <a:ea typeface="굴림" pitchFamily="34" charset="-127"/>
              </a:rPr>
              <a:t>Stemming</a:t>
            </a:r>
            <a:endParaRPr lang="en-US" altLang="ko-KR" sz="4000" dirty="0" smtClean="0">
              <a:ea typeface="굴림" pitchFamily="34" charset="-127"/>
            </a:endParaRP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2396D8-141F-4651-98ED-D4F5FC4B8995}" type="slidenum">
              <a:rPr lang="en-US" altLang="ko-KR" smtClean="0">
                <a:solidFill>
                  <a:srgbClr val="777777"/>
                </a:solidFill>
                <a:ea typeface="굴림" pitchFamily="34" charset="-127"/>
              </a:rPr>
              <a:pPr eaLnBrk="1" hangingPunct="1"/>
              <a:t>26</a:t>
            </a:fld>
            <a:r>
              <a:rPr lang="en-US" altLang="ko-KR" smtClean="0">
                <a:solidFill>
                  <a:srgbClr val="777777"/>
                </a:solidFill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92125" y="1676400"/>
            <a:ext cx="8186738" cy="44958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Words in different forms may have similar </a:t>
            </a:r>
            <a:r>
              <a:rPr lang="en-US" dirty="0" smtClean="0"/>
              <a:t>meaning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sym typeface="Symbol" charset="2"/>
              </a:rPr>
              <a:t>Grammatical reasons: organize, organizes, organizing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sym typeface="Symbol" charset="2"/>
              </a:rPr>
              <a:t>Derivationally-related: democracy, democratic, </a:t>
            </a:r>
            <a:r>
              <a:rPr lang="en-US" dirty="0" smtClean="0">
                <a:sym typeface="Symbol" charset="2"/>
              </a:rPr>
              <a:t>democratization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>
              <a:sym typeface="Symbol" charset="2"/>
            </a:endParaRP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Stem the words to have one </a:t>
            </a:r>
            <a:r>
              <a:rPr lang="en-US" dirty="0" smtClean="0"/>
              <a:t>form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Reduce terms to their "roots" before </a:t>
            </a:r>
            <a:r>
              <a:rPr lang="en-US" dirty="0" smtClean="0"/>
              <a:t>indexing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sym typeface="Symbol" charset="2"/>
              </a:rPr>
              <a:t>"Stemming" suggest crude suffix chopping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ym typeface="Symbol" charset="2"/>
              </a:rPr>
              <a:t>language </a:t>
            </a:r>
            <a:r>
              <a:rPr lang="en-US" dirty="0">
                <a:sym typeface="Symbol" charset="2"/>
              </a:rPr>
              <a:t>dependent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ym typeface="Symbol" charset="2"/>
              </a:rPr>
              <a:t>e.g</a:t>
            </a:r>
            <a:r>
              <a:rPr lang="en-US" dirty="0">
                <a:sym typeface="Symbol" charset="2"/>
              </a:rPr>
              <a:t>., automate(s), automatic, automation </a:t>
            </a:r>
            <a:r>
              <a:rPr lang="en-US" dirty="0" smtClean="0">
                <a:sym typeface="Symbol" charset="2"/>
              </a:rPr>
              <a:t>-&gt; automat</a:t>
            </a:r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919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 smtClean="0">
                <a:ea typeface="굴림" pitchFamily="34" charset="-127"/>
              </a:rPr>
              <a:t>Web Search and Web Search Engines</a:t>
            </a:r>
            <a:endParaRPr lang="en-US" altLang="ko-KR" sz="4000" dirty="0" smtClean="0">
              <a:ea typeface="굴림" pitchFamily="34" charset="-127"/>
            </a:endParaRP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2396D8-141F-4651-98ED-D4F5FC4B8995}" type="slidenum">
              <a:rPr lang="en-US" altLang="ko-KR" smtClean="0">
                <a:solidFill>
                  <a:srgbClr val="777777"/>
                </a:solidFill>
                <a:ea typeface="굴림" pitchFamily="34" charset="-127"/>
              </a:rPr>
              <a:pPr eaLnBrk="1" hangingPunct="1"/>
              <a:t>3</a:t>
            </a:fld>
            <a:r>
              <a:rPr lang="en-US" altLang="ko-KR" smtClean="0">
                <a:solidFill>
                  <a:srgbClr val="777777"/>
                </a:solidFill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  <p:pic>
        <p:nvPicPr>
          <p:cNvPr id="7" name="Picture 2" descr="E:\GoogleDrive\15_COSE472_InfoRetrieval\CSE6240SP15_backup\cse6240slides_source\week1\mark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90" y="1524000"/>
            <a:ext cx="7932210" cy="525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94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 smtClean="0">
                <a:ea typeface="굴림" pitchFamily="34" charset="-127"/>
              </a:rPr>
              <a:t>How to Search Documents?</a:t>
            </a:r>
            <a:endParaRPr lang="en-US" altLang="ko-KR" sz="4000" dirty="0" smtClean="0">
              <a:ea typeface="굴림" pitchFamily="34" charset="-127"/>
            </a:endParaRP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2396D8-141F-4651-98ED-D4F5FC4B8995}" type="slidenum">
              <a:rPr lang="en-US" altLang="ko-KR" smtClean="0">
                <a:solidFill>
                  <a:srgbClr val="777777"/>
                </a:solidFill>
                <a:ea typeface="굴림" pitchFamily="34" charset="-127"/>
              </a:rPr>
              <a:pPr eaLnBrk="1" hangingPunct="1"/>
              <a:t>4</a:t>
            </a:fld>
            <a:r>
              <a:rPr lang="en-US" altLang="ko-KR" smtClean="0">
                <a:solidFill>
                  <a:srgbClr val="777777"/>
                </a:solidFill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53779547"/>
              </p:ext>
            </p:extLst>
          </p:nvPr>
        </p:nvGraphicFramePr>
        <p:xfrm>
          <a:off x="452438" y="2101850"/>
          <a:ext cx="8005762" cy="361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Worksheet" r:id="rId4" imgW="9515431" imgH="4286385" progId="Excel.Sheet.8">
                  <p:embed/>
                </p:oleObj>
              </mc:Choice>
              <mc:Fallback>
                <p:oleObj name="Worksheet" r:id="rId4" imgW="9515431" imgH="4286385" progId="Excel.Sheet.8">
                  <p:embed/>
                  <p:pic>
                    <p:nvPicPr>
                      <p:cNvPr id="0" name="Object 102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2101850"/>
                        <a:ext cx="8005762" cy="361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92125" y="1676400"/>
            <a:ext cx="8186738" cy="35750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Term-document incidence matrix</a:t>
            </a:r>
          </a:p>
          <a:p>
            <a:pPr marL="0" indent="0">
              <a:buNone/>
            </a:pPr>
            <a:endParaRPr lang="en-US" altLang="ko-KR" dirty="0">
              <a:ea typeface="굴림" pitchFamily="34" charset="-127"/>
            </a:endParaRPr>
          </a:p>
          <a:p>
            <a:pPr marL="0" indent="0">
              <a:buNone/>
            </a:pPr>
            <a:endParaRPr lang="en-US" altLang="ko-KR" dirty="0" smtClean="0">
              <a:ea typeface="굴림" pitchFamily="34" charset="-127"/>
            </a:endParaRPr>
          </a:p>
          <a:p>
            <a:pPr marL="0" indent="0">
              <a:buNone/>
            </a:pPr>
            <a:endParaRPr lang="en-US" altLang="ko-KR" dirty="0">
              <a:ea typeface="굴림" pitchFamily="34" charset="-127"/>
            </a:endParaRPr>
          </a:p>
          <a:p>
            <a:pPr marL="0" indent="0">
              <a:buNone/>
            </a:pPr>
            <a:endParaRPr lang="en-US" altLang="ko-KR" dirty="0" smtClean="0">
              <a:ea typeface="굴림" pitchFamily="34" charset="-127"/>
            </a:endParaRPr>
          </a:p>
          <a:p>
            <a:pPr marL="0" indent="0">
              <a:buNone/>
            </a:pPr>
            <a:endParaRPr lang="en-US" altLang="ko-KR" dirty="0">
              <a:ea typeface="굴림" pitchFamily="34" charset="-127"/>
            </a:endParaRPr>
          </a:p>
          <a:p>
            <a:pPr marL="0" indent="0">
              <a:buNone/>
            </a:pPr>
            <a:endParaRPr lang="en-US" altLang="ko-KR" dirty="0" smtClean="0">
              <a:ea typeface="굴림" pitchFamily="34" charset="-127"/>
            </a:endParaRPr>
          </a:p>
          <a:p>
            <a:pPr marL="0" indent="0">
              <a:buNone/>
            </a:pPr>
            <a:endParaRPr lang="en-US" altLang="ko-KR" dirty="0">
              <a:ea typeface="굴림" pitchFamily="34" charset="-127"/>
            </a:endParaRPr>
          </a:p>
          <a:p>
            <a:pPr marL="0" indent="0">
              <a:buNone/>
            </a:pPr>
            <a:endParaRPr lang="en-US" altLang="ko-KR" dirty="0" smtClean="0">
              <a:ea typeface="굴림" pitchFamily="34" charset="-127"/>
            </a:endParaRP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/>
              <a:t>boolean</a:t>
            </a:r>
            <a:r>
              <a:rPr lang="en-US" dirty="0"/>
              <a:t> query “Brutus AND Caesar AND NOT Calpurnia"</a:t>
            </a:r>
          </a:p>
          <a:p>
            <a:r>
              <a:rPr lang="en-US" dirty="0"/>
              <a:t>110100 AND 110111 AND 101111 = </a:t>
            </a:r>
            <a:r>
              <a:rPr lang="en-US" dirty="0" smtClean="0"/>
              <a:t>100100</a:t>
            </a:r>
            <a:endParaRPr lang="en-US" altLang="ko-KR" dirty="0" smtClean="0">
              <a:ea typeface="굴림" pitchFamily="34" charset="-127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715000" y="1066800"/>
            <a:ext cx="28194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>
                <a:latin typeface="Arial" charset="0"/>
                <a:ea typeface="ＭＳ Ｐゴシック" pitchFamily="34" charset="-128"/>
                <a:cs typeface="Arial Unicode MS" pitchFamily="34" charset="-128"/>
              </a:rPr>
              <a:t>1 if </a:t>
            </a:r>
            <a:r>
              <a:rPr lang="en-US" sz="2400">
                <a:solidFill>
                  <a:schemeClr val="tx2"/>
                </a:solidFill>
                <a:latin typeface="Arial" charset="0"/>
                <a:ea typeface="ＭＳ Ｐゴシック" pitchFamily="34" charset="-128"/>
                <a:cs typeface="Arial Unicode MS" pitchFamily="34" charset="-128"/>
              </a:rPr>
              <a:t>play</a:t>
            </a:r>
            <a:r>
              <a:rPr lang="en-US" sz="2400">
                <a:latin typeface="Arial" charset="0"/>
                <a:ea typeface="ＭＳ Ｐゴシック" pitchFamily="34" charset="-128"/>
                <a:cs typeface="Arial Unicode MS" pitchFamily="34" charset="-128"/>
              </a:rPr>
              <a:t> contains </a:t>
            </a:r>
            <a:r>
              <a:rPr lang="en-US" sz="2400">
                <a:solidFill>
                  <a:srgbClr val="990033"/>
                </a:solidFill>
                <a:latin typeface="Arial" charset="0"/>
                <a:ea typeface="ＭＳ Ｐゴシック" pitchFamily="34" charset="-128"/>
                <a:cs typeface="Arial Unicode MS" pitchFamily="34" charset="-128"/>
              </a:rPr>
              <a:t>word</a:t>
            </a:r>
            <a:r>
              <a:rPr lang="en-US" sz="2400">
                <a:latin typeface="Arial" charset="0"/>
                <a:ea typeface="ＭＳ Ｐゴシック" pitchFamily="34" charset="-128"/>
                <a:cs typeface="Arial Unicode MS" pitchFamily="34" charset="-128"/>
              </a:rPr>
              <a:t>, 0 otherwise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4114800" y="1482724"/>
            <a:ext cx="1600200" cy="2327276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7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Issues of term-document incidence matrix</a:t>
            </a:r>
            <a:endParaRPr lang="en-US" altLang="ko-KR" sz="4000" dirty="0" smtClean="0">
              <a:ea typeface="굴림" pitchFamily="34" charset="-127"/>
            </a:endParaRP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2396D8-141F-4651-98ED-D4F5FC4B8995}" type="slidenum">
              <a:rPr lang="en-US" altLang="ko-KR" smtClean="0">
                <a:solidFill>
                  <a:srgbClr val="777777"/>
                </a:solidFill>
                <a:ea typeface="굴림" pitchFamily="34" charset="-127"/>
              </a:rPr>
              <a:pPr eaLnBrk="1" hangingPunct="1"/>
              <a:t>5</a:t>
            </a:fld>
            <a:r>
              <a:rPr lang="en-US" altLang="ko-KR" smtClean="0">
                <a:solidFill>
                  <a:srgbClr val="777777"/>
                </a:solidFill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92125" y="1676400"/>
            <a:ext cx="8186738" cy="3575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Building such an incidence matrix is infeasible for large </a:t>
            </a:r>
            <a:r>
              <a:rPr lang="en-US" dirty="0" smtClean="0"/>
              <a:t>collections. </a:t>
            </a:r>
          </a:p>
          <a:p>
            <a:pPr marL="0" indent="0">
              <a:buNone/>
            </a:pPr>
            <a:r>
              <a:rPr lang="en-US" dirty="0"/>
              <a:t>For example,</a:t>
            </a:r>
            <a:endParaRPr lang="en-US" dirty="0" smtClean="0"/>
          </a:p>
          <a:p>
            <a:r>
              <a:rPr lang="en-US" dirty="0"/>
              <a:t>Consider 1 million documents, each with about 1,000 words</a:t>
            </a:r>
            <a:r>
              <a:rPr lang="en-US" dirty="0" smtClean="0"/>
              <a:t>.</a:t>
            </a:r>
          </a:p>
          <a:p>
            <a:r>
              <a:rPr lang="en-US" dirty="0"/>
              <a:t>Assume 6 bytes/word, storing all documents consumes 6GB space</a:t>
            </a:r>
            <a:r>
              <a:rPr lang="en-US" dirty="0" smtClean="0"/>
              <a:t>.</a:t>
            </a:r>
          </a:p>
          <a:p>
            <a:r>
              <a:rPr lang="en-US" dirty="0"/>
              <a:t>Assume 500K distinct </a:t>
            </a:r>
            <a:r>
              <a:rPr lang="en-US" dirty="0" smtClean="0"/>
              <a:t>terms</a:t>
            </a:r>
          </a:p>
          <a:p>
            <a:r>
              <a:rPr lang="en-US" dirty="0"/>
              <a:t>500K x 1M matrix has half-a-trillion 0’s and 1’s</a:t>
            </a:r>
            <a:r>
              <a:rPr lang="en-US" dirty="0" smtClean="0"/>
              <a:t>.</a:t>
            </a:r>
          </a:p>
          <a:p>
            <a:r>
              <a:rPr lang="en-US" dirty="0"/>
              <a:t>There should be roughly one billion 1’s only. The incidence matrix </a:t>
            </a:r>
            <a:r>
              <a:rPr lang="en-US" dirty="0" smtClean="0"/>
              <a:t>is extremely </a:t>
            </a:r>
            <a:r>
              <a:rPr lang="en-US" dirty="0">
                <a:solidFill>
                  <a:srgbClr val="0070C0"/>
                </a:solidFill>
              </a:rPr>
              <a:t>sparse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/>
              <a:t>Is there a better solution?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Inverted Index</a:t>
            </a:r>
            <a:r>
              <a:rPr lang="en-US" dirty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4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 smtClean="0">
                <a:ea typeface="굴림" pitchFamily="34" charset="-127"/>
              </a:rPr>
              <a:t>Inverted Index</a:t>
            </a:r>
            <a:endParaRPr lang="en-US" altLang="ko-KR" sz="4000" dirty="0" smtClean="0">
              <a:ea typeface="굴림" pitchFamily="34" charset="-127"/>
            </a:endParaRP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2396D8-141F-4651-98ED-D4F5FC4B8995}" type="slidenum">
              <a:rPr lang="en-US" altLang="ko-KR" smtClean="0">
                <a:solidFill>
                  <a:srgbClr val="777777"/>
                </a:solidFill>
                <a:ea typeface="굴림" pitchFamily="34" charset="-127"/>
              </a:rPr>
              <a:pPr eaLnBrk="1" hangingPunct="1"/>
              <a:t>6</a:t>
            </a:fld>
            <a:r>
              <a:rPr lang="en-US" altLang="ko-KR" smtClean="0">
                <a:solidFill>
                  <a:srgbClr val="777777"/>
                </a:solidFill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92125" y="1676400"/>
            <a:ext cx="8186738" cy="3575050"/>
          </a:xfrm>
        </p:spPr>
        <p:txBody>
          <a:bodyPr/>
          <a:lstStyle/>
          <a:p>
            <a:r>
              <a:rPr lang="en-US" dirty="0"/>
              <a:t>An inverted index consists of a </a:t>
            </a:r>
            <a:r>
              <a:rPr lang="en-US" dirty="0">
                <a:solidFill>
                  <a:srgbClr val="0070C0"/>
                </a:solidFill>
              </a:rPr>
              <a:t>dictionary</a:t>
            </a:r>
            <a:r>
              <a:rPr lang="en-US" dirty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postings</a:t>
            </a:r>
            <a:r>
              <a:rPr lang="en-US" dirty="0" smtClean="0"/>
              <a:t>. </a:t>
            </a:r>
          </a:p>
          <a:p>
            <a:r>
              <a:rPr lang="en-US" dirty="0"/>
              <a:t>For each term </a:t>
            </a:r>
            <a:r>
              <a:rPr lang="en-US" i="1" dirty="0"/>
              <a:t>T </a:t>
            </a:r>
            <a:r>
              <a:rPr lang="en-US" dirty="0"/>
              <a:t>in the dictionary, we store a list of </a:t>
            </a:r>
            <a:r>
              <a:rPr lang="en-US" dirty="0" smtClean="0"/>
              <a:t>documents (</a:t>
            </a:r>
            <a:r>
              <a:rPr lang="en-US" dirty="0"/>
              <a:t>document IDs) containing </a:t>
            </a:r>
            <a:r>
              <a:rPr lang="en-US" i="1" dirty="0" smtClean="0"/>
              <a:t>T. </a:t>
            </a:r>
          </a:p>
          <a:p>
            <a:endParaRPr lang="en-US" altLang="ko-KR" dirty="0">
              <a:ea typeface="굴림" pitchFamily="34" charset="-127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fld id="{66A48E9D-0BDE-482E-AB38-2498D0C967AA}" type="slidenum">
              <a:rPr lang="en-US" smtClean="0">
                <a:solidFill>
                  <a:srgbClr val="898989"/>
                </a:solidFill>
                <a:ea typeface="ＭＳ Ｐゴシック" pitchFamily="34" charset="-128"/>
                <a:cs typeface="Arial Unicode MS" pitchFamily="34" charset="-128"/>
              </a:rPr>
              <a:pPr/>
              <a:t>6</a:t>
            </a:fld>
            <a:endParaRPr lang="en-US">
              <a:solidFill>
                <a:srgbClr val="898989"/>
              </a:solidFill>
              <a:ea typeface="ＭＳ Ｐゴシック" pitchFamily="34" charset="-128"/>
              <a:cs typeface="Arial Unicode MS" pitchFamily="34" charset="-128"/>
            </a:endParaRPr>
          </a:p>
        </p:txBody>
      </p: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304800" y="3971925"/>
            <a:ext cx="1666875" cy="2398713"/>
            <a:chOff x="192" y="2502"/>
            <a:chExt cx="1050" cy="1511"/>
          </a:xfrm>
        </p:grpSpPr>
        <p:sp>
          <p:nvSpPr>
            <p:cNvPr id="7" name="AutoShape 46"/>
            <p:cNvSpPr>
              <a:spLocks/>
            </p:cNvSpPr>
            <p:nvPr/>
          </p:nvSpPr>
          <p:spPr bwMode="auto">
            <a:xfrm>
              <a:off x="192" y="2502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Text Box 47"/>
            <p:cNvSpPr txBox="1">
              <a:spLocks noChangeArrowheads="1"/>
            </p:cNvSpPr>
            <p:nvPr/>
          </p:nvSpPr>
          <p:spPr bwMode="auto">
            <a:xfrm>
              <a:off x="278" y="3725"/>
              <a:ext cx="964" cy="2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1">
                  <a:latin typeface="Tahoma" charset="0"/>
                  <a:ea typeface="Arial Unicode MS" charset="0"/>
                  <a:cs typeface="+mn-cs"/>
                </a:rPr>
                <a:t>Dictionary</a:t>
              </a:r>
            </a:p>
          </p:txBody>
        </p:sp>
        <p:cxnSp>
          <p:nvCxnSpPr>
            <p:cNvPr id="9" name="AutoShape 48"/>
            <p:cNvCxnSpPr>
              <a:cxnSpLocks noChangeShapeType="1"/>
              <a:stCxn id="8" idx="1"/>
              <a:endCxn id="7" idx="1"/>
            </p:cNvCxnSpPr>
            <p:nvPr/>
          </p:nvCxnSpPr>
          <p:spPr bwMode="auto">
            <a:xfrm rot="10800000">
              <a:off x="192" y="2982"/>
              <a:ext cx="86" cy="889"/>
            </a:xfrm>
            <a:prstGeom prst="curvedConnector3">
              <a:avLst>
                <a:gd name="adj1" fmla="val 26744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Group 53"/>
          <p:cNvGrpSpPr>
            <a:grpSpLocks/>
          </p:cNvGrpSpPr>
          <p:nvPr/>
        </p:nvGrpSpPr>
        <p:grpSpPr bwMode="auto">
          <a:xfrm>
            <a:off x="3657600" y="5495925"/>
            <a:ext cx="5334000" cy="803275"/>
            <a:chOff x="2352" y="3600"/>
            <a:chExt cx="3360" cy="506"/>
          </a:xfrm>
        </p:grpSpPr>
        <p:sp>
          <p:nvSpPr>
            <p:cNvPr id="11" name="AutoShape 51"/>
            <p:cNvSpPr>
              <a:spLocks/>
            </p:cNvSpPr>
            <p:nvPr/>
          </p:nvSpPr>
          <p:spPr bwMode="auto">
            <a:xfrm rot="-5400000">
              <a:off x="3924" y="2028"/>
              <a:ext cx="216" cy="3360"/>
            </a:xfrm>
            <a:prstGeom prst="leftBrace">
              <a:avLst>
                <a:gd name="adj1" fmla="val 12963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Text Box 52"/>
            <p:cNvSpPr txBox="1">
              <a:spLocks noChangeArrowheads="1"/>
            </p:cNvSpPr>
            <p:nvPr/>
          </p:nvSpPr>
          <p:spPr bwMode="auto">
            <a:xfrm>
              <a:off x="3600" y="3815"/>
              <a:ext cx="880" cy="291"/>
            </a:xfrm>
            <a:prstGeom prst="rect">
              <a:avLst/>
            </a:prstGeom>
            <a:solidFill>
              <a:srgbClr val="83A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sz="2400" i="1">
                  <a:latin typeface="Tahoma" pitchFamily="34" charset="0"/>
                  <a:ea typeface="ＭＳ Ｐゴシック" pitchFamily="34" charset="-128"/>
                  <a:cs typeface="Arial Unicode MS" pitchFamily="34" charset="-128"/>
                </a:rPr>
                <a:t>Postings</a:t>
              </a:r>
            </a:p>
          </p:txBody>
        </p:sp>
      </p:grpSp>
      <p:sp>
        <p:nvSpPr>
          <p:cNvPr id="13" name="Text Box 55"/>
          <p:cNvSpPr txBox="1">
            <a:spLocks noChangeArrowheads="1"/>
          </p:cNvSpPr>
          <p:nvPr/>
        </p:nvSpPr>
        <p:spPr bwMode="auto">
          <a:xfrm>
            <a:off x="3124200" y="6284913"/>
            <a:ext cx="5605463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Sorted by docID (more later on why).</a:t>
            </a: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7467600" y="3048000"/>
            <a:ext cx="1143000" cy="838200"/>
            <a:chOff x="7467600" y="3048000"/>
            <a:chExt cx="1143000" cy="838200"/>
          </a:xfrm>
        </p:grpSpPr>
        <p:sp>
          <p:nvSpPr>
            <p:cNvPr id="15" name="Rectangle 73"/>
            <p:cNvSpPr>
              <a:spLocks noChangeArrowheads="1"/>
            </p:cNvSpPr>
            <p:nvPr/>
          </p:nvSpPr>
          <p:spPr bwMode="auto">
            <a:xfrm>
              <a:off x="7467600" y="3048000"/>
              <a:ext cx="1143000" cy="4064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i="1" dirty="0">
                  <a:solidFill>
                    <a:srgbClr val="000000"/>
                  </a:solidFill>
                  <a:ea typeface="Arial Unicode MS" charset="0"/>
                  <a:cs typeface="Arial Unicode MS" charset="0"/>
                </a:rPr>
                <a:t>Posting</a:t>
              </a:r>
            </a:p>
          </p:txBody>
        </p:sp>
        <p:sp>
          <p:nvSpPr>
            <p:cNvPr id="16" name="Line 75"/>
            <p:cNvSpPr>
              <a:spLocks noChangeShapeType="1"/>
            </p:cNvSpPr>
            <p:nvPr/>
          </p:nvSpPr>
          <p:spPr bwMode="auto">
            <a:xfrm flipH="1">
              <a:off x="7620000" y="3505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755650" y="3886200"/>
            <a:ext cx="10922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b="1" i="1">
                <a:ea typeface="Arial Unicode MS" pitchFamily="34" charset="-128"/>
                <a:cs typeface="Arial Unicode MS" pitchFamily="34" charset="-128"/>
              </a:rPr>
              <a:t>Brutus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755650" y="4943475"/>
            <a:ext cx="1490663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b="1" i="1">
                <a:ea typeface="Arial Unicode MS" pitchFamily="34" charset="-128"/>
                <a:cs typeface="Arial Unicode MS" pitchFamily="34" charset="-128"/>
              </a:rPr>
              <a:t>Calpurnia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755650" y="4419600"/>
            <a:ext cx="1149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b="1" i="1">
                <a:ea typeface="Arial Unicode MS" pitchFamily="34" charset="-128"/>
                <a:cs typeface="Arial Unicode MS" pitchFamily="34" charset="-128"/>
              </a:rPr>
              <a:t>Caesar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2432050" y="39624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" name="AutoShape 8"/>
          <p:cNvSpPr>
            <a:spLocks noChangeArrowheads="1"/>
          </p:cNvSpPr>
          <p:nvPr/>
        </p:nvSpPr>
        <p:spPr bwMode="auto">
          <a:xfrm>
            <a:off x="2432050" y="44958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2" name="Group 26"/>
          <p:cNvGrpSpPr>
            <a:grpSpLocks/>
          </p:cNvGrpSpPr>
          <p:nvPr/>
        </p:nvGrpSpPr>
        <p:grpSpPr bwMode="auto">
          <a:xfrm>
            <a:off x="3651250" y="5029200"/>
            <a:ext cx="4876800" cy="304800"/>
            <a:chOff x="2064" y="2448"/>
            <a:chExt cx="3072" cy="192"/>
          </a:xfrm>
        </p:grpSpPr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Line 31"/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28" name="Group 51"/>
          <p:cNvGrpSpPr>
            <a:grpSpLocks/>
          </p:cNvGrpSpPr>
          <p:nvPr/>
        </p:nvGrpSpPr>
        <p:grpSpPr bwMode="auto">
          <a:xfrm>
            <a:off x="3651250" y="4419600"/>
            <a:ext cx="4959350" cy="461963"/>
            <a:chOff x="2064" y="2688"/>
            <a:chExt cx="3124" cy="291"/>
          </a:xfrm>
        </p:grpSpPr>
        <p:grpSp>
          <p:nvGrpSpPr>
            <p:cNvPr id="29" name="Group 20"/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39" name="Rectangle 2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" name="Rectangle 22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" name="Rectangle 23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" name="Rectangle 24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" name="Line 25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2150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258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294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331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5</a:t>
              </a:r>
            </a:p>
          </p:txBody>
        </p:sp>
        <p:sp>
          <p:nvSpPr>
            <p:cNvPr id="35" name="Text Box 36"/>
            <p:cNvSpPr txBox="1">
              <a:spLocks noChangeArrowheads="1"/>
            </p:cNvSpPr>
            <p:nvPr/>
          </p:nvSpPr>
          <p:spPr bwMode="auto">
            <a:xfrm>
              <a:off x="366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6</a:t>
              </a:r>
            </a:p>
          </p:txBody>
        </p:sp>
        <p:sp>
          <p:nvSpPr>
            <p:cNvPr id="36" name="Text Box 37"/>
            <p:cNvSpPr txBox="1">
              <a:spLocks noChangeArrowheads="1"/>
            </p:cNvSpPr>
            <p:nvPr/>
          </p:nvSpPr>
          <p:spPr bwMode="auto">
            <a:xfrm>
              <a:off x="4049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16</a:t>
              </a:r>
            </a:p>
          </p:txBody>
        </p:sp>
        <p:sp>
          <p:nvSpPr>
            <p:cNvPr id="37" name="Text Box 38"/>
            <p:cNvSpPr txBox="1">
              <a:spLocks noChangeArrowheads="1"/>
            </p:cNvSpPr>
            <p:nvPr/>
          </p:nvSpPr>
          <p:spPr bwMode="auto">
            <a:xfrm>
              <a:off x="4416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57</a:t>
              </a:r>
            </a:p>
          </p:txBody>
        </p:sp>
        <p:sp>
          <p:nvSpPr>
            <p:cNvPr id="38" name="Text Box 39"/>
            <p:cNvSpPr txBox="1">
              <a:spLocks noChangeArrowheads="1"/>
            </p:cNvSpPr>
            <p:nvPr/>
          </p:nvSpPr>
          <p:spPr bwMode="auto">
            <a:xfrm>
              <a:off x="4704" y="2688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132</a:t>
              </a:r>
            </a:p>
          </p:txBody>
        </p:sp>
      </p:grpSp>
      <p:grpSp>
        <p:nvGrpSpPr>
          <p:cNvPr id="44" name="Group 52"/>
          <p:cNvGrpSpPr>
            <a:grpSpLocks/>
          </p:cNvGrpSpPr>
          <p:nvPr/>
        </p:nvGrpSpPr>
        <p:grpSpPr bwMode="auto">
          <a:xfrm>
            <a:off x="3651250" y="3886200"/>
            <a:ext cx="4876800" cy="461963"/>
            <a:chOff x="2064" y="2400"/>
            <a:chExt cx="3072" cy="291"/>
          </a:xfrm>
        </p:grpSpPr>
        <p:grpSp>
          <p:nvGrpSpPr>
            <p:cNvPr id="45" name="Group 19"/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54" name="Rectangle 1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Rectangle 13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6" name="Rectangle 15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" name="Rectangle 16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" name="Line 18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6" name="Text Box 40"/>
            <p:cNvSpPr txBox="1">
              <a:spLocks noChangeArrowheads="1"/>
            </p:cNvSpPr>
            <p:nvPr/>
          </p:nvSpPr>
          <p:spPr bwMode="auto">
            <a:xfrm>
              <a:off x="2160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47" name="Text Box 41"/>
            <p:cNvSpPr txBox="1">
              <a:spLocks noChangeArrowheads="1"/>
            </p:cNvSpPr>
            <p:nvPr/>
          </p:nvSpPr>
          <p:spPr bwMode="auto">
            <a:xfrm>
              <a:off x="2513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48" name="Text Box 42"/>
            <p:cNvSpPr txBox="1">
              <a:spLocks noChangeArrowheads="1"/>
            </p:cNvSpPr>
            <p:nvPr/>
          </p:nvSpPr>
          <p:spPr bwMode="auto">
            <a:xfrm>
              <a:off x="2928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49" name="Text Box 43"/>
            <p:cNvSpPr txBox="1">
              <a:spLocks noChangeArrowheads="1"/>
            </p:cNvSpPr>
            <p:nvPr/>
          </p:nvSpPr>
          <p:spPr bwMode="auto">
            <a:xfrm>
              <a:off x="3264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11</a:t>
              </a:r>
            </a:p>
          </p:txBody>
        </p:sp>
        <p:sp>
          <p:nvSpPr>
            <p:cNvPr id="50" name="Text Box 44"/>
            <p:cNvSpPr txBox="1">
              <a:spLocks noChangeArrowheads="1"/>
            </p:cNvSpPr>
            <p:nvPr/>
          </p:nvSpPr>
          <p:spPr bwMode="auto">
            <a:xfrm>
              <a:off x="3665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31</a:t>
              </a:r>
            </a:p>
          </p:txBody>
        </p:sp>
        <p:sp>
          <p:nvSpPr>
            <p:cNvPr id="51" name="Text Box 45"/>
            <p:cNvSpPr txBox="1">
              <a:spLocks noChangeArrowheads="1"/>
            </p:cNvSpPr>
            <p:nvPr/>
          </p:nvSpPr>
          <p:spPr bwMode="auto">
            <a:xfrm>
              <a:off x="4049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45</a:t>
              </a:r>
            </a:p>
          </p:txBody>
        </p:sp>
        <p:sp>
          <p:nvSpPr>
            <p:cNvPr id="52" name="Text Box 46"/>
            <p:cNvSpPr txBox="1">
              <a:spLocks noChangeArrowheads="1"/>
            </p:cNvSpPr>
            <p:nvPr/>
          </p:nvSpPr>
          <p:spPr bwMode="auto">
            <a:xfrm>
              <a:off x="4320" y="2400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173</a:t>
              </a:r>
            </a:p>
          </p:txBody>
        </p:sp>
        <p:sp>
          <p:nvSpPr>
            <p:cNvPr id="53" name="Text Box 47"/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sz="2400">
                <a:latin typeface="Lucida Sans" pitchFamily="34" charset="0"/>
                <a:ea typeface="ＭＳ Ｐゴシック" pitchFamily="34" charset="-128"/>
                <a:cs typeface="Arial Unicode MS" pitchFamily="34" charset="-128"/>
              </a:endParaRPr>
            </a:p>
          </p:txBody>
        </p:sp>
      </p:grpSp>
      <p:sp>
        <p:nvSpPr>
          <p:cNvPr id="59" name="Text Box 48"/>
          <p:cNvSpPr txBox="1">
            <a:spLocks noChangeArrowheads="1"/>
          </p:cNvSpPr>
          <p:nvPr/>
        </p:nvSpPr>
        <p:spPr bwMode="auto">
          <a:xfrm>
            <a:off x="3651250" y="4953000"/>
            <a:ext cx="379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2</a:t>
            </a:r>
          </a:p>
        </p:txBody>
      </p:sp>
      <p:sp>
        <p:nvSpPr>
          <p:cNvPr id="60" name="AutoShape 49"/>
          <p:cNvSpPr>
            <a:spLocks noChangeArrowheads="1"/>
          </p:cNvSpPr>
          <p:nvPr/>
        </p:nvSpPr>
        <p:spPr bwMode="auto">
          <a:xfrm>
            <a:off x="2432050" y="50292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" name="Text Box 50"/>
          <p:cNvSpPr txBox="1">
            <a:spLocks noChangeArrowheads="1"/>
          </p:cNvSpPr>
          <p:nvPr/>
        </p:nvSpPr>
        <p:spPr bwMode="auto">
          <a:xfrm>
            <a:off x="4270375" y="4953000"/>
            <a:ext cx="573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31</a:t>
            </a:r>
          </a:p>
        </p:txBody>
      </p:sp>
      <p:sp>
        <p:nvSpPr>
          <p:cNvPr id="62" name="Text Box 46"/>
          <p:cNvSpPr txBox="1">
            <a:spLocks noChangeArrowheads="1"/>
          </p:cNvSpPr>
          <p:nvPr/>
        </p:nvSpPr>
        <p:spPr bwMode="auto">
          <a:xfrm>
            <a:off x="7842250" y="3886200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174</a:t>
            </a:r>
          </a:p>
        </p:txBody>
      </p:sp>
      <p:sp>
        <p:nvSpPr>
          <p:cNvPr id="63" name="Text Box 50"/>
          <p:cNvSpPr txBox="1">
            <a:spLocks noChangeArrowheads="1"/>
          </p:cNvSpPr>
          <p:nvPr/>
        </p:nvSpPr>
        <p:spPr bwMode="auto">
          <a:xfrm>
            <a:off x="4981575" y="4953000"/>
            <a:ext cx="574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54</a:t>
            </a:r>
          </a:p>
        </p:txBody>
      </p:sp>
      <p:sp>
        <p:nvSpPr>
          <p:cNvPr id="64" name="Text Box 50"/>
          <p:cNvSpPr txBox="1">
            <a:spLocks noChangeArrowheads="1"/>
          </p:cNvSpPr>
          <p:nvPr/>
        </p:nvSpPr>
        <p:spPr bwMode="auto">
          <a:xfrm>
            <a:off x="5403850" y="4953000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101</a:t>
            </a:r>
          </a:p>
        </p:txBody>
      </p:sp>
    </p:spTree>
    <p:extLst>
      <p:ext uri="{BB962C8B-B14F-4D97-AF65-F5344CB8AC3E}">
        <p14:creationId xmlns:p14="http://schemas.microsoft.com/office/powerpoint/2010/main" val="209016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Indexer steps: Token sequence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67818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smtClean="0">
                <a:ea typeface="ＭＳ Ｐゴシック" pitchFamily="34" charset="-128"/>
              </a:rPr>
              <a:t>Sequence of (Modified token, Document ID) pairs.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104775" y="4324350"/>
            <a:ext cx="2838450" cy="15621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  <a:cs typeface="Arial" charset="0"/>
              </a:rPr>
              <a:t>I did enact Julius</a:t>
            </a:r>
          </a:p>
          <a:p>
            <a:pPr algn="ctr" defTabSz="457200"/>
            <a:r>
              <a:rPr lang="en-US" dirty="0" smtClean="0">
                <a:solidFill>
                  <a:prstClr val="black"/>
                </a:solidFill>
                <a:cs typeface="Arial" charset="0"/>
              </a:rPr>
              <a:t>Caesar I was killed </a:t>
            </a:r>
          </a:p>
          <a:p>
            <a:pPr algn="ctr" defTabSz="457200"/>
            <a:r>
              <a:rPr lang="en-US" dirty="0" smtClean="0">
                <a:solidFill>
                  <a:prstClr val="black"/>
                </a:solidFill>
                <a:cs typeface="Arial" charset="0"/>
              </a:rPr>
              <a:t>i’ the Capitol; </a:t>
            </a:r>
          </a:p>
          <a:p>
            <a:pPr algn="ctr" defTabSz="457200"/>
            <a:r>
              <a:rPr lang="en-US" dirty="0" smtClean="0">
                <a:solidFill>
                  <a:prstClr val="black"/>
                </a:solidFill>
                <a:cs typeface="Arial" charset="0"/>
              </a:rPr>
              <a:t>Brutus killed me.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1295400" y="3581400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200"/>
            <a:r>
              <a:rPr lang="en-US" sz="2400" smtClean="0">
                <a:solidFill>
                  <a:prstClr val="black"/>
                </a:solidFill>
                <a:latin typeface="Arial" charset="0"/>
                <a:ea typeface="ＭＳ Ｐゴシック" pitchFamily="34" charset="-128"/>
                <a:cs typeface="Arial Unicode MS" pitchFamily="34" charset="-128"/>
              </a:rPr>
              <a:t>Doc 1</a:t>
            </a: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3165475" y="4400550"/>
            <a:ext cx="3195638" cy="15621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  <a:cs typeface="Arial" charset="0"/>
              </a:rPr>
              <a:t>So let it be with</a:t>
            </a:r>
          </a:p>
          <a:p>
            <a:pPr algn="ctr" defTabSz="457200"/>
            <a:r>
              <a:rPr lang="en-US" dirty="0" smtClean="0">
                <a:solidFill>
                  <a:prstClr val="black"/>
                </a:solidFill>
                <a:cs typeface="Arial" charset="0"/>
              </a:rPr>
              <a:t>Caesar. The noble</a:t>
            </a:r>
          </a:p>
          <a:p>
            <a:pPr algn="ctr" defTabSz="457200"/>
            <a:r>
              <a:rPr lang="en-US" dirty="0" smtClean="0">
                <a:solidFill>
                  <a:prstClr val="black"/>
                </a:solidFill>
                <a:cs typeface="Arial" charset="0"/>
              </a:rPr>
              <a:t>Brutus hath told you</a:t>
            </a:r>
          </a:p>
          <a:p>
            <a:pPr algn="ctr" defTabSz="457200"/>
            <a:r>
              <a:rPr lang="en-US" dirty="0" smtClean="0">
                <a:solidFill>
                  <a:prstClr val="black"/>
                </a:solidFill>
                <a:cs typeface="Arial" charset="0"/>
              </a:rPr>
              <a:t>Caesar was ambitious</a:t>
            </a:r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3886200" y="3581400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200"/>
            <a:r>
              <a:rPr lang="en-US" sz="2400" smtClean="0">
                <a:solidFill>
                  <a:prstClr val="black"/>
                </a:solidFill>
                <a:latin typeface="Arial" charset="0"/>
                <a:ea typeface="ＭＳ Ｐゴシック" pitchFamily="34" charset="-128"/>
                <a:cs typeface="Arial Unicode MS" pitchFamily="34" charset="-128"/>
              </a:rPr>
              <a:t>Doc 2</a:t>
            </a:r>
          </a:p>
        </p:txBody>
      </p:sp>
      <p:graphicFrame>
        <p:nvGraphicFramePr>
          <p:cNvPr id="23560" name="Object 4"/>
          <p:cNvGraphicFramePr>
            <a:graphicFrameLocks noChangeAspect="1"/>
          </p:cNvGraphicFramePr>
          <p:nvPr/>
        </p:nvGraphicFramePr>
        <p:xfrm>
          <a:off x="7327900" y="1782763"/>
          <a:ext cx="1319213" cy="492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Worksheet" r:id="rId3" imgW="2717460" imgH="10158730" progId="Excel.Sheet.8">
                  <p:embed/>
                </p:oleObj>
              </mc:Choice>
              <mc:Fallback>
                <p:oleObj name="Worksheet" r:id="rId3" imgW="2717460" imgH="1015873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900" y="1782763"/>
                        <a:ext cx="1319213" cy="492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Line 8"/>
          <p:cNvSpPr>
            <a:spLocks noChangeShapeType="1"/>
          </p:cNvSpPr>
          <p:nvPr/>
        </p:nvSpPr>
        <p:spPr bwMode="auto">
          <a:xfrm>
            <a:off x="5867400" y="388620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/>
            <a:endParaRPr lang="en-US" smtClean="0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3562" name="TextBox 9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200"/>
            <a:r>
              <a:rPr lang="en-US" sz="1600" smtClean="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1.2</a:t>
            </a:r>
          </a:p>
        </p:txBody>
      </p:sp>
    </p:spTree>
    <p:extLst>
      <p:ext uri="{BB962C8B-B14F-4D97-AF65-F5344CB8AC3E}">
        <p14:creationId xmlns:p14="http://schemas.microsoft.com/office/powerpoint/2010/main" val="88410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Indexer steps: Sort</a:t>
            </a:r>
          </a:p>
        </p:txBody>
      </p:sp>
      <p:sp>
        <p:nvSpPr>
          <p:cNvPr id="3891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4572000" cy="914400"/>
          </a:xfrm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4300" dirty="0">
                <a:ea typeface="ＭＳ Ｐゴシック" charset="0"/>
                <a:cs typeface="ＭＳ Ｐゴシック" charset="0"/>
              </a:rPr>
              <a:t>Sort by terms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sz="3800" dirty="0">
                <a:ea typeface="ＭＳ Ｐゴシック" charset="0"/>
                <a:cs typeface="ＭＳ Ｐゴシック" charset="0"/>
              </a:rPr>
              <a:t>And then </a:t>
            </a:r>
            <a:r>
              <a:rPr lang="en-US" sz="3800" dirty="0" err="1">
                <a:ea typeface="ＭＳ Ｐゴシック" charset="0"/>
                <a:cs typeface="ＭＳ Ｐゴシック" charset="0"/>
              </a:rPr>
              <a:t>docID</a:t>
            </a:r>
            <a:r>
              <a:rPr lang="en-US" sz="3800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graphicFrame>
        <p:nvGraphicFramePr>
          <p:cNvPr id="24580" name="Object 2"/>
          <p:cNvGraphicFramePr>
            <a:graphicFrameLocks noChangeAspect="1"/>
          </p:cNvGraphicFramePr>
          <p:nvPr/>
        </p:nvGraphicFramePr>
        <p:xfrm>
          <a:off x="7562850" y="1782763"/>
          <a:ext cx="1217613" cy="492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Worksheet" r:id="rId3" imgW="2717460" imgH="10844444" progId="Excel.Sheet.8">
                  <p:embed/>
                </p:oleObj>
              </mc:Choice>
              <mc:Fallback>
                <p:oleObj name="Worksheet" r:id="rId3" imgW="2717460" imgH="1084444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2850" y="1782763"/>
                        <a:ext cx="1217613" cy="492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Line 4"/>
          <p:cNvSpPr>
            <a:spLocks noChangeShapeType="1"/>
          </p:cNvSpPr>
          <p:nvPr/>
        </p:nvSpPr>
        <p:spPr bwMode="auto">
          <a:xfrm>
            <a:off x="7162800" y="3886200"/>
            <a:ext cx="381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/>
            <a:endParaRPr lang="en-US" smtClean="0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graphicFrame>
        <p:nvGraphicFramePr>
          <p:cNvPr id="24582" name="Object 3"/>
          <p:cNvGraphicFramePr>
            <a:graphicFrameLocks noChangeAspect="1"/>
          </p:cNvGraphicFramePr>
          <p:nvPr/>
        </p:nvGraphicFramePr>
        <p:xfrm>
          <a:off x="5880100" y="1733550"/>
          <a:ext cx="1352550" cy="504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Worksheet" r:id="rId5" imgW="2717460" imgH="10082540" progId="Excel.Sheet.8">
                  <p:embed/>
                </p:oleObj>
              </mc:Choice>
              <mc:Fallback>
                <p:oleObj name="Worksheet" r:id="rId5" imgW="2717460" imgH="100825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1733550"/>
                        <a:ext cx="1352550" cy="504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AutoShape 7"/>
          <p:cNvSpPr>
            <a:spLocks noChangeArrowheads="1"/>
          </p:cNvSpPr>
          <p:nvPr/>
        </p:nvSpPr>
        <p:spPr bwMode="auto">
          <a:xfrm>
            <a:off x="914400" y="3124200"/>
            <a:ext cx="2932113" cy="781050"/>
          </a:xfrm>
          <a:prstGeom prst="upArrowCallout">
            <a:avLst>
              <a:gd name="adj1" fmla="val 105218"/>
              <a:gd name="adj2" fmla="val 105235"/>
              <a:gd name="adj3" fmla="val 16667"/>
              <a:gd name="adj4" fmla="val 66667"/>
            </a:avLst>
          </a:prstGeom>
          <a:solidFill>
            <a:srgbClr val="83AD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defTabSz="457200"/>
            <a:r>
              <a:rPr lang="en-US" sz="2800" b="1" smtClean="0">
                <a:solidFill>
                  <a:prstClr val="black"/>
                </a:solidFill>
                <a:latin typeface="Calibri" pitchFamily="34" charset="0"/>
                <a:cs typeface="Arial" charset="0"/>
              </a:rPr>
              <a:t>Core indexing step</a:t>
            </a:r>
          </a:p>
        </p:txBody>
      </p:sp>
      <p:sp>
        <p:nvSpPr>
          <p:cNvPr id="24584" name="TextBox 7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200"/>
            <a:r>
              <a:rPr lang="en-US" sz="1600" smtClean="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1.2</a:t>
            </a:r>
          </a:p>
        </p:txBody>
      </p:sp>
    </p:spTree>
    <p:extLst>
      <p:ext uri="{BB962C8B-B14F-4D97-AF65-F5344CB8AC3E}">
        <p14:creationId xmlns:p14="http://schemas.microsoft.com/office/powerpoint/2010/main" val="374863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ea typeface="ＭＳ Ｐゴシック" charset="0"/>
                <a:cs typeface="ＭＳ Ｐゴシック" charset="0"/>
              </a:rPr>
              <a:t>Indexer steps: Dictionary &amp; Postings</a:t>
            </a:r>
          </a:p>
        </p:txBody>
      </p:sp>
      <p:sp>
        <p:nvSpPr>
          <p:cNvPr id="39940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3429000" cy="2590800"/>
          </a:xfrm>
        </p:spPr>
        <p:txBody>
          <a:bodyPr rtlCol="0">
            <a:normAutofit fontScale="77500" lnSpcReduction="2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>
                <a:ea typeface="ＭＳ Ｐゴシック" charset="0"/>
                <a:cs typeface="ＭＳ Ｐゴシック" charset="0"/>
              </a:rPr>
              <a:t>Multiple term entries in a single document are merged.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>
                <a:ea typeface="ＭＳ Ｐゴシック" charset="0"/>
                <a:cs typeface="ＭＳ Ｐゴシック" charset="0"/>
              </a:rPr>
              <a:t>Split into Dictionary and Postings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>
                <a:ea typeface="ＭＳ Ｐゴシック" charset="0"/>
                <a:cs typeface="ＭＳ Ｐゴシック" charset="0"/>
              </a:rPr>
              <a:t>Doc. frequency information is added.</a:t>
            </a: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5334000" y="365760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/>
            <a:endParaRPr lang="en-US" smtClean="0">
              <a:solidFill>
                <a:prstClr val="black"/>
              </a:solidFill>
              <a:latin typeface="Calibri" pitchFamily="34" charset="0"/>
              <a:cs typeface="Arial" charset="0"/>
            </a:endParaRPr>
          </a:p>
        </p:txBody>
      </p:sp>
      <p:graphicFrame>
        <p:nvGraphicFramePr>
          <p:cNvPr id="25605" name="Object 35"/>
          <p:cNvGraphicFramePr>
            <a:graphicFrameLocks noChangeAspect="1"/>
          </p:cNvGraphicFramePr>
          <p:nvPr/>
        </p:nvGraphicFramePr>
        <p:xfrm>
          <a:off x="3962400" y="1827213"/>
          <a:ext cx="1217613" cy="492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Worksheet" r:id="rId3" imgW="2717460" imgH="10844444" progId="Excel.Sheet.8">
                  <p:embed/>
                </p:oleObj>
              </mc:Choice>
              <mc:Fallback>
                <p:oleObj name="Worksheet" r:id="rId3" imgW="2717460" imgH="1084444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827213"/>
                        <a:ext cx="1217613" cy="492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1" name="AutoShape 7"/>
          <p:cNvSpPr>
            <a:spLocks noChangeArrowheads="1"/>
          </p:cNvSpPr>
          <p:nvPr/>
        </p:nvSpPr>
        <p:spPr bwMode="auto">
          <a:xfrm>
            <a:off x="685800" y="5311775"/>
            <a:ext cx="2317750" cy="1241425"/>
          </a:xfrm>
          <a:prstGeom prst="upArrowCallout">
            <a:avLst>
              <a:gd name="adj1" fmla="val 57860"/>
              <a:gd name="adj2" fmla="val 57860"/>
              <a:gd name="adj3" fmla="val 16667"/>
              <a:gd name="adj4" fmla="val 66667"/>
            </a:avLst>
          </a:prstGeom>
          <a:solidFill>
            <a:srgbClr val="83AD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defTabSz="457200"/>
            <a:r>
              <a:rPr lang="en-US" smtClean="0">
                <a:solidFill>
                  <a:prstClr val="black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Why frequency?</a:t>
            </a:r>
          </a:p>
          <a:p>
            <a:pPr algn="ctr" defTabSz="457200"/>
            <a:r>
              <a:rPr lang="en-US" smtClean="0">
                <a:solidFill>
                  <a:prstClr val="black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Will discuss later.</a:t>
            </a:r>
          </a:p>
        </p:txBody>
      </p:sp>
      <p:sp>
        <p:nvSpPr>
          <p:cNvPr id="25607" name="TextBox 7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200"/>
            <a:r>
              <a:rPr lang="en-US" sz="1600" smtClean="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1.2</a:t>
            </a:r>
          </a:p>
        </p:txBody>
      </p:sp>
      <p:pic>
        <p:nvPicPr>
          <p:cNvPr id="25608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00200"/>
            <a:ext cx="280193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356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1" grpId="0" animBg="1" autoUpdateAnimBg="0"/>
    </p:bldLst>
  </p:timing>
</p:sld>
</file>

<file path=ppt/theme/theme1.xml><?xml version="1.0" encoding="utf-8"?>
<a:theme xmlns:a="http://schemas.openxmlformats.org/drawingml/2006/main" name="Blank">
  <a:themeElements>
    <a:clrScheme name="1_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1_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NNL_PowerPoint_Template">
  <a:themeElements>
    <a:clrScheme name="Custom 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0070C0"/>
      </a:hlink>
      <a:folHlink>
        <a:srgbClr val="EAEAEA"/>
      </a:folHlink>
    </a:clrScheme>
    <a:fontScheme name="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PNNL_PowerPoint_Template">
  <a:themeElements>
    <a:clrScheme name="2_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2_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PNNL_PowerPoint_Template">
  <a:themeElements>
    <a:clrScheme name="3_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3_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PNNL_PowerPoint_Template">
  <a:themeElements>
    <a:clrScheme name="4_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4_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PNNL_PowerPoint_Template">
  <a:themeElements>
    <a:clrScheme name="5_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5_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PNNL_PowerPoint_Template">
  <a:themeElements>
    <a:clrScheme name="6_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6_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PNNL_PowerPoint_Template">
  <a:themeElements>
    <a:clrScheme name="7_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7_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PNNL_PowerPoint_Template">
  <a:themeElements>
    <a:clrScheme name="8_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8_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40521</TotalTime>
  <Words>1487</Words>
  <Application>Microsoft Office PowerPoint</Application>
  <PresentationFormat>On-screen Show (4:3)</PresentationFormat>
  <Paragraphs>292</Paragraphs>
  <Slides>26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10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Blank</vt:lpstr>
      <vt:lpstr>PNNL_PowerPoint_Template</vt:lpstr>
      <vt:lpstr>2_PNNL_PowerPoint_Template</vt:lpstr>
      <vt:lpstr>3_PNNL_PowerPoint_Template</vt:lpstr>
      <vt:lpstr>4_PNNL_PowerPoint_Template</vt:lpstr>
      <vt:lpstr>5_PNNL_PowerPoint_Template</vt:lpstr>
      <vt:lpstr>6_PNNL_PowerPoint_Template</vt:lpstr>
      <vt:lpstr>7_PNNL_PowerPoint_Template</vt:lpstr>
      <vt:lpstr>8_PNNL_PowerPoint_Template</vt:lpstr>
      <vt:lpstr>2_Office Theme</vt:lpstr>
      <vt:lpstr>Microsoft Excel 97-2003 Worksheet</vt:lpstr>
      <vt:lpstr>Worksheet</vt:lpstr>
      <vt:lpstr> COSE472(00):  Information Retrieval (정보검색)  Lecture 1. Basics of Web Search</vt:lpstr>
      <vt:lpstr>Web Search and Web Search Engines</vt:lpstr>
      <vt:lpstr>Web Search and Web Search Engines</vt:lpstr>
      <vt:lpstr>How to Search Documents?</vt:lpstr>
      <vt:lpstr>Issues of term-document incidence matrix</vt:lpstr>
      <vt:lpstr>Inverted Index</vt:lpstr>
      <vt:lpstr>Indexer steps: Token sequence</vt:lpstr>
      <vt:lpstr>Indexer steps: Sort</vt:lpstr>
      <vt:lpstr>Indexer steps: Dictionary &amp; Postings</vt:lpstr>
      <vt:lpstr>Where do we pay in storage?</vt:lpstr>
      <vt:lpstr>Processing Boolean queries</vt:lpstr>
      <vt:lpstr>Intersecting two postings lists (a “merge” algorithm)</vt:lpstr>
      <vt:lpstr>Phrase queries</vt:lpstr>
      <vt:lpstr>A first attempt: Biword indexes</vt:lpstr>
      <vt:lpstr>A first attempt: Biword indexes</vt:lpstr>
      <vt:lpstr>Solution 2: Positional indexes</vt:lpstr>
      <vt:lpstr>Positional index example</vt:lpstr>
      <vt:lpstr>Processing a phrase query</vt:lpstr>
      <vt:lpstr>Proximity queries</vt:lpstr>
      <vt:lpstr>Positional index size</vt:lpstr>
      <vt:lpstr>Inverted Index Construction</vt:lpstr>
      <vt:lpstr>Tokenization</vt:lpstr>
      <vt:lpstr>Normalization</vt:lpstr>
      <vt:lpstr>Normalization: Case Folding</vt:lpstr>
      <vt:lpstr>Stop Words</vt:lpstr>
      <vt:lpstr>Stemming</vt:lpstr>
    </vt:vector>
  </TitlesOfParts>
  <Company>Pacific Northwest Versions panel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joyfull</cp:lastModifiedBy>
  <cp:revision>1231</cp:revision>
  <dcterms:created xsi:type="dcterms:W3CDTF">2009-06-08T22:01:17Z</dcterms:created>
  <dcterms:modified xsi:type="dcterms:W3CDTF">2015-09-01T17:25:28Z</dcterms:modified>
</cp:coreProperties>
</file>