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657" r:id="rId9"/>
  </p:sldMasterIdLst>
  <p:notesMasterIdLst>
    <p:notesMasterId r:id="rId46"/>
  </p:notesMasterIdLst>
  <p:sldIdLst>
    <p:sldId id="256" r:id="rId10"/>
    <p:sldId id="909" r:id="rId11"/>
    <p:sldId id="910" r:id="rId12"/>
    <p:sldId id="1006" r:id="rId13"/>
    <p:sldId id="1007" r:id="rId14"/>
    <p:sldId id="954" r:id="rId15"/>
    <p:sldId id="957" r:id="rId16"/>
    <p:sldId id="1008" r:id="rId17"/>
    <p:sldId id="958" r:id="rId18"/>
    <p:sldId id="1009" r:id="rId19"/>
    <p:sldId id="1012" r:id="rId20"/>
    <p:sldId id="1013" r:id="rId21"/>
    <p:sldId id="1018" r:id="rId22"/>
    <p:sldId id="1015" r:id="rId23"/>
    <p:sldId id="1016" r:id="rId24"/>
    <p:sldId id="959" r:id="rId25"/>
    <p:sldId id="1017" r:id="rId26"/>
    <p:sldId id="1020" r:id="rId27"/>
    <p:sldId id="1021" r:id="rId28"/>
    <p:sldId id="1022" r:id="rId29"/>
    <p:sldId id="1023" r:id="rId30"/>
    <p:sldId id="1026" r:id="rId31"/>
    <p:sldId id="1025" r:id="rId32"/>
    <p:sldId id="1027" r:id="rId33"/>
    <p:sldId id="1028" r:id="rId34"/>
    <p:sldId id="1029" r:id="rId35"/>
    <p:sldId id="1030" r:id="rId36"/>
    <p:sldId id="1031" r:id="rId37"/>
    <p:sldId id="1033" r:id="rId38"/>
    <p:sldId id="1032" r:id="rId39"/>
    <p:sldId id="1034" r:id="rId40"/>
    <p:sldId id="1036" r:id="rId41"/>
    <p:sldId id="1035" r:id="rId42"/>
    <p:sldId id="1037" r:id="rId43"/>
    <p:sldId id="1038" r:id="rId44"/>
    <p:sldId id="1005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6600"/>
    <a:srgbClr val="FFFFCC"/>
    <a:srgbClr val="CCFFFF"/>
    <a:srgbClr val="0000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2" autoAdjust="0"/>
    <p:restoredTop sz="90018" autoAdjust="0"/>
  </p:normalViewPr>
  <p:slideViewPr>
    <p:cSldViewPr>
      <p:cViewPr varScale="1">
        <p:scale>
          <a:sx n="131" d="100"/>
          <a:sy n="131" d="100"/>
        </p:scale>
        <p:origin x="79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0" y="135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굴림" pitchFamily="34" charset="-127"/>
              </a:defRPr>
            </a:lvl1pPr>
          </a:lstStyle>
          <a:p>
            <a:pPr>
              <a:defRPr/>
            </a:pPr>
            <a:fld id="{6EDA5C1E-02EA-49FE-9DE3-3BABEBD49952}" type="datetimeFigureOut">
              <a:rPr lang="en-US" altLang="ko-KR"/>
              <a:pPr>
                <a:defRPr/>
              </a:pPr>
              <a:t>9/23/2015</a:t>
            </a:fld>
            <a:endParaRPr lang="en-US" alt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굴림" pitchFamily="34" charset="-127"/>
              </a:defRPr>
            </a:lvl1pPr>
          </a:lstStyle>
          <a:p>
            <a:pPr>
              <a:defRPr/>
            </a:pPr>
            <a:fld id="{4CE33BC9-2543-4B32-B67D-195C455D69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1420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480964-3840-4E53-B7CC-95A56BDBCB77}" type="slidenum">
              <a:rPr lang="en-US" altLang="ko-KR"/>
              <a:pPr eaLnBrk="1" hangingPunct="1"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9621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careses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parties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separational -&gt; separate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factional -&gt; faction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D5649C2-41BE-455F-8A3C-CD469D0BD2CA}" type="slidenum">
              <a:rPr lang="en-US" altLang="ko-KR" sz="1200"/>
              <a:pPr eaLnBrk="1" hangingPunct="1"/>
              <a:t>3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4172542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careses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parties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separational -&gt; separate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factional -&gt; faction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D5649C2-41BE-455F-8A3C-CD469D0BD2CA}" type="slidenum">
              <a:rPr lang="en-US" altLang="ko-KR" sz="1200"/>
              <a:pPr eaLnBrk="1" hangingPunct="1"/>
              <a:t>4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73300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careses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parties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separational -&gt; separate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factional -&gt; faction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D5649C2-41BE-455F-8A3C-CD469D0BD2CA}" type="slidenum">
              <a:rPr lang="en-US" altLang="ko-KR" sz="1200"/>
              <a:pPr eaLnBrk="1" hangingPunct="1"/>
              <a:t>5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786530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careses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parties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separational -&gt; separate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factional -&gt; faction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D5649C2-41BE-455F-8A3C-CD469D0BD2CA}" type="slidenum">
              <a:rPr lang="en-US" altLang="ko-KR" sz="1200"/>
              <a:pPr eaLnBrk="1" hangingPunct="1"/>
              <a:t>6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745376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careses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parties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separational -&gt; separate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factional -&gt; faction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D5649C2-41BE-455F-8A3C-CD469D0BD2CA}" type="slidenum">
              <a:rPr lang="en-US" altLang="ko-KR" sz="1200"/>
              <a:pPr eaLnBrk="1" hangingPunct="1"/>
              <a:t>7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655438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careses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parties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separational -&gt; separate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factional -&gt; faction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D5649C2-41BE-455F-8A3C-CD469D0BD2CA}" type="slidenum">
              <a:rPr lang="en-US" altLang="ko-KR" sz="1200"/>
              <a:pPr eaLnBrk="1" hangingPunct="1"/>
              <a:t>8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113607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be viewed as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33BC9-2543-4B32-B67D-195C455D690C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854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3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4788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8655F-D48B-4DEC-A3A4-DD531AB3D844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554619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A308D-0065-4580-ADB1-2E19753924B7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471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80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9874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51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9874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12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8E02A-05B5-4BC8-8A51-C933FF8E94F4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7025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FDA50-03D6-4F2F-B16E-E64FC0E2571C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2888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82AA8-7844-4B33-A740-600303499A00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8769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38BAA-3A96-46C5-91EC-B58386F9A183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5209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1BA1-D905-4B2F-BD07-114F1EFADE0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8311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68397-DC3C-4555-9170-49766D496709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917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481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3E275-669A-4135-B505-0356C51AFC10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8349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7416-33DC-44DF-B5E2-F22AE2B2E94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19516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22114-AD25-4F01-BD20-F801FE4A42BF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62778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6FB8C-42CB-4CF0-BEE1-B47713FE34C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53391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E8372-BFF7-48A6-8CFD-9DBDF73F7479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56661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C3509-5F9C-40E8-AED2-23277161F668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29630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BACC6-4C6F-4C1A-9468-5AE9E59CD3B8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29645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C54B0-7B6E-4F4F-903C-44569066D801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45290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7E74D-CEC1-4D33-AFEF-9193633064B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01638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57DDC-AC8E-42B6-9AFB-57BCE5BE0084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65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22814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3050D-D492-4F35-84CF-FAC5E1DA968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8289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FB3B5-8A13-4378-92F0-61C0BE7213B9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23047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D5775-CCEA-40E2-8441-0990E66407B2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47047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A67D2-B4D3-43D6-AACB-9AF519097485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47477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E76F2-227A-40E5-B28A-E860B8664350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08825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44D70-EBE5-4811-8774-ECC3F269144E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63148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6E75-BB34-4DED-BA61-22F4F58F925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28223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30E95-6210-498E-86FF-D18D2F659143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00581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87424-73B4-48BA-8868-4920027B7B43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05218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893EF-7757-47D1-ADDC-608394CFB726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504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573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91AC0-1A4C-4F96-8720-ADC4FD9EAC86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12401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258CE-CBAA-45EB-B94E-BD2CDC373FE5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36343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7C328-D2FD-4330-8021-4BE85E271BF2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05665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9433E-6010-42D5-8D67-2BBC1C0E7B85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79306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9CC5B-9C8C-42AE-9CC6-776D2FCAAF51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52652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D87DB-D50D-4D2B-BFE5-6A5F4F4CDDE5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43846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1EC0D-1767-4F2B-B92D-79734AAE6E9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2419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C8F5B-A97D-4701-8779-5BB4B9B269F5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39201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9F2E0-DF31-434C-BE74-3E2BB9EFDDBB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43733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6A64E-F0C3-49AF-B889-76ACC2C389F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099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361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B9A2C-D693-476F-875D-D44D95A70F35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65750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5B41C-A5CD-47F3-AB00-8653B1FC7D29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30575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FA833-44BB-40D7-B751-AE912CCC09D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18930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14D8B-2752-4A96-AD92-6484DD63475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16527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EA9DF-696E-46B6-8B72-27E018DBA878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704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6C55C-513F-402D-9913-76FD4E8D289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670635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06841-1711-4409-938B-AC3DEFF6E5CF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556716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A616A-7F4F-47E1-8887-AC8C0AED75DB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399121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6822C-9762-46A0-9858-0901DCC3565F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051143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2A108-DD68-45C4-B825-ECB76F9CB030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63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9502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1C1AB-D2C6-4106-9C02-4DB291BEFEC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959441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5E691-3E68-4CCD-B069-3832ACBE56D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641686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D10F3-AC3D-477D-BCB3-F3DF7367DB7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134606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30FFD-1100-42BC-BFC1-7712AA6441C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474293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11C30-B053-4C26-83A4-9565975DA36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123019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45A0E-68F8-4583-89FB-18EA3CF64D11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683516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F2114-9E78-4C24-9A4F-A6D6A17C0A40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375788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14CDC-1892-4A2D-9255-54F1314FD7E1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192420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78CE5-4D82-4AC7-8476-78A6F6525FE7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714341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904FB-CF53-4187-A8DE-B66C023111FF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791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3259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1D2BD-578F-4973-82D4-9E5690FB47B4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389276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22AEA-D0A7-4113-A149-FD3BA7176A82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773336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A8F2F-CB76-44E7-8443-CABCD58E06C6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629732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D9548-CB22-48DE-B10A-494C150BEDE1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336310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A5E6D-EAB4-4991-B295-5521E82D8EEF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557359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08A93-FB1E-406A-8728-99C99026FA02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733559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C9F60-8A0F-4958-AD2B-1F2EA6E67FF9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474772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E74A9-7BE3-46E7-8299-EE1F69E03350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822073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480BB-C7D2-4272-A954-22FC6DD33C31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194178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E0A46-D60F-4265-B541-4E8420FD0AA5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436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999444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5F4EC-DCDB-4488-B2C1-E25B94FAF346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016497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86A28-A009-42B4-AB41-5D9D37AA293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348239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32C20-EEF8-4E9C-B1E3-DF8AF240458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12862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CD7DD-C2E2-41E8-8F5F-177FF6B2988F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482079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D3EF8-3B96-488E-A3D5-4F1B8DDA11F5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597672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8DE11-9754-40AA-9442-C92B544D9799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373070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C6B91-44C6-4A17-9A12-CCA150AA33E7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324379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EB98F-F731-43FD-91F0-E589E9C55AE6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983625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96D34-9C6E-48A1-AA03-BB549E544AD7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535767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F8B80-DF51-41F1-8042-BCFA724FC7F3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574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25891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E6B64-E9D5-401B-9ACD-1F449D80B35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12483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D7EA2-6335-4AD2-8880-0DAAD833B597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07570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4C1FC-4BA0-4A2D-9F91-B217BE809690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664649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F9D54-A48A-42B5-A5DF-EDB4B8AB373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898513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4C475-BFE2-4062-A9D0-C51152436F47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297380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9E296-2470-4742-96E0-14CB1B68744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089128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AF759-913B-4D22-9744-BAD483A162E8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182949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E5B95-F183-415D-84B6-72505BA4ECA9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864643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47E95-28A7-423E-8437-94DB53068DA4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17975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65F26-2FF3-489C-BD50-C4EE3791B8D8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982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6.pn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7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6.pn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4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59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7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8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9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9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7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8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9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800100" algn="l"/>
                <a:tab pos="1257300" algn="l"/>
              </a:tabLst>
              <a:defRPr sz="900">
                <a:solidFill>
                  <a:srgbClr val="777777"/>
                </a:solidFill>
                <a:latin typeface="Arial" charset="0"/>
              </a:defRPr>
            </a:lvl1pPr>
          </a:lstStyle>
          <a:p>
            <a:pPr>
              <a:defRPr/>
            </a:pPr>
            <a:fld id="{AE6218CA-2ED8-4A3E-9DC5-0D4489AFAE30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860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3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4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5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6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 descr="PowerPoint_Path_Foot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5487988"/>
            <a:ext cx="9140825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7" descr="PNNL_Logo_2-Color_v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800100" algn="l"/>
                <a:tab pos="1257300" algn="l"/>
              </a:tabLst>
              <a:defRPr sz="900">
                <a:solidFill>
                  <a:srgbClr val="777777"/>
                </a:solidFill>
                <a:latin typeface="Arial" charset="0"/>
              </a:defRPr>
            </a:lvl1pPr>
          </a:lstStyle>
          <a:p>
            <a:pPr>
              <a:defRPr/>
            </a:pPr>
            <a:fld id="{4B4AB7CD-07BF-4B0D-90F5-47CEB9E91A67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6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7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9" descr="PowerPoint_Path_Foot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7988"/>
            <a:ext cx="9140825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7" descr="PNNL_Logo_2-Color_v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6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D57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ko-KR">
              <a:ea typeface="굴림" pitchFamily="34" charset="-127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800100" algn="l"/>
                <a:tab pos="1257300" algn="l"/>
              </a:tabLst>
              <a:defRPr sz="900">
                <a:solidFill>
                  <a:srgbClr val="777777"/>
                </a:solidFill>
                <a:latin typeface="Arial" charset="0"/>
              </a:defRPr>
            </a:lvl1pPr>
          </a:lstStyle>
          <a:p>
            <a:pPr>
              <a:defRPr/>
            </a:pPr>
            <a:fld id="{DC5E0375-9583-43A8-8980-CDFA45057C51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6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7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1588" y="0"/>
            <a:ext cx="9144000" cy="914400"/>
          </a:xfrm>
          <a:prstGeom prst="rect">
            <a:avLst/>
          </a:prstGeom>
          <a:solidFill>
            <a:srgbClr val="D57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ko-KR">
              <a:ea typeface="굴림" pitchFamily="34" charset="-127"/>
            </a:endParaRPr>
          </a:p>
        </p:txBody>
      </p:sp>
      <p:pic>
        <p:nvPicPr>
          <p:cNvPr id="5123" name="Picture 6" descr="PNNL_Logo_2-Color_v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800100" algn="l"/>
                <a:tab pos="1257300" algn="l"/>
              </a:tabLst>
              <a:defRPr sz="900">
                <a:solidFill>
                  <a:srgbClr val="777777"/>
                </a:solidFill>
                <a:latin typeface="Arial" charset="0"/>
              </a:defRPr>
            </a:lvl1pPr>
          </a:lstStyle>
          <a:p>
            <a:pPr>
              <a:defRPr/>
            </a:pPr>
            <a:fld id="{01D1D930-1A67-401A-8A51-90F25C7880FF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6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ChangeArrowheads="1"/>
          </p:cNvSpPr>
          <p:nvPr/>
        </p:nvSpPr>
        <p:spPr bwMode="auto">
          <a:xfrm>
            <a:off x="0" y="0"/>
            <a:ext cx="9144000" cy="1311275"/>
          </a:xfrm>
          <a:prstGeom prst="rect">
            <a:avLst/>
          </a:prstGeom>
          <a:solidFill>
            <a:srgbClr val="D57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ko-KR">
              <a:ea typeface="굴림" pitchFamily="34" charset="-127"/>
            </a:endParaRPr>
          </a:p>
        </p:txBody>
      </p:sp>
      <p:pic>
        <p:nvPicPr>
          <p:cNvPr id="6147" name="Picture 6" descr="PNNL_Logo_2-Color_v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800100" algn="l"/>
                <a:tab pos="1257300" algn="l"/>
              </a:tabLst>
              <a:defRPr sz="900">
                <a:solidFill>
                  <a:srgbClr val="777777"/>
                </a:solidFill>
                <a:latin typeface="Arial" charset="0"/>
              </a:defRPr>
            </a:lvl1pPr>
          </a:lstStyle>
          <a:p>
            <a:pPr>
              <a:defRPr/>
            </a:pPr>
            <a:fld id="{35E58F75-C3DC-4DD3-B6D6-A505AF9E13C7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6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PNNL_Logo_2-Color_v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800100" algn="l"/>
                <a:tab pos="1257300" algn="l"/>
              </a:tabLst>
              <a:defRPr sz="900">
                <a:solidFill>
                  <a:srgbClr val="777777"/>
                </a:solidFill>
                <a:latin typeface="Arial" charset="0"/>
              </a:defRPr>
            </a:lvl1pPr>
          </a:lstStyle>
          <a:p>
            <a:pPr>
              <a:defRPr/>
            </a:pPr>
            <a:fld id="{A01BC3ED-642A-4F00-BD0B-25CB5F4DADB6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6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7072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ko-KR">
              <a:ea typeface="굴림" pitchFamily="34" charset="-127"/>
            </a:endParaRPr>
          </a:p>
        </p:txBody>
      </p:sp>
      <p:pic>
        <p:nvPicPr>
          <p:cNvPr id="8195" name="Picture 5" descr="PNNL_Logo_Whi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800100" algn="l"/>
                <a:tab pos="1257300" algn="l"/>
              </a:tabLst>
              <a:defRPr sz="900">
                <a:solidFill>
                  <a:srgbClr val="777777"/>
                </a:solidFill>
                <a:latin typeface="Arial" charset="0"/>
              </a:defRPr>
            </a:lvl1pPr>
          </a:lstStyle>
          <a:p>
            <a:pPr>
              <a:defRPr/>
            </a:pPr>
            <a:fld id="{011FECDE-3169-4279-BE29-FE9D6C594E6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6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57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ko-KR">
              <a:ea typeface="굴림" pitchFamily="34" charset="-127"/>
            </a:endParaRPr>
          </a:p>
        </p:txBody>
      </p:sp>
      <p:pic>
        <p:nvPicPr>
          <p:cNvPr id="9219" name="Picture 3" descr="PNNL_Logo_Whi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800100" algn="l"/>
                <a:tab pos="1257300" algn="l"/>
              </a:tabLst>
              <a:defRPr sz="900">
                <a:solidFill>
                  <a:srgbClr val="777777"/>
                </a:solidFill>
                <a:latin typeface="Arial" charset="0"/>
              </a:defRPr>
            </a:lvl1pPr>
          </a:lstStyle>
          <a:p>
            <a:pPr>
              <a:defRPr/>
            </a:pPr>
            <a:fld id="{506E32F9-EEEE-424E-A037-73DF1625A2F5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6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choo@korea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35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11" Type="http://schemas.openxmlformats.org/officeDocument/2006/relationships/image" Target="../media/image13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2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png"/><Relationship Id="rId5" Type="http://schemas.openxmlformats.org/officeDocument/2006/relationships/image" Target="../media/image45.png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11" Type="http://schemas.openxmlformats.org/officeDocument/2006/relationships/oleObject" Target="../embeddings/oleObject8.bin"/><Relationship Id="rId5" Type="http://schemas.openxmlformats.org/officeDocument/2006/relationships/image" Target="../media/image4.png"/><Relationship Id="rId10" Type="http://schemas.openxmlformats.org/officeDocument/2006/relationships/image" Target="../media/image23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5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9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2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.ens.fr/~vergnaud/algo0910/Pagerank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galton.uchicago.edu/~lekheng/meetings/mathofranking/ref/langville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ko-KR" sz="3600" dirty="0"/>
              <a:t/>
            </a:r>
            <a:br>
              <a:rPr lang="en-US" altLang="ko-KR" sz="3600" dirty="0"/>
            </a:br>
            <a:r>
              <a:rPr lang="en-US" altLang="ko-KR" sz="4000" dirty="0"/>
              <a:t>COSE472(00): 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>Information Retrieval (</a:t>
            </a:r>
            <a:r>
              <a:rPr lang="ko-KR" altLang="en-US" sz="4000" dirty="0" smtClean="0"/>
              <a:t>정보검색</a:t>
            </a:r>
            <a:r>
              <a:rPr lang="en-US" altLang="ko-KR" sz="4000" dirty="0" smtClean="0"/>
              <a:t>)</a:t>
            </a:r>
            <a:br>
              <a:rPr lang="en-US" altLang="ko-KR" sz="4000" dirty="0" smtClean="0"/>
            </a:b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3200" dirty="0" smtClean="0"/>
              <a:t>Lecture 5. Link Analysis</a:t>
            </a:r>
            <a:endParaRPr lang="en-US" altLang="ko-KR" sz="3200" dirty="0" smtClean="0">
              <a:ea typeface="굴림" pitchFamily="34" charset="-127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ko-KR" sz="3200" dirty="0" smtClean="0">
                <a:ea typeface="굴림" pitchFamily="34" charset="-127"/>
              </a:rPr>
              <a:t> </a:t>
            </a:r>
          </a:p>
          <a:p>
            <a:pPr eaLnBrk="1" hangingPunct="1"/>
            <a:endParaRPr lang="en-US" altLang="ko-KR" sz="3200" dirty="0" smtClean="0">
              <a:ea typeface="굴림" pitchFamily="34" charset="-127"/>
            </a:endParaRPr>
          </a:p>
          <a:p>
            <a:pPr eaLnBrk="1" hangingPunct="1"/>
            <a:r>
              <a:rPr lang="en-US" altLang="ko-KR" dirty="0">
                <a:ea typeface="굴림" pitchFamily="34" charset="-127"/>
              </a:rPr>
              <a:t>Instructor: </a:t>
            </a:r>
            <a:r>
              <a:rPr lang="en-US" altLang="ko-KR" dirty="0" err="1" smtClean="0">
                <a:ea typeface="굴림" pitchFamily="34" charset="-127"/>
              </a:rPr>
              <a:t>Jaegul</a:t>
            </a:r>
            <a:r>
              <a:rPr lang="en-US" altLang="ko-KR" dirty="0" smtClean="0">
                <a:ea typeface="굴림" pitchFamily="34" charset="-127"/>
              </a:rPr>
              <a:t> </a:t>
            </a:r>
            <a:r>
              <a:rPr lang="en-US" altLang="ko-KR" dirty="0" err="1" smtClean="0">
                <a:ea typeface="굴림" pitchFamily="34" charset="-127"/>
              </a:rPr>
              <a:t>Choo</a:t>
            </a:r>
            <a:r>
              <a:rPr lang="en-US" altLang="ko-KR" dirty="0" smtClean="0">
                <a:ea typeface="굴림" pitchFamily="34" charset="-127"/>
              </a:rPr>
              <a:t> (</a:t>
            </a:r>
            <a:r>
              <a:rPr lang="ko-KR" altLang="en-US" dirty="0" err="1" smtClean="0">
                <a:ea typeface="굴림" pitchFamily="34" charset="-127"/>
              </a:rPr>
              <a:t>주재걸</a:t>
            </a:r>
            <a:r>
              <a:rPr lang="en-US" altLang="ko-KR" dirty="0" smtClean="0">
                <a:ea typeface="굴림" pitchFamily="34" charset="-127"/>
              </a:rPr>
              <a:t>)</a:t>
            </a:r>
          </a:p>
          <a:p>
            <a:r>
              <a:rPr lang="en-US" altLang="ko-KR" dirty="0" smtClean="0">
                <a:ea typeface="굴림" pitchFamily="34" charset="-127"/>
                <a:hlinkClick r:id="rId3"/>
              </a:rPr>
              <a:t>jchoo@korea.ac.kr</a:t>
            </a:r>
            <a:endParaRPr lang="en-US" altLang="ko-KR" dirty="0">
              <a:ea typeface="굴림" pitchFamily="34" charset="-127"/>
            </a:endParaRPr>
          </a:p>
          <a:p>
            <a:pPr eaLnBrk="1" hangingPunct="1"/>
            <a:endParaRPr lang="en-US" altLang="ko-KR" dirty="0" smtClean="0"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PageRank for Scoring Web Pages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Brin</a:t>
            </a:r>
            <a:r>
              <a:rPr lang="en-US" altLang="ko-KR" dirty="0"/>
              <a:t> and </a:t>
            </a:r>
            <a:r>
              <a:rPr lang="en-US" altLang="ko-KR" dirty="0" smtClean="0"/>
              <a:t>Page’s (the two founders of Google) </a:t>
            </a:r>
            <a:r>
              <a:rPr lang="en-US" altLang="ko-KR" dirty="0"/>
              <a:t>model for PageRank: Markov chain with a </a:t>
            </a:r>
            <a:r>
              <a:rPr lang="en-US" altLang="ko-KR" dirty="0" smtClean="0"/>
              <a:t>primitive transition </a:t>
            </a:r>
            <a:r>
              <a:rPr lang="en-US" altLang="ko-KR" dirty="0"/>
              <a:t>probability matrix using </a:t>
            </a:r>
            <a:r>
              <a:rPr lang="en-US" altLang="ko-KR" dirty="0" smtClean="0"/>
              <a:t>hyperlinks. </a:t>
            </a:r>
          </a:p>
          <a:p>
            <a:r>
              <a:rPr lang="en-US" altLang="ko-KR" dirty="0"/>
              <a:t>Imagine a Web user doing a random walk on web pages</a:t>
            </a:r>
            <a:r>
              <a:rPr lang="en-US" altLang="ko-KR" dirty="0" smtClean="0"/>
              <a:t>: </a:t>
            </a:r>
          </a:p>
          <a:p>
            <a:pPr lvl="1"/>
            <a:r>
              <a:rPr lang="en-US" altLang="ko-KR" dirty="0"/>
              <a:t>Start at a random </a:t>
            </a:r>
            <a:r>
              <a:rPr lang="en-US" altLang="ko-KR" dirty="0" smtClean="0"/>
              <a:t>page. </a:t>
            </a:r>
            <a:endParaRPr lang="en-US" altLang="ko-KR" dirty="0"/>
          </a:p>
          <a:p>
            <a:pPr lvl="1"/>
            <a:r>
              <a:rPr lang="en-US" altLang="ko-KR" dirty="0" smtClean="0"/>
              <a:t>At </a:t>
            </a:r>
            <a:r>
              <a:rPr lang="en-US" altLang="ko-KR" dirty="0"/>
              <a:t>each step, go out of the current page along one of the links </a:t>
            </a:r>
            <a:r>
              <a:rPr lang="en-US" altLang="ko-KR" dirty="0" smtClean="0"/>
              <a:t>on that page, </a:t>
            </a:r>
            <a:r>
              <a:rPr lang="en-US" altLang="ko-KR" dirty="0" err="1" smtClean="0"/>
              <a:t>equiprobably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/>
              <a:t>"In the steady state" each page has a long-term visit rate (</a:t>
            </a:r>
            <a:r>
              <a:rPr lang="en-US" altLang="ko-KR" dirty="0" smtClean="0"/>
              <a:t>long-run stationary </a:t>
            </a:r>
            <a:r>
              <a:rPr lang="en-US" altLang="ko-KR" dirty="0"/>
              <a:t>vector</a:t>
            </a:r>
            <a:r>
              <a:rPr lang="en-US" altLang="ko-KR" dirty="0" smtClean="0"/>
              <a:t>) </a:t>
            </a:r>
          </a:p>
          <a:p>
            <a:pPr lvl="1"/>
            <a:r>
              <a:rPr lang="en-US" altLang="ko-KR" dirty="0" smtClean="0"/>
              <a:t>How can we compute this visit rate?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Main output: the (final, or steady-state) </a:t>
            </a:r>
            <a:r>
              <a:rPr lang="en-US" altLang="ko-KR" dirty="0" smtClean="0">
                <a:solidFill>
                  <a:srgbClr val="C00000"/>
                </a:solidFill>
              </a:rPr>
              <a:t>importance score </a:t>
            </a:r>
            <a:r>
              <a:rPr lang="en-US" altLang="ko-KR" dirty="0" smtClean="0"/>
              <a:t>of each web page. </a:t>
            </a:r>
          </a:p>
        </p:txBody>
      </p:sp>
    </p:spTree>
    <p:extLst>
      <p:ext uri="{BB962C8B-B14F-4D97-AF65-F5344CB8AC3E}">
        <p14:creationId xmlns:p14="http://schemas.microsoft.com/office/powerpoint/2010/main" val="235955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Markov Chains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2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A </a:t>
                </a:r>
                <a:r>
                  <a:rPr lang="en-US" altLang="ko-KR" dirty="0"/>
                  <a:t>Markov chain consists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i="1" dirty="0"/>
                  <a:t> </a:t>
                </a:r>
                <a:r>
                  <a:rPr lang="en-US" altLang="ko-KR" dirty="0"/>
                  <a:t>states, plus an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 transition probability </a:t>
                </a:r>
                <a:r>
                  <a:rPr lang="en-US" altLang="ko-KR" dirty="0"/>
                  <a:t>matrix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dirty="0" smtClean="0"/>
                  <a:t>. </a:t>
                </a:r>
              </a:p>
              <a:p>
                <a:r>
                  <a:rPr lang="en-US" altLang="ko-KR" dirty="0"/>
                  <a:t>At each step, we are in exactly one of the states</a:t>
                </a:r>
                <a:r>
                  <a:rPr lang="en-US" altLang="ko-KR" dirty="0" smtClean="0"/>
                  <a:t>. </a:t>
                </a:r>
              </a:p>
              <a:p>
                <a:r>
                  <a:rPr lang="en-US" altLang="ko-KR" dirty="0"/>
                  <a:t>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, the matrix entry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>tells us the probability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dirty="0" smtClean="0"/>
                  <a:t> being the next state, given we </a:t>
                </a:r>
                <a:r>
                  <a:rPr lang="en-US" altLang="ko-KR" dirty="0"/>
                  <a:t>are currently in state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 smtClean="0"/>
                  <a:t>. </a:t>
                </a:r>
              </a:p>
              <a:p>
                <a:r>
                  <a:rPr lang="en-US" altLang="ko-KR" dirty="0"/>
                  <a:t>Clearly, for </a:t>
                </a:r>
                <a:r>
                  <a:rPr lang="en-US" altLang="ko-KR" dirty="0" smtClean="0"/>
                  <a:t>all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/>
                  <a:t>Markov chains are abstractions of random </a:t>
                </a:r>
                <a:r>
                  <a:rPr lang="en-US" altLang="ko-KR" dirty="0" smtClean="0"/>
                  <a:t>walks. </a:t>
                </a:r>
              </a:p>
            </p:txBody>
          </p:sp>
        </mc:Choice>
        <mc:Fallback xmlns="">
          <p:sp>
            <p:nvSpPr>
              <p:cNvPr id="2253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74" t="-3925" r="-20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437" y="5000625"/>
            <a:ext cx="36671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4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 eaLnBrk="1" hangingPunct="1"/>
                <a:r>
                  <a:rPr lang="en-US" altLang="ko-KR" sz="4000" dirty="0" smtClean="0">
                    <a:ea typeface="ＭＳ Ｐゴシック" panose="020B0600070205080204" pitchFamily="34" charset="-128"/>
                  </a:rPr>
                  <a:t>How to Construct </a:t>
                </a:r>
                <a14:m>
                  <m:oMath xmlns:m="http://schemas.openxmlformats.org/officeDocument/2006/math">
                    <m:r>
                      <a:rPr lang="en-US" altLang="ko-KR" sz="4000" b="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ko-KR" sz="4000" dirty="0" smtClean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22531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253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32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First, construct an adjacency matrix (</a:t>
                </a:r>
                <a:r>
                  <a:rPr lang="ko-KR" altLang="en-US" dirty="0" smtClean="0"/>
                  <a:t>인접행렬</a:t>
                </a:r>
                <a:r>
                  <a:rPr lang="en-US" altLang="ko-KR" dirty="0" smtClean="0"/>
                  <a:t>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 dirty="0" smtClean="0"/>
                  <a:t>. </a:t>
                </a:r>
              </a:p>
              <a:p>
                <a:pPr lvl="1"/>
                <a:r>
                  <a:rPr lang="en-US" altLang="ko-KR" dirty="0"/>
                  <a:t>Express edge-weighted, directed graphs as </a:t>
                </a:r>
                <a:r>
                  <a:rPr lang="en-US" altLang="ko-KR" dirty="0" smtClean="0"/>
                  <a:t>a matrix. </a:t>
                </a:r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r>
                  <a:rPr lang="en-US" altLang="ko-KR" dirty="0" smtClean="0"/>
                  <a:t>Second, row-normalize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 dirty="0" smtClean="0"/>
                  <a:t>, which then becomes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dirty="0" smtClean="0"/>
                  <a:t>. </a:t>
                </a:r>
              </a:p>
            </p:txBody>
          </p:sp>
        </mc:Choice>
        <mc:Fallback xmlns="">
          <p:sp>
            <p:nvSpPr>
              <p:cNvPr id="2253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4"/>
                <a:stretch>
                  <a:fillRect l="-74" t="-40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1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485009"/>
              </p:ext>
            </p:extLst>
          </p:nvPr>
        </p:nvGraphicFramePr>
        <p:xfrm>
          <a:off x="1763713" y="2362200"/>
          <a:ext cx="4176712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2" name="Equation" r:id="rId5" imgW="2540000" imgH="457200" progId="Equation.DSMT4">
                  <p:embed/>
                </p:oleObj>
              </mc:Choice>
              <mc:Fallback>
                <p:oleObj name="Equation" r:id="rId5" imgW="2540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362200"/>
                        <a:ext cx="4176712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362688"/>
              </p:ext>
            </p:extLst>
          </p:nvPr>
        </p:nvGraphicFramePr>
        <p:xfrm>
          <a:off x="152400" y="3657600"/>
          <a:ext cx="2233613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3" name="Visio" r:id="rId7" imgW="4334615" imgH="5450456" progId="Visio.Drawing.6">
                  <p:embed/>
                </p:oleObj>
              </mc:Choice>
              <mc:Fallback>
                <p:oleObj name="Visio" r:id="rId7" imgW="4334615" imgH="545045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657600"/>
                        <a:ext cx="2233613" cy="280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Group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90893462"/>
                  </p:ext>
                </p:extLst>
              </p:nvPr>
            </p:nvGraphicFramePr>
            <p:xfrm>
              <a:off x="5827713" y="3359023"/>
              <a:ext cx="2952750" cy="3041777"/>
            </p:xfrm>
            <a:graphic>
              <a:graphicData uri="http://schemas.openxmlformats.org/drawingml/2006/table">
                <a:tbl>
                  <a:tblPr/>
                  <a:tblGrid>
                    <a:gridCol w="419100"/>
                    <a:gridCol w="306387"/>
                    <a:gridCol w="306388"/>
                    <a:gridCol w="317500"/>
                    <a:gridCol w="322262"/>
                    <a:gridCol w="319088"/>
                    <a:gridCol w="320675"/>
                    <a:gridCol w="320675"/>
                    <a:gridCol w="320675"/>
                  </a:tblGrid>
                  <a:tr h="33972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ko-KR" alt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굴림" charset="-127"/>
                          </a:endParaRP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1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2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3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4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5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6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7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8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667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1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667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2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kumimoji="1" lang="en-US" altLang="ko-KR" sz="1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 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kumimoji="1" lang="en-US" altLang="ko-KR" sz="1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667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3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kumimoji="1" lang="en-US" altLang="ko-KR" sz="1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kumimoji="1" lang="en-US" altLang="ko-KR" sz="1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682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4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kumimoji="1" lang="en-US" altLang="ko-KR" sz="1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kumimoji="1" lang="en-US" altLang="ko-KR" sz="1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 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667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5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667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6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667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7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667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8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Group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90893462"/>
                  </p:ext>
                </p:extLst>
              </p:nvPr>
            </p:nvGraphicFramePr>
            <p:xfrm>
              <a:off x="5827713" y="3359023"/>
              <a:ext cx="2952750" cy="3041777"/>
            </p:xfrm>
            <a:graphic>
              <a:graphicData uri="http://schemas.openxmlformats.org/drawingml/2006/table">
                <a:tbl>
                  <a:tblPr/>
                  <a:tblGrid>
                    <a:gridCol w="419100"/>
                    <a:gridCol w="306387"/>
                    <a:gridCol w="306388"/>
                    <a:gridCol w="317500"/>
                    <a:gridCol w="322262"/>
                    <a:gridCol w="319088"/>
                    <a:gridCol w="320675"/>
                    <a:gridCol w="320675"/>
                    <a:gridCol w="320675"/>
                  </a:tblGrid>
                  <a:tr h="33972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ko-KR" alt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굴림" charset="-127"/>
                          </a:endParaRP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1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2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3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4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5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6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7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8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1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9268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2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9"/>
                          <a:stretch>
                            <a:fillRect l="-138000" t="-168750" r="-736000" b="-529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9"/>
                          <a:stretch>
                            <a:fillRect l="-418868" t="-168750" r="-400000" b="-529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9268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3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9"/>
                          <a:stretch>
                            <a:fillRect l="-233333" t="-264615" r="-621569" b="-42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9"/>
                          <a:stretch>
                            <a:fillRect l="-630769" t="-264615" r="-205769" b="-42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9268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4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9"/>
                          <a:stretch>
                            <a:fillRect l="-518868" t="-370313" r="-300000" b="-32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9"/>
                          <a:stretch>
                            <a:fillRect l="-716981" t="-370313" r="-101887" b="-32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5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6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7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8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4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AutoShape 139"/>
          <p:cNvSpPr>
            <a:spLocks noChangeArrowheads="1"/>
          </p:cNvSpPr>
          <p:nvPr/>
        </p:nvSpPr>
        <p:spPr bwMode="auto">
          <a:xfrm>
            <a:off x="5608638" y="4975226"/>
            <a:ext cx="333376" cy="434974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  <a:alpha val="0"/>
                </a:schemeClr>
              </a:gs>
              <a:gs pos="100000">
                <a:schemeClr val="hlink"/>
              </a:gs>
            </a:gsLst>
            <a:lin ang="0" scaled="1"/>
          </a:gradFill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436" tIns="45719" rIns="91436" bIns="45719" anchor="ctr"/>
          <a:lstStyle/>
          <a:p>
            <a:pPr eaLnBrk="1" latinLnBrk="1" hangingPunct="1">
              <a:defRPr/>
            </a:pPr>
            <a:endParaRPr lang="ko-KR" altLang="en-US">
              <a:latin typeface="Lucida Sans" panose="020B0602040502020204" pitchFamily="34" charset="0"/>
            </a:endParaRPr>
          </a:p>
        </p:txBody>
      </p:sp>
      <p:pic>
        <p:nvPicPr>
          <p:cNvPr id="9" name="Picture 10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463" y="3689222"/>
            <a:ext cx="104775" cy="271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3689223"/>
            <a:ext cx="171450" cy="271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Group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2459057"/>
              </p:ext>
            </p:extLst>
          </p:nvPr>
        </p:nvGraphicFramePr>
        <p:xfrm>
          <a:off x="2551113" y="3500438"/>
          <a:ext cx="2952750" cy="2778125"/>
        </p:xfrm>
        <a:graphic>
          <a:graphicData uri="http://schemas.openxmlformats.org/drawingml/2006/table">
            <a:tbl>
              <a:tblPr/>
              <a:tblGrid>
                <a:gridCol w="419100"/>
                <a:gridCol w="306387"/>
                <a:gridCol w="306388"/>
                <a:gridCol w="317500"/>
                <a:gridCol w="322262"/>
                <a:gridCol w="319088"/>
                <a:gridCol w="320675"/>
                <a:gridCol w="320675"/>
                <a:gridCol w="320675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AutoShape 139"/>
          <p:cNvSpPr>
            <a:spLocks noChangeArrowheads="1"/>
          </p:cNvSpPr>
          <p:nvPr/>
        </p:nvSpPr>
        <p:spPr bwMode="auto">
          <a:xfrm>
            <a:off x="2332038" y="4975226"/>
            <a:ext cx="333376" cy="434974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  <a:alpha val="0"/>
                </a:schemeClr>
              </a:gs>
              <a:gs pos="100000">
                <a:schemeClr val="hlink"/>
              </a:gs>
            </a:gsLst>
            <a:lin ang="0" scaled="1"/>
          </a:gradFill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436" tIns="45719" rIns="91436" bIns="45719" anchor="ctr"/>
          <a:lstStyle/>
          <a:p>
            <a:pPr eaLnBrk="1" latinLnBrk="1" hangingPunct="1">
              <a:defRPr/>
            </a:pPr>
            <a:endParaRPr lang="ko-KR" altLang="en-US">
              <a:latin typeface="Lucida Sans" panose="020B0602040502020204" pitchFamily="34" charset="0"/>
            </a:endParaRPr>
          </a:p>
        </p:txBody>
      </p:sp>
      <p:pic>
        <p:nvPicPr>
          <p:cNvPr id="18" name="Picture 10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863" y="3830638"/>
            <a:ext cx="10477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0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3830638"/>
            <a:ext cx="17145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7332432" y="6324600"/>
                <a:ext cx="402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432" y="6324600"/>
                <a:ext cx="402098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4055832" y="6324600"/>
                <a:ext cx="402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832" y="6324600"/>
                <a:ext cx="402098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8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Another Example</a:t>
            </a:r>
          </a:p>
        </p:txBody>
      </p:sp>
      <p:graphicFrame>
        <p:nvGraphicFramePr>
          <p:cNvPr id="22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271083250"/>
              </p:ext>
            </p:extLst>
          </p:nvPr>
        </p:nvGraphicFramePr>
        <p:xfrm>
          <a:off x="706437" y="2795588"/>
          <a:ext cx="1927225" cy="264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5" name="Visio" r:id="rId3" imgW="4774602" imgH="5690322" progId="Visio.Drawing.6">
                  <p:embed/>
                </p:oleObj>
              </mc:Choice>
              <mc:Fallback>
                <p:oleObj name="Visio" r:id="rId3" imgW="4774602" imgH="569032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7" y="2795588"/>
                        <a:ext cx="1927225" cy="2646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714375" y="2292350"/>
            <a:ext cx="1474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6" tIns="45719" rIns="91436" bIns="45719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2000" b="1">
                <a:solidFill>
                  <a:schemeClr val="hlink"/>
                </a:solidFill>
              </a:rPr>
              <a:t>Web Graph</a:t>
            </a:r>
          </a:p>
        </p:txBody>
      </p:sp>
      <p:graphicFrame>
        <p:nvGraphicFramePr>
          <p:cNvPr id="24" name="Group 111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029900487"/>
              </p:ext>
            </p:extLst>
          </p:nvPr>
        </p:nvGraphicFramePr>
        <p:xfrm>
          <a:off x="3775075" y="2897188"/>
          <a:ext cx="1466850" cy="1746250"/>
        </p:xfrm>
        <a:graphic>
          <a:graphicData uri="http://schemas.openxmlformats.org/drawingml/2006/table">
            <a:tbl>
              <a:tblPr/>
              <a:tblGrid>
                <a:gridCol w="292100"/>
                <a:gridCol w="293688"/>
                <a:gridCol w="295275"/>
                <a:gridCol w="293687"/>
                <a:gridCol w="292100"/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2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3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4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2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3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4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Text Box 54"/>
          <p:cNvSpPr txBox="1">
            <a:spLocks noChangeArrowheads="1"/>
          </p:cNvSpPr>
          <p:nvPr/>
        </p:nvSpPr>
        <p:spPr bwMode="auto">
          <a:xfrm>
            <a:off x="7188719" y="2435225"/>
            <a:ext cx="1173710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6" tIns="45719" rIns="91436" bIns="45719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2000" b="1" dirty="0">
                <a:solidFill>
                  <a:schemeClr val="hlink"/>
                </a:solidFill>
              </a:rPr>
              <a:t>Matrix </a:t>
            </a:r>
            <a:r>
              <a:rPr kumimoji="0" lang="en-US" altLang="ko-KR" sz="2000" b="1" i="1" dirty="0" smtClean="0">
                <a:solidFill>
                  <a:schemeClr val="hlink"/>
                </a:solidFill>
              </a:rPr>
              <a:t>P</a:t>
            </a:r>
            <a:endParaRPr kumimoji="0" lang="en-US" altLang="ko-KR" sz="2000" b="1" i="1" dirty="0">
              <a:solidFill>
                <a:schemeClr val="hlink"/>
              </a:solidFill>
            </a:endParaRPr>
          </a:p>
        </p:txBody>
      </p:sp>
      <p:graphicFrame>
        <p:nvGraphicFramePr>
          <p:cNvPr id="26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772221"/>
              </p:ext>
            </p:extLst>
          </p:nvPr>
        </p:nvGraphicFramePr>
        <p:xfrm>
          <a:off x="6723062" y="2906713"/>
          <a:ext cx="1727200" cy="1727200"/>
        </p:xfrm>
        <a:graphic>
          <a:graphicData uri="http://schemas.openxmlformats.org/drawingml/2006/table">
            <a:tbl>
              <a:tblPr/>
              <a:tblGrid>
                <a:gridCol w="344488"/>
                <a:gridCol w="346075"/>
                <a:gridCol w="346075"/>
                <a:gridCol w="346075"/>
                <a:gridCol w="344487"/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2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3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4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2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1/2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1/2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3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1/3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1/3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1/3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4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1/2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1/2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" name="AutoShape 104"/>
          <p:cNvSpPr>
            <a:spLocks noChangeArrowheads="1"/>
          </p:cNvSpPr>
          <p:nvPr/>
        </p:nvSpPr>
        <p:spPr bwMode="auto">
          <a:xfrm>
            <a:off x="2289175" y="3300413"/>
            <a:ext cx="936625" cy="936625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  <a:alpha val="0"/>
                </a:schemeClr>
              </a:gs>
              <a:gs pos="100000">
                <a:schemeClr val="hlink"/>
              </a:gs>
            </a:gsLst>
            <a:lin ang="0" scaled="1"/>
          </a:gradFill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436" tIns="45719" rIns="91436" bIns="45719" anchor="ctr"/>
          <a:lstStyle/>
          <a:p>
            <a:pPr eaLnBrk="1" latinLnBrk="1" hangingPunct="1">
              <a:defRPr/>
            </a:pPr>
            <a:endParaRPr lang="ko-KR" altLang="en-US">
              <a:latin typeface="Lucida Sans" panose="020B0602040502020204" pitchFamily="34" charset="0"/>
            </a:endParaRPr>
          </a:p>
        </p:txBody>
      </p:sp>
      <p:sp>
        <p:nvSpPr>
          <p:cNvPr id="29" name="AutoShape 105"/>
          <p:cNvSpPr>
            <a:spLocks noChangeArrowheads="1"/>
          </p:cNvSpPr>
          <p:nvPr/>
        </p:nvSpPr>
        <p:spPr bwMode="auto">
          <a:xfrm>
            <a:off x="5313362" y="3302000"/>
            <a:ext cx="936625" cy="936625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  <a:alpha val="0"/>
                </a:schemeClr>
              </a:gs>
              <a:gs pos="100000">
                <a:schemeClr val="hlink"/>
              </a:gs>
            </a:gsLst>
            <a:lin ang="0" scaled="1"/>
          </a:gradFill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436" tIns="45719" rIns="91436" bIns="45719" anchor="ctr"/>
          <a:lstStyle/>
          <a:p>
            <a:pPr eaLnBrk="1" latinLnBrk="1" hangingPunct="1">
              <a:defRPr/>
            </a:pPr>
            <a:endParaRPr lang="ko-KR" altLang="en-US">
              <a:latin typeface="Lucida Sans" panose="020B0602040502020204" pitchFamily="34" charset="0"/>
            </a:endParaRPr>
          </a:p>
        </p:txBody>
      </p:sp>
      <p:sp>
        <p:nvSpPr>
          <p:cNvPr id="30" name="Text Box 109"/>
          <p:cNvSpPr txBox="1">
            <a:spLocks noChangeArrowheads="1"/>
          </p:cNvSpPr>
          <p:nvPr/>
        </p:nvSpPr>
        <p:spPr bwMode="auto">
          <a:xfrm>
            <a:off x="3154362" y="3541713"/>
            <a:ext cx="541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6" tIns="45719" rIns="91436" bIns="45719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i="1"/>
              <a:t>E</a:t>
            </a:r>
            <a:r>
              <a:rPr kumimoji="0" lang="en-US" altLang="ko-KR"/>
              <a:t>=</a:t>
            </a:r>
          </a:p>
        </p:txBody>
      </p:sp>
      <p:sp>
        <p:nvSpPr>
          <p:cNvPr id="31" name="Text Box 110"/>
          <p:cNvSpPr txBox="1">
            <a:spLocks noChangeArrowheads="1"/>
          </p:cNvSpPr>
          <p:nvPr/>
        </p:nvSpPr>
        <p:spPr bwMode="auto">
          <a:xfrm>
            <a:off x="6178550" y="3541713"/>
            <a:ext cx="54533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6" tIns="45719" rIns="91436" bIns="45719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i="1" dirty="0" smtClean="0"/>
              <a:t>P</a:t>
            </a:r>
            <a:r>
              <a:rPr kumimoji="0" lang="en-US" altLang="ko-KR" dirty="0" smtClean="0"/>
              <a:t>=</a:t>
            </a:r>
            <a:endParaRPr kumimoji="0" lang="en-US" altLang="ko-KR" dirty="0"/>
          </a:p>
        </p:txBody>
      </p:sp>
      <p:sp>
        <p:nvSpPr>
          <p:cNvPr id="32" name="Text Box 112"/>
          <p:cNvSpPr txBox="1">
            <a:spLocks noChangeArrowheads="1"/>
          </p:cNvSpPr>
          <p:nvPr/>
        </p:nvSpPr>
        <p:spPr bwMode="auto">
          <a:xfrm>
            <a:off x="3884612" y="2286000"/>
            <a:ext cx="1327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6" tIns="45719" rIns="91436" bIns="45719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2000" b="1">
                <a:solidFill>
                  <a:schemeClr val="hlink"/>
                </a:solidFill>
              </a:rPr>
              <a:t>Adjacency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2000" b="1">
                <a:solidFill>
                  <a:schemeClr val="hlink"/>
                </a:solidFill>
              </a:rPr>
              <a:t>Matrix </a:t>
            </a:r>
            <a:r>
              <a:rPr kumimoji="0" lang="en-US" altLang="ko-KR" sz="2000" b="1" i="1">
                <a:solidFill>
                  <a:schemeClr val="hlink"/>
                </a:solidFill>
              </a:rPr>
              <a:t>E</a:t>
            </a:r>
          </a:p>
        </p:txBody>
      </p:sp>
      <p:pic>
        <p:nvPicPr>
          <p:cNvPr id="33" name="Picture 10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487" y="3030538"/>
            <a:ext cx="92075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0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387" y="3030538"/>
            <a:ext cx="92075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0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3030538"/>
            <a:ext cx="115887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0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512" y="3030538"/>
            <a:ext cx="115888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613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Probability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92125" y="1377950"/>
                <a:ext cx="8186738" cy="35750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 smtClean="0"/>
                  <a:t>Initial assumption: </a:t>
                </a:r>
              </a:p>
              <a:p>
                <a:r>
                  <a:rPr lang="en-US" altLang="ko-KR" dirty="0" smtClean="0"/>
                  <a:t>Given a Markov chain with the transition probability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dirty="0" smtClean="0"/>
                  <a:t>, suppose that the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 smtClean="0"/>
                  <a:t> of being in different nodes are represented as a row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…,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dirty="0" smtClean="0"/>
                  <a:t> at a </a:t>
                </a:r>
                <a:r>
                  <a:rPr lang="en-US" altLang="ko-KR" dirty="0" smtClean="0">
                    <a:solidFill>
                      <a:srgbClr val="C00000"/>
                    </a:solidFill>
                  </a:rPr>
                  <a:t>current step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. </a:t>
                </a:r>
              </a:p>
              <a:p>
                <a:pPr lvl="1"/>
                <a:r>
                  <a:rPr lang="en-US" altLang="ko-KR" dirty="0" smtClean="0"/>
                  <a:t>e.g., the probability that we are at node 3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>Question: </a:t>
                </a:r>
                <a:endParaRPr lang="en-US" altLang="ko-KR" dirty="0"/>
              </a:p>
              <a:p>
                <a:r>
                  <a:rPr lang="en-US" altLang="ko-KR" dirty="0" smtClean="0"/>
                  <a:t>What is the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dirty="0" smtClean="0"/>
                  <a:t> of being in different nodes </a:t>
                </a:r>
                <a:r>
                  <a:rPr lang="en-US" altLang="ko-KR" dirty="0"/>
                  <a:t>at a </a:t>
                </a:r>
                <a:r>
                  <a:rPr lang="en-US" altLang="ko-KR" dirty="0" smtClean="0">
                    <a:solidFill>
                      <a:srgbClr val="C00000"/>
                    </a:solidFill>
                  </a:rPr>
                  <a:t>next step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ko-KR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>Answer:</a:t>
                </a:r>
                <a:endParaRPr lang="en-US" altLang="ko-KR" b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smtClean="0"/>
                  <a:t>Why? (derivation):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𝑃𝑟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𝑃𝑟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nary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253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2125" y="1377950"/>
                <a:ext cx="8186738" cy="3575050"/>
              </a:xfrm>
              <a:blipFill rotWithShape="0">
                <a:blip r:embed="rId2"/>
                <a:stretch>
                  <a:fillRect l="-2308" t="-3918" r="-2308" b="-437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48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Steady-State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2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A steady-state probability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 smtClean="0"/>
                  <a:t> is the one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dirty="0" smtClean="0"/>
                  <a:t>, which means that the probability does not change even if you go one step further. </a:t>
                </a:r>
              </a:p>
              <a:p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 smtClean="0"/>
                  <a:t>From the previous slide,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dirty="0" smtClean="0"/>
                  <a:t>, and thus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dirty="0" smtClean="0"/>
                  <a:t>. </a:t>
                </a:r>
              </a:p>
              <a:p>
                <a:r>
                  <a:rPr lang="en-US" altLang="ko-KR" dirty="0" smtClean="0"/>
                  <a:t>Or simply,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 smtClean="0"/>
                  <a:t>. </a:t>
                </a:r>
              </a:p>
              <a:p>
                <a:r>
                  <a:rPr lang="en-US" altLang="ko-KR" dirty="0" smtClean="0"/>
                  <a:t>This probability represents the prestige or the importance of web pages. </a:t>
                </a:r>
              </a:p>
              <a:p>
                <a:endParaRPr lang="en-US" altLang="ko-KR" dirty="0">
                  <a:ea typeface="ＭＳ Ｐゴシック" panose="020B0600070205080204" pitchFamily="34" charset="-128"/>
                </a:endParaRPr>
              </a:p>
              <a:p>
                <a:pPr marL="0" indent="0">
                  <a:buNone/>
                </a:pPr>
                <a:r>
                  <a:rPr lang="en-US" altLang="ko-KR" dirty="0" smtClean="0">
                    <a:ea typeface="ＭＳ Ｐゴシック" panose="020B0600070205080204" pitchFamily="34" charset="-128"/>
                  </a:rPr>
                  <a:t>How can we compute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 smtClean="0">
                    <a:ea typeface="ＭＳ Ｐゴシック" panose="020B0600070205080204" pitchFamily="34" charset="-128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dirty="0" smtClean="0">
                    <a:ea typeface="ＭＳ Ｐゴシック" panose="020B0600070205080204" pitchFamily="34" charset="-128"/>
                  </a:rPr>
                  <a:t>?</a:t>
                </a:r>
                <a:endParaRPr lang="en-US" altLang="ko-KR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2253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2308" t="-3584" r="-1638" b="-237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58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 eaLnBrk="1" hangingPunct="1"/>
                <a:r>
                  <a:rPr lang="en-US" altLang="ko-KR" sz="4000" dirty="0" smtClean="0">
                    <a:ea typeface="ＭＳ Ｐゴシック" panose="020B0600070205080204" pitchFamily="34" charset="-128"/>
                  </a:rPr>
                  <a:t>Power Method for Computing Steady-State Probability </a:t>
                </a:r>
                <a14:m>
                  <m:oMath xmlns:m="http://schemas.openxmlformats.org/officeDocument/2006/math"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sz="4000" dirty="0" smtClean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22531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25309" b="-358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32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Recall, regardless of where we start, we eventually reach the steady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𝑠𝑡𝑑</m:t>
                        </m:r>
                      </m:sup>
                    </m:sSup>
                  </m:oMath>
                </a14:m>
                <a:r>
                  <a:rPr lang="en-US" altLang="ko-KR" dirty="0" smtClean="0"/>
                  <a:t>. </a:t>
                </a:r>
              </a:p>
              <a:p>
                <a:r>
                  <a:rPr lang="en-US" altLang="ko-KR" dirty="0"/>
                  <a:t>Start with any distribution (say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ko-KR" dirty="0" smtClean="0"/>
                  <a:t>).</a:t>
                </a:r>
              </a:p>
              <a:p>
                <a:r>
                  <a:rPr lang="en-US" altLang="ko-KR" dirty="0" smtClean="0"/>
                  <a:t>After one step, we are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dirty="0" smtClean="0"/>
                  <a:t>. </a:t>
                </a:r>
              </a:p>
              <a:p>
                <a:r>
                  <a:rPr lang="en-US" altLang="ko-KR" dirty="0" smtClean="0"/>
                  <a:t>After two steps, we are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/>
                  <a:t>, and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 smtClean="0"/>
                  <a:t>, and so on. </a:t>
                </a:r>
              </a:p>
              <a:p>
                <a:r>
                  <a:rPr lang="en-US" altLang="ko-KR" dirty="0" smtClean="0"/>
                  <a:t>As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 smtClean="0"/>
                  <a:t> becomes large</a:t>
                </a:r>
                <a:r>
                  <a:rPr lang="en-US" altLang="ko-KR" i="1" dirty="0" smtClean="0"/>
                  <a:t>, </a:t>
                </a:r>
                <a:r>
                  <a:rPr lang="en-US" altLang="ko-KR" dirty="0" smtClean="0"/>
                  <a:t>it will converge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 smtClean="0"/>
                  <a:t>. </a:t>
                </a:r>
              </a:p>
              <a:p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b="1" dirty="0" smtClean="0"/>
                  <a:t>Algorithm</a:t>
                </a:r>
              </a:p>
              <a:p>
                <a:r>
                  <a:rPr lang="en-US" altLang="ko-KR" dirty="0" smtClean="0"/>
                  <a:t>Power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지수</a:t>
                </a:r>
                <a:r>
                  <a:rPr lang="en-US" altLang="ko-KR" dirty="0"/>
                  <a:t>) </a:t>
                </a:r>
                <a:r>
                  <a:rPr lang="en-US" altLang="ko-KR" dirty="0" smtClean="0"/>
                  <a:t>method: multiply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altLang="ko-KR" dirty="0" smtClean="0">
                    <a:ea typeface="ＭＳ Ｐゴシック" panose="020B0600070205080204" pitchFamily="34" charset="-128"/>
                  </a:rPr>
                  <a:t>by increasing powers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dirty="0" smtClean="0">
                    <a:ea typeface="ＭＳ Ｐゴシック" panose="020B0600070205080204" pitchFamily="34" charset="-128"/>
                  </a:rPr>
                  <a:t>  until the result looks stable. </a:t>
                </a:r>
              </a:p>
              <a:p>
                <a:r>
                  <a:rPr lang="en-US" altLang="ko-KR" dirty="0" smtClean="0">
                    <a:ea typeface="ＭＳ Ｐゴシック" panose="020B0600070205080204" pitchFamily="34" charset="-128"/>
                  </a:rPr>
                  <a:t>This way of computing the </a:t>
                </a:r>
                <a:r>
                  <a:rPr lang="en-US" altLang="ko-KR" dirty="0" err="1" smtClean="0">
                    <a:ea typeface="ＭＳ Ｐゴシック" panose="020B0600070205080204" pitchFamily="34" charset="-128"/>
                  </a:rPr>
                  <a:t>Pagerank</a:t>
                </a:r>
                <a:r>
                  <a:rPr lang="en-US" altLang="ko-KR" dirty="0" smtClean="0">
                    <a:ea typeface="ＭＳ Ｐゴシック" panose="020B0600070205080204" pitchFamily="34" charset="-128"/>
                  </a:rPr>
                  <a:t> score is called the </a:t>
                </a:r>
                <a:r>
                  <a:rPr lang="en-US" altLang="ko-KR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power method</a:t>
                </a:r>
                <a:r>
                  <a:rPr lang="en-US" altLang="ko-KR" dirty="0" smtClean="0">
                    <a:ea typeface="ＭＳ Ｐゴシック" panose="020B0600070205080204" pitchFamily="34" charset="-128"/>
                  </a:rPr>
                  <a:t>. </a:t>
                </a:r>
                <a:endParaRPr lang="en-US" altLang="ko-KR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2253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2308" t="-3925" r="-1787" b="-455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69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Power Method: Example</a:t>
            </a:r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807394716"/>
              </p:ext>
            </p:extLst>
          </p:nvPr>
        </p:nvGraphicFramePr>
        <p:xfrm>
          <a:off x="685800" y="2795588"/>
          <a:ext cx="1927225" cy="264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9" name="Visio" r:id="rId3" imgW="4774602" imgH="5690322" progId="Visio.Drawing.6">
                  <p:embed/>
                </p:oleObj>
              </mc:Choice>
              <mc:Fallback>
                <p:oleObj name="Visio" r:id="rId3" imgW="4774602" imgH="569032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795588"/>
                        <a:ext cx="1927225" cy="2646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93738" y="2292350"/>
            <a:ext cx="1474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6" tIns="45719" rIns="91436" bIns="45719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2000" b="1">
                <a:solidFill>
                  <a:schemeClr val="hlink"/>
                </a:solidFill>
              </a:rPr>
              <a:t>Web Graph</a:t>
            </a:r>
          </a:p>
        </p:txBody>
      </p:sp>
      <p:graphicFrame>
        <p:nvGraphicFramePr>
          <p:cNvPr id="7" name="Group 111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185232599"/>
              </p:ext>
            </p:extLst>
          </p:nvPr>
        </p:nvGraphicFramePr>
        <p:xfrm>
          <a:off x="3754438" y="2897188"/>
          <a:ext cx="1466850" cy="1746250"/>
        </p:xfrm>
        <a:graphic>
          <a:graphicData uri="http://schemas.openxmlformats.org/drawingml/2006/table">
            <a:tbl>
              <a:tblPr/>
              <a:tblGrid>
                <a:gridCol w="292100"/>
                <a:gridCol w="293688"/>
                <a:gridCol w="295275"/>
                <a:gridCol w="293687"/>
                <a:gridCol w="292100"/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2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3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4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2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3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4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54"/>
          <p:cNvSpPr txBox="1">
            <a:spLocks noChangeArrowheads="1"/>
          </p:cNvSpPr>
          <p:nvPr/>
        </p:nvSpPr>
        <p:spPr bwMode="auto">
          <a:xfrm>
            <a:off x="7168082" y="2435225"/>
            <a:ext cx="1173711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6" tIns="45719" rIns="91436" bIns="45719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2000" b="1" dirty="0">
                <a:solidFill>
                  <a:schemeClr val="hlink"/>
                </a:solidFill>
              </a:rPr>
              <a:t>Matrix </a:t>
            </a:r>
            <a:r>
              <a:rPr kumimoji="0" lang="en-US" altLang="ko-KR" sz="2000" b="1" i="1" dirty="0" smtClean="0">
                <a:solidFill>
                  <a:schemeClr val="hlink"/>
                </a:solidFill>
              </a:rPr>
              <a:t>P</a:t>
            </a:r>
            <a:endParaRPr kumimoji="0" lang="en-US" altLang="ko-KR" sz="2000" b="1" i="1" dirty="0">
              <a:solidFill>
                <a:schemeClr val="hlink"/>
              </a:solidFill>
            </a:endParaRPr>
          </a:p>
        </p:txBody>
      </p:sp>
      <p:graphicFrame>
        <p:nvGraphicFramePr>
          <p:cNvPr id="9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814230"/>
              </p:ext>
            </p:extLst>
          </p:nvPr>
        </p:nvGraphicFramePr>
        <p:xfrm>
          <a:off x="6702425" y="2906713"/>
          <a:ext cx="1727200" cy="1727200"/>
        </p:xfrm>
        <a:graphic>
          <a:graphicData uri="http://schemas.openxmlformats.org/drawingml/2006/table">
            <a:tbl>
              <a:tblPr/>
              <a:tblGrid>
                <a:gridCol w="344488"/>
                <a:gridCol w="346075"/>
                <a:gridCol w="346075"/>
                <a:gridCol w="346075"/>
                <a:gridCol w="344487"/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</a:endParaRP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2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3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4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2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1/2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1/2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3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1/3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1/3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1/3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4</a:t>
                      </a:r>
                    </a:p>
                  </a:txBody>
                  <a:tcPr marL="91436" marR="91436" marT="45719" marB="4571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1/2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1/2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 Box 103"/>
          <p:cNvSpPr txBox="1">
            <a:spLocks noChangeArrowheads="1"/>
          </p:cNvSpPr>
          <p:nvPr/>
        </p:nvSpPr>
        <p:spPr bwMode="auto">
          <a:xfrm>
            <a:off x="7664450" y="2276475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6" tIns="45719" rIns="91436" bIns="45719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endParaRPr kumimoji="0" lang="en-US" altLang="ko-KR" sz="2000" b="1">
              <a:solidFill>
                <a:schemeClr val="hlink"/>
              </a:solidFill>
            </a:endParaRPr>
          </a:p>
        </p:txBody>
      </p:sp>
      <p:sp>
        <p:nvSpPr>
          <p:cNvPr id="11" name="AutoShape 104"/>
          <p:cNvSpPr>
            <a:spLocks noChangeArrowheads="1"/>
          </p:cNvSpPr>
          <p:nvPr/>
        </p:nvSpPr>
        <p:spPr bwMode="auto">
          <a:xfrm>
            <a:off x="2268538" y="3300413"/>
            <a:ext cx="936625" cy="936625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  <a:alpha val="0"/>
                </a:schemeClr>
              </a:gs>
              <a:gs pos="100000">
                <a:schemeClr val="hlink"/>
              </a:gs>
            </a:gsLst>
            <a:lin ang="0" scaled="1"/>
          </a:gradFill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436" tIns="45719" rIns="91436" bIns="45719" anchor="ctr"/>
          <a:lstStyle/>
          <a:p>
            <a:pPr eaLnBrk="1" latinLnBrk="1" hangingPunct="1">
              <a:defRPr/>
            </a:pPr>
            <a:endParaRPr lang="ko-KR" altLang="en-US">
              <a:latin typeface="Lucida Sans" panose="020B0602040502020204" pitchFamily="34" charset="0"/>
            </a:endParaRPr>
          </a:p>
        </p:txBody>
      </p:sp>
      <p:sp>
        <p:nvSpPr>
          <p:cNvPr id="12" name="AutoShape 105"/>
          <p:cNvSpPr>
            <a:spLocks noChangeArrowheads="1"/>
          </p:cNvSpPr>
          <p:nvPr/>
        </p:nvSpPr>
        <p:spPr bwMode="auto">
          <a:xfrm>
            <a:off x="5292725" y="3302000"/>
            <a:ext cx="936625" cy="936625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  <a:alpha val="0"/>
                </a:schemeClr>
              </a:gs>
              <a:gs pos="100000">
                <a:schemeClr val="hlink"/>
              </a:gs>
            </a:gsLst>
            <a:lin ang="0" scaled="1"/>
          </a:gradFill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436" tIns="45719" rIns="91436" bIns="45719" anchor="ctr"/>
          <a:lstStyle/>
          <a:p>
            <a:pPr eaLnBrk="1" latinLnBrk="1" hangingPunct="1">
              <a:defRPr/>
            </a:pPr>
            <a:endParaRPr lang="ko-KR" altLang="en-US">
              <a:latin typeface="Lucida Sans" panose="020B0602040502020204" pitchFamily="34" charset="0"/>
            </a:endParaRPr>
          </a:p>
        </p:txBody>
      </p:sp>
      <p:sp>
        <p:nvSpPr>
          <p:cNvPr id="13" name="AutoShape 106"/>
          <p:cNvSpPr>
            <a:spLocks noChangeArrowheads="1"/>
          </p:cNvSpPr>
          <p:nvPr/>
        </p:nvSpPr>
        <p:spPr bwMode="auto">
          <a:xfrm rot="5400000">
            <a:off x="1359694" y="4525169"/>
            <a:ext cx="576263" cy="936625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  <a:alpha val="0"/>
                </a:schemeClr>
              </a:gs>
              <a:gs pos="100000">
                <a:schemeClr val="hlink"/>
              </a:gs>
            </a:gsLst>
            <a:lin ang="0" scaled="1"/>
          </a:gradFill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436" tIns="45719" rIns="91436" bIns="45719" anchor="ctr"/>
          <a:lstStyle/>
          <a:p>
            <a:pPr eaLnBrk="1" latinLnBrk="1" hangingPunct="1">
              <a:defRPr/>
            </a:pPr>
            <a:endParaRPr lang="ko-KR" altLang="en-US">
              <a:latin typeface="Lucida Sans" panose="020B0602040502020204" pitchFamily="34" charset="0"/>
            </a:endParaRPr>
          </a:p>
        </p:txBody>
      </p:sp>
      <p:sp>
        <p:nvSpPr>
          <p:cNvPr id="14" name="Text Box 107"/>
          <p:cNvSpPr txBox="1">
            <a:spLocks noChangeArrowheads="1"/>
          </p:cNvSpPr>
          <p:nvPr/>
        </p:nvSpPr>
        <p:spPr bwMode="auto">
          <a:xfrm>
            <a:off x="742432" y="5316538"/>
            <a:ext cx="2209251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6" tIns="45719" rIns="91436" bIns="45719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2000" b="1" dirty="0">
                <a:solidFill>
                  <a:schemeClr val="hlink"/>
                </a:solidFill>
              </a:rPr>
              <a:t>Initial </a:t>
            </a:r>
            <a:r>
              <a:rPr kumimoji="0" lang="en-US" altLang="ko-KR" sz="2000" b="1" dirty="0" smtClean="0">
                <a:solidFill>
                  <a:schemeClr val="hlink"/>
                </a:solidFill>
              </a:rPr>
              <a:t>distribution</a:t>
            </a:r>
            <a:endParaRPr kumimoji="0" lang="en-US" altLang="ko-KR" sz="2000" b="1" dirty="0">
              <a:solidFill>
                <a:schemeClr val="hlin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08"/>
              <p:cNvSpPr txBox="1">
                <a:spLocks noChangeArrowheads="1"/>
              </p:cNvSpPr>
              <p:nvPr/>
            </p:nvSpPr>
            <p:spPr bwMode="auto">
              <a:xfrm>
                <a:off x="819150" y="5603875"/>
                <a:ext cx="2578903" cy="796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36" tIns="45719" rIns="91436" bIns="45719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latinLnBrk="0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0" lang="en-US" altLang="ko-KR" dirty="0"/>
              </a:p>
            </p:txBody>
          </p:sp>
        </mc:Choice>
        <mc:Fallback xmlns="">
          <p:sp>
            <p:nvSpPr>
              <p:cNvPr id="15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9150" y="5603875"/>
                <a:ext cx="2578903" cy="79611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Box 109"/>
          <p:cNvSpPr txBox="1">
            <a:spLocks noChangeArrowheads="1"/>
          </p:cNvSpPr>
          <p:nvPr/>
        </p:nvSpPr>
        <p:spPr bwMode="auto">
          <a:xfrm>
            <a:off x="3133725" y="3541713"/>
            <a:ext cx="541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6" tIns="45719" rIns="91436" bIns="45719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i="1"/>
              <a:t>E</a:t>
            </a:r>
            <a:r>
              <a:rPr kumimoji="0" lang="en-US" altLang="ko-KR"/>
              <a:t>=</a:t>
            </a:r>
          </a:p>
        </p:txBody>
      </p:sp>
      <p:sp>
        <p:nvSpPr>
          <p:cNvPr id="17" name="Text Box 110"/>
          <p:cNvSpPr txBox="1">
            <a:spLocks noChangeArrowheads="1"/>
          </p:cNvSpPr>
          <p:nvPr/>
        </p:nvSpPr>
        <p:spPr bwMode="auto">
          <a:xfrm>
            <a:off x="6157913" y="3541713"/>
            <a:ext cx="54533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6" tIns="45719" rIns="91436" bIns="45719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i="1" dirty="0" smtClean="0"/>
              <a:t>P</a:t>
            </a:r>
            <a:r>
              <a:rPr kumimoji="0" lang="en-US" altLang="ko-KR" dirty="0" smtClean="0"/>
              <a:t>=</a:t>
            </a:r>
            <a:endParaRPr kumimoji="0" lang="en-US" altLang="ko-KR" dirty="0"/>
          </a:p>
        </p:txBody>
      </p:sp>
      <p:sp>
        <p:nvSpPr>
          <p:cNvPr id="18" name="Text Box 112"/>
          <p:cNvSpPr txBox="1">
            <a:spLocks noChangeArrowheads="1"/>
          </p:cNvSpPr>
          <p:nvPr/>
        </p:nvSpPr>
        <p:spPr bwMode="auto">
          <a:xfrm>
            <a:off x="3863975" y="2286000"/>
            <a:ext cx="1327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36" tIns="45719" rIns="91436" bIns="45719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2000" b="1">
                <a:solidFill>
                  <a:schemeClr val="hlink"/>
                </a:solidFill>
              </a:rPr>
              <a:t>Adjacency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2000" b="1">
                <a:solidFill>
                  <a:schemeClr val="hlink"/>
                </a:solidFill>
              </a:rPr>
              <a:t>Matrix </a:t>
            </a:r>
            <a:r>
              <a:rPr kumimoji="0" lang="en-US" altLang="ko-KR" sz="2000" b="1" i="1">
                <a:solidFill>
                  <a:schemeClr val="hlink"/>
                </a:solidFill>
              </a:rPr>
              <a:t>E</a:t>
            </a:r>
          </a:p>
        </p:txBody>
      </p:sp>
      <p:pic>
        <p:nvPicPr>
          <p:cNvPr id="19" name="Picture 10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850" y="3030538"/>
            <a:ext cx="92075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0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0" y="3030538"/>
            <a:ext cx="92075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0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063" y="3030538"/>
            <a:ext cx="115887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0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75" y="3030538"/>
            <a:ext cx="115888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349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533400"/>
            <a:ext cx="8204200" cy="987425"/>
          </a:xfrm>
        </p:spPr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Power Method: Example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3"/>
              <p:cNvSpPr txBox="1">
                <a:spLocks noChangeArrowheads="1"/>
              </p:cNvSpPr>
              <p:nvPr/>
            </p:nvSpPr>
            <p:spPr bwMode="auto">
              <a:xfrm>
                <a:off x="492125" y="1676400"/>
                <a:ext cx="8186738" cy="3575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lnSpc>
                    <a:spcPct val="85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folHlink"/>
                  </a:buClr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85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lnSpc>
                    <a:spcPct val="85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737373"/>
                  </a:buClr>
                  <a:buSzPct val="60000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lnSpc>
                    <a:spcPct val="85000"/>
                  </a:lnSpc>
                  <a:spcBef>
                    <a:spcPct val="30000"/>
                  </a:spcBef>
                  <a:spcAft>
                    <a:spcPct val="0"/>
                  </a:spcAft>
                  <a:buBlip>
                    <a:blip r:embed="rId5"/>
                  </a:buBlip>
                  <a:defRPr sz="1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ko-KR" kern="0" dirty="0" smtClean="0"/>
                  <a:t>Iteration Step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ko-KR" kern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num>
                            <m:den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e>
                      </m:d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1600" kern="0" dirty="0" smtClean="0"/>
              </a:p>
              <a:p>
                <a:r>
                  <a:rPr lang="en-US" altLang="ko-KR" kern="0" dirty="0"/>
                  <a:t>Iteration Step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ko-KR" kern="0" dirty="0">
                  <a:ea typeface="ＭＳ Ｐゴシック" panose="020B0600070205080204" pitchFamily="34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num>
                            <m:den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144</m:t>
                              </m:r>
                            </m:den>
                          </m:f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121</m:t>
                              </m:r>
                            </m:num>
                            <m:den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144</m:t>
                              </m:r>
                            </m:den>
                          </m:f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num>
                            <m:den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144</m:t>
                              </m:r>
                            </m:den>
                          </m:f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num>
                            <m:den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144</m:t>
                              </m:r>
                            </m:den>
                          </m:f>
                        </m:e>
                      </m:d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num>
                            <m:den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1600" kern="0" dirty="0">
                  <a:ea typeface="ＭＳ Ｐゴシック" panose="020B0600070205080204" pitchFamily="34" charset="-128"/>
                </a:endParaRPr>
              </a:p>
              <a:p>
                <a:r>
                  <a:rPr lang="en-US" altLang="ko-KR" kern="0" dirty="0" smtClean="0"/>
                  <a:t>The final, </a:t>
                </a:r>
                <a:r>
                  <a:rPr lang="en-US" altLang="ko-KR" kern="0" dirty="0"/>
                  <a:t>steady-state </a:t>
                </a:r>
                <a:r>
                  <a:rPr lang="en-US" altLang="ko-KR" kern="0" dirty="0" smtClean="0"/>
                  <a:t>probability distribution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kern="0" dirty="0" smtClean="0">
                    <a:ea typeface="ＭＳ Ｐゴシック" panose="020B0600070205080204" pitchFamily="34" charset="-128"/>
                  </a:rPr>
                  <a:t>: </a:t>
                </a:r>
                <a:endParaRPr lang="en-US" altLang="ko-KR" kern="0" dirty="0">
                  <a:ea typeface="ＭＳ Ｐゴシック" panose="020B0600070205080204" pitchFamily="34" charset="-128"/>
                </a:endParaRPr>
              </a:p>
              <a:p>
                <a:pPr marL="0" indent="0">
                  <a:buNone/>
                </a:pPr>
                <a:endParaRPr lang="en-US" altLang="ko-KR" sz="16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1600" kern="0" dirty="0">
                  <a:ea typeface="ＭＳ Ｐゴシック" panose="020B0600070205080204" pitchFamily="34" charset="-128"/>
                </a:endParaRPr>
              </a:p>
              <a:p>
                <a:r>
                  <a:rPr lang="en-US" altLang="ko-KR" dirty="0" smtClean="0"/>
                  <a:t>Final solution: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endParaRPr lang="en-US" altLang="ko-KR" sz="1600" kern="0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5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2125" y="1676400"/>
                <a:ext cx="8186738" cy="3575050"/>
              </a:xfrm>
              <a:prstGeom prst="rect">
                <a:avLst/>
              </a:prstGeom>
              <a:blipFill rotWithShape="0">
                <a:blip r:embed="rId7"/>
                <a:stretch>
                  <a:fillRect l="-74" t="-3584" b="-291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42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Teleporting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2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/>
                  <a:t>The web is full of dead-ends</a:t>
                </a:r>
                <a:r>
                  <a:rPr lang="en-US" altLang="ko-KR" dirty="0" smtClean="0"/>
                  <a:t>. </a:t>
                </a:r>
              </a:p>
              <a:p>
                <a:r>
                  <a:rPr lang="en-US" altLang="ko-KR" dirty="0"/>
                  <a:t>Random walk can get stuck in dead-ends.</a:t>
                </a:r>
              </a:p>
              <a:p>
                <a:r>
                  <a:rPr lang="en-US" altLang="ko-KR" dirty="0" smtClean="0"/>
                  <a:t>Makes </a:t>
                </a:r>
                <a:r>
                  <a:rPr lang="en-US" altLang="ko-KR" dirty="0"/>
                  <a:t>no sense to talk about long-term visit rates.</a:t>
                </a:r>
              </a:p>
              <a:p>
                <a:r>
                  <a:rPr lang="en-US" altLang="ko-KR" dirty="0" smtClean="0"/>
                  <a:t>This </a:t>
                </a:r>
                <a:r>
                  <a:rPr lang="en-US" altLang="ko-KR" dirty="0"/>
                  <a:t>corresponds to the transition matrix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i="1" dirty="0" smtClean="0"/>
                  <a:t> </a:t>
                </a:r>
                <a:r>
                  <a:rPr lang="en-US" altLang="ko-KR" dirty="0" smtClean="0"/>
                  <a:t>of </a:t>
                </a:r>
                <a:r>
                  <a:rPr lang="en-US" altLang="ko-KR" dirty="0"/>
                  <a:t>the Markov </a:t>
                </a:r>
                <a:r>
                  <a:rPr lang="en-US" altLang="ko-KR" dirty="0" smtClean="0"/>
                  <a:t>chain having </a:t>
                </a:r>
                <a:r>
                  <a:rPr lang="en-US" altLang="ko-KR" dirty="0"/>
                  <a:t>zero </a:t>
                </a:r>
                <a:r>
                  <a:rPr lang="en-US" altLang="ko-KR" dirty="0" smtClean="0"/>
                  <a:t>rows (more details in the later slides). </a:t>
                </a:r>
              </a:p>
            </p:txBody>
          </p:sp>
        </mc:Choice>
        <mc:Fallback xmlns="">
          <p:sp>
            <p:nvSpPr>
              <p:cNvPr id="2253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2308" t="-3925" r="-6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6" y="3987404"/>
            <a:ext cx="8213728" cy="203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1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Recap of the Last Lecture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ko-KR" dirty="0" smtClean="0">
                <a:ea typeface="ＭＳ Ｐゴシック" panose="020B0600070205080204" pitchFamily="34" charset="-128"/>
              </a:rPr>
              <a:t>Mainly about evaluation</a:t>
            </a:r>
          </a:p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Precision / recall</a:t>
            </a:r>
          </a:p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F measure</a:t>
            </a:r>
          </a:p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(Mean) average precision</a:t>
            </a:r>
          </a:p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Precision-recall curve</a:t>
            </a:r>
          </a:p>
          <a:p>
            <a:pPr eaLnBrk="1" hangingPunct="1"/>
            <a:r>
              <a:rPr lang="en-US" altLang="ko-KR" dirty="0">
                <a:ea typeface="ＭＳ Ｐゴシック" panose="020B0600070205080204" pitchFamily="34" charset="-128"/>
              </a:rPr>
              <a:t>I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nterpolation</a:t>
            </a:r>
          </a:p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(Normalized) discounted cumulative gain</a:t>
            </a:r>
          </a:p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Kappa measure</a:t>
            </a:r>
          </a:p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A/B testing</a:t>
            </a:r>
            <a:endParaRPr lang="en-US" altLang="ko-KR" i="1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569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Teleporting (cont’d)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At </a:t>
            </a:r>
            <a:r>
              <a:rPr lang="en-US" altLang="ko-KR" dirty="0"/>
              <a:t>a dead end, jump to a random web page.</a:t>
            </a:r>
            <a:endParaRPr lang="en-US" altLang="ko-KR" dirty="0" smtClean="0"/>
          </a:p>
          <a:p>
            <a:r>
              <a:rPr lang="en-US" altLang="ko-KR" dirty="0"/>
              <a:t>At any non-dead end, with probability 10%, jump to a random </a:t>
            </a:r>
            <a:r>
              <a:rPr lang="en-US" altLang="ko-KR" dirty="0" smtClean="0"/>
              <a:t>web page. </a:t>
            </a:r>
          </a:p>
          <a:p>
            <a:pPr lvl="1"/>
            <a:r>
              <a:rPr lang="en-US" altLang="ko-KR" dirty="0"/>
              <a:t>With remaining probability (90%), go out on a random out-link.</a:t>
            </a:r>
          </a:p>
          <a:p>
            <a:pPr lvl="1"/>
            <a:r>
              <a:rPr lang="en-US" altLang="ko-KR" dirty="0" smtClean="0"/>
              <a:t>10</a:t>
            </a:r>
            <a:r>
              <a:rPr lang="en-US" altLang="ko-KR" dirty="0"/>
              <a:t>%: a </a:t>
            </a:r>
            <a:r>
              <a:rPr lang="en-US" altLang="ko-KR" dirty="0" smtClean="0"/>
              <a:t>parameter you can choose</a:t>
            </a:r>
          </a:p>
          <a:p>
            <a:r>
              <a:rPr lang="en-US" altLang="ko-KR" dirty="0"/>
              <a:t>Now </a:t>
            </a:r>
            <a:r>
              <a:rPr lang="en-US" altLang="ko-KR" dirty="0" smtClean="0"/>
              <a:t>we no longer get </a:t>
            </a:r>
            <a:r>
              <a:rPr lang="en-US" altLang="ko-KR" dirty="0"/>
              <a:t>stuck locally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3099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Transition Matrix </a:t>
            </a:r>
            <a:br>
              <a:rPr lang="en-US" altLang="ko-KR" sz="4000" dirty="0" smtClean="0">
                <a:ea typeface="ＭＳ Ｐゴシック" panose="020B0600070205080204" pitchFamily="34" charset="-128"/>
              </a:rPr>
            </a:br>
            <a:r>
              <a:rPr lang="en-US" altLang="ko-KR" sz="400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without</a:t>
            </a:r>
            <a:r>
              <a:rPr lang="en-US" altLang="ko-KR" sz="4000" dirty="0" smtClean="0">
                <a:ea typeface="ＭＳ Ｐゴシック" panose="020B0600070205080204" pitchFamily="34" charset="-128"/>
              </a:rPr>
              <a:t> Teleporting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127724"/>
              </p:ext>
            </p:extLst>
          </p:nvPr>
        </p:nvGraphicFramePr>
        <p:xfrm>
          <a:off x="152400" y="2423160"/>
          <a:ext cx="4572000" cy="23774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000" b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i="1" dirty="0" smtClean="0"/>
                        <a:t>q</a:t>
                      </a:r>
                      <a:r>
                        <a:rPr lang="en-US" altLang="ko-KR" sz="2000" b="0" baseline="-25000" dirty="0" smtClean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i="1" dirty="0" smtClean="0"/>
                        <a:t>q</a:t>
                      </a:r>
                      <a:r>
                        <a:rPr lang="en-US" altLang="ko-KR" sz="2000" b="0" baseline="-25000" dirty="0" smtClean="0"/>
                        <a:t>2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i="1" dirty="0" smtClean="0"/>
                        <a:t>q</a:t>
                      </a:r>
                      <a:r>
                        <a:rPr lang="en-US" altLang="ko-KR" sz="2000" b="0" baseline="-25000" dirty="0" smtClean="0"/>
                        <a:t>3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i="1" dirty="0" smtClean="0"/>
                        <a:t>q</a:t>
                      </a:r>
                      <a:r>
                        <a:rPr lang="en-US" altLang="ko-KR" sz="2000" b="0" baseline="-25000" dirty="0" smtClean="0"/>
                        <a:t>4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i="1" dirty="0" smtClean="0"/>
                        <a:t>q</a:t>
                      </a:r>
                      <a:r>
                        <a:rPr lang="en-US" altLang="ko-KR" sz="2000" b="0" baseline="-25000" dirty="0" smtClean="0"/>
                        <a:t>5</a:t>
                      </a:r>
                      <a:endParaRPr lang="ko-KR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i="1" dirty="0" smtClean="0"/>
                        <a:t>q</a:t>
                      </a:r>
                      <a:r>
                        <a:rPr lang="en-US" altLang="ko-KR" sz="2000" b="0" baseline="-25000" dirty="0" smtClean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1.00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0.00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i="1" dirty="0" smtClean="0"/>
                        <a:t>q</a:t>
                      </a:r>
                      <a:r>
                        <a:rPr lang="en-US" altLang="ko-KR" sz="2000" b="0" baseline="-25000" dirty="0" smtClean="0"/>
                        <a:t>2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0.50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0.50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0.00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i="1" dirty="0" smtClean="0"/>
                        <a:t>q</a:t>
                      </a:r>
                      <a:r>
                        <a:rPr lang="en-US" altLang="ko-KR" sz="2000" b="0" baseline="-25000" dirty="0" smtClean="0"/>
                        <a:t>3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0.33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0.33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0.33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0.00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i="1" dirty="0" smtClean="0"/>
                        <a:t>q</a:t>
                      </a:r>
                      <a:r>
                        <a:rPr lang="en-US" altLang="ko-KR" sz="2000" b="0" baseline="-25000" dirty="0" smtClean="0"/>
                        <a:t>4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0.50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0.50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i="1" dirty="0" smtClean="0"/>
                        <a:t>q</a:t>
                      </a:r>
                      <a:r>
                        <a:rPr lang="en-US" altLang="ko-KR" sz="2000" b="0" baseline="-25000" dirty="0" smtClean="0"/>
                        <a:t>5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1.00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0.00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31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Transition Matrix </a:t>
            </a:r>
            <a:br>
              <a:rPr lang="en-US" altLang="ko-KR" sz="4000" dirty="0" smtClean="0">
                <a:ea typeface="ＭＳ Ｐゴシック" panose="020B0600070205080204" pitchFamily="34" charset="-128"/>
              </a:rPr>
            </a:br>
            <a:r>
              <a:rPr lang="en-US" altLang="ko-KR" sz="400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with </a:t>
            </a:r>
            <a:r>
              <a:rPr lang="en-US" altLang="ko-KR" sz="4000" dirty="0" smtClean="0">
                <a:ea typeface="ＭＳ Ｐゴシック" panose="020B0600070205080204" pitchFamily="34" charset="-128"/>
              </a:rPr>
              <a:t>Teleporting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50862" y="1774825"/>
            <a:ext cx="37750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737373"/>
              </a:buClr>
              <a:buSzPct val="60000"/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kern="0" dirty="0" smtClean="0"/>
              <a:t>First, we</a:t>
            </a:r>
            <a:r>
              <a:rPr lang="ko-KR" altLang="en-US" kern="0" dirty="0" smtClean="0"/>
              <a:t> </a:t>
            </a:r>
            <a:r>
              <a:rPr lang="en-US" altLang="ko-KR" kern="0" dirty="0" smtClean="0"/>
              <a:t>add a small probability to each value.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084043"/>
              </p:ext>
            </p:extLst>
          </p:nvPr>
        </p:nvGraphicFramePr>
        <p:xfrm>
          <a:off x="152400" y="2423160"/>
          <a:ext cx="4572000" cy="23774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000" b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i="1" dirty="0" smtClean="0"/>
                        <a:t>q</a:t>
                      </a:r>
                      <a:r>
                        <a:rPr lang="en-US" altLang="ko-KR" sz="2000" b="0" baseline="-25000" dirty="0" smtClean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i="1" dirty="0" smtClean="0"/>
                        <a:t>q</a:t>
                      </a:r>
                      <a:r>
                        <a:rPr lang="en-US" altLang="ko-KR" sz="2000" b="0" baseline="-25000" dirty="0" smtClean="0"/>
                        <a:t>2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i="1" dirty="0" smtClean="0"/>
                        <a:t>q</a:t>
                      </a:r>
                      <a:r>
                        <a:rPr lang="en-US" altLang="ko-KR" sz="2000" b="0" baseline="-25000" dirty="0" smtClean="0"/>
                        <a:t>3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i="1" dirty="0" smtClean="0"/>
                        <a:t>q</a:t>
                      </a:r>
                      <a:r>
                        <a:rPr lang="en-US" altLang="ko-KR" sz="2000" b="0" baseline="-25000" dirty="0" smtClean="0"/>
                        <a:t>4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i="1" dirty="0" smtClean="0"/>
                        <a:t>q</a:t>
                      </a:r>
                      <a:r>
                        <a:rPr lang="en-US" altLang="ko-KR" sz="2000" b="0" baseline="-25000" dirty="0" smtClean="0"/>
                        <a:t>5</a:t>
                      </a:r>
                      <a:endParaRPr lang="ko-KR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i="1" dirty="0" smtClean="0"/>
                        <a:t>q</a:t>
                      </a:r>
                      <a:r>
                        <a:rPr lang="en-US" altLang="ko-KR" sz="2000" b="0" baseline="-25000" dirty="0" smtClean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0.02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0.02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1.02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0.02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0.02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i="1" dirty="0" smtClean="0"/>
                        <a:t>q</a:t>
                      </a:r>
                      <a:r>
                        <a:rPr lang="en-US" altLang="ko-KR" sz="2000" b="0" baseline="-25000" dirty="0" smtClean="0"/>
                        <a:t>2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0.02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0.52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0.52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0.02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0.02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i="1" dirty="0" smtClean="0"/>
                        <a:t>q</a:t>
                      </a:r>
                      <a:r>
                        <a:rPr lang="en-US" altLang="ko-KR" sz="2000" b="0" baseline="-25000" dirty="0" smtClean="0"/>
                        <a:t>3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0.35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0.02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0.35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0.35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0.02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i="1" dirty="0" smtClean="0"/>
                        <a:t>q</a:t>
                      </a:r>
                      <a:r>
                        <a:rPr lang="en-US" altLang="ko-KR" sz="2000" b="0" baseline="-25000" dirty="0" smtClean="0"/>
                        <a:t>4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0.02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0.02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0.02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0.52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0.52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i="1" dirty="0" smtClean="0"/>
                        <a:t>q</a:t>
                      </a:r>
                      <a:r>
                        <a:rPr lang="en-US" altLang="ko-KR" sz="2000" b="0" baseline="-25000" dirty="0" smtClean="0"/>
                        <a:t>5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0.02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0.02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0.02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1.02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0.02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251986"/>
              </p:ext>
            </p:extLst>
          </p:nvPr>
        </p:nvGraphicFramePr>
        <p:xfrm>
          <a:off x="4419600" y="4343400"/>
          <a:ext cx="4572000" cy="23774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000" b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i="1" dirty="0" smtClean="0"/>
                        <a:t>q</a:t>
                      </a:r>
                      <a:r>
                        <a:rPr lang="en-US" altLang="ko-KR" sz="2000" b="0" baseline="-25000" dirty="0" smtClean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i="1" dirty="0" smtClean="0"/>
                        <a:t>q</a:t>
                      </a:r>
                      <a:r>
                        <a:rPr lang="en-US" altLang="ko-KR" sz="2000" b="0" baseline="-25000" dirty="0" smtClean="0"/>
                        <a:t>2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i="1" dirty="0" smtClean="0"/>
                        <a:t>q</a:t>
                      </a:r>
                      <a:r>
                        <a:rPr lang="en-US" altLang="ko-KR" sz="2000" b="0" baseline="-25000" dirty="0" smtClean="0"/>
                        <a:t>3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i="1" dirty="0" smtClean="0"/>
                        <a:t>q</a:t>
                      </a:r>
                      <a:r>
                        <a:rPr lang="en-US" altLang="ko-KR" sz="2000" b="0" baseline="-25000" dirty="0" smtClean="0"/>
                        <a:t>4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i="1" dirty="0" smtClean="0"/>
                        <a:t>q</a:t>
                      </a:r>
                      <a:r>
                        <a:rPr lang="en-US" altLang="ko-KR" sz="2000" b="0" baseline="-25000" dirty="0" smtClean="0"/>
                        <a:t>5</a:t>
                      </a:r>
                      <a:endParaRPr lang="ko-KR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i="1" dirty="0" smtClean="0"/>
                        <a:t>q</a:t>
                      </a:r>
                      <a:r>
                        <a:rPr lang="en-US" altLang="ko-KR" sz="2000" b="0" baseline="-25000" dirty="0" smtClean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0.018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0.018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0.927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0.018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0.018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i="1" dirty="0" smtClean="0"/>
                        <a:t>q</a:t>
                      </a:r>
                      <a:r>
                        <a:rPr lang="en-US" altLang="ko-KR" sz="2000" b="0" baseline="-25000" dirty="0" smtClean="0"/>
                        <a:t>2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0.018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0.472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0.472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0.018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0.018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i="1" dirty="0" smtClean="0"/>
                        <a:t>q</a:t>
                      </a:r>
                      <a:r>
                        <a:rPr lang="en-US" altLang="ko-KR" sz="2000" b="0" baseline="-25000" dirty="0" smtClean="0"/>
                        <a:t>3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0.321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0.018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0.321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0.321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0.018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i="1" dirty="0" smtClean="0"/>
                        <a:t>q</a:t>
                      </a:r>
                      <a:r>
                        <a:rPr lang="en-US" altLang="ko-KR" sz="2000" b="0" baseline="-25000" dirty="0" smtClean="0"/>
                        <a:t>4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0.018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0.018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0.018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0.472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0.472</a:t>
                      </a:r>
                      <a:endParaRPr lang="ko-KR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i="1" dirty="0" smtClean="0"/>
                        <a:t>q</a:t>
                      </a:r>
                      <a:r>
                        <a:rPr lang="en-US" altLang="ko-KR" sz="2000" b="0" baseline="-25000" dirty="0" smtClean="0"/>
                        <a:t>5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0.018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0.018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0.018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0.927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0.018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522686" y="3375025"/>
            <a:ext cx="3468914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737373"/>
              </a:buClr>
              <a:buSzPct val="60000"/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kern="0" dirty="0" smtClean="0"/>
              <a:t>Second, we re-normalize each row so that it sums up to one. </a:t>
            </a:r>
          </a:p>
        </p:txBody>
      </p:sp>
    </p:spTree>
    <p:extLst>
      <p:ext uri="{BB962C8B-B14F-4D97-AF65-F5344CB8AC3E}">
        <p14:creationId xmlns:p14="http://schemas.microsoft.com/office/powerpoint/2010/main" val="395694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PageRank: Issues and Variant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How realistic is the random surfer model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/>
              <a:t>What if we modeled the back button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lvl="1"/>
            <a:r>
              <a:rPr lang="en-US" altLang="ko-KR" dirty="0" smtClean="0"/>
              <a:t>Surfer </a:t>
            </a:r>
            <a:r>
              <a:rPr lang="en-US" altLang="ko-KR" dirty="0"/>
              <a:t>behavior sharply skewed towards short </a:t>
            </a:r>
            <a:r>
              <a:rPr lang="en-US" altLang="ko-KR" dirty="0" smtClean="0"/>
              <a:t>paths. </a:t>
            </a:r>
            <a:endParaRPr lang="en-US" altLang="ko-KR" dirty="0"/>
          </a:p>
          <a:p>
            <a:pPr lvl="1"/>
            <a:r>
              <a:rPr lang="en-US" altLang="ko-KR" dirty="0" smtClean="0"/>
              <a:t>Search </a:t>
            </a:r>
            <a:r>
              <a:rPr lang="en-US" altLang="ko-KR" dirty="0"/>
              <a:t>engines, bookmarks &amp; directories make jumps non-random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/>
              <a:t>Biased Surfer </a:t>
            </a:r>
            <a:r>
              <a:rPr lang="en-US" altLang="ko-KR" dirty="0" smtClean="0"/>
              <a:t>Models</a:t>
            </a:r>
          </a:p>
          <a:p>
            <a:pPr lvl="1"/>
            <a:r>
              <a:rPr lang="en-US" altLang="ko-KR" dirty="0"/>
              <a:t>Weight edge traversal probabilities based on match </a:t>
            </a:r>
            <a:r>
              <a:rPr lang="en-US" altLang="ko-KR" dirty="0" smtClean="0"/>
              <a:t>with topic/query </a:t>
            </a:r>
            <a:r>
              <a:rPr lang="en-US" altLang="ko-KR" dirty="0"/>
              <a:t>(non-uniform edge selection</a:t>
            </a:r>
            <a:r>
              <a:rPr lang="en-US" altLang="ko-KR" dirty="0" smtClean="0"/>
              <a:t>). </a:t>
            </a:r>
          </a:p>
          <a:p>
            <a:pPr lvl="1"/>
            <a:r>
              <a:rPr lang="en-US" altLang="ko-KR" dirty="0"/>
              <a:t>Bias jumps to pages on </a:t>
            </a:r>
            <a:r>
              <a:rPr lang="en-US" altLang="ko-KR" dirty="0" smtClean="0"/>
              <a:t>a particular topic </a:t>
            </a:r>
            <a:r>
              <a:rPr lang="en-US" altLang="ko-KR" dirty="0"/>
              <a:t>(e.g., based on personal bookmarks </a:t>
            </a:r>
            <a:r>
              <a:rPr lang="en-US" altLang="ko-KR" dirty="0" smtClean="0"/>
              <a:t>&amp; categories </a:t>
            </a:r>
            <a:r>
              <a:rPr lang="en-US" altLang="ko-KR" dirty="0"/>
              <a:t>of interest</a:t>
            </a:r>
            <a:r>
              <a:rPr lang="en-US" altLang="ko-KR" dirty="0" smtClean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64203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HITS </a:t>
            </a:r>
            <a:br>
              <a:rPr lang="en-US" altLang="ko-KR" sz="4000" dirty="0" smtClean="0">
                <a:ea typeface="ＭＳ Ｐゴシック" panose="020B0600070205080204" pitchFamily="34" charset="-128"/>
              </a:rPr>
            </a:br>
            <a:r>
              <a:rPr lang="en-US" altLang="ko-KR" sz="3200" dirty="0" smtClean="0">
                <a:ea typeface="ＭＳ Ｐゴシック" panose="020B0600070205080204" pitchFamily="34" charset="-128"/>
              </a:rPr>
              <a:t>(Hyperlink-Induced Topic Search)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 response to a query, instead of </a:t>
            </a:r>
            <a:r>
              <a:rPr lang="en-US" altLang="ko-KR" dirty="0" smtClean="0"/>
              <a:t>a </a:t>
            </a:r>
            <a:r>
              <a:rPr lang="en-US" altLang="ko-KR" dirty="0" smtClean="0">
                <a:solidFill>
                  <a:srgbClr val="0070C0"/>
                </a:solidFill>
              </a:rPr>
              <a:t>single</a:t>
            </a:r>
            <a:r>
              <a:rPr lang="en-US" altLang="ko-KR" dirty="0" smtClean="0"/>
              <a:t> </a:t>
            </a:r>
            <a:r>
              <a:rPr lang="en-US" altLang="ko-KR" dirty="0"/>
              <a:t>ordered list of pages </a:t>
            </a:r>
            <a:r>
              <a:rPr lang="en-US" altLang="ko-KR" dirty="0" smtClean="0"/>
              <a:t>each meeting </a:t>
            </a:r>
            <a:r>
              <a:rPr lang="en-US" altLang="ko-KR" dirty="0"/>
              <a:t>the query, find </a:t>
            </a:r>
            <a:r>
              <a:rPr lang="en-US" altLang="ko-KR" dirty="0">
                <a:solidFill>
                  <a:srgbClr val="0070C0"/>
                </a:solidFill>
              </a:rPr>
              <a:t>two </a:t>
            </a:r>
            <a:r>
              <a:rPr lang="en-US" altLang="ko-KR" dirty="0"/>
              <a:t>sets of inter-related pages</a:t>
            </a:r>
            <a:r>
              <a:rPr lang="en-US" altLang="ko-KR" dirty="0" smtClean="0"/>
              <a:t>: 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Hub pages </a:t>
            </a:r>
            <a:r>
              <a:rPr lang="en-US" altLang="ko-KR" dirty="0"/>
              <a:t>are good lists of links on a subject. e.g., </a:t>
            </a:r>
            <a:r>
              <a:rPr lang="en-US" altLang="ko-KR" dirty="0" smtClean="0"/>
              <a:t>“Bob’s </a:t>
            </a:r>
            <a:r>
              <a:rPr lang="en-US" altLang="ko-KR" dirty="0"/>
              <a:t>list </a:t>
            </a:r>
            <a:r>
              <a:rPr lang="en-US" altLang="ko-KR" dirty="0" smtClean="0"/>
              <a:t>of cancer-related links.”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Authority pages </a:t>
            </a:r>
            <a:r>
              <a:rPr lang="en-US" altLang="ko-KR" dirty="0"/>
              <a:t>occur recurrently on good hubs for the subject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1258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PageRank vs. HITS</a:t>
            </a:r>
            <a:endParaRPr lang="en-US" altLang="ko-KR" sz="32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PageRank is an important example of </a:t>
            </a:r>
            <a:r>
              <a:rPr lang="en-US" altLang="ko-KR" u="sng" dirty="0">
                <a:solidFill>
                  <a:srgbClr val="C00000"/>
                </a:solidFill>
              </a:rPr>
              <a:t>query independent metadata</a:t>
            </a:r>
            <a:r>
              <a:rPr lang="en-US" altLang="ko-KR" dirty="0"/>
              <a:t> that can</a:t>
            </a:r>
            <a:r>
              <a:rPr lang="ko-KR" altLang="en-US" dirty="0"/>
              <a:t> </a:t>
            </a:r>
            <a:r>
              <a:rPr lang="en-US" altLang="ko-KR" dirty="0"/>
              <a:t>improve ranking for web </a:t>
            </a:r>
            <a:r>
              <a:rPr lang="en-US" altLang="ko-KR" dirty="0" smtClean="0"/>
              <a:t>search. </a:t>
            </a:r>
          </a:p>
          <a:p>
            <a:pPr lvl="1"/>
            <a:r>
              <a:rPr lang="en-US" altLang="ko-KR" dirty="0"/>
              <a:t>Web pages have the same PageRank values regardless of what query is </a:t>
            </a:r>
            <a:r>
              <a:rPr lang="en-US" altLang="ko-KR" dirty="0" smtClean="0"/>
              <a:t>given </a:t>
            </a:r>
            <a:r>
              <a:rPr lang="en-US" altLang="ko-KR" sz="1600" dirty="0"/>
              <a:t>(</a:t>
            </a:r>
            <a:r>
              <a:rPr lang="ko-KR" altLang="en-US" sz="1600" dirty="0"/>
              <a:t>질의와 상관없이 같은 </a:t>
            </a:r>
            <a:r>
              <a:rPr lang="en-US" altLang="ko-KR" sz="1600" dirty="0" err="1"/>
              <a:t>pagerank</a:t>
            </a:r>
            <a:r>
              <a:rPr lang="en-US" altLang="ko-KR" sz="1600" dirty="0"/>
              <a:t> </a:t>
            </a:r>
            <a:r>
              <a:rPr lang="ko-KR" altLang="en-US" sz="1600" dirty="0"/>
              <a:t>값</a:t>
            </a:r>
            <a:r>
              <a:rPr lang="en-US" altLang="ko-KR" sz="1600" dirty="0" smtClean="0"/>
              <a:t>). </a:t>
            </a:r>
          </a:p>
          <a:p>
            <a:r>
              <a:rPr lang="en-US" altLang="ko-KR" dirty="0"/>
              <a:t>HITS algorithm was developed based on the </a:t>
            </a:r>
            <a:r>
              <a:rPr lang="en-US" altLang="ko-KR" u="sng" dirty="0" smtClean="0">
                <a:solidFill>
                  <a:srgbClr val="C00000"/>
                </a:solidFill>
              </a:rPr>
              <a:t>authority </a:t>
            </a:r>
            <a:r>
              <a:rPr lang="en-US" altLang="ko-KR" u="sng" dirty="0">
                <a:solidFill>
                  <a:srgbClr val="C00000"/>
                </a:solidFill>
              </a:rPr>
              <a:t>value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/>
              <a:t>(the value of content of a page) and the </a:t>
            </a:r>
            <a:r>
              <a:rPr lang="en-US" altLang="ko-KR" u="sng" dirty="0">
                <a:solidFill>
                  <a:srgbClr val="C00000"/>
                </a:solidFill>
              </a:rPr>
              <a:t>hub </a:t>
            </a:r>
            <a:r>
              <a:rPr lang="en-US" altLang="ko-KR" u="sng" dirty="0" smtClean="0">
                <a:solidFill>
                  <a:srgbClr val="C00000"/>
                </a:solidFill>
              </a:rPr>
              <a:t>value</a:t>
            </a:r>
            <a:r>
              <a:rPr lang="en-US" altLang="ko-KR" u="sng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(the </a:t>
            </a:r>
            <a:r>
              <a:rPr lang="en-US" altLang="ko-KR" dirty="0"/>
              <a:t>value of links to other pages</a:t>
            </a:r>
            <a:r>
              <a:rPr lang="en-US" altLang="ko-KR" dirty="0" smtClean="0"/>
              <a:t>). </a:t>
            </a:r>
          </a:p>
          <a:p>
            <a:pPr lvl="1"/>
            <a:r>
              <a:rPr lang="en-US" altLang="ko-KR" dirty="0"/>
              <a:t>Calculate authority and hub values </a:t>
            </a:r>
            <a:r>
              <a:rPr lang="en-US" altLang="ko-KR" u="sng" dirty="0" smtClean="0">
                <a:solidFill>
                  <a:srgbClr val="C00000"/>
                </a:solidFill>
              </a:rPr>
              <a:t>for </a:t>
            </a:r>
            <a:r>
              <a:rPr lang="en-US" altLang="ko-KR" u="sng" dirty="0">
                <a:solidFill>
                  <a:srgbClr val="C00000"/>
                </a:solidFill>
              </a:rPr>
              <a:t>a subset of pages retrieved by a given </a:t>
            </a:r>
            <a:r>
              <a:rPr lang="en-US" altLang="ko-KR" u="sng" dirty="0" smtClean="0">
                <a:solidFill>
                  <a:srgbClr val="C00000"/>
                </a:solidFill>
              </a:rPr>
              <a:t>query</a:t>
            </a:r>
            <a:r>
              <a:rPr lang="en-US" altLang="ko-KR" dirty="0" smtClean="0"/>
              <a:t>. </a:t>
            </a:r>
            <a:endParaRPr lang="en-US" altLang="ko-KR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60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Authorities and Hubs</a:t>
            </a:r>
            <a:endParaRPr lang="en-US" altLang="ko-KR" sz="32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Clr>
                <a:schemeClr val="folHlink"/>
              </a:buClr>
              <a:buSzTx/>
              <a:buNone/>
            </a:pPr>
            <a:r>
              <a:rPr lang="en-US" altLang="ko-KR" sz="2400" dirty="0" smtClean="0"/>
              <a:t>Authorities </a:t>
            </a:r>
            <a:r>
              <a:rPr lang="en-US" altLang="ko-KR" sz="2400" dirty="0"/>
              <a:t>(</a:t>
            </a:r>
            <a:r>
              <a:rPr lang="ko-KR" altLang="en-US" sz="2400" dirty="0"/>
              <a:t>권위</a:t>
            </a:r>
            <a:r>
              <a:rPr lang="en-US" altLang="ko-KR" sz="2400" dirty="0" smtClean="0"/>
              <a:t>)</a:t>
            </a:r>
          </a:p>
          <a:p>
            <a:pPr marL="342900" lvl="1" indent="-342900">
              <a:buClr>
                <a:schemeClr val="folHlink"/>
              </a:buClr>
              <a:buSzTx/>
              <a:buBlip>
                <a:blip r:embed="rId2"/>
              </a:buBlip>
            </a:pPr>
            <a:r>
              <a:rPr lang="en-US" altLang="ko-KR" sz="2400" dirty="0"/>
              <a:t>A page with many </a:t>
            </a:r>
            <a:r>
              <a:rPr lang="en-US" altLang="ko-KR" sz="2400" dirty="0" smtClean="0">
                <a:solidFill>
                  <a:srgbClr val="C00000"/>
                </a:solidFill>
              </a:rPr>
              <a:t>in-links</a:t>
            </a:r>
            <a:r>
              <a:rPr lang="en-US" altLang="ko-KR" sz="2400" dirty="0" smtClean="0"/>
              <a:t>. </a:t>
            </a:r>
          </a:p>
          <a:p>
            <a:pPr marL="342900" lvl="1" indent="-342900">
              <a:buClr>
                <a:schemeClr val="folHlink"/>
              </a:buClr>
              <a:buSzTx/>
              <a:buBlip>
                <a:blip r:embed="rId2"/>
              </a:buBlip>
            </a:pPr>
            <a:r>
              <a:rPr lang="en-US" altLang="ko-KR" sz="2400" dirty="0"/>
              <a:t>The page may have good or authoritative content on some topic and thus many people trust it and link to it.</a:t>
            </a:r>
          </a:p>
          <a:p>
            <a:pPr marL="342900" lvl="1" indent="-342900">
              <a:buClr>
                <a:schemeClr val="folHlink"/>
              </a:buClr>
              <a:buSzTx/>
              <a:buBlip>
                <a:blip r:embed="rId2"/>
              </a:buBlip>
            </a:pPr>
            <a:endParaRPr lang="en-US" altLang="ko-KR" sz="2400" dirty="0" smtClean="0"/>
          </a:p>
          <a:p>
            <a:pPr marL="0" lvl="1" indent="0">
              <a:buClr>
                <a:schemeClr val="folHlink"/>
              </a:buClr>
              <a:buSzTx/>
              <a:buNone/>
            </a:pPr>
            <a:r>
              <a:rPr lang="en-US" altLang="ko-KR" sz="2400" dirty="0" smtClean="0"/>
              <a:t>Hubs (</a:t>
            </a:r>
            <a:r>
              <a:rPr lang="ko-KR" altLang="en-US" sz="2400" dirty="0" smtClean="0"/>
              <a:t>중심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pPr marL="342900" lvl="1" indent="-342900">
              <a:buClr>
                <a:schemeClr val="folHlink"/>
              </a:buClr>
              <a:buSzTx/>
              <a:buBlip>
                <a:blip r:embed="rId2"/>
              </a:buBlip>
            </a:pPr>
            <a:r>
              <a:rPr lang="en-US" altLang="ko-KR" sz="2400" dirty="0"/>
              <a:t>A hub is a page with many </a:t>
            </a:r>
            <a:r>
              <a:rPr lang="en-US" altLang="ko-KR" sz="2400" dirty="0" smtClean="0">
                <a:solidFill>
                  <a:srgbClr val="C00000"/>
                </a:solidFill>
              </a:rPr>
              <a:t>out-links</a:t>
            </a:r>
            <a:r>
              <a:rPr lang="en-US" altLang="ko-KR" sz="2400" dirty="0" smtClean="0"/>
              <a:t>. </a:t>
            </a:r>
          </a:p>
          <a:p>
            <a:pPr marL="342900" lvl="1" indent="-342900">
              <a:buClr>
                <a:schemeClr val="folHlink"/>
              </a:buClr>
              <a:buSzTx/>
              <a:buBlip>
                <a:blip r:embed="rId2"/>
              </a:buBlip>
            </a:pPr>
            <a:r>
              <a:rPr lang="en-US" altLang="ko-KR" sz="2400" dirty="0"/>
              <a:t>The page serves as an organizer of the information on a particular topic and points to many good authority pages on the topic.</a:t>
            </a:r>
          </a:p>
          <a:p>
            <a:pPr marL="342900" lvl="1" indent="-342900">
              <a:buClr>
                <a:schemeClr val="folHlink"/>
              </a:buClr>
              <a:buSzTx/>
              <a:buBlip>
                <a:blip r:embed="rId2"/>
              </a:buBlip>
            </a:pPr>
            <a:r>
              <a:rPr lang="en-US" altLang="ko-KR" sz="2400" dirty="0"/>
              <a:t>When a user comes to this hub page, he/she will find many useful links which take him/her to good content pages on the topic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66755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Authorities and Hubs (cont’d)</a:t>
            </a:r>
            <a:endParaRPr lang="en-US" altLang="ko-KR" sz="3200" dirty="0" smtClean="0">
              <a:ea typeface="ＭＳ Ｐゴシック" panose="020B0600070205080204" pitchFamily="34" charset="-128"/>
            </a:endParaRPr>
          </a:p>
        </p:txBody>
      </p:sp>
      <p:grpSp>
        <p:nvGrpSpPr>
          <p:cNvPr id="5" name="그룹 33"/>
          <p:cNvGrpSpPr>
            <a:grpSpLocks/>
          </p:cNvGrpSpPr>
          <p:nvPr/>
        </p:nvGrpSpPr>
        <p:grpSpPr bwMode="auto">
          <a:xfrm>
            <a:off x="1311275" y="1428750"/>
            <a:ext cx="3171825" cy="2000250"/>
            <a:chOff x="1571604" y="2285992"/>
            <a:chExt cx="3286148" cy="2071702"/>
          </a:xfrm>
        </p:grpSpPr>
        <p:grpSp>
          <p:nvGrpSpPr>
            <p:cNvPr id="6" name="그룹 33"/>
            <p:cNvGrpSpPr>
              <a:grpSpLocks/>
            </p:cNvGrpSpPr>
            <p:nvPr/>
          </p:nvGrpSpPr>
          <p:grpSpPr bwMode="auto">
            <a:xfrm>
              <a:off x="2214546" y="2285992"/>
              <a:ext cx="2643206" cy="2071702"/>
              <a:chOff x="2285984" y="1857364"/>
              <a:chExt cx="2643206" cy="2071702"/>
            </a:xfrm>
          </p:grpSpPr>
          <p:sp>
            <p:nvSpPr>
              <p:cNvPr id="8" name="타원 4"/>
              <p:cNvSpPr>
                <a:spLocks noChangeArrowheads="1"/>
              </p:cNvSpPr>
              <p:nvPr/>
            </p:nvSpPr>
            <p:spPr bwMode="auto">
              <a:xfrm>
                <a:off x="2285984" y="2714620"/>
                <a:ext cx="357190" cy="357190"/>
              </a:xfrm>
              <a:prstGeom prst="ellipse">
                <a:avLst/>
              </a:prstGeom>
              <a:solidFill>
                <a:srgbClr val="FFFFD9"/>
              </a:solidFill>
              <a:ln w="25400" algn="ctr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lIns="90000" tIns="46800" rIns="90000" bIns="46800"/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>
                  <a:latin typeface="Lucida Sans" panose="020B0602030504020204" pitchFamily="34" charset="0"/>
                </a:endParaRPr>
              </a:p>
            </p:txBody>
          </p:sp>
          <p:sp>
            <p:nvSpPr>
              <p:cNvPr id="9" name="타원 5"/>
              <p:cNvSpPr>
                <a:spLocks noChangeArrowheads="1"/>
              </p:cNvSpPr>
              <p:nvPr/>
            </p:nvSpPr>
            <p:spPr bwMode="auto">
              <a:xfrm>
                <a:off x="4572000" y="3571876"/>
                <a:ext cx="357190" cy="357190"/>
              </a:xfrm>
              <a:prstGeom prst="ellipse">
                <a:avLst/>
              </a:prstGeom>
              <a:solidFill>
                <a:srgbClr val="FFFFD9"/>
              </a:solidFill>
              <a:ln w="25400" algn="ctr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lIns="90000" tIns="46800" rIns="90000" bIns="46800"/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>
                  <a:latin typeface="Lucida Sans" panose="020B0602030504020204" pitchFamily="34" charset="0"/>
                </a:endParaRPr>
              </a:p>
            </p:txBody>
          </p:sp>
          <p:sp>
            <p:nvSpPr>
              <p:cNvPr id="10" name="타원 6"/>
              <p:cNvSpPr>
                <a:spLocks noChangeArrowheads="1"/>
              </p:cNvSpPr>
              <p:nvPr/>
            </p:nvSpPr>
            <p:spPr bwMode="auto">
              <a:xfrm>
                <a:off x="4572000" y="2928934"/>
                <a:ext cx="357190" cy="357190"/>
              </a:xfrm>
              <a:prstGeom prst="ellipse">
                <a:avLst/>
              </a:prstGeom>
              <a:solidFill>
                <a:srgbClr val="FFFFD9"/>
              </a:solidFill>
              <a:ln w="25400" algn="ctr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lIns="90000" tIns="46800" rIns="90000" bIns="46800"/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>
                  <a:latin typeface="Lucida Sans" panose="020B0602030504020204" pitchFamily="34" charset="0"/>
                </a:endParaRPr>
              </a:p>
            </p:txBody>
          </p:sp>
          <p:sp>
            <p:nvSpPr>
              <p:cNvPr id="11" name="타원 7"/>
              <p:cNvSpPr>
                <a:spLocks noChangeArrowheads="1"/>
              </p:cNvSpPr>
              <p:nvPr/>
            </p:nvSpPr>
            <p:spPr bwMode="auto">
              <a:xfrm>
                <a:off x="4572000" y="2357430"/>
                <a:ext cx="357190" cy="357190"/>
              </a:xfrm>
              <a:prstGeom prst="ellipse">
                <a:avLst/>
              </a:prstGeom>
              <a:solidFill>
                <a:srgbClr val="FFFFD9"/>
              </a:solidFill>
              <a:ln w="25400" algn="ctr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lIns="90000" tIns="46800" rIns="90000" bIns="46800"/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>
                  <a:latin typeface="Lucida Sans" panose="020B0602030504020204" pitchFamily="34" charset="0"/>
                </a:endParaRPr>
              </a:p>
            </p:txBody>
          </p:sp>
          <p:sp>
            <p:nvSpPr>
              <p:cNvPr id="12" name="타원 8"/>
              <p:cNvSpPr>
                <a:spLocks noChangeArrowheads="1"/>
              </p:cNvSpPr>
              <p:nvPr/>
            </p:nvSpPr>
            <p:spPr bwMode="auto">
              <a:xfrm>
                <a:off x="4572000" y="1857364"/>
                <a:ext cx="357190" cy="357190"/>
              </a:xfrm>
              <a:prstGeom prst="ellipse">
                <a:avLst/>
              </a:prstGeom>
              <a:solidFill>
                <a:srgbClr val="FFFFD9"/>
              </a:solidFill>
              <a:ln w="25400" algn="ctr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lIns="90000" tIns="46800" rIns="90000" bIns="46800"/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>
                  <a:latin typeface="Lucida Sans" panose="020B0602030504020204" pitchFamily="34" charset="0"/>
                </a:endParaRPr>
              </a:p>
            </p:txBody>
          </p:sp>
          <p:cxnSp>
            <p:nvCxnSpPr>
              <p:cNvPr id="13" name="직선 화살표 연결선 10"/>
              <p:cNvCxnSpPr>
                <a:cxnSpLocks noChangeShapeType="1"/>
                <a:stCxn id="12" idx="2"/>
                <a:endCxn id="8" idx="6"/>
              </p:cNvCxnSpPr>
              <p:nvPr/>
            </p:nvCxnSpPr>
            <p:spPr bwMode="auto">
              <a:xfrm rot="10800000" flipV="1">
                <a:off x="2643174" y="2035959"/>
                <a:ext cx="1928826" cy="857256"/>
              </a:xfrm>
              <a:prstGeom prst="straightConnector1">
                <a:avLst/>
              </a:prstGeom>
              <a:noFill/>
              <a:ln w="25400" algn="ctr">
                <a:solidFill>
                  <a:srgbClr val="8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" name="직선 화살표 연결선 14"/>
              <p:cNvCxnSpPr>
                <a:cxnSpLocks noChangeShapeType="1"/>
                <a:stCxn id="11" idx="2"/>
                <a:endCxn id="8" idx="6"/>
              </p:cNvCxnSpPr>
              <p:nvPr/>
            </p:nvCxnSpPr>
            <p:spPr bwMode="auto">
              <a:xfrm rot="10800000" flipV="1">
                <a:off x="2643174" y="2536025"/>
                <a:ext cx="1928826" cy="357190"/>
              </a:xfrm>
              <a:prstGeom prst="straightConnector1">
                <a:avLst/>
              </a:prstGeom>
              <a:noFill/>
              <a:ln w="25400" algn="ctr">
                <a:solidFill>
                  <a:srgbClr val="8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직선 화살표 연결선 15"/>
              <p:cNvCxnSpPr>
                <a:cxnSpLocks noChangeShapeType="1"/>
                <a:stCxn id="10" idx="2"/>
                <a:endCxn id="8" idx="6"/>
              </p:cNvCxnSpPr>
              <p:nvPr/>
            </p:nvCxnSpPr>
            <p:spPr bwMode="auto">
              <a:xfrm rot="10800000">
                <a:off x="2643174" y="2893215"/>
                <a:ext cx="1928826" cy="214314"/>
              </a:xfrm>
              <a:prstGeom prst="straightConnector1">
                <a:avLst/>
              </a:prstGeom>
              <a:noFill/>
              <a:ln w="25400" algn="ctr">
                <a:solidFill>
                  <a:srgbClr val="8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직선 화살표 연결선 16"/>
              <p:cNvCxnSpPr>
                <a:cxnSpLocks noChangeShapeType="1"/>
                <a:stCxn id="9" idx="2"/>
                <a:endCxn id="8" idx="6"/>
              </p:cNvCxnSpPr>
              <p:nvPr/>
            </p:nvCxnSpPr>
            <p:spPr bwMode="auto">
              <a:xfrm rot="10800000">
                <a:off x="2643174" y="2893215"/>
                <a:ext cx="1928826" cy="857256"/>
              </a:xfrm>
              <a:prstGeom prst="straightConnector1">
                <a:avLst/>
              </a:prstGeom>
              <a:noFill/>
              <a:ln w="25400" algn="ctr">
                <a:solidFill>
                  <a:srgbClr val="8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" name="TextBox 28"/>
            <p:cNvSpPr txBox="1">
              <a:spLocks noChangeArrowheads="1"/>
            </p:cNvSpPr>
            <p:nvPr/>
          </p:nvSpPr>
          <p:spPr bwMode="auto">
            <a:xfrm>
              <a:off x="1571604" y="2567768"/>
              <a:ext cx="17145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Lucida Sans" panose="020B0602030504020204" pitchFamily="34" charset="0"/>
                </a:rPr>
                <a:t>An authority</a:t>
              </a:r>
              <a:endParaRPr lang="ko-KR" altLang="en-US" sz="1800">
                <a:latin typeface="Lucida Sans" panose="020B0602030504020204" pitchFamily="34" charset="0"/>
              </a:endParaRPr>
            </a:p>
          </p:txBody>
        </p:sp>
      </p:grpSp>
      <p:grpSp>
        <p:nvGrpSpPr>
          <p:cNvPr id="17" name="그룹 34"/>
          <p:cNvGrpSpPr>
            <a:grpSpLocks/>
          </p:cNvGrpSpPr>
          <p:nvPr/>
        </p:nvGrpSpPr>
        <p:grpSpPr bwMode="auto">
          <a:xfrm>
            <a:off x="5026025" y="1428750"/>
            <a:ext cx="2827338" cy="2000250"/>
            <a:chOff x="5572133" y="2285992"/>
            <a:chExt cx="2928957" cy="2071702"/>
          </a:xfrm>
        </p:grpSpPr>
        <p:grpSp>
          <p:nvGrpSpPr>
            <p:cNvPr id="18" name="그룹 42"/>
            <p:cNvGrpSpPr>
              <a:grpSpLocks/>
            </p:cNvGrpSpPr>
            <p:nvPr/>
          </p:nvGrpSpPr>
          <p:grpSpPr bwMode="auto">
            <a:xfrm>
              <a:off x="5857884" y="2285992"/>
              <a:ext cx="2643206" cy="2071702"/>
              <a:chOff x="2285984" y="1857364"/>
              <a:chExt cx="2643206" cy="2071702"/>
            </a:xfrm>
          </p:grpSpPr>
          <p:sp>
            <p:nvSpPr>
              <p:cNvPr id="20" name="타원 43"/>
              <p:cNvSpPr>
                <a:spLocks noChangeArrowheads="1"/>
              </p:cNvSpPr>
              <p:nvPr/>
            </p:nvSpPr>
            <p:spPr bwMode="auto">
              <a:xfrm>
                <a:off x="2285984" y="2714620"/>
                <a:ext cx="357190" cy="357190"/>
              </a:xfrm>
              <a:prstGeom prst="ellipse">
                <a:avLst/>
              </a:prstGeom>
              <a:solidFill>
                <a:srgbClr val="FFFFD9"/>
              </a:solidFill>
              <a:ln w="25400" algn="ctr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lIns="90000" tIns="46800" rIns="90000" bIns="46800"/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>
                  <a:latin typeface="Lucida Sans" panose="020B0602030504020204" pitchFamily="34" charset="0"/>
                </a:endParaRPr>
              </a:p>
            </p:txBody>
          </p:sp>
          <p:sp>
            <p:nvSpPr>
              <p:cNvPr id="21" name="타원 44"/>
              <p:cNvSpPr>
                <a:spLocks noChangeArrowheads="1"/>
              </p:cNvSpPr>
              <p:nvPr/>
            </p:nvSpPr>
            <p:spPr bwMode="auto">
              <a:xfrm>
                <a:off x="4572000" y="3571876"/>
                <a:ext cx="357190" cy="357190"/>
              </a:xfrm>
              <a:prstGeom prst="ellipse">
                <a:avLst/>
              </a:prstGeom>
              <a:solidFill>
                <a:srgbClr val="FFFFD9"/>
              </a:solidFill>
              <a:ln w="25400" algn="ctr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lIns="90000" tIns="46800" rIns="90000" bIns="46800"/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>
                  <a:latin typeface="Lucida Sans" panose="020B0602030504020204" pitchFamily="34" charset="0"/>
                </a:endParaRPr>
              </a:p>
            </p:txBody>
          </p:sp>
          <p:sp>
            <p:nvSpPr>
              <p:cNvPr id="22" name="타원 45"/>
              <p:cNvSpPr>
                <a:spLocks noChangeArrowheads="1"/>
              </p:cNvSpPr>
              <p:nvPr/>
            </p:nvSpPr>
            <p:spPr bwMode="auto">
              <a:xfrm>
                <a:off x="4572000" y="2928934"/>
                <a:ext cx="357190" cy="357190"/>
              </a:xfrm>
              <a:prstGeom prst="ellipse">
                <a:avLst/>
              </a:prstGeom>
              <a:solidFill>
                <a:srgbClr val="FFFFD9"/>
              </a:solidFill>
              <a:ln w="25400" algn="ctr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lIns="90000" tIns="46800" rIns="90000" bIns="46800"/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>
                  <a:latin typeface="Lucida Sans" panose="020B0602030504020204" pitchFamily="34" charset="0"/>
                </a:endParaRPr>
              </a:p>
            </p:txBody>
          </p:sp>
          <p:sp>
            <p:nvSpPr>
              <p:cNvPr id="23" name="타원 46"/>
              <p:cNvSpPr>
                <a:spLocks noChangeArrowheads="1"/>
              </p:cNvSpPr>
              <p:nvPr/>
            </p:nvSpPr>
            <p:spPr bwMode="auto">
              <a:xfrm>
                <a:off x="4572000" y="2357430"/>
                <a:ext cx="357190" cy="357190"/>
              </a:xfrm>
              <a:prstGeom prst="ellipse">
                <a:avLst/>
              </a:prstGeom>
              <a:solidFill>
                <a:srgbClr val="FFFFD9"/>
              </a:solidFill>
              <a:ln w="25400" algn="ctr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lIns="90000" tIns="46800" rIns="90000" bIns="46800"/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>
                  <a:latin typeface="Lucida Sans" panose="020B0602030504020204" pitchFamily="34" charset="0"/>
                </a:endParaRPr>
              </a:p>
            </p:txBody>
          </p:sp>
          <p:sp>
            <p:nvSpPr>
              <p:cNvPr id="24" name="타원 47"/>
              <p:cNvSpPr>
                <a:spLocks noChangeArrowheads="1"/>
              </p:cNvSpPr>
              <p:nvPr/>
            </p:nvSpPr>
            <p:spPr bwMode="auto">
              <a:xfrm>
                <a:off x="4572000" y="1857364"/>
                <a:ext cx="357190" cy="357190"/>
              </a:xfrm>
              <a:prstGeom prst="ellipse">
                <a:avLst/>
              </a:prstGeom>
              <a:solidFill>
                <a:srgbClr val="FFFFD9"/>
              </a:solidFill>
              <a:ln w="25400" algn="ctr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lIns="90000" tIns="46800" rIns="90000" bIns="46800"/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>
                  <a:latin typeface="Lucida Sans" panose="020B0602030504020204" pitchFamily="34" charset="0"/>
                </a:endParaRPr>
              </a:p>
            </p:txBody>
          </p:sp>
          <p:cxnSp>
            <p:nvCxnSpPr>
              <p:cNvPr id="25" name="직선 화살표 연결선 48"/>
              <p:cNvCxnSpPr>
                <a:cxnSpLocks noChangeShapeType="1"/>
                <a:stCxn id="20" idx="6"/>
                <a:endCxn id="24" idx="2"/>
              </p:cNvCxnSpPr>
              <p:nvPr/>
            </p:nvCxnSpPr>
            <p:spPr bwMode="auto">
              <a:xfrm flipV="1">
                <a:off x="2643174" y="2035959"/>
                <a:ext cx="1928826" cy="857256"/>
              </a:xfrm>
              <a:prstGeom prst="straightConnector1">
                <a:avLst/>
              </a:prstGeom>
              <a:noFill/>
              <a:ln w="25400" algn="ctr">
                <a:solidFill>
                  <a:srgbClr val="8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직선 화살표 연결선 49"/>
              <p:cNvCxnSpPr>
                <a:cxnSpLocks noChangeShapeType="1"/>
                <a:stCxn id="20" idx="6"/>
                <a:endCxn id="23" idx="2"/>
              </p:cNvCxnSpPr>
              <p:nvPr/>
            </p:nvCxnSpPr>
            <p:spPr bwMode="auto">
              <a:xfrm flipV="1">
                <a:off x="2643174" y="2536025"/>
                <a:ext cx="1928826" cy="357190"/>
              </a:xfrm>
              <a:prstGeom prst="straightConnector1">
                <a:avLst/>
              </a:prstGeom>
              <a:noFill/>
              <a:ln w="25400" algn="ctr">
                <a:solidFill>
                  <a:srgbClr val="8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직선 화살표 연결선 50"/>
              <p:cNvCxnSpPr>
                <a:cxnSpLocks noChangeShapeType="1"/>
                <a:stCxn id="20" idx="6"/>
                <a:endCxn id="22" idx="2"/>
              </p:cNvCxnSpPr>
              <p:nvPr/>
            </p:nvCxnSpPr>
            <p:spPr bwMode="auto">
              <a:xfrm>
                <a:off x="2643174" y="2893215"/>
                <a:ext cx="1928826" cy="214314"/>
              </a:xfrm>
              <a:prstGeom prst="straightConnector1">
                <a:avLst/>
              </a:prstGeom>
              <a:noFill/>
              <a:ln w="25400" algn="ctr">
                <a:solidFill>
                  <a:srgbClr val="8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직선 화살표 연결선 51"/>
              <p:cNvCxnSpPr>
                <a:cxnSpLocks noChangeShapeType="1"/>
                <a:stCxn id="20" idx="6"/>
                <a:endCxn id="21" idx="2"/>
              </p:cNvCxnSpPr>
              <p:nvPr/>
            </p:nvCxnSpPr>
            <p:spPr bwMode="auto">
              <a:xfrm>
                <a:off x="2643174" y="2893215"/>
                <a:ext cx="1928826" cy="857256"/>
              </a:xfrm>
              <a:prstGeom prst="straightConnector1">
                <a:avLst/>
              </a:prstGeom>
              <a:noFill/>
              <a:ln w="25400" algn="ctr">
                <a:solidFill>
                  <a:srgbClr val="8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9" name="TextBox 29"/>
            <p:cNvSpPr txBox="1">
              <a:spLocks noChangeArrowheads="1"/>
            </p:cNvSpPr>
            <p:nvPr/>
          </p:nvSpPr>
          <p:spPr bwMode="auto">
            <a:xfrm>
              <a:off x="5572133" y="2642349"/>
              <a:ext cx="961862" cy="382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Lucida Sans" panose="020B0602030504020204" pitchFamily="34" charset="0"/>
                </a:rPr>
                <a:t>A hub</a:t>
              </a:r>
              <a:endParaRPr lang="ko-KR" altLang="en-US" sz="1800">
                <a:latin typeface="Lucida Sans" panose="020B0602030504020204" pitchFamily="34" charset="0"/>
              </a:endParaRPr>
            </a:p>
          </p:txBody>
        </p:sp>
      </p:grpSp>
      <p:grpSp>
        <p:nvGrpSpPr>
          <p:cNvPr id="29" name="그룹 35"/>
          <p:cNvGrpSpPr>
            <a:grpSpLocks/>
          </p:cNvGrpSpPr>
          <p:nvPr/>
        </p:nvGrpSpPr>
        <p:grpSpPr bwMode="auto">
          <a:xfrm>
            <a:off x="1066800" y="5429250"/>
            <a:ext cx="1857375" cy="841375"/>
            <a:chOff x="1951845" y="5286388"/>
            <a:chExt cx="1857388" cy="841888"/>
          </a:xfrm>
        </p:grpSpPr>
        <p:sp>
          <p:nvSpPr>
            <p:cNvPr id="30" name="타원 64"/>
            <p:cNvSpPr>
              <a:spLocks noChangeArrowheads="1"/>
            </p:cNvSpPr>
            <p:nvPr/>
          </p:nvSpPr>
          <p:spPr bwMode="auto">
            <a:xfrm>
              <a:off x="2219058" y="5429264"/>
              <a:ext cx="357190" cy="357190"/>
            </a:xfrm>
            <a:prstGeom prst="ellipse">
              <a:avLst/>
            </a:prstGeom>
            <a:solidFill>
              <a:srgbClr val="FFFFD9"/>
            </a:solidFill>
            <a:ln w="25400" algn="ctr">
              <a:solidFill>
                <a:srgbClr val="800000"/>
              </a:solidFill>
              <a:round/>
              <a:headEnd/>
              <a:tailEnd/>
            </a:ln>
          </p:spPr>
          <p:txBody>
            <a:bodyPr lIns="90000" tIns="46800" rIns="90000" bIns="46800"/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Lucida Sans" panose="020B0602030504020204" pitchFamily="34" charset="0"/>
              </a:endParaRPr>
            </a:p>
          </p:txBody>
        </p:sp>
        <p:cxnSp>
          <p:nvCxnSpPr>
            <p:cNvPr id="31" name="직선 화살표 연결선 65"/>
            <p:cNvCxnSpPr>
              <a:cxnSpLocks noChangeShapeType="1"/>
            </p:cNvCxnSpPr>
            <p:nvPr/>
          </p:nvCxnSpPr>
          <p:spPr bwMode="auto">
            <a:xfrm flipV="1">
              <a:off x="1951845" y="5929330"/>
              <a:ext cx="928694" cy="2"/>
            </a:xfrm>
            <a:prstGeom prst="straightConnector1">
              <a:avLst/>
            </a:prstGeom>
            <a:noFill/>
            <a:ln w="25400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TextBox 30"/>
            <p:cNvSpPr txBox="1">
              <a:spLocks noChangeArrowheads="1"/>
            </p:cNvSpPr>
            <p:nvPr/>
          </p:nvSpPr>
          <p:spPr bwMode="auto">
            <a:xfrm>
              <a:off x="2888223" y="5758944"/>
              <a:ext cx="6429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Lucida Sans" panose="020B0602030504020204" pitchFamily="34" charset="0"/>
                </a:rPr>
                <a:t>link</a:t>
              </a:r>
              <a:endParaRPr lang="ko-KR" altLang="en-US" sz="1800">
                <a:latin typeface="Lucida Sans" panose="020B0602030504020204" pitchFamily="34" charset="0"/>
              </a:endParaRPr>
            </a:p>
          </p:txBody>
        </p:sp>
        <p:sp>
          <p:nvSpPr>
            <p:cNvPr id="33" name="TextBox 31"/>
            <p:cNvSpPr txBox="1">
              <a:spLocks noChangeArrowheads="1"/>
            </p:cNvSpPr>
            <p:nvPr/>
          </p:nvSpPr>
          <p:spPr bwMode="auto">
            <a:xfrm>
              <a:off x="2880539" y="5286388"/>
              <a:ext cx="9286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Lucida Sans" panose="020B0602030504020204" pitchFamily="34" charset="0"/>
                </a:rPr>
                <a:t>page</a:t>
              </a:r>
              <a:endParaRPr lang="ko-KR" altLang="en-US" sz="1800">
                <a:latin typeface="Lucida Sans" panose="020B0602030504020204" pitchFamily="34" charset="0"/>
              </a:endParaRPr>
            </a:p>
          </p:txBody>
        </p:sp>
      </p:grpSp>
      <p:grpSp>
        <p:nvGrpSpPr>
          <p:cNvPr id="34" name="그룹 90"/>
          <p:cNvGrpSpPr>
            <a:grpSpLocks/>
          </p:cNvGrpSpPr>
          <p:nvPr/>
        </p:nvGrpSpPr>
        <p:grpSpPr bwMode="auto">
          <a:xfrm>
            <a:off x="3135313" y="3857625"/>
            <a:ext cx="3146425" cy="2441575"/>
            <a:chOff x="2048336" y="3929066"/>
            <a:chExt cx="3238044" cy="2512472"/>
          </a:xfrm>
        </p:grpSpPr>
        <p:sp>
          <p:nvSpPr>
            <p:cNvPr id="35" name="타원 40"/>
            <p:cNvSpPr>
              <a:spLocks noChangeArrowheads="1"/>
            </p:cNvSpPr>
            <p:nvPr/>
          </p:nvSpPr>
          <p:spPr bwMode="auto">
            <a:xfrm>
              <a:off x="4652962" y="5643578"/>
              <a:ext cx="357190" cy="357190"/>
            </a:xfrm>
            <a:prstGeom prst="ellipse">
              <a:avLst/>
            </a:prstGeom>
            <a:solidFill>
              <a:srgbClr val="FFFFD9"/>
            </a:solidFill>
            <a:ln w="25400" algn="ctr">
              <a:solidFill>
                <a:srgbClr val="800000"/>
              </a:solidFill>
              <a:round/>
              <a:headEnd/>
              <a:tailEnd/>
            </a:ln>
          </p:spPr>
          <p:txBody>
            <a:bodyPr lIns="90000" tIns="46800" rIns="90000" bIns="46800"/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Lucida Sans" panose="020B0602030504020204" pitchFamily="34" charset="0"/>
              </a:endParaRPr>
            </a:p>
          </p:txBody>
        </p:sp>
        <p:sp>
          <p:nvSpPr>
            <p:cNvPr id="36" name="타원 41"/>
            <p:cNvSpPr>
              <a:spLocks noChangeArrowheads="1"/>
            </p:cNvSpPr>
            <p:nvPr/>
          </p:nvSpPr>
          <p:spPr bwMode="auto">
            <a:xfrm>
              <a:off x="4652962" y="5000636"/>
              <a:ext cx="357190" cy="357190"/>
            </a:xfrm>
            <a:prstGeom prst="ellipse">
              <a:avLst/>
            </a:prstGeom>
            <a:solidFill>
              <a:srgbClr val="FFFFD9"/>
            </a:solidFill>
            <a:ln w="25400" algn="ctr">
              <a:solidFill>
                <a:srgbClr val="800000"/>
              </a:solidFill>
              <a:round/>
              <a:headEnd/>
              <a:tailEnd/>
            </a:ln>
          </p:spPr>
          <p:txBody>
            <a:bodyPr lIns="90000" tIns="46800" rIns="90000" bIns="46800"/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Lucida Sans" panose="020B0602030504020204" pitchFamily="34" charset="0"/>
              </a:endParaRPr>
            </a:p>
          </p:txBody>
        </p:sp>
        <p:sp>
          <p:nvSpPr>
            <p:cNvPr id="37" name="타원 42"/>
            <p:cNvSpPr>
              <a:spLocks noChangeArrowheads="1"/>
            </p:cNvSpPr>
            <p:nvPr/>
          </p:nvSpPr>
          <p:spPr bwMode="auto">
            <a:xfrm>
              <a:off x="4652962" y="4429132"/>
              <a:ext cx="357190" cy="357190"/>
            </a:xfrm>
            <a:prstGeom prst="ellipse">
              <a:avLst/>
            </a:prstGeom>
            <a:solidFill>
              <a:srgbClr val="FFFFD9"/>
            </a:solidFill>
            <a:ln w="25400" algn="ctr">
              <a:solidFill>
                <a:srgbClr val="800000"/>
              </a:solidFill>
              <a:round/>
              <a:headEnd/>
              <a:tailEnd/>
            </a:ln>
          </p:spPr>
          <p:txBody>
            <a:bodyPr lIns="90000" tIns="46800" rIns="90000" bIns="46800"/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Lucida Sans" panose="020B0602030504020204" pitchFamily="34" charset="0"/>
              </a:endParaRPr>
            </a:p>
          </p:txBody>
        </p:sp>
        <p:sp>
          <p:nvSpPr>
            <p:cNvPr id="38" name="타원 52"/>
            <p:cNvSpPr>
              <a:spLocks noChangeArrowheads="1"/>
            </p:cNvSpPr>
            <p:nvPr/>
          </p:nvSpPr>
          <p:spPr bwMode="auto">
            <a:xfrm>
              <a:off x="4652962" y="3929066"/>
              <a:ext cx="357190" cy="357190"/>
            </a:xfrm>
            <a:prstGeom prst="ellipse">
              <a:avLst/>
            </a:prstGeom>
            <a:solidFill>
              <a:srgbClr val="FFFFD9"/>
            </a:solidFill>
            <a:ln w="25400" algn="ctr">
              <a:solidFill>
                <a:srgbClr val="800000"/>
              </a:solidFill>
              <a:round/>
              <a:headEnd/>
              <a:tailEnd/>
            </a:ln>
          </p:spPr>
          <p:txBody>
            <a:bodyPr lIns="90000" tIns="46800" rIns="90000" bIns="46800"/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Lucida Sans" panose="020B0602030504020204" pitchFamily="34" charset="0"/>
              </a:endParaRPr>
            </a:p>
          </p:txBody>
        </p:sp>
        <p:cxnSp>
          <p:nvCxnSpPr>
            <p:cNvPr id="39" name="직선 화살표 연결선 53"/>
            <p:cNvCxnSpPr>
              <a:cxnSpLocks noChangeShapeType="1"/>
              <a:stCxn id="38" idx="2"/>
              <a:endCxn id="47" idx="6"/>
            </p:cNvCxnSpPr>
            <p:nvPr/>
          </p:nvCxnSpPr>
          <p:spPr bwMode="auto">
            <a:xfrm rot="10800000">
              <a:off x="2928926" y="4107661"/>
              <a:ext cx="1724036" cy="1588"/>
            </a:xfrm>
            <a:prstGeom prst="straightConnector1">
              <a:avLst/>
            </a:prstGeom>
            <a:noFill/>
            <a:ln w="25400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직선 화살표 연결선 54"/>
            <p:cNvCxnSpPr>
              <a:cxnSpLocks noChangeShapeType="1"/>
              <a:stCxn id="37" idx="2"/>
              <a:endCxn id="47" idx="6"/>
            </p:cNvCxnSpPr>
            <p:nvPr/>
          </p:nvCxnSpPr>
          <p:spPr bwMode="auto">
            <a:xfrm rot="10800000">
              <a:off x="2928926" y="4107661"/>
              <a:ext cx="1724036" cy="500066"/>
            </a:xfrm>
            <a:prstGeom prst="straightConnector1">
              <a:avLst/>
            </a:prstGeom>
            <a:noFill/>
            <a:ln w="25400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직선 화살표 연결선 55"/>
            <p:cNvCxnSpPr>
              <a:cxnSpLocks noChangeShapeType="1"/>
              <a:stCxn id="37" idx="2"/>
              <a:endCxn id="45" idx="6"/>
            </p:cNvCxnSpPr>
            <p:nvPr/>
          </p:nvCxnSpPr>
          <p:spPr bwMode="auto">
            <a:xfrm rot="10800000" flipV="1">
              <a:off x="2928926" y="4607727"/>
              <a:ext cx="1724036" cy="571504"/>
            </a:xfrm>
            <a:prstGeom prst="straightConnector1">
              <a:avLst/>
            </a:prstGeom>
            <a:noFill/>
            <a:ln w="25400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직선 화살표 연결선 56"/>
            <p:cNvCxnSpPr>
              <a:cxnSpLocks noChangeShapeType="1"/>
              <a:stCxn id="37" idx="2"/>
              <a:endCxn id="44" idx="6"/>
            </p:cNvCxnSpPr>
            <p:nvPr/>
          </p:nvCxnSpPr>
          <p:spPr bwMode="auto">
            <a:xfrm rot="10800000" flipV="1">
              <a:off x="2928926" y="4607727"/>
              <a:ext cx="1724036" cy="1214446"/>
            </a:xfrm>
            <a:prstGeom prst="straightConnector1">
              <a:avLst/>
            </a:prstGeom>
            <a:noFill/>
            <a:ln w="25400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TextBox 38"/>
            <p:cNvSpPr txBox="1">
              <a:spLocks noChangeArrowheads="1"/>
            </p:cNvSpPr>
            <p:nvPr/>
          </p:nvSpPr>
          <p:spPr bwMode="auto">
            <a:xfrm>
              <a:off x="2048336" y="6060064"/>
              <a:ext cx="1470573" cy="380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Lucida Sans" panose="020B0602030504020204" pitchFamily="34" charset="0"/>
                </a:rPr>
                <a:t>Authorities</a:t>
              </a:r>
              <a:endParaRPr lang="ko-KR" altLang="en-US" sz="1800">
                <a:latin typeface="Lucida Sans" panose="020B0602030504020204" pitchFamily="34" charset="0"/>
              </a:endParaRPr>
            </a:p>
          </p:txBody>
        </p:sp>
        <p:sp>
          <p:nvSpPr>
            <p:cNvPr id="44" name="타원 57"/>
            <p:cNvSpPr>
              <a:spLocks noChangeArrowheads="1"/>
            </p:cNvSpPr>
            <p:nvPr/>
          </p:nvSpPr>
          <p:spPr bwMode="auto">
            <a:xfrm>
              <a:off x="2571736" y="5643578"/>
              <a:ext cx="357190" cy="357190"/>
            </a:xfrm>
            <a:prstGeom prst="ellipse">
              <a:avLst/>
            </a:prstGeom>
            <a:solidFill>
              <a:srgbClr val="FFFFD9"/>
            </a:solidFill>
            <a:ln w="25400" algn="ctr">
              <a:solidFill>
                <a:srgbClr val="800000"/>
              </a:solidFill>
              <a:round/>
              <a:headEnd/>
              <a:tailEnd/>
            </a:ln>
          </p:spPr>
          <p:txBody>
            <a:bodyPr lIns="90000" tIns="46800" rIns="90000" bIns="46800"/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Lucida Sans" panose="020B0602030504020204" pitchFamily="34" charset="0"/>
              </a:endParaRPr>
            </a:p>
          </p:txBody>
        </p:sp>
        <p:sp>
          <p:nvSpPr>
            <p:cNvPr id="45" name="타원 58"/>
            <p:cNvSpPr>
              <a:spLocks noChangeArrowheads="1"/>
            </p:cNvSpPr>
            <p:nvPr/>
          </p:nvSpPr>
          <p:spPr bwMode="auto">
            <a:xfrm>
              <a:off x="2571736" y="5000636"/>
              <a:ext cx="357190" cy="357190"/>
            </a:xfrm>
            <a:prstGeom prst="ellipse">
              <a:avLst/>
            </a:prstGeom>
            <a:solidFill>
              <a:srgbClr val="FFFFD9"/>
            </a:solidFill>
            <a:ln w="25400" algn="ctr">
              <a:solidFill>
                <a:srgbClr val="800000"/>
              </a:solidFill>
              <a:round/>
              <a:headEnd/>
              <a:tailEnd/>
            </a:ln>
          </p:spPr>
          <p:txBody>
            <a:bodyPr lIns="90000" tIns="46800" rIns="90000" bIns="46800"/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Lucida Sans" panose="020B0602030504020204" pitchFamily="34" charset="0"/>
              </a:endParaRPr>
            </a:p>
          </p:txBody>
        </p:sp>
        <p:sp>
          <p:nvSpPr>
            <p:cNvPr id="46" name="타원 59"/>
            <p:cNvSpPr>
              <a:spLocks noChangeArrowheads="1"/>
            </p:cNvSpPr>
            <p:nvPr/>
          </p:nvSpPr>
          <p:spPr bwMode="auto">
            <a:xfrm>
              <a:off x="2571736" y="4429132"/>
              <a:ext cx="357190" cy="357190"/>
            </a:xfrm>
            <a:prstGeom prst="ellipse">
              <a:avLst/>
            </a:prstGeom>
            <a:solidFill>
              <a:srgbClr val="FFFFD9"/>
            </a:solidFill>
            <a:ln w="25400" algn="ctr">
              <a:solidFill>
                <a:srgbClr val="800000"/>
              </a:solidFill>
              <a:round/>
              <a:headEnd/>
              <a:tailEnd/>
            </a:ln>
          </p:spPr>
          <p:txBody>
            <a:bodyPr lIns="90000" tIns="46800" rIns="90000" bIns="46800"/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Lucida Sans" panose="020B0602030504020204" pitchFamily="34" charset="0"/>
              </a:endParaRPr>
            </a:p>
          </p:txBody>
        </p:sp>
        <p:sp>
          <p:nvSpPr>
            <p:cNvPr id="47" name="타원 60"/>
            <p:cNvSpPr>
              <a:spLocks noChangeArrowheads="1"/>
            </p:cNvSpPr>
            <p:nvPr/>
          </p:nvSpPr>
          <p:spPr bwMode="auto">
            <a:xfrm>
              <a:off x="2571736" y="3929066"/>
              <a:ext cx="357190" cy="357190"/>
            </a:xfrm>
            <a:prstGeom prst="ellipse">
              <a:avLst/>
            </a:prstGeom>
            <a:solidFill>
              <a:srgbClr val="FFFFD9"/>
            </a:solidFill>
            <a:ln w="25400" algn="ctr">
              <a:solidFill>
                <a:srgbClr val="800000"/>
              </a:solidFill>
              <a:round/>
              <a:headEnd/>
              <a:tailEnd/>
            </a:ln>
          </p:spPr>
          <p:txBody>
            <a:bodyPr lIns="90000" tIns="46800" rIns="90000" bIns="46800"/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Lucida Sans" panose="020B0602030504020204" pitchFamily="34" charset="0"/>
              </a:endParaRPr>
            </a:p>
          </p:txBody>
        </p:sp>
        <p:cxnSp>
          <p:nvCxnSpPr>
            <p:cNvPr id="48" name="직선 화살표 연결선 62"/>
            <p:cNvCxnSpPr>
              <a:cxnSpLocks noChangeShapeType="1"/>
              <a:stCxn id="38" idx="2"/>
              <a:endCxn id="46" idx="6"/>
            </p:cNvCxnSpPr>
            <p:nvPr/>
          </p:nvCxnSpPr>
          <p:spPr bwMode="auto">
            <a:xfrm rot="10800000" flipV="1">
              <a:off x="2928926" y="4107661"/>
              <a:ext cx="1724036" cy="500066"/>
            </a:xfrm>
            <a:prstGeom prst="straightConnector1">
              <a:avLst/>
            </a:prstGeom>
            <a:noFill/>
            <a:ln w="25400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직선 화살표 연결선 73"/>
            <p:cNvCxnSpPr>
              <a:cxnSpLocks noChangeShapeType="1"/>
              <a:stCxn id="36" idx="2"/>
              <a:endCxn id="47" idx="6"/>
            </p:cNvCxnSpPr>
            <p:nvPr/>
          </p:nvCxnSpPr>
          <p:spPr bwMode="auto">
            <a:xfrm rot="10800000">
              <a:off x="2928926" y="4107661"/>
              <a:ext cx="1724036" cy="1071570"/>
            </a:xfrm>
            <a:prstGeom prst="straightConnector1">
              <a:avLst/>
            </a:prstGeom>
            <a:noFill/>
            <a:ln w="25400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직선 화살표 연결선 74"/>
            <p:cNvCxnSpPr>
              <a:cxnSpLocks noChangeShapeType="1"/>
              <a:stCxn id="36" idx="2"/>
              <a:endCxn id="46" idx="6"/>
            </p:cNvCxnSpPr>
            <p:nvPr/>
          </p:nvCxnSpPr>
          <p:spPr bwMode="auto">
            <a:xfrm rot="10800000">
              <a:off x="2928926" y="4607727"/>
              <a:ext cx="1724036" cy="571504"/>
            </a:xfrm>
            <a:prstGeom prst="straightConnector1">
              <a:avLst/>
            </a:prstGeom>
            <a:noFill/>
            <a:ln w="25400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직선 화살표 연결선 75"/>
            <p:cNvCxnSpPr>
              <a:cxnSpLocks noChangeShapeType="1"/>
              <a:stCxn id="36" idx="2"/>
              <a:endCxn id="44" idx="6"/>
            </p:cNvCxnSpPr>
            <p:nvPr/>
          </p:nvCxnSpPr>
          <p:spPr bwMode="auto">
            <a:xfrm rot="10800000" flipV="1">
              <a:off x="2928926" y="5179231"/>
              <a:ext cx="1724036" cy="642942"/>
            </a:xfrm>
            <a:prstGeom prst="straightConnector1">
              <a:avLst/>
            </a:prstGeom>
            <a:noFill/>
            <a:ln w="25400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직선 화살표 연결선 76"/>
            <p:cNvCxnSpPr>
              <a:cxnSpLocks noChangeShapeType="1"/>
              <a:stCxn id="35" idx="2"/>
              <a:endCxn id="46" idx="6"/>
            </p:cNvCxnSpPr>
            <p:nvPr/>
          </p:nvCxnSpPr>
          <p:spPr bwMode="auto">
            <a:xfrm rot="10800000">
              <a:off x="2928926" y="4607727"/>
              <a:ext cx="1724036" cy="1214446"/>
            </a:xfrm>
            <a:prstGeom prst="straightConnector1">
              <a:avLst/>
            </a:prstGeom>
            <a:noFill/>
            <a:ln w="25400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직선 화살표 연결선 77"/>
            <p:cNvCxnSpPr>
              <a:cxnSpLocks noChangeShapeType="1"/>
              <a:stCxn id="35" idx="2"/>
              <a:endCxn id="45" idx="6"/>
            </p:cNvCxnSpPr>
            <p:nvPr/>
          </p:nvCxnSpPr>
          <p:spPr bwMode="auto">
            <a:xfrm rot="10800000">
              <a:off x="2928926" y="5179231"/>
              <a:ext cx="1724036" cy="642942"/>
            </a:xfrm>
            <a:prstGeom prst="straightConnector1">
              <a:avLst/>
            </a:prstGeom>
            <a:noFill/>
            <a:ln w="25400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TextBox 89"/>
            <p:cNvSpPr txBox="1">
              <a:spLocks noChangeArrowheads="1"/>
            </p:cNvSpPr>
            <p:nvPr/>
          </p:nvSpPr>
          <p:spPr bwMode="auto">
            <a:xfrm>
              <a:off x="4500562" y="6072206"/>
              <a:ext cx="7858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Lucida Sans" panose="020B0602030504020204" pitchFamily="34" charset="0"/>
                </a:rPr>
                <a:t>Hubs</a:t>
              </a:r>
              <a:endParaRPr lang="ko-KR" altLang="en-US" sz="1800">
                <a:latin typeface="Lucida Sans" panose="020B0602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120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Authorities and Hubs (cont’d)</a:t>
            </a:r>
            <a:endParaRPr lang="en-US" altLang="ko-KR" sz="32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737373"/>
              </a:buClr>
              <a:buSzPct val="60000"/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buClr>
                <a:schemeClr val="folHlink"/>
              </a:buClr>
              <a:buSzTx/>
              <a:buBlip>
                <a:blip r:embed="rId2"/>
              </a:buBlip>
            </a:pPr>
            <a:r>
              <a:rPr lang="en-US" altLang="ko-KR" sz="2400" dirty="0" smtClean="0"/>
              <a:t>A </a:t>
            </a:r>
            <a:r>
              <a:rPr lang="en-US" altLang="ko-KR" sz="2400" dirty="0" smtClean="0">
                <a:solidFill>
                  <a:srgbClr val="C00000"/>
                </a:solidFill>
              </a:rPr>
              <a:t>good </a:t>
            </a:r>
            <a:r>
              <a:rPr lang="en-US" altLang="ko-KR" sz="2400" dirty="0">
                <a:solidFill>
                  <a:srgbClr val="C00000"/>
                </a:solidFill>
              </a:rPr>
              <a:t>hub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/>
              <a:t>points to </a:t>
            </a:r>
            <a:r>
              <a:rPr lang="en-US" altLang="ko-KR" sz="2400" dirty="0">
                <a:solidFill>
                  <a:srgbClr val="C00000"/>
                </a:solidFill>
              </a:rPr>
              <a:t>many good authorities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/>
              <a:t>and a </a:t>
            </a:r>
            <a:r>
              <a:rPr lang="en-US" altLang="ko-KR" sz="2400" dirty="0">
                <a:solidFill>
                  <a:srgbClr val="C00000"/>
                </a:solidFill>
              </a:rPr>
              <a:t>good authority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/>
              <a:t>is pointed to by </a:t>
            </a:r>
            <a:r>
              <a:rPr lang="en-US" altLang="ko-KR" sz="2400" dirty="0">
                <a:solidFill>
                  <a:srgbClr val="C00000"/>
                </a:solidFill>
              </a:rPr>
              <a:t>many good hubs</a:t>
            </a:r>
            <a:r>
              <a:rPr lang="en-US" altLang="ko-KR" sz="2400" dirty="0"/>
              <a:t>.</a:t>
            </a:r>
          </a:p>
          <a:p>
            <a:pPr marL="342900" lvl="1" indent="-342900">
              <a:buClr>
                <a:schemeClr val="folHlink"/>
              </a:buClr>
              <a:buSzTx/>
              <a:buFontTx/>
              <a:buBlip>
                <a:blip r:embed="rId2"/>
              </a:buBlip>
            </a:pPr>
            <a:endParaRPr lang="en-US" altLang="ko-KR" sz="2400" kern="0" dirty="0" smtClean="0"/>
          </a:p>
          <a:p>
            <a:pPr marL="342900" lvl="1" indent="-342900">
              <a:buClr>
                <a:schemeClr val="folHlink"/>
              </a:buClr>
              <a:buSzTx/>
              <a:buFontTx/>
              <a:buBlip>
                <a:blip r:embed="rId2"/>
              </a:buBlip>
            </a:pPr>
            <a:r>
              <a:rPr lang="en-US" altLang="ko-KR" sz="2400" dirty="0"/>
              <a:t>Authorities and hubs have a </a:t>
            </a:r>
            <a:r>
              <a:rPr lang="en-US" altLang="ko-KR" sz="2400" dirty="0">
                <a:solidFill>
                  <a:srgbClr val="C00000"/>
                </a:solidFill>
              </a:rPr>
              <a:t>mutual reinforcement relationship</a:t>
            </a:r>
            <a:r>
              <a:rPr lang="en-US" altLang="ko-KR" sz="2400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상호보강관계</a:t>
            </a:r>
            <a:r>
              <a:rPr lang="en-US" altLang="ko-KR" dirty="0" smtClean="0"/>
              <a:t>). </a:t>
            </a:r>
            <a:endParaRPr lang="en-US" altLang="ko-KR" sz="2400" kern="0" dirty="0"/>
          </a:p>
        </p:txBody>
      </p:sp>
    </p:spTree>
    <p:extLst>
      <p:ext uri="{BB962C8B-B14F-4D97-AF65-F5344CB8AC3E}">
        <p14:creationId xmlns:p14="http://schemas.microsoft.com/office/powerpoint/2010/main" val="422592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5" y="3533775"/>
            <a:ext cx="4714875" cy="3171825"/>
          </a:xfrm>
          <a:prstGeom prst="rect">
            <a:avLst/>
          </a:prstGeom>
        </p:spPr>
      </p:pic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HITS Algorithm</a:t>
            </a:r>
            <a:endParaRPr lang="en-US" altLang="ko-KR" sz="32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2590800"/>
            <a:ext cx="3851275" cy="3575050"/>
          </a:xfrm>
        </p:spPr>
        <p:txBody>
          <a:bodyPr/>
          <a:lstStyle/>
          <a:p>
            <a:pPr marL="742950" lvl="2" indent="-342900">
              <a:buClr>
                <a:schemeClr val="folHlink"/>
              </a:buClr>
              <a:buSzTx/>
              <a:buBlip>
                <a:blip r:embed="rId3"/>
              </a:buBlip>
            </a:pPr>
            <a:endParaRPr lang="en-US" altLang="ko-KR" sz="2400" dirty="0" smtClean="0"/>
          </a:p>
          <a:p>
            <a:pPr marL="742950" lvl="2" indent="-342900">
              <a:buClr>
                <a:schemeClr val="folHlink"/>
              </a:buClr>
              <a:buSzTx/>
              <a:buBlip>
                <a:blip r:embed="rId3"/>
              </a:buBlip>
            </a:pPr>
            <a:endParaRPr lang="en-US" altLang="ko-KR" sz="2400" dirty="0"/>
          </a:p>
          <a:p>
            <a:pPr marL="742950" lvl="2" indent="-342900">
              <a:buClr>
                <a:schemeClr val="folHlink"/>
              </a:buClr>
              <a:buSzTx/>
              <a:buBlip>
                <a:blip r:embed="rId3"/>
              </a:buBlip>
            </a:pPr>
            <a:endParaRPr lang="en-US" altLang="ko-KR" sz="2400" dirty="0" smtClean="0"/>
          </a:p>
          <a:p>
            <a:pPr marL="742950" lvl="2" indent="-342900">
              <a:buClr>
                <a:schemeClr val="folHlink"/>
              </a:buClr>
              <a:buSzTx/>
              <a:buBlip>
                <a:blip r:embed="rId3"/>
              </a:buBlip>
            </a:pPr>
            <a:r>
              <a:rPr lang="en-US" altLang="ko-KR" sz="2400" dirty="0" smtClean="0"/>
              <a:t>However</a:t>
            </a:r>
            <a:r>
              <a:rPr lang="en-US" altLang="ko-KR" sz="2400" dirty="0"/>
              <a:t>, this set can be very large. The algorithm </a:t>
            </a:r>
            <a:r>
              <a:rPr lang="en-US" altLang="ko-KR" sz="2400" dirty="0">
                <a:solidFill>
                  <a:srgbClr val="C00000"/>
                </a:solidFill>
              </a:rPr>
              <a:t>restricts its size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/>
              <a:t>by allowing each page in </a:t>
            </a:r>
            <a:r>
              <a:rPr lang="en-US" altLang="ko-KR" sz="2400" i="1" dirty="0"/>
              <a:t>W</a:t>
            </a:r>
            <a:r>
              <a:rPr lang="en-US" altLang="ko-KR" sz="2400" dirty="0"/>
              <a:t> to bring </a:t>
            </a:r>
            <a:r>
              <a:rPr lang="en-US" altLang="ko-KR" sz="2400" dirty="0">
                <a:solidFill>
                  <a:srgbClr val="C00000"/>
                </a:solidFill>
              </a:rPr>
              <a:t>at most </a:t>
            </a:r>
            <a:r>
              <a:rPr lang="en-US" altLang="ko-KR" sz="2400" i="1" dirty="0">
                <a:solidFill>
                  <a:srgbClr val="C00000"/>
                </a:solidFill>
              </a:rPr>
              <a:t>k</a:t>
            </a:r>
            <a:r>
              <a:rPr lang="en-US" altLang="ko-KR" sz="2400" dirty="0">
                <a:solidFill>
                  <a:srgbClr val="C00000"/>
                </a:solidFill>
              </a:rPr>
              <a:t> pages</a:t>
            </a:r>
            <a:r>
              <a:rPr lang="en-US" altLang="ko-KR" sz="2400" dirty="0"/>
              <a:t> pointing to it into </a:t>
            </a:r>
            <a:r>
              <a:rPr lang="en-US" altLang="ko-KR" sz="2400" i="1" dirty="0"/>
              <a:t>S</a:t>
            </a:r>
            <a:r>
              <a:rPr lang="en-US" altLang="ko-KR" sz="2400" dirty="0" smtClean="0"/>
              <a:t>. </a:t>
            </a:r>
            <a:endParaRPr lang="en-US" altLang="ko-KR" sz="2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92125" y="10668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737373"/>
              </a:buClr>
              <a:buSzPct val="60000"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344488" lvl="1" indent="-344488">
              <a:buClrTx/>
              <a:buSzTx/>
              <a:buFontTx/>
              <a:buNone/>
            </a:pPr>
            <a:r>
              <a:rPr lang="en-US" altLang="ko-KR" sz="2400" kern="0" dirty="0" smtClean="0"/>
              <a:t>1. Given the </a:t>
            </a:r>
            <a:r>
              <a:rPr lang="en-US" altLang="ko-KR" sz="2400" kern="0" dirty="0" smtClean="0">
                <a:solidFill>
                  <a:srgbClr val="C00000"/>
                </a:solidFill>
              </a:rPr>
              <a:t>query </a:t>
            </a:r>
            <a:r>
              <a:rPr lang="en-US" altLang="ko-KR" sz="2400" i="1" kern="0" dirty="0" smtClean="0">
                <a:solidFill>
                  <a:srgbClr val="C00000"/>
                </a:solidFill>
              </a:rPr>
              <a:t>q</a:t>
            </a:r>
            <a:r>
              <a:rPr lang="en-US" altLang="ko-KR" sz="2400" kern="0" dirty="0" smtClean="0">
                <a:solidFill>
                  <a:srgbClr val="FF0000"/>
                </a:solidFill>
              </a:rPr>
              <a:t> </a:t>
            </a:r>
            <a:r>
              <a:rPr lang="en-US" altLang="ko-KR" sz="2400" kern="0" dirty="0" smtClean="0"/>
              <a:t>to a search engine system, HITS algorithm collects </a:t>
            </a:r>
            <a:r>
              <a:rPr lang="en-US" altLang="ko-KR" sz="2400" i="1" kern="0" dirty="0" smtClean="0"/>
              <a:t>t</a:t>
            </a:r>
            <a:r>
              <a:rPr lang="en-US" altLang="ko-KR" sz="2400" kern="0" dirty="0" smtClean="0"/>
              <a:t> highest ranked pages, which assume to be highly relevant to the search query. This set is called the </a:t>
            </a:r>
            <a:r>
              <a:rPr lang="en-US" altLang="ko-KR" sz="2400" kern="0" dirty="0" smtClean="0">
                <a:solidFill>
                  <a:srgbClr val="C00000"/>
                </a:solidFill>
              </a:rPr>
              <a:t>root set </a:t>
            </a:r>
            <a:r>
              <a:rPr lang="en-US" altLang="ko-KR" sz="2400" i="1" kern="0" dirty="0" smtClean="0">
                <a:solidFill>
                  <a:srgbClr val="C00000"/>
                </a:solidFill>
              </a:rPr>
              <a:t>W</a:t>
            </a:r>
            <a:r>
              <a:rPr lang="en-US" altLang="ko-KR" sz="2400" kern="0" dirty="0" smtClean="0"/>
              <a:t> </a:t>
            </a:r>
            <a:r>
              <a:rPr lang="en-US" altLang="ko-KR" kern="0" dirty="0" smtClean="0"/>
              <a:t>(</a:t>
            </a:r>
            <a:r>
              <a:rPr lang="ko-KR" altLang="en-US" kern="0" dirty="0" smtClean="0"/>
              <a:t>근원 페이지 집합</a:t>
            </a:r>
            <a:r>
              <a:rPr lang="en-US" altLang="ko-KR" kern="0" dirty="0" smtClean="0"/>
              <a:t>). </a:t>
            </a:r>
          </a:p>
          <a:p>
            <a:pPr marL="344488" lvl="1" indent="-344488">
              <a:buClrTx/>
              <a:buSzTx/>
              <a:buNone/>
            </a:pPr>
            <a:r>
              <a:rPr lang="en-US" altLang="ko-KR" sz="2400" dirty="0"/>
              <a:t>2. Then we expand </a:t>
            </a:r>
            <a:r>
              <a:rPr lang="en-US" altLang="ko-KR" sz="2400" i="1" dirty="0">
                <a:solidFill>
                  <a:srgbClr val="C00000"/>
                </a:solidFill>
              </a:rPr>
              <a:t>W</a:t>
            </a:r>
            <a:r>
              <a:rPr lang="en-US" altLang="ko-KR" sz="2400" dirty="0"/>
              <a:t> by including any pages pointed to by a page in </a:t>
            </a:r>
            <a:r>
              <a:rPr lang="en-US" altLang="ko-KR" sz="2400" i="1" dirty="0">
                <a:solidFill>
                  <a:srgbClr val="C00000"/>
                </a:solidFill>
              </a:rPr>
              <a:t>W</a:t>
            </a:r>
            <a:r>
              <a:rPr lang="en-US" altLang="ko-KR" sz="2400" dirty="0"/>
              <a:t> and any page that points to a page in </a:t>
            </a:r>
            <a:r>
              <a:rPr lang="en-US" altLang="ko-KR" sz="2400" i="1" dirty="0">
                <a:solidFill>
                  <a:srgbClr val="C00000"/>
                </a:solidFill>
              </a:rPr>
              <a:t>W</a:t>
            </a:r>
            <a:r>
              <a:rPr lang="en-US" altLang="ko-KR" sz="2400" dirty="0"/>
              <a:t>. This gives a larger set called  the </a:t>
            </a:r>
            <a:r>
              <a:rPr lang="en-US" altLang="ko-KR" sz="2400" dirty="0">
                <a:solidFill>
                  <a:srgbClr val="C00000"/>
                </a:solidFill>
              </a:rPr>
              <a:t>base set </a:t>
            </a:r>
            <a:r>
              <a:rPr lang="en-US" altLang="ko-KR" sz="2400" i="1" dirty="0">
                <a:solidFill>
                  <a:srgbClr val="C00000"/>
                </a:solidFill>
              </a:rPr>
              <a:t>S</a:t>
            </a:r>
            <a:r>
              <a:rPr lang="en-US" altLang="ko-KR" sz="2400" dirty="0"/>
              <a:t>. (</a:t>
            </a:r>
            <a:r>
              <a:rPr lang="ko-KR" altLang="en-US" sz="2400" dirty="0"/>
              <a:t>기반 페이지 집합</a:t>
            </a:r>
            <a:r>
              <a:rPr lang="en-US" altLang="ko-KR" sz="2400" dirty="0"/>
              <a:t>). </a:t>
            </a:r>
          </a:p>
          <a:p>
            <a:pPr marL="344488" lvl="1" indent="-344488">
              <a:buClrTx/>
              <a:buSzTx/>
              <a:buFontTx/>
              <a:buNone/>
            </a:pPr>
            <a:endParaRPr lang="en-US" altLang="ko-KR" sz="2400" kern="0" dirty="0"/>
          </a:p>
        </p:txBody>
      </p:sp>
    </p:spTree>
    <p:extLst>
      <p:ext uri="{BB962C8B-B14F-4D97-AF65-F5344CB8AC3E}">
        <p14:creationId xmlns:p14="http://schemas.microsoft.com/office/powerpoint/2010/main" val="422791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Today’s Topic: Link Analysis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ko-KR" dirty="0" smtClean="0">
                <a:ea typeface="ＭＳ Ｐゴシック" panose="020B0600070205080204" pitchFamily="34" charset="-128"/>
              </a:rPr>
              <a:t>Problem of information retrieval on the Web</a:t>
            </a:r>
          </a:p>
          <a:p>
            <a:pPr eaLnBrk="1" hangingPunct="1"/>
            <a:r>
              <a:rPr lang="en-US" altLang="ko-KR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Abundance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 problem</a:t>
            </a:r>
            <a:r>
              <a:rPr lang="en-US" altLang="ko-KR" sz="2000" dirty="0">
                <a:solidFill>
                  <a:srgbClr val="000000"/>
                </a:solidFill>
              </a:rPr>
              <a:t> (</a:t>
            </a:r>
            <a:r>
              <a:rPr lang="ko-KR" altLang="en-US" sz="2000" dirty="0">
                <a:solidFill>
                  <a:srgbClr val="C00000"/>
                </a:solidFill>
              </a:rPr>
              <a:t>풍부문제</a:t>
            </a:r>
            <a:r>
              <a:rPr lang="en-US" altLang="ko-KR" sz="2000" dirty="0">
                <a:solidFill>
                  <a:srgbClr val="000000"/>
                </a:solidFill>
              </a:rPr>
              <a:t>)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endParaRPr lang="en-US" altLang="ko-KR" dirty="0" smtClean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Too many documents retrieved for a query. </a:t>
            </a:r>
          </a:p>
          <a:p>
            <a:pPr lvl="1"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Therefore, ranking becomes more important. </a:t>
            </a:r>
            <a:endParaRPr lang="en-US" altLang="ko-KR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ko-KR" dirty="0" smtClean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ko-KR" dirty="0" smtClean="0">
                <a:ea typeface="ＭＳ Ｐゴシック" panose="020B0600070205080204" pitchFamily="34" charset="-128"/>
              </a:rPr>
              <a:t>How can we rank documents better?</a:t>
            </a:r>
          </a:p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So far, we learned one ranking technique based on vector space model (VSM). </a:t>
            </a:r>
          </a:p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VSM relies only on the text content of documents</a:t>
            </a:r>
          </a:p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Documents on the Web contains </a:t>
            </a:r>
            <a:r>
              <a:rPr lang="en-US" altLang="ko-KR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links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, in addition to the text content. </a:t>
            </a:r>
          </a:p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Let’s utilize </a:t>
            </a:r>
            <a:r>
              <a:rPr lang="en-US" altLang="ko-KR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links</a:t>
            </a:r>
            <a:r>
              <a:rPr lang="en-US" altLang="ko-KR" dirty="0">
                <a:ea typeface="ＭＳ Ｐゴシック" panose="020B0600070205080204" pitchFamily="34" charset="-128"/>
              </a:rPr>
              <a:t>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for better ranking. </a:t>
            </a:r>
          </a:p>
          <a:p>
            <a:pPr eaLnBrk="1" hangingPunct="1"/>
            <a:endParaRPr lang="en-US" altLang="ko-KR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581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HITS Algorithm</a:t>
            </a:r>
            <a:r>
              <a:rPr lang="en-US" altLang="ko-KR" sz="4000" dirty="0">
                <a:ea typeface="ＭＳ Ｐゴシック" panose="020B0600070205080204" pitchFamily="34" charset="-128"/>
              </a:rPr>
              <a:t> (cont’d)</a:t>
            </a:r>
            <a:endParaRPr lang="en-US" altLang="ko-KR" sz="40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737373"/>
              </a:buClr>
              <a:buSzPct val="60000"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344488" lvl="1" indent="-344488">
              <a:buClrTx/>
              <a:buSzTx/>
              <a:buNone/>
            </a:pPr>
            <a:r>
              <a:rPr lang="en-US" altLang="ko-KR" sz="2400" kern="0" dirty="0"/>
              <a:t>3</a:t>
            </a:r>
            <a:r>
              <a:rPr lang="en-US" altLang="ko-KR" sz="2400" kern="0" dirty="0" smtClean="0"/>
              <a:t>. </a:t>
            </a:r>
            <a:r>
              <a:rPr lang="en-US" altLang="ko-KR" sz="2400" dirty="0"/>
              <a:t>HITS algorithm then works on the pages in </a:t>
            </a:r>
            <a:r>
              <a:rPr lang="en-US" altLang="ko-KR" sz="2400" i="1" dirty="0"/>
              <a:t>S</a:t>
            </a:r>
            <a:r>
              <a:rPr lang="en-US" altLang="ko-KR" sz="2400" dirty="0"/>
              <a:t>, and </a:t>
            </a:r>
            <a:r>
              <a:rPr lang="en-US" altLang="ko-KR" sz="2400" dirty="0">
                <a:solidFill>
                  <a:srgbClr val="C00000"/>
                </a:solidFill>
              </a:rPr>
              <a:t>assigns every page in </a:t>
            </a:r>
            <a:r>
              <a:rPr lang="en-US" altLang="ko-KR" sz="2400" i="1" dirty="0">
                <a:solidFill>
                  <a:srgbClr val="C00000"/>
                </a:solidFill>
              </a:rPr>
              <a:t>S</a:t>
            </a:r>
            <a:r>
              <a:rPr lang="en-US" altLang="ko-KR" sz="2400" dirty="0">
                <a:solidFill>
                  <a:srgbClr val="C00000"/>
                </a:solidFill>
              </a:rPr>
              <a:t> an authority score and a hub </a:t>
            </a:r>
            <a:r>
              <a:rPr lang="en-US" altLang="ko-KR" sz="2400" dirty="0" smtClean="0">
                <a:solidFill>
                  <a:srgbClr val="C00000"/>
                </a:solidFill>
              </a:rPr>
              <a:t>score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/>
              <a:t>권위점수와 중심점수</a:t>
            </a:r>
            <a:r>
              <a:rPr lang="en-US" altLang="ko-KR" dirty="0" smtClean="0"/>
              <a:t>). </a:t>
            </a:r>
            <a:endParaRPr lang="en-US" altLang="ko-KR" dirty="0"/>
          </a:p>
          <a:p>
            <a:pPr marL="344488" lvl="1" indent="-344488">
              <a:buClrTx/>
              <a:buSzTx/>
              <a:buFontTx/>
              <a:buNone/>
            </a:pPr>
            <a:r>
              <a:rPr lang="en-US" altLang="ko-KR" kern="0" dirty="0" smtClean="0"/>
              <a:t> </a:t>
            </a:r>
          </a:p>
          <a:p>
            <a:pPr marL="344488" lvl="1" indent="-344488">
              <a:buClrTx/>
              <a:buSzTx/>
              <a:buNone/>
            </a:pPr>
            <a:r>
              <a:rPr lang="en-US" altLang="ko-KR" sz="2400" kern="0" dirty="0"/>
              <a:t>4. </a:t>
            </a:r>
            <a:r>
              <a:rPr lang="en-US" altLang="ko-KR" sz="2400" kern="0" dirty="0" smtClean="0"/>
              <a:t>the number </a:t>
            </a:r>
            <a:r>
              <a:rPr lang="en-US" altLang="ko-KR" sz="2400" kern="0" dirty="0"/>
              <a:t>of pages : </a:t>
            </a:r>
            <a:r>
              <a:rPr lang="en-US" altLang="ko-KR" sz="2400" i="1" kern="0" dirty="0"/>
              <a:t>n</a:t>
            </a:r>
          </a:p>
          <a:p>
            <a:pPr marL="344488" lvl="1" indent="-344488">
              <a:buClrTx/>
              <a:buSzTx/>
              <a:buNone/>
            </a:pPr>
            <a:r>
              <a:rPr lang="en-US" altLang="ko-KR" sz="2400" kern="0" dirty="0"/>
              <a:t>	</a:t>
            </a:r>
            <a:r>
              <a:rPr lang="en-US" altLang="ko-KR" sz="2400" kern="0" dirty="0" smtClean="0"/>
              <a:t>the set </a:t>
            </a:r>
            <a:r>
              <a:rPr lang="en-US" altLang="ko-KR" sz="2400" kern="0" dirty="0"/>
              <a:t>of pages (or nodes) : </a:t>
            </a:r>
            <a:r>
              <a:rPr lang="en-US" altLang="ko-KR" sz="2400" i="1" kern="0" dirty="0"/>
              <a:t>V</a:t>
            </a:r>
          </a:p>
          <a:p>
            <a:pPr marL="344488" lvl="1" indent="-344488">
              <a:buClrTx/>
              <a:buSzTx/>
              <a:buNone/>
            </a:pPr>
            <a:r>
              <a:rPr lang="en-US" altLang="ko-KR" sz="2400" kern="0" dirty="0"/>
              <a:t>	</a:t>
            </a:r>
            <a:r>
              <a:rPr lang="en-US" altLang="ko-KR" sz="2400" kern="0" dirty="0" smtClean="0"/>
              <a:t>the set </a:t>
            </a:r>
            <a:r>
              <a:rPr lang="en-US" altLang="ko-KR" sz="2400" kern="0" dirty="0"/>
              <a:t>of directed edges (or links) : </a:t>
            </a:r>
            <a:r>
              <a:rPr lang="en-US" altLang="ko-KR" sz="2400" i="1" kern="0" dirty="0"/>
              <a:t>E</a:t>
            </a:r>
          </a:p>
          <a:p>
            <a:pPr marL="344488" lvl="1" indent="-344488">
              <a:buClrTx/>
              <a:buSzTx/>
              <a:buNone/>
            </a:pPr>
            <a:r>
              <a:rPr lang="en-US" altLang="ko-KR" sz="2400" kern="0" dirty="0"/>
              <a:t>	the (directed) link graph of </a:t>
            </a:r>
            <a:r>
              <a:rPr lang="en-US" altLang="ko-KR" sz="2400" i="1" kern="0" dirty="0"/>
              <a:t>S</a:t>
            </a:r>
            <a:r>
              <a:rPr lang="en-US" altLang="ko-KR" sz="2400" kern="0" dirty="0"/>
              <a:t> : </a:t>
            </a:r>
            <a:r>
              <a:rPr lang="en-US" altLang="ko-KR" sz="2400" i="1" kern="0" dirty="0"/>
              <a:t>G</a:t>
            </a:r>
            <a:r>
              <a:rPr lang="en-US" altLang="ko-KR" sz="2400" kern="0" dirty="0"/>
              <a:t> = </a:t>
            </a:r>
            <a:r>
              <a:rPr lang="en-US" altLang="ko-KR" sz="2400" kern="0" dirty="0" smtClean="0"/>
              <a:t>(</a:t>
            </a:r>
            <a:r>
              <a:rPr lang="en-US" altLang="ko-KR" sz="2400" i="1" kern="0" dirty="0" smtClean="0"/>
              <a:t>V</a:t>
            </a:r>
            <a:r>
              <a:rPr lang="en-US" altLang="ko-KR" sz="2400" kern="0" dirty="0" smtClean="0"/>
              <a:t>, </a:t>
            </a:r>
            <a:r>
              <a:rPr lang="en-US" altLang="ko-KR" sz="2400" i="1" kern="0" dirty="0"/>
              <a:t>E</a:t>
            </a:r>
            <a:r>
              <a:rPr lang="en-US" altLang="ko-KR" sz="2400" kern="0" dirty="0"/>
              <a:t>)</a:t>
            </a:r>
          </a:p>
          <a:p>
            <a:pPr marL="344488" lvl="1" indent="-344488">
              <a:buClrTx/>
              <a:buSzTx/>
              <a:buNone/>
            </a:pPr>
            <a:r>
              <a:rPr lang="en-US" altLang="ko-KR" sz="2400" kern="0" dirty="0"/>
              <a:t>	</a:t>
            </a:r>
            <a:r>
              <a:rPr lang="en-US" altLang="ko-KR" sz="2400" kern="0" dirty="0" smtClean="0"/>
              <a:t>the adjacency </a:t>
            </a:r>
            <a:r>
              <a:rPr lang="en-US" altLang="ko-KR" sz="2400" kern="0" dirty="0"/>
              <a:t>matrix </a:t>
            </a:r>
            <a:r>
              <a:rPr lang="en-US" altLang="ko-KR" kern="0" dirty="0"/>
              <a:t>(</a:t>
            </a:r>
            <a:r>
              <a:rPr lang="ko-KR" altLang="en-US" kern="0" dirty="0"/>
              <a:t>인접행렬</a:t>
            </a:r>
            <a:r>
              <a:rPr lang="en-US" altLang="ko-KR" kern="0" dirty="0"/>
              <a:t>)</a:t>
            </a:r>
            <a:r>
              <a:rPr lang="en-US" altLang="ko-KR" sz="2400" kern="0" dirty="0"/>
              <a:t> of the graph </a:t>
            </a:r>
            <a:r>
              <a:rPr lang="en-US" altLang="ko-KR" sz="2400" kern="0" dirty="0" smtClean="0"/>
              <a:t>: </a:t>
            </a:r>
            <a:r>
              <a:rPr lang="en-US" altLang="ko-KR" sz="2400" i="1" kern="0" dirty="0" smtClean="0"/>
              <a:t>L</a:t>
            </a:r>
            <a:endParaRPr lang="en-US" altLang="ko-KR" sz="2400" i="1" kern="0" dirty="0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249735"/>
              </p:ext>
            </p:extLst>
          </p:nvPr>
        </p:nvGraphicFramePr>
        <p:xfrm>
          <a:off x="3429000" y="5181600"/>
          <a:ext cx="227012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Equation" r:id="rId7" imgW="1320800" imgH="457200" progId="Equation.3">
                  <p:embed/>
                </p:oleObj>
              </mc:Choice>
              <mc:Fallback>
                <p:oleObj name="Equation" r:id="rId7" imgW="1320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81600"/>
                        <a:ext cx="2270125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087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HITS Algorithm</a:t>
            </a:r>
            <a:r>
              <a:rPr lang="en-US" altLang="ko-KR" sz="4000" dirty="0">
                <a:ea typeface="ＭＳ Ｐゴシック" panose="020B0600070205080204" pitchFamily="34" charset="-128"/>
              </a:rPr>
              <a:t> (cont’d)</a:t>
            </a:r>
            <a:endParaRPr lang="en-US" altLang="ko-KR" sz="40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737373"/>
              </a:buClr>
              <a:buSzPct val="60000"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344488" lvl="1" indent="-344488">
              <a:buClrTx/>
              <a:buSzTx/>
              <a:buNone/>
            </a:pPr>
            <a:r>
              <a:rPr lang="en-US" altLang="ko-KR" sz="2400" kern="0" dirty="0"/>
              <a:t>5. the authority score of the page </a:t>
            </a:r>
            <a:r>
              <a:rPr lang="en-US" altLang="ko-KR" sz="2400" i="1" kern="0" dirty="0" err="1"/>
              <a:t>i</a:t>
            </a:r>
            <a:r>
              <a:rPr lang="en-US" altLang="ko-KR" sz="2400" kern="0" dirty="0"/>
              <a:t> : </a:t>
            </a:r>
            <a:r>
              <a:rPr lang="en-US" altLang="ko-KR" sz="2400" i="1" kern="0" dirty="0"/>
              <a:t>a</a:t>
            </a:r>
            <a:r>
              <a:rPr lang="en-US" altLang="ko-KR" sz="2400" kern="0" dirty="0"/>
              <a:t>(</a:t>
            </a:r>
            <a:r>
              <a:rPr lang="en-US" altLang="ko-KR" sz="2400" i="1" kern="0" dirty="0" err="1"/>
              <a:t>i</a:t>
            </a:r>
            <a:r>
              <a:rPr lang="en-US" altLang="ko-KR" sz="2400" kern="0" dirty="0"/>
              <a:t>)</a:t>
            </a:r>
          </a:p>
          <a:p>
            <a:pPr marL="344488" lvl="1" indent="-344488">
              <a:buClrTx/>
              <a:buSzTx/>
              <a:buNone/>
            </a:pPr>
            <a:r>
              <a:rPr lang="en-US" altLang="ko-KR" sz="2400" kern="0" dirty="0"/>
              <a:t>	the hub score of page </a:t>
            </a:r>
            <a:r>
              <a:rPr lang="en-US" altLang="ko-KR" sz="2400" kern="0" dirty="0" err="1"/>
              <a:t>i</a:t>
            </a:r>
            <a:r>
              <a:rPr lang="en-US" altLang="ko-KR" sz="2400" kern="0" dirty="0"/>
              <a:t> : </a:t>
            </a:r>
            <a:r>
              <a:rPr lang="en-US" altLang="ko-KR" sz="2400" i="1" kern="0" dirty="0"/>
              <a:t>h</a:t>
            </a:r>
            <a:r>
              <a:rPr lang="en-US" altLang="ko-KR" sz="2400" kern="0" dirty="0"/>
              <a:t>(</a:t>
            </a:r>
            <a:r>
              <a:rPr lang="en-US" altLang="ko-KR" sz="2400" i="1" kern="0" dirty="0" err="1"/>
              <a:t>i</a:t>
            </a:r>
            <a:r>
              <a:rPr lang="en-US" altLang="ko-KR" sz="2400" kern="0" dirty="0"/>
              <a:t>)</a:t>
            </a:r>
          </a:p>
          <a:p>
            <a:pPr marL="344488" lvl="1" indent="-344488">
              <a:buClrTx/>
              <a:buSzTx/>
              <a:buNone/>
            </a:pPr>
            <a:r>
              <a:rPr lang="en-US" altLang="ko-KR" sz="2400" kern="0" dirty="0"/>
              <a:t>	the </a:t>
            </a:r>
            <a:r>
              <a:rPr lang="en-US" altLang="ko-KR" sz="2400" kern="0" dirty="0">
                <a:solidFill>
                  <a:srgbClr val="C00000"/>
                </a:solidFill>
              </a:rPr>
              <a:t>mutual reinforcing relationship</a:t>
            </a:r>
            <a:r>
              <a:rPr lang="en-US" altLang="ko-KR" sz="2400" kern="0" dirty="0"/>
              <a:t> of the two </a:t>
            </a:r>
            <a:r>
              <a:rPr lang="en-US" altLang="ko-KR" sz="2400" kern="0" dirty="0" smtClean="0"/>
              <a:t>scores</a:t>
            </a:r>
          </a:p>
          <a:p>
            <a:pPr marL="344488" lvl="1" indent="-344488">
              <a:buClrTx/>
              <a:buSzTx/>
              <a:buNone/>
            </a:pPr>
            <a:endParaRPr lang="en-US" altLang="ko-KR" sz="2400" kern="0" dirty="0"/>
          </a:p>
          <a:p>
            <a:pPr marL="344488" lvl="1" indent="-344488">
              <a:buClrTx/>
              <a:buSzTx/>
              <a:buNone/>
            </a:pPr>
            <a:endParaRPr lang="en-US" altLang="ko-KR" sz="2400" kern="0" dirty="0" smtClean="0"/>
          </a:p>
          <a:p>
            <a:pPr marL="344488" lvl="1" indent="-344488">
              <a:buClrTx/>
              <a:buSzTx/>
              <a:buNone/>
            </a:pPr>
            <a:r>
              <a:rPr lang="en-US" altLang="ko-KR" sz="2400" kern="0" dirty="0" smtClean="0"/>
              <a:t>6</a:t>
            </a:r>
            <a:r>
              <a:rPr lang="en-US" altLang="ko-KR" sz="2400" kern="0" dirty="0"/>
              <a:t>. the column vector with all the hub scores : </a:t>
            </a:r>
            <a:r>
              <a:rPr lang="en-US" altLang="ko-KR" sz="2400" i="1" kern="0" dirty="0"/>
              <a:t>a</a:t>
            </a:r>
          </a:p>
          <a:p>
            <a:pPr marL="344488" lvl="1" indent="-344488">
              <a:buClrTx/>
              <a:buSzTx/>
              <a:buNone/>
            </a:pPr>
            <a:r>
              <a:rPr lang="en-US" altLang="ko-KR" sz="2400" kern="0" dirty="0"/>
              <a:t>	the column vector with all the authority scores : </a:t>
            </a:r>
            <a:r>
              <a:rPr lang="en-US" altLang="ko-KR" sz="2400" i="1" kern="0" dirty="0"/>
              <a:t>h</a:t>
            </a:r>
          </a:p>
          <a:p>
            <a:pPr marL="344488" lvl="1" indent="-344488">
              <a:buClrTx/>
              <a:buSzTx/>
              <a:buNone/>
            </a:pPr>
            <a:r>
              <a:rPr lang="en-US" altLang="ko-KR" sz="2400" kern="0" dirty="0"/>
              <a:t>	Writing them in the matrix form</a:t>
            </a:r>
          </a:p>
          <a:p>
            <a:pPr marL="344488" lvl="1" indent="-344488">
              <a:buClrTx/>
              <a:buSzTx/>
              <a:buNone/>
            </a:pPr>
            <a:endParaRPr lang="en-US" altLang="ko-KR" sz="2400" kern="0" dirty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660032"/>
              </p:ext>
            </p:extLst>
          </p:nvPr>
        </p:nvGraphicFramePr>
        <p:xfrm>
          <a:off x="2133600" y="2928938"/>
          <a:ext cx="4929188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8" name="Equation" r:id="rId7" imgW="2578100" imgH="355600" progId="Equation.3">
                  <p:embed/>
                </p:oleObj>
              </mc:Choice>
              <mc:Fallback>
                <p:oleObj name="Equation" r:id="rId7" imgW="25781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928938"/>
                        <a:ext cx="4929188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22446"/>
              </p:ext>
            </p:extLst>
          </p:nvPr>
        </p:nvGraphicFramePr>
        <p:xfrm>
          <a:off x="1752600" y="5072063"/>
          <a:ext cx="562927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9" name="Equation" r:id="rId9" imgW="4394200" imgH="914400" progId="Equation.3">
                  <p:embed/>
                </p:oleObj>
              </mc:Choice>
              <mc:Fallback>
                <p:oleObj name="Equation" r:id="rId9" imgW="43942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072063"/>
                        <a:ext cx="5629275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655378"/>
              </p:ext>
            </p:extLst>
          </p:nvPr>
        </p:nvGraphicFramePr>
        <p:xfrm>
          <a:off x="2717800" y="6275388"/>
          <a:ext cx="3376613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0" name="수식" r:id="rId11" imgW="1714320" imgH="215640" progId="Equation.3">
                  <p:embed/>
                </p:oleObj>
              </mc:Choice>
              <mc:Fallback>
                <p:oleObj name="수식" r:id="rId11" imgW="17143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6275388"/>
                        <a:ext cx="3376613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72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HITS Algorithm</a:t>
            </a:r>
            <a:r>
              <a:rPr lang="en-US" altLang="ko-KR" sz="4000" dirty="0">
                <a:ea typeface="ＭＳ Ｐゴシック" panose="020B0600070205080204" pitchFamily="34" charset="-128"/>
              </a:rPr>
              <a:t> (cont’d)</a:t>
            </a:r>
            <a:endParaRPr lang="en-US" altLang="ko-KR" sz="4000" dirty="0" smtClean="0">
              <a:ea typeface="ＭＳ Ｐゴシック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 bwMode="auto">
              <a:xfrm>
                <a:off x="506873" y="1676400"/>
                <a:ext cx="8186738" cy="3575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lnSpc>
                    <a:spcPct val="85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folHlink"/>
                  </a:buClr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85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lnSpc>
                    <a:spcPct val="85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737373"/>
                  </a:buClr>
                  <a:buSzPct val="60000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lnSpc>
                    <a:spcPct val="85000"/>
                  </a:lnSpc>
                  <a:spcBef>
                    <a:spcPct val="30000"/>
                  </a:spcBef>
                  <a:spcAft>
                    <a:spcPct val="0"/>
                  </a:spcAft>
                  <a:buBlip>
                    <a:blip r:embed="rId6"/>
                  </a:buBlip>
                  <a:defRPr sz="16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344488" lvl="1" indent="-344488">
                  <a:buClrTx/>
                  <a:buSzTx/>
                  <a:buNone/>
                </a:pPr>
                <a:r>
                  <a:rPr lang="en-US" altLang="ko-KR" sz="2400" kern="0" dirty="0" smtClean="0"/>
                  <a:t>7. The computation of authority scores and hub scores use the </a:t>
                </a:r>
                <a:r>
                  <a:rPr lang="en-US" altLang="ko-KR" sz="2400" kern="0" dirty="0">
                    <a:solidFill>
                      <a:srgbClr val="C00000"/>
                    </a:solidFill>
                  </a:rPr>
                  <a:t>power </a:t>
                </a:r>
                <a:r>
                  <a:rPr lang="en-US" altLang="ko-KR" sz="2400" kern="0" dirty="0" smtClean="0">
                    <a:solidFill>
                      <a:srgbClr val="C00000"/>
                    </a:solidFill>
                  </a:rPr>
                  <a:t>iteration</a:t>
                </a:r>
                <a:r>
                  <a:rPr lang="en-US" altLang="ko-KR" sz="2400" kern="0" dirty="0" smtClean="0"/>
                  <a:t> </a:t>
                </a:r>
                <a:r>
                  <a:rPr lang="en-US" altLang="ko-KR" sz="2400" kern="0" dirty="0"/>
                  <a:t>method</a:t>
                </a:r>
              </a:p>
              <a:p>
                <a:pPr marL="344488" lvl="1" indent="-344488">
                  <a:buClrTx/>
                  <a:buSzTx/>
                  <a:buNone/>
                </a:pPr>
                <a:r>
                  <a:rPr lang="en-US" altLang="ko-KR" sz="2400" kern="0" dirty="0"/>
                  <a:t>	</a:t>
                </a:r>
                <a:r>
                  <a:rPr lang="en-US" altLang="ko-KR" sz="2400" kern="0" dirty="0" smtClean="0"/>
                  <a:t>the </a:t>
                </a:r>
                <a:r>
                  <a:rPr lang="en-US" altLang="ko-KR" sz="2400" i="1" kern="0" dirty="0" smtClean="0"/>
                  <a:t>k</a:t>
                </a:r>
                <a:r>
                  <a:rPr lang="en-US" altLang="ko-KR" sz="2400" kern="0" dirty="0" smtClean="0"/>
                  <a:t>-</a:t>
                </a:r>
                <a:r>
                  <a:rPr lang="en-US" altLang="ko-KR" sz="2400" kern="0" dirty="0" err="1" smtClean="0"/>
                  <a:t>th</a:t>
                </a:r>
                <a:r>
                  <a:rPr lang="en-US" altLang="ko-KR" sz="2400" kern="0" dirty="0" smtClean="0"/>
                  <a:t> </a:t>
                </a:r>
                <a:r>
                  <a:rPr lang="en-US" altLang="ko-KR" sz="2400" kern="0" dirty="0"/>
                  <a:t>authority and hub scores : </a:t>
                </a:r>
                <a:r>
                  <a:rPr lang="en-US" altLang="ko-KR" sz="2400" i="1" dirty="0" err="1"/>
                  <a:t>a</a:t>
                </a:r>
                <a:r>
                  <a:rPr lang="en-US" altLang="ko-KR" sz="2400" i="1" baseline="-25000" dirty="0" err="1"/>
                  <a:t>k</a:t>
                </a:r>
                <a:r>
                  <a:rPr lang="en-US" altLang="ko-KR" sz="2400" dirty="0"/>
                  <a:t>, </a:t>
                </a:r>
                <a:r>
                  <a:rPr lang="en-US" altLang="ko-KR" sz="2400" i="1" dirty="0" err="1" smtClean="0"/>
                  <a:t>h</a:t>
                </a:r>
                <a:r>
                  <a:rPr lang="en-US" altLang="ko-KR" sz="2400" i="1" baseline="-25000" dirty="0" err="1" smtClean="0"/>
                  <a:t>k</a:t>
                </a:r>
                <a:endParaRPr lang="en-US" altLang="ko-KR" sz="2400" i="1" baseline="-25000" dirty="0" smtClean="0"/>
              </a:p>
              <a:p>
                <a:pPr marL="344488" lvl="1" indent="-344488">
                  <a:buClrTx/>
                  <a:buSzTx/>
                  <a:buNone/>
                </a:pPr>
                <a:endParaRPr lang="en-US" altLang="ko-KR" sz="2400" i="1" kern="0" baseline="-25000" dirty="0"/>
              </a:p>
              <a:p>
                <a:pPr marL="344488" lvl="1" indent="-344488">
                  <a:buClrTx/>
                  <a:buSzTx/>
                  <a:buNone/>
                </a:pPr>
                <a:endParaRPr lang="en-US" altLang="ko-KR" sz="2400" i="1" kern="0" baseline="-25000" dirty="0" smtClean="0"/>
              </a:p>
              <a:p>
                <a:pPr marL="344488" lvl="1" indent="-344488">
                  <a:buClrTx/>
                  <a:buSzTx/>
                  <a:buNone/>
                </a:pPr>
                <a:endParaRPr lang="en-US" altLang="ko-KR" sz="2400" i="1" kern="0" baseline="-25000" dirty="0"/>
              </a:p>
              <a:p>
                <a:pPr marL="344488" lvl="1" indent="-344488">
                  <a:buClrTx/>
                  <a:buSzTx/>
                  <a:buNone/>
                </a:pPr>
                <a:endParaRPr lang="en-US" altLang="ko-KR" sz="2400" i="1" kern="0" baseline="-25000" dirty="0" smtClean="0"/>
              </a:p>
              <a:p>
                <a:pPr marL="344488" lvl="1" indent="-344488">
                  <a:buClrTx/>
                  <a:buSzTx/>
                  <a:buNone/>
                </a:pPr>
                <a:endParaRPr lang="en-US" altLang="ko-KR" sz="2400" i="1" kern="0" dirty="0" smtClean="0"/>
              </a:p>
              <a:p>
                <a:pPr marL="344488" lvl="1" indent="-344488">
                  <a:buClrTx/>
                  <a:buSzTx/>
                  <a:buNone/>
                </a:pPr>
                <a:r>
                  <a:rPr lang="en-US" altLang="ko-KR" sz="2400" kern="0" dirty="0" smtClean="0"/>
                  <a:t>8. </a:t>
                </a:r>
                <a:r>
                  <a:rPr lang="en-US" altLang="ko-KR" sz="2400" kern="0" dirty="0"/>
                  <a:t>The power iteration algorithm for HITS.</a:t>
                </a:r>
              </a:p>
              <a:p>
                <a:pPr marL="344488" lvl="1" indent="-344488">
                  <a:buClrTx/>
                  <a:buSzTx/>
                  <a:buNone/>
                </a:pPr>
                <a:r>
                  <a:rPr lang="en-US" altLang="ko-KR" sz="2400" kern="0" dirty="0"/>
                  <a:t>	Iteration ends after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400" kern="0" dirty="0" smtClean="0"/>
                  <a:t>-</a:t>
                </a:r>
                <a:r>
                  <a:rPr lang="en-US" altLang="ko-KR" sz="2400" kern="0" dirty="0"/>
                  <a:t>norms of the residual vectors are less than some thresholds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400" kern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ko-KR" sz="2400" kern="0" dirty="0" smtClean="0"/>
                  <a:t>. </a:t>
                </a:r>
                <a:endParaRPr lang="en-US" altLang="ko-KR" sz="2400" kern="0" dirty="0"/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873" y="1676400"/>
                <a:ext cx="8186738" cy="3575050"/>
              </a:xfrm>
              <a:prstGeom prst="rect">
                <a:avLst/>
              </a:prstGeom>
              <a:blipFill rotWithShape="0">
                <a:blip r:embed="rId7"/>
                <a:stretch>
                  <a:fillRect l="-2234" t="-3925" r="-223" b="-989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743200" y="2928938"/>
          <a:ext cx="38766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Equation" r:id="rId8" imgW="1968500" imgH="482600" progId="Equation.3">
                  <p:embed/>
                </p:oleObj>
              </mc:Choice>
              <mc:Fallback>
                <p:oleObj name="Equation" r:id="rId8" imgW="1968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928938"/>
                        <a:ext cx="38766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510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076" y="914400"/>
            <a:ext cx="5530086" cy="407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HITS Algorithm</a:t>
            </a:r>
            <a:r>
              <a:rPr lang="en-US" altLang="ko-KR" sz="4000" dirty="0">
                <a:ea typeface="ＭＳ Ｐゴシック" panose="020B0600070205080204" pitchFamily="34" charset="-128"/>
              </a:rPr>
              <a:t> (cont’d)</a:t>
            </a:r>
            <a:endParaRPr lang="en-US" altLang="ko-KR" sz="40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06873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737373"/>
              </a:buClr>
              <a:buSzPct val="60000"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344488" lvl="1" indent="-344488">
              <a:buClrTx/>
              <a:buSzTx/>
              <a:buNone/>
            </a:pPr>
            <a:endParaRPr lang="en-US" altLang="ko-KR" sz="2400" kern="0" dirty="0" smtClean="0"/>
          </a:p>
          <a:p>
            <a:pPr marL="344488" lvl="1" indent="-344488">
              <a:buClrTx/>
              <a:buSzTx/>
              <a:buNone/>
            </a:pPr>
            <a:endParaRPr lang="en-US" altLang="ko-KR" sz="2400" kern="0" dirty="0"/>
          </a:p>
          <a:p>
            <a:pPr marL="344488" lvl="1" indent="-344488">
              <a:buClrTx/>
              <a:buSzTx/>
              <a:buNone/>
            </a:pPr>
            <a:endParaRPr lang="en-US" altLang="ko-KR" sz="2400" kern="0" dirty="0" smtClean="0"/>
          </a:p>
          <a:p>
            <a:pPr marL="344488" lvl="1" indent="-344488">
              <a:buClrTx/>
              <a:buSzTx/>
              <a:buNone/>
            </a:pPr>
            <a:endParaRPr lang="en-US" altLang="ko-KR" sz="2400" kern="0" dirty="0"/>
          </a:p>
          <a:p>
            <a:pPr marL="344488" lvl="1" indent="-344488">
              <a:buClrTx/>
              <a:buSzTx/>
              <a:buNone/>
            </a:pPr>
            <a:endParaRPr lang="en-US" altLang="ko-KR" sz="2400" kern="0" dirty="0" smtClean="0"/>
          </a:p>
          <a:p>
            <a:pPr marL="344488" lvl="1" indent="-344488">
              <a:buClrTx/>
              <a:buSzTx/>
              <a:buNone/>
            </a:pPr>
            <a:endParaRPr lang="en-US" altLang="ko-KR" sz="2400" kern="0" dirty="0"/>
          </a:p>
          <a:p>
            <a:pPr marL="344488" lvl="1" indent="-344488">
              <a:buClrTx/>
              <a:buSzTx/>
              <a:buNone/>
            </a:pPr>
            <a:endParaRPr lang="en-US" altLang="ko-KR" sz="2400" kern="0" dirty="0" smtClean="0"/>
          </a:p>
          <a:p>
            <a:pPr marL="344488" lvl="1" indent="-344488">
              <a:buClrTx/>
              <a:buSzTx/>
              <a:buNone/>
            </a:pPr>
            <a:endParaRPr lang="en-US" altLang="ko-KR" sz="2400" kern="0" dirty="0"/>
          </a:p>
          <a:p>
            <a:pPr marL="344488" lvl="1" indent="-344488">
              <a:buClrTx/>
              <a:buSzTx/>
              <a:buNone/>
            </a:pPr>
            <a:endParaRPr lang="en-US" altLang="ko-KR" sz="2400" kern="0" dirty="0" smtClean="0"/>
          </a:p>
          <a:p>
            <a:pPr marL="344488" lvl="1" indent="-344488">
              <a:buClrTx/>
              <a:buSzTx/>
              <a:buNone/>
            </a:pPr>
            <a:r>
              <a:rPr lang="en-US" altLang="ko-KR" sz="2400" kern="0" dirty="0" smtClean="0"/>
              <a:t>9. </a:t>
            </a:r>
            <a:r>
              <a:rPr lang="en-US" altLang="ko-KR" sz="2400" dirty="0"/>
              <a:t>HITS will select a few top ranked pages as authorities and hubs, and return them to the user</a:t>
            </a:r>
            <a:r>
              <a:rPr lang="en-US" altLang="ko-KR" sz="2400" dirty="0" smtClean="0"/>
              <a:t>. </a:t>
            </a:r>
            <a:endParaRPr lang="en-US" altLang="ko-KR" sz="2400" i="1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4629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HITS: Example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107409"/>
              </p:ext>
            </p:extLst>
          </p:nvPr>
        </p:nvGraphicFramePr>
        <p:xfrm>
          <a:off x="3695700" y="1714500"/>
          <a:ext cx="4187825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4" name="Equation" r:id="rId3" imgW="2679700" imgH="914400" progId="Equation.3">
                  <p:embed/>
                </p:oleObj>
              </mc:Choice>
              <mc:Fallback>
                <p:oleObj name="Equation" r:id="rId3" imgW="26797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1714500"/>
                        <a:ext cx="4187825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그룹 83"/>
          <p:cNvGrpSpPr>
            <a:grpSpLocks/>
          </p:cNvGrpSpPr>
          <p:nvPr/>
        </p:nvGrpSpPr>
        <p:grpSpPr bwMode="auto">
          <a:xfrm>
            <a:off x="1123950" y="1500188"/>
            <a:ext cx="2205037" cy="1870075"/>
            <a:chOff x="1785918" y="1500174"/>
            <a:chExt cx="2204422" cy="1869530"/>
          </a:xfrm>
        </p:grpSpPr>
        <p:cxnSp>
          <p:nvCxnSpPr>
            <p:cNvPr id="8" name="직선 화살표 연결선 9"/>
            <p:cNvCxnSpPr>
              <a:cxnSpLocks noChangeShapeType="1"/>
              <a:endCxn id="25" idx="1"/>
            </p:cNvCxnSpPr>
            <p:nvPr/>
          </p:nvCxnSpPr>
          <p:spPr bwMode="auto">
            <a:xfrm rot="5400000" flipH="1" flipV="1">
              <a:off x="2389507" y="1766481"/>
              <a:ext cx="1360641" cy="1197360"/>
            </a:xfrm>
            <a:prstGeom prst="straightConnector1">
              <a:avLst/>
            </a:prstGeom>
            <a:noFill/>
            <a:ln w="25400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직선 화살표 연결선 10"/>
            <p:cNvCxnSpPr>
              <a:cxnSpLocks noChangeShapeType="1"/>
              <a:stCxn id="21" idx="1"/>
              <a:endCxn id="27" idx="2"/>
            </p:cNvCxnSpPr>
            <p:nvPr/>
          </p:nvCxnSpPr>
          <p:spPr bwMode="auto">
            <a:xfrm rot="10800000">
              <a:off x="1958127" y="2226696"/>
              <a:ext cx="266506" cy="958342"/>
            </a:xfrm>
            <a:prstGeom prst="straightConnector1">
              <a:avLst/>
            </a:prstGeom>
            <a:noFill/>
            <a:ln w="25400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직선 화살표 연결선 18"/>
            <p:cNvCxnSpPr>
              <a:cxnSpLocks noChangeShapeType="1"/>
              <a:stCxn id="20" idx="6"/>
              <a:endCxn id="23" idx="1"/>
            </p:cNvCxnSpPr>
            <p:nvPr/>
          </p:nvCxnSpPr>
          <p:spPr bwMode="auto">
            <a:xfrm flipV="1">
              <a:off x="2561580" y="3042162"/>
              <a:ext cx="964051" cy="143887"/>
            </a:xfrm>
            <a:prstGeom prst="straightConnector1">
              <a:avLst/>
            </a:prstGeom>
            <a:noFill/>
            <a:ln w="25400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직선 화살표 연결선 19"/>
            <p:cNvCxnSpPr>
              <a:cxnSpLocks noChangeShapeType="1"/>
              <a:stCxn id="23" idx="0"/>
              <a:endCxn id="27" idx="3"/>
            </p:cNvCxnSpPr>
            <p:nvPr/>
          </p:nvCxnSpPr>
          <p:spPr bwMode="auto">
            <a:xfrm rot="16200000" flipV="1">
              <a:off x="2477022" y="1666011"/>
              <a:ext cx="815466" cy="1567504"/>
            </a:xfrm>
            <a:prstGeom prst="straightConnector1">
              <a:avLst/>
            </a:prstGeom>
            <a:noFill/>
            <a:ln w="25400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직선 화살표 연결선 20"/>
            <p:cNvCxnSpPr>
              <a:cxnSpLocks noChangeShapeType="1"/>
              <a:stCxn id="23" idx="0"/>
              <a:endCxn id="25" idx="2"/>
            </p:cNvCxnSpPr>
            <p:nvPr/>
          </p:nvCxnSpPr>
          <p:spPr bwMode="auto">
            <a:xfrm rot="5400000" flipH="1" flipV="1">
              <a:off x="3245950" y="2292063"/>
              <a:ext cx="987990" cy="142876"/>
            </a:xfrm>
            <a:prstGeom prst="straightConnector1">
              <a:avLst/>
            </a:prstGeom>
            <a:noFill/>
            <a:ln w="25400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직선 화살표 연결선 22"/>
            <p:cNvCxnSpPr>
              <a:cxnSpLocks noChangeShapeType="1"/>
              <a:stCxn id="24" idx="2"/>
              <a:endCxn id="26" idx="6"/>
            </p:cNvCxnSpPr>
            <p:nvPr/>
          </p:nvCxnSpPr>
          <p:spPr bwMode="auto">
            <a:xfrm rot="10800000" flipV="1">
              <a:off x="2132952" y="1679171"/>
              <a:ext cx="1510354" cy="351710"/>
            </a:xfrm>
            <a:prstGeom prst="straightConnector1">
              <a:avLst/>
            </a:prstGeom>
            <a:noFill/>
            <a:ln w="25400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5" name="그룹 30"/>
            <p:cNvGrpSpPr>
              <a:grpSpLocks/>
            </p:cNvGrpSpPr>
            <p:nvPr/>
          </p:nvGrpSpPr>
          <p:grpSpPr bwMode="auto">
            <a:xfrm>
              <a:off x="1785918" y="1857364"/>
              <a:ext cx="347034" cy="369332"/>
              <a:chOff x="3866072" y="2143116"/>
              <a:chExt cx="347034" cy="369332"/>
            </a:xfrm>
          </p:grpSpPr>
          <p:sp>
            <p:nvSpPr>
              <p:cNvPr id="26" name="타원 17"/>
              <p:cNvSpPr>
                <a:spLocks noChangeArrowheads="1"/>
              </p:cNvSpPr>
              <p:nvPr/>
            </p:nvSpPr>
            <p:spPr bwMode="auto">
              <a:xfrm>
                <a:off x="3866072" y="2143116"/>
                <a:ext cx="347034" cy="347034"/>
              </a:xfrm>
              <a:prstGeom prst="ellipse">
                <a:avLst/>
              </a:prstGeom>
              <a:solidFill>
                <a:srgbClr val="FFFFD9"/>
              </a:solidFill>
              <a:ln w="25400" algn="ctr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lIns="90000" tIns="46800" rIns="90000" bIns="46800"/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>
                  <a:latin typeface="Lucida Sans" panose="020B0602030504020204" pitchFamily="34" charset="0"/>
                </a:endParaRPr>
              </a:p>
            </p:txBody>
          </p:sp>
          <p:sp>
            <p:nvSpPr>
              <p:cNvPr id="27" name="TextBox 25"/>
              <p:cNvSpPr txBox="1">
                <a:spLocks noChangeArrowheads="1"/>
              </p:cNvSpPr>
              <p:nvPr/>
            </p:nvSpPr>
            <p:spPr bwMode="auto">
              <a:xfrm>
                <a:off x="3895405" y="2143116"/>
                <a:ext cx="2857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800">
                    <a:latin typeface="Lucida Sans" panose="020B0602030504020204" pitchFamily="34" charset="0"/>
                  </a:rPr>
                  <a:t>1</a:t>
                </a:r>
                <a:endParaRPr lang="ko-KR" altLang="en-US" sz="1800">
                  <a:latin typeface="Lucida Sans" panose="020B0602030504020204" pitchFamily="34" charset="0"/>
                </a:endParaRPr>
              </a:p>
            </p:txBody>
          </p:sp>
        </p:grpSp>
        <p:grpSp>
          <p:nvGrpSpPr>
            <p:cNvPr id="16" name="그룹 31"/>
            <p:cNvGrpSpPr>
              <a:grpSpLocks/>
            </p:cNvGrpSpPr>
            <p:nvPr/>
          </p:nvGrpSpPr>
          <p:grpSpPr bwMode="auto">
            <a:xfrm>
              <a:off x="3643306" y="1500174"/>
              <a:ext cx="347034" cy="369332"/>
              <a:chOff x="3866072" y="2623483"/>
              <a:chExt cx="347034" cy="369332"/>
            </a:xfrm>
          </p:grpSpPr>
          <p:sp>
            <p:nvSpPr>
              <p:cNvPr id="24" name="타원 16"/>
              <p:cNvSpPr>
                <a:spLocks noChangeArrowheads="1"/>
              </p:cNvSpPr>
              <p:nvPr/>
            </p:nvSpPr>
            <p:spPr bwMode="auto">
              <a:xfrm>
                <a:off x="3866072" y="2628963"/>
                <a:ext cx="347034" cy="347034"/>
              </a:xfrm>
              <a:prstGeom prst="ellipse">
                <a:avLst/>
              </a:prstGeom>
              <a:solidFill>
                <a:srgbClr val="FFFFD9"/>
              </a:solidFill>
              <a:ln w="25400" algn="ctr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lIns="90000" tIns="46800" rIns="90000" bIns="46800"/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>
                  <a:latin typeface="Lucida Sans" panose="020B0602030504020204" pitchFamily="34" charset="0"/>
                </a:endParaRPr>
              </a:p>
            </p:txBody>
          </p:sp>
          <p:sp>
            <p:nvSpPr>
              <p:cNvPr id="25" name="TextBox 27"/>
              <p:cNvSpPr txBox="1">
                <a:spLocks noChangeArrowheads="1"/>
              </p:cNvSpPr>
              <p:nvPr/>
            </p:nvSpPr>
            <p:spPr bwMode="auto">
              <a:xfrm>
                <a:off x="3891273" y="2623483"/>
                <a:ext cx="2857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800">
                    <a:latin typeface="Lucida Sans" panose="020B0602030504020204" pitchFamily="34" charset="0"/>
                  </a:rPr>
                  <a:t>2</a:t>
                </a:r>
                <a:endParaRPr lang="ko-KR" altLang="en-US" sz="1800">
                  <a:latin typeface="Lucida Sans" panose="020B0602030504020204" pitchFamily="34" charset="0"/>
                </a:endParaRPr>
              </a:p>
            </p:txBody>
          </p:sp>
        </p:grpSp>
        <p:grpSp>
          <p:nvGrpSpPr>
            <p:cNvPr id="17" name="그룹 32"/>
            <p:cNvGrpSpPr>
              <a:grpSpLocks/>
            </p:cNvGrpSpPr>
            <p:nvPr/>
          </p:nvGrpSpPr>
          <p:grpSpPr bwMode="auto">
            <a:xfrm>
              <a:off x="3500430" y="2857496"/>
              <a:ext cx="347034" cy="369332"/>
              <a:chOff x="3866072" y="3168891"/>
              <a:chExt cx="347034" cy="369332"/>
            </a:xfrm>
          </p:grpSpPr>
          <p:sp>
            <p:nvSpPr>
              <p:cNvPr id="22" name="타원 15"/>
              <p:cNvSpPr>
                <a:spLocks noChangeArrowheads="1"/>
              </p:cNvSpPr>
              <p:nvPr/>
            </p:nvSpPr>
            <p:spPr bwMode="auto">
              <a:xfrm>
                <a:off x="3866072" y="3184218"/>
                <a:ext cx="347034" cy="347034"/>
              </a:xfrm>
              <a:prstGeom prst="ellipse">
                <a:avLst/>
              </a:prstGeom>
              <a:solidFill>
                <a:srgbClr val="FFFFD9"/>
              </a:solidFill>
              <a:ln w="25400" algn="ctr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lIns="90000" tIns="46800" rIns="90000" bIns="46800"/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>
                  <a:latin typeface="Lucida Sans" panose="020B0602030504020204" pitchFamily="34" charset="0"/>
                </a:endParaRPr>
              </a:p>
            </p:txBody>
          </p:sp>
          <p:sp>
            <p:nvSpPr>
              <p:cNvPr id="23" name="TextBox 28"/>
              <p:cNvSpPr txBox="1">
                <a:spLocks noChangeArrowheads="1"/>
              </p:cNvSpPr>
              <p:nvPr/>
            </p:nvSpPr>
            <p:spPr bwMode="auto">
              <a:xfrm>
                <a:off x="3891273" y="3168891"/>
                <a:ext cx="2857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800">
                    <a:latin typeface="Lucida Sans" panose="020B0602030504020204" pitchFamily="34" charset="0"/>
                  </a:rPr>
                  <a:t>3</a:t>
                </a:r>
                <a:endParaRPr lang="ko-KR" altLang="en-US" sz="1800">
                  <a:latin typeface="Lucida Sans" panose="020B0602030504020204" pitchFamily="34" charset="0"/>
                </a:endParaRPr>
              </a:p>
            </p:txBody>
          </p:sp>
        </p:grpSp>
        <p:grpSp>
          <p:nvGrpSpPr>
            <p:cNvPr id="18" name="그룹 33"/>
            <p:cNvGrpSpPr>
              <a:grpSpLocks/>
            </p:cNvGrpSpPr>
            <p:nvPr/>
          </p:nvGrpSpPr>
          <p:grpSpPr bwMode="auto">
            <a:xfrm>
              <a:off x="2214546" y="3000372"/>
              <a:ext cx="347034" cy="369332"/>
              <a:chOff x="3866072" y="3796719"/>
              <a:chExt cx="347034" cy="369332"/>
            </a:xfrm>
          </p:grpSpPr>
          <p:sp>
            <p:nvSpPr>
              <p:cNvPr id="20" name="타원 14"/>
              <p:cNvSpPr>
                <a:spLocks noChangeArrowheads="1"/>
              </p:cNvSpPr>
              <p:nvPr/>
            </p:nvSpPr>
            <p:spPr bwMode="auto">
              <a:xfrm>
                <a:off x="3866072" y="3808879"/>
                <a:ext cx="347034" cy="347034"/>
              </a:xfrm>
              <a:prstGeom prst="ellipse">
                <a:avLst/>
              </a:prstGeom>
              <a:solidFill>
                <a:srgbClr val="FFFFD9"/>
              </a:solidFill>
              <a:ln w="25400" algn="ctr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lIns="90000" tIns="46800" rIns="90000" bIns="46800"/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>
                  <a:latin typeface="Lucida Sans" panose="020B0602030504020204" pitchFamily="34" charset="0"/>
                </a:endParaRPr>
              </a:p>
            </p:txBody>
          </p:sp>
          <p:sp>
            <p:nvSpPr>
              <p:cNvPr id="21" name="TextBox 29"/>
              <p:cNvSpPr txBox="1">
                <a:spLocks noChangeArrowheads="1"/>
              </p:cNvSpPr>
              <p:nvPr/>
            </p:nvSpPr>
            <p:spPr bwMode="auto">
              <a:xfrm>
                <a:off x="3876159" y="3796719"/>
                <a:ext cx="2857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1800">
                    <a:latin typeface="Lucida Sans" panose="020B0602030504020204" pitchFamily="34" charset="0"/>
                  </a:rPr>
                  <a:t>4</a:t>
                </a:r>
                <a:endParaRPr lang="ko-KR" altLang="en-US" sz="1800">
                  <a:latin typeface="Lucida Sans" panose="020B0602030504020204" pitchFamily="34" charset="0"/>
                </a:endParaRPr>
              </a:p>
            </p:txBody>
          </p:sp>
        </p:grpSp>
        <p:cxnSp>
          <p:nvCxnSpPr>
            <p:cNvPr id="19" name="직선 화살표 연결선 69"/>
            <p:cNvCxnSpPr>
              <a:cxnSpLocks noChangeShapeType="1"/>
              <a:endCxn id="20" idx="6"/>
            </p:cNvCxnSpPr>
            <p:nvPr/>
          </p:nvCxnSpPr>
          <p:spPr bwMode="auto">
            <a:xfrm rot="5400000">
              <a:off x="2457416" y="1932965"/>
              <a:ext cx="1357249" cy="1148919"/>
            </a:xfrm>
            <a:prstGeom prst="straightConnector1">
              <a:avLst/>
            </a:prstGeom>
            <a:noFill/>
            <a:ln w="25400" algn="ctr">
              <a:solidFill>
                <a:srgbClr val="8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242930"/>
              </p:ext>
            </p:extLst>
          </p:nvPr>
        </p:nvGraphicFramePr>
        <p:xfrm>
          <a:off x="893762" y="3368675"/>
          <a:ext cx="7389813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5" name="Equation" r:id="rId5" imgW="4533900" imgH="914400" progId="Equation.3">
                  <p:embed/>
                </p:oleObj>
              </mc:Choice>
              <mc:Fallback>
                <p:oleObj name="Equation" r:id="rId5" imgW="45339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2" y="3368675"/>
                        <a:ext cx="7389813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089945"/>
              </p:ext>
            </p:extLst>
          </p:nvPr>
        </p:nvGraphicFramePr>
        <p:xfrm>
          <a:off x="908050" y="4913313"/>
          <a:ext cx="7392987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6" name="Equation" r:id="rId7" imgW="4508500" imgH="914400" progId="Equation.3">
                  <p:embed/>
                </p:oleObj>
              </mc:Choice>
              <mc:Fallback>
                <p:oleObj name="Equation" r:id="rId7" imgW="45085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4913313"/>
                        <a:ext cx="7392987" cy="150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84"/>
          <p:cNvSpPr txBox="1">
            <a:spLocks noChangeArrowheads="1"/>
          </p:cNvSpPr>
          <p:nvPr/>
        </p:nvSpPr>
        <p:spPr bwMode="auto">
          <a:xfrm>
            <a:off x="838200" y="1428750"/>
            <a:ext cx="1500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Lucida Sans" panose="020B0602030504020204" pitchFamily="34" charset="0"/>
              </a:rPr>
              <a:t>Base set S</a:t>
            </a:r>
            <a:endParaRPr lang="ko-KR" altLang="en-US" sz="180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24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HITS: Example (cont’d)</a:t>
            </a:r>
          </a:p>
        </p:txBody>
      </p:sp>
      <p:graphicFrame>
        <p:nvGraphicFramePr>
          <p:cNvPr id="3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11106"/>
              </p:ext>
            </p:extLst>
          </p:nvPr>
        </p:nvGraphicFramePr>
        <p:xfrm>
          <a:off x="838200" y="1714500"/>
          <a:ext cx="7351713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name="Equation" r:id="rId3" imgW="5207000" imgH="914400" progId="Equation.3">
                  <p:embed/>
                </p:oleObj>
              </mc:Choice>
              <mc:Fallback>
                <p:oleObj name="Equation" r:id="rId3" imgW="5207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14500"/>
                        <a:ext cx="7351713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683078"/>
              </p:ext>
            </p:extLst>
          </p:nvPr>
        </p:nvGraphicFramePr>
        <p:xfrm>
          <a:off x="869950" y="3260725"/>
          <a:ext cx="723265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name="Equation" r:id="rId5" imgW="5092700" imgH="914400" progId="Equation.3">
                  <p:embed/>
                </p:oleObj>
              </mc:Choice>
              <mc:Fallback>
                <p:oleObj name="Equation" r:id="rId5" imgW="50927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3260725"/>
                        <a:ext cx="7232650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0"/>
          <p:cNvSpPr txBox="1">
            <a:spLocks noChangeArrowheads="1"/>
          </p:cNvSpPr>
          <p:nvPr/>
        </p:nvSpPr>
        <p:spPr bwMode="auto">
          <a:xfrm>
            <a:off x="4322763" y="4714875"/>
            <a:ext cx="71437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3000" b="1">
                <a:latin typeface="굴림" panose="020B0600000101010101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3000" b="1">
                <a:latin typeface="굴림" panose="020B0600000101010101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3000" b="1">
                <a:latin typeface="굴림" panose="020B0600000101010101" pitchFamily="50" charset="-127"/>
              </a:rPr>
              <a:t>.</a:t>
            </a:r>
            <a:endParaRPr lang="ko-KR" altLang="en-US" sz="3000" b="1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004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 smtClean="0">
                <a:ea typeface="굴림" pitchFamily="34" charset="-127"/>
              </a:rPr>
              <a:t>Further Reading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2396D8-141F-4651-98ED-D4F5FC4B8995}" type="slidenum">
              <a:rPr lang="en-US" altLang="ko-KR" smtClean="0">
                <a:solidFill>
                  <a:srgbClr val="777777"/>
                </a:solidFill>
                <a:ea typeface="굴림" pitchFamily="34" charset="-127"/>
              </a:rPr>
              <a:pPr eaLnBrk="1" hangingPunct="1"/>
              <a:t>36</a:t>
            </a:fld>
            <a:r>
              <a:rPr lang="en-US" altLang="ko-KR" smtClean="0">
                <a:solidFill>
                  <a:srgbClr val="777777"/>
                </a:solidFill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92125" y="1676400"/>
            <a:ext cx="8186738" cy="357505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IIR book, Chapter 21</a:t>
            </a:r>
          </a:p>
          <a:p>
            <a:pPr eaLnBrk="1" hangingPunct="1"/>
            <a:r>
              <a:rPr lang="en-US" dirty="0">
                <a:ea typeface="ＭＳ Ｐゴシック" charset="-128"/>
                <a:hlinkClick r:id="rId3"/>
              </a:rPr>
              <a:t>http://www.di.ens.fr/~</a:t>
            </a:r>
            <a:r>
              <a:rPr lang="en-US" dirty="0" smtClean="0">
                <a:ea typeface="ＭＳ Ｐゴシック" charset="-128"/>
                <a:hlinkClick r:id="rId3"/>
              </a:rPr>
              <a:t>vergnaud/algo0910/Pagerank.pdf</a:t>
            </a:r>
            <a:r>
              <a:rPr lang="en-US" dirty="0" smtClean="0">
                <a:ea typeface="ＭＳ Ｐゴシック" charset="-128"/>
              </a:rPr>
              <a:t> </a:t>
            </a:r>
          </a:p>
          <a:p>
            <a:pPr eaLnBrk="1" hangingPunct="1"/>
            <a:r>
              <a:rPr lang="en-US" dirty="0">
                <a:ea typeface="ＭＳ Ｐゴシック" charset="-128"/>
                <a:hlinkClick r:id="rId4"/>
              </a:rPr>
              <a:t>https://galton.uchicago.edu/~</a:t>
            </a:r>
            <a:r>
              <a:rPr lang="en-US" dirty="0" smtClean="0">
                <a:ea typeface="ＭＳ Ｐゴシック" charset="-128"/>
                <a:hlinkClick r:id="rId4"/>
              </a:rPr>
              <a:t>lekheng/meetings/mathofranking/ref/langville.pdf</a:t>
            </a:r>
            <a:r>
              <a:rPr lang="en-US" dirty="0" smtClean="0">
                <a:ea typeface="ＭＳ Ｐゴシック" charset="-128"/>
              </a:rPr>
              <a:t> </a:t>
            </a:r>
          </a:p>
          <a:p>
            <a:pPr eaLnBrk="1" hangingPunct="1"/>
            <a:endParaRPr lang="en-US" dirty="0" smtClean="0">
              <a:ea typeface="ＭＳ Ｐゴシック" charset="-128"/>
            </a:endParaRPr>
          </a:p>
          <a:p>
            <a:pPr eaLnBrk="1" hangingPunct="1"/>
            <a:endParaRPr lang="en-US" dirty="0" smtClean="0">
              <a:ea typeface="ＭＳ Ｐゴシック" charset="-128"/>
            </a:endParaRPr>
          </a:p>
          <a:p>
            <a:pPr eaLnBrk="1" hangingPunct="1"/>
            <a:endParaRPr lang="en-US" altLang="ko-KR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644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Two Components of Links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ko-KR" dirty="0">
                <a:ea typeface="ＭＳ Ｐゴシック" panose="020B0600070205080204" pitchFamily="34" charset="-128"/>
              </a:rPr>
              <a:t>e.g., &lt;a </a:t>
            </a:r>
            <a:r>
              <a:rPr lang="en-US" altLang="ko-KR" dirty="0" err="1">
                <a:ea typeface="ＭＳ Ｐゴシック" panose="020B0600070205080204" pitchFamily="34" charset="-128"/>
              </a:rPr>
              <a:t>href</a:t>
            </a:r>
            <a:r>
              <a:rPr lang="en-US" altLang="ko-KR" dirty="0">
                <a:ea typeface="ＭＳ Ｐゴシック" panose="020B0600070205080204" pitchFamily="34" charset="-128"/>
              </a:rPr>
              <a:t>="http://example.com" &gt;Example website&lt;/a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&gt;</a:t>
            </a:r>
            <a:endParaRPr lang="en-US" altLang="ko-KR" dirty="0">
              <a:ea typeface="ＭＳ Ｐゴシック" panose="020B0600070205080204" pitchFamily="34" charset="-128"/>
            </a:endParaRPr>
          </a:p>
          <a:p>
            <a:r>
              <a:rPr lang="en-US" altLang="ko-KR" dirty="0"/>
              <a:t>“Example website” is the </a:t>
            </a:r>
            <a:r>
              <a:rPr lang="en-US" altLang="ko-KR" u="sng" dirty="0">
                <a:solidFill>
                  <a:srgbClr val="C00000"/>
                </a:solidFill>
              </a:rPr>
              <a:t>anchor text</a:t>
            </a:r>
          </a:p>
          <a:p>
            <a:r>
              <a:rPr lang="en-US" altLang="ko-KR" dirty="0"/>
              <a:t>“http://example.com” is the </a:t>
            </a:r>
            <a:r>
              <a:rPr lang="en-US" altLang="ko-KR" u="sng" dirty="0">
                <a:solidFill>
                  <a:srgbClr val="C00000"/>
                </a:solidFill>
              </a:rPr>
              <a:t>destination link</a:t>
            </a:r>
          </a:p>
          <a:p>
            <a:r>
              <a:rPr lang="en-US" altLang="ko-KR" dirty="0"/>
              <a:t>both are used by search engines</a:t>
            </a:r>
          </a:p>
          <a:p>
            <a:pPr eaLnBrk="1" hangingPunct="1"/>
            <a:endParaRPr lang="en-US" altLang="ko-KR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Documents on the Web contains </a:t>
            </a:r>
            <a:r>
              <a:rPr lang="en-US" altLang="ko-KR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links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, in addition to texts. </a:t>
            </a:r>
          </a:p>
          <a:p>
            <a:pPr eaLnBrk="1" hangingPunct="1"/>
            <a:endParaRPr lang="en-US" altLang="ko-KR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How can we utilize </a:t>
            </a:r>
            <a:r>
              <a:rPr lang="en-US" altLang="ko-KR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links</a:t>
            </a:r>
            <a:r>
              <a:rPr lang="en-US" altLang="ko-KR" dirty="0">
                <a:ea typeface="ＭＳ Ｐゴシック" panose="020B0600070205080204" pitchFamily="34" charset="-128"/>
              </a:rPr>
              <a:t>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for better information retrieval?</a:t>
            </a:r>
          </a:p>
          <a:p>
            <a:pPr eaLnBrk="1" hangingPunct="1"/>
            <a:endParaRPr lang="en-US" altLang="ko-KR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321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Anchor Text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Used </a:t>
            </a:r>
            <a:r>
              <a:rPr lang="en-US" altLang="ko-KR" dirty="0"/>
              <a:t>as a </a:t>
            </a:r>
            <a:r>
              <a:rPr lang="en-US" altLang="ko-KR" u="sng" dirty="0">
                <a:solidFill>
                  <a:srgbClr val="C00000"/>
                </a:solidFill>
              </a:rPr>
              <a:t>description of the content of the </a:t>
            </a:r>
            <a:r>
              <a:rPr lang="en-US" altLang="ko-KR" i="1" u="sng" dirty="0">
                <a:solidFill>
                  <a:srgbClr val="C00000"/>
                </a:solidFill>
              </a:rPr>
              <a:t>destination </a:t>
            </a:r>
            <a:r>
              <a:rPr lang="en-US" altLang="ko-KR" i="1" u="sng" dirty="0" smtClean="0">
                <a:solidFill>
                  <a:srgbClr val="C00000"/>
                </a:solidFill>
              </a:rPr>
              <a:t>page</a:t>
            </a:r>
            <a:r>
              <a:rPr lang="en-US" altLang="ko-KR" sz="2000" dirty="0" smtClean="0"/>
              <a:t> (</a:t>
            </a:r>
            <a:r>
              <a:rPr lang="ko-KR" altLang="en-US" sz="2000" dirty="0" smtClean="0"/>
              <a:t>목적 </a:t>
            </a:r>
            <a:r>
              <a:rPr lang="ko-KR" altLang="en-US" sz="2000" dirty="0"/>
              <a:t>페이지의 내용의 기술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lvl="1"/>
            <a:r>
              <a:rPr lang="en-US" altLang="ko-KR" dirty="0"/>
              <a:t>i.e., </a:t>
            </a:r>
            <a:r>
              <a:rPr lang="en-US" altLang="ko-KR" dirty="0" smtClean="0"/>
              <a:t>a collection </a:t>
            </a:r>
            <a:r>
              <a:rPr lang="en-US" altLang="ko-KR" dirty="0"/>
              <a:t>of anchor text in all links pointing to a page used as an additional text field</a:t>
            </a:r>
          </a:p>
          <a:p>
            <a:r>
              <a:rPr lang="en-US" altLang="ko-KR" dirty="0"/>
              <a:t>Anchor text tends to be </a:t>
            </a:r>
            <a:r>
              <a:rPr lang="en-US" altLang="ko-KR" u="sng" dirty="0">
                <a:solidFill>
                  <a:srgbClr val="C00000"/>
                </a:solidFill>
              </a:rPr>
              <a:t>short, descriptive</a:t>
            </a:r>
            <a:r>
              <a:rPr lang="en-US" altLang="ko-KR" dirty="0"/>
              <a:t>, and similar to query </a:t>
            </a:r>
            <a:r>
              <a:rPr lang="en-US" altLang="ko-KR" dirty="0" smtClean="0"/>
              <a:t>text. </a:t>
            </a:r>
          </a:p>
          <a:p>
            <a:r>
              <a:rPr lang="en-US" altLang="ko-KR" dirty="0" smtClean="0"/>
              <a:t>Thus, anchor </a:t>
            </a:r>
            <a:r>
              <a:rPr lang="en-US" altLang="ko-KR" dirty="0"/>
              <a:t>text is often a better description of a page’s content than </a:t>
            </a:r>
            <a:r>
              <a:rPr lang="en-US" altLang="ko-KR" dirty="0" smtClean="0"/>
              <a:t>the page itself. </a:t>
            </a:r>
          </a:p>
          <a:p>
            <a:r>
              <a:rPr lang="en-US" altLang="ko-KR" dirty="0" smtClean="0"/>
              <a:t>Retrieval </a:t>
            </a:r>
            <a:r>
              <a:rPr lang="en-US" altLang="ko-KR" dirty="0"/>
              <a:t>experiments have shown that </a:t>
            </a:r>
            <a:r>
              <a:rPr lang="en-US" altLang="ko-KR" u="sng" dirty="0">
                <a:solidFill>
                  <a:srgbClr val="C00000"/>
                </a:solidFill>
              </a:rPr>
              <a:t>anchor text has significant impact on </a:t>
            </a:r>
            <a:r>
              <a:rPr lang="en-US" altLang="ko-KR" u="sng" dirty="0" smtClean="0">
                <a:solidFill>
                  <a:srgbClr val="C00000"/>
                </a:solidFill>
              </a:rPr>
              <a:t>effectiveness</a:t>
            </a:r>
            <a:r>
              <a:rPr lang="en-US" altLang="ko-KR" dirty="0" smtClean="0"/>
              <a:t> for </a:t>
            </a:r>
            <a:r>
              <a:rPr lang="en-US" altLang="ko-KR" i="1" dirty="0"/>
              <a:t>some types of </a:t>
            </a:r>
            <a:r>
              <a:rPr lang="en-US" altLang="ko-KR" i="1" dirty="0" smtClean="0"/>
              <a:t>queries.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588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PageRank and HITS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solidFill>
                  <a:srgbClr val="C00000"/>
                </a:solidFill>
              </a:rPr>
              <a:t>PageRank and HITS </a:t>
            </a:r>
            <a:r>
              <a:rPr lang="en-US" altLang="ko-KR" dirty="0" smtClean="0"/>
              <a:t>utilizes are the two algorithms that utilizes hyperlinks to better rank the webpages given a query. 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Theoretical ground</a:t>
            </a:r>
          </a:p>
          <a:p>
            <a:pPr lvl="1">
              <a:lnSpc>
                <a:spcPct val="11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Prestige</a:t>
            </a:r>
            <a:r>
              <a:rPr lang="en-US" altLang="ko-KR" b="1" dirty="0">
                <a:solidFill>
                  <a:srgbClr val="A50021"/>
                </a:solidFill>
              </a:rPr>
              <a:t> </a:t>
            </a:r>
            <a:r>
              <a:rPr lang="en-US" altLang="ko-KR" b="1" dirty="0"/>
              <a:t>(</a:t>
            </a:r>
            <a:r>
              <a:rPr lang="ko-KR" altLang="en-US" b="1" dirty="0"/>
              <a:t>권위</a:t>
            </a:r>
            <a:r>
              <a:rPr lang="en-US" altLang="ko-KR" b="1" dirty="0"/>
              <a:t>) </a:t>
            </a:r>
            <a:r>
              <a:rPr lang="en-US" altLang="ko-KR" dirty="0"/>
              <a:t>of a web page depends on the </a:t>
            </a:r>
            <a:r>
              <a:rPr lang="en-US" altLang="ko-KR" dirty="0">
                <a:solidFill>
                  <a:srgbClr val="FF0000"/>
                </a:solidFill>
              </a:rPr>
              <a:t>prestige of other nodes which link to the web page </a:t>
            </a:r>
            <a:r>
              <a:rPr lang="en-US" altLang="ko-KR" sz="1800" dirty="0"/>
              <a:t>(</a:t>
            </a:r>
            <a:r>
              <a:rPr lang="ko-KR" altLang="en-US" sz="1800" dirty="0"/>
              <a:t>그 </a:t>
            </a:r>
            <a:r>
              <a:rPr lang="ko-KR" altLang="en-US" sz="1800" dirty="0" err="1"/>
              <a:t>웹페이지를</a:t>
            </a:r>
            <a:r>
              <a:rPr lang="ko-KR" altLang="en-US" sz="1800" dirty="0"/>
              <a:t> 가리키는 다른 </a:t>
            </a:r>
            <a:r>
              <a:rPr lang="ko-KR" altLang="en-US" sz="1800" dirty="0" err="1"/>
              <a:t>노드들의</a:t>
            </a:r>
            <a:r>
              <a:rPr lang="ko-KR" altLang="en-US" sz="1800" dirty="0"/>
              <a:t> 권위에 좌우된다</a:t>
            </a:r>
            <a:r>
              <a:rPr lang="en-US" altLang="ko-KR" sz="1800" dirty="0" smtClean="0"/>
              <a:t>). </a:t>
            </a:r>
            <a:endParaRPr lang="en-US" altLang="ko-KR" sz="1800" dirty="0"/>
          </a:p>
          <a:p>
            <a:pPr lvl="1">
              <a:lnSpc>
                <a:spcPct val="110000"/>
              </a:lnSpc>
            </a:pPr>
            <a:r>
              <a:rPr lang="en-US" altLang="ko-KR" b="1" dirty="0" err="1">
                <a:solidFill>
                  <a:srgbClr val="FF0000"/>
                </a:solidFill>
              </a:rPr>
              <a:t>Hubness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/>
              <a:t>(</a:t>
            </a:r>
            <a:r>
              <a:rPr lang="ko-KR" altLang="en-US" b="1" dirty="0"/>
              <a:t>중심</a:t>
            </a:r>
            <a:r>
              <a:rPr lang="en-US" altLang="ko-KR" b="1" dirty="0"/>
              <a:t>) </a:t>
            </a:r>
            <a:r>
              <a:rPr lang="en-US" altLang="ko-KR" dirty="0"/>
              <a:t>of a web page depends on </a:t>
            </a:r>
            <a:r>
              <a:rPr lang="en-US" altLang="ko-KR" dirty="0">
                <a:solidFill>
                  <a:srgbClr val="FF0000"/>
                </a:solidFill>
              </a:rPr>
              <a:t>how good neighboring nodes to which the web page link </a:t>
            </a:r>
            <a:r>
              <a:rPr lang="en-US" altLang="ko-KR" sz="1800" dirty="0"/>
              <a:t>(</a:t>
            </a:r>
            <a:r>
              <a:rPr lang="ko-KR" altLang="en-US" sz="1800" dirty="0"/>
              <a:t>그 </a:t>
            </a:r>
            <a:r>
              <a:rPr lang="ko-KR" altLang="en-US" sz="1800" dirty="0" err="1"/>
              <a:t>웹페이지가</a:t>
            </a:r>
            <a:r>
              <a:rPr lang="ko-KR" altLang="en-US" sz="1800" dirty="0"/>
              <a:t> 가리키는 </a:t>
            </a:r>
            <a:r>
              <a:rPr lang="ko-KR" altLang="en-US" sz="1800" dirty="0" err="1"/>
              <a:t>노드들이</a:t>
            </a:r>
            <a:r>
              <a:rPr lang="ko-KR" altLang="en-US" sz="1800" dirty="0"/>
              <a:t> 얼마나 좋은지</a:t>
            </a:r>
            <a:r>
              <a:rPr lang="en-US" altLang="ko-KR" sz="1800" dirty="0" smtClean="0"/>
              <a:t>). </a:t>
            </a:r>
            <a:endParaRPr lang="en-US" altLang="ko-KR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659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Origins of PageRank: </a:t>
            </a:r>
            <a:br>
              <a:rPr lang="en-US" altLang="ko-KR" sz="4000" dirty="0" smtClean="0">
                <a:ea typeface="ＭＳ Ｐゴシック" panose="020B0600070205080204" pitchFamily="34" charset="-128"/>
              </a:rPr>
            </a:br>
            <a:r>
              <a:rPr lang="en-US" altLang="ko-KR" sz="3200" dirty="0" smtClean="0">
                <a:ea typeface="ＭＳ Ｐゴシック" panose="020B0600070205080204" pitchFamily="34" charset="-128"/>
              </a:rPr>
              <a:t>Citation Analysis (1)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Citation analysis: analysis of citations in the scientific </a:t>
            </a:r>
            <a:r>
              <a:rPr lang="en-US" altLang="ko-KR" dirty="0" smtClean="0"/>
              <a:t>literature</a:t>
            </a:r>
          </a:p>
          <a:p>
            <a:r>
              <a:rPr lang="en-US" altLang="ko-KR" dirty="0"/>
              <a:t>Example citation: “</a:t>
            </a:r>
            <a:r>
              <a:rPr lang="en-US" altLang="ko-KR" dirty="0">
                <a:solidFill>
                  <a:srgbClr val="C00000"/>
                </a:solidFill>
              </a:rPr>
              <a:t>Miller (2001)</a:t>
            </a:r>
            <a:r>
              <a:rPr lang="en-US" altLang="ko-KR" dirty="0"/>
              <a:t> has shown that physical </a:t>
            </a:r>
            <a:r>
              <a:rPr lang="en-US" altLang="ko-KR" dirty="0" smtClean="0"/>
              <a:t>activity alters </a:t>
            </a:r>
            <a:r>
              <a:rPr lang="en-US" altLang="ko-KR" dirty="0"/>
              <a:t>the metabolism of estrogens</a:t>
            </a:r>
            <a:r>
              <a:rPr lang="en-US" altLang="ko-KR" dirty="0" smtClean="0"/>
              <a:t>.”</a:t>
            </a:r>
          </a:p>
          <a:p>
            <a:r>
              <a:rPr lang="en-US" altLang="ko-KR" dirty="0"/>
              <a:t>Two ways of measuring similarity of two scientific </a:t>
            </a:r>
            <a:r>
              <a:rPr lang="en-US" altLang="ko-KR" dirty="0" smtClean="0"/>
              <a:t>articles</a:t>
            </a:r>
          </a:p>
          <a:p>
            <a:pPr lvl="1"/>
            <a:r>
              <a:rPr lang="en-US" altLang="ko-KR" dirty="0"/>
              <a:t>Co-citation similarity: The two articles are cited by the same articles.</a:t>
            </a:r>
          </a:p>
          <a:p>
            <a:pPr lvl="1"/>
            <a:r>
              <a:rPr lang="en-US" altLang="ko-KR" dirty="0"/>
              <a:t>Co-reference similarity: The two articles cite the same articles</a:t>
            </a:r>
            <a:r>
              <a:rPr lang="en-US" altLang="ko-KR" dirty="0" smtClean="0"/>
              <a:t>.</a:t>
            </a:r>
            <a:endParaRPr lang="en-US" altLang="ko-KR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379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Origins of PageRank: </a:t>
            </a:r>
            <a:br>
              <a:rPr lang="en-US" altLang="ko-KR" sz="4000" dirty="0" smtClean="0">
                <a:ea typeface="ＭＳ Ｐゴシック" panose="020B0600070205080204" pitchFamily="34" charset="-128"/>
              </a:rPr>
            </a:br>
            <a:r>
              <a:rPr lang="en-US" altLang="ko-KR" sz="3200" dirty="0" smtClean="0">
                <a:ea typeface="ＭＳ Ｐゴシック" panose="020B0600070205080204" pitchFamily="34" charset="-128"/>
              </a:rPr>
              <a:t>Citation Analysis (2)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Citation </a:t>
            </a:r>
            <a:r>
              <a:rPr lang="en-US" altLang="ko-KR" dirty="0" smtClean="0"/>
              <a:t>frequency, or the number of citations of an article </a:t>
            </a:r>
            <a:r>
              <a:rPr lang="en-US" altLang="ko-KR" dirty="0"/>
              <a:t>can be used to measure </a:t>
            </a:r>
            <a:r>
              <a:rPr lang="en-US" altLang="ko-KR" dirty="0" smtClean="0"/>
              <a:t>its impact. </a:t>
            </a:r>
          </a:p>
          <a:p>
            <a:pPr lvl="1"/>
            <a:r>
              <a:rPr lang="en-US" altLang="ko-KR" dirty="0"/>
              <a:t>Each </a:t>
            </a:r>
            <a:r>
              <a:rPr lang="en-US" altLang="ko-KR" dirty="0" smtClean="0"/>
              <a:t>citation gets </a:t>
            </a:r>
            <a:r>
              <a:rPr lang="en-US" altLang="ko-KR" dirty="0"/>
              <a:t>one </a:t>
            </a:r>
            <a:r>
              <a:rPr lang="en-US" altLang="ko-KR" dirty="0" smtClean="0"/>
              <a:t>vote</a:t>
            </a:r>
            <a:r>
              <a:rPr lang="en-US" altLang="ko-KR" dirty="0"/>
              <a:t> </a:t>
            </a:r>
            <a:r>
              <a:rPr lang="en-US" altLang="ko-KR" dirty="0" smtClean="0"/>
              <a:t>equally. </a:t>
            </a:r>
            <a:endParaRPr lang="en-US" altLang="ko-KR" dirty="0"/>
          </a:p>
          <a:p>
            <a:pPr lvl="1"/>
            <a:r>
              <a:rPr lang="en-US" altLang="ko-KR" dirty="0"/>
              <a:t>Not a very accurate measure: citations are not equally </a:t>
            </a:r>
            <a:r>
              <a:rPr lang="en-US" altLang="ko-KR" dirty="0" smtClean="0"/>
              <a:t>important. </a:t>
            </a:r>
          </a:p>
          <a:p>
            <a:r>
              <a:rPr lang="en-US" altLang="ko-KR" dirty="0"/>
              <a:t>Better measure: </a:t>
            </a:r>
            <a:r>
              <a:rPr lang="en-US" altLang="ko-KR" dirty="0">
                <a:solidFill>
                  <a:srgbClr val="C00000"/>
                </a:solidFill>
              </a:rPr>
              <a:t>weighted</a:t>
            </a:r>
            <a:r>
              <a:rPr lang="en-US" altLang="ko-KR" dirty="0"/>
              <a:t> citation frequency / citation </a:t>
            </a:r>
            <a:r>
              <a:rPr lang="en-US" altLang="ko-KR" dirty="0" smtClean="0"/>
              <a:t>rank</a:t>
            </a:r>
          </a:p>
          <a:p>
            <a:pPr lvl="1"/>
            <a:r>
              <a:rPr lang="en-US" altLang="ko-KR" dirty="0"/>
              <a:t>An article’s vote is weighted according to its citation impact.</a:t>
            </a:r>
          </a:p>
          <a:p>
            <a:pPr lvl="1"/>
            <a:r>
              <a:rPr lang="en-US" altLang="ko-KR" dirty="0"/>
              <a:t>Sounds circular, but can be formalized in a well-defined way.</a:t>
            </a:r>
          </a:p>
          <a:p>
            <a:pPr lvl="1"/>
            <a:r>
              <a:rPr lang="en-US" altLang="ko-KR" dirty="0"/>
              <a:t>This is basically PageRank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lvl="1"/>
            <a:r>
              <a:rPr lang="en-US" altLang="ko-KR" dirty="0"/>
              <a:t>PageRank was invented in the context of citation analysis by </a:t>
            </a:r>
            <a:r>
              <a:rPr lang="en-US" altLang="ko-KR" dirty="0" err="1" smtClean="0"/>
              <a:t>Pinsker</a:t>
            </a:r>
            <a:r>
              <a:rPr lang="en-US" altLang="ko-KR" dirty="0" smtClean="0"/>
              <a:t> and </a:t>
            </a:r>
            <a:r>
              <a:rPr lang="en-US" altLang="ko-KR" dirty="0" err="1"/>
              <a:t>Narin</a:t>
            </a:r>
            <a:r>
              <a:rPr lang="en-US" altLang="ko-KR" dirty="0"/>
              <a:t> in the 1960s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Key observation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/>
              <a:t>Citation in scientific literature = link on the </a:t>
            </a:r>
            <a:r>
              <a:rPr lang="en-US" altLang="ko-KR" dirty="0" smtClean="0"/>
              <a:t>web</a:t>
            </a:r>
            <a:endParaRPr lang="en-US" altLang="ko-KR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625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Link-Based Ranking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ko-KR" dirty="0"/>
              <a:t>Query processing with link-based ranking</a:t>
            </a:r>
            <a:r>
              <a:rPr lang="en-US" altLang="ko-KR" dirty="0" smtClean="0"/>
              <a:t>:</a:t>
            </a:r>
          </a:p>
          <a:p>
            <a:r>
              <a:rPr lang="en-US" altLang="ko-KR" sz="2000" dirty="0"/>
              <a:t>First retrieve all pages </a:t>
            </a:r>
            <a:r>
              <a:rPr lang="en-US" altLang="ko-KR" sz="2000" dirty="0" smtClean="0"/>
              <a:t>satisfying the query, say, “</a:t>
            </a:r>
            <a:r>
              <a:rPr lang="en-US" altLang="ko-KR" sz="2000" i="1" dirty="0" smtClean="0"/>
              <a:t>venture capital.</a:t>
            </a:r>
            <a:r>
              <a:rPr lang="en-US" altLang="ko-KR" sz="2000" dirty="0" smtClean="0"/>
              <a:t>” </a:t>
            </a:r>
            <a:endParaRPr lang="en-US" altLang="ko-KR" sz="2000" dirty="0"/>
          </a:p>
          <a:p>
            <a:r>
              <a:rPr lang="en-US" altLang="ko-KR" dirty="0"/>
              <a:t>Order </a:t>
            </a:r>
            <a:r>
              <a:rPr lang="en-US" altLang="ko-KR" dirty="0" smtClean="0"/>
              <a:t>these …</a:t>
            </a:r>
          </a:p>
          <a:p>
            <a:pPr lvl="1"/>
            <a:r>
              <a:rPr lang="en-US" altLang="ko-KR" dirty="0" smtClean="0"/>
              <a:t>by their </a:t>
            </a:r>
            <a:r>
              <a:rPr lang="en-US" altLang="ko-KR" dirty="0"/>
              <a:t>link popularity (= citation frequency, </a:t>
            </a:r>
            <a:r>
              <a:rPr lang="en-US" altLang="ko-KR" dirty="0" smtClean="0"/>
              <a:t>first generation)</a:t>
            </a:r>
            <a:endParaRPr lang="en-US" altLang="ko-KR" dirty="0"/>
          </a:p>
          <a:p>
            <a:pPr lvl="1"/>
            <a:r>
              <a:rPr lang="en-US" altLang="ko-KR" dirty="0" smtClean="0"/>
              <a:t>or </a:t>
            </a:r>
            <a:r>
              <a:rPr lang="en-US" altLang="ko-KR" dirty="0"/>
              <a:t>by </a:t>
            </a:r>
            <a:r>
              <a:rPr lang="en-US" altLang="ko-KR" dirty="0" err="1"/>
              <a:t>Pagerank</a:t>
            </a:r>
            <a:r>
              <a:rPr lang="en-US" altLang="ko-KR" dirty="0"/>
              <a:t> (second </a:t>
            </a:r>
            <a:r>
              <a:rPr lang="en-US" altLang="ko-KR" dirty="0" smtClean="0"/>
              <a:t>generation)</a:t>
            </a:r>
            <a:endParaRPr lang="en-US" altLang="ko-KR" dirty="0"/>
          </a:p>
          <a:p>
            <a:pPr lvl="1"/>
            <a:r>
              <a:rPr lang="en-US" altLang="ko-KR" dirty="0" smtClean="0"/>
              <a:t>Or, generally</a:t>
            </a:r>
            <a:r>
              <a:rPr lang="en-US" altLang="ko-KR" dirty="0"/>
              <a:t>, link popularity and/or </a:t>
            </a:r>
            <a:r>
              <a:rPr lang="en-US" altLang="ko-KR" dirty="0" err="1"/>
              <a:t>Pagerank</a:t>
            </a:r>
            <a:r>
              <a:rPr lang="en-US" altLang="ko-KR" dirty="0"/>
              <a:t> are used as </a:t>
            </a:r>
            <a:r>
              <a:rPr lang="en-US" altLang="ko-KR" dirty="0" smtClean="0"/>
              <a:t>one of the many features in ranking functions. Then, the exact </a:t>
            </a:r>
            <a:r>
              <a:rPr lang="en-US" altLang="ko-KR" dirty="0"/>
              <a:t>inference on ranking functions learned by </a:t>
            </a:r>
            <a:r>
              <a:rPr lang="en-US" altLang="ko-KR" dirty="0" smtClean="0"/>
              <a:t>machine learning techniques. 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Simple link popularity (= </a:t>
            </a:r>
            <a:r>
              <a:rPr lang="en-US" altLang="ko-KR" dirty="0" smtClean="0"/>
              <a:t>the number </a:t>
            </a:r>
            <a:r>
              <a:rPr lang="en-US" altLang="ko-KR" dirty="0"/>
              <a:t>of </a:t>
            </a:r>
            <a:r>
              <a:rPr lang="en-US" altLang="ko-KR" dirty="0" smtClean="0"/>
              <a:t>in-links </a:t>
            </a:r>
            <a:r>
              <a:rPr lang="en-US" altLang="ko-KR" dirty="0"/>
              <a:t>of a page) is easy </a:t>
            </a:r>
            <a:r>
              <a:rPr lang="en-US" altLang="ko-KR" dirty="0" smtClean="0"/>
              <a:t>to spam</a:t>
            </a:r>
            <a:r>
              <a:rPr lang="en-US" altLang="ko-KR" dirty="0"/>
              <a:t>. Why</a:t>
            </a:r>
            <a:r>
              <a:rPr lang="en-US" altLang="ko-KR" dirty="0" smtClean="0"/>
              <a:t>?</a:t>
            </a:r>
            <a:endParaRPr lang="en-US" altLang="ko-KR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541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1_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1_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NNL_PowerPoint_Template">
  <a:themeElements>
    <a:clrScheme name="Custom 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0070C0"/>
      </a:hlink>
      <a:folHlink>
        <a:srgbClr val="EAEAEA"/>
      </a:folHlink>
    </a:clrScheme>
    <a:fontScheme name="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PNNL_PowerPoint_Template">
  <a:themeElements>
    <a:clrScheme name="2_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2_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PNNL_PowerPoint_Template">
  <a:themeElements>
    <a:clrScheme name="3_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3_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PNNL_PowerPoint_Template">
  <a:themeElements>
    <a:clrScheme name="4_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4_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PNNL_PowerPoint_Template">
  <a:themeElements>
    <a:clrScheme name="5_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5_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PNNL_PowerPoint_Template">
  <a:themeElements>
    <a:clrScheme name="6_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6_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PNNL_PowerPoint_Template">
  <a:themeElements>
    <a:clrScheme name="7_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7_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PNNL_PowerPoint_Template">
  <a:themeElements>
    <a:clrScheme name="8_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8_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41386</TotalTime>
  <Words>2110</Words>
  <Application>Microsoft Office PowerPoint</Application>
  <PresentationFormat>On-screen Show (4:3)</PresentationFormat>
  <Paragraphs>658</Paragraphs>
  <Slides>36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9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56" baseType="lpstr">
      <vt:lpstr>ＭＳ Ｐゴシック</vt:lpstr>
      <vt:lpstr>굴림</vt:lpstr>
      <vt:lpstr>Arial</vt:lpstr>
      <vt:lpstr>Calibri</vt:lpstr>
      <vt:lpstr>Cambria Math</vt:lpstr>
      <vt:lpstr>Lucida Sans</vt:lpstr>
      <vt:lpstr>Symbol</vt:lpstr>
      <vt:lpstr>Times New Roman</vt:lpstr>
      <vt:lpstr>Blank</vt:lpstr>
      <vt:lpstr>PNNL_PowerPoint_Template</vt:lpstr>
      <vt:lpstr>2_PNNL_PowerPoint_Template</vt:lpstr>
      <vt:lpstr>3_PNNL_PowerPoint_Template</vt:lpstr>
      <vt:lpstr>4_PNNL_PowerPoint_Template</vt:lpstr>
      <vt:lpstr>5_PNNL_PowerPoint_Template</vt:lpstr>
      <vt:lpstr>6_PNNL_PowerPoint_Template</vt:lpstr>
      <vt:lpstr>7_PNNL_PowerPoint_Template</vt:lpstr>
      <vt:lpstr>8_PNNL_PowerPoint_Template</vt:lpstr>
      <vt:lpstr>Equation</vt:lpstr>
      <vt:lpstr>Visio</vt:lpstr>
      <vt:lpstr>수식</vt:lpstr>
      <vt:lpstr> COSE472(00):  Information Retrieval (정보검색)  Lecture 5. Link Analysis</vt:lpstr>
      <vt:lpstr>Recap of the Last Lecture</vt:lpstr>
      <vt:lpstr>Today’s Topic: Link Analysis</vt:lpstr>
      <vt:lpstr>Two Components of Links</vt:lpstr>
      <vt:lpstr>Anchor Text</vt:lpstr>
      <vt:lpstr>PageRank and HITS</vt:lpstr>
      <vt:lpstr>Origins of PageRank:  Citation Analysis (1)</vt:lpstr>
      <vt:lpstr>Origins of PageRank:  Citation Analysis (2)</vt:lpstr>
      <vt:lpstr>Link-Based Ranking</vt:lpstr>
      <vt:lpstr>PageRank for Scoring Web Pages</vt:lpstr>
      <vt:lpstr>Markov Chains</vt:lpstr>
      <vt:lpstr>How to Construct P</vt:lpstr>
      <vt:lpstr>Another Example</vt:lpstr>
      <vt:lpstr>Probability Vectors</vt:lpstr>
      <vt:lpstr>Steady-State Probability</vt:lpstr>
      <vt:lpstr>Power Method for Computing Steady-State Probability x</vt:lpstr>
      <vt:lpstr>Power Method: Example</vt:lpstr>
      <vt:lpstr>Power Method: Example (cont’d)</vt:lpstr>
      <vt:lpstr>Teleporting</vt:lpstr>
      <vt:lpstr>Teleporting (cont’d)</vt:lpstr>
      <vt:lpstr>Transition Matrix  without Teleporting</vt:lpstr>
      <vt:lpstr>Transition Matrix  with Teleporting</vt:lpstr>
      <vt:lpstr>PageRank: Issues and Variant</vt:lpstr>
      <vt:lpstr>HITS  (Hyperlink-Induced Topic Search)</vt:lpstr>
      <vt:lpstr>PageRank vs. HITS</vt:lpstr>
      <vt:lpstr>Authorities and Hubs</vt:lpstr>
      <vt:lpstr>Authorities and Hubs (cont’d)</vt:lpstr>
      <vt:lpstr>Authorities and Hubs (cont’d)</vt:lpstr>
      <vt:lpstr>HITS Algorithm</vt:lpstr>
      <vt:lpstr>HITS Algorithm (cont’d)</vt:lpstr>
      <vt:lpstr>HITS Algorithm (cont’d)</vt:lpstr>
      <vt:lpstr>HITS Algorithm (cont’d)</vt:lpstr>
      <vt:lpstr>HITS Algorithm (cont’d)</vt:lpstr>
      <vt:lpstr>HITS: Example</vt:lpstr>
      <vt:lpstr>HITS: Example (cont’d)</vt:lpstr>
      <vt:lpstr>Further Reading</vt:lpstr>
    </vt:vector>
  </TitlesOfParts>
  <Company>Pacific Northwest Versions panel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joyfull</cp:lastModifiedBy>
  <cp:revision>1474</cp:revision>
  <dcterms:created xsi:type="dcterms:W3CDTF">2009-06-08T22:01:17Z</dcterms:created>
  <dcterms:modified xsi:type="dcterms:W3CDTF">2015-09-23T01:27:14Z</dcterms:modified>
</cp:coreProperties>
</file>