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7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8.xml" ContentType="application/vnd.openxmlformats-officedocument.theme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  <p:sldMasterId id="2147483651" r:id="rId3"/>
    <p:sldMasterId id="2147483652" r:id="rId4"/>
    <p:sldMasterId id="2147483653" r:id="rId5"/>
    <p:sldMasterId id="2147483654" r:id="rId6"/>
    <p:sldMasterId id="2147483655" r:id="rId7"/>
    <p:sldMasterId id="2147483656" r:id="rId8"/>
    <p:sldMasterId id="2147483657" r:id="rId9"/>
  </p:sldMasterIdLst>
  <p:notesMasterIdLst>
    <p:notesMasterId r:id="rId45"/>
  </p:notesMasterIdLst>
  <p:sldIdLst>
    <p:sldId id="256" r:id="rId10"/>
    <p:sldId id="909" r:id="rId11"/>
    <p:sldId id="912" r:id="rId12"/>
    <p:sldId id="910" r:id="rId13"/>
    <p:sldId id="882" r:id="rId14"/>
    <p:sldId id="908" r:id="rId15"/>
    <p:sldId id="914" r:id="rId16"/>
    <p:sldId id="916" r:id="rId17"/>
    <p:sldId id="917" r:id="rId18"/>
    <p:sldId id="918" r:id="rId19"/>
    <p:sldId id="919" r:id="rId20"/>
    <p:sldId id="920" r:id="rId21"/>
    <p:sldId id="926" r:id="rId22"/>
    <p:sldId id="921" r:id="rId23"/>
    <p:sldId id="922" r:id="rId24"/>
    <p:sldId id="923" r:id="rId25"/>
    <p:sldId id="927" r:id="rId26"/>
    <p:sldId id="928" r:id="rId27"/>
    <p:sldId id="929" r:id="rId28"/>
    <p:sldId id="930" r:id="rId29"/>
    <p:sldId id="931" r:id="rId30"/>
    <p:sldId id="932" r:id="rId31"/>
    <p:sldId id="933" r:id="rId32"/>
    <p:sldId id="950" r:id="rId33"/>
    <p:sldId id="935" r:id="rId34"/>
    <p:sldId id="936" r:id="rId35"/>
    <p:sldId id="937" r:id="rId36"/>
    <p:sldId id="938" r:id="rId37"/>
    <p:sldId id="939" r:id="rId38"/>
    <p:sldId id="940" r:id="rId39"/>
    <p:sldId id="951" r:id="rId40"/>
    <p:sldId id="952" r:id="rId41"/>
    <p:sldId id="944" r:id="rId42"/>
    <p:sldId id="948" r:id="rId43"/>
    <p:sldId id="953" r:id="rId4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006600"/>
    <a:srgbClr val="FFFFCC"/>
    <a:srgbClr val="CCFFFF"/>
    <a:srgbClr val="0000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662" autoAdjust="0"/>
    <p:restoredTop sz="90018" autoAdjust="0"/>
  </p:normalViewPr>
  <p:slideViewPr>
    <p:cSldViewPr>
      <p:cViewPr>
        <p:scale>
          <a:sx n="75" d="100"/>
          <a:sy n="75" d="100"/>
        </p:scale>
        <p:origin x="540" y="8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0" y="135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tableStyles" Target="tableStyle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theme" Target="theme/theme1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presProps" Target="presProps.xml"/><Relationship Id="rId20" Type="http://schemas.openxmlformats.org/officeDocument/2006/relationships/slide" Target="slides/slide11.xml"/><Relationship Id="rId41" Type="http://schemas.openxmlformats.org/officeDocument/2006/relationships/slide" Target="slides/slide3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굴림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굴림" pitchFamily="34" charset="-127"/>
              </a:defRPr>
            </a:lvl1pPr>
          </a:lstStyle>
          <a:p>
            <a:pPr>
              <a:defRPr/>
            </a:pPr>
            <a:fld id="{6EDA5C1E-02EA-49FE-9DE3-3BABEBD49952}" type="datetimeFigureOut">
              <a:rPr lang="en-US" altLang="ko-KR"/>
              <a:pPr>
                <a:defRPr/>
              </a:pPr>
              <a:t>9/6/2015</a:t>
            </a:fld>
            <a:endParaRPr lang="en-US" altLang="ko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굴림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굴림" pitchFamily="34" charset="-127"/>
              </a:defRPr>
            </a:lvl1pPr>
          </a:lstStyle>
          <a:p>
            <a:pPr>
              <a:defRPr/>
            </a:pPr>
            <a:fld id="{4CE33BC9-2543-4B32-B67D-195C455D690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14203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C480964-3840-4E53-B7CC-95A56BDBCB77}" type="slidenum">
              <a:rPr lang="en-US" altLang="ko-KR"/>
              <a:pPr eaLnBrk="1" hangingPunct="1"/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96214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</a:t>
            </a:r>
            <a:r>
              <a:rPr lang="en-US" baseline="0" dirty="0" smtClean="0"/>
              <a:t> be viewed as a table.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33BC9-2543-4B32-B67D-195C455D690C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129785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</a:t>
            </a:r>
            <a:r>
              <a:rPr lang="en-US" baseline="0" dirty="0" smtClean="0"/>
              <a:t> be viewed as a table.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33BC9-2543-4B32-B67D-195C455D690C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5902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</a:t>
            </a:r>
            <a:r>
              <a:rPr lang="en-US" baseline="0" dirty="0" smtClean="0"/>
              <a:t> be viewed as a table.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33BC9-2543-4B32-B67D-195C455D690C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452084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</a:t>
            </a:r>
            <a:r>
              <a:rPr lang="en-US" baseline="0" dirty="0" smtClean="0"/>
              <a:t> be viewed as a table.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33BC9-2543-4B32-B67D-195C455D690C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690603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</a:t>
            </a:r>
            <a:r>
              <a:rPr lang="en-US" baseline="0" dirty="0" smtClean="0"/>
              <a:t> be viewed as a table.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33BC9-2543-4B32-B67D-195C455D690C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99284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See Law of Cosines (Cosine Rule) wikipedia page</a:t>
            </a: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9pPr>
          </a:lstStyle>
          <a:p>
            <a:pPr eaLnBrk="1" hangingPunct="1"/>
            <a:fld id="{BE244B07-AD8B-4A6B-A758-5885EFBF927E}" type="slidenum">
              <a:rPr lang="en-US" altLang="ko-KR" sz="1200"/>
              <a:pPr eaLnBrk="1" hangingPunct="1"/>
              <a:t>29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401280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</a:t>
            </a:r>
            <a:r>
              <a:rPr lang="en-US" baseline="0" dirty="0" smtClean="0"/>
              <a:t> be viewed as a table.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33BC9-2543-4B32-B67D-195C455D690C}" type="slidenum">
              <a:rPr lang="en-US" altLang="ko-KR" smtClean="0"/>
              <a:pPr>
                <a:defRPr/>
              </a:pPr>
              <a:t>35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18543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</a:t>
            </a:r>
            <a:r>
              <a:rPr lang="en-US" baseline="0" dirty="0" smtClean="0"/>
              <a:t> be viewed as a table.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33BC9-2543-4B32-B67D-195C455D690C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3514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careses</a:t>
            </a:r>
          </a:p>
          <a:p>
            <a:r>
              <a:rPr lang="en-US" altLang="ko-KR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parties</a:t>
            </a:r>
          </a:p>
          <a:p>
            <a:r>
              <a:rPr lang="en-US" altLang="ko-KR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separational -&gt; separate</a:t>
            </a:r>
          </a:p>
          <a:p>
            <a:r>
              <a:rPr lang="en-US" altLang="ko-KR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factional -&gt; faction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D5649C2-41BE-455F-8A3C-CD469D0BD2CA}" type="slidenum">
              <a:rPr lang="en-US" altLang="ko-KR" sz="1200"/>
              <a:pPr eaLnBrk="1" hangingPunct="1"/>
              <a:t>4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4172542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</a:t>
            </a:r>
            <a:r>
              <a:rPr lang="en-US" baseline="0" dirty="0" smtClean="0"/>
              <a:t> be viewed as a table.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33BC9-2543-4B32-B67D-195C455D690C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14161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</a:t>
            </a:r>
            <a:r>
              <a:rPr lang="en-US" baseline="0" dirty="0" smtClean="0"/>
              <a:t> be viewed as a table.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33BC9-2543-4B32-B67D-195C455D690C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5821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</a:t>
            </a:r>
            <a:r>
              <a:rPr lang="en-US" baseline="0" dirty="0" smtClean="0"/>
              <a:t> be viewed as a table.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33BC9-2543-4B32-B67D-195C455D690C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1390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</a:t>
            </a:r>
            <a:r>
              <a:rPr lang="en-US" baseline="0" dirty="0" smtClean="0"/>
              <a:t> be viewed as a table.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33BC9-2543-4B32-B67D-195C455D690C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12322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</a:t>
            </a:r>
            <a:r>
              <a:rPr lang="en-US" baseline="0" dirty="0" smtClean="0"/>
              <a:t> be viewed as a table.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33BC9-2543-4B32-B67D-195C455D690C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13883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</a:t>
            </a:r>
            <a:r>
              <a:rPr lang="en-US" baseline="0" dirty="0" smtClean="0"/>
              <a:t> be viewed as a table.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E33BC9-2543-4B32-B67D-195C455D690C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27216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430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4788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58655F-D48B-4DEC-A3A4-DD531AB3D844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45546194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460375"/>
            <a:ext cx="2051050" cy="4791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4663" y="460375"/>
            <a:ext cx="6000750" cy="4791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7A308D-0065-4580-ADB1-2E19753924B7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94710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460375"/>
            <a:ext cx="2051050" cy="4791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4663" y="460375"/>
            <a:ext cx="6000750" cy="4791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80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663" y="460375"/>
            <a:ext cx="8204200" cy="9874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2125" y="1676400"/>
            <a:ext cx="4016375" cy="3575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676400"/>
            <a:ext cx="4017963" cy="3575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51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663" y="460375"/>
            <a:ext cx="8204200" cy="9874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2125" y="1676400"/>
            <a:ext cx="4016375" cy="3575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60900" y="1676400"/>
            <a:ext cx="4017963" cy="3575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126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78E02A-05B5-4BC8-8A51-C933FF8E94F4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7025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8FDA50-03D6-4F2F-B16E-E64FC0E2571C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82888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82AA8-7844-4B33-A740-600303499A00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587693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2125" y="1676400"/>
            <a:ext cx="4016375" cy="3575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676400"/>
            <a:ext cx="4017963" cy="3575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38BAA-3A96-46C5-91EC-B58386F9A183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552092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C1BA1-D905-4B2F-BD07-114F1EFADE0A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83114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68397-DC3C-4555-9170-49766D496709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9176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481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D3E275-669A-4135-B505-0356C51AFC10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983492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567416-33DC-44DF-B5E2-F22AE2B2E94A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19516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522114-AD25-4F01-BD20-F801FE4A42BF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862778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56FB8C-42CB-4CF0-BEE1-B47713FE34CA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53391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460375"/>
            <a:ext cx="2051050" cy="4791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4663" y="460375"/>
            <a:ext cx="6000750" cy="4791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5E8372-BFF7-48A6-8CFD-9DBDF73F7479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56661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1C3509-5F9C-40E8-AED2-23277161F668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29630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BACC6-4C6F-4C1A-9468-5AE9E59CD3B8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929645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C54B0-7B6E-4F4F-903C-44569066D801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645290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2125" y="1676400"/>
            <a:ext cx="4016375" cy="3575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676400"/>
            <a:ext cx="4017963" cy="3575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97E74D-CEC1-4D33-AFEF-9193633064BD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01638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357DDC-AC8E-42B6-9AFB-57BCE5BE0084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654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522814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83050D-D492-4F35-84CF-FAC5E1DA968D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48289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BFB3B5-8A13-4378-92F0-61C0BE7213B9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23047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FD5775-CCEA-40E2-8441-0990E66407B2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547047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A67D2-B4D3-43D6-AACB-9AF519097485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747477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DE76F2-227A-40E5-B28A-E860B8664350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1088257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460375"/>
            <a:ext cx="2051050" cy="4791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4663" y="460375"/>
            <a:ext cx="6000750" cy="4791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B44D70-EBE5-4811-8774-ECC3F269144E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63148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6C6E75-BB34-4DED-BA61-22F4F58F925D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282230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230E95-6210-498E-86FF-D18D2F659143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005810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487424-73B4-48BA-8868-4920027B7B43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052188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2125" y="1676400"/>
            <a:ext cx="4016375" cy="3575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676400"/>
            <a:ext cx="4017963" cy="3575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8893EF-7757-47D1-ADDC-608394CFB726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45045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2125" y="1676400"/>
            <a:ext cx="4016375" cy="3575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676400"/>
            <a:ext cx="4017963" cy="3575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5736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F91AC0-1A4C-4F96-8720-ADC4FD9EAC86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124010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F258CE-CBAA-45EB-B94E-BD2CDC373FE5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363438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67C328-D2FD-4330-8021-4BE85E271BF2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056652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9433E-6010-42D5-8D67-2BBC1C0E7B85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793069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D9CC5B-9C8C-42AE-9CC6-776D2FCAAF51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526522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1D87DB-D50D-4D2B-BFE5-6A5F4F4CDDE5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438463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460375"/>
            <a:ext cx="2051050" cy="4791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4663" y="460375"/>
            <a:ext cx="6000750" cy="4791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41EC0D-1767-4F2B-B92D-79734AAE6E9D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324197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2C8F5B-A97D-4701-8779-5BB4B9B269F5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39201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9F2E0-DF31-434C-BE74-3E2BB9EFDDBB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8437339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D6A64E-F0C3-49AF-B889-76ACC2C389FA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0998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73612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2125" y="1676400"/>
            <a:ext cx="4016375" cy="3575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676400"/>
            <a:ext cx="4017963" cy="3575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2B9A2C-D693-476F-875D-D44D95A70F35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2657504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85B41C-A5CD-47F3-AB00-8653B1FC7D29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305752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2FA833-44BB-40D7-B751-AE912CCC09DA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189307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914D8B-2752-4A96-AD92-6484DD63475A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5165276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EA9DF-696E-46B6-8B72-27E018DBA878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704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56C55C-513F-402D-9913-76FD4E8D289A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670635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906841-1711-4409-938B-AC3DEFF6E5CF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556716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460375"/>
            <a:ext cx="2051050" cy="4791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4663" y="460375"/>
            <a:ext cx="6000750" cy="4791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DA616A-7F4F-47E1-8887-AC8C0AED75DB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6399121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E6822C-9762-46A0-9858-0901DCC3565F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051143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D2A108-DD68-45C4-B825-ECB76F9CB030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163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9502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21C1AB-D2C6-4106-9C02-4DB291BEFECA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5959441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2125" y="1676400"/>
            <a:ext cx="4016375" cy="3575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676400"/>
            <a:ext cx="4017963" cy="3575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B5E691-3E68-4CCD-B069-3832ACBE56DD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641686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7D10F3-AC3D-477D-BCB3-F3DF7367DB7A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3134606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730FFD-1100-42BC-BFC1-7712AA6441CA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474293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11C30-B053-4C26-83A4-9565975DA36A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4123019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945A0E-68F8-4583-89FB-18EA3CF64D11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2683516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8F2114-9E78-4C24-9A4F-A6D6A17C0A40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375788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214CDC-1892-4A2D-9255-54F1314FD7E1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192420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460375"/>
            <a:ext cx="2051050" cy="4791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4663" y="460375"/>
            <a:ext cx="6000750" cy="4791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878CE5-4D82-4AC7-8476-78A6F6525FE7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714341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C904FB-CF53-4187-A8DE-B66C023111FF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7918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032598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E1D2BD-578F-4973-82D4-9E5690FB47B4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389276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D22AEA-D0A7-4113-A149-FD3BA7176A82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773336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2125" y="1676400"/>
            <a:ext cx="4016375" cy="3575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676400"/>
            <a:ext cx="4017963" cy="3575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1A8F2F-CB76-44E7-8443-CABCD58E06C6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5629732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7D9548-CB22-48DE-B10A-494C150BEDE1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336310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EA5E6D-EAB4-4991-B295-5521E82D8EEF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1557359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908A93-FB1E-406A-8728-99C99026FA02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733559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6C9F60-8A0F-4958-AD2B-1F2EA6E67FF9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474772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AE74A9-7BE3-46E7-8299-EE1F69E03350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822073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5480BB-C7D2-4272-A954-22FC6DD33C31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194178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460375"/>
            <a:ext cx="2051050" cy="4791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4663" y="460375"/>
            <a:ext cx="6000750" cy="4791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BE0A46-D60F-4265-B541-4E8420FD0AA5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4369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999444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25F4EC-DCDB-4488-B2C1-E25B94FAF346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016497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C86A28-A009-42B4-AB41-5D9D37AA293D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1348239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332C20-EEF8-4E9C-B1E3-DF8AF240458D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128624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2125" y="1676400"/>
            <a:ext cx="4016375" cy="3575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676400"/>
            <a:ext cx="4017963" cy="3575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4CD7DD-C2E2-41E8-8F5F-177FF6B2988F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482079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2D3EF8-3B96-488E-A3D5-4F1B8DDA11F5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7597672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E8DE11-9754-40AA-9442-C92B544D9799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0373070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AC6B91-44C6-4A17-9A12-CCA150AA33E7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3324379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7EB98F-F731-43FD-91F0-E589E9C55AE6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8983625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96D34-9C6E-48A1-AA03-BB549E544AD7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6535767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5F8B80-DF51-41F1-8042-BCFA724FC7F3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5748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25891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460375"/>
            <a:ext cx="2051050" cy="4791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4663" y="460375"/>
            <a:ext cx="6000750" cy="4791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E6B64-E9D5-401B-9ACD-1F449D80B35D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12483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DD7EA2-6335-4AD2-8880-0DAAD833B597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07570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B4C1FC-4BA0-4A2D-9F91-B217BE809690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664649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7F9D54-A48A-42B5-A5DF-EDB4B8AB373A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898513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2125" y="1676400"/>
            <a:ext cx="4016375" cy="3575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676400"/>
            <a:ext cx="4017963" cy="3575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24C475-BFE2-4062-A9D0-C51152436F47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297380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B9E296-2470-4742-96E0-14CB1B68744D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089128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2AF759-913B-4D22-9744-BAD483A162E8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1829496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E5B95-F183-415D-84B6-72505BA4ECA9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864643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747E95-28A7-423E-8437-94DB53068DA4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17975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C65F26-2FF3-489C-BD50-C4EE3791B8D8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9827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6.png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7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6.png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37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7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48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6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59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theme" Target="../theme/theme7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70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image" Target="../media/image2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12" Type="http://schemas.openxmlformats.org/officeDocument/2006/relationships/theme" Target="../theme/theme8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81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4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89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Relationship Id="rId14" Type="http://schemas.openxmlformats.org/officeDocument/2006/relationships/image" Target="../media/image2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8.xml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93.xml"/><Relationship Id="rId7" Type="http://schemas.openxmlformats.org/officeDocument/2006/relationships/slideLayout" Target="../slideLayouts/slideLayout97.xml"/><Relationship Id="rId12" Type="http://schemas.openxmlformats.org/officeDocument/2006/relationships/theme" Target="../theme/theme9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9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101.xml"/><Relationship Id="rId5" Type="http://schemas.openxmlformats.org/officeDocument/2006/relationships/slideLayout" Target="../slideLayouts/slideLayout9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0.xml"/><Relationship Id="rId4" Type="http://schemas.openxmlformats.org/officeDocument/2006/relationships/slideLayout" Target="../slideLayouts/slideLayout94.xml"/><Relationship Id="rId9" Type="http://schemas.openxmlformats.org/officeDocument/2006/relationships/slideLayout" Target="../slideLayouts/slideLayout9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4663" y="460375"/>
            <a:ext cx="8204200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25" y="1676400"/>
            <a:ext cx="8186738" cy="357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chemeClr val="folHlink"/>
        </a:buClr>
        <a:buBlip>
          <a:blip r:embed="rId16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Blip>
          <a:blip r:embed="rId17"/>
        </a:buBlip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rgbClr val="737373"/>
        </a:buClr>
        <a:buSzPct val="60000"/>
        <a:buBlip>
          <a:blip r:embed="rId18"/>
        </a:buBlip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Blip>
          <a:blip r:embed="rId19"/>
        </a:buBlip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4663" y="460375"/>
            <a:ext cx="8204200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25" y="1676400"/>
            <a:ext cx="8186738" cy="357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0975" y="6424613"/>
            <a:ext cx="609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tabLst>
                <a:tab pos="457200" algn="l"/>
                <a:tab pos="800100" algn="l"/>
                <a:tab pos="1257300" algn="l"/>
              </a:tabLst>
              <a:defRPr sz="900">
                <a:solidFill>
                  <a:srgbClr val="777777"/>
                </a:solidFill>
                <a:latin typeface="Arial" charset="0"/>
              </a:defRPr>
            </a:lvl1pPr>
          </a:lstStyle>
          <a:p>
            <a:pPr>
              <a:defRPr/>
            </a:pPr>
            <a:fld id="{AE6218CA-2ED8-4A3E-9DC5-0D4489AFAE30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860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chemeClr val="folHlink"/>
        </a:buClr>
        <a:buBlip>
          <a:blip r:embed="rId13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Blip>
          <a:blip r:embed="rId14"/>
        </a:buBlip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rgbClr val="737373"/>
        </a:buClr>
        <a:buSzPct val="60000"/>
        <a:buBlip>
          <a:blip r:embed="rId15"/>
        </a:buBlip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Blip>
          <a:blip r:embed="rId16"/>
        </a:buBlip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0" descr="PowerPoint_Path_Foote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5487988"/>
            <a:ext cx="9140825" cy="137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7" descr="PNNL_Logo_2-Color_v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463" y="5849938"/>
            <a:ext cx="18288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4663" y="460375"/>
            <a:ext cx="8204200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25" y="1676400"/>
            <a:ext cx="8186738" cy="357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 bwMode="auto">
          <a:xfrm>
            <a:off x="180975" y="6424613"/>
            <a:ext cx="6096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tabLst>
                <a:tab pos="457200" algn="l"/>
                <a:tab pos="800100" algn="l"/>
                <a:tab pos="1257300" algn="l"/>
              </a:tabLst>
              <a:defRPr sz="900">
                <a:solidFill>
                  <a:srgbClr val="777777"/>
                </a:solidFill>
                <a:latin typeface="Arial" charset="0"/>
              </a:defRPr>
            </a:lvl1pPr>
          </a:lstStyle>
          <a:p>
            <a:pPr>
              <a:defRPr/>
            </a:pPr>
            <a:fld id="{4B4AB7CD-07BF-4B0D-90F5-47CEB9E91A67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chemeClr val="folHlink"/>
        </a:buClr>
        <a:buBlip>
          <a:blip r:embed="rId15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Blip>
          <a:blip r:embed="rId16"/>
        </a:buBlip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rgbClr val="737373"/>
        </a:buClr>
        <a:buSzPct val="60000"/>
        <a:buBlip>
          <a:blip r:embed="rId17"/>
        </a:buBlip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9" descr="PowerPoint_Path_Foote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87988"/>
            <a:ext cx="9140825" cy="137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7" descr="PNNL_Logo_2-Color_v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463" y="5849938"/>
            <a:ext cx="18288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6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D57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ko-KR">
              <a:ea typeface="굴림" pitchFamily="34" charset="-127"/>
            </a:endParaRPr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4663" y="460375"/>
            <a:ext cx="8204200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25" y="1676400"/>
            <a:ext cx="8186738" cy="357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 bwMode="auto">
          <a:xfrm>
            <a:off x="180975" y="6424613"/>
            <a:ext cx="6096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tabLst>
                <a:tab pos="457200" algn="l"/>
                <a:tab pos="800100" algn="l"/>
                <a:tab pos="1257300" algn="l"/>
              </a:tabLst>
              <a:defRPr sz="900">
                <a:solidFill>
                  <a:srgbClr val="777777"/>
                </a:solidFill>
                <a:latin typeface="Arial" charset="0"/>
              </a:defRPr>
            </a:lvl1pPr>
          </a:lstStyle>
          <a:p>
            <a:pPr>
              <a:defRPr/>
            </a:pPr>
            <a:fld id="{DC5E0375-9583-43A8-8980-CDFA45057C51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chemeClr val="folHlink"/>
        </a:buClr>
        <a:buBlip>
          <a:blip r:embed="rId15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Blip>
          <a:blip r:embed="rId16"/>
        </a:buBlip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rgbClr val="737373"/>
        </a:buClr>
        <a:buSzPct val="60000"/>
        <a:buBlip>
          <a:blip r:embed="rId17"/>
        </a:buBlip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ChangeArrowheads="1"/>
          </p:cNvSpPr>
          <p:nvPr/>
        </p:nvSpPr>
        <p:spPr bwMode="auto">
          <a:xfrm>
            <a:off x="1588" y="0"/>
            <a:ext cx="9144000" cy="914400"/>
          </a:xfrm>
          <a:prstGeom prst="rect">
            <a:avLst/>
          </a:prstGeom>
          <a:solidFill>
            <a:srgbClr val="D57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ko-KR">
              <a:ea typeface="굴림" pitchFamily="34" charset="-127"/>
            </a:endParaRPr>
          </a:p>
        </p:txBody>
      </p:sp>
      <p:pic>
        <p:nvPicPr>
          <p:cNvPr id="5123" name="Picture 6" descr="PNNL_Logo_2-Color_v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463" y="5849938"/>
            <a:ext cx="18288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4663" y="460375"/>
            <a:ext cx="8204200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25" y="1676400"/>
            <a:ext cx="8186738" cy="357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 bwMode="auto">
          <a:xfrm>
            <a:off x="180975" y="6424613"/>
            <a:ext cx="6096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tabLst>
                <a:tab pos="457200" algn="l"/>
                <a:tab pos="800100" algn="l"/>
                <a:tab pos="1257300" algn="l"/>
              </a:tabLst>
              <a:defRPr sz="900">
                <a:solidFill>
                  <a:srgbClr val="777777"/>
                </a:solidFill>
                <a:latin typeface="Arial" charset="0"/>
              </a:defRPr>
            </a:lvl1pPr>
          </a:lstStyle>
          <a:p>
            <a:pPr>
              <a:defRPr/>
            </a:pPr>
            <a:fld id="{01D1D930-1A67-401A-8A51-90F25C7880FF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chemeClr val="folHlink"/>
        </a:buClr>
        <a:buBlip>
          <a:blip r:embed="rId14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Blip>
          <a:blip r:embed="rId15"/>
        </a:buBlip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rgbClr val="737373"/>
        </a:buClr>
        <a:buSzPct val="60000"/>
        <a:buBlip>
          <a:blip r:embed="rId16"/>
        </a:buBlip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/>
          <p:cNvSpPr>
            <a:spLocks noChangeArrowheads="1"/>
          </p:cNvSpPr>
          <p:nvPr/>
        </p:nvSpPr>
        <p:spPr bwMode="auto">
          <a:xfrm>
            <a:off x="0" y="0"/>
            <a:ext cx="9144000" cy="1311275"/>
          </a:xfrm>
          <a:prstGeom prst="rect">
            <a:avLst/>
          </a:prstGeom>
          <a:solidFill>
            <a:srgbClr val="D57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ko-KR">
              <a:ea typeface="굴림" pitchFamily="34" charset="-127"/>
            </a:endParaRPr>
          </a:p>
        </p:txBody>
      </p:sp>
      <p:pic>
        <p:nvPicPr>
          <p:cNvPr id="6147" name="Picture 6" descr="PNNL_Logo_2-Color_v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463" y="5849938"/>
            <a:ext cx="18288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4663" y="460375"/>
            <a:ext cx="8204200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25" y="1676400"/>
            <a:ext cx="8186738" cy="357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 bwMode="auto">
          <a:xfrm>
            <a:off x="180975" y="6424613"/>
            <a:ext cx="6096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tabLst>
                <a:tab pos="457200" algn="l"/>
                <a:tab pos="800100" algn="l"/>
                <a:tab pos="1257300" algn="l"/>
              </a:tabLst>
              <a:defRPr sz="900">
                <a:solidFill>
                  <a:srgbClr val="777777"/>
                </a:solidFill>
                <a:latin typeface="Arial" charset="0"/>
              </a:defRPr>
            </a:lvl1pPr>
          </a:lstStyle>
          <a:p>
            <a:pPr>
              <a:defRPr/>
            </a:pPr>
            <a:fld id="{35E58F75-C3DC-4DD3-B6D6-A505AF9E13C7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chemeClr val="folHlink"/>
        </a:buClr>
        <a:buBlip>
          <a:blip r:embed="rId14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Blip>
          <a:blip r:embed="rId15"/>
        </a:buBlip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rgbClr val="737373"/>
        </a:buClr>
        <a:buSzPct val="60000"/>
        <a:buBlip>
          <a:blip r:embed="rId16"/>
        </a:buBlip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5" descr="PNNL_Logo_2-Color_v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463" y="5849938"/>
            <a:ext cx="18288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4663" y="460375"/>
            <a:ext cx="8204200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25" y="1676400"/>
            <a:ext cx="8186738" cy="357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 bwMode="auto">
          <a:xfrm>
            <a:off x="180975" y="6424613"/>
            <a:ext cx="6096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tabLst>
                <a:tab pos="457200" algn="l"/>
                <a:tab pos="800100" algn="l"/>
                <a:tab pos="1257300" algn="l"/>
              </a:tabLst>
              <a:defRPr sz="900">
                <a:solidFill>
                  <a:srgbClr val="777777"/>
                </a:solidFill>
                <a:latin typeface="Arial" charset="0"/>
              </a:defRPr>
            </a:lvl1pPr>
          </a:lstStyle>
          <a:p>
            <a:pPr>
              <a:defRPr/>
            </a:pPr>
            <a:fld id="{A01BC3ED-642A-4F00-BD0B-25CB5F4DADB6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chemeClr val="folHlink"/>
        </a:buClr>
        <a:buBlip>
          <a:blip r:embed="rId14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Blip>
          <a:blip r:embed="rId15"/>
        </a:buBlip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rgbClr val="737373"/>
        </a:buClr>
        <a:buSzPct val="60000"/>
        <a:buBlip>
          <a:blip r:embed="rId16"/>
        </a:buBlip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7072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ko-KR">
              <a:ea typeface="굴림" pitchFamily="34" charset="-127"/>
            </a:endParaRPr>
          </a:p>
        </p:txBody>
      </p:sp>
      <p:pic>
        <p:nvPicPr>
          <p:cNvPr id="8195" name="Picture 5" descr="PNNL_Logo_Whit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463" y="5849938"/>
            <a:ext cx="18288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4663" y="460375"/>
            <a:ext cx="8204200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25" y="1676400"/>
            <a:ext cx="8186738" cy="357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 bwMode="auto">
          <a:xfrm>
            <a:off x="180975" y="6424613"/>
            <a:ext cx="6096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tabLst>
                <a:tab pos="457200" algn="l"/>
                <a:tab pos="800100" algn="l"/>
                <a:tab pos="1257300" algn="l"/>
              </a:tabLst>
              <a:defRPr sz="900">
                <a:solidFill>
                  <a:srgbClr val="777777"/>
                </a:solidFill>
                <a:latin typeface="Arial" charset="0"/>
              </a:defRPr>
            </a:lvl1pPr>
          </a:lstStyle>
          <a:p>
            <a:pPr>
              <a:defRPr/>
            </a:pPr>
            <a:fld id="{011FECDE-3169-4279-BE29-FE9D6C594E6D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9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9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9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9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9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chemeClr val="folHlink"/>
        </a:buClr>
        <a:buBlip>
          <a:blip r:embed="rId14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Blip>
          <a:blip r:embed="rId15"/>
        </a:buBlip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rgbClr val="737373"/>
        </a:buClr>
        <a:buSzPct val="60000"/>
        <a:buBlip>
          <a:blip r:embed="rId16"/>
        </a:buBlip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57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ko-KR">
              <a:ea typeface="굴림" pitchFamily="34" charset="-127"/>
            </a:endParaRPr>
          </a:p>
        </p:txBody>
      </p:sp>
      <p:pic>
        <p:nvPicPr>
          <p:cNvPr id="9219" name="Picture 3" descr="PNNL_Logo_Whit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463" y="5849938"/>
            <a:ext cx="18288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4663" y="460375"/>
            <a:ext cx="8204200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25" y="1676400"/>
            <a:ext cx="8186738" cy="357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 bwMode="auto">
          <a:xfrm>
            <a:off x="180975" y="6424613"/>
            <a:ext cx="6096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tabLst>
                <a:tab pos="457200" algn="l"/>
                <a:tab pos="800100" algn="l"/>
                <a:tab pos="1257300" algn="l"/>
              </a:tabLst>
              <a:defRPr sz="900">
                <a:solidFill>
                  <a:srgbClr val="777777"/>
                </a:solidFill>
                <a:latin typeface="Arial" charset="0"/>
              </a:defRPr>
            </a:lvl1pPr>
          </a:lstStyle>
          <a:p>
            <a:pPr>
              <a:defRPr/>
            </a:pPr>
            <a:fld id="{506E32F9-EEEE-424E-A037-73DF1625A2F5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chemeClr val="folHlink"/>
        </a:buClr>
        <a:buBlip>
          <a:blip r:embed="rId14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Blip>
          <a:blip r:embed="rId15"/>
        </a:buBlip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rgbClr val="737373"/>
        </a:buClr>
        <a:buSzPct val="60000"/>
        <a:buBlip>
          <a:blip r:embed="rId16"/>
        </a:buBlip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choo@korea.ac.k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6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7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0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0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.xml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2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/>
          <a:lstStyle/>
          <a:p>
            <a:pPr algn="ctr" eaLnBrk="1" hangingPunct="1"/>
            <a:r>
              <a:rPr lang="en-US" altLang="ko-KR" sz="3600" dirty="0"/>
              <a:t/>
            </a:r>
            <a:br>
              <a:rPr lang="en-US" altLang="ko-KR" sz="3600" dirty="0"/>
            </a:br>
            <a:r>
              <a:rPr lang="en-US" altLang="ko-KR" sz="4000" dirty="0"/>
              <a:t>COSE472(00): </a:t>
            </a: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r>
              <a:rPr lang="en-US" altLang="ko-KR" sz="4000" dirty="0" smtClean="0"/>
              <a:t>Information Retrieval (</a:t>
            </a:r>
            <a:r>
              <a:rPr lang="ko-KR" altLang="en-US" sz="4000" dirty="0" smtClean="0"/>
              <a:t>정보검색</a:t>
            </a:r>
            <a:r>
              <a:rPr lang="en-US" altLang="ko-KR" sz="4000" dirty="0" smtClean="0"/>
              <a:t>)</a:t>
            </a:r>
            <a:br>
              <a:rPr lang="en-US" altLang="ko-KR" sz="4000" dirty="0" smtClean="0"/>
            </a:br>
            <a:r>
              <a:rPr lang="en-US" altLang="ko-KR" sz="4000" dirty="0"/>
              <a:t/>
            </a:r>
            <a:br>
              <a:rPr lang="en-US" altLang="ko-KR" sz="4000" dirty="0"/>
            </a:br>
            <a:r>
              <a:rPr lang="en-US" altLang="ko-KR" sz="3200" dirty="0" smtClean="0"/>
              <a:t>Lecture </a:t>
            </a:r>
            <a:r>
              <a:rPr lang="en-US" altLang="ko-KR" sz="3200" dirty="0"/>
              <a:t>3</a:t>
            </a:r>
            <a:r>
              <a:rPr lang="en-US" altLang="ko-KR" sz="3200" dirty="0" smtClean="0"/>
              <a:t>. </a:t>
            </a:r>
            <a:r>
              <a:rPr lang="en-US" altLang="ko-KR" sz="3200" dirty="0" smtClean="0"/>
              <a:t>Basics of Web </a:t>
            </a:r>
            <a:r>
              <a:rPr lang="en-US" altLang="ko-KR" sz="3200" dirty="0" smtClean="0"/>
              <a:t>Search II</a:t>
            </a:r>
            <a:endParaRPr lang="en-US" altLang="ko-KR" sz="3200" dirty="0" smtClean="0">
              <a:ea typeface="굴림" pitchFamily="34" charset="-127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ko-KR" sz="3200" dirty="0" smtClean="0">
                <a:ea typeface="굴림" pitchFamily="34" charset="-127"/>
              </a:rPr>
              <a:t> </a:t>
            </a:r>
          </a:p>
          <a:p>
            <a:pPr eaLnBrk="1" hangingPunct="1"/>
            <a:endParaRPr lang="en-US" altLang="ko-KR" sz="3200" dirty="0" smtClean="0">
              <a:ea typeface="굴림" pitchFamily="34" charset="-127"/>
            </a:endParaRPr>
          </a:p>
          <a:p>
            <a:pPr eaLnBrk="1" hangingPunct="1"/>
            <a:r>
              <a:rPr lang="en-US" altLang="ko-KR" dirty="0">
                <a:ea typeface="굴림" pitchFamily="34" charset="-127"/>
              </a:rPr>
              <a:t>Instructor: </a:t>
            </a:r>
            <a:r>
              <a:rPr lang="en-US" altLang="ko-KR" dirty="0" err="1" smtClean="0">
                <a:ea typeface="굴림" pitchFamily="34" charset="-127"/>
              </a:rPr>
              <a:t>Jaegul</a:t>
            </a:r>
            <a:r>
              <a:rPr lang="en-US" altLang="ko-KR" dirty="0" smtClean="0">
                <a:ea typeface="굴림" pitchFamily="34" charset="-127"/>
              </a:rPr>
              <a:t> </a:t>
            </a:r>
            <a:r>
              <a:rPr lang="en-US" altLang="ko-KR" dirty="0" err="1" smtClean="0">
                <a:ea typeface="굴림" pitchFamily="34" charset="-127"/>
              </a:rPr>
              <a:t>Choo</a:t>
            </a:r>
            <a:r>
              <a:rPr lang="en-US" altLang="ko-KR" dirty="0" smtClean="0">
                <a:ea typeface="굴림" pitchFamily="34" charset="-127"/>
              </a:rPr>
              <a:t> (</a:t>
            </a:r>
            <a:r>
              <a:rPr lang="ko-KR" altLang="en-US" dirty="0" err="1" smtClean="0">
                <a:ea typeface="굴림" pitchFamily="34" charset="-127"/>
              </a:rPr>
              <a:t>주재걸</a:t>
            </a:r>
            <a:r>
              <a:rPr lang="en-US" altLang="ko-KR" dirty="0" smtClean="0">
                <a:ea typeface="굴림" pitchFamily="34" charset="-127"/>
              </a:rPr>
              <a:t>)</a:t>
            </a:r>
          </a:p>
          <a:p>
            <a:r>
              <a:rPr lang="en-US" altLang="ko-KR" dirty="0" smtClean="0">
                <a:ea typeface="굴림" pitchFamily="34" charset="-127"/>
                <a:hlinkClick r:id="rId3"/>
              </a:rPr>
              <a:t>jchoo@korea.ac.kr</a:t>
            </a:r>
            <a:endParaRPr lang="en-US" altLang="ko-KR" dirty="0">
              <a:ea typeface="굴림" pitchFamily="34" charset="-127"/>
            </a:endParaRPr>
          </a:p>
          <a:p>
            <a:pPr eaLnBrk="1" hangingPunct="1"/>
            <a:endParaRPr lang="en-US" altLang="ko-KR" dirty="0" smtClean="0">
              <a:ea typeface="굴림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sz="4000" dirty="0" smtClean="0">
                <a:ea typeface="ＭＳ Ｐゴシック" panose="020B0600070205080204" pitchFamily="34" charset="-128"/>
              </a:rPr>
              <a:t>Another Example of </a:t>
            </a:r>
            <a:br>
              <a:rPr lang="en-US" altLang="ko-KR" sz="4000" dirty="0" smtClean="0">
                <a:ea typeface="ＭＳ Ｐゴシック" panose="020B0600070205080204" pitchFamily="34" charset="-128"/>
              </a:rPr>
            </a:br>
            <a:r>
              <a:rPr lang="en-US" altLang="ko-KR" sz="4000" dirty="0" smtClean="0">
                <a:ea typeface="ＭＳ Ｐゴシック" panose="020B0600070205080204" pitchFamily="34" charset="-128"/>
              </a:rPr>
              <a:t>Term-Document Matrix</a:t>
            </a:r>
            <a:endParaRPr lang="en-US" altLang="ko-KR" sz="4000" dirty="0" smtClean="0">
              <a:ea typeface="ＭＳ Ｐゴシック" panose="020B0600070205080204" pitchFamily="34" charset="-128"/>
            </a:endParaRPr>
          </a:p>
        </p:txBody>
      </p:sp>
      <p:sp>
        <p:nvSpPr>
          <p:cNvPr id="2053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9pPr>
          </a:lstStyle>
          <a:p>
            <a:pPr eaLnBrk="1" hangingPunct="1"/>
            <a:r>
              <a:rPr lang="en-US" altLang="ko-KR" sz="1600">
                <a:solidFill>
                  <a:srgbClr val="FBFCFF"/>
                </a:solidFill>
              </a:rPr>
              <a:t>Sec. 6.2</a:t>
            </a:r>
          </a:p>
        </p:txBody>
      </p:sp>
      <p:pic>
        <p:nvPicPr>
          <p:cNvPr id="10" name="Picture 2" descr="C:\Users\croft\Desktop\chap7-5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447800"/>
            <a:ext cx="5162172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104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sz="4000" dirty="0" smtClean="0">
                <a:ea typeface="ＭＳ Ｐゴシック" panose="020B0600070205080204" pitchFamily="34" charset="-128"/>
              </a:rPr>
              <a:t>Bag-of-Words Model</a:t>
            </a:r>
            <a:endParaRPr lang="en-US" altLang="ko-KR" sz="4000" dirty="0" smtClean="0">
              <a:ea typeface="ＭＳ Ｐゴシック" panose="020B0600070205080204" pitchFamily="34" charset="-128"/>
            </a:endParaRPr>
          </a:p>
        </p:txBody>
      </p:sp>
      <p:sp>
        <p:nvSpPr>
          <p:cNvPr id="2053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9pPr>
          </a:lstStyle>
          <a:p>
            <a:pPr eaLnBrk="1" hangingPunct="1"/>
            <a:r>
              <a:rPr lang="en-US" altLang="ko-KR" sz="1600">
                <a:solidFill>
                  <a:srgbClr val="FBFCFF"/>
                </a:solidFill>
              </a:rPr>
              <a:t>Sec. 6.2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ea typeface="ＭＳ Ｐゴシック" panose="020B0600070205080204" pitchFamily="34" charset="-128"/>
              </a:rPr>
              <a:t>The (column) vector representation of each document in a term-document matrix is called a </a:t>
            </a:r>
            <a:r>
              <a:rPr lang="en-US" altLang="ko-KR" dirty="0" smtClean="0">
                <a:solidFill>
                  <a:srgbClr val="0070C0"/>
                </a:solidFill>
                <a:ea typeface="ＭＳ Ｐゴシック" panose="020B0600070205080204" pitchFamily="34" charset="-128"/>
              </a:rPr>
              <a:t>bag-of-words </a:t>
            </a:r>
            <a:r>
              <a:rPr lang="en-US" altLang="ko-KR" dirty="0" smtClean="0">
                <a:ea typeface="ＭＳ Ｐゴシック" panose="020B0600070205080204" pitchFamily="34" charset="-128"/>
              </a:rPr>
              <a:t>model. </a:t>
            </a:r>
          </a:p>
          <a:p>
            <a:r>
              <a:rPr lang="en-US" altLang="ko-KR" i="1" dirty="0">
                <a:solidFill>
                  <a:srgbClr val="357E69"/>
                </a:solidFill>
                <a:ea typeface="ＭＳ Ｐゴシック" panose="020B0600070205080204" pitchFamily="34" charset="-128"/>
              </a:rPr>
              <a:t>John is quicker than Mary</a:t>
            </a:r>
            <a:r>
              <a:rPr lang="en-US" altLang="ko-KR" i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ko-KR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and </a:t>
            </a:r>
            <a:r>
              <a:rPr lang="en-US" altLang="ko-KR" i="1" dirty="0">
                <a:solidFill>
                  <a:srgbClr val="357E69"/>
                </a:solidFill>
                <a:ea typeface="ＭＳ Ｐゴシック" panose="020B0600070205080204" pitchFamily="34" charset="-128"/>
              </a:rPr>
              <a:t>Mary is quicker than John</a:t>
            </a:r>
            <a:r>
              <a:rPr lang="en-US" altLang="ko-KR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 have the same </a:t>
            </a:r>
            <a:r>
              <a:rPr lang="en-US" altLang="ko-KR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vector representations. </a:t>
            </a:r>
          </a:p>
          <a:p>
            <a:r>
              <a:rPr lang="en-US" altLang="ko-KR" dirty="0">
                <a:ea typeface="ＭＳ Ｐゴシック" panose="020B0600070205080204" pitchFamily="34" charset="-128"/>
              </a:rPr>
              <a:t>In a sense, this is a step back: The positional index was able to distinguish these two </a:t>
            </a:r>
            <a:r>
              <a:rPr lang="en-US" altLang="ko-KR" dirty="0" smtClean="0">
                <a:ea typeface="ＭＳ Ｐゴシック" panose="020B0600070205080204" pitchFamily="34" charset="-128"/>
              </a:rPr>
              <a:t>documents, but the bag-of-words model does not. </a:t>
            </a:r>
            <a:endParaRPr lang="en-US" altLang="ko-KR" dirty="0">
              <a:ea typeface="ＭＳ Ｐゴシック" panose="020B0600070205080204" pitchFamily="34" charset="-128"/>
            </a:endParaRPr>
          </a:p>
          <a:p>
            <a:endParaRPr lang="en-US" altLang="ko-KR" dirty="0">
              <a:solidFill>
                <a:srgbClr val="C00000"/>
              </a:solidFill>
              <a:ea typeface="ＭＳ Ｐゴシック" panose="020B0600070205080204" pitchFamily="34" charset="-128"/>
            </a:endParaRPr>
          </a:p>
          <a:p>
            <a:endParaRPr lang="en-US" altLang="ko-KR" dirty="0" smtClean="0">
              <a:ea typeface="ＭＳ Ｐゴシック" panose="020B0600070205080204" pitchFamily="34" charset="-128"/>
            </a:endParaRPr>
          </a:p>
          <a:p>
            <a:r>
              <a:rPr lang="en-US" altLang="ko-KR" dirty="0" smtClean="0">
                <a:ea typeface="ＭＳ Ｐゴシック" panose="020B0600070205080204" pitchFamily="34" charset="-128"/>
              </a:rPr>
              <a:t>Consider </a:t>
            </a:r>
            <a:r>
              <a:rPr lang="en-US" altLang="ko-KR" dirty="0">
                <a:ea typeface="ＭＳ Ｐゴシック" panose="020B0600070205080204" pitchFamily="34" charset="-128"/>
              </a:rPr>
              <a:t>the number of occurrences of a term in a </a:t>
            </a:r>
            <a:r>
              <a:rPr lang="en-US" altLang="ko-KR" dirty="0" smtClean="0">
                <a:ea typeface="ＭＳ Ｐゴシック" panose="020B0600070205080204" pitchFamily="34" charset="-128"/>
              </a:rPr>
              <a:t>document</a:t>
            </a:r>
            <a:endParaRPr lang="en-US" altLang="ko-KR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ko-KR" dirty="0">
                <a:ea typeface="ＭＳ Ｐゴシック" panose="020B0600070205080204" pitchFamily="34" charset="-128"/>
              </a:rPr>
              <a:t>Each document is a count vector </a:t>
            </a:r>
            <a:r>
              <a:rPr lang="en-US" altLang="ko-KR" dirty="0" smtClean="0">
                <a:ea typeface="ＭＳ Ｐゴシック" panose="020B0600070205080204" pitchFamily="34" charset="-128"/>
              </a:rPr>
              <a:t>in </a:t>
            </a:r>
            <a:r>
              <a:rPr lang="en-US" altLang="ko-KR" i="1" dirty="0" smtClean="0">
                <a:ea typeface="ＭＳ Ｐゴシック" panose="020B0600070205080204" pitchFamily="34" charset="-128"/>
              </a:rPr>
              <a:t>V</a:t>
            </a:r>
            <a:r>
              <a:rPr lang="en-US" altLang="ko-KR" dirty="0" smtClean="0">
                <a:ea typeface="ＭＳ Ｐゴシック" panose="020B0600070205080204" pitchFamily="34" charset="-128"/>
              </a:rPr>
              <a:t>-dimensional space: </a:t>
            </a:r>
            <a:r>
              <a:rPr lang="en-US" altLang="ko-KR" dirty="0">
                <a:ea typeface="ＭＳ Ｐゴシック" panose="020B0600070205080204" pitchFamily="34" charset="-128"/>
              </a:rPr>
              <a:t>a column </a:t>
            </a:r>
            <a:r>
              <a:rPr lang="en-US" altLang="ko-KR" dirty="0" smtClean="0">
                <a:ea typeface="ＭＳ Ｐゴシック" panose="020B0600070205080204" pitchFamily="34" charset="-128"/>
              </a:rPr>
              <a:t>below, where </a:t>
            </a:r>
            <a:r>
              <a:rPr lang="en-US" altLang="ko-KR" i="1" dirty="0" smtClean="0">
                <a:ea typeface="ＭＳ Ｐゴシック" panose="020B0600070205080204" pitchFamily="34" charset="-128"/>
              </a:rPr>
              <a:t>V</a:t>
            </a:r>
            <a:r>
              <a:rPr lang="en-US" altLang="ko-KR" dirty="0" smtClean="0">
                <a:ea typeface="ＭＳ Ｐゴシック" panose="020B0600070205080204" pitchFamily="34" charset="-128"/>
              </a:rPr>
              <a:t> is the dictionary size. </a:t>
            </a:r>
            <a:endParaRPr lang="en-US" altLang="ko-KR" dirty="0">
              <a:ea typeface="ＭＳ Ｐゴシック" panose="020B0600070205080204" pitchFamily="34" charset="-128"/>
            </a:endParaRPr>
          </a:p>
          <a:p>
            <a:pPr lvl="1"/>
            <a:endParaRPr lang="en-US" altLang="ko-KR" dirty="0">
              <a:ea typeface="ＭＳ Ｐゴシック" panose="020B0600070205080204" pitchFamily="34" charset="-128"/>
            </a:endParaRPr>
          </a:p>
          <a:p>
            <a:endParaRPr lang="ko-KR" altLang="en-US" dirty="0"/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4522770"/>
              </p:ext>
            </p:extLst>
          </p:nvPr>
        </p:nvGraphicFramePr>
        <p:xfrm>
          <a:off x="76200" y="4114800"/>
          <a:ext cx="8932863" cy="271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" name="Worksheet" r:id="rId3" imgW="9791700" imgH="2926080" progId="Excel.Sheet.8">
                  <p:embed/>
                </p:oleObj>
              </mc:Choice>
              <mc:Fallback>
                <p:oleObj name="Worksheet" r:id="rId3" imgW="9791700" imgH="292608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4114800"/>
                        <a:ext cx="8932863" cy="271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982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4000" dirty="0" smtClean="0">
                <a:ea typeface="굴림" pitchFamily="34" charset="-127"/>
              </a:rPr>
              <a:t>Term Frequency: </a:t>
            </a:r>
            <a:r>
              <a:rPr lang="en-US" altLang="ko-KR" sz="4000" dirty="0" err="1" smtClean="0">
                <a:ea typeface="굴림" pitchFamily="34" charset="-127"/>
              </a:rPr>
              <a:t>tf</a:t>
            </a:r>
            <a:endParaRPr lang="en-US" altLang="ko-KR" sz="4000" dirty="0" smtClean="0">
              <a:ea typeface="굴림" pitchFamily="34" charset="-127"/>
            </a:endParaRPr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E2396D8-141F-4651-98ED-D4F5FC4B8995}" type="slidenum">
              <a:rPr lang="en-US" altLang="ko-KR" smtClean="0">
                <a:solidFill>
                  <a:srgbClr val="777777"/>
                </a:solidFill>
                <a:ea typeface="굴림" pitchFamily="34" charset="-127"/>
              </a:rPr>
              <a:pPr eaLnBrk="1" hangingPunct="1"/>
              <a:t>12</a:t>
            </a:fld>
            <a:r>
              <a:rPr lang="en-US" altLang="ko-KR" smtClean="0">
                <a:solidFill>
                  <a:srgbClr val="777777"/>
                </a:solidFill>
                <a:latin typeface="Times New Roman" pitchFamily="18" charset="0"/>
                <a:ea typeface="굴림" pitchFamily="34" charset="-127"/>
              </a:rPr>
              <a:t> 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492125" y="1676400"/>
            <a:ext cx="8186738" cy="3575050"/>
          </a:xfrm>
        </p:spPr>
        <p:txBody>
          <a:bodyPr/>
          <a:lstStyle/>
          <a:p>
            <a:r>
              <a:rPr lang="en-US" altLang="ko-KR" dirty="0" smtClean="0">
                <a:ea typeface="ＭＳ Ｐゴシック" panose="020B0600070205080204" pitchFamily="34" charset="-128"/>
              </a:rPr>
              <a:t>The </a:t>
            </a:r>
            <a:r>
              <a:rPr lang="en-US" altLang="ko-KR" dirty="0">
                <a:ea typeface="ＭＳ Ｐゴシック" panose="020B0600070205080204" pitchFamily="34" charset="-128"/>
              </a:rPr>
              <a:t>term frequency </a:t>
            </a:r>
            <a:r>
              <a:rPr lang="en-US" altLang="ko-KR" dirty="0" err="1">
                <a:ea typeface="ＭＳ Ｐゴシック" panose="020B0600070205080204" pitchFamily="34" charset="-128"/>
              </a:rPr>
              <a:t>tf</a:t>
            </a:r>
            <a:r>
              <a:rPr lang="en-US" altLang="ko-KR" i="1" baseline="-25000" dirty="0" err="1">
                <a:ea typeface="ＭＳ Ｐゴシック" panose="020B0600070205080204" pitchFamily="34" charset="-128"/>
              </a:rPr>
              <a:t>t,d</a:t>
            </a:r>
            <a:r>
              <a:rPr lang="en-US" altLang="ko-KR" dirty="0">
                <a:ea typeface="ＭＳ Ｐゴシック" panose="020B0600070205080204" pitchFamily="34" charset="-128"/>
              </a:rPr>
              <a:t> of term </a:t>
            </a:r>
            <a:r>
              <a:rPr lang="en-US" altLang="ko-KR" i="1" dirty="0">
                <a:ea typeface="ＭＳ Ｐゴシック" panose="020B0600070205080204" pitchFamily="34" charset="-128"/>
              </a:rPr>
              <a:t>t</a:t>
            </a:r>
            <a:r>
              <a:rPr lang="en-US" altLang="ko-KR" dirty="0">
                <a:ea typeface="ＭＳ Ｐゴシック" panose="020B0600070205080204" pitchFamily="34" charset="-128"/>
              </a:rPr>
              <a:t> in document </a:t>
            </a:r>
            <a:r>
              <a:rPr lang="en-US" altLang="ko-KR" i="1" dirty="0">
                <a:ea typeface="ＭＳ Ｐゴシック" panose="020B0600070205080204" pitchFamily="34" charset="-128"/>
              </a:rPr>
              <a:t>d</a:t>
            </a:r>
            <a:r>
              <a:rPr lang="en-US" altLang="ko-KR" dirty="0">
                <a:ea typeface="ＭＳ Ｐゴシック" panose="020B0600070205080204" pitchFamily="34" charset="-128"/>
              </a:rPr>
              <a:t> is defined as the number of times that </a:t>
            </a:r>
            <a:r>
              <a:rPr lang="en-US" altLang="ko-KR" i="1" dirty="0">
                <a:ea typeface="ＭＳ Ｐゴシック" panose="020B0600070205080204" pitchFamily="34" charset="-128"/>
              </a:rPr>
              <a:t>t </a:t>
            </a:r>
            <a:r>
              <a:rPr lang="en-US" altLang="ko-KR" dirty="0">
                <a:ea typeface="ＭＳ Ｐゴシック" panose="020B0600070205080204" pitchFamily="34" charset="-128"/>
              </a:rPr>
              <a:t>occurs in </a:t>
            </a:r>
            <a:r>
              <a:rPr lang="en-US" altLang="ko-KR" i="1" dirty="0">
                <a:ea typeface="ＭＳ Ｐゴシック" panose="020B0600070205080204" pitchFamily="34" charset="-128"/>
              </a:rPr>
              <a:t>d</a:t>
            </a:r>
            <a:r>
              <a:rPr lang="en-US" altLang="ko-KR" dirty="0">
                <a:ea typeface="ＭＳ Ｐゴシック" panose="020B0600070205080204" pitchFamily="34" charset="-128"/>
              </a:rPr>
              <a:t>.</a:t>
            </a:r>
          </a:p>
          <a:p>
            <a:pPr eaLnBrk="1" hangingPunct="1"/>
            <a:r>
              <a:rPr lang="en-US" altLang="ko-KR" dirty="0" smtClean="0">
                <a:ea typeface="ＭＳ Ｐゴシック" panose="020B0600070205080204" pitchFamily="34" charset="-128"/>
              </a:rPr>
              <a:t>We </a:t>
            </a:r>
            <a:r>
              <a:rPr lang="en-US" altLang="ko-KR" dirty="0">
                <a:ea typeface="ＭＳ Ｐゴシック" panose="020B0600070205080204" pitchFamily="34" charset="-128"/>
              </a:rPr>
              <a:t>want to use </a:t>
            </a:r>
            <a:r>
              <a:rPr lang="en-US" altLang="ko-KR" dirty="0" err="1">
                <a:ea typeface="ＭＳ Ｐゴシック" panose="020B0600070205080204" pitchFamily="34" charset="-128"/>
              </a:rPr>
              <a:t>tf</a:t>
            </a:r>
            <a:r>
              <a:rPr lang="en-US" altLang="ko-KR" dirty="0">
                <a:ea typeface="ＭＳ Ｐゴシック" panose="020B0600070205080204" pitchFamily="34" charset="-128"/>
              </a:rPr>
              <a:t> when computing query-document match </a:t>
            </a:r>
            <a:r>
              <a:rPr lang="en-US" altLang="ko-KR" dirty="0" smtClean="0">
                <a:ea typeface="ＭＳ Ｐゴシック" panose="020B0600070205080204" pitchFamily="34" charset="-128"/>
              </a:rPr>
              <a:t>scores. </a:t>
            </a:r>
          </a:p>
          <a:p>
            <a:pPr lvl="1" eaLnBrk="1" hangingPunct="1"/>
            <a:r>
              <a:rPr lang="en-US" altLang="ko-KR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We put a higher rankings on documents containing a larger </a:t>
            </a:r>
            <a:r>
              <a:rPr lang="en-US" altLang="ko-KR" dirty="0" err="1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tf</a:t>
            </a:r>
            <a:r>
              <a:rPr lang="en-US" altLang="ko-KR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 of query words. </a:t>
            </a:r>
          </a:p>
          <a:p>
            <a:pPr lvl="1" eaLnBrk="1" hangingPunct="1"/>
            <a:endParaRPr lang="en-US" altLang="ko-KR" dirty="0">
              <a:solidFill>
                <a:srgbClr val="C00000"/>
              </a:solidFill>
              <a:ea typeface="ＭＳ Ｐゴシック" panose="020B0600070205080204" pitchFamily="34" charset="-128"/>
            </a:endParaRPr>
          </a:p>
          <a:p>
            <a:r>
              <a:rPr lang="en-US" altLang="ko-KR" dirty="0" smtClean="0">
                <a:ea typeface="ＭＳ Ｐゴシック" panose="020B0600070205080204" pitchFamily="34" charset="-128"/>
              </a:rPr>
              <a:t>However, the raw term frequency is not what we want: </a:t>
            </a:r>
          </a:p>
          <a:p>
            <a:pPr lvl="1" eaLnBrk="1" hangingPunct="1"/>
            <a:r>
              <a:rPr lang="en-US" altLang="ko-KR" dirty="0">
                <a:ea typeface="ＭＳ Ｐゴシック" panose="020B0600070205080204" pitchFamily="34" charset="-128"/>
              </a:rPr>
              <a:t>A document with 10 occurrences of the term is more relevant than a document with 1 occurrence of the term.</a:t>
            </a:r>
          </a:p>
          <a:p>
            <a:pPr lvl="1" eaLnBrk="1" hangingPunct="1"/>
            <a:r>
              <a:rPr lang="en-US" altLang="ko-KR" dirty="0">
                <a:ea typeface="ＭＳ Ｐゴシック" panose="020B0600070205080204" pitchFamily="34" charset="-128"/>
              </a:rPr>
              <a:t>But not 10 times more relevant.</a:t>
            </a:r>
          </a:p>
          <a:p>
            <a:pPr eaLnBrk="1" hangingPunct="1"/>
            <a:r>
              <a:rPr lang="en-US" altLang="ko-KR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Relevance </a:t>
            </a:r>
            <a:r>
              <a:rPr lang="en-US" altLang="ko-KR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does not increase proportionally with term frequency.</a:t>
            </a:r>
          </a:p>
        </p:txBody>
      </p:sp>
    </p:spTree>
    <p:extLst>
      <p:ext uri="{BB962C8B-B14F-4D97-AF65-F5344CB8AC3E}">
        <p14:creationId xmlns:p14="http://schemas.microsoft.com/office/powerpoint/2010/main" val="314766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4000" dirty="0" smtClean="0">
                <a:ea typeface="굴림" pitchFamily="34" charset="-127"/>
              </a:rPr>
              <a:t>Log-Frequency Weighting on </a:t>
            </a:r>
            <a:r>
              <a:rPr lang="en-US" altLang="ko-KR" sz="4000" dirty="0" err="1" smtClean="0">
                <a:ea typeface="굴림" pitchFamily="34" charset="-127"/>
              </a:rPr>
              <a:t>tf</a:t>
            </a:r>
            <a:endParaRPr lang="en-US" altLang="ko-KR" sz="4000" dirty="0" smtClean="0">
              <a:ea typeface="굴림" pitchFamily="34" charset="-127"/>
            </a:endParaRPr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E2396D8-141F-4651-98ED-D4F5FC4B8995}" type="slidenum">
              <a:rPr lang="en-US" altLang="ko-KR" smtClean="0">
                <a:solidFill>
                  <a:srgbClr val="777777"/>
                </a:solidFill>
                <a:ea typeface="굴림" pitchFamily="34" charset="-127"/>
              </a:rPr>
              <a:pPr eaLnBrk="1" hangingPunct="1"/>
              <a:t>13</a:t>
            </a:fld>
            <a:r>
              <a:rPr lang="en-US" altLang="ko-KR" smtClean="0">
                <a:solidFill>
                  <a:srgbClr val="777777"/>
                </a:solidFill>
                <a:latin typeface="Times New Roman" pitchFamily="18" charset="0"/>
                <a:ea typeface="굴림" pitchFamily="34" charset="-127"/>
              </a:rPr>
              <a:t> 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492125" y="1676400"/>
            <a:ext cx="8186738" cy="3575050"/>
          </a:xfrm>
        </p:spPr>
        <p:txBody>
          <a:bodyPr/>
          <a:lstStyle/>
          <a:p>
            <a:r>
              <a:rPr lang="en-US" altLang="ko-KR" dirty="0">
                <a:ea typeface="ＭＳ Ｐゴシック" panose="020B0600070205080204" pitchFamily="34" charset="-128"/>
              </a:rPr>
              <a:t>The log frequency weight </a:t>
            </a:r>
            <a:r>
              <a:rPr lang="en-US" altLang="ko-KR" dirty="0" err="1" smtClean="0">
                <a:ea typeface="ＭＳ Ｐゴシック" panose="020B0600070205080204" pitchFamily="34" charset="-128"/>
              </a:rPr>
              <a:t>w</a:t>
            </a:r>
            <a:r>
              <a:rPr lang="en-US" altLang="ko-KR" i="1" baseline="-25000" dirty="0" err="1" smtClean="0">
                <a:ea typeface="ＭＳ Ｐゴシック" panose="020B0600070205080204" pitchFamily="34" charset="-128"/>
              </a:rPr>
              <a:t>t,d</a:t>
            </a:r>
            <a:r>
              <a:rPr lang="en-US" altLang="ko-KR" i="1" baseline="-25000" dirty="0" smtClean="0">
                <a:ea typeface="ＭＳ Ｐゴシック" panose="020B0600070205080204" pitchFamily="34" charset="-128"/>
              </a:rPr>
              <a:t>  </a:t>
            </a:r>
            <a:r>
              <a:rPr lang="en-US" altLang="ko-KR" dirty="0" smtClean="0">
                <a:ea typeface="ＭＳ Ｐゴシック" panose="020B0600070205080204" pitchFamily="34" charset="-128"/>
              </a:rPr>
              <a:t>of </a:t>
            </a:r>
            <a:r>
              <a:rPr lang="en-US" altLang="ko-KR" dirty="0">
                <a:ea typeface="ＭＳ Ｐゴシック" panose="020B0600070205080204" pitchFamily="34" charset="-128"/>
              </a:rPr>
              <a:t>term </a:t>
            </a:r>
            <a:r>
              <a:rPr lang="en-US" altLang="ko-KR" i="1" dirty="0">
                <a:ea typeface="ＭＳ Ｐゴシック" panose="020B0600070205080204" pitchFamily="34" charset="-128"/>
              </a:rPr>
              <a:t>t</a:t>
            </a:r>
            <a:r>
              <a:rPr lang="en-US" altLang="ko-KR" dirty="0">
                <a:ea typeface="ＭＳ Ｐゴシック" panose="020B0600070205080204" pitchFamily="34" charset="-128"/>
              </a:rPr>
              <a:t> in </a:t>
            </a:r>
            <a:r>
              <a:rPr lang="en-US" altLang="ko-KR" i="1" dirty="0">
                <a:ea typeface="ＭＳ Ｐゴシック" panose="020B0600070205080204" pitchFamily="34" charset="-128"/>
              </a:rPr>
              <a:t>d</a:t>
            </a:r>
            <a:r>
              <a:rPr lang="en-US" altLang="ko-KR" dirty="0">
                <a:ea typeface="ＭＳ Ｐゴシック" panose="020B0600070205080204" pitchFamily="34" charset="-128"/>
              </a:rPr>
              <a:t> is</a:t>
            </a:r>
          </a:p>
          <a:p>
            <a:endParaRPr lang="en-US" altLang="ko-KR" dirty="0" smtClean="0">
              <a:ea typeface="ＭＳ Ｐゴシック" panose="020B0600070205080204" pitchFamily="34" charset="-128"/>
            </a:endParaRPr>
          </a:p>
          <a:p>
            <a:endParaRPr lang="en-US" altLang="ko-KR" dirty="0" smtClean="0">
              <a:ea typeface="ＭＳ Ｐゴシック" panose="020B0600070205080204" pitchFamily="34" charset="-128"/>
            </a:endParaRPr>
          </a:p>
          <a:p>
            <a:endParaRPr lang="en-US" altLang="ko-KR" dirty="0">
              <a:ea typeface="ＭＳ Ｐゴシック" panose="020B0600070205080204" pitchFamily="34" charset="-128"/>
            </a:endParaRPr>
          </a:p>
          <a:p>
            <a:r>
              <a:rPr lang="en-US" altLang="ko-KR" dirty="0">
                <a:ea typeface="ＭＳ Ｐゴシック" panose="020B0600070205080204" pitchFamily="34" charset="-128"/>
              </a:rPr>
              <a:t>0 → 0, 1 → 1, 2 → 1.3, 10 → 2, 1000 → 4, etc</a:t>
            </a:r>
            <a:r>
              <a:rPr lang="en-US" altLang="ko-KR" dirty="0" smtClean="0">
                <a:ea typeface="ＭＳ Ｐゴシック" panose="020B0600070205080204" pitchFamily="34" charset="-128"/>
              </a:rPr>
              <a:t>.</a:t>
            </a:r>
          </a:p>
          <a:p>
            <a:pPr eaLnBrk="1" hangingPunct="1"/>
            <a:r>
              <a:rPr lang="en-US" altLang="ko-KR" dirty="0">
                <a:ea typeface="ＭＳ Ｐゴシック" panose="020B0600070205080204" pitchFamily="34" charset="-128"/>
              </a:rPr>
              <a:t>Score for a document-query pair: sum over terms </a:t>
            </a:r>
            <a:r>
              <a:rPr lang="en-US" altLang="ko-KR" i="1" dirty="0">
                <a:ea typeface="ＭＳ Ｐゴシック" panose="020B0600070205080204" pitchFamily="34" charset="-128"/>
              </a:rPr>
              <a:t>t</a:t>
            </a:r>
            <a:r>
              <a:rPr lang="en-US" altLang="ko-KR" dirty="0">
                <a:ea typeface="ＭＳ Ｐゴシック" panose="020B0600070205080204" pitchFamily="34" charset="-128"/>
              </a:rPr>
              <a:t> in both </a:t>
            </a:r>
            <a:r>
              <a:rPr lang="en-US" altLang="ko-KR" i="1" dirty="0">
                <a:ea typeface="ＭＳ Ｐゴシック" panose="020B0600070205080204" pitchFamily="34" charset="-128"/>
              </a:rPr>
              <a:t>q</a:t>
            </a:r>
            <a:r>
              <a:rPr lang="en-US" altLang="ko-KR" dirty="0">
                <a:ea typeface="ＭＳ Ｐゴシック" panose="020B0600070205080204" pitchFamily="34" charset="-128"/>
              </a:rPr>
              <a:t> and </a:t>
            </a:r>
            <a:r>
              <a:rPr lang="en-US" altLang="ko-KR" i="1" dirty="0">
                <a:ea typeface="ＭＳ Ｐゴシック" panose="020B0600070205080204" pitchFamily="34" charset="-128"/>
              </a:rPr>
              <a:t>d</a:t>
            </a:r>
            <a:r>
              <a:rPr lang="en-US" altLang="ko-KR" dirty="0">
                <a:ea typeface="ＭＳ Ｐゴシック" panose="020B0600070205080204" pitchFamily="34" charset="-128"/>
              </a:rPr>
              <a:t>:</a:t>
            </a:r>
          </a:p>
          <a:p>
            <a:pPr lvl="1" eaLnBrk="1" hangingPunct="1"/>
            <a:r>
              <a:rPr lang="en-US" altLang="ko-KR" dirty="0">
                <a:ea typeface="ＭＳ Ｐゴシック" panose="020B0600070205080204" pitchFamily="34" charset="-128"/>
              </a:rPr>
              <a:t>score</a:t>
            </a:r>
          </a:p>
          <a:p>
            <a:endParaRPr lang="en-US" altLang="ko-KR" dirty="0">
              <a:ea typeface="ＭＳ Ｐゴシック" panose="020B0600070205080204" pitchFamily="34" charset="-128"/>
            </a:endParaRPr>
          </a:p>
          <a:p>
            <a:r>
              <a:rPr lang="en-US" altLang="ko-KR" dirty="0">
                <a:ea typeface="ＭＳ Ｐゴシック" panose="020B0600070205080204" pitchFamily="34" charset="-128"/>
              </a:rPr>
              <a:t>The score is 0 if none of the query terms is present in the document</a:t>
            </a:r>
            <a:r>
              <a:rPr lang="en-US" altLang="ko-KR" dirty="0" smtClean="0">
                <a:ea typeface="ＭＳ Ｐゴシック" panose="020B0600070205080204" pitchFamily="34" charset="-128"/>
              </a:rPr>
              <a:t>. </a:t>
            </a:r>
            <a:endParaRPr lang="en-US" altLang="ko-KR" dirty="0">
              <a:ea typeface="ＭＳ Ｐゴシック" panose="020B0600070205080204" pitchFamily="34" charset="-128"/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1384300" y="2209800"/>
          <a:ext cx="5321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2" name="Equation" r:id="rId4" imgW="2108160" imgH="457200" progId="Equation.3">
                  <p:embed/>
                </p:oleObj>
              </mc:Choice>
              <mc:Fallback>
                <p:oleObj name="Equation" r:id="rId4" imgW="21081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4300" y="2209800"/>
                        <a:ext cx="53213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5557638"/>
              </p:ext>
            </p:extLst>
          </p:nvPr>
        </p:nvGraphicFramePr>
        <p:xfrm>
          <a:off x="1905000" y="4300538"/>
          <a:ext cx="3538538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3" name="Equation" r:id="rId6" imgW="1358640" imgH="279360" progId="Equation.3">
                  <p:embed/>
                </p:oleObj>
              </mc:Choice>
              <mc:Fallback>
                <p:oleObj name="Equation" r:id="rId6" imgW="135864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300538"/>
                        <a:ext cx="3538538" cy="72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74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4000" dirty="0" smtClean="0">
                <a:ea typeface="굴림" pitchFamily="34" charset="-127"/>
              </a:rPr>
              <a:t>Another Issue of Term Frequency</a:t>
            </a:r>
            <a:endParaRPr lang="en-US" altLang="ko-KR" sz="4000" dirty="0" smtClean="0">
              <a:ea typeface="굴림" pitchFamily="34" charset="-127"/>
            </a:endParaRPr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E2396D8-141F-4651-98ED-D4F5FC4B8995}" type="slidenum">
              <a:rPr lang="en-US" altLang="ko-KR" smtClean="0">
                <a:solidFill>
                  <a:srgbClr val="777777"/>
                </a:solidFill>
                <a:ea typeface="굴림" pitchFamily="34" charset="-127"/>
              </a:rPr>
              <a:pPr eaLnBrk="1" hangingPunct="1"/>
              <a:t>14</a:t>
            </a:fld>
            <a:r>
              <a:rPr lang="en-US" altLang="ko-KR" smtClean="0">
                <a:solidFill>
                  <a:srgbClr val="777777"/>
                </a:solidFill>
                <a:latin typeface="Times New Roman" pitchFamily="18" charset="0"/>
                <a:ea typeface="굴림" pitchFamily="34" charset="-127"/>
              </a:rPr>
              <a:t> 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492125" y="1676400"/>
            <a:ext cx="8186738" cy="3575050"/>
          </a:xfrm>
        </p:spPr>
        <p:txBody>
          <a:bodyPr/>
          <a:lstStyle/>
          <a:p>
            <a:r>
              <a:rPr lang="en-US" altLang="ko-KR" dirty="0" smtClean="0"/>
              <a:t>Log-frequency weighting handles the issue of the frequency not being proportional to the relevance </a:t>
            </a:r>
            <a:r>
              <a:rPr lang="en-US" altLang="ko-KR" dirty="0" smtClean="0">
                <a:solidFill>
                  <a:srgbClr val="C00000"/>
                </a:solidFill>
              </a:rPr>
              <a:t>within a single term</a:t>
            </a:r>
            <a:r>
              <a:rPr lang="en-US" altLang="ko-KR" dirty="0" smtClean="0">
                <a:solidFill>
                  <a:srgbClr val="0070C0"/>
                </a:solidFill>
              </a:rPr>
              <a:t>. </a:t>
            </a:r>
          </a:p>
          <a:p>
            <a:endParaRPr lang="en-US" altLang="ko-KR" dirty="0">
              <a:solidFill>
                <a:srgbClr val="0070C0"/>
              </a:solidFill>
            </a:endParaRPr>
          </a:p>
          <a:p>
            <a:r>
              <a:rPr lang="en-US" altLang="ko-KR" dirty="0" smtClean="0"/>
              <a:t>How about the relevance </a:t>
            </a:r>
            <a:r>
              <a:rPr lang="en-US" altLang="ko-KR" dirty="0" smtClean="0">
                <a:solidFill>
                  <a:srgbClr val="C00000"/>
                </a:solidFill>
              </a:rPr>
              <a:t>between different terms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e.g., Which </a:t>
            </a:r>
            <a:r>
              <a:rPr lang="en-US" altLang="ko-KR" dirty="0"/>
              <a:t>of these tells you more about a document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smtClean="0"/>
              <a:t>Suppose our query is “handsome person”</a:t>
            </a:r>
            <a:endParaRPr lang="en-US" altLang="ko-KR" dirty="0"/>
          </a:p>
          <a:p>
            <a:pPr lvl="1"/>
            <a:r>
              <a:rPr lang="en-US" altLang="ko-KR" dirty="0" smtClean="0"/>
              <a:t>10 </a:t>
            </a:r>
            <a:r>
              <a:rPr lang="en-US" altLang="ko-KR" dirty="0"/>
              <a:t>occurrences of </a:t>
            </a:r>
            <a:r>
              <a:rPr lang="en-US" altLang="ko-KR" dirty="0" smtClean="0"/>
              <a:t>“handsome”?</a:t>
            </a:r>
            <a:endParaRPr lang="en-US" altLang="ko-KR" dirty="0"/>
          </a:p>
          <a:p>
            <a:pPr lvl="1"/>
            <a:r>
              <a:rPr lang="en-US" altLang="ko-KR" dirty="0" smtClean="0"/>
              <a:t>10 </a:t>
            </a:r>
            <a:r>
              <a:rPr lang="en-US" altLang="ko-KR" dirty="0"/>
              <a:t>occurrences of </a:t>
            </a:r>
            <a:r>
              <a:rPr lang="en-US" altLang="ko-KR" dirty="0" smtClean="0"/>
              <a:t>“person”?</a:t>
            </a:r>
          </a:p>
          <a:p>
            <a:endParaRPr lang="en-US" altLang="ko-KR" dirty="0">
              <a:ea typeface="ＭＳ Ｐゴシック" panose="020B0600070205080204" pitchFamily="34" charset="-128"/>
            </a:endParaRPr>
          </a:p>
          <a:p>
            <a:r>
              <a:rPr lang="en-US" altLang="ko-KR" dirty="0"/>
              <a:t>Would like to attenuate the weights of common terms</a:t>
            </a:r>
          </a:p>
          <a:p>
            <a:pPr lvl="1"/>
            <a:r>
              <a:rPr lang="en-US" altLang="ko-KR" dirty="0" smtClean="0"/>
              <a:t>But </a:t>
            </a:r>
            <a:r>
              <a:rPr lang="en-US" altLang="ko-KR" dirty="0"/>
              <a:t>what is "common"?</a:t>
            </a:r>
            <a:endParaRPr lang="en-US" altLang="ko-KR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043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4000" dirty="0" smtClean="0">
                <a:ea typeface="굴림" pitchFamily="34" charset="-127"/>
              </a:rPr>
              <a:t>Document Frequency</a:t>
            </a:r>
            <a:endParaRPr lang="en-US" altLang="ko-KR" sz="4000" dirty="0" smtClean="0">
              <a:ea typeface="굴림" pitchFamily="34" charset="-127"/>
            </a:endParaRPr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E2396D8-141F-4651-98ED-D4F5FC4B8995}" type="slidenum">
              <a:rPr lang="en-US" altLang="ko-KR" smtClean="0">
                <a:solidFill>
                  <a:srgbClr val="777777"/>
                </a:solidFill>
                <a:ea typeface="굴림" pitchFamily="34" charset="-127"/>
              </a:rPr>
              <a:pPr eaLnBrk="1" hangingPunct="1"/>
              <a:t>15</a:t>
            </a:fld>
            <a:r>
              <a:rPr lang="en-US" altLang="ko-KR" smtClean="0">
                <a:solidFill>
                  <a:srgbClr val="777777"/>
                </a:solidFill>
                <a:latin typeface="Times New Roman" pitchFamily="18" charset="0"/>
                <a:ea typeface="굴림" pitchFamily="34" charset="-127"/>
              </a:rPr>
              <a:t> 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492125" y="1676400"/>
            <a:ext cx="8186738" cy="3575050"/>
          </a:xfrm>
        </p:spPr>
        <p:txBody>
          <a:bodyPr/>
          <a:lstStyle/>
          <a:p>
            <a:pPr eaLnBrk="1" hangingPunct="1"/>
            <a:r>
              <a:rPr lang="en-US" altLang="ko-KR" dirty="0">
                <a:ea typeface="ＭＳ Ｐゴシック" panose="020B0600070205080204" pitchFamily="34" charset="-128"/>
              </a:rPr>
              <a:t>Rare terms are more informative than frequent terms</a:t>
            </a:r>
          </a:p>
          <a:p>
            <a:pPr lvl="1" eaLnBrk="1" hangingPunct="1"/>
            <a:r>
              <a:rPr lang="en-US" altLang="ko-KR" dirty="0">
                <a:ea typeface="ＭＳ Ｐゴシック" panose="020B0600070205080204" pitchFamily="34" charset="-128"/>
              </a:rPr>
              <a:t>Recall stop words</a:t>
            </a:r>
          </a:p>
          <a:p>
            <a:endParaRPr lang="en-US" altLang="ko-KR" dirty="0" smtClean="0">
              <a:solidFill>
                <a:srgbClr val="C00000"/>
              </a:solidFill>
              <a:ea typeface="ＭＳ Ｐゴシック" panose="020B0600070205080204" pitchFamily="34" charset="-128"/>
            </a:endParaRPr>
          </a:p>
          <a:p>
            <a:r>
              <a:rPr lang="en-US" altLang="ko-KR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Let’s put more weights on rare terms. </a:t>
            </a:r>
          </a:p>
          <a:p>
            <a:pPr lvl="1"/>
            <a:r>
              <a:rPr lang="en-US" altLang="ko-KR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e.g</a:t>
            </a:r>
            <a:r>
              <a:rPr lang="en-US" altLang="ko-KR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., </a:t>
            </a:r>
            <a:r>
              <a:rPr lang="en-US" altLang="ko-KR" i="1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“handsome” </a:t>
            </a:r>
            <a:r>
              <a:rPr lang="en-US" altLang="ko-KR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is rarer than </a:t>
            </a:r>
            <a:r>
              <a:rPr lang="en-US" altLang="ko-KR" i="1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“person”. </a:t>
            </a:r>
          </a:p>
          <a:p>
            <a:endParaRPr lang="en-US" altLang="ko-KR" dirty="0">
              <a:solidFill>
                <a:srgbClr val="C00000"/>
              </a:solidFill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ko-KR" dirty="0" err="1">
                <a:ea typeface="ＭＳ Ｐゴシック" panose="020B0600070205080204" pitchFamily="34" charset="-128"/>
              </a:rPr>
              <a:t>df</a:t>
            </a:r>
            <a:r>
              <a:rPr lang="en-US" altLang="ko-KR" i="1" baseline="-25000" dirty="0" err="1">
                <a:ea typeface="ＭＳ Ｐゴシック" panose="020B0600070205080204" pitchFamily="34" charset="-128"/>
              </a:rPr>
              <a:t>t</a:t>
            </a:r>
            <a:r>
              <a:rPr lang="en-US" altLang="ko-KR" dirty="0">
                <a:ea typeface="ＭＳ Ｐゴシック" panose="020B0600070205080204" pitchFamily="34" charset="-128"/>
              </a:rPr>
              <a:t> </a:t>
            </a:r>
            <a:r>
              <a:rPr lang="en-US" altLang="ko-KR" dirty="0" smtClean="0">
                <a:ea typeface="ＭＳ Ｐゴシック" panose="020B0600070205080204" pitchFamily="34" charset="-128"/>
              </a:rPr>
              <a:t>(the d</a:t>
            </a:r>
            <a:r>
              <a:rPr lang="en-US" altLang="ko-KR" dirty="0" smtClean="0"/>
              <a:t>ocument frequency of the term </a:t>
            </a:r>
            <a:r>
              <a:rPr lang="en-US" altLang="ko-KR" i="1" dirty="0" smtClean="0"/>
              <a:t>t</a:t>
            </a:r>
            <a:r>
              <a:rPr lang="en-US" altLang="ko-KR" dirty="0" smtClean="0"/>
              <a:t>): </a:t>
            </a:r>
            <a:r>
              <a:rPr lang="en-US" altLang="ko-KR" dirty="0" smtClean="0">
                <a:ea typeface="ＭＳ Ｐゴシック" panose="020B0600070205080204" pitchFamily="34" charset="-128"/>
              </a:rPr>
              <a:t>the </a:t>
            </a:r>
            <a:r>
              <a:rPr lang="en-US" altLang="ko-KR" dirty="0">
                <a:ea typeface="ＭＳ Ｐゴシック" panose="020B0600070205080204" pitchFamily="34" charset="-128"/>
              </a:rPr>
              <a:t>number of documents that contain </a:t>
            </a:r>
            <a:r>
              <a:rPr lang="en-US" altLang="ko-KR" i="1" dirty="0">
                <a:ea typeface="ＭＳ Ｐゴシック" panose="020B0600070205080204" pitchFamily="34" charset="-128"/>
              </a:rPr>
              <a:t>t</a:t>
            </a:r>
            <a:endParaRPr lang="en-US" altLang="ko-KR" dirty="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ko-KR" dirty="0" err="1">
                <a:ea typeface="ＭＳ Ｐゴシック" panose="020B0600070205080204" pitchFamily="34" charset="-128"/>
              </a:rPr>
              <a:t>df</a:t>
            </a:r>
            <a:r>
              <a:rPr lang="en-US" altLang="ko-KR" i="1" baseline="-25000" dirty="0" err="1">
                <a:ea typeface="ＭＳ Ｐゴシック" panose="020B0600070205080204" pitchFamily="34" charset="-128"/>
              </a:rPr>
              <a:t>t</a:t>
            </a:r>
            <a:r>
              <a:rPr lang="en-US" altLang="ko-KR" dirty="0">
                <a:ea typeface="ＭＳ Ｐゴシック" panose="020B0600070205080204" pitchFamily="34" charset="-128"/>
              </a:rPr>
              <a:t> is an </a:t>
            </a:r>
            <a:r>
              <a:rPr lang="en-US" altLang="ko-KR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inverse</a:t>
            </a:r>
            <a:r>
              <a:rPr lang="en-US" altLang="ko-KR" dirty="0">
                <a:ea typeface="ＭＳ Ｐゴシック" panose="020B0600070205080204" pitchFamily="34" charset="-128"/>
              </a:rPr>
              <a:t> measure of the </a:t>
            </a:r>
            <a:r>
              <a:rPr lang="en-US" altLang="ko-KR" dirty="0" err="1">
                <a:ea typeface="ＭＳ Ｐゴシック" panose="020B0600070205080204" pitchFamily="34" charset="-128"/>
              </a:rPr>
              <a:t>informativeness</a:t>
            </a:r>
            <a:r>
              <a:rPr lang="en-US" altLang="ko-KR" dirty="0">
                <a:ea typeface="ＭＳ Ｐゴシック" panose="020B0600070205080204" pitchFamily="34" charset="-128"/>
              </a:rPr>
              <a:t> of </a:t>
            </a:r>
            <a:r>
              <a:rPr lang="en-US" altLang="ko-KR" i="1" dirty="0">
                <a:ea typeface="ＭＳ Ｐゴシック" panose="020B0600070205080204" pitchFamily="34" charset="-128"/>
              </a:rPr>
              <a:t>t</a:t>
            </a:r>
          </a:p>
          <a:p>
            <a:pPr lvl="1" eaLnBrk="1" hangingPunct="1"/>
            <a:r>
              <a:rPr lang="en-US" altLang="ko-KR" dirty="0" err="1">
                <a:ea typeface="ＭＳ Ｐゴシック" panose="020B0600070205080204" pitchFamily="34" charset="-128"/>
              </a:rPr>
              <a:t>df</a:t>
            </a:r>
            <a:r>
              <a:rPr lang="en-US" altLang="ko-KR" i="1" baseline="-25000" dirty="0" err="1">
                <a:ea typeface="ＭＳ Ｐゴシック" panose="020B0600070205080204" pitchFamily="34" charset="-128"/>
              </a:rPr>
              <a:t>t</a:t>
            </a:r>
            <a:r>
              <a:rPr lang="en-US" altLang="ko-KR" i="1" baseline="-25000" dirty="0">
                <a:ea typeface="ＭＳ Ｐゴシック" panose="020B0600070205080204" pitchFamily="34" charset="-128"/>
              </a:rPr>
              <a:t> </a:t>
            </a:r>
            <a:r>
              <a:rPr lang="en-US" altLang="ko-KR" dirty="0">
                <a:ea typeface="ＭＳ Ｐゴシック" panose="020B0600070205080204" pitchFamily="34" charset="-128"/>
              </a:rPr>
              <a:t> </a:t>
            </a:r>
            <a:r>
              <a:rPr lang="en-US" altLang="ko-KR" dirty="0">
                <a:ea typeface="ＭＳ Ｐゴシック" panose="020B0600070205080204" pitchFamily="34" charset="-128"/>
                <a:sym typeface="Symbol" panose="05050102010706020507" pitchFamily="18" charset="2"/>
              </a:rPr>
              <a:t> </a:t>
            </a:r>
            <a:r>
              <a:rPr lang="en-US" altLang="ko-KR" i="1" dirty="0" smtClean="0">
                <a:ea typeface="ＭＳ Ｐゴシック" panose="020B0600070205080204" pitchFamily="34" charset="-128"/>
              </a:rPr>
              <a:t>N </a:t>
            </a:r>
            <a:r>
              <a:rPr lang="en-US" altLang="ko-KR" dirty="0" smtClean="0">
                <a:ea typeface="ＭＳ Ｐゴシック" panose="020B0600070205080204" pitchFamily="34" charset="-128"/>
              </a:rPr>
              <a:t>(total number of documents)</a:t>
            </a:r>
          </a:p>
          <a:p>
            <a:pPr lvl="1" eaLnBrk="1" hangingPunct="1"/>
            <a:endParaRPr lang="en-US" altLang="ko-KR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ko-KR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3809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4000" dirty="0" smtClean="0">
                <a:ea typeface="굴림" pitchFamily="34" charset="-127"/>
              </a:rPr>
              <a:t>Inverse Document Frequency (</a:t>
            </a:r>
            <a:r>
              <a:rPr lang="en-US" altLang="ko-KR" sz="4000" dirty="0" err="1" smtClean="0">
                <a:ea typeface="굴림" pitchFamily="34" charset="-127"/>
              </a:rPr>
              <a:t>idf</a:t>
            </a:r>
            <a:r>
              <a:rPr lang="en-US" altLang="ko-KR" sz="4000" dirty="0" smtClean="0">
                <a:ea typeface="굴림" pitchFamily="34" charset="-127"/>
              </a:rPr>
              <a:t>)</a:t>
            </a:r>
            <a:endParaRPr lang="en-US" altLang="ko-KR" sz="4000" dirty="0" smtClean="0">
              <a:ea typeface="굴림" pitchFamily="34" charset="-127"/>
            </a:endParaRPr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E2396D8-141F-4651-98ED-D4F5FC4B8995}" type="slidenum">
              <a:rPr lang="en-US" altLang="ko-KR" smtClean="0">
                <a:solidFill>
                  <a:srgbClr val="777777"/>
                </a:solidFill>
                <a:ea typeface="굴림" pitchFamily="34" charset="-127"/>
              </a:rPr>
              <a:pPr eaLnBrk="1" hangingPunct="1"/>
              <a:t>16</a:t>
            </a:fld>
            <a:r>
              <a:rPr lang="en-US" altLang="ko-KR" smtClean="0">
                <a:solidFill>
                  <a:srgbClr val="777777"/>
                </a:solidFill>
                <a:latin typeface="Times New Roman" pitchFamily="18" charset="0"/>
                <a:ea typeface="굴림" pitchFamily="34" charset="-127"/>
              </a:rPr>
              <a:t> 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492125" y="1676400"/>
            <a:ext cx="8186738" cy="3575050"/>
          </a:xfrm>
        </p:spPr>
        <p:txBody>
          <a:bodyPr/>
          <a:lstStyle/>
          <a:p>
            <a:pPr eaLnBrk="1" hangingPunct="1"/>
            <a:r>
              <a:rPr lang="en-US" altLang="ko-KR" dirty="0" err="1" smtClean="0">
                <a:ea typeface="ＭＳ Ｐゴシック" panose="020B0600070205080204" pitchFamily="34" charset="-128"/>
              </a:rPr>
              <a:t>idf</a:t>
            </a:r>
            <a:r>
              <a:rPr lang="en-US" altLang="ko-KR" i="1" baseline="-25000" dirty="0" err="1" smtClean="0">
                <a:ea typeface="ＭＳ Ｐゴシック" panose="020B0600070205080204" pitchFamily="34" charset="-128"/>
              </a:rPr>
              <a:t>t</a:t>
            </a:r>
            <a:r>
              <a:rPr lang="en-US" altLang="ko-KR" dirty="0" smtClean="0">
                <a:ea typeface="ＭＳ Ｐゴシック" panose="020B0600070205080204" pitchFamily="34" charset="-128"/>
              </a:rPr>
              <a:t> </a:t>
            </a:r>
            <a:r>
              <a:rPr lang="en-US" altLang="ko-KR" dirty="0">
                <a:ea typeface="ＭＳ Ｐゴシック" panose="020B0600070205080204" pitchFamily="34" charset="-128"/>
              </a:rPr>
              <a:t>(the </a:t>
            </a:r>
            <a:r>
              <a:rPr lang="en-US" altLang="ko-KR" dirty="0" smtClean="0">
                <a:solidFill>
                  <a:srgbClr val="0070C0"/>
                </a:solidFill>
                <a:ea typeface="ＭＳ Ｐゴシック" panose="020B0600070205080204" pitchFamily="34" charset="-128"/>
              </a:rPr>
              <a:t>inverse</a:t>
            </a:r>
            <a:r>
              <a:rPr lang="en-US" altLang="ko-KR" dirty="0" smtClean="0">
                <a:ea typeface="ＭＳ Ｐゴシック" panose="020B0600070205080204" pitchFamily="34" charset="-128"/>
              </a:rPr>
              <a:t> d</a:t>
            </a:r>
            <a:r>
              <a:rPr lang="en-US" altLang="ko-KR" dirty="0" smtClean="0"/>
              <a:t>ocument </a:t>
            </a:r>
            <a:r>
              <a:rPr lang="en-US" altLang="ko-KR" dirty="0"/>
              <a:t>frequency of the term </a:t>
            </a:r>
            <a:r>
              <a:rPr lang="en-US" altLang="ko-KR" i="1" dirty="0"/>
              <a:t>t</a:t>
            </a:r>
            <a:r>
              <a:rPr lang="en-US" altLang="ko-KR" dirty="0" smtClean="0"/>
              <a:t>):</a:t>
            </a:r>
          </a:p>
          <a:p>
            <a:pPr lvl="1" eaLnBrk="1" hangingPunct="1"/>
            <a:r>
              <a:rPr lang="en-US" altLang="ko-KR" dirty="0" smtClean="0">
                <a:solidFill>
                  <a:srgbClr val="0070C0"/>
                </a:solidFill>
                <a:ea typeface="ＭＳ Ｐゴシック" panose="020B0600070205080204" pitchFamily="34" charset="-128"/>
              </a:rPr>
              <a:t>Measure of </a:t>
            </a:r>
            <a:r>
              <a:rPr lang="en-US" altLang="ko-KR" dirty="0" err="1" smtClean="0">
                <a:solidFill>
                  <a:srgbClr val="0070C0"/>
                </a:solidFill>
                <a:ea typeface="ＭＳ Ｐゴシック" panose="020B0600070205080204" pitchFamily="34" charset="-128"/>
              </a:rPr>
              <a:t>informativeness</a:t>
            </a:r>
            <a:r>
              <a:rPr lang="en-US" altLang="ko-KR" dirty="0" smtClean="0">
                <a:solidFill>
                  <a:srgbClr val="0070C0"/>
                </a:solidFill>
                <a:ea typeface="ＭＳ Ｐゴシック" panose="020B0600070205080204" pitchFamily="34" charset="-128"/>
              </a:rPr>
              <a:t> of a term</a:t>
            </a:r>
            <a:r>
              <a:rPr lang="en-US" altLang="ko-KR" dirty="0">
                <a:ea typeface="ＭＳ Ｐゴシック" panose="020B0600070205080204" pitchFamily="34" charset="-128"/>
              </a:rPr>
              <a:t>: its rarity across the whole corpus (</a:t>
            </a:r>
            <a:r>
              <a:rPr lang="ko-KR" altLang="en-US" u="sng" dirty="0">
                <a:ea typeface="ＭＳ Ｐゴシック" panose="020B0600070205080204" pitchFamily="34" charset="-128"/>
              </a:rPr>
              <a:t>많은 문서가 그 </a:t>
            </a:r>
            <a:r>
              <a:rPr lang="ko-KR" altLang="en-US" u="sng" dirty="0" err="1">
                <a:ea typeface="ＭＳ Ｐゴシック" panose="020B0600070205080204" pitchFamily="34" charset="-128"/>
              </a:rPr>
              <a:t>색인어를</a:t>
            </a:r>
            <a:r>
              <a:rPr lang="ko-KR" altLang="en-US" u="sng" dirty="0">
                <a:ea typeface="ＭＳ Ｐゴシック" panose="020B0600070205080204" pitchFamily="34" charset="-128"/>
              </a:rPr>
              <a:t> 가지고 있을수록</a:t>
            </a:r>
            <a:r>
              <a:rPr lang="en-US" altLang="ko-KR" u="sng" dirty="0">
                <a:ea typeface="ＭＳ Ｐゴシック" panose="020B0600070205080204" pitchFamily="34" charset="-128"/>
              </a:rPr>
              <a:t>, </a:t>
            </a:r>
            <a:r>
              <a:rPr lang="ko-KR" altLang="en-US" u="sng" dirty="0">
                <a:ea typeface="ＭＳ Ｐゴシック" panose="020B0600070205080204" pitchFamily="34" charset="-128"/>
              </a:rPr>
              <a:t>그 </a:t>
            </a:r>
            <a:r>
              <a:rPr lang="ko-KR" altLang="en-US" u="sng" dirty="0" err="1">
                <a:ea typeface="ＭＳ Ｐゴシック" panose="020B0600070205080204" pitchFamily="34" charset="-128"/>
              </a:rPr>
              <a:t>색인어는</a:t>
            </a:r>
            <a:r>
              <a:rPr lang="ko-KR" altLang="en-US" u="sng" dirty="0">
                <a:ea typeface="ＭＳ Ｐゴシック" panose="020B0600070205080204" pitchFamily="34" charset="-128"/>
              </a:rPr>
              <a:t> 문서를 구분하는 변별력이 떨어진다</a:t>
            </a:r>
            <a:r>
              <a:rPr lang="en-US" altLang="ko-KR" u="sng" dirty="0">
                <a:ea typeface="ＭＳ Ｐゴシック" panose="020B0600070205080204" pitchFamily="34" charset="-128"/>
              </a:rPr>
              <a:t>.</a:t>
            </a:r>
            <a:r>
              <a:rPr lang="en-US" altLang="ko-KR" dirty="0">
                <a:ea typeface="ＭＳ Ｐゴシック" panose="020B0600070205080204" pitchFamily="34" charset="-128"/>
              </a:rPr>
              <a:t>)</a:t>
            </a:r>
          </a:p>
          <a:p>
            <a:pPr lvl="1" eaLnBrk="1" hangingPunct="1"/>
            <a:r>
              <a:rPr lang="en-US" altLang="ko-KR" dirty="0" smtClean="0">
                <a:ea typeface="ＭＳ Ｐゴシック" panose="020B0600070205080204" pitchFamily="34" charset="-128"/>
              </a:rPr>
              <a:t>A simple definition could be </a:t>
            </a:r>
            <a:r>
              <a:rPr lang="en-US" altLang="ko-KR" dirty="0" err="1">
                <a:ea typeface="ＭＳ Ｐゴシック" panose="020B0600070205080204" pitchFamily="34" charset="-128"/>
              </a:rPr>
              <a:t>idf</a:t>
            </a:r>
            <a:r>
              <a:rPr lang="en-US" altLang="ko-KR" i="1" baseline="-25000" dirty="0" err="1">
                <a:ea typeface="ＭＳ Ｐゴシック" panose="020B0600070205080204" pitchFamily="34" charset="-128"/>
              </a:rPr>
              <a:t>t</a:t>
            </a:r>
            <a:r>
              <a:rPr lang="en-US" altLang="ko-KR" dirty="0">
                <a:ea typeface="ＭＳ Ｐゴシック" panose="020B0600070205080204" pitchFamily="34" charset="-128"/>
              </a:rPr>
              <a:t> </a:t>
            </a:r>
            <a:r>
              <a:rPr lang="en-US" altLang="ko-KR" dirty="0" smtClean="0">
                <a:ea typeface="ＭＳ Ｐゴシック" panose="020B0600070205080204" pitchFamily="34" charset="-128"/>
              </a:rPr>
              <a:t> = 1 / </a:t>
            </a:r>
            <a:r>
              <a:rPr lang="en-US" altLang="ko-KR" dirty="0" err="1" smtClean="0">
                <a:ea typeface="ＭＳ Ｐゴシック" panose="020B0600070205080204" pitchFamily="34" charset="-128"/>
              </a:rPr>
              <a:t>df</a:t>
            </a:r>
            <a:r>
              <a:rPr lang="en-US" altLang="ko-KR" i="1" baseline="-25000" dirty="0" err="1" smtClean="0">
                <a:ea typeface="ＭＳ Ｐゴシック" panose="020B0600070205080204" pitchFamily="34" charset="-128"/>
              </a:rPr>
              <a:t>t</a:t>
            </a:r>
            <a:r>
              <a:rPr lang="en-US" altLang="ko-KR" dirty="0" smtClean="0">
                <a:ea typeface="ＭＳ Ｐゴシック" panose="020B0600070205080204" pitchFamily="34" charset="-128"/>
              </a:rPr>
              <a:t> </a:t>
            </a:r>
          </a:p>
          <a:p>
            <a:pPr lvl="1" eaLnBrk="1" hangingPunct="1"/>
            <a:endParaRPr lang="en-US" altLang="ko-KR" dirty="0" smtClean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ko-KR" dirty="0" smtClean="0">
                <a:ea typeface="ＭＳ Ｐゴシック" panose="020B0600070205080204" pitchFamily="34" charset="-128"/>
              </a:rPr>
              <a:t>However, the most commonly used definition is: </a:t>
            </a:r>
          </a:p>
          <a:p>
            <a:pPr lvl="1" eaLnBrk="1" hangingPunct="1"/>
            <a:r>
              <a:rPr lang="en-US" altLang="ko-KR" dirty="0" err="1">
                <a:ea typeface="ＭＳ Ｐゴシック" panose="020B0600070205080204" pitchFamily="34" charset="-128"/>
              </a:rPr>
              <a:t>idf</a:t>
            </a:r>
            <a:r>
              <a:rPr lang="en-US" altLang="ko-KR" i="1" baseline="-25000" dirty="0" err="1">
                <a:ea typeface="ＭＳ Ｐゴシック" panose="020B0600070205080204" pitchFamily="34" charset="-128"/>
              </a:rPr>
              <a:t>t</a:t>
            </a:r>
            <a:r>
              <a:rPr lang="en-US" altLang="ko-KR" dirty="0">
                <a:ea typeface="ＭＳ Ｐゴシック" panose="020B0600070205080204" pitchFamily="34" charset="-128"/>
              </a:rPr>
              <a:t>  </a:t>
            </a:r>
            <a:r>
              <a:rPr lang="en-US" altLang="ko-KR" dirty="0" smtClean="0">
                <a:ea typeface="ＭＳ Ｐゴシック" panose="020B0600070205080204" pitchFamily="34" charset="-128"/>
              </a:rPr>
              <a:t>= log</a:t>
            </a:r>
            <a:r>
              <a:rPr lang="en-US" altLang="ko-KR" baseline="-25000" dirty="0" smtClean="0">
                <a:ea typeface="ＭＳ Ｐゴシック" panose="020B0600070205080204" pitchFamily="34" charset="-128"/>
              </a:rPr>
              <a:t>10</a:t>
            </a:r>
            <a:r>
              <a:rPr lang="en-US" altLang="ko-KR" dirty="0" smtClean="0">
                <a:ea typeface="ＭＳ Ｐゴシック" panose="020B0600070205080204" pitchFamily="34" charset="-128"/>
              </a:rPr>
              <a:t>  ( </a:t>
            </a:r>
            <a:r>
              <a:rPr lang="en-US" altLang="ko-KR" i="1" dirty="0" smtClean="0">
                <a:ea typeface="ＭＳ Ｐゴシック" panose="020B0600070205080204" pitchFamily="34" charset="-128"/>
              </a:rPr>
              <a:t>N</a:t>
            </a:r>
            <a:r>
              <a:rPr lang="en-US" altLang="ko-KR" dirty="0" smtClean="0">
                <a:ea typeface="ＭＳ Ｐゴシック" panose="020B0600070205080204" pitchFamily="34" charset="-128"/>
              </a:rPr>
              <a:t> </a:t>
            </a:r>
            <a:r>
              <a:rPr lang="en-US" altLang="ko-KR" dirty="0">
                <a:ea typeface="ＭＳ Ｐゴシック" panose="020B0600070205080204" pitchFamily="34" charset="-128"/>
              </a:rPr>
              <a:t>/ </a:t>
            </a:r>
            <a:r>
              <a:rPr lang="en-US" altLang="ko-KR" dirty="0" err="1">
                <a:ea typeface="ＭＳ Ｐゴシック" panose="020B0600070205080204" pitchFamily="34" charset="-128"/>
              </a:rPr>
              <a:t>df</a:t>
            </a:r>
            <a:r>
              <a:rPr lang="en-US" altLang="ko-KR" i="1" baseline="-25000" dirty="0" err="1">
                <a:ea typeface="ＭＳ Ｐゴシック" panose="020B0600070205080204" pitchFamily="34" charset="-128"/>
              </a:rPr>
              <a:t>t</a:t>
            </a:r>
            <a:r>
              <a:rPr lang="en-US" altLang="ko-KR" dirty="0">
                <a:ea typeface="ＭＳ Ｐゴシック" panose="020B0600070205080204" pitchFamily="34" charset="-128"/>
              </a:rPr>
              <a:t> </a:t>
            </a:r>
            <a:r>
              <a:rPr lang="en-US" altLang="ko-KR" dirty="0" smtClean="0">
                <a:ea typeface="ＭＳ Ｐゴシック" panose="020B0600070205080204" pitchFamily="34" charset="-128"/>
              </a:rPr>
              <a:t>) where </a:t>
            </a:r>
            <a:r>
              <a:rPr lang="en-US" altLang="ko-KR" i="1" dirty="0" smtClean="0">
                <a:ea typeface="ＭＳ Ｐゴシック" panose="020B0600070205080204" pitchFamily="34" charset="-128"/>
              </a:rPr>
              <a:t>N</a:t>
            </a:r>
            <a:r>
              <a:rPr lang="en-US" altLang="ko-KR" dirty="0" smtClean="0">
                <a:ea typeface="ＭＳ Ｐゴシック" panose="020B0600070205080204" pitchFamily="34" charset="-128"/>
              </a:rPr>
              <a:t> is the total number of documents. </a:t>
            </a:r>
          </a:p>
          <a:p>
            <a:pPr lvl="1" eaLnBrk="1" hangingPunct="1"/>
            <a:r>
              <a:rPr lang="en-US" altLang="ko-KR" dirty="0" smtClean="0">
                <a:ea typeface="ＭＳ Ｐゴシック" panose="020B0600070205080204" pitchFamily="34" charset="-128"/>
              </a:rPr>
              <a:t>Why logarithm?</a:t>
            </a:r>
          </a:p>
          <a:p>
            <a:pPr lvl="2" eaLnBrk="1" hangingPunct="1"/>
            <a:r>
              <a:rPr lang="en-US" altLang="ko-KR" dirty="0" err="1">
                <a:ea typeface="ＭＳ Ｐゴシック" panose="020B0600070205080204" pitchFamily="34" charset="-128"/>
              </a:rPr>
              <a:t>idf</a:t>
            </a:r>
            <a:r>
              <a:rPr lang="en-US" altLang="ko-KR" i="1" baseline="-25000" dirty="0" err="1">
                <a:ea typeface="ＭＳ Ｐゴシック" panose="020B0600070205080204" pitchFamily="34" charset="-128"/>
              </a:rPr>
              <a:t>t</a:t>
            </a:r>
            <a:r>
              <a:rPr lang="en-US" altLang="ko-KR" i="1" baseline="-25000" dirty="0">
                <a:ea typeface="ＭＳ Ｐゴシック" panose="020B0600070205080204" pitchFamily="34" charset="-128"/>
              </a:rPr>
              <a:t> </a:t>
            </a:r>
            <a:r>
              <a:rPr lang="en-US" altLang="ko-KR" dirty="0" smtClean="0">
                <a:ea typeface="ＭＳ Ｐゴシック" panose="020B0600070205080204" pitchFamily="34" charset="-128"/>
              </a:rPr>
              <a:t> values will have more differences for small </a:t>
            </a:r>
            <a:r>
              <a:rPr lang="en-US" altLang="ko-KR" dirty="0" err="1" smtClean="0">
                <a:ea typeface="ＭＳ Ｐゴシック" panose="020B0600070205080204" pitchFamily="34" charset="-128"/>
              </a:rPr>
              <a:t>df</a:t>
            </a:r>
            <a:r>
              <a:rPr lang="en-US" altLang="ko-KR" i="1" baseline="-25000" dirty="0" err="1" smtClean="0">
                <a:ea typeface="ＭＳ Ｐゴシック" panose="020B0600070205080204" pitchFamily="34" charset="-128"/>
              </a:rPr>
              <a:t>t</a:t>
            </a:r>
            <a:r>
              <a:rPr lang="en-US" altLang="ko-KR" dirty="0" smtClean="0">
                <a:ea typeface="ＭＳ Ｐゴシック" panose="020B0600070205080204" pitchFamily="34" charset="-128"/>
              </a:rPr>
              <a:t> values compared to large </a:t>
            </a:r>
            <a:r>
              <a:rPr lang="en-US" altLang="ko-KR" dirty="0" err="1">
                <a:ea typeface="ＭＳ Ｐゴシック" panose="020B0600070205080204" pitchFamily="34" charset="-128"/>
              </a:rPr>
              <a:t>df</a:t>
            </a:r>
            <a:r>
              <a:rPr lang="en-US" altLang="ko-KR" i="1" baseline="-25000" dirty="0" err="1">
                <a:ea typeface="ＭＳ Ｐゴシック" panose="020B0600070205080204" pitchFamily="34" charset="-128"/>
              </a:rPr>
              <a:t>t</a:t>
            </a:r>
            <a:r>
              <a:rPr lang="en-US" altLang="ko-KR" dirty="0">
                <a:ea typeface="ＭＳ Ｐゴシック" panose="020B0600070205080204" pitchFamily="34" charset="-128"/>
              </a:rPr>
              <a:t> </a:t>
            </a:r>
            <a:r>
              <a:rPr lang="en-US" altLang="ko-KR" dirty="0" smtClean="0">
                <a:ea typeface="ＭＳ Ｐゴシック" panose="020B0600070205080204" pitchFamily="34" charset="-128"/>
              </a:rPr>
              <a:t>values. However, such differences will become small as </a:t>
            </a:r>
            <a:r>
              <a:rPr lang="en-US" altLang="ko-KR" dirty="0" err="1">
                <a:ea typeface="ＭＳ Ｐゴシック" panose="020B0600070205080204" pitchFamily="34" charset="-128"/>
              </a:rPr>
              <a:t>df</a:t>
            </a:r>
            <a:r>
              <a:rPr lang="en-US" altLang="ko-KR" i="1" baseline="-25000" dirty="0" err="1">
                <a:ea typeface="ＭＳ Ｐゴシック" panose="020B0600070205080204" pitchFamily="34" charset="-128"/>
              </a:rPr>
              <a:t>t</a:t>
            </a:r>
            <a:r>
              <a:rPr lang="en-US" altLang="ko-KR" dirty="0">
                <a:ea typeface="ＭＳ Ｐゴシック" panose="020B0600070205080204" pitchFamily="34" charset="-128"/>
              </a:rPr>
              <a:t> </a:t>
            </a:r>
            <a:r>
              <a:rPr lang="en-US" altLang="ko-KR" dirty="0" smtClean="0">
                <a:ea typeface="ＭＳ Ｐゴシック" panose="020B0600070205080204" pitchFamily="34" charset="-128"/>
              </a:rPr>
              <a:t>gets bigger. </a:t>
            </a:r>
          </a:p>
          <a:p>
            <a:pPr lvl="2" eaLnBrk="1" hangingPunct="1"/>
            <a:r>
              <a:rPr lang="ko-KR" altLang="en-US" dirty="0" smtClean="0">
                <a:latin typeface="+mn-ea"/>
              </a:rPr>
              <a:t>적은 </a:t>
            </a:r>
            <a:r>
              <a:rPr lang="en-US" altLang="ko-KR" dirty="0" err="1">
                <a:ea typeface="ＭＳ Ｐゴシック" panose="020B0600070205080204" pitchFamily="34" charset="-128"/>
              </a:rPr>
              <a:t>df</a:t>
            </a:r>
            <a:r>
              <a:rPr lang="en-US" altLang="ko-KR" i="1" baseline="-25000" dirty="0" err="1">
                <a:ea typeface="ＭＳ Ｐゴシック" panose="020B0600070205080204" pitchFamily="34" charset="-128"/>
              </a:rPr>
              <a:t>t</a:t>
            </a:r>
            <a:r>
              <a:rPr lang="en-US" altLang="ko-KR" dirty="0">
                <a:ea typeface="ＭＳ Ｐゴシック" panose="020B0600070205080204" pitchFamily="34" charset="-128"/>
              </a:rPr>
              <a:t> </a:t>
            </a:r>
            <a:r>
              <a:rPr lang="ko-KR" altLang="en-US" dirty="0" smtClean="0">
                <a:latin typeface="+mn-ea"/>
              </a:rPr>
              <a:t>값의 </a:t>
            </a:r>
            <a:r>
              <a:rPr lang="ko-KR" altLang="en-US" dirty="0">
                <a:latin typeface="+mn-ea"/>
              </a:rPr>
              <a:t>차이가 </a:t>
            </a:r>
            <a:r>
              <a:rPr lang="en-US" altLang="ko-KR" dirty="0" err="1">
                <a:ea typeface="ＭＳ Ｐゴシック" panose="020B0600070205080204" pitchFamily="34" charset="-128"/>
              </a:rPr>
              <a:t>idf</a:t>
            </a:r>
            <a:r>
              <a:rPr lang="en-US" altLang="ko-KR" i="1" baseline="-25000" dirty="0" err="1">
                <a:ea typeface="ＭＳ Ｐゴシック" panose="020B0600070205080204" pitchFamily="34" charset="-128"/>
              </a:rPr>
              <a:t>t</a:t>
            </a:r>
            <a:r>
              <a:rPr lang="en-US" altLang="ko-KR" i="1" baseline="-10000" dirty="0" smtClean="0"/>
              <a:t>  </a:t>
            </a:r>
            <a:r>
              <a:rPr lang="ko-KR" altLang="en-US" dirty="0" smtClean="0">
                <a:latin typeface="+mn-ea"/>
              </a:rPr>
              <a:t>값에서 </a:t>
            </a:r>
            <a:r>
              <a:rPr lang="ko-KR" altLang="en-US" dirty="0">
                <a:latin typeface="+mn-ea"/>
              </a:rPr>
              <a:t>확실하게 차이가 나도록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그러나 </a:t>
            </a:r>
            <a:r>
              <a:rPr lang="en-US" altLang="ko-KR" dirty="0" err="1">
                <a:ea typeface="ＭＳ Ｐゴシック" panose="020B0600070205080204" pitchFamily="34" charset="-128"/>
              </a:rPr>
              <a:t>df</a:t>
            </a:r>
            <a:r>
              <a:rPr lang="en-US" altLang="ko-KR" i="1" baseline="-25000" dirty="0" err="1">
                <a:ea typeface="ＭＳ Ｐゴシック" panose="020B0600070205080204" pitchFamily="34" charset="-128"/>
              </a:rPr>
              <a:t>t</a:t>
            </a:r>
            <a:r>
              <a:rPr lang="en-US" altLang="ko-KR" i="1" baseline="-10000" dirty="0" smtClean="0"/>
              <a:t> </a:t>
            </a:r>
            <a:r>
              <a:rPr lang="ko-KR" altLang="en-US" dirty="0">
                <a:latin typeface="+mn-ea"/>
              </a:rPr>
              <a:t>값이 어느 정도 커지면 적은 </a:t>
            </a:r>
            <a:r>
              <a:rPr lang="en-US" altLang="ko-KR" dirty="0" err="1">
                <a:ea typeface="ＭＳ Ｐゴシック" panose="020B0600070205080204" pitchFamily="34" charset="-128"/>
              </a:rPr>
              <a:t>df</a:t>
            </a:r>
            <a:r>
              <a:rPr lang="en-US" altLang="ko-KR" i="1" baseline="-25000" dirty="0" err="1">
                <a:ea typeface="ＭＳ Ｐゴシック" panose="020B0600070205080204" pitchFamily="34" charset="-128"/>
              </a:rPr>
              <a:t>t</a:t>
            </a:r>
            <a:r>
              <a:rPr lang="en-US" altLang="ko-KR" i="1" baseline="-10000" dirty="0" smtClean="0"/>
              <a:t> </a:t>
            </a:r>
            <a:r>
              <a:rPr lang="ko-KR" altLang="en-US" dirty="0">
                <a:latin typeface="+mn-ea"/>
              </a:rPr>
              <a:t>값의 차이는 별로 </a:t>
            </a:r>
            <a:r>
              <a:rPr lang="en-US" altLang="ko-KR" dirty="0" err="1" smtClean="0">
                <a:ea typeface="ＭＳ Ｐゴシック" panose="020B0600070205080204" pitchFamily="34" charset="-128"/>
              </a:rPr>
              <a:t>idf</a:t>
            </a:r>
            <a:r>
              <a:rPr lang="en-US" altLang="ko-KR" i="1" baseline="-25000" dirty="0" err="1" smtClean="0">
                <a:ea typeface="ＭＳ Ｐゴシック" panose="020B0600070205080204" pitchFamily="34" charset="-128"/>
              </a:rPr>
              <a:t>t</a:t>
            </a:r>
            <a:r>
              <a:rPr lang="en-US" altLang="ko-KR" i="1" baseline="-10000" dirty="0">
                <a:ea typeface="ＭＳ Ｐゴシック" panose="020B0600070205080204" pitchFamily="34" charset="-128"/>
              </a:rPr>
              <a:t> </a:t>
            </a:r>
            <a:r>
              <a:rPr lang="ko-KR" altLang="en-US" dirty="0" smtClean="0">
                <a:latin typeface="+mn-ea"/>
              </a:rPr>
              <a:t>값이 </a:t>
            </a:r>
            <a:r>
              <a:rPr lang="ko-KR" altLang="en-US" dirty="0">
                <a:latin typeface="+mn-ea"/>
              </a:rPr>
              <a:t>차이가 나지 </a:t>
            </a:r>
            <a:r>
              <a:rPr lang="ko-KR" altLang="en-US" dirty="0" smtClean="0">
                <a:latin typeface="+mn-ea"/>
              </a:rPr>
              <a:t>않도록</a:t>
            </a:r>
            <a:r>
              <a:rPr lang="en-US" altLang="ko-KR" dirty="0" smtClean="0">
                <a:latin typeface="+mn-ea"/>
              </a:rPr>
              <a:t>. </a:t>
            </a:r>
            <a:endParaRPr lang="ko-KR" altLang="en-US" dirty="0">
              <a:latin typeface="+mn-ea"/>
            </a:endParaRPr>
          </a:p>
          <a:p>
            <a:pPr lvl="2" eaLnBrk="1" hangingPunct="1"/>
            <a:endParaRPr lang="en-US" altLang="ko-KR" dirty="0" smtClean="0">
              <a:ea typeface="ＭＳ Ｐゴシック" panose="020B0600070205080204" pitchFamily="34" charset="-128"/>
            </a:endParaRPr>
          </a:p>
          <a:p>
            <a:pPr lvl="2" eaLnBrk="1" hangingPunct="1"/>
            <a:endParaRPr lang="en-US" altLang="ko-KR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228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4000" dirty="0" smtClean="0">
                <a:ea typeface="굴림" pitchFamily="34" charset="-127"/>
              </a:rPr>
              <a:t>Effect of </a:t>
            </a:r>
            <a:r>
              <a:rPr lang="en-US" altLang="ko-KR" sz="4000" dirty="0" err="1" smtClean="0">
                <a:ea typeface="굴림" pitchFamily="34" charset="-127"/>
              </a:rPr>
              <a:t>idf</a:t>
            </a:r>
            <a:r>
              <a:rPr lang="en-US" altLang="ko-KR" sz="4000" dirty="0" smtClean="0">
                <a:ea typeface="굴림" pitchFamily="34" charset="-127"/>
              </a:rPr>
              <a:t> on Ranking</a:t>
            </a:r>
            <a:endParaRPr lang="en-US" altLang="ko-KR" sz="4000" dirty="0" smtClean="0">
              <a:ea typeface="굴림" pitchFamily="34" charset="-127"/>
            </a:endParaRPr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E2396D8-141F-4651-98ED-D4F5FC4B8995}" type="slidenum">
              <a:rPr lang="en-US" altLang="ko-KR" smtClean="0">
                <a:solidFill>
                  <a:srgbClr val="777777"/>
                </a:solidFill>
                <a:ea typeface="굴림" pitchFamily="34" charset="-127"/>
              </a:rPr>
              <a:pPr eaLnBrk="1" hangingPunct="1"/>
              <a:t>17</a:t>
            </a:fld>
            <a:r>
              <a:rPr lang="en-US" altLang="ko-KR" smtClean="0">
                <a:solidFill>
                  <a:srgbClr val="777777"/>
                </a:solidFill>
                <a:latin typeface="Times New Roman" pitchFamily="18" charset="0"/>
                <a:ea typeface="굴림" pitchFamily="34" charset="-127"/>
              </a:rPr>
              <a:t> 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492125" y="1676400"/>
            <a:ext cx="8186738" cy="3575050"/>
          </a:xfrm>
        </p:spPr>
        <p:txBody>
          <a:bodyPr/>
          <a:lstStyle/>
          <a:p>
            <a:pPr eaLnBrk="1" hangingPunct="1"/>
            <a:r>
              <a:rPr lang="en-US" altLang="ko-KR" dirty="0">
                <a:ea typeface="ＭＳ Ｐゴシック" panose="020B0600070205080204" pitchFamily="34" charset="-128"/>
              </a:rPr>
              <a:t>Does </a:t>
            </a:r>
            <a:r>
              <a:rPr lang="en-US" altLang="ko-KR" dirty="0" err="1">
                <a:ea typeface="ＭＳ Ｐゴシック" panose="020B0600070205080204" pitchFamily="34" charset="-128"/>
              </a:rPr>
              <a:t>idf</a:t>
            </a:r>
            <a:r>
              <a:rPr lang="en-US" altLang="ko-KR" dirty="0">
                <a:ea typeface="ＭＳ Ｐゴシック" panose="020B0600070205080204" pitchFamily="34" charset="-128"/>
              </a:rPr>
              <a:t> have an effect on ranking for one-term </a:t>
            </a:r>
            <a:r>
              <a:rPr lang="en-US" altLang="ko-KR" dirty="0" smtClean="0">
                <a:ea typeface="ＭＳ Ｐゴシック" panose="020B0600070205080204" pitchFamily="34" charset="-128"/>
              </a:rPr>
              <a:t>queries?</a:t>
            </a:r>
          </a:p>
          <a:p>
            <a:pPr lvl="1" eaLnBrk="1" hangingPunct="1"/>
            <a:r>
              <a:rPr lang="en-US" altLang="ko-KR" dirty="0" smtClean="0">
                <a:ea typeface="ＭＳ Ｐゴシック" panose="020B0600070205080204" pitchFamily="34" charset="-128"/>
              </a:rPr>
              <a:t>e.g., the query “iPhone”</a:t>
            </a:r>
          </a:p>
          <a:p>
            <a:pPr eaLnBrk="1" hangingPunct="1"/>
            <a:endParaRPr lang="en-US" altLang="ko-KR" dirty="0" smtClean="0">
              <a:ea typeface="ＭＳ Ｐゴシック" panose="020B0600070205080204" pitchFamily="34" charset="-128"/>
            </a:endParaRPr>
          </a:p>
          <a:p>
            <a:r>
              <a:rPr lang="en-US" altLang="ko-KR" dirty="0" err="1">
                <a:ea typeface="ＭＳ Ｐゴシック" panose="020B0600070205080204" pitchFamily="34" charset="-128"/>
              </a:rPr>
              <a:t>idf</a:t>
            </a:r>
            <a:r>
              <a:rPr lang="en-US" altLang="ko-KR" dirty="0">
                <a:ea typeface="ＭＳ Ｐゴシック" panose="020B0600070205080204" pitchFamily="34" charset="-128"/>
              </a:rPr>
              <a:t> has no effect on ranking one term queries</a:t>
            </a:r>
          </a:p>
          <a:p>
            <a:pPr lvl="1"/>
            <a:r>
              <a:rPr lang="en-US" altLang="ko-KR" dirty="0" err="1">
                <a:ea typeface="ＭＳ Ｐゴシック" panose="020B0600070205080204" pitchFamily="34" charset="-128"/>
              </a:rPr>
              <a:t>idf</a:t>
            </a:r>
            <a:r>
              <a:rPr lang="en-US" altLang="ko-KR" dirty="0">
                <a:ea typeface="ＭＳ Ｐゴシック" panose="020B0600070205080204" pitchFamily="34" charset="-128"/>
              </a:rPr>
              <a:t> affects the ranking of documents for queries with at least two terms</a:t>
            </a:r>
          </a:p>
          <a:p>
            <a:pPr lvl="1"/>
            <a:r>
              <a:rPr lang="en-US" altLang="ko-KR" dirty="0">
                <a:ea typeface="ＭＳ Ｐゴシック" panose="020B0600070205080204" pitchFamily="34" charset="-128"/>
              </a:rPr>
              <a:t>For the query </a:t>
            </a:r>
            <a:r>
              <a:rPr lang="en-US" altLang="ko-KR" dirty="0" smtClean="0">
                <a:solidFill>
                  <a:srgbClr val="357E69"/>
                </a:solidFill>
                <a:ea typeface="ＭＳ Ｐゴシック" panose="020B0600070205080204" pitchFamily="34" charset="-128"/>
              </a:rPr>
              <a:t>“handsome person”</a:t>
            </a:r>
            <a:r>
              <a:rPr lang="en-US" altLang="ko-KR" dirty="0" smtClean="0">
                <a:ea typeface="ＭＳ Ｐゴシック" panose="020B0600070205080204" pitchFamily="34" charset="-128"/>
              </a:rPr>
              <a:t>, </a:t>
            </a:r>
            <a:r>
              <a:rPr lang="en-US" altLang="ko-KR" dirty="0" err="1">
                <a:ea typeface="ＭＳ Ｐゴシック" panose="020B0600070205080204" pitchFamily="34" charset="-128"/>
              </a:rPr>
              <a:t>idf</a:t>
            </a:r>
            <a:r>
              <a:rPr lang="en-US" altLang="ko-KR" dirty="0">
                <a:ea typeface="ＭＳ Ｐゴシック" panose="020B0600070205080204" pitchFamily="34" charset="-128"/>
              </a:rPr>
              <a:t> weighting makes occurrences of </a:t>
            </a:r>
            <a:r>
              <a:rPr lang="en-US" altLang="ko-KR" dirty="0">
                <a:solidFill>
                  <a:srgbClr val="357E69"/>
                </a:solidFill>
                <a:ea typeface="ＭＳ Ｐゴシック" panose="020B0600070205080204" pitchFamily="34" charset="-128"/>
              </a:rPr>
              <a:t>handsome</a:t>
            </a:r>
            <a:r>
              <a:rPr lang="en-US" altLang="ko-KR" dirty="0" smtClean="0">
                <a:ea typeface="ＭＳ Ｐゴシック" panose="020B0600070205080204" pitchFamily="34" charset="-128"/>
              </a:rPr>
              <a:t> </a:t>
            </a:r>
            <a:r>
              <a:rPr lang="en-US" altLang="ko-KR" dirty="0">
                <a:ea typeface="ＭＳ Ｐゴシック" panose="020B0600070205080204" pitchFamily="34" charset="-128"/>
              </a:rPr>
              <a:t>count for much more in the final document ranking than occurrences of </a:t>
            </a:r>
            <a:r>
              <a:rPr lang="en-US" altLang="ko-KR" dirty="0">
                <a:solidFill>
                  <a:srgbClr val="357E69"/>
                </a:solidFill>
                <a:ea typeface="ＭＳ Ｐゴシック" panose="020B0600070205080204" pitchFamily="34" charset="-128"/>
              </a:rPr>
              <a:t>person</a:t>
            </a:r>
            <a:r>
              <a:rPr lang="en-US" altLang="ko-KR" dirty="0" smtClean="0">
                <a:ea typeface="ＭＳ Ｐゴシック" panose="020B0600070205080204" pitchFamily="34" charset="-128"/>
              </a:rPr>
              <a:t>.</a:t>
            </a:r>
            <a:endParaRPr lang="en-US" altLang="ko-KR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835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4000" dirty="0" err="1" smtClean="0">
                <a:ea typeface="굴림" pitchFamily="34" charset="-127"/>
              </a:rPr>
              <a:t>tf-idf</a:t>
            </a:r>
            <a:r>
              <a:rPr lang="en-US" altLang="ko-KR" sz="4000" dirty="0" smtClean="0">
                <a:ea typeface="굴림" pitchFamily="34" charset="-127"/>
              </a:rPr>
              <a:t> Weighting</a:t>
            </a:r>
            <a:endParaRPr lang="en-US" altLang="ko-KR" sz="4000" dirty="0" smtClean="0">
              <a:ea typeface="굴림" pitchFamily="34" charset="-127"/>
            </a:endParaRPr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E2396D8-141F-4651-98ED-D4F5FC4B8995}" type="slidenum">
              <a:rPr lang="en-US" altLang="ko-KR" smtClean="0">
                <a:solidFill>
                  <a:srgbClr val="777777"/>
                </a:solidFill>
                <a:ea typeface="굴림" pitchFamily="34" charset="-127"/>
              </a:rPr>
              <a:pPr eaLnBrk="1" hangingPunct="1"/>
              <a:t>18</a:t>
            </a:fld>
            <a:r>
              <a:rPr lang="en-US" altLang="ko-KR" smtClean="0">
                <a:solidFill>
                  <a:srgbClr val="777777"/>
                </a:solidFill>
                <a:latin typeface="Times New Roman" pitchFamily="18" charset="0"/>
                <a:ea typeface="굴림" pitchFamily="34" charset="-127"/>
              </a:rPr>
              <a:t> 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492125" y="1676400"/>
            <a:ext cx="8186738" cy="3575050"/>
          </a:xfrm>
        </p:spPr>
        <p:txBody>
          <a:bodyPr/>
          <a:lstStyle/>
          <a:p>
            <a:pPr eaLnBrk="1" hangingPunct="1"/>
            <a:r>
              <a:rPr lang="en-US" altLang="ko-KR" dirty="0">
                <a:ea typeface="ＭＳ Ｐゴシック" panose="020B0600070205080204" pitchFamily="34" charset="-128"/>
              </a:rPr>
              <a:t>The </a:t>
            </a:r>
            <a:r>
              <a:rPr lang="en-US" altLang="ko-KR" dirty="0" err="1">
                <a:ea typeface="ＭＳ Ｐゴシック" panose="020B0600070205080204" pitchFamily="34" charset="-128"/>
              </a:rPr>
              <a:t>tf-idf</a:t>
            </a:r>
            <a:r>
              <a:rPr lang="en-US" altLang="ko-KR" dirty="0">
                <a:ea typeface="ＭＳ Ｐゴシック" panose="020B0600070205080204" pitchFamily="34" charset="-128"/>
              </a:rPr>
              <a:t> weight of a term is the product of its </a:t>
            </a:r>
            <a:r>
              <a:rPr lang="en-US" altLang="ko-KR" dirty="0" err="1">
                <a:ea typeface="ＭＳ Ｐゴシック" panose="020B0600070205080204" pitchFamily="34" charset="-128"/>
              </a:rPr>
              <a:t>tf</a:t>
            </a:r>
            <a:r>
              <a:rPr lang="en-US" altLang="ko-KR" dirty="0">
                <a:ea typeface="ＭＳ Ｐゴシック" panose="020B0600070205080204" pitchFamily="34" charset="-128"/>
              </a:rPr>
              <a:t> weight and its </a:t>
            </a:r>
            <a:r>
              <a:rPr lang="en-US" altLang="ko-KR" dirty="0" err="1">
                <a:ea typeface="ＭＳ Ｐゴシック" panose="020B0600070205080204" pitchFamily="34" charset="-128"/>
              </a:rPr>
              <a:t>idf</a:t>
            </a:r>
            <a:r>
              <a:rPr lang="en-US" altLang="ko-KR" dirty="0">
                <a:ea typeface="ＭＳ Ｐゴシック" panose="020B0600070205080204" pitchFamily="34" charset="-128"/>
              </a:rPr>
              <a:t> weight.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ko-KR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ko-KR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ko-KR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Best known weighting scheme in information retrieval</a:t>
            </a:r>
          </a:p>
          <a:p>
            <a:pPr lvl="1" eaLnBrk="1" hangingPunct="1"/>
            <a:r>
              <a:rPr lang="en-US" altLang="ko-KR" dirty="0">
                <a:ea typeface="ＭＳ Ｐゴシック" panose="020B0600070205080204" pitchFamily="34" charset="-128"/>
              </a:rPr>
              <a:t>Note: the “-” in </a:t>
            </a:r>
            <a:r>
              <a:rPr lang="en-US" altLang="ko-KR" dirty="0" err="1">
                <a:ea typeface="ＭＳ Ｐゴシック" panose="020B0600070205080204" pitchFamily="34" charset="-128"/>
              </a:rPr>
              <a:t>tf-idf</a:t>
            </a:r>
            <a:r>
              <a:rPr lang="en-US" altLang="ko-KR" dirty="0">
                <a:ea typeface="ＭＳ Ｐゴシック" panose="020B0600070205080204" pitchFamily="34" charset="-128"/>
              </a:rPr>
              <a:t> is a hyphen, not a minus sign!</a:t>
            </a:r>
          </a:p>
          <a:p>
            <a:pPr lvl="1" eaLnBrk="1" hangingPunct="1"/>
            <a:r>
              <a:rPr lang="en-US" altLang="ko-KR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Alternative names: </a:t>
            </a:r>
            <a:r>
              <a:rPr lang="en-US" altLang="ko-KR" dirty="0" err="1">
                <a:solidFill>
                  <a:srgbClr val="C00000"/>
                </a:solidFill>
                <a:ea typeface="ＭＳ Ｐゴシック" panose="020B0600070205080204" pitchFamily="34" charset="-128"/>
              </a:rPr>
              <a:t>tf.idf</a:t>
            </a:r>
            <a:r>
              <a:rPr lang="en-US" altLang="ko-KR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, </a:t>
            </a:r>
            <a:r>
              <a:rPr lang="en-US" altLang="ko-KR" dirty="0" err="1">
                <a:solidFill>
                  <a:srgbClr val="C00000"/>
                </a:solidFill>
                <a:ea typeface="ＭＳ Ｐゴシック" panose="020B0600070205080204" pitchFamily="34" charset="-128"/>
              </a:rPr>
              <a:t>tf</a:t>
            </a:r>
            <a:r>
              <a:rPr lang="en-US" altLang="ko-KR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 x </a:t>
            </a:r>
            <a:r>
              <a:rPr lang="en-US" altLang="ko-KR" dirty="0" err="1">
                <a:solidFill>
                  <a:srgbClr val="C00000"/>
                </a:solidFill>
                <a:ea typeface="ＭＳ Ｐゴシック" panose="020B0600070205080204" pitchFamily="34" charset="-128"/>
              </a:rPr>
              <a:t>idf</a:t>
            </a:r>
            <a:endParaRPr lang="en-US" altLang="ko-KR" dirty="0">
              <a:solidFill>
                <a:srgbClr val="C00000"/>
              </a:solidFill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ko-KR" dirty="0">
                <a:ea typeface="ＭＳ Ｐゴシック" panose="020B0600070205080204" pitchFamily="34" charset="-128"/>
              </a:rPr>
              <a:t>Increases with the number of occurrences within a document</a:t>
            </a:r>
          </a:p>
          <a:p>
            <a:pPr eaLnBrk="1" hangingPunct="1"/>
            <a:r>
              <a:rPr lang="en-US" altLang="ko-KR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Increases with the rarity of the term in the collection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4537091"/>
              </p:ext>
            </p:extLst>
          </p:nvPr>
        </p:nvGraphicFramePr>
        <p:xfrm>
          <a:off x="1238250" y="2362200"/>
          <a:ext cx="6288088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Equation" r:id="rId4" imgW="2082600" imgH="253800" progId="Equation.3">
                  <p:embed/>
                </p:oleObj>
              </mc:Choice>
              <mc:Fallback>
                <p:oleObj name="Equation" r:id="rId4" imgW="20826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0" y="2362200"/>
                        <a:ext cx="6288088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315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4000" dirty="0">
                <a:ea typeface="ＭＳ Ｐゴシック" panose="020B0600070205080204" pitchFamily="34" charset="-128"/>
              </a:rPr>
              <a:t>Score for a </a:t>
            </a:r>
            <a:r>
              <a:rPr lang="en-US" altLang="ko-KR" sz="4000" dirty="0" smtClean="0">
                <a:ea typeface="ＭＳ Ｐゴシック" panose="020B0600070205080204" pitchFamily="34" charset="-128"/>
              </a:rPr>
              <a:t>Document given </a:t>
            </a:r>
            <a:r>
              <a:rPr lang="en-US" altLang="ko-KR" sz="4000" dirty="0">
                <a:ea typeface="ＭＳ Ｐゴシック" panose="020B0600070205080204" pitchFamily="34" charset="-128"/>
              </a:rPr>
              <a:t>a </a:t>
            </a:r>
            <a:r>
              <a:rPr lang="en-US" altLang="ko-KR" sz="4000" dirty="0" smtClean="0">
                <a:ea typeface="ＭＳ Ｐゴシック" panose="020B0600070205080204" pitchFamily="34" charset="-128"/>
              </a:rPr>
              <a:t>Query</a:t>
            </a:r>
            <a:endParaRPr lang="en-US" altLang="ko-KR" sz="4000" dirty="0" smtClean="0">
              <a:ea typeface="굴림" pitchFamily="34" charset="-127"/>
            </a:endParaRPr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E2396D8-141F-4651-98ED-D4F5FC4B8995}" type="slidenum">
              <a:rPr lang="en-US" altLang="ko-KR" smtClean="0">
                <a:solidFill>
                  <a:srgbClr val="777777"/>
                </a:solidFill>
                <a:ea typeface="굴림" pitchFamily="34" charset="-127"/>
              </a:rPr>
              <a:pPr eaLnBrk="1" hangingPunct="1"/>
              <a:t>19</a:t>
            </a:fld>
            <a:r>
              <a:rPr lang="en-US" altLang="ko-KR" smtClean="0">
                <a:solidFill>
                  <a:srgbClr val="777777"/>
                </a:solidFill>
                <a:latin typeface="Times New Roman" pitchFamily="18" charset="0"/>
                <a:ea typeface="굴림" pitchFamily="34" charset="-127"/>
              </a:rPr>
              <a:t> 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492125" y="1676400"/>
            <a:ext cx="8186738" cy="3575050"/>
          </a:xfrm>
        </p:spPr>
        <p:txBody>
          <a:bodyPr/>
          <a:lstStyle/>
          <a:p>
            <a:pPr eaLnBrk="1" hangingPunct="1"/>
            <a:endParaRPr lang="en-US" altLang="ko-KR" dirty="0" smtClean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ko-KR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ko-KR" dirty="0" smtClean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ko-KR" dirty="0" smtClean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ko-KR" dirty="0" smtClean="0">
                <a:ea typeface="ＭＳ Ｐゴシック" panose="020B0600070205080204" pitchFamily="34" charset="-128"/>
              </a:rPr>
              <a:t>There </a:t>
            </a:r>
            <a:r>
              <a:rPr lang="en-US" altLang="ko-KR" dirty="0">
                <a:ea typeface="ＭＳ Ｐゴシック" panose="020B0600070205080204" pitchFamily="34" charset="-128"/>
              </a:rPr>
              <a:t>are many variants</a:t>
            </a:r>
          </a:p>
          <a:p>
            <a:pPr lvl="1" eaLnBrk="1" hangingPunct="1"/>
            <a:r>
              <a:rPr lang="en-US" altLang="ko-KR" dirty="0">
                <a:ea typeface="ＭＳ Ｐゴシック" panose="020B0600070205080204" pitchFamily="34" charset="-128"/>
              </a:rPr>
              <a:t>How “</a:t>
            </a:r>
            <a:r>
              <a:rPr lang="en-US" altLang="ko-KR" dirty="0" err="1">
                <a:ea typeface="ＭＳ Ｐゴシック" panose="020B0600070205080204" pitchFamily="34" charset="-128"/>
              </a:rPr>
              <a:t>tf</a:t>
            </a:r>
            <a:r>
              <a:rPr lang="en-US" altLang="ko-KR" dirty="0">
                <a:ea typeface="ＭＳ Ｐゴシック" panose="020B0600070205080204" pitchFamily="34" charset="-128"/>
              </a:rPr>
              <a:t>” is computed (with/without logs)</a:t>
            </a:r>
          </a:p>
          <a:p>
            <a:pPr lvl="1" eaLnBrk="1" hangingPunct="1"/>
            <a:r>
              <a:rPr lang="en-US" altLang="ko-KR" dirty="0">
                <a:ea typeface="ＭＳ Ｐゴシック" panose="020B0600070205080204" pitchFamily="34" charset="-128"/>
              </a:rPr>
              <a:t>Whether the terms in the query are also weighted</a:t>
            </a:r>
          </a:p>
          <a:p>
            <a:pPr lvl="1" eaLnBrk="1" hangingPunct="1"/>
            <a:r>
              <a:rPr lang="en-US" altLang="ko-KR" dirty="0">
                <a:ea typeface="ＭＳ Ｐゴシック" panose="020B0600070205080204" pitchFamily="34" charset="-128"/>
              </a:rPr>
              <a:t>… </a:t>
            </a: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7396007"/>
              </p:ext>
            </p:extLst>
          </p:nvPr>
        </p:nvGraphicFramePr>
        <p:xfrm>
          <a:off x="533400" y="1854200"/>
          <a:ext cx="8196262" cy="109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수식" r:id="rId4" imgW="2006280" imgH="266400" progId="Equation.3">
                  <p:embed/>
                </p:oleObj>
              </mc:Choice>
              <mc:Fallback>
                <p:oleObj name="수식" r:id="rId4" imgW="200628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854200"/>
                        <a:ext cx="8196262" cy="109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642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sz="4000" dirty="0" smtClean="0">
                <a:ea typeface="ＭＳ Ｐゴシック" panose="020B0600070205080204" pitchFamily="34" charset="-128"/>
              </a:rPr>
              <a:t>Porter’s </a:t>
            </a:r>
            <a:r>
              <a:rPr lang="en-US" altLang="ko-KR" sz="4000" dirty="0" smtClean="0">
                <a:ea typeface="ＭＳ Ｐゴシック" panose="020B0600070205080204" pitchFamily="34" charset="-128"/>
              </a:rPr>
              <a:t>Stemmer</a:t>
            </a:r>
            <a:endParaRPr lang="en-US" altLang="ko-KR" sz="4000" dirty="0" smtClean="0">
              <a:ea typeface="ＭＳ Ｐゴシック" panose="020B0600070205080204" pitchFamily="34" charset="-128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ＭＳ Ｐゴシック" panose="020B0600070205080204" pitchFamily="34" charset="-128"/>
              </a:rPr>
              <a:t>The most common algorithm </a:t>
            </a:r>
            <a:r>
              <a:rPr lang="en-US" altLang="ko-KR" dirty="0" smtClean="0">
                <a:ea typeface="ＭＳ Ｐゴシック" panose="020B0600070205080204" pitchFamily="34" charset="-128"/>
              </a:rPr>
              <a:t>for stemming English</a:t>
            </a:r>
          </a:p>
          <a:p>
            <a:pPr marL="0" indent="0" eaLnBrk="1" hangingPunct="1">
              <a:buNone/>
            </a:pPr>
            <a:r>
              <a:rPr lang="en-US" altLang="ko-KR" dirty="0" smtClean="0">
                <a:ea typeface="ＭＳ Ｐゴシック" panose="020B0600070205080204" pitchFamily="34" charset="-128"/>
              </a:rPr>
              <a:t>Typical rules</a:t>
            </a:r>
          </a:p>
          <a:p>
            <a:pPr eaLnBrk="1" hangingPunct="1"/>
            <a:r>
              <a:rPr lang="en-US" altLang="ko-KR" i="1" dirty="0" err="1">
                <a:ea typeface="ＭＳ Ｐゴシック" panose="020B0600070205080204" pitchFamily="34" charset="-128"/>
              </a:rPr>
              <a:t>sses</a:t>
            </a:r>
            <a:r>
              <a:rPr lang="en-US" altLang="ko-KR" dirty="0">
                <a:ea typeface="ＭＳ Ｐゴシック" panose="020B0600070205080204" pitchFamily="34" charset="-128"/>
              </a:rPr>
              <a:t> </a:t>
            </a:r>
            <a:r>
              <a:rPr lang="en-US" altLang="ko-KR" dirty="0">
                <a:ea typeface="ＭＳ Ｐゴシック" panose="020B0600070205080204" pitchFamily="34" charset="-128"/>
                <a:sym typeface="Symbol" panose="05050102010706020507" pitchFamily="18" charset="2"/>
              </a:rPr>
              <a:t> </a:t>
            </a:r>
            <a:r>
              <a:rPr lang="en-US" altLang="ko-KR" i="1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ss</a:t>
            </a:r>
            <a:endParaRPr lang="en-US" altLang="ko-KR" i="1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pPr eaLnBrk="1" hangingPunct="1"/>
            <a:r>
              <a:rPr lang="en-US" altLang="ko-KR" i="1" dirty="0" err="1">
                <a:ea typeface="ＭＳ Ｐゴシック" panose="020B0600070205080204" pitchFamily="34" charset="-128"/>
              </a:rPr>
              <a:t>ies</a:t>
            </a:r>
            <a:r>
              <a:rPr lang="en-US" altLang="ko-KR" dirty="0">
                <a:ea typeface="ＭＳ Ｐゴシック" panose="020B0600070205080204" pitchFamily="34" charset="-128"/>
              </a:rPr>
              <a:t> </a:t>
            </a:r>
            <a:r>
              <a:rPr lang="en-US" altLang="ko-KR" dirty="0">
                <a:ea typeface="ＭＳ Ｐゴシック" panose="020B0600070205080204" pitchFamily="34" charset="-128"/>
                <a:sym typeface="Symbol" panose="05050102010706020507" pitchFamily="18" charset="2"/>
              </a:rPr>
              <a:t> </a:t>
            </a:r>
            <a:r>
              <a:rPr lang="en-US" altLang="ko-KR" i="1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i</a:t>
            </a:r>
            <a:endParaRPr lang="en-US" altLang="ko-KR" i="1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pPr eaLnBrk="1" hangingPunct="1"/>
            <a:r>
              <a:rPr lang="en-US" altLang="ko-KR" i="1" dirty="0" err="1">
                <a:ea typeface="ＭＳ Ｐゴシック" panose="020B0600070205080204" pitchFamily="34" charset="-128"/>
              </a:rPr>
              <a:t>ational</a:t>
            </a:r>
            <a:r>
              <a:rPr lang="en-US" altLang="ko-KR" dirty="0">
                <a:ea typeface="ＭＳ Ｐゴシック" panose="020B0600070205080204" pitchFamily="34" charset="-128"/>
              </a:rPr>
              <a:t> </a:t>
            </a:r>
            <a:r>
              <a:rPr lang="en-US" altLang="ko-KR" dirty="0">
                <a:ea typeface="ＭＳ Ｐゴシック" panose="020B0600070205080204" pitchFamily="34" charset="-128"/>
                <a:sym typeface="Symbol" panose="05050102010706020507" pitchFamily="18" charset="2"/>
              </a:rPr>
              <a:t> </a:t>
            </a:r>
            <a:r>
              <a:rPr lang="en-US" altLang="ko-KR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ate</a:t>
            </a:r>
          </a:p>
          <a:p>
            <a:pPr eaLnBrk="1" hangingPunct="1"/>
            <a:r>
              <a:rPr lang="en-US" altLang="ko-KR" i="1" dirty="0" err="1">
                <a:ea typeface="ＭＳ Ｐゴシック" panose="020B0600070205080204" pitchFamily="34" charset="-128"/>
              </a:rPr>
              <a:t>tional</a:t>
            </a:r>
            <a:r>
              <a:rPr lang="en-US" altLang="ko-KR" dirty="0">
                <a:ea typeface="ＭＳ Ｐゴシック" panose="020B0600070205080204" pitchFamily="34" charset="-128"/>
              </a:rPr>
              <a:t> </a:t>
            </a:r>
            <a:r>
              <a:rPr lang="en-US" altLang="ko-KR" dirty="0">
                <a:ea typeface="ＭＳ Ｐゴシック" panose="020B0600070205080204" pitchFamily="34" charset="-128"/>
                <a:sym typeface="Symbol" panose="05050102010706020507" pitchFamily="18" charset="2"/>
              </a:rPr>
              <a:t> </a:t>
            </a:r>
            <a:r>
              <a:rPr lang="en-US" altLang="ko-KR" i="1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tion</a:t>
            </a:r>
            <a:endParaRPr lang="en-US" altLang="ko-KR" i="1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pPr eaLnBrk="1" hangingPunct="1"/>
            <a:endParaRPr lang="en-US" altLang="ko-KR" i="1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pPr eaLnBrk="1" hangingPunct="1"/>
            <a:r>
              <a:rPr lang="en-US" altLang="ko-KR" dirty="0">
                <a:ea typeface="ＭＳ Ｐゴシック" panose="020B0600070205080204" pitchFamily="34" charset="-128"/>
                <a:sym typeface="Symbol" panose="05050102010706020507" pitchFamily="18" charset="2"/>
              </a:rPr>
              <a:t> Weight of word sensitive rules</a:t>
            </a:r>
            <a:endParaRPr lang="en-US" altLang="ko-KR" b="1" i="1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pPr eaLnBrk="1" hangingPunct="1"/>
            <a:r>
              <a:rPr lang="en-US" altLang="ko-KR" dirty="0">
                <a:ea typeface="ＭＳ Ｐゴシック" panose="020B0600070205080204" pitchFamily="34" charset="-128"/>
                <a:sym typeface="Symbol" panose="05050102010706020507" pitchFamily="18" charset="2"/>
              </a:rPr>
              <a:t> 	</a:t>
            </a:r>
            <a:r>
              <a:rPr lang="en-US" altLang="ko-KR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(m&gt;1) EMENT </a:t>
            </a:r>
            <a:r>
              <a:rPr lang="en-US" altLang="ko-KR" dirty="0">
                <a:ea typeface="ＭＳ Ｐゴシック" panose="020B0600070205080204" pitchFamily="34" charset="-128"/>
                <a:sym typeface="Symbol" panose="05050102010706020507" pitchFamily="18" charset="2"/>
              </a:rPr>
              <a:t>→</a:t>
            </a:r>
          </a:p>
          <a:p>
            <a:pPr lvl="2" eaLnBrk="1" hangingPunct="1"/>
            <a:r>
              <a:rPr lang="en-US" altLang="ko-KR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replacement</a:t>
            </a:r>
            <a:r>
              <a:rPr lang="en-US" altLang="ko-KR" dirty="0">
                <a:ea typeface="ＭＳ Ｐゴシック" panose="020B0600070205080204" pitchFamily="34" charset="-128"/>
                <a:sym typeface="Symbol" panose="05050102010706020507" pitchFamily="18" charset="2"/>
              </a:rPr>
              <a:t> → </a:t>
            </a:r>
            <a:r>
              <a:rPr lang="en-US" altLang="ko-KR" i="1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replac</a:t>
            </a:r>
            <a:endParaRPr lang="en-US" altLang="ko-KR" i="1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pPr lvl="2" eaLnBrk="1" hangingPunct="1"/>
            <a:r>
              <a:rPr lang="en-US" altLang="ko-KR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cement </a:t>
            </a:r>
            <a:r>
              <a:rPr lang="en-US" altLang="ko-KR" dirty="0">
                <a:ea typeface="ＭＳ Ｐゴシック" panose="020B0600070205080204" pitchFamily="34" charset="-128"/>
                <a:sym typeface="Symbol" panose="05050102010706020507" pitchFamily="18" charset="2"/>
              </a:rPr>
              <a:t> → </a:t>
            </a:r>
            <a:r>
              <a:rPr lang="en-US" altLang="ko-KR" i="1" dirty="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cement</a:t>
            </a:r>
            <a:endParaRPr lang="en-US" altLang="ko-KR" i="1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</p:txBody>
      </p:sp>
      <p:sp>
        <p:nvSpPr>
          <p:cNvPr id="32772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ko-KR" sz="1600">
                <a:solidFill>
                  <a:srgbClr val="FBFCFF"/>
                </a:solidFill>
              </a:rPr>
              <a:t>Sec. 2.2.4</a:t>
            </a:r>
          </a:p>
        </p:txBody>
      </p:sp>
    </p:spTree>
    <p:extLst>
      <p:ext uri="{BB962C8B-B14F-4D97-AF65-F5344CB8AC3E}">
        <p14:creationId xmlns:p14="http://schemas.microsoft.com/office/powerpoint/2010/main" val="245697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sz="4000" dirty="0" smtClean="0">
                <a:ea typeface="ＭＳ Ｐゴシック" panose="020B0600070205080204" pitchFamily="34" charset="-128"/>
              </a:rPr>
              <a:t>Binary → </a:t>
            </a:r>
            <a:r>
              <a:rPr lang="en-US" altLang="ko-KR" sz="4000" dirty="0" smtClean="0">
                <a:ea typeface="ＭＳ Ｐゴシック" panose="020B0600070205080204" pitchFamily="34" charset="-128"/>
              </a:rPr>
              <a:t>Count </a:t>
            </a:r>
            <a:r>
              <a:rPr lang="en-US" altLang="ko-KR" sz="4000" dirty="0" smtClean="0">
                <a:ea typeface="ＭＳ Ｐゴシック" panose="020B0600070205080204" pitchFamily="34" charset="-128"/>
              </a:rPr>
              <a:t>→ </a:t>
            </a:r>
            <a:r>
              <a:rPr lang="en-US" altLang="ko-KR" sz="4000" dirty="0" smtClean="0">
                <a:ea typeface="ＭＳ Ｐゴシック" panose="020B0600070205080204" pitchFamily="34" charset="-128"/>
              </a:rPr>
              <a:t>Weight Matrix</a:t>
            </a:r>
            <a:endParaRPr lang="en-US" altLang="ko-KR" sz="4000" dirty="0" smtClean="0">
              <a:ea typeface="ＭＳ Ｐゴシック" panose="020B0600070205080204" pitchFamily="34" charset="-128"/>
            </a:endParaRP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120650" y="1905000"/>
          <a:ext cx="8947150" cy="267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Worksheet" r:id="rId3" imgW="9776460" imgH="2926080" progId="Excel.Sheet.8">
                  <p:embed/>
                </p:oleObj>
              </mc:Choice>
              <mc:Fallback>
                <p:oleObj name="Worksheet" r:id="rId3" imgW="9776460" imgH="292608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" y="1905000"/>
                        <a:ext cx="8947150" cy="2678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TextBox 8"/>
          <p:cNvSpPr txBox="1">
            <a:spLocks noChangeArrowheads="1"/>
          </p:cNvSpPr>
          <p:nvPr/>
        </p:nvSpPr>
        <p:spPr bwMode="auto">
          <a:xfrm>
            <a:off x="609600" y="5334000"/>
            <a:ext cx="8001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9pPr>
          </a:lstStyle>
          <a:p>
            <a:pPr eaLnBrk="1" hangingPunct="1"/>
            <a:r>
              <a:rPr lang="en-US" altLang="ko-KR" dirty="0"/>
              <a:t>Each document is now represented by a real-valued vector of </a:t>
            </a:r>
            <a:r>
              <a:rPr lang="en-US" altLang="ko-KR" dirty="0" err="1"/>
              <a:t>tf-idf</a:t>
            </a:r>
            <a:r>
              <a:rPr lang="en-US" altLang="ko-KR" dirty="0"/>
              <a:t> weights ∈ </a:t>
            </a:r>
            <a:r>
              <a:rPr lang="en-US" altLang="ko-KR" dirty="0">
                <a:latin typeface="Palatino Linotype" panose="02040502050505030304" pitchFamily="18" charset="0"/>
              </a:rPr>
              <a:t>R</a:t>
            </a:r>
            <a:r>
              <a:rPr lang="en-US" altLang="ko-KR" baseline="30000" dirty="0"/>
              <a:t>|V|</a:t>
            </a:r>
          </a:p>
        </p:txBody>
      </p:sp>
      <p:sp>
        <p:nvSpPr>
          <p:cNvPr id="9221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9pPr>
          </a:lstStyle>
          <a:p>
            <a:pPr eaLnBrk="1" hangingPunct="1"/>
            <a:r>
              <a:rPr lang="en-US" altLang="ko-KR" sz="1600">
                <a:solidFill>
                  <a:srgbClr val="FBFCFF"/>
                </a:solidFill>
              </a:rPr>
              <a:t>Sec. 6.3</a:t>
            </a:r>
          </a:p>
        </p:txBody>
      </p:sp>
    </p:spTree>
    <p:extLst>
      <p:ext uri="{BB962C8B-B14F-4D97-AF65-F5344CB8AC3E}">
        <p14:creationId xmlns:p14="http://schemas.microsoft.com/office/powerpoint/2010/main" val="57899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sz="4000" dirty="0" smtClean="0">
                <a:ea typeface="ＭＳ Ｐゴシック" panose="020B0600070205080204" pitchFamily="34" charset="-128"/>
              </a:rPr>
              <a:t>Documents as </a:t>
            </a:r>
            <a:r>
              <a:rPr lang="en-US" altLang="ko-KR" sz="4000" dirty="0">
                <a:ea typeface="ＭＳ Ｐゴシック" panose="020B0600070205080204" pitchFamily="34" charset="-128"/>
              </a:rPr>
              <a:t>V</a:t>
            </a:r>
            <a:r>
              <a:rPr lang="en-US" altLang="ko-KR" sz="4000" dirty="0" smtClean="0">
                <a:ea typeface="ＭＳ Ｐゴシック" panose="020B0600070205080204" pitchFamily="34" charset="-128"/>
              </a:rPr>
              <a:t>ectors</a:t>
            </a:r>
            <a:endParaRPr lang="en-US" altLang="ko-KR" sz="4000" dirty="0" smtClean="0">
              <a:ea typeface="ＭＳ Ｐゴシック" panose="020B0600070205080204" pitchFamily="34" charset="-128"/>
            </a:endParaRP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ＭＳ Ｐゴシック" panose="020B0600070205080204" pitchFamily="34" charset="-128"/>
              </a:rPr>
              <a:t>So we have a |V|-dimensional vector space</a:t>
            </a:r>
          </a:p>
          <a:p>
            <a:pPr eaLnBrk="1" hangingPunct="1"/>
            <a:r>
              <a:rPr lang="en-US" altLang="ko-KR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Terms are axes of the space</a:t>
            </a:r>
          </a:p>
          <a:p>
            <a:pPr eaLnBrk="1" hangingPunct="1"/>
            <a:r>
              <a:rPr lang="en-US" altLang="ko-KR" smtClean="0">
                <a:ea typeface="ＭＳ Ｐゴシック" panose="020B0600070205080204" pitchFamily="34" charset="-128"/>
              </a:rPr>
              <a:t>Documents are points or vectors in this space</a:t>
            </a:r>
          </a:p>
          <a:p>
            <a:pPr eaLnBrk="1" hangingPunct="1"/>
            <a:r>
              <a:rPr lang="en-US" altLang="ko-KR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Very high-dimensional: tens of millions of dimensions when you apply this to a web search engine</a:t>
            </a:r>
          </a:p>
          <a:p>
            <a:pPr eaLnBrk="1" hangingPunct="1"/>
            <a:r>
              <a:rPr lang="en-US" altLang="ko-KR" smtClean="0">
                <a:ea typeface="ＭＳ Ｐゴシック" panose="020B0600070205080204" pitchFamily="34" charset="-128"/>
              </a:rPr>
              <a:t>These are very sparse vectors - most entries are zero.</a:t>
            </a:r>
          </a:p>
        </p:txBody>
      </p:sp>
      <p:sp>
        <p:nvSpPr>
          <p:cNvPr id="38916" name="TextBox 3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9pPr>
          </a:lstStyle>
          <a:p>
            <a:pPr eaLnBrk="1" hangingPunct="1"/>
            <a:r>
              <a:rPr lang="en-US" altLang="ko-KR" sz="1600">
                <a:solidFill>
                  <a:srgbClr val="FBFCFF"/>
                </a:solidFill>
              </a:rPr>
              <a:t>Sec. 6.3</a:t>
            </a:r>
          </a:p>
        </p:txBody>
      </p:sp>
    </p:spTree>
    <p:extLst>
      <p:ext uri="{BB962C8B-B14F-4D97-AF65-F5344CB8AC3E}">
        <p14:creationId xmlns:p14="http://schemas.microsoft.com/office/powerpoint/2010/main" val="10469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sz="4000" dirty="0" smtClean="0">
                <a:ea typeface="ＭＳ Ｐゴシック" panose="020B0600070205080204" pitchFamily="34" charset="-128"/>
              </a:rPr>
              <a:t>Queries as </a:t>
            </a:r>
            <a:r>
              <a:rPr lang="en-US" altLang="ko-KR" sz="4000" dirty="0" smtClean="0">
                <a:ea typeface="ＭＳ Ｐゴシック" panose="020B0600070205080204" pitchFamily="34" charset="-128"/>
              </a:rPr>
              <a:t>Vectors</a:t>
            </a:r>
            <a:endParaRPr lang="en-US" altLang="ko-KR" sz="4000" dirty="0" smtClean="0">
              <a:ea typeface="ＭＳ Ｐゴシック" panose="020B0600070205080204" pitchFamily="34" charset="-128"/>
            </a:endParaRP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u="sng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Key idea 1:</a:t>
            </a:r>
            <a:r>
              <a:rPr lang="en-US" altLang="ko-KR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ko-KR" dirty="0" smtClean="0">
                <a:ea typeface="ＭＳ Ｐゴシック" panose="020B0600070205080204" pitchFamily="34" charset="-128"/>
              </a:rPr>
              <a:t>Do the same for queries: represent them as vectors in the space</a:t>
            </a:r>
          </a:p>
          <a:p>
            <a:pPr eaLnBrk="1" hangingPunct="1"/>
            <a:r>
              <a:rPr lang="en-US" altLang="ko-KR" u="sng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Key idea 2:</a:t>
            </a:r>
            <a:r>
              <a:rPr lang="en-US" altLang="ko-KR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ko-KR" dirty="0" smtClean="0">
                <a:ea typeface="ＭＳ Ｐゴシック" panose="020B0600070205080204" pitchFamily="34" charset="-128"/>
              </a:rPr>
              <a:t>Rank documents according to their proximity to the query in this space</a:t>
            </a:r>
          </a:p>
          <a:p>
            <a:pPr eaLnBrk="1" hangingPunct="1"/>
            <a:r>
              <a:rPr lang="en-US" altLang="ko-KR" dirty="0" smtClean="0">
                <a:ea typeface="ＭＳ Ｐゴシック" panose="020B0600070205080204" pitchFamily="34" charset="-128"/>
              </a:rPr>
              <a:t>proximity = similarity of vectors</a:t>
            </a:r>
          </a:p>
          <a:p>
            <a:pPr eaLnBrk="1" hangingPunct="1"/>
            <a:r>
              <a:rPr lang="en-US" altLang="ko-KR" dirty="0" smtClean="0">
                <a:ea typeface="ＭＳ Ｐゴシック" panose="020B0600070205080204" pitchFamily="34" charset="-128"/>
              </a:rPr>
              <a:t>proximity ≈ inverse of distance</a:t>
            </a:r>
          </a:p>
          <a:p>
            <a:pPr eaLnBrk="1" hangingPunct="1"/>
            <a:r>
              <a:rPr lang="en-US" altLang="ko-KR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Recall: We do this because we want to get away from the </a:t>
            </a:r>
            <a:r>
              <a:rPr lang="en-US" altLang="ko-KR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“you’re-either-in-or-out” </a:t>
            </a:r>
            <a:r>
              <a:rPr lang="en-US" altLang="ko-KR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Boolean model.</a:t>
            </a:r>
          </a:p>
          <a:p>
            <a:pPr eaLnBrk="1" hangingPunct="1"/>
            <a:r>
              <a:rPr lang="en-US" altLang="ko-KR" dirty="0" smtClean="0">
                <a:ea typeface="ＭＳ Ｐゴシック" panose="020B0600070205080204" pitchFamily="34" charset="-128"/>
              </a:rPr>
              <a:t>Instead: rank more relevant documents higher than less relevant documents</a:t>
            </a:r>
          </a:p>
        </p:txBody>
      </p:sp>
      <p:sp>
        <p:nvSpPr>
          <p:cNvPr id="39940" name="TextBox 3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9pPr>
          </a:lstStyle>
          <a:p>
            <a:pPr eaLnBrk="1" hangingPunct="1"/>
            <a:r>
              <a:rPr lang="en-US" altLang="ko-KR" sz="1600">
                <a:solidFill>
                  <a:srgbClr val="FBFCFF"/>
                </a:solidFill>
              </a:rPr>
              <a:t>Sec. 6.3</a:t>
            </a:r>
          </a:p>
        </p:txBody>
      </p:sp>
    </p:spTree>
    <p:extLst>
      <p:ext uri="{BB962C8B-B14F-4D97-AF65-F5344CB8AC3E}">
        <p14:creationId xmlns:p14="http://schemas.microsoft.com/office/powerpoint/2010/main" val="293603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228600" y="460375"/>
            <a:ext cx="8696326" cy="987425"/>
          </a:xfrm>
        </p:spPr>
        <p:txBody>
          <a:bodyPr/>
          <a:lstStyle/>
          <a:p>
            <a:pPr algn="ctr" eaLnBrk="1" hangingPunct="1"/>
            <a:r>
              <a:rPr lang="en-US" altLang="ko-KR" sz="4000" dirty="0" smtClean="0">
                <a:ea typeface="ＭＳ Ｐゴシック" panose="020B0600070205080204" pitchFamily="34" charset="-128"/>
              </a:rPr>
              <a:t>Formalizing </a:t>
            </a:r>
            <a:r>
              <a:rPr lang="en-US" altLang="ko-KR" sz="4000" dirty="0" smtClean="0">
                <a:ea typeface="ＭＳ Ｐゴシック" panose="020B0600070205080204" pitchFamily="34" charset="-128"/>
              </a:rPr>
              <a:t>Vector Space Proximity</a:t>
            </a:r>
            <a:endParaRPr lang="en-US" altLang="ko-KR" sz="4000" dirty="0" smtClean="0">
              <a:ea typeface="ＭＳ Ｐゴシック" panose="020B0600070205080204" pitchFamily="34" charset="-128"/>
            </a:endParaRP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ＭＳ Ｐゴシック" panose="020B0600070205080204" pitchFamily="34" charset="-128"/>
              </a:rPr>
              <a:t>First </a:t>
            </a:r>
            <a:r>
              <a:rPr lang="en-US" altLang="ko-KR" dirty="0" smtClean="0">
                <a:ea typeface="ＭＳ Ｐゴシック" panose="020B0600070205080204" pitchFamily="34" charset="-128"/>
              </a:rPr>
              <a:t>approach: </a:t>
            </a:r>
            <a:r>
              <a:rPr lang="en-US" altLang="ko-KR" dirty="0" smtClean="0">
                <a:ea typeface="ＭＳ Ｐゴシック" panose="020B0600070205080204" pitchFamily="34" charset="-128"/>
              </a:rPr>
              <a:t>distance between two points</a:t>
            </a:r>
          </a:p>
          <a:p>
            <a:pPr lvl="1" eaLnBrk="1" hangingPunct="1"/>
            <a:r>
              <a:rPr lang="en-US" altLang="ko-KR" dirty="0" smtClean="0">
                <a:ea typeface="ＭＳ Ｐゴシック" panose="020B0600070205080204" pitchFamily="34" charset="-128"/>
              </a:rPr>
              <a:t>( = distance between the end points of the two vectors)</a:t>
            </a:r>
          </a:p>
          <a:p>
            <a:pPr eaLnBrk="1" hangingPunct="1"/>
            <a:r>
              <a:rPr lang="en-US" altLang="ko-KR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Euclidean distance?</a:t>
            </a:r>
          </a:p>
          <a:p>
            <a:pPr eaLnBrk="1" hangingPunct="1"/>
            <a:r>
              <a:rPr lang="en-US" altLang="ko-KR" dirty="0" smtClean="0">
                <a:ea typeface="ＭＳ Ｐゴシック" panose="020B0600070205080204" pitchFamily="34" charset="-128"/>
              </a:rPr>
              <a:t>Euclidean distance is a bad idea . . .</a:t>
            </a:r>
          </a:p>
          <a:p>
            <a:pPr eaLnBrk="1" hangingPunct="1"/>
            <a:r>
              <a:rPr lang="en-US" altLang="ko-KR" dirty="0" smtClean="0">
                <a:ea typeface="ＭＳ Ｐゴシック" panose="020B0600070205080204" pitchFamily="34" charset="-128"/>
              </a:rPr>
              <a:t>. . . because Euclidean distance is </a:t>
            </a:r>
            <a:r>
              <a:rPr lang="en-US" altLang="ko-KR" dirty="0" smtClean="0">
                <a:solidFill>
                  <a:srgbClr val="357E69"/>
                </a:solidFill>
                <a:ea typeface="ＭＳ Ｐゴシック" panose="020B0600070205080204" pitchFamily="34" charset="-128"/>
              </a:rPr>
              <a:t>large </a:t>
            </a:r>
            <a:r>
              <a:rPr lang="en-US" altLang="ko-KR" dirty="0" smtClean="0">
                <a:ea typeface="ＭＳ Ｐゴシック" panose="020B0600070205080204" pitchFamily="34" charset="-128"/>
              </a:rPr>
              <a:t>for vectors of </a:t>
            </a:r>
            <a:r>
              <a:rPr lang="en-US" altLang="ko-KR" dirty="0" smtClean="0">
                <a:solidFill>
                  <a:srgbClr val="357E69"/>
                </a:solidFill>
                <a:ea typeface="ＭＳ Ｐゴシック" panose="020B0600070205080204" pitchFamily="34" charset="-128"/>
              </a:rPr>
              <a:t>different lengths</a:t>
            </a:r>
            <a:r>
              <a:rPr lang="en-US" altLang="ko-KR" dirty="0" smtClean="0">
                <a:ea typeface="ＭＳ Ｐゴシック" panose="020B0600070205080204" pitchFamily="34" charset="-128"/>
              </a:rPr>
              <a:t>.</a:t>
            </a:r>
          </a:p>
        </p:txBody>
      </p:sp>
      <p:sp>
        <p:nvSpPr>
          <p:cNvPr id="40964" name="TextBox 3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9pPr>
          </a:lstStyle>
          <a:p>
            <a:pPr eaLnBrk="1" hangingPunct="1"/>
            <a:r>
              <a:rPr lang="en-US" altLang="ko-KR" sz="1600">
                <a:solidFill>
                  <a:srgbClr val="FBFCFF"/>
                </a:solidFill>
              </a:rPr>
              <a:t>Sec. 6.3</a:t>
            </a:r>
          </a:p>
        </p:txBody>
      </p:sp>
    </p:spTree>
    <p:extLst>
      <p:ext uri="{BB962C8B-B14F-4D97-AF65-F5344CB8AC3E}">
        <p14:creationId xmlns:p14="http://schemas.microsoft.com/office/powerpoint/2010/main" val="21668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sz="4000" dirty="0">
                <a:ea typeface="ＭＳ Ｐゴシック" panose="020B0600070205080204" pitchFamily="34" charset="-128"/>
              </a:rPr>
              <a:t>Why </a:t>
            </a:r>
            <a:r>
              <a:rPr lang="en-US" altLang="ko-KR" sz="4000" dirty="0" smtClean="0">
                <a:ea typeface="ＭＳ Ｐゴシック" panose="020B0600070205080204" pitchFamily="34" charset="-128"/>
              </a:rPr>
              <a:t>Distance is </a:t>
            </a:r>
            <a:r>
              <a:rPr lang="en-US" altLang="ko-KR" sz="4000" dirty="0">
                <a:ea typeface="ＭＳ Ｐゴシック" panose="020B0600070205080204" pitchFamily="34" charset="-128"/>
              </a:rPr>
              <a:t>a </a:t>
            </a:r>
            <a:r>
              <a:rPr lang="en-US" altLang="ko-KR" sz="4000" dirty="0" smtClean="0">
                <a:ea typeface="ＭＳ Ｐゴシック" panose="020B0600070205080204" pitchFamily="34" charset="-128"/>
              </a:rPr>
              <a:t>Bad Idea</a:t>
            </a:r>
            <a:endParaRPr lang="en-US" altLang="ko-KR" sz="4000" dirty="0" smtClean="0">
              <a:ea typeface="ＭＳ Ｐゴシック" panose="020B0600070205080204" pitchFamily="34" charset="-128"/>
            </a:endParaRPr>
          </a:p>
        </p:txBody>
      </p:sp>
      <p:sp>
        <p:nvSpPr>
          <p:cNvPr id="39940" name="TextBox 3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9pPr>
          </a:lstStyle>
          <a:p>
            <a:pPr eaLnBrk="1" hangingPunct="1"/>
            <a:r>
              <a:rPr lang="en-US" altLang="ko-KR" sz="1600">
                <a:solidFill>
                  <a:srgbClr val="FBFCFF"/>
                </a:solidFill>
              </a:rPr>
              <a:t>Sec. 6.3</a:t>
            </a:r>
          </a:p>
        </p:txBody>
      </p:sp>
      <p:pic>
        <p:nvPicPr>
          <p:cNvPr id="12" name="Content Placeholder 3" descr="vs1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600200"/>
            <a:ext cx="5257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Placeholder 4"/>
          <p:cNvSpPr txBox="1">
            <a:spLocks/>
          </p:cNvSpPr>
          <p:nvPr/>
        </p:nvSpPr>
        <p:spPr bwMode="auto">
          <a:xfrm>
            <a:off x="457200" y="1633538"/>
            <a:ext cx="3008313" cy="469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37085"/>
              </a:buClr>
              <a:buFont typeface="Wingdings" panose="05000000000000000000" pitchFamily="2" charset="2"/>
              <a:buNone/>
              <a:defRPr sz="1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4572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2pPr>
            <a:lvl3pPr marL="9144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BA3"/>
              </a:buClr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F6E7E"/>
              </a:buClr>
              <a:buFont typeface="Wingdings" panose="05000000000000000000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1828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ko-KR" sz="2400" smtClean="0">
                <a:ea typeface="ＭＳ Ｐゴシック" panose="020B0600070205080204" pitchFamily="34" charset="-128"/>
              </a:rPr>
              <a:t>The Euclidean distance between </a:t>
            </a:r>
            <a:r>
              <a:rPr lang="en-US" altLang="ko-KR" sz="2400" i="1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q</a:t>
            </a:r>
          </a:p>
          <a:p>
            <a:pPr eaLnBrk="1" hangingPunct="1"/>
            <a:r>
              <a:rPr lang="en-US" altLang="ko-KR" sz="2400" smtClean="0">
                <a:ea typeface="ＭＳ Ｐゴシック" panose="020B0600070205080204" pitchFamily="34" charset="-128"/>
              </a:rPr>
              <a:t>and </a:t>
            </a:r>
            <a:r>
              <a:rPr lang="en-US" altLang="ko-KR" sz="2400" i="1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d</a:t>
            </a:r>
            <a:r>
              <a:rPr lang="en-US" altLang="ko-KR" sz="2400" i="1" baseline="-2500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2</a:t>
            </a:r>
            <a:r>
              <a:rPr lang="en-US" altLang="ko-KR" sz="2400" smtClean="0">
                <a:ea typeface="ＭＳ Ｐゴシック" panose="020B0600070205080204" pitchFamily="34" charset="-128"/>
              </a:rPr>
              <a:t> is large even though the</a:t>
            </a:r>
          </a:p>
          <a:p>
            <a:pPr eaLnBrk="1" hangingPunct="1"/>
            <a:r>
              <a:rPr lang="en-US" altLang="ko-KR" sz="2400" smtClean="0">
                <a:ea typeface="ＭＳ Ｐゴシック" panose="020B0600070205080204" pitchFamily="34" charset="-128"/>
              </a:rPr>
              <a:t>distribution of terms in the query </a:t>
            </a:r>
            <a:r>
              <a:rPr lang="en-US" altLang="ko-KR" sz="2400" i="1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q</a:t>
            </a:r>
            <a:r>
              <a:rPr lang="en-US" altLang="ko-KR" sz="2400" i="1" smtClean="0">
                <a:ea typeface="ＭＳ Ｐゴシック" panose="020B0600070205080204" pitchFamily="34" charset="-128"/>
              </a:rPr>
              <a:t> </a:t>
            </a:r>
            <a:r>
              <a:rPr lang="en-US" altLang="ko-KR" sz="2400" smtClean="0">
                <a:ea typeface="ＭＳ Ｐゴシック" panose="020B0600070205080204" pitchFamily="34" charset="-128"/>
              </a:rPr>
              <a:t>and the distribution of</a:t>
            </a:r>
          </a:p>
          <a:p>
            <a:pPr eaLnBrk="1" hangingPunct="1"/>
            <a:r>
              <a:rPr lang="en-US" altLang="ko-KR" sz="2400" smtClean="0">
                <a:ea typeface="ＭＳ Ｐゴシック" panose="020B0600070205080204" pitchFamily="34" charset="-128"/>
              </a:rPr>
              <a:t>terms in the document </a:t>
            </a:r>
            <a:r>
              <a:rPr lang="en-US" altLang="ko-KR" sz="2400" i="1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d</a:t>
            </a:r>
            <a:r>
              <a:rPr lang="en-US" altLang="ko-KR" sz="2400" i="1" baseline="-2500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2</a:t>
            </a:r>
            <a:r>
              <a:rPr lang="en-US" altLang="ko-KR" sz="2400" smtClean="0">
                <a:ea typeface="ＭＳ Ｐゴシック" panose="020B0600070205080204" pitchFamily="34" charset="-128"/>
              </a:rPr>
              <a:t> are</a:t>
            </a:r>
          </a:p>
          <a:p>
            <a:pPr eaLnBrk="1" hangingPunct="1"/>
            <a:r>
              <a:rPr lang="en-US" altLang="ko-KR" sz="2400" smtClean="0">
                <a:ea typeface="ＭＳ Ｐゴシック" panose="020B0600070205080204" pitchFamily="34" charset="-128"/>
              </a:rPr>
              <a:t>very similar.</a:t>
            </a:r>
            <a:endParaRPr lang="en-US" altLang="ko-KR" sz="2400" smtClean="0">
              <a:ea typeface="ＭＳ Ｐゴシック" panose="020B0600070205080204" pitchFamily="34" charset="-128"/>
            </a:endParaRPr>
          </a:p>
        </p:txBody>
      </p:sp>
      <p:cxnSp>
        <p:nvCxnSpPr>
          <p:cNvPr id="14" name="Straight Arrow Connector 6"/>
          <p:cNvCxnSpPr>
            <a:cxnSpLocks noChangeShapeType="1"/>
          </p:cNvCxnSpPr>
          <p:nvPr/>
        </p:nvCxnSpPr>
        <p:spPr bwMode="auto">
          <a:xfrm>
            <a:off x="1676400" y="2133600"/>
            <a:ext cx="228600" cy="1588"/>
          </a:xfrm>
          <a:prstGeom prst="straightConnector1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Arrow Connector 7"/>
          <p:cNvCxnSpPr>
            <a:cxnSpLocks noChangeShapeType="1"/>
          </p:cNvCxnSpPr>
          <p:nvPr/>
        </p:nvCxnSpPr>
        <p:spPr bwMode="auto">
          <a:xfrm>
            <a:off x="1143000" y="2513013"/>
            <a:ext cx="228600" cy="1587"/>
          </a:xfrm>
          <a:prstGeom prst="straightConnector1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Arrow Connector 8"/>
          <p:cNvCxnSpPr>
            <a:cxnSpLocks noChangeShapeType="1"/>
          </p:cNvCxnSpPr>
          <p:nvPr/>
        </p:nvCxnSpPr>
        <p:spPr bwMode="auto">
          <a:xfrm>
            <a:off x="2209800" y="3732213"/>
            <a:ext cx="228600" cy="1587"/>
          </a:xfrm>
          <a:prstGeom prst="straightConnector1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Arrow Connector 9"/>
          <p:cNvCxnSpPr>
            <a:cxnSpLocks noChangeShapeType="1"/>
          </p:cNvCxnSpPr>
          <p:nvPr/>
        </p:nvCxnSpPr>
        <p:spPr bwMode="auto">
          <a:xfrm>
            <a:off x="1981200" y="4875213"/>
            <a:ext cx="228600" cy="1587"/>
          </a:xfrm>
          <a:prstGeom prst="straightConnector1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86397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sz="4000" dirty="0" smtClean="0">
                <a:ea typeface="ＭＳ Ｐゴシック" panose="020B0600070205080204" pitchFamily="34" charset="-128"/>
              </a:rPr>
              <a:t>Use </a:t>
            </a:r>
            <a:r>
              <a:rPr lang="en-US" altLang="ko-KR" sz="4000" dirty="0" smtClean="0">
                <a:ea typeface="ＭＳ Ｐゴシック" panose="020B0600070205080204" pitchFamily="34" charset="-128"/>
              </a:rPr>
              <a:t>Angle </a:t>
            </a:r>
            <a:r>
              <a:rPr lang="en-US" altLang="ko-KR" sz="4000" dirty="0" smtClean="0">
                <a:ea typeface="ＭＳ Ｐゴシック" panose="020B0600070205080204" pitchFamily="34" charset="-128"/>
              </a:rPr>
              <a:t>instead of </a:t>
            </a:r>
            <a:r>
              <a:rPr lang="en-US" altLang="ko-KR" sz="4000" dirty="0" smtClean="0">
                <a:ea typeface="ＭＳ Ｐゴシック" panose="020B0600070205080204" pitchFamily="34" charset="-128"/>
              </a:rPr>
              <a:t>Distance</a:t>
            </a:r>
            <a:endParaRPr lang="en-US" altLang="ko-KR" sz="4000" dirty="0" smtClean="0">
              <a:ea typeface="ＭＳ Ｐゴシック" panose="020B0600070205080204" pitchFamily="34" charset="-128"/>
            </a:endParaRPr>
          </a:p>
        </p:txBody>
      </p:sp>
      <p:sp>
        <p:nvSpPr>
          <p:cNvPr id="43011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Thought experiment: take a document </a:t>
            </a:r>
            <a:r>
              <a:rPr lang="en-US" altLang="ko-KR" i="1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d</a:t>
            </a:r>
            <a:r>
              <a:rPr lang="en-US" altLang="ko-KR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 and append it to itself. Call this document </a:t>
            </a:r>
            <a:r>
              <a:rPr lang="en-US" altLang="ko-KR" i="1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d</a:t>
            </a:r>
            <a:r>
              <a:rPr lang="en-US" altLang="ko-KR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′.</a:t>
            </a:r>
          </a:p>
          <a:p>
            <a:pPr eaLnBrk="1" hangingPunct="1"/>
            <a:r>
              <a:rPr lang="en-US" altLang="ko-KR" dirty="0" smtClean="0">
                <a:ea typeface="ＭＳ Ｐゴシック" panose="020B0600070205080204" pitchFamily="34" charset="-128"/>
              </a:rPr>
              <a:t>“Semantically” </a:t>
            </a:r>
            <a:r>
              <a:rPr lang="en-US" altLang="ko-KR" i="1" dirty="0" smtClean="0">
                <a:ea typeface="ＭＳ Ｐゴシック" panose="020B0600070205080204" pitchFamily="34" charset="-128"/>
              </a:rPr>
              <a:t>d</a:t>
            </a:r>
            <a:r>
              <a:rPr lang="en-US" altLang="ko-KR" dirty="0" smtClean="0">
                <a:ea typeface="ＭＳ Ｐゴシック" panose="020B0600070205080204" pitchFamily="34" charset="-128"/>
              </a:rPr>
              <a:t> and </a:t>
            </a:r>
            <a:r>
              <a:rPr lang="en-US" altLang="ko-KR" i="1" dirty="0" smtClean="0">
                <a:ea typeface="ＭＳ Ｐゴシック" panose="020B0600070205080204" pitchFamily="34" charset="-128"/>
              </a:rPr>
              <a:t>d</a:t>
            </a:r>
            <a:r>
              <a:rPr lang="en-US" altLang="ko-KR" dirty="0" smtClean="0">
                <a:ea typeface="ＭＳ Ｐゴシック" panose="020B0600070205080204" pitchFamily="34" charset="-128"/>
              </a:rPr>
              <a:t>′ have the same content</a:t>
            </a:r>
          </a:p>
          <a:p>
            <a:pPr eaLnBrk="1" hangingPunct="1"/>
            <a:r>
              <a:rPr lang="en-US" altLang="ko-KR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The Euclidean distance between the two documents can be quite </a:t>
            </a:r>
            <a:r>
              <a:rPr lang="en-US" altLang="ko-KR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large. </a:t>
            </a:r>
            <a:endParaRPr lang="en-US" altLang="ko-KR" dirty="0" smtClean="0">
              <a:solidFill>
                <a:srgbClr val="C00000"/>
              </a:solidFill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ko-KR" dirty="0" smtClean="0">
                <a:ea typeface="ＭＳ Ｐゴシック" panose="020B0600070205080204" pitchFamily="34" charset="-128"/>
              </a:rPr>
              <a:t>The angle between the two documents is 0, </a:t>
            </a:r>
            <a:r>
              <a:rPr lang="en-US" altLang="ko-KR" dirty="0" smtClean="0">
                <a:ea typeface="ＭＳ Ｐゴシック" panose="020B0600070205080204" pitchFamily="34" charset="-128"/>
              </a:rPr>
              <a:t>corresponding </a:t>
            </a:r>
            <a:r>
              <a:rPr lang="en-US" altLang="ko-KR" dirty="0" smtClean="0">
                <a:ea typeface="ＭＳ Ｐゴシック" panose="020B0600070205080204" pitchFamily="34" charset="-128"/>
              </a:rPr>
              <a:t>to maximal similarity.</a:t>
            </a:r>
          </a:p>
          <a:p>
            <a:pPr eaLnBrk="1" hangingPunct="1"/>
            <a:endParaRPr lang="en-US" altLang="ko-KR" dirty="0" smtClean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ko-KR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Key idea: Rank documents according to angle with query.</a:t>
            </a:r>
          </a:p>
        </p:txBody>
      </p:sp>
      <p:sp>
        <p:nvSpPr>
          <p:cNvPr id="43012" name="TextBox 3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9pPr>
          </a:lstStyle>
          <a:p>
            <a:pPr eaLnBrk="1" hangingPunct="1"/>
            <a:r>
              <a:rPr lang="en-US" altLang="ko-KR" sz="1600">
                <a:solidFill>
                  <a:srgbClr val="FBFCFF"/>
                </a:solidFill>
              </a:rPr>
              <a:t>Sec. 6.3</a:t>
            </a:r>
          </a:p>
        </p:txBody>
      </p:sp>
    </p:spTree>
    <p:extLst>
      <p:ext uri="{BB962C8B-B14F-4D97-AF65-F5344CB8AC3E}">
        <p14:creationId xmlns:p14="http://schemas.microsoft.com/office/powerpoint/2010/main" val="385388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sz="4000" dirty="0" smtClean="0">
                <a:ea typeface="ＭＳ Ｐゴシック" panose="020B0600070205080204" pitchFamily="34" charset="-128"/>
              </a:rPr>
              <a:t>From </a:t>
            </a:r>
            <a:r>
              <a:rPr lang="en-US" altLang="ko-KR" sz="4000" dirty="0" smtClean="0">
                <a:ea typeface="ＭＳ Ｐゴシック" panose="020B0600070205080204" pitchFamily="34" charset="-128"/>
              </a:rPr>
              <a:t>Angles </a:t>
            </a:r>
            <a:r>
              <a:rPr lang="en-US" altLang="ko-KR" sz="4000" dirty="0" smtClean="0">
                <a:ea typeface="ＭＳ Ｐゴシック" panose="020B0600070205080204" pitchFamily="34" charset="-128"/>
              </a:rPr>
              <a:t>to </a:t>
            </a:r>
            <a:r>
              <a:rPr lang="en-US" altLang="ko-KR" sz="4000" dirty="0" smtClean="0">
                <a:ea typeface="ＭＳ Ｐゴシック" panose="020B0600070205080204" pitchFamily="34" charset="-128"/>
              </a:rPr>
              <a:t>Cosines</a:t>
            </a:r>
            <a:endParaRPr lang="en-US" altLang="ko-KR" sz="4000" dirty="0" smtClean="0">
              <a:ea typeface="ＭＳ Ｐゴシック" panose="020B0600070205080204" pitchFamily="34" charset="-128"/>
            </a:endParaRP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ＭＳ Ｐゴシック" panose="020B0600070205080204" pitchFamily="34" charset="-128"/>
              </a:rPr>
              <a:t>The following two notions are equivalent.</a:t>
            </a:r>
          </a:p>
          <a:p>
            <a:pPr lvl="1" eaLnBrk="1" hangingPunct="1"/>
            <a:r>
              <a:rPr lang="en-US" altLang="ko-KR" dirty="0" smtClean="0">
                <a:ea typeface="ＭＳ Ｐゴシック" panose="020B0600070205080204" pitchFamily="34" charset="-128"/>
              </a:rPr>
              <a:t>Rank documents in </a:t>
            </a:r>
            <a:r>
              <a:rPr lang="en-US" altLang="ko-KR" u="sng" dirty="0" smtClean="0">
                <a:ea typeface="ＭＳ Ｐゴシック" panose="020B0600070205080204" pitchFamily="34" charset="-128"/>
              </a:rPr>
              <a:t>decreasing</a:t>
            </a:r>
            <a:r>
              <a:rPr lang="en-US" altLang="ko-KR" dirty="0" smtClean="0">
                <a:ea typeface="ＭＳ Ｐゴシック" panose="020B0600070205080204" pitchFamily="34" charset="-128"/>
              </a:rPr>
              <a:t> order of the angle between query and document</a:t>
            </a:r>
          </a:p>
          <a:p>
            <a:pPr lvl="1" eaLnBrk="1" hangingPunct="1"/>
            <a:r>
              <a:rPr lang="en-US" altLang="ko-KR" dirty="0" smtClean="0">
                <a:ea typeface="ＭＳ Ｐゴシック" panose="020B0600070205080204" pitchFamily="34" charset="-128"/>
              </a:rPr>
              <a:t>Rank documents in </a:t>
            </a:r>
            <a:r>
              <a:rPr lang="en-US" altLang="ko-KR" u="sng" dirty="0" smtClean="0">
                <a:ea typeface="ＭＳ Ｐゴシック" panose="020B0600070205080204" pitchFamily="34" charset="-128"/>
              </a:rPr>
              <a:t>increasing</a:t>
            </a:r>
            <a:r>
              <a:rPr lang="en-US" altLang="ko-KR" dirty="0" smtClean="0">
                <a:ea typeface="ＭＳ Ｐゴシック" panose="020B0600070205080204" pitchFamily="34" charset="-128"/>
              </a:rPr>
              <a:t> order </a:t>
            </a:r>
            <a:r>
              <a:rPr lang="en-US" altLang="ko-KR" dirty="0" smtClean="0">
                <a:ea typeface="ＭＳ Ｐゴシック" panose="020B0600070205080204" pitchFamily="34" charset="-128"/>
              </a:rPr>
              <a:t>of </a:t>
            </a:r>
            <a:r>
              <a:rPr lang="en-US" altLang="ko-KR" dirty="0" smtClean="0">
                <a:ea typeface="ＭＳ Ｐゴシック" panose="020B0600070205080204" pitchFamily="34" charset="-128"/>
              </a:rPr>
              <a:t>cosine(query</a:t>
            </a:r>
            <a:r>
              <a:rPr lang="en-US" altLang="ko-KR" dirty="0" smtClean="0">
                <a:ea typeface="ＭＳ Ｐゴシック" panose="020B0600070205080204" pitchFamily="34" charset="-128"/>
              </a:rPr>
              <a:t>, document</a:t>
            </a:r>
            <a:r>
              <a:rPr lang="en-US" altLang="ko-KR" dirty="0" smtClean="0">
                <a:ea typeface="ＭＳ Ｐゴシック" panose="020B0600070205080204" pitchFamily="34" charset="-128"/>
              </a:rPr>
              <a:t>)</a:t>
            </a:r>
          </a:p>
          <a:p>
            <a:pPr eaLnBrk="1" hangingPunct="1"/>
            <a:r>
              <a:rPr lang="en-US" altLang="ko-KR" dirty="0" smtClean="0">
                <a:ea typeface="ＭＳ Ｐゴシック" panose="020B0600070205080204" pitchFamily="34" charset="-128"/>
              </a:rPr>
              <a:t>Cosine is a monotonically decreasing function </a:t>
            </a:r>
            <a:r>
              <a:rPr lang="en-US" altLang="ko-KR" dirty="0" smtClean="0">
                <a:ea typeface="ＭＳ Ｐゴシック" panose="020B0600070205080204" pitchFamily="34" charset="-128"/>
              </a:rPr>
              <a:t>in the </a:t>
            </a:r>
            <a:r>
              <a:rPr lang="en-US" altLang="ko-KR" dirty="0" smtClean="0">
                <a:ea typeface="ＭＳ Ｐゴシック" panose="020B0600070205080204" pitchFamily="34" charset="-128"/>
              </a:rPr>
              <a:t>interval [0</a:t>
            </a:r>
            <a:r>
              <a:rPr lang="en-US" altLang="ko-KR" baseline="30000" dirty="0" smtClean="0">
                <a:ea typeface="ＭＳ Ｐゴシック" panose="020B0600070205080204" pitchFamily="34" charset="-128"/>
              </a:rPr>
              <a:t>o</a:t>
            </a:r>
            <a:r>
              <a:rPr lang="en-US" altLang="ko-KR" dirty="0" smtClean="0">
                <a:ea typeface="ＭＳ Ｐゴシック" panose="020B0600070205080204" pitchFamily="34" charset="-128"/>
              </a:rPr>
              <a:t>, 180</a:t>
            </a:r>
            <a:r>
              <a:rPr lang="en-US" altLang="ko-KR" baseline="30000" dirty="0" smtClean="0">
                <a:ea typeface="ＭＳ Ｐゴシック" panose="020B0600070205080204" pitchFamily="34" charset="-128"/>
              </a:rPr>
              <a:t>o</a:t>
            </a:r>
            <a:r>
              <a:rPr lang="en-US" altLang="ko-KR" dirty="0" smtClean="0">
                <a:ea typeface="ＭＳ Ｐゴシック" panose="020B0600070205080204" pitchFamily="34" charset="-128"/>
              </a:rPr>
              <a:t>]</a:t>
            </a:r>
          </a:p>
        </p:txBody>
      </p:sp>
      <p:sp>
        <p:nvSpPr>
          <p:cNvPr id="44036" name="TextBox 3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9pPr>
          </a:lstStyle>
          <a:p>
            <a:pPr eaLnBrk="1" hangingPunct="1"/>
            <a:r>
              <a:rPr lang="en-US" altLang="ko-KR" sz="1600">
                <a:solidFill>
                  <a:srgbClr val="FBFCFF"/>
                </a:solidFill>
              </a:rPr>
              <a:t>Sec. 6.3</a:t>
            </a:r>
          </a:p>
        </p:txBody>
      </p:sp>
    </p:spTree>
    <p:extLst>
      <p:ext uri="{BB962C8B-B14F-4D97-AF65-F5344CB8AC3E}">
        <p14:creationId xmlns:p14="http://schemas.microsoft.com/office/powerpoint/2010/main" val="166732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sz="4000" dirty="0" smtClean="0">
                <a:ea typeface="ＭＳ Ｐゴシック" panose="020B0600070205080204" pitchFamily="34" charset="-128"/>
              </a:rPr>
              <a:t>From </a:t>
            </a:r>
            <a:r>
              <a:rPr lang="en-US" altLang="ko-KR" sz="4000" dirty="0" smtClean="0">
                <a:ea typeface="ＭＳ Ｐゴシック" panose="020B0600070205080204" pitchFamily="34" charset="-128"/>
              </a:rPr>
              <a:t>Angles </a:t>
            </a:r>
            <a:r>
              <a:rPr lang="en-US" altLang="ko-KR" sz="4000" dirty="0" smtClean="0">
                <a:ea typeface="ＭＳ Ｐゴシック" panose="020B0600070205080204" pitchFamily="34" charset="-128"/>
              </a:rPr>
              <a:t>to </a:t>
            </a:r>
            <a:r>
              <a:rPr lang="en-US" altLang="ko-KR" sz="4000" dirty="0" smtClean="0">
                <a:ea typeface="ＭＳ Ｐゴシック" panose="020B0600070205080204" pitchFamily="34" charset="-128"/>
              </a:rPr>
              <a:t>Cosines</a:t>
            </a:r>
            <a:endParaRPr lang="en-US" altLang="ko-KR" sz="4000" dirty="0" smtClean="0">
              <a:ea typeface="ＭＳ Ｐゴシック" panose="020B0600070205080204" pitchFamily="34" charset="-128"/>
            </a:endParaRP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457200" y="5867400"/>
            <a:ext cx="8229600" cy="685800"/>
          </a:xfrm>
        </p:spPr>
        <p:txBody>
          <a:bodyPr/>
          <a:lstStyle/>
          <a:p>
            <a:pPr eaLnBrk="1" hangingPunct="1"/>
            <a:r>
              <a:rPr lang="en-US" altLang="ko-KR" sz="2600" smtClean="0">
                <a:ea typeface="ＭＳ Ｐゴシック" panose="020B0600070205080204" pitchFamily="34" charset="-128"/>
              </a:rPr>
              <a:t>But how – </a:t>
            </a:r>
            <a:r>
              <a:rPr lang="en-US" altLang="ko-KR" sz="2600" i="1" smtClean="0">
                <a:solidFill>
                  <a:srgbClr val="357E69"/>
                </a:solidFill>
                <a:ea typeface="ＭＳ Ｐゴシック" panose="020B0600070205080204" pitchFamily="34" charset="-128"/>
              </a:rPr>
              <a:t>and why</a:t>
            </a:r>
            <a:r>
              <a:rPr lang="en-US" altLang="ko-KR" sz="2600" smtClean="0">
                <a:ea typeface="ＭＳ Ｐゴシック" panose="020B0600070205080204" pitchFamily="34" charset="-128"/>
              </a:rPr>
              <a:t> – should we be computing cosines?</a:t>
            </a:r>
          </a:p>
        </p:txBody>
      </p:sp>
      <p:sp>
        <p:nvSpPr>
          <p:cNvPr id="45060" name="TextBox 3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9pPr>
          </a:lstStyle>
          <a:p>
            <a:pPr eaLnBrk="1" hangingPunct="1"/>
            <a:r>
              <a:rPr lang="en-US" altLang="ko-KR" sz="1600">
                <a:solidFill>
                  <a:srgbClr val="FBFCFF"/>
                </a:solidFill>
              </a:rPr>
              <a:t>Sec. 6.3</a:t>
            </a:r>
          </a:p>
        </p:txBody>
      </p:sp>
      <p:pic>
        <p:nvPicPr>
          <p:cNvPr id="45061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66" b="16666"/>
          <a:stretch>
            <a:fillRect/>
          </a:stretch>
        </p:blipFill>
        <p:spPr bwMode="auto">
          <a:xfrm>
            <a:off x="1219200" y="1676400"/>
            <a:ext cx="6324600" cy="421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408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sz="4000" dirty="0" smtClean="0">
                <a:ea typeface="ＭＳ Ｐゴシック" panose="020B0600070205080204" pitchFamily="34" charset="-128"/>
              </a:rPr>
              <a:t>Length </a:t>
            </a:r>
            <a:r>
              <a:rPr lang="en-US" altLang="ko-KR" sz="4000" dirty="0">
                <a:ea typeface="ＭＳ Ｐゴシック" panose="020B0600070205080204" pitchFamily="34" charset="-128"/>
              </a:rPr>
              <a:t>N</a:t>
            </a:r>
            <a:r>
              <a:rPr lang="en-US" altLang="ko-KR" sz="4000" dirty="0" smtClean="0">
                <a:ea typeface="ＭＳ Ｐゴシック" panose="020B0600070205080204" pitchFamily="34" charset="-128"/>
              </a:rPr>
              <a:t>ormalization</a:t>
            </a:r>
            <a:endParaRPr lang="en-US" altLang="ko-KR" sz="4000" dirty="0" smtClean="0">
              <a:ea typeface="ＭＳ Ｐゴシック" panose="020B0600070205080204" pitchFamily="34" charset="-128"/>
            </a:endParaRPr>
          </a:p>
        </p:txBody>
      </p:sp>
      <p:sp>
        <p:nvSpPr>
          <p:cNvPr id="1024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ＭＳ Ｐゴシック" panose="020B0600070205080204" pitchFamily="34" charset="-128"/>
              </a:rPr>
              <a:t>A vector can be (length-) normalized by dividing each of its components by its length – for this we use the L</a:t>
            </a:r>
            <a:r>
              <a:rPr lang="en-US" altLang="ko-KR" baseline="-25000" dirty="0" smtClean="0">
                <a:ea typeface="ＭＳ Ｐゴシック" panose="020B0600070205080204" pitchFamily="34" charset="-128"/>
              </a:rPr>
              <a:t>2</a:t>
            </a:r>
            <a:r>
              <a:rPr lang="en-US" altLang="ko-KR" dirty="0" smtClean="0">
                <a:ea typeface="ＭＳ Ｐゴシック" panose="020B0600070205080204" pitchFamily="34" charset="-128"/>
              </a:rPr>
              <a:t> norm:</a:t>
            </a:r>
          </a:p>
          <a:p>
            <a:pPr eaLnBrk="1" hangingPunct="1"/>
            <a:endParaRPr lang="en-US" altLang="ko-KR" dirty="0" smtClean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ko-KR" dirty="0" smtClean="0">
              <a:solidFill>
                <a:srgbClr val="C00000"/>
              </a:solidFill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ko-KR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Dividing </a:t>
            </a:r>
            <a:r>
              <a:rPr lang="en-US" altLang="ko-KR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a vector by its L</a:t>
            </a:r>
            <a:r>
              <a:rPr lang="en-US" altLang="ko-KR" baseline="-25000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2</a:t>
            </a:r>
            <a:r>
              <a:rPr lang="en-US" altLang="ko-KR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 norm makes it a unit (length) vector (on surface of unit hypersphere)</a:t>
            </a:r>
          </a:p>
          <a:p>
            <a:pPr eaLnBrk="1" hangingPunct="1"/>
            <a:r>
              <a:rPr lang="en-US" altLang="ko-KR" dirty="0" smtClean="0">
                <a:ea typeface="ＭＳ Ｐゴシック" panose="020B0600070205080204" pitchFamily="34" charset="-128"/>
              </a:rPr>
              <a:t>Effect on the two documents d and d′ (d appended to itself) from earlier slide: they have identical vectors after length-normalization.</a:t>
            </a:r>
          </a:p>
          <a:p>
            <a:pPr lvl="1" eaLnBrk="1" hangingPunct="1"/>
            <a:r>
              <a:rPr lang="en-US" altLang="ko-KR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Long and short documents now have comparable weights</a:t>
            </a:r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7757528"/>
              </p:ext>
            </p:extLst>
          </p:nvPr>
        </p:nvGraphicFramePr>
        <p:xfrm>
          <a:off x="3733800" y="2362200"/>
          <a:ext cx="2087562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name="Equation" r:id="rId3" imgW="876240" imgH="317160" progId="Equation.3">
                  <p:embed/>
                </p:oleObj>
              </mc:Choice>
              <mc:Fallback>
                <p:oleObj name="Equation" r:id="rId3" imgW="87624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362200"/>
                        <a:ext cx="2087562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9pPr>
          </a:lstStyle>
          <a:p>
            <a:pPr eaLnBrk="1" hangingPunct="1"/>
            <a:r>
              <a:rPr lang="en-US" altLang="ko-KR" sz="1600">
                <a:solidFill>
                  <a:srgbClr val="FBFCFF"/>
                </a:solidFill>
              </a:rPr>
              <a:t>Sec. 6.3</a:t>
            </a:r>
          </a:p>
        </p:txBody>
      </p:sp>
    </p:spTree>
    <p:extLst>
      <p:ext uri="{BB962C8B-B14F-4D97-AF65-F5344CB8AC3E}">
        <p14:creationId xmlns:p14="http://schemas.microsoft.com/office/powerpoint/2010/main" val="186992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sz="4000" dirty="0" smtClean="0">
                <a:ea typeface="ＭＳ Ｐゴシック" panose="020B0600070205080204" pitchFamily="34" charset="-128"/>
              </a:rPr>
              <a:t>Cosine (query, document</a:t>
            </a:r>
            <a:r>
              <a:rPr lang="en-US" altLang="ko-KR" sz="4000" dirty="0" smtClean="0">
                <a:ea typeface="ＭＳ Ｐゴシック" panose="020B0600070205080204" pitchFamily="34" charset="-128"/>
              </a:rPr>
              <a:t>)</a:t>
            </a:r>
          </a:p>
        </p:txBody>
      </p:sp>
      <p:graphicFrame>
        <p:nvGraphicFramePr>
          <p:cNvPr id="11266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1012825" y="2317750"/>
          <a:ext cx="7216775" cy="149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name="Equation" r:id="rId4" imgW="2946240" imgH="609480" progId="Equation.3">
                  <p:embed/>
                </p:oleObj>
              </mc:Choice>
              <mc:Fallback>
                <p:oleObj name="Equation" r:id="rId4" imgW="294624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25" y="2317750"/>
                        <a:ext cx="7216775" cy="149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Line Callout 1 4"/>
          <p:cNvSpPr>
            <a:spLocks/>
          </p:cNvSpPr>
          <p:nvPr/>
        </p:nvSpPr>
        <p:spPr bwMode="auto">
          <a:xfrm>
            <a:off x="1600200" y="1676400"/>
            <a:ext cx="1984375" cy="461963"/>
          </a:xfrm>
          <a:prstGeom prst="borderCallout1">
            <a:avLst>
              <a:gd name="adj1" fmla="val 104463"/>
              <a:gd name="adj2" fmla="val 51190"/>
              <a:gd name="adj3" fmla="val 204176"/>
              <a:gd name="adj4" fmla="val 7493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C00000"/>
                </a:solidFill>
              </a:rPr>
              <a:t>Dot product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114800" y="1676400"/>
            <a:ext cx="1981200" cy="762000"/>
            <a:chOff x="4114800" y="1676400"/>
            <a:chExt cx="1981200" cy="762000"/>
          </a:xfrm>
        </p:grpSpPr>
        <p:sp>
          <p:nvSpPr>
            <p:cNvPr id="11278" name="Line Callout 2 5"/>
            <p:cNvSpPr>
              <a:spLocks/>
            </p:cNvSpPr>
            <p:nvPr/>
          </p:nvSpPr>
          <p:spPr bwMode="auto">
            <a:xfrm>
              <a:off x="4114800" y="1676400"/>
              <a:ext cx="1981200" cy="457200"/>
            </a:xfrm>
            <a:prstGeom prst="borderCallout2">
              <a:avLst>
                <a:gd name="adj1" fmla="val 97319"/>
                <a:gd name="adj2" fmla="val 8153"/>
                <a:gd name="adj3" fmla="val 159227"/>
                <a:gd name="adj4" fmla="val 7509"/>
                <a:gd name="adj5" fmla="val 172023"/>
                <a:gd name="adj6" fmla="val 3884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50" charset="-127"/>
                  <a:cs typeface="Arial Unicode MS" panose="020B0604020202020204" pitchFamily="50" charset="-127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50" charset="-127"/>
                  <a:cs typeface="Arial Unicode MS" panose="020B0604020202020204" pitchFamily="50" charset="-127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50" charset="-127"/>
                  <a:cs typeface="Arial Unicode MS" panose="020B0604020202020204" pitchFamily="50" charset="-127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50" charset="-127"/>
                  <a:cs typeface="Arial Unicode MS" panose="020B0604020202020204" pitchFamily="50" charset="-127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50" charset="-127"/>
                  <a:cs typeface="Arial Unicode MS" panose="020B06040202020202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50" charset="-127"/>
                  <a:cs typeface="Arial Unicode MS" panose="020B06040202020202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50" charset="-127"/>
                  <a:cs typeface="Arial Unicode MS" panose="020B06040202020202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50" charset="-127"/>
                  <a:cs typeface="Arial Unicode MS" panose="020B06040202020202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anose="020B0604020202020204" pitchFamily="50" charset="-127"/>
                  <a:cs typeface="Arial Unicode MS" panose="020B0604020202020204" pitchFamily="50" charset="-127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rgbClr val="C00000"/>
                  </a:solidFill>
                </a:rPr>
                <a:t>Unit vectors</a:t>
              </a:r>
            </a:p>
          </p:txBody>
        </p:sp>
        <p:cxnSp>
          <p:nvCxnSpPr>
            <p:cNvPr id="11279" name="Straight Connector 7"/>
            <p:cNvCxnSpPr>
              <a:cxnSpLocks noChangeShapeType="1"/>
            </p:cNvCxnSpPr>
            <p:nvPr/>
          </p:nvCxnSpPr>
          <p:spPr bwMode="auto">
            <a:xfrm rot="5400000">
              <a:off x="4572794" y="2286000"/>
              <a:ext cx="304006" cy="7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1270" name="TextBox 10"/>
          <p:cNvSpPr txBox="1">
            <a:spLocks noChangeArrowheads="1"/>
          </p:cNvSpPr>
          <p:nvPr/>
        </p:nvSpPr>
        <p:spPr bwMode="auto">
          <a:xfrm>
            <a:off x="304800" y="4343400"/>
            <a:ext cx="86106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9pPr>
          </a:lstStyle>
          <a:p>
            <a:pPr eaLnBrk="1" hangingPunct="1"/>
            <a:r>
              <a:rPr lang="en-US" altLang="ko-KR" i="1" dirty="0">
                <a:solidFill>
                  <a:srgbClr val="0000FF"/>
                </a:solidFill>
              </a:rPr>
              <a:t>q</a:t>
            </a:r>
            <a:r>
              <a:rPr lang="en-US" altLang="ko-KR" i="1" baseline="-25000" dirty="0">
                <a:solidFill>
                  <a:srgbClr val="0000FF"/>
                </a:solidFill>
              </a:rPr>
              <a:t>i</a:t>
            </a:r>
            <a:r>
              <a:rPr lang="en-US" altLang="ko-KR" dirty="0">
                <a:solidFill>
                  <a:srgbClr val="0000FF"/>
                </a:solidFill>
              </a:rPr>
              <a:t> is the </a:t>
            </a:r>
            <a:r>
              <a:rPr lang="en-US" altLang="ko-KR" dirty="0" err="1">
                <a:solidFill>
                  <a:srgbClr val="0000FF"/>
                </a:solidFill>
              </a:rPr>
              <a:t>tf-idf</a:t>
            </a:r>
            <a:r>
              <a:rPr lang="en-US" altLang="ko-KR" dirty="0">
                <a:solidFill>
                  <a:srgbClr val="0000FF"/>
                </a:solidFill>
              </a:rPr>
              <a:t> weight of term </a:t>
            </a:r>
            <a:r>
              <a:rPr lang="en-US" altLang="ko-KR" i="1" dirty="0" err="1">
                <a:solidFill>
                  <a:srgbClr val="0000FF"/>
                </a:solidFill>
              </a:rPr>
              <a:t>i</a:t>
            </a:r>
            <a:r>
              <a:rPr lang="en-US" altLang="ko-KR" dirty="0">
                <a:solidFill>
                  <a:srgbClr val="0000FF"/>
                </a:solidFill>
              </a:rPr>
              <a:t> in the query</a:t>
            </a:r>
          </a:p>
          <a:p>
            <a:pPr eaLnBrk="1" hangingPunct="1"/>
            <a:r>
              <a:rPr lang="en-US" altLang="ko-KR" i="1" dirty="0">
                <a:solidFill>
                  <a:srgbClr val="0000FF"/>
                </a:solidFill>
              </a:rPr>
              <a:t>d</a:t>
            </a:r>
            <a:r>
              <a:rPr lang="en-US" altLang="ko-KR" i="1" baseline="-25000" dirty="0">
                <a:solidFill>
                  <a:srgbClr val="0000FF"/>
                </a:solidFill>
              </a:rPr>
              <a:t>i</a:t>
            </a:r>
            <a:r>
              <a:rPr lang="en-US" altLang="ko-KR" dirty="0">
                <a:solidFill>
                  <a:srgbClr val="0000FF"/>
                </a:solidFill>
              </a:rPr>
              <a:t> is the </a:t>
            </a:r>
            <a:r>
              <a:rPr lang="en-US" altLang="ko-KR" dirty="0" err="1">
                <a:solidFill>
                  <a:srgbClr val="0000FF"/>
                </a:solidFill>
              </a:rPr>
              <a:t>tf-idf</a:t>
            </a:r>
            <a:r>
              <a:rPr lang="en-US" altLang="ko-KR" dirty="0">
                <a:solidFill>
                  <a:srgbClr val="0000FF"/>
                </a:solidFill>
              </a:rPr>
              <a:t> weight of term </a:t>
            </a:r>
            <a:r>
              <a:rPr lang="en-US" altLang="ko-KR" i="1" dirty="0" err="1">
                <a:solidFill>
                  <a:srgbClr val="0000FF"/>
                </a:solidFill>
              </a:rPr>
              <a:t>i</a:t>
            </a:r>
            <a:r>
              <a:rPr lang="en-US" altLang="ko-KR" dirty="0">
                <a:solidFill>
                  <a:srgbClr val="0000FF"/>
                </a:solidFill>
              </a:rPr>
              <a:t> in the document</a:t>
            </a:r>
          </a:p>
          <a:p>
            <a:pPr eaLnBrk="1" hangingPunct="1"/>
            <a:endParaRPr lang="en-US" altLang="ko-KR" dirty="0">
              <a:solidFill>
                <a:srgbClr val="0000FF"/>
              </a:solidFill>
            </a:endParaRPr>
          </a:p>
          <a:p>
            <a:pPr eaLnBrk="1" hangingPunct="1"/>
            <a:r>
              <a:rPr lang="en-US" altLang="ko-KR" dirty="0"/>
              <a:t>cos(</a:t>
            </a:r>
            <a:r>
              <a:rPr lang="en-US" altLang="ko-KR" i="1" dirty="0" err="1"/>
              <a:t>q,d</a:t>
            </a:r>
            <a:r>
              <a:rPr lang="en-US" altLang="ko-KR" dirty="0"/>
              <a:t>) is the cosine similarity of </a:t>
            </a:r>
            <a:r>
              <a:rPr lang="en-US" altLang="ko-KR" i="1" dirty="0"/>
              <a:t>q</a:t>
            </a:r>
            <a:r>
              <a:rPr lang="en-US" altLang="ko-KR" dirty="0"/>
              <a:t> and </a:t>
            </a:r>
            <a:r>
              <a:rPr lang="en-US" altLang="ko-KR" i="1" dirty="0"/>
              <a:t>d</a:t>
            </a:r>
            <a:r>
              <a:rPr lang="en-US" altLang="ko-KR" dirty="0"/>
              <a:t> … or,</a:t>
            </a:r>
          </a:p>
          <a:p>
            <a:pPr eaLnBrk="1" hangingPunct="1"/>
            <a:r>
              <a:rPr lang="en-US" altLang="ko-KR" dirty="0"/>
              <a:t>equivalently, the cosine of the angle between </a:t>
            </a:r>
            <a:r>
              <a:rPr lang="en-US" altLang="ko-KR" i="1" dirty="0"/>
              <a:t>q</a:t>
            </a:r>
            <a:r>
              <a:rPr lang="en-US" altLang="ko-KR" dirty="0"/>
              <a:t> and </a:t>
            </a:r>
            <a:r>
              <a:rPr lang="en-US" altLang="ko-KR" i="1" dirty="0"/>
              <a:t>d</a:t>
            </a:r>
            <a:r>
              <a:rPr lang="en-US" altLang="ko-KR" dirty="0"/>
              <a:t>.</a:t>
            </a:r>
          </a:p>
        </p:txBody>
      </p:sp>
      <p:cxnSp>
        <p:nvCxnSpPr>
          <p:cNvPr id="11271" name="Straight Arrow Connector 11"/>
          <p:cNvCxnSpPr>
            <a:cxnSpLocks noChangeShapeType="1"/>
          </p:cNvCxnSpPr>
          <p:nvPr/>
        </p:nvCxnSpPr>
        <p:spPr bwMode="auto">
          <a:xfrm>
            <a:off x="5486400" y="5561013"/>
            <a:ext cx="2286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2" name="Straight Arrow Connector 12"/>
          <p:cNvCxnSpPr>
            <a:cxnSpLocks noChangeShapeType="1"/>
          </p:cNvCxnSpPr>
          <p:nvPr/>
        </p:nvCxnSpPr>
        <p:spPr bwMode="auto">
          <a:xfrm>
            <a:off x="6400800" y="5486400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3" name="Straight Arrow Connector 13"/>
          <p:cNvCxnSpPr>
            <a:cxnSpLocks noChangeShapeType="1"/>
          </p:cNvCxnSpPr>
          <p:nvPr/>
        </p:nvCxnSpPr>
        <p:spPr bwMode="auto">
          <a:xfrm>
            <a:off x="7239000" y="5942013"/>
            <a:ext cx="2286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4" name="Straight Arrow Connector 14"/>
          <p:cNvCxnSpPr>
            <a:cxnSpLocks noChangeShapeType="1"/>
          </p:cNvCxnSpPr>
          <p:nvPr/>
        </p:nvCxnSpPr>
        <p:spPr bwMode="auto">
          <a:xfrm>
            <a:off x="8077200" y="5865813"/>
            <a:ext cx="2286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5" name="Straight Arrow Connector 15"/>
          <p:cNvCxnSpPr>
            <a:cxnSpLocks noChangeShapeType="1"/>
          </p:cNvCxnSpPr>
          <p:nvPr/>
        </p:nvCxnSpPr>
        <p:spPr bwMode="auto">
          <a:xfrm>
            <a:off x="1295400" y="5486400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6" name="Straight Arrow Connector 16"/>
          <p:cNvCxnSpPr>
            <a:cxnSpLocks noChangeShapeType="1"/>
          </p:cNvCxnSpPr>
          <p:nvPr/>
        </p:nvCxnSpPr>
        <p:spPr bwMode="auto">
          <a:xfrm>
            <a:off x="990600" y="5562600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77" name="TextBox 1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9pPr>
          </a:lstStyle>
          <a:p>
            <a:pPr eaLnBrk="1" hangingPunct="1"/>
            <a:r>
              <a:rPr lang="en-US" altLang="ko-KR" sz="1600">
                <a:solidFill>
                  <a:srgbClr val="FBFCFF"/>
                </a:solidFill>
              </a:rPr>
              <a:t>Sec. 6.3</a:t>
            </a:r>
          </a:p>
        </p:txBody>
      </p:sp>
    </p:spTree>
    <p:extLst>
      <p:ext uri="{BB962C8B-B14F-4D97-AF65-F5344CB8AC3E}">
        <p14:creationId xmlns:p14="http://schemas.microsoft.com/office/powerpoint/2010/main" val="184937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4000" dirty="0" smtClean="0">
                <a:ea typeface="굴림" pitchFamily="34" charset="-127"/>
              </a:rPr>
              <a:t>Examples of Porter Stemmer</a:t>
            </a:r>
            <a:endParaRPr lang="en-US" altLang="ko-KR" sz="4000" dirty="0" smtClean="0">
              <a:ea typeface="굴림" pitchFamily="34" charset="-127"/>
            </a:endParaRPr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E2396D8-141F-4651-98ED-D4F5FC4B8995}" type="slidenum">
              <a:rPr lang="en-US" altLang="ko-KR" smtClean="0">
                <a:solidFill>
                  <a:srgbClr val="777777"/>
                </a:solidFill>
                <a:ea typeface="굴림" pitchFamily="34" charset="-127"/>
              </a:rPr>
              <a:pPr eaLnBrk="1" hangingPunct="1"/>
              <a:t>3</a:t>
            </a:fld>
            <a:r>
              <a:rPr lang="en-US" altLang="ko-KR" smtClean="0">
                <a:solidFill>
                  <a:srgbClr val="777777"/>
                </a:solidFill>
                <a:latin typeface="Times New Roman" pitchFamily="18" charset="0"/>
                <a:ea typeface="굴림" pitchFamily="34" charset="-127"/>
              </a:rPr>
              <a:t> 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492125" y="1676400"/>
            <a:ext cx="8186738" cy="357505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u="sng" dirty="0" smtClean="0"/>
          </a:p>
          <a:p>
            <a:r>
              <a:rPr lang="en-US" u="sng" dirty="0" smtClean="0"/>
              <a:t>False positives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C00000"/>
                </a:solidFill>
              </a:rPr>
              <a:t>Incorrectly produced</a:t>
            </a:r>
            <a:r>
              <a:rPr lang="en-US" dirty="0" smtClean="0"/>
              <a:t> pairs of words that have the </a:t>
            </a:r>
            <a:r>
              <a:rPr lang="en-US" dirty="0" smtClean="0">
                <a:solidFill>
                  <a:srgbClr val="0070C0"/>
                </a:solidFill>
              </a:rPr>
              <a:t>same stem</a:t>
            </a:r>
            <a:r>
              <a:rPr lang="en-US" dirty="0" smtClean="0"/>
              <a:t>. (</a:t>
            </a:r>
            <a:r>
              <a:rPr lang="ko-KR" altLang="en-US" dirty="0" smtClean="0"/>
              <a:t>잘못하여 </a:t>
            </a:r>
            <a:r>
              <a:rPr lang="ko-KR" altLang="en-US" dirty="0" smtClean="0"/>
              <a:t>다른 단어를 같게</a:t>
            </a:r>
            <a:r>
              <a:rPr lang="en-US" altLang="ko-KR" dirty="0" smtClean="0"/>
              <a:t>)</a:t>
            </a:r>
            <a:r>
              <a:rPr lang="en-US" dirty="0" smtClean="0"/>
              <a:t> </a:t>
            </a:r>
          </a:p>
          <a:p>
            <a:r>
              <a:rPr lang="en-US" u="sng" dirty="0" smtClean="0"/>
              <a:t>False negatives</a:t>
            </a:r>
            <a:r>
              <a:rPr lang="en-US" dirty="0" smtClean="0"/>
              <a:t>: Pairs of words with the </a:t>
            </a:r>
            <a:r>
              <a:rPr lang="en-US" dirty="0" smtClean="0">
                <a:solidFill>
                  <a:srgbClr val="0070C0"/>
                </a:solidFill>
              </a:rPr>
              <a:t>same stems</a:t>
            </a:r>
            <a:r>
              <a:rPr lang="en-US" dirty="0" smtClean="0"/>
              <a:t>, but are </a:t>
            </a:r>
            <a:r>
              <a:rPr lang="en-US" dirty="0" smtClean="0">
                <a:solidFill>
                  <a:srgbClr val="0070C0"/>
                </a:solidFill>
              </a:rPr>
              <a:t>incorrectly stemmed into different stems</a:t>
            </a:r>
            <a:r>
              <a:rPr lang="en-US" dirty="0" smtClean="0"/>
              <a:t>. (</a:t>
            </a:r>
            <a:r>
              <a:rPr lang="ko-KR" altLang="en-US" dirty="0" smtClean="0"/>
              <a:t>잘못하여 같은 단어를 다르게</a:t>
            </a:r>
            <a:r>
              <a:rPr lang="en-US" altLang="ko-KR" dirty="0" smtClean="0"/>
              <a:t>)</a:t>
            </a:r>
            <a:endParaRPr lang="en-US" dirty="0" smtClean="0"/>
          </a:p>
        </p:txBody>
      </p:sp>
      <p:pic>
        <p:nvPicPr>
          <p:cNvPr id="5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099145"/>
            <a:ext cx="5435600" cy="3754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289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4000" dirty="0" smtClean="0">
                <a:ea typeface="ＭＳ Ｐゴシック" panose="020B0600070205080204" pitchFamily="34" charset="-128"/>
              </a:rPr>
              <a:t>Cosine for </a:t>
            </a:r>
            <a:r>
              <a:rPr lang="en-US" altLang="ko-KR" sz="4000" dirty="0" smtClean="0">
                <a:ea typeface="ＭＳ Ｐゴシック" panose="020B0600070205080204" pitchFamily="34" charset="-128"/>
              </a:rPr>
              <a:t>Length-Normalized Vectors</a:t>
            </a:r>
            <a:endParaRPr lang="en-US" altLang="ko-KR" sz="4000" dirty="0" smtClean="0">
              <a:ea typeface="ＭＳ Ｐゴシック" panose="020B0600070205080204" pitchFamily="34" charset="-128"/>
            </a:endParaRPr>
          </a:p>
        </p:txBody>
      </p:sp>
      <p:sp>
        <p:nvSpPr>
          <p:cNvPr id="1229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>
                <a:ea typeface="ＭＳ Ｐゴシック" panose="020B0600070205080204" pitchFamily="34" charset="-128"/>
              </a:rPr>
              <a:t>For length-normalized vectors, cosine similarity is simply the dot product (or scalar product):</a:t>
            </a:r>
          </a:p>
          <a:p>
            <a:endParaRPr lang="en-US" altLang="ko-KR" smtClean="0">
              <a:ea typeface="ＭＳ Ｐゴシック" panose="020B0600070205080204" pitchFamily="34" charset="-128"/>
            </a:endParaRPr>
          </a:p>
          <a:p>
            <a:endParaRPr lang="en-US" altLang="ko-KR" smtClean="0">
              <a:ea typeface="ＭＳ Ｐゴシック" panose="020B0600070205080204" pitchFamily="34" charset="-128"/>
            </a:endParaRPr>
          </a:p>
          <a:p>
            <a:endParaRPr lang="en-US" altLang="ko-KR" smtClean="0">
              <a:ea typeface="ＭＳ Ｐゴシック" panose="020B0600070205080204" pitchFamily="34" charset="-128"/>
            </a:endParaRPr>
          </a:p>
          <a:p>
            <a:endParaRPr lang="en-US" altLang="ko-KR" smtClean="0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ko-KR" smtClean="0">
                <a:ea typeface="ＭＳ Ｐゴシック" panose="020B0600070205080204" pitchFamily="34" charset="-128"/>
              </a:rPr>
              <a:t>                                   for q, d length-normalized.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ko-KR" smtClean="0">
              <a:ea typeface="ＭＳ Ｐゴシック" panose="020B0600070205080204" pitchFamily="34" charset="-128"/>
            </a:endParaRPr>
          </a:p>
        </p:txBody>
      </p:sp>
      <p:graphicFrame>
        <p:nvGraphicFramePr>
          <p:cNvPr id="12290" name="Content Placeholder 3"/>
          <p:cNvGraphicFramePr>
            <a:graphicFrameLocks noChangeAspect="1"/>
          </p:cNvGraphicFramePr>
          <p:nvPr/>
        </p:nvGraphicFramePr>
        <p:xfrm>
          <a:off x="1504950" y="3124200"/>
          <a:ext cx="5200650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" name="Equation" r:id="rId3" imgW="1638300" imgH="304800" progId="Equation.3">
                  <p:embed/>
                </p:oleObj>
              </mc:Choice>
              <mc:Fallback>
                <p:oleObj name="Equation" r:id="rId3" imgW="1638300" imgH="304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950" y="3124200"/>
                        <a:ext cx="5200650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29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4000" dirty="0">
                <a:ea typeface="ＭＳ Ｐゴシック" panose="020B0600070205080204" pitchFamily="34" charset="-128"/>
              </a:rPr>
              <a:t>Cosine </a:t>
            </a:r>
            <a:r>
              <a:rPr lang="en-US" altLang="ko-KR" sz="4000" dirty="0" smtClean="0">
                <a:ea typeface="ＭＳ Ｐゴシック" panose="020B0600070205080204" pitchFamily="34" charset="-128"/>
              </a:rPr>
              <a:t>Similarity </a:t>
            </a:r>
            <a:br>
              <a:rPr lang="en-US" altLang="ko-KR" sz="4000" dirty="0" smtClean="0">
                <a:ea typeface="ＭＳ Ｐゴシック" panose="020B0600070205080204" pitchFamily="34" charset="-128"/>
              </a:rPr>
            </a:br>
            <a:r>
              <a:rPr lang="en-US" altLang="ko-KR" sz="4000" dirty="0" smtClean="0">
                <a:ea typeface="ＭＳ Ｐゴシック" panose="020B0600070205080204" pitchFamily="34" charset="-128"/>
              </a:rPr>
              <a:t>amongst </a:t>
            </a:r>
            <a:r>
              <a:rPr lang="en-US" altLang="ko-KR" sz="4000" dirty="0">
                <a:ea typeface="ＭＳ Ｐゴシック" panose="020B0600070205080204" pitchFamily="34" charset="-128"/>
              </a:rPr>
              <a:t>3 </a:t>
            </a:r>
            <a:r>
              <a:rPr lang="en-US" altLang="ko-KR" sz="4000" dirty="0" smtClean="0">
                <a:ea typeface="ＭＳ Ｐゴシック" panose="020B0600070205080204" pitchFamily="34" charset="-128"/>
              </a:rPr>
              <a:t>Documents</a:t>
            </a:r>
            <a:endParaRPr lang="en-US" altLang="ko-KR" sz="4000" dirty="0" smtClean="0">
              <a:ea typeface="ＭＳ Ｐゴシック" panose="020B0600070205080204" pitchFamily="34" charset="-128"/>
            </a:endParaRPr>
          </a:p>
        </p:txBody>
      </p:sp>
      <p:graphicFrame>
        <p:nvGraphicFramePr>
          <p:cNvPr id="16" name="Content Placeholder 6"/>
          <p:cNvGraphicFramePr>
            <a:graphicFrameLocks/>
          </p:cNvGraphicFramePr>
          <p:nvPr/>
        </p:nvGraphicFramePr>
        <p:xfrm>
          <a:off x="3505200" y="2209800"/>
          <a:ext cx="5410200" cy="2436815"/>
        </p:xfrm>
        <a:graphic>
          <a:graphicData uri="http://schemas.openxmlformats.org/drawingml/2006/table">
            <a:tbl>
              <a:tblPr/>
              <a:tblGrid>
                <a:gridCol w="1352550"/>
                <a:gridCol w="1352550"/>
                <a:gridCol w="1352550"/>
                <a:gridCol w="1352550"/>
              </a:tblGrid>
              <a:tr h="4873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term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3708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SaS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3708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PaP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3708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WH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37085"/>
                    </a:solidFill>
                  </a:tcPr>
                </a:tc>
              </a:tr>
              <a:tr h="4873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affection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58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4873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jealous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  <a:tr h="4873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gossip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4873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wuthering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</a:tbl>
          </a:graphicData>
        </a:graphic>
      </p:graphicFrame>
      <p:sp>
        <p:nvSpPr>
          <p:cNvPr id="17" name="Text Placeholder 5"/>
          <p:cNvSpPr txBox="1">
            <a:spLocks/>
          </p:cNvSpPr>
          <p:nvPr/>
        </p:nvSpPr>
        <p:spPr bwMode="auto">
          <a:xfrm>
            <a:off x="457200" y="1633538"/>
            <a:ext cx="3008313" cy="469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37085"/>
              </a:buClr>
              <a:buFont typeface="Wingdings" panose="05000000000000000000" pitchFamily="2" charset="2"/>
              <a:buNone/>
              <a:defRPr sz="1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4572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2pPr>
            <a:lvl3pPr marL="9144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BA3"/>
              </a:buClr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F6E7E"/>
              </a:buClr>
              <a:buFont typeface="Wingdings" panose="05000000000000000000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1828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ko-KR" sz="2800" smtClean="0">
                <a:ea typeface="ＭＳ Ｐゴシック" panose="020B0600070205080204" pitchFamily="34" charset="-128"/>
              </a:rPr>
              <a:t>How similar are</a:t>
            </a:r>
          </a:p>
          <a:p>
            <a:pPr eaLnBrk="1" hangingPunct="1"/>
            <a:r>
              <a:rPr lang="en-US" altLang="ko-KR" sz="2800" smtClean="0">
                <a:ea typeface="ＭＳ Ｐゴシック" panose="020B0600070205080204" pitchFamily="34" charset="-128"/>
              </a:rPr>
              <a:t>the novels</a:t>
            </a:r>
          </a:p>
          <a:p>
            <a:pPr eaLnBrk="1" hangingPunct="1"/>
            <a:r>
              <a:rPr lang="en-US" altLang="ko-KR" sz="280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SaS</a:t>
            </a:r>
            <a:r>
              <a:rPr lang="en-US" altLang="ko-KR" sz="2800" smtClean="0">
                <a:ea typeface="ＭＳ Ｐゴシック" panose="020B0600070205080204" pitchFamily="34" charset="-128"/>
              </a:rPr>
              <a:t>: </a:t>
            </a:r>
            <a:r>
              <a:rPr lang="en-US" altLang="ko-KR" sz="2800" i="1" smtClean="0">
                <a:ea typeface="ＭＳ Ｐゴシック" panose="020B0600070205080204" pitchFamily="34" charset="-128"/>
              </a:rPr>
              <a:t>Sense and</a:t>
            </a:r>
          </a:p>
          <a:p>
            <a:pPr eaLnBrk="1" hangingPunct="1"/>
            <a:r>
              <a:rPr lang="en-US" altLang="ko-KR" sz="2800" i="1" smtClean="0">
                <a:ea typeface="ＭＳ Ｐゴシック" panose="020B0600070205080204" pitchFamily="34" charset="-128"/>
              </a:rPr>
              <a:t>Sensibility</a:t>
            </a:r>
          </a:p>
          <a:p>
            <a:pPr eaLnBrk="1" hangingPunct="1"/>
            <a:r>
              <a:rPr lang="en-US" altLang="ko-KR" sz="280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PaP</a:t>
            </a:r>
            <a:r>
              <a:rPr lang="en-US" altLang="ko-KR" sz="2800" smtClean="0">
                <a:ea typeface="ＭＳ Ｐゴシック" panose="020B0600070205080204" pitchFamily="34" charset="-128"/>
              </a:rPr>
              <a:t>: </a:t>
            </a:r>
            <a:r>
              <a:rPr lang="en-US" altLang="ko-KR" sz="2800" i="1" smtClean="0">
                <a:ea typeface="ＭＳ Ｐゴシック" panose="020B0600070205080204" pitchFamily="34" charset="-128"/>
              </a:rPr>
              <a:t>Pride and</a:t>
            </a:r>
          </a:p>
          <a:p>
            <a:pPr eaLnBrk="1" hangingPunct="1"/>
            <a:r>
              <a:rPr lang="en-US" altLang="ko-KR" sz="2800" i="1" smtClean="0">
                <a:ea typeface="ＭＳ Ｐゴシック" panose="020B0600070205080204" pitchFamily="34" charset="-128"/>
              </a:rPr>
              <a:t>Prejudice</a:t>
            </a:r>
            <a:r>
              <a:rPr lang="en-US" altLang="ko-KR" sz="2800" smtClean="0">
                <a:ea typeface="ＭＳ Ｐゴシック" panose="020B0600070205080204" pitchFamily="34" charset="-128"/>
              </a:rPr>
              <a:t>, and</a:t>
            </a:r>
          </a:p>
          <a:p>
            <a:pPr eaLnBrk="1" hangingPunct="1"/>
            <a:r>
              <a:rPr lang="en-US" altLang="ko-KR" sz="280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WH</a:t>
            </a:r>
            <a:r>
              <a:rPr lang="en-US" altLang="ko-KR" sz="2800" smtClean="0">
                <a:ea typeface="ＭＳ Ｐゴシック" panose="020B0600070205080204" pitchFamily="34" charset="-128"/>
              </a:rPr>
              <a:t>: </a:t>
            </a:r>
            <a:r>
              <a:rPr lang="en-US" altLang="ko-KR" sz="2800" i="1" smtClean="0">
                <a:ea typeface="ＭＳ Ｐゴシック" panose="020B0600070205080204" pitchFamily="34" charset="-128"/>
              </a:rPr>
              <a:t>Wuthering</a:t>
            </a:r>
          </a:p>
          <a:p>
            <a:pPr eaLnBrk="1" hangingPunct="1"/>
            <a:r>
              <a:rPr lang="en-US" altLang="ko-KR" sz="2800" i="1" smtClean="0">
                <a:ea typeface="ＭＳ Ｐゴシック" panose="020B0600070205080204" pitchFamily="34" charset="-128"/>
              </a:rPr>
              <a:t>Heights</a:t>
            </a:r>
            <a:r>
              <a:rPr lang="en-US" altLang="ko-KR" sz="2800" smtClean="0">
                <a:ea typeface="ＭＳ Ｐゴシック" panose="020B0600070205080204" pitchFamily="34" charset="-128"/>
              </a:rPr>
              <a:t>?</a:t>
            </a:r>
            <a:endParaRPr lang="en-US" altLang="ko-KR" sz="2800" dirty="0" smtClean="0">
              <a:ea typeface="ＭＳ Ｐゴシック" panose="020B0600070205080204" pitchFamily="34" charset="-128"/>
            </a:endParaRPr>
          </a:p>
        </p:txBody>
      </p:sp>
      <p:sp>
        <p:nvSpPr>
          <p:cNvPr id="18" name="TextBox 7"/>
          <p:cNvSpPr txBox="1">
            <a:spLocks noChangeArrowheads="1"/>
          </p:cNvSpPr>
          <p:nvPr/>
        </p:nvSpPr>
        <p:spPr bwMode="auto">
          <a:xfrm>
            <a:off x="3886200" y="4800600"/>
            <a:ext cx="47482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Term frequencies (counts)</a:t>
            </a:r>
          </a:p>
        </p:txBody>
      </p:sp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260350" y="6172200"/>
            <a:ext cx="88836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57E69"/>
                </a:solidFill>
                <a:effectLst/>
                <a:uLnTx/>
                <a:uFillTx/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Note: To simplify this example, we don’t do </a:t>
            </a:r>
            <a:r>
              <a:rPr kumimoji="0" lang="en-US" altLang="ko-KR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57E69"/>
                </a:solidFill>
                <a:effectLst/>
                <a:uLnTx/>
                <a:uFillTx/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idf</a:t>
            </a:r>
            <a:r>
              <a:rPr kumimoji="0" lang="en-US" altLang="ko-K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57E69"/>
                </a:solidFill>
                <a:effectLst/>
                <a:uLnTx/>
                <a:uFillTx/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 weighting.</a:t>
            </a:r>
          </a:p>
        </p:txBody>
      </p:sp>
    </p:spTree>
    <p:extLst>
      <p:ext uri="{BB962C8B-B14F-4D97-AF65-F5344CB8AC3E}">
        <p14:creationId xmlns:p14="http://schemas.microsoft.com/office/powerpoint/2010/main" val="159783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4000" dirty="0">
                <a:ea typeface="ＭＳ Ｐゴシック" panose="020B0600070205080204" pitchFamily="34" charset="-128"/>
              </a:rPr>
              <a:t>Cosine </a:t>
            </a:r>
            <a:r>
              <a:rPr lang="en-US" altLang="ko-KR" sz="4000" dirty="0" smtClean="0">
                <a:ea typeface="ＭＳ Ｐゴシック" panose="020B0600070205080204" pitchFamily="34" charset="-128"/>
              </a:rPr>
              <a:t>Similarity </a:t>
            </a:r>
            <a:br>
              <a:rPr lang="en-US" altLang="ko-KR" sz="4000" dirty="0" smtClean="0">
                <a:ea typeface="ＭＳ Ｐゴシック" panose="020B0600070205080204" pitchFamily="34" charset="-128"/>
              </a:rPr>
            </a:br>
            <a:r>
              <a:rPr lang="en-US" altLang="ko-KR" sz="4000" dirty="0" smtClean="0">
                <a:ea typeface="ＭＳ Ｐゴシック" panose="020B0600070205080204" pitchFamily="34" charset="-128"/>
              </a:rPr>
              <a:t>amongst </a:t>
            </a:r>
            <a:r>
              <a:rPr lang="en-US" altLang="ko-KR" sz="4000" dirty="0">
                <a:ea typeface="ＭＳ Ｐゴシック" panose="020B0600070205080204" pitchFamily="34" charset="-128"/>
              </a:rPr>
              <a:t>3 </a:t>
            </a:r>
            <a:r>
              <a:rPr lang="en-US" altLang="ko-KR" sz="4000" dirty="0" smtClean="0">
                <a:ea typeface="ＭＳ Ｐゴシック" panose="020B0600070205080204" pitchFamily="34" charset="-128"/>
              </a:rPr>
              <a:t>Documents</a:t>
            </a:r>
            <a:endParaRPr lang="en-US" altLang="ko-KR" sz="4000" dirty="0" smtClean="0">
              <a:ea typeface="ＭＳ Ｐゴシック" panose="020B0600070205080204" pitchFamily="34" charset="-128"/>
            </a:endParaRPr>
          </a:p>
        </p:txBody>
      </p:sp>
      <p:sp>
        <p:nvSpPr>
          <p:cNvPr id="17" name="Text Placeholder 8"/>
          <p:cNvSpPr txBox="1">
            <a:spLocks/>
          </p:cNvSpPr>
          <p:nvPr/>
        </p:nvSpPr>
        <p:spPr bwMode="auto"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37085"/>
              </a:buClr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4572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2pPr>
            <a:lvl3pPr marL="9144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BA3"/>
              </a:buClr>
              <a:buFont typeface="Wingdings" panose="05000000000000000000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F6E7E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1828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ko-KR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Log-frequency weighting</a:t>
            </a:r>
            <a:endParaRPr lang="en-US" altLang="ko-KR" dirty="0" smtClean="0">
              <a:solidFill>
                <a:srgbClr val="C00000"/>
              </a:solidFill>
              <a:ea typeface="ＭＳ Ｐゴシック" panose="020B0600070205080204" pitchFamily="34" charset="-128"/>
            </a:endParaRPr>
          </a:p>
        </p:txBody>
      </p:sp>
      <p:graphicFrame>
        <p:nvGraphicFramePr>
          <p:cNvPr id="18" name="Content Placeholder 12"/>
          <p:cNvGraphicFramePr>
            <a:graphicFrameLocks/>
          </p:cNvGraphicFramePr>
          <p:nvPr/>
        </p:nvGraphicFramePr>
        <p:xfrm>
          <a:off x="228600" y="2438400"/>
          <a:ext cx="4191000" cy="1857375"/>
        </p:xfrm>
        <a:graphic>
          <a:graphicData uri="http://schemas.openxmlformats.org/drawingml/2006/table">
            <a:tbl>
              <a:tblPr/>
              <a:tblGrid>
                <a:gridCol w="1185863"/>
                <a:gridCol w="909637"/>
                <a:gridCol w="1047750"/>
                <a:gridCol w="1047750"/>
              </a:tblGrid>
              <a:tr h="3714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term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3708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SaS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3708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PaP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3708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WH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37085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affection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3.06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2.76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2.30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jealous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2.00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1.85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2.04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gossip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1.30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1.78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wuthering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2.58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</a:tbl>
          </a:graphicData>
        </a:graphic>
      </p:graphicFrame>
      <p:sp>
        <p:nvSpPr>
          <p:cNvPr id="19" name="Text Placeholder 10"/>
          <p:cNvSpPr txBox="1">
            <a:spLocks/>
          </p:cNvSpPr>
          <p:nvPr/>
        </p:nvSpPr>
        <p:spPr bwMode="auto"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37085"/>
              </a:buClr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4572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2pPr>
            <a:lvl3pPr marL="9144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BA3"/>
              </a:buClr>
              <a:buFont typeface="Wingdings" panose="05000000000000000000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F6E7E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1828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ko-KR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After length-normalization</a:t>
            </a:r>
            <a:endParaRPr lang="en-US" altLang="ko-KR" dirty="0" smtClean="0">
              <a:solidFill>
                <a:srgbClr val="C00000"/>
              </a:solidFill>
              <a:ea typeface="ＭＳ Ｐゴシック" panose="020B0600070205080204" pitchFamily="34" charset="-128"/>
            </a:endParaRPr>
          </a:p>
        </p:txBody>
      </p:sp>
      <p:graphicFrame>
        <p:nvGraphicFramePr>
          <p:cNvPr id="20" name="Content Placeholder 13"/>
          <p:cNvGraphicFramePr>
            <a:graphicFrameLocks/>
          </p:cNvGraphicFramePr>
          <p:nvPr/>
        </p:nvGraphicFramePr>
        <p:xfrm>
          <a:off x="4645025" y="2438400"/>
          <a:ext cx="4268788" cy="1857375"/>
        </p:xfrm>
        <a:graphic>
          <a:graphicData uri="http://schemas.openxmlformats.org/drawingml/2006/table">
            <a:tbl>
              <a:tblPr/>
              <a:tblGrid>
                <a:gridCol w="1236663"/>
                <a:gridCol w="1011237"/>
                <a:gridCol w="1009650"/>
                <a:gridCol w="1011238"/>
              </a:tblGrid>
              <a:tr h="3714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term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3708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SaS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3708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PaP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3708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WH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37085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affection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0.789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0.832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0.524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jealous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0.515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0.555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0.465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gossip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0.335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0.405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wuthering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0.588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76200" y="4397375"/>
            <a:ext cx="86741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cos(SaS,PaP) </a:t>
            </a:r>
            <a:r>
              <a:rPr kumimoji="0" lang="en-US" altLang="ko-KR" sz="2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≈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0.789 × 0.832 + 0.515 × 0.555 + 0.335 × 0.0 + 0.0 × 0.0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≈ </a:t>
            </a:r>
            <a:r>
              <a:rPr kumimoji="0" lang="en-US" altLang="ko-KR" sz="2400" b="0" i="0" u="none" strike="noStrike" kern="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0.94</a:t>
            </a:r>
            <a:endParaRPr kumimoji="0" lang="en-US" altLang="ko-KR" sz="2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anose="020B060203050402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cos(SaS,WH)</a:t>
            </a:r>
            <a:r>
              <a:rPr kumimoji="0" lang="en-US" altLang="ko-KR" sz="2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 ≈ </a:t>
            </a:r>
            <a:r>
              <a:rPr kumimoji="0" lang="en-US" altLang="ko-KR" sz="2400" b="0" i="0" u="none" strike="noStrike" kern="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0.79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cos(PaP,WH) </a:t>
            </a:r>
            <a:r>
              <a:rPr kumimoji="0" lang="en-US" altLang="ko-KR" sz="2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≈ </a:t>
            </a:r>
            <a:r>
              <a:rPr kumimoji="0" lang="en-US" altLang="ko-KR" sz="2400" b="0" i="0" u="none" strike="noStrike" kern="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0.69</a:t>
            </a:r>
          </a:p>
        </p:txBody>
      </p:sp>
    </p:spTree>
    <p:extLst>
      <p:ext uri="{BB962C8B-B14F-4D97-AF65-F5344CB8AC3E}">
        <p14:creationId xmlns:p14="http://schemas.microsoft.com/office/powerpoint/2010/main" val="2704853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  <p:bldP spid="2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6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58200" cy="990600"/>
          </a:xfrm>
        </p:spPr>
        <p:txBody>
          <a:bodyPr/>
          <a:lstStyle/>
          <a:p>
            <a:pPr algn="ctr" eaLnBrk="1" hangingPunct="1"/>
            <a:r>
              <a:rPr lang="en-US" altLang="ko-KR" sz="4000" dirty="0" smtClean="0">
                <a:ea typeface="ＭＳ Ｐゴシック" panose="020B0600070205080204" pitchFamily="34" charset="-128"/>
              </a:rPr>
              <a:t>Computing </a:t>
            </a:r>
            <a:r>
              <a:rPr lang="en-US" altLang="ko-KR" sz="4000" dirty="0" smtClean="0">
                <a:ea typeface="ＭＳ Ｐゴシック" panose="020B0600070205080204" pitchFamily="34" charset="-128"/>
              </a:rPr>
              <a:t>Cosine Scores</a:t>
            </a:r>
            <a:endParaRPr lang="en-US" altLang="ko-KR" sz="4000" dirty="0" smtClean="0">
              <a:ea typeface="ＭＳ Ｐゴシック" panose="020B0600070205080204" pitchFamily="34" charset="-128"/>
            </a:endParaRPr>
          </a:p>
        </p:txBody>
      </p:sp>
      <p:pic>
        <p:nvPicPr>
          <p:cNvPr id="49155" name="Content Placeholder 8" descr="cosinescore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573213"/>
            <a:ext cx="8153400" cy="5187950"/>
          </a:xfrm>
        </p:spPr>
      </p:pic>
      <p:sp>
        <p:nvSpPr>
          <p:cNvPr id="49156" name="TextBox 3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9pPr>
          </a:lstStyle>
          <a:p>
            <a:pPr eaLnBrk="1" hangingPunct="1"/>
            <a:r>
              <a:rPr lang="en-US" altLang="ko-KR" sz="1600">
                <a:solidFill>
                  <a:srgbClr val="FBFCFF"/>
                </a:solidFill>
              </a:rPr>
              <a:t>Sec. 6.3</a:t>
            </a:r>
          </a:p>
        </p:txBody>
      </p:sp>
    </p:spTree>
    <p:extLst>
      <p:ext uri="{BB962C8B-B14F-4D97-AF65-F5344CB8AC3E}">
        <p14:creationId xmlns:p14="http://schemas.microsoft.com/office/powerpoint/2010/main" val="407070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sz="4000" dirty="0" smtClean="0">
                <a:ea typeface="ＭＳ Ｐゴシック" panose="020B0600070205080204" pitchFamily="34" charset="-128"/>
              </a:rPr>
              <a:t>Summary – </a:t>
            </a:r>
            <a:r>
              <a:rPr lang="en-US" altLang="ko-KR" sz="4000" dirty="0" smtClean="0">
                <a:ea typeface="ＭＳ Ｐゴシック" panose="020B0600070205080204" pitchFamily="34" charset="-128"/>
              </a:rPr>
              <a:t>Vector Space Ranking</a:t>
            </a:r>
            <a:endParaRPr lang="en-US" altLang="ko-KR" sz="4000" dirty="0" smtClean="0">
              <a:ea typeface="ＭＳ Ｐゴシック" panose="020B0600070205080204" pitchFamily="34" charset="-128"/>
            </a:endParaRP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305800" cy="48768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ea typeface="ＭＳ Ｐゴシック" panose="020B0600070205080204" pitchFamily="34" charset="-128"/>
              </a:rPr>
              <a:t>Represent the query as a weighted </a:t>
            </a:r>
            <a:r>
              <a:rPr lang="en-US" altLang="ko-KR" dirty="0" err="1" smtClean="0">
                <a:ea typeface="ＭＳ Ｐゴシック" panose="020B0600070205080204" pitchFamily="34" charset="-128"/>
              </a:rPr>
              <a:t>tf-idf</a:t>
            </a:r>
            <a:r>
              <a:rPr lang="en-US" altLang="ko-KR" dirty="0" smtClean="0">
                <a:ea typeface="ＭＳ Ｐゴシック" panose="020B0600070205080204" pitchFamily="34" charset="-128"/>
              </a:rPr>
              <a:t> vector</a:t>
            </a:r>
          </a:p>
          <a:p>
            <a:pPr eaLnBrk="1" hangingPunct="1"/>
            <a:r>
              <a:rPr lang="en-US" altLang="ko-KR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Represent each document as a weighted </a:t>
            </a:r>
            <a:r>
              <a:rPr lang="en-US" altLang="ko-KR" dirty="0" err="1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tf-idf</a:t>
            </a:r>
            <a:r>
              <a:rPr lang="en-US" altLang="ko-KR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 vector</a:t>
            </a:r>
          </a:p>
          <a:p>
            <a:pPr eaLnBrk="1" hangingPunct="1"/>
            <a:r>
              <a:rPr lang="en-US" altLang="ko-KR" dirty="0" smtClean="0">
                <a:ea typeface="ＭＳ Ｐゴシック" panose="020B0600070205080204" pitchFamily="34" charset="-128"/>
              </a:rPr>
              <a:t>Compute the cosine similarity score for the query vector and each document vector</a:t>
            </a:r>
          </a:p>
          <a:p>
            <a:pPr eaLnBrk="1" hangingPunct="1"/>
            <a:r>
              <a:rPr lang="en-US" altLang="ko-KR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Rank documents with respect to the query by score</a:t>
            </a:r>
          </a:p>
          <a:p>
            <a:pPr eaLnBrk="1" hangingPunct="1"/>
            <a:r>
              <a:rPr lang="en-US" altLang="ko-KR" dirty="0" smtClean="0">
                <a:ea typeface="ＭＳ Ｐゴシック" panose="020B0600070205080204" pitchFamily="34" charset="-128"/>
              </a:rPr>
              <a:t>Return the top </a:t>
            </a:r>
            <a:r>
              <a:rPr lang="en-US" altLang="ko-KR" i="1" dirty="0" smtClean="0">
                <a:ea typeface="ＭＳ Ｐゴシック" panose="020B0600070205080204" pitchFamily="34" charset="-128"/>
              </a:rPr>
              <a:t>K</a:t>
            </a:r>
            <a:r>
              <a:rPr lang="en-US" altLang="ko-KR" dirty="0" smtClean="0">
                <a:ea typeface="ＭＳ Ｐゴシック" panose="020B0600070205080204" pitchFamily="34" charset="-128"/>
              </a:rPr>
              <a:t> (e.g., </a:t>
            </a:r>
            <a:r>
              <a:rPr lang="en-US" altLang="ko-KR" i="1" dirty="0" smtClean="0">
                <a:ea typeface="ＭＳ Ｐゴシック" panose="020B0600070205080204" pitchFamily="34" charset="-128"/>
              </a:rPr>
              <a:t>K</a:t>
            </a:r>
            <a:r>
              <a:rPr lang="en-US" altLang="ko-KR" dirty="0" smtClean="0">
                <a:ea typeface="ＭＳ Ｐゴシック" panose="020B0600070205080204" pitchFamily="34" charset="-128"/>
              </a:rPr>
              <a:t> = 10) to the user</a:t>
            </a:r>
          </a:p>
        </p:txBody>
      </p:sp>
    </p:spTree>
    <p:extLst>
      <p:ext uri="{BB962C8B-B14F-4D97-AF65-F5344CB8AC3E}">
        <p14:creationId xmlns:p14="http://schemas.microsoft.com/office/powerpoint/2010/main" val="71329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4000" dirty="0" smtClean="0">
                <a:ea typeface="굴림" pitchFamily="34" charset="-127"/>
              </a:rPr>
              <a:t>Further Reading</a:t>
            </a:r>
            <a:endParaRPr lang="en-US" altLang="ko-KR" sz="4000" dirty="0" smtClean="0">
              <a:ea typeface="굴림" pitchFamily="34" charset="-127"/>
            </a:endParaRPr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E2396D8-141F-4651-98ED-D4F5FC4B8995}" type="slidenum">
              <a:rPr lang="en-US" altLang="ko-KR" smtClean="0">
                <a:solidFill>
                  <a:srgbClr val="777777"/>
                </a:solidFill>
                <a:ea typeface="굴림" pitchFamily="34" charset="-127"/>
              </a:rPr>
              <a:pPr eaLnBrk="1" hangingPunct="1"/>
              <a:t>35</a:t>
            </a:fld>
            <a:r>
              <a:rPr lang="en-US" altLang="ko-KR" smtClean="0">
                <a:solidFill>
                  <a:srgbClr val="777777"/>
                </a:solidFill>
                <a:latin typeface="Times New Roman" pitchFamily="18" charset="0"/>
                <a:ea typeface="굴림" pitchFamily="34" charset="-127"/>
              </a:rPr>
              <a:t> 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492125" y="1676400"/>
            <a:ext cx="8186738" cy="3575050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“An Introduction to Information Retrieval”, or IIR, Chapter </a:t>
            </a:r>
            <a:r>
              <a:rPr lang="en-US" altLang="ko-KR" dirty="0" smtClean="0">
                <a:ea typeface="ＭＳ Ｐゴシック" panose="020B0600070205080204" pitchFamily="34" charset="-128"/>
              </a:rPr>
              <a:t>6.2 </a:t>
            </a:r>
            <a:r>
              <a:rPr lang="en-US" altLang="ko-KR" dirty="0">
                <a:ea typeface="ＭＳ Ｐゴシック" panose="020B0600070205080204" pitchFamily="34" charset="-128"/>
              </a:rPr>
              <a:t>– 6.4.3</a:t>
            </a:r>
          </a:p>
        </p:txBody>
      </p:sp>
    </p:spTree>
    <p:extLst>
      <p:ext uri="{BB962C8B-B14F-4D97-AF65-F5344CB8AC3E}">
        <p14:creationId xmlns:p14="http://schemas.microsoft.com/office/powerpoint/2010/main" val="312761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sz="4000" dirty="0">
                <a:ea typeface="ＭＳ Ｐゴシック" panose="020B0600070205080204" pitchFamily="34" charset="-128"/>
              </a:rPr>
              <a:t>Other stemmers</a:t>
            </a:r>
            <a:endParaRPr lang="en-US" altLang="ko-KR" sz="4000" dirty="0" smtClean="0">
              <a:ea typeface="ＭＳ Ｐゴシック" panose="020B0600070205080204" pitchFamily="34" charset="-128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ＭＳ Ｐゴシック" panose="020B0600070205080204" pitchFamily="34" charset="-128"/>
              </a:rPr>
              <a:t>Other stemmers exist:</a:t>
            </a:r>
          </a:p>
          <a:p>
            <a:pPr lvl="1" eaLnBrk="1" hangingPunct="1"/>
            <a:r>
              <a:rPr lang="en-US" altLang="ko-KR" dirty="0" err="1">
                <a:ea typeface="ＭＳ Ｐゴシック" panose="020B0600070205080204" pitchFamily="34" charset="-128"/>
              </a:rPr>
              <a:t>Lovins</a:t>
            </a:r>
            <a:r>
              <a:rPr lang="en-US" altLang="ko-KR" dirty="0">
                <a:ea typeface="ＭＳ Ｐゴシック" panose="020B0600070205080204" pitchFamily="34" charset="-128"/>
              </a:rPr>
              <a:t> stemmer </a:t>
            </a:r>
          </a:p>
          <a:p>
            <a:pPr lvl="2" eaLnBrk="1" hangingPunct="1"/>
            <a:r>
              <a:rPr lang="en-US" altLang="ko-KR" sz="1500" dirty="0">
                <a:ea typeface="ＭＳ Ｐゴシック" panose="020B0600070205080204" pitchFamily="34" charset="-128"/>
              </a:rPr>
              <a:t>http://www.comp.lancs.ac.uk/computing/research/stemming/general/lovins.htm</a:t>
            </a:r>
          </a:p>
          <a:p>
            <a:pPr lvl="2" eaLnBrk="1" hangingPunct="1"/>
            <a:r>
              <a:rPr lang="en-US" altLang="ko-KR" dirty="0">
                <a:ea typeface="ＭＳ Ｐゴシック" panose="020B0600070205080204" pitchFamily="34" charset="-128"/>
              </a:rPr>
              <a:t>Single-pass, longest suffix removal (about 250 rules)</a:t>
            </a:r>
          </a:p>
          <a:p>
            <a:pPr lvl="1" eaLnBrk="1" hangingPunct="1"/>
            <a:r>
              <a:rPr lang="en-US" altLang="ko-KR" dirty="0" err="1">
                <a:ea typeface="ＭＳ Ｐゴシック" panose="020B0600070205080204" pitchFamily="34" charset="-128"/>
              </a:rPr>
              <a:t>Paice</a:t>
            </a:r>
            <a:r>
              <a:rPr lang="en-US" altLang="ko-KR" dirty="0">
                <a:ea typeface="ＭＳ Ｐゴシック" panose="020B0600070205080204" pitchFamily="34" charset="-128"/>
              </a:rPr>
              <a:t>/Husk stemmer</a:t>
            </a:r>
          </a:p>
          <a:p>
            <a:pPr lvl="1" eaLnBrk="1" hangingPunct="1"/>
            <a:r>
              <a:rPr lang="en-US" altLang="ko-KR" dirty="0" smtClean="0">
                <a:ea typeface="ＭＳ Ｐゴシック" panose="020B0600070205080204" pitchFamily="34" charset="-128"/>
              </a:rPr>
              <a:t>Snowball</a:t>
            </a:r>
            <a:endParaRPr lang="en-US" altLang="ko-KR" dirty="0">
              <a:ea typeface="ＭＳ Ｐゴシック" panose="020B0600070205080204" pitchFamily="34" charset="-128"/>
            </a:endParaRPr>
          </a:p>
        </p:txBody>
      </p:sp>
      <p:sp>
        <p:nvSpPr>
          <p:cNvPr id="33796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ko-KR" sz="1600">
                <a:solidFill>
                  <a:srgbClr val="FBFCFF"/>
                </a:solidFill>
              </a:rPr>
              <a:t>Sec. 2.2.4</a:t>
            </a:r>
          </a:p>
        </p:txBody>
      </p:sp>
    </p:spTree>
    <p:extLst>
      <p:ext uri="{BB962C8B-B14F-4D97-AF65-F5344CB8AC3E}">
        <p14:creationId xmlns:p14="http://schemas.microsoft.com/office/powerpoint/2010/main" val="392581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4000" dirty="0" smtClean="0">
                <a:ea typeface="굴림" pitchFamily="34" charset="-127"/>
              </a:rPr>
              <a:t>Summary So Far</a:t>
            </a:r>
            <a:endParaRPr lang="en-US" altLang="ko-KR" sz="4000" dirty="0" smtClean="0">
              <a:ea typeface="굴림" pitchFamily="34" charset="-127"/>
            </a:endParaRPr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E2396D8-141F-4651-98ED-D4F5FC4B8995}" type="slidenum">
              <a:rPr lang="en-US" altLang="ko-KR" smtClean="0">
                <a:solidFill>
                  <a:srgbClr val="777777"/>
                </a:solidFill>
                <a:ea typeface="굴림" pitchFamily="34" charset="-127"/>
              </a:rPr>
              <a:pPr eaLnBrk="1" hangingPunct="1"/>
              <a:t>5</a:t>
            </a:fld>
            <a:r>
              <a:rPr lang="en-US" altLang="ko-KR" smtClean="0">
                <a:solidFill>
                  <a:srgbClr val="777777"/>
                </a:solidFill>
                <a:latin typeface="Times New Roman" pitchFamily="18" charset="0"/>
                <a:ea typeface="굴림" pitchFamily="34" charset="-127"/>
              </a:rPr>
              <a:t> 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492125" y="1676400"/>
            <a:ext cx="8186738" cy="3575050"/>
          </a:xfrm>
        </p:spPr>
        <p:txBody>
          <a:bodyPr/>
          <a:lstStyle/>
          <a:p>
            <a:r>
              <a:rPr lang="en-US" dirty="0" smtClean="0"/>
              <a:t>Term-document incidence matrix</a:t>
            </a:r>
          </a:p>
          <a:p>
            <a:r>
              <a:rPr lang="en-US" dirty="0" smtClean="0"/>
              <a:t>Inverted index</a:t>
            </a:r>
          </a:p>
          <a:p>
            <a:r>
              <a:rPr lang="en-US" dirty="0" smtClean="0"/>
              <a:t>“Merge” algorithm for processing Boolean queries</a:t>
            </a:r>
          </a:p>
          <a:p>
            <a:r>
              <a:rPr lang="en-US" dirty="0" smtClean="0"/>
              <a:t>Phrase queries</a:t>
            </a:r>
          </a:p>
          <a:p>
            <a:pPr lvl="1"/>
            <a:r>
              <a:rPr lang="en-US" dirty="0" err="1" smtClean="0"/>
              <a:t>Biword</a:t>
            </a:r>
            <a:r>
              <a:rPr lang="en-US" dirty="0" smtClean="0"/>
              <a:t> indexing</a:t>
            </a:r>
          </a:p>
          <a:p>
            <a:pPr lvl="1"/>
            <a:r>
              <a:rPr lang="en-US" dirty="0" smtClean="0"/>
              <a:t>Positional indexing</a:t>
            </a:r>
          </a:p>
          <a:p>
            <a:r>
              <a:rPr lang="en-US" dirty="0" smtClean="0"/>
              <a:t>Inverted index construction</a:t>
            </a:r>
          </a:p>
          <a:p>
            <a:pPr lvl="1"/>
            <a:r>
              <a:rPr lang="en-US" dirty="0" smtClean="0"/>
              <a:t>Tokenization</a:t>
            </a:r>
          </a:p>
          <a:p>
            <a:pPr lvl="1"/>
            <a:r>
              <a:rPr lang="en-US" dirty="0" smtClean="0"/>
              <a:t>Normalization</a:t>
            </a:r>
          </a:p>
          <a:p>
            <a:pPr lvl="1"/>
            <a:r>
              <a:rPr lang="en-US" dirty="0" smtClean="0"/>
              <a:t>Stop words</a:t>
            </a:r>
          </a:p>
          <a:p>
            <a:pPr lvl="1"/>
            <a:r>
              <a:rPr lang="en-US" dirty="0" smtClean="0"/>
              <a:t>Stemming</a:t>
            </a:r>
          </a:p>
          <a:p>
            <a:r>
              <a:rPr lang="en-US" dirty="0" smtClean="0"/>
              <a:t>Further reading: </a:t>
            </a:r>
            <a:r>
              <a:rPr lang="en-US" altLang="ko-KR" dirty="0" smtClean="0"/>
              <a:t>“An Introduction to Information Retrieval”, or IIR, Chapter </a:t>
            </a:r>
            <a:r>
              <a:rPr lang="en-US" altLang="ko-KR" dirty="0"/>
              <a:t>1, </a:t>
            </a:r>
            <a:r>
              <a:rPr lang="en-US" altLang="ko-KR" dirty="0" smtClean="0"/>
              <a:t>2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2647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4000" dirty="0" smtClean="0">
                <a:ea typeface="굴림" pitchFamily="34" charset="-127"/>
              </a:rPr>
              <a:t>Problem of Boolean Queries</a:t>
            </a:r>
            <a:endParaRPr lang="en-US" altLang="ko-KR" sz="4000" dirty="0" smtClean="0">
              <a:ea typeface="굴림" pitchFamily="34" charset="-127"/>
            </a:endParaRPr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E2396D8-141F-4651-98ED-D4F5FC4B8995}" type="slidenum">
              <a:rPr lang="en-US" altLang="ko-KR" smtClean="0">
                <a:solidFill>
                  <a:srgbClr val="777777"/>
                </a:solidFill>
                <a:ea typeface="굴림" pitchFamily="34" charset="-127"/>
              </a:rPr>
              <a:pPr eaLnBrk="1" hangingPunct="1"/>
              <a:t>6</a:t>
            </a:fld>
            <a:r>
              <a:rPr lang="en-US" altLang="ko-KR" smtClean="0">
                <a:solidFill>
                  <a:srgbClr val="777777"/>
                </a:solidFill>
                <a:latin typeface="Times New Roman" pitchFamily="18" charset="0"/>
                <a:ea typeface="굴림" pitchFamily="34" charset="-127"/>
              </a:rPr>
              <a:t> 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492125" y="1676400"/>
            <a:ext cx="8186738" cy="3575050"/>
          </a:xfrm>
        </p:spPr>
        <p:txBody>
          <a:bodyPr/>
          <a:lstStyle/>
          <a:p>
            <a:r>
              <a:rPr lang="en-US" altLang="ko-KR" dirty="0" smtClean="0"/>
              <a:t>So far, our queries have all been Boolean. </a:t>
            </a:r>
            <a:endParaRPr lang="en-US" altLang="ko-KR" dirty="0"/>
          </a:p>
          <a:p>
            <a:endParaRPr lang="en-US" dirty="0" smtClean="0">
              <a:solidFill>
                <a:srgbClr val="0070C0"/>
              </a:solidFill>
            </a:endParaRPr>
          </a:p>
          <a:p>
            <a:r>
              <a:rPr lang="en-US" altLang="ko-KR" dirty="0" smtClean="0"/>
              <a:t>What is the problem of this model?</a:t>
            </a:r>
            <a:endParaRPr lang="en-US" altLang="ko-KR" dirty="0"/>
          </a:p>
          <a:p>
            <a:pPr marL="0" indent="0">
              <a:buNone/>
            </a:pPr>
            <a:endParaRPr lang="en-US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67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4000" dirty="0" smtClean="0">
                <a:ea typeface="굴림" pitchFamily="34" charset="-127"/>
              </a:rPr>
              <a:t>Ranked Retrieval Models</a:t>
            </a:r>
            <a:endParaRPr lang="en-US" altLang="ko-KR" sz="4000" dirty="0" smtClean="0">
              <a:ea typeface="굴림" pitchFamily="34" charset="-127"/>
            </a:endParaRPr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001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E2396D8-141F-4651-98ED-D4F5FC4B8995}" type="slidenum">
              <a:rPr lang="en-US" altLang="ko-KR" smtClean="0">
                <a:solidFill>
                  <a:srgbClr val="777777"/>
                </a:solidFill>
                <a:ea typeface="굴림" pitchFamily="34" charset="-127"/>
              </a:rPr>
              <a:pPr eaLnBrk="1" hangingPunct="1"/>
              <a:t>7</a:t>
            </a:fld>
            <a:r>
              <a:rPr lang="en-US" altLang="ko-KR" smtClean="0">
                <a:solidFill>
                  <a:srgbClr val="777777"/>
                </a:solidFill>
                <a:latin typeface="Times New Roman" pitchFamily="18" charset="0"/>
                <a:ea typeface="굴림" pitchFamily="34" charset="-127"/>
              </a:rPr>
              <a:t> 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492125" y="1676400"/>
            <a:ext cx="8186738" cy="357505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Ranking</a:t>
            </a:r>
            <a:r>
              <a:rPr lang="en-US" dirty="0" smtClean="0"/>
              <a:t> of the documents is important. </a:t>
            </a:r>
          </a:p>
          <a:p>
            <a:pPr lvl="1"/>
            <a:r>
              <a:rPr lang="en-US" dirty="0"/>
              <a:t>We wish to return in order the documents most likely to </a:t>
            </a:r>
            <a:r>
              <a:rPr lang="en-US" dirty="0" smtClean="0"/>
              <a:t>be useful/relevant </a:t>
            </a:r>
            <a:r>
              <a:rPr lang="en-US" dirty="0"/>
              <a:t>to the searcher</a:t>
            </a:r>
            <a:r>
              <a:rPr lang="en-US" dirty="0" smtClean="0"/>
              <a:t>. </a:t>
            </a:r>
            <a:endParaRPr lang="en-US" dirty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>
                <a:ea typeface="ＭＳ Ｐゴシック" panose="020B0600070205080204" pitchFamily="34" charset="-128"/>
              </a:rPr>
              <a:t>Rather than a set of documents satisfying a query expression, in </a:t>
            </a:r>
            <a:r>
              <a:rPr lang="en-US" altLang="ko-KR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ranked retrieval</a:t>
            </a:r>
            <a:r>
              <a:rPr lang="en-US" altLang="ko-KR" dirty="0">
                <a:ea typeface="ＭＳ Ｐゴシック" panose="020B0600070205080204" pitchFamily="34" charset="-128"/>
              </a:rPr>
              <a:t>, the system returns an ordering </a:t>
            </a:r>
            <a:r>
              <a:rPr lang="en-US" altLang="ko-KR" dirty="0" smtClean="0">
                <a:ea typeface="ＭＳ Ｐゴシック" panose="020B0600070205080204" pitchFamily="34" charset="-128"/>
              </a:rPr>
              <a:t>of the retrieved </a:t>
            </a:r>
            <a:r>
              <a:rPr lang="en-US" altLang="ko-KR" dirty="0">
                <a:ea typeface="ＭＳ Ｐゴシック" panose="020B0600070205080204" pitchFamily="34" charset="-128"/>
              </a:rPr>
              <a:t>documents in the collection for a </a:t>
            </a:r>
            <a:r>
              <a:rPr lang="en-US" altLang="ko-KR" dirty="0" smtClean="0">
                <a:ea typeface="ＭＳ Ｐゴシック" panose="020B0600070205080204" pitchFamily="34" charset="-128"/>
              </a:rPr>
              <a:t>query</a:t>
            </a:r>
          </a:p>
          <a:p>
            <a:endParaRPr lang="en-US" altLang="ko-KR" dirty="0">
              <a:ea typeface="ＭＳ Ｐゴシック" panose="020B0600070205080204" pitchFamily="34" charset="-128"/>
            </a:endParaRPr>
          </a:p>
          <a:p>
            <a:r>
              <a:rPr lang="en-US" altLang="ko-KR" dirty="0"/>
              <a:t>Main idea: Let’s put a higher rank on those documents containing more query terms. </a:t>
            </a:r>
          </a:p>
          <a:p>
            <a:pPr marL="457200" lvl="1" indent="0">
              <a:buNone/>
            </a:pPr>
            <a:r>
              <a:rPr lang="en-US" altLang="ko-KR" dirty="0" smtClean="0">
                <a:ea typeface="ＭＳ Ｐゴシック" panose="020B0600070205080204" pitchFamily="34" charset="-128"/>
              </a:rPr>
              <a:t>-&gt; Bag-of-words model or term-document matrix</a:t>
            </a:r>
          </a:p>
        </p:txBody>
      </p:sp>
    </p:spTree>
    <p:extLst>
      <p:ext uri="{BB962C8B-B14F-4D97-AF65-F5344CB8AC3E}">
        <p14:creationId xmlns:p14="http://schemas.microsoft.com/office/powerpoint/2010/main" val="173545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sz="4000" dirty="0" smtClean="0">
                <a:ea typeface="ＭＳ Ｐゴシック" panose="020B0600070205080204" pitchFamily="34" charset="-128"/>
              </a:rPr>
              <a:t>Recall: (Binary) Term-Document Incidence Matrix</a:t>
            </a:r>
            <a:endParaRPr lang="en-US" altLang="ko-KR" sz="4000" dirty="0" smtClean="0">
              <a:ea typeface="ＭＳ Ｐゴシック" panose="020B0600070205080204" pitchFamily="34" charset="-128"/>
            </a:endParaRPr>
          </a:p>
        </p:txBody>
      </p:sp>
      <p:graphicFrame>
        <p:nvGraphicFramePr>
          <p:cNvPr id="2050" name="Object 1028"/>
          <p:cNvGraphicFramePr>
            <a:graphicFrameLocks noChangeAspect="1"/>
          </p:cNvGraphicFramePr>
          <p:nvPr>
            <p:ph idx="1"/>
          </p:nvPr>
        </p:nvGraphicFramePr>
        <p:xfrm>
          <a:off x="0" y="1985963"/>
          <a:ext cx="9101138" cy="334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name="Worksheet" r:id="rId3" imgW="9791852" imgH="3596678" progId="Excel.Sheet.8">
                  <p:embed/>
                </p:oleObj>
              </mc:Choice>
              <mc:Fallback>
                <p:oleObj name="Worksheet" r:id="rId3" imgW="9791852" imgH="3596678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985963"/>
                        <a:ext cx="9101138" cy="3348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TextBox 6"/>
          <p:cNvSpPr txBox="1">
            <a:spLocks noChangeArrowheads="1"/>
          </p:cNvSpPr>
          <p:nvPr/>
        </p:nvSpPr>
        <p:spPr bwMode="auto">
          <a:xfrm>
            <a:off x="76200" y="6096000"/>
            <a:ext cx="90947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9pPr>
          </a:lstStyle>
          <a:p>
            <a:pPr eaLnBrk="1" hangingPunct="1"/>
            <a:r>
              <a:rPr lang="en-US" altLang="ko-KR" dirty="0"/>
              <a:t>Each document is represented by a binary </a:t>
            </a:r>
            <a:r>
              <a:rPr lang="en-US" altLang="ko-KR" dirty="0" smtClean="0"/>
              <a:t>vector </a:t>
            </a:r>
            <a:r>
              <a:rPr lang="en-US" altLang="ko-KR" dirty="0"/>
              <a:t>∈ {0,1}</a:t>
            </a:r>
            <a:r>
              <a:rPr lang="en-US" altLang="ko-KR" baseline="30000" dirty="0"/>
              <a:t>|</a:t>
            </a:r>
            <a:r>
              <a:rPr lang="en-US" altLang="ko-KR" i="1" baseline="30000" dirty="0"/>
              <a:t>V</a:t>
            </a:r>
            <a:r>
              <a:rPr lang="en-US" altLang="ko-KR" baseline="30000" dirty="0"/>
              <a:t>|</a:t>
            </a:r>
          </a:p>
        </p:txBody>
      </p:sp>
      <p:sp>
        <p:nvSpPr>
          <p:cNvPr id="2053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9pPr>
          </a:lstStyle>
          <a:p>
            <a:pPr eaLnBrk="1" hangingPunct="1"/>
            <a:r>
              <a:rPr lang="en-US" altLang="ko-KR" sz="1600">
                <a:solidFill>
                  <a:srgbClr val="FBFCFF"/>
                </a:solidFill>
              </a:rPr>
              <a:t>Sec. 6.2</a:t>
            </a:r>
          </a:p>
        </p:txBody>
      </p:sp>
    </p:spTree>
    <p:extLst>
      <p:ext uri="{BB962C8B-B14F-4D97-AF65-F5344CB8AC3E}">
        <p14:creationId xmlns:p14="http://schemas.microsoft.com/office/powerpoint/2010/main" val="227923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sz="4000" dirty="0" smtClean="0">
                <a:ea typeface="ＭＳ Ｐゴシック" panose="020B0600070205080204" pitchFamily="34" charset="-128"/>
              </a:rPr>
              <a:t>Now, </a:t>
            </a:r>
            <a:br>
              <a:rPr lang="en-US" altLang="ko-KR" sz="4000" dirty="0" smtClean="0">
                <a:ea typeface="ＭＳ Ｐゴシック" panose="020B0600070205080204" pitchFamily="34" charset="-128"/>
              </a:rPr>
            </a:br>
            <a:r>
              <a:rPr lang="en-US" altLang="ko-KR" sz="4000" dirty="0" smtClean="0">
                <a:ea typeface="ＭＳ Ｐゴシック" panose="020B0600070205080204" pitchFamily="34" charset="-128"/>
              </a:rPr>
              <a:t>Term-Document (</a:t>
            </a:r>
            <a:r>
              <a:rPr lang="en-US" altLang="ko-KR" sz="4000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COUNT</a:t>
            </a:r>
            <a:r>
              <a:rPr lang="en-US" altLang="ko-KR" sz="4000" dirty="0" smtClean="0">
                <a:ea typeface="ＭＳ Ｐゴシック" panose="020B0600070205080204" pitchFamily="34" charset="-128"/>
              </a:rPr>
              <a:t>) Matrix</a:t>
            </a:r>
            <a:endParaRPr lang="en-US" altLang="ko-KR" sz="4000" dirty="0" smtClean="0">
              <a:ea typeface="ＭＳ Ｐゴシック" panose="020B0600070205080204" pitchFamily="34" charset="-128"/>
            </a:endParaRPr>
          </a:p>
        </p:txBody>
      </p:sp>
      <p:sp>
        <p:nvSpPr>
          <p:cNvPr id="2053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9pPr>
          </a:lstStyle>
          <a:p>
            <a:pPr eaLnBrk="1" hangingPunct="1"/>
            <a:r>
              <a:rPr lang="en-US" altLang="ko-KR" sz="1600">
                <a:solidFill>
                  <a:srgbClr val="FBFCFF"/>
                </a:solidFill>
              </a:rPr>
              <a:t>Sec. 6.2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a typeface="ＭＳ Ｐゴシック" panose="020B0600070205080204" pitchFamily="34" charset="-128"/>
              </a:rPr>
              <a:t>Consider the number of occurrences of a term in a </a:t>
            </a:r>
            <a:r>
              <a:rPr lang="en-US" altLang="ko-KR" dirty="0" smtClean="0">
                <a:ea typeface="ＭＳ Ｐゴシック" panose="020B0600070205080204" pitchFamily="34" charset="-128"/>
              </a:rPr>
              <a:t>document</a:t>
            </a:r>
            <a:endParaRPr lang="en-US" altLang="ko-KR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ko-KR" dirty="0">
                <a:ea typeface="ＭＳ Ｐゴシック" panose="020B0600070205080204" pitchFamily="34" charset="-128"/>
              </a:rPr>
              <a:t>Each document is a count vector </a:t>
            </a:r>
            <a:r>
              <a:rPr lang="en-US" altLang="ko-KR" dirty="0" smtClean="0">
                <a:ea typeface="ＭＳ Ｐゴシック" panose="020B0600070205080204" pitchFamily="34" charset="-128"/>
              </a:rPr>
              <a:t>in </a:t>
            </a:r>
            <a:r>
              <a:rPr lang="en-US" altLang="ko-KR" i="1" dirty="0" smtClean="0">
                <a:ea typeface="ＭＳ Ｐゴシック" panose="020B0600070205080204" pitchFamily="34" charset="-128"/>
              </a:rPr>
              <a:t>V</a:t>
            </a:r>
            <a:r>
              <a:rPr lang="en-US" altLang="ko-KR" dirty="0" smtClean="0">
                <a:ea typeface="ＭＳ Ｐゴシック" panose="020B0600070205080204" pitchFamily="34" charset="-128"/>
              </a:rPr>
              <a:t>-dimensional space: </a:t>
            </a:r>
            <a:r>
              <a:rPr lang="en-US" altLang="ko-KR" dirty="0">
                <a:ea typeface="ＭＳ Ｐゴシック" panose="020B0600070205080204" pitchFamily="34" charset="-128"/>
              </a:rPr>
              <a:t>a </a:t>
            </a:r>
            <a:r>
              <a:rPr lang="en-US" altLang="ko-KR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column </a:t>
            </a:r>
            <a:r>
              <a:rPr lang="en-US" altLang="ko-KR" dirty="0" smtClean="0">
                <a:solidFill>
                  <a:srgbClr val="0070C0"/>
                </a:solidFill>
                <a:ea typeface="ＭＳ Ｐゴシック" panose="020B0600070205080204" pitchFamily="34" charset="-128"/>
              </a:rPr>
              <a:t>vector </a:t>
            </a:r>
            <a:r>
              <a:rPr lang="en-US" altLang="ko-KR" dirty="0" smtClean="0">
                <a:ea typeface="ＭＳ Ｐゴシック" panose="020B0600070205080204" pitchFamily="34" charset="-128"/>
              </a:rPr>
              <a:t>shown below, where </a:t>
            </a:r>
            <a:r>
              <a:rPr lang="en-US" altLang="ko-KR" i="1" dirty="0" smtClean="0">
                <a:ea typeface="ＭＳ Ｐゴシック" panose="020B0600070205080204" pitchFamily="34" charset="-128"/>
              </a:rPr>
              <a:t>V</a:t>
            </a:r>
            <a:r>
              <a:rPr lang="en-US" altLang="ko-KR" dirty="0" smtClean="0">
                <a:ea typeface="ＭＳ Ｐゴシック" panose="020B0600070205080204" pitchFamily="34" charset="-128"/>
              </a:rPr>
              <a:t> is the dictionary size. </a:t>
            </a:r>
            <a:endParaRPr lang="en-US" altLang="ko-KR" dirty="0">
              <a:ea typeface="ＭＳ Ｐゴシック" panose="020B0600070205080204" pitchFamily="34" charset="-128"/>
            </a:endParaRPr>
          </a:p>
          <a:p>
            <a:pPr lvl="1"/>
            <a:endParaRPr lang="en-US" altLang="ko-KR" dirty="0">
              <a:ea typeface="ＭＳ Ｐゴシック" panose="020B0600070205080204" pitchFamily="34" charset="-128"/>
            </a:endParaRPr>
          </a:p>
          <a:p>
            <a:endParaRPr lang="ko-KR" altLang="en-US" dirty="0"/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76200" y="3765550"/>
          <a:ext cx="8932863" cy="271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name="Worksheet" r:id="rId3" imgW="9791700" imgH="2926080" progId="Excel.Sheet.8">
                  <p:embed/>
                </p:oleObj>
              </mc:Choice>
              <mc:Fallback>
                <p:oleObj name="Worksheet" r:id="rId3" imgW="9791700" imgH="292608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3765550"/>
                        <a:ext cx="8932863" cy="271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352800" y="3810000"/>
            <a:ext cx="1371600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505200" y="2333625"/>
            <a:ext cx="14478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defRPr>
            </a:lvl9pPr>
          </a:lstStyle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27188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tabular*}{0.6\textwidth}{@{\extracolsep{\fill}}ll} &#10;  \textit{False positives} &amp; \textit{False negatives}  \\ &#10; \hline&#10; organization/organ &amp; european/europe \\&#10; generalization/generic &amp; cylinder/cylindrical \\&#10; numerical/numerous &amp; matrices/matrix \\&#10; policy/police &amp; urgency/urgent \\&#10; university/universe &amp; create/creation \\&#10; addition/additive &amp; analysis/analyses \\&#10; negligible/negligent &amp; useful/usefully \\&#10; execute/executive &amp; noise/noisy \\&#10; past/paste &amp; decompose/decomposition \\&#10; ignore/ignorant &amp; sparse/sparsity \\&#10; special/specialized &amp; resolve/resolution \\&#10; head/heading &amp; triangle/triangular \\&#10; %\hline&#10;\end{tabular*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23"/>
  <p:tag name="PICTUREFILESIZE" val="85695"/>
</p:tagLst>
</file>

<file path=ppt/theme/theme1.xml><?xml version="1.0" encoding="utf-8"?>
<a:theme xmlns:a="http://schemas.openxmlformats.org/drawingml/2006/main" name="Blank">
  <a:themeElements>
    <a:clrScheme name="1_PNNL_PowerPoint_Template 11">
      <a:dk1>
        <a:srgbClr val="000000"/>
      </a:dk1>
      <a:lt1>
        <a:srgbClr val="FFFFFF"/>
      </a:lt1>
      <a:dk2>
        <a:srgbClr val="CB7023"/>
      </a:dk2>
      <a:lt2>
        <a:srgbClr val="333333"/>
      </a:lt2>
      <a:accent1>
        <a:srgbClr val="DDDDDD"/>
      </a:accent1>
      <a:accent2>
        <a:srgbClr val="80808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7373"/>
      </a:accent6>
      <a:hlink>
        <a:srgbClr val="4D4D4D"/>
      </a:hlink>
      <a:folHlink>
        <a:srgbClr val="EAEAEA"/>
      </a:folHlink>
    </a:clrScheme>
    <a:fontScheme name="1_PNNL_PowerPoin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NNL_PowerPoint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NNL_PowerPoint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NNL_PowerPoint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NNL_PowerPoint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NNL_PowerPoint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NNL_PowerPoint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NNL_PowerPoint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NNL_PowerPoint_Template 8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CC33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NNL_PowerPoint_Template 9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006600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NNL_PowerPoint_Template 10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3366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E7B900"/>
        </a:accent6>
        <a:hlink>
          <a:srgbClr val="008080"/>
        </a:hlink>
        <a:folHlink>
          <a:srgbClr val="9900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NNL_PowerPoint_Template 11">
        <a:dk1>
          <a:srgbClr val="000000"/>
        </a:dk1>
        <a:lt1>
          <a:srgbClr val="FFFFFF"/>
        </a:lt1>
        <a:dk2>
          <a:srgbClr val="CB7023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NNL_PowerPoint_Template">
  <a:themeElements>
    <a:clrScheme name="Custom 1">
      <a:dk1>
        <a:srgbClr val="000000"/>
      </a:dk1>
      <a:lt1>
        <a:srgbClr val="FFFFFF"/>
      </a:lt1>
      <a:dk2>
        <a:srgbClr val="CB7023"/>
      </a:dk2>
      <a:lt2>
        <a:srgbClr val="333333"/>
      </a:lt2>
      <a:accent1>
        <a:srgbClr val="DDDDDD"/>
      </a:accent1>
      <a:accent2>
        <a:srgbClr val="80808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7373"/>
      </a:accent6>
      <a:hlink>
        <a:srgbClr val="0070C0"/>
      </a:hlink>
      <a:folHlink>
        <a:srgbClr val="EAEAEA"/>
      </a:folHlink>
    </a:clrScheme>
    <a:fontScheme name="PNNL_PowerPoin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NNL_PowerPoint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NNL_PowerPoint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owerPoint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owerPoint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owerPoint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owerPoint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owerPoint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owerPoint_Template 8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CC33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owerPoint_Template 9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006600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owerPoint_Template 10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3366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E7B900"/>
        </a:accent6>
        <a:hlink>
          <a:srgbClr val="008080"/>
        </a:hlink>
        <a:folHlink>
          <a:srgbClr val="9900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owerPoint_Template 11">
        <a:dk1>
          <a:srgbClr val="000000"/>
        </a:dk1>
        <a:lt1>
          <a:srgbClr val="FFFFFF"/>
        </a:lt1>
        <a:dk2>
          <a:srgbClr val="CB7023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PNNL_PowerPoint_Template">
  <a:themeElements>
    <a:clrScheme name="2_PNNL_PowerPoint_Template 11">
      <a:dk1>
        <a:srgbClr val="000000"/>
      </a:dk1>
      <a:lt1>
        <a:srgbClr val="FFFFFF"/>
      </a:lt1>
      <a:dk2>
        <a:srgbClr val="CB7023"/>
      </a:dk2>
      <a:lt2>
        <a:srgbClr val="333333"/>
      </a:lt2>
      <a:accent1>
        <a:srgbClr val="DDDDDD"/>
      </a:accent1>
      <a:accent2>
        <a:srgbClr val="80808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7373"/>
      </a:accent6>
      <a:hlink>
        <a:srgbClr val="4D4D4D"/>
      </a:hlink>
      <a:folHlink>
        <a:srgbClr val="EAEAEA"/>
      </a:folHlink>
    </a:clrScheme>
    <a:fontScheme name="2_PNNL_PowerPoin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PNNL_PowerPoint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NNL_PowerPoint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NNL_PowerPoint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NNL_PowerPoint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NNL_PowerPoint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NNL_PowerPoint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NNL_PowerPoint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NNL_PowerPoint_Template 8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CC33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NNL_PowerPoint_Template 9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006600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NNL_PowerPoint_Template 10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3366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E7B900"/>
        </a:accent6>
        <a:hlink>
          <a:srgbClr val="008080"/>
        </a:hlink>
        <a:folHlink>
          <a:srgbClr val="9900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NNL_PowerPoint_Template 11">
        <a:dk1>
          <a:srgbClr val="000000"/>
        </a:dk1>
        <a:lt1>
          <a:srgbClr val="FFFFFF"/>
        </a:lt1>
        <a:dk2>
          <a:srgbClr val="CB7023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PNNL_PowerPoint_Template">
  <a:themeElements>
    <a:clrScheme name="3_PNNL_PowerPoint_Template 11">
      <a:dk1>
        <a:srgbClr val="000000"/>
      </a:dk1>
      <a:lt1>
        <a:srgbClr val="FFFFFF"/>
      </a:lt1>
      <a:dk2>
        <a:srgbClr val="CB7023"/>
      </a:dk2>
      <a:lt2>
        <a:srgbClr val="333333"/>
      </a:lt2>
      <a:accent1>
        <a:srgbClr val="DDDDDD"/>
      </a:accent1>
      <a:accent2>
        <a:srgbClr val="80808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7373"/>
      </a:accent6>
      <a:hlink>
        <a:srgbClr val="4D4D4D"/>
      </a:hlink>
      <a:folHlink>
        <a:srgbClr val="EAEAEA"/>
      </a:folHlink>
    </a:clrScheme>
    <a:fontScheme name="3_PNNL_PowerPoin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PNNL_PowerPoint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NNL_PowerPoint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NNL_PowerPoint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NNL_PowerPoint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NNL_PowerPoint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NNL_PowerPoint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NNL_PowerPoint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NNL_PowerPoint_Template 8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CC33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NNL_PowerPoint_Template 9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006600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NNL_PowerPoint_Template 10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3366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E7B900"/>
        </a:accent6>
        <a:hlink>
          <a:srgbClr val="008080"/>
        </a:hlink>
        <a:folHlink>
          <a:srgbClr val="9900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NNL_PowerPoint_Template 11">
        <a:dk1>
          <a:srgbClr val="000000"/>
        </a:dk1>
        <a:lt1>
          <a:srgbClr val="FFFFFF"/>
        </a:lt1>
        <a:dk2>
          <a:srgbClr val="CB7023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PNNL_PowerPoint_Template">
  <a:themeElements>
    <a:clrScheme name="4_PNNL_PowerPoint_Template 11">
      <a:dk1>
        <a:srgbClr val="000000"/>
      </a:dk1>
      <a:lt1>
        <a:srgbClr val="FFFFFF"/>
      </a:lt1>
      <a:dk2>
        <a:srgbClr val="CB7023"/>
      </a:dk2>
      <a:lt2>
        <a:srgbClr val="333333"/>
      </a:lt2>
      <a:accent1>
        <a:srgbClr val="DDDDDD"/>
      </a:accent1>
      <a:accent2>
        <a:srgbClr val="80808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7373"/>
      </a:accent6>
      <a:hlink>
        <a:srgbClr val="4D4D4D"/>
      </a:hlink>
      <a:folHlink>
        <a:srgbClr val="EAEAEA"/>
      </a:folHlink>
    </a:clrScheme>
    <a:fontScheme name="4_PNNL_PowerPoin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PNNL_PowerPoint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PNNL_PowerPoint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PNNL_PowerPoint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PNNL_PowerPoint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PNNL_PowerPoint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PNNL_PowerPoint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PNNL_PowerPoint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PNNL_PowerPoint_Template 8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CC33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PNNL_PowerPoint_Template 9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006600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PNNL_PowerPoint_Template 10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3366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E7B900"/>
        </a:accent6>
        <a:hlink>
          <a:srgbClr val="008080"/>
        </a:hlink>
        <a:folHlink>
          <a:srgbClr val="9900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PNNL_PowerPoint_Template 11">
        <a:dk1>
          <a:srgbClr val="000000"/>
        </a:dk1>
        <a:lt1>
          <a:srgbClr val="FFFFFF"/>
        </a:lt1>
        <a:dk2>
          <a:srgbClr val="CB7023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PNNL_PowerPoint_Template">
  <a:themeElements>
    <a:clrScheme name="5_PNNL_PowerPoint_Template 11">
      <a:dk1>
        <a:srgbClr val="000000"/>
      </a:dk1>
      <a:lt1>
        <a:srgbClr val="FFFFFF"/>
      </a:lt1>
      <a:dk2>
        <a:srgbClr val="CB7023"/>
      </a:dk2>
      <a:lt2>
        <a:srgbClr val="333333"/>
      </a:lt2>
      <a:accent1>
        <a:srgbClr val="DDDDDD"/>
      </a:accent1>
      <a:accent2>
        <a:srgbClr val="80808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7373"/>
      </a:accent6>
      <a:hlink>
        <a:srgbClr val="4D4D4D"/>
      </a:hlink>
      <a:folHlink>
        <a:srgbClr val="EAEAEA"/>
      </a:folHlink>
    </a:clrScheme>
    <a:fontScheme name="5_PNNL_PowerPoin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PNNL_PowerPoint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PNNL_PowerPoint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PNNL_PowerPoint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PNNL_PowerPoint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PNNL_PowerPoint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PNNL_PowerPoint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PNNL_PowerPoint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PNNL_PowerPoint_Template 8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CC33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PNNL_PowerPoint_Template 9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006600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PNNL_PowerPoint_Template 10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3366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E7B900"/>
        </a:accent6>
        <a:hlink>
          <a:srgbClr val="008080"/>
        </a:hlink>
        <a:folHlink>
          <a:srgbClr val="9900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PNNL_PowerPoint_Template 11">
        <a:dk1>
          <a:srgbClr val="000000"/>
        </a:dk1>
        <a:lt1>
          <a:srgbClr val="FFFFFF"/>
        </a:lt1>
        <a:dk2>
          <a:srgbClr val="CB7023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PNNL_PowerPoint_Template">
  <a:themeElements>
    <a:clrScheme name="6_PNNL_PowerPoint_Template 11">
      <a:dk1>
        <a:srgbClr val="000000"/>
      </a:dk1>
      <a:lt1>
        <a:srgbClr val="FFFFFF"/>
      </a:lt1>
      <a:dk2>
        <a:srgbClr val="CB7023"/>
      </a:dk2>
      <a:lt2>
        <a:srgbClr val="333333"/>
      </a:lt2>
      <a:accent1>
        <a:srgbClr val="DDDDDD"/>
      </a:accent1>
      <a:accent2>
        <a:srgbClr val="80808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7373"/>
      </a:accent6>
      <a:hlink>
        <a:srgbClr val="4D4D4D"/>
      </a:hlink>
      <a:folHlink>
        <a:srgbClr val="EAEAEA"/>
      </a:folHlink>
    </a:clrScheme>
    <a:fontScheme name="6_PNNL_PowerPoin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PNNL_PowerPoint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PNNL_PowerPoint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PNNL_PowerPoint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PNNL_PowerPoint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PNNL_PowerPoint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PNNL_PowerPoint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PNNL_PowerPoint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PNNL_PowerPoint_Template 8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CC33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PNNL_PowerPoint_Template 9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006600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PNNL_PowerPoint_Template 10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3366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E7B900"/>
        </a:accent6>
        <a:hlink>
          <a:srgbClr val="008080"/>
        </a:hlink>
        <a:folHlink>
          <a:srgbClr val="9900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PNNL_PowerPoint_Template 11">
        <a:dk1>
          <a:srgbClr val="000000"/>
        </a:dk1>
        <a:lt1>
          <a:srgbClr val="FFFFFF"/>
        </a:lt1>
        <a:dk2>
          <a:srgbClr val="CB7023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PNNL_PowerPoint_Template">
  <a:themeElements>
    <a:clrScheme name="7_PNNL_PowerPoint_Template 11">
      <a:dk1>
        <a:srgbClr val="000000"/>
      </a:dk1>
      <a:lt1>
        <a:srgbClr val="FFFFFF"/>
      </a:lt1>
      <a:dk2>
        <a:srgbClr val="CB7023"/>
      </a:dk2>
      <a:lt2>
        <a:srgbClr val="333333"/>
      </a:lt2>
      <a:accent1>
        <a:srgbClr val="DDDDDD"/>
      </a:accent1>
      <a:accent2>
        <a:srgbClr val="80808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7373"/>
      </a:accent6>
      <a:hlink>
        <a:srgbClr val="4D4D4D"/>
      </a:hlink>
      <a:folHlink>
        <a:srgbClr val="EAEAEA"/>
      </a:folHlink>
    </a:clrScheme>
    <a:fontScheme name="7_PNNL_PowerPoin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7_PNNL_PowerPoint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PNNL_PowerPoint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PNNL_PowerPoint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PNNL_PowerPoint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PNNL_PowerPoint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PNNL_PowerPoint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PNNL_PowerPoint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PNNL_PowerPoint_Template 8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CC33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PNNL_PowerPoint_Template 9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006600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PNNL_PowerPoint_Template 10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3366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E7B900"/>
        </a:accent6>
        <a:hlink>
          <a:srgbClr val="008080"/>
        </a:hlink>
        <a:folHlink>
          <a:srgbClr val="9900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PNNL_PowerPoint_Template 11">
        <a:dk1>
          <a:srgbClr val="000000"/>
        </a:dk1>
        <a:lt1>
          <a:srgbClr val="FFFFFF"/>
        </a:lt1>
        <a:dk2>
          <a:srgbClr val="CB7023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8_PNNL_PowerPoint_Template">
  <a:themeElements>
    <a:clrScheme name="8_PNNL_PowerPoint_Template 11">
      <a:dk1>
        <a:srgbClr val="000000"/>
      </a:dk1>
      <a:lt1>
        <a:srgbClr val="FFFFFF"/>
      </a:lt1>
      <a:dk2>
        <a:srgbClr val="CB7023"/>
      </a:dk2>
      <a:lt2>
        <a:srgbClr val="333333"/>
      </a:lt2>
      <a:accent1>
        <a:srgbClr val="DDDDDD"/>
      </a:accent1>
      <a:accent2>
        <a:srgbClr val="80808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7373"/>
      </a:accent6>
      <a:hlink>
        <a:srgbClr val="4D4D4D"/>
      </a:hlink>
      <a:folHlink>
        <a:srgbClr val="EAEAEA"/>
      </a:folHlink>
    </a:clrScheme>
    <a:fontScheme name="8_PNNL_PowerPoin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8_PNNL_PowerPoint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NNL_PowerPoint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NNL_PowerPoint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NNL_PowerPoint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NNL_PowerPoint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NNL_PowerPoint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NNL_PowerPoint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NNL_PowerPoint_Template 8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CC33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NNL_PowerPoint_Template 9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006600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NNL_PowerPoint_Template 10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3366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E7B900"/>
        </a:accent6>
        <a:hlink>
          <a:srgbClr val="008080"/>
        </a:hlink>
        <a:folHlink>
          <a:srgbClr val="9900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NNL_PowerPoint_Template 11">
        <a:dk1>
          <a:srgbClr val="000000"/>
        </a:dk1>
        <a:lt1>
          <a:srgbClr val="FFFFFF"/>
        </a:lt1>
        <a:dk2>
          <a:srgbClr val="CB7023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40700</TotalTime>
  <Words>1991</Words>
  <Application>Microsoft Office PowerPoint</Application>
  <PresentationFormat>화면 슬라이드 쇼(4:3)</PresentationFormat>
  <Paragraphs>364</Paragraphs>
  <Slides>35</Slides>
  <Notes>16</Notes>
  <HiddenSlides>0</HiddenSlides>
  <MMClips>0</MMClips>
  <ScaleCrop>false</ScaleCrop>
  <HeadingPairs>
    <vt:vector size="8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9</vt:i4>
      </vt:variant>
      <vt:variant>
        <vt:lpstr>포함된 OLE 서버</vt:lpstr>
      </vt:variant>
      <vt:variant>
        <vt:i4>3</vt:i4>
      </vt:variant>
      <vt:variant>
        <vt:lpstr>슬라이드 제목</vt:lpstr>
      </vt:variant>
      <vt:variant>
        <vt:i4>35</vt:i4>
      </vt:variant>
    </vt:vector>
  </HeadingPairs>
  <TitlesOfParts>
    <vt:vector size="57" baseType="lpstr">
      <vt:lpstr>Arial Unicode MS</vt:lpstr>
      <vt:lpstr>ＭＳ Ｐゴシック</vt:lpstr>
      <vt:lpstr>굴림</vt:lpstr>
      <vt:lpstr>Arial</vt:lpstr>
      <vt:lpstr>Calibri</vt:lpstr>
      <vt:lpstr>Lucida Sans</vt:lpstr>
      <vt:lpstr>Palatino Linotype</vt:lpstr>
      <vt:lpstr>Symbol</vt:lpstr>
      <vt:lpstr>Times New Roman</vt:lpstr>
      <vt:lpstr>Wingdings</vt:lpstr>
      <vt:lpstr>Blank</vt:lpstr>
      <vt:lpstr>PNNL_PowerPoint_Template</vt:lpstr>
      <vt:lpstr>2_PNNL_PowerPoint_Template</vt:lpstr>
      <vt:lpstr>3_PNNL_PowerPoint_Template</vt:lpstr>
      <vt:lpstr>4_PNNL_PowerPoint_Template</vt:lpstr>
      <vt:lpstr>5_PNNL_PowerPoint_Template</vt:lpstr>
      <vt:lpstr>6_PNNL_PowerPoint_Template</vt:lpstr>
      <vt:lpstr>7_PNNL_PowerPoint_Template</vt:lpstr>
      <vt:lpstr>8_PNNL_PowerPoint_Template</vt:lpstr>
      <vt:lpstr>Microsoft Excel 97 - 2004 Worksheet</vt:lpstr>
      <vt:lpstr>Microsoft Equation 3.0</vt:lpstr>
      <vt:lpstr>Microsoft Equation</vt:lpstr>
      <vt:lpstr> COSE472(00):  Information Retrieval (정보검색)  Lecture 3. Basics of Web Search II</vt:lpstr>
      <vt:lpstr>Porter’s Stemmer</vt:lpstr>
      <vt:lpstr>Examples of Porter Stemmer</vt:lpstr>
      <vt:lpstr>Other stemmers</vt:lpstr>
      <vt:lpstr>Summary So Far</vt:lpstr>
      <vt:lpstr>Problem of Boolean Queries</vt:lpstr>
      <vt:lpstr>Ranked Retrieval Models</vt:lpstr>
      <vt:lpstr>Recall: (Binary) Term-Document Incidence Matrix</vt:lpstr>
      <vt:lpstr>Now,  Term-Document (COUNT) Matrix</vt:lpstr>
      <vt:lpstr>Another Example of  Term-Document Matrix</vt:lpstr>
      <vt:lpstr>Bag-of-Words Model</vt:lpstr>
      <vt:lpstr>Term Frequency: tf</vt:lpstr>
      <vt:lpstr>Log-Frequency Weighting on tf</vt:lpstr>
      <vt:lpstr>Another Issue of Term Frequency</vt:lpstr>
      <vt:lpstr>Document Frequency</vt:lpstr>
      <vt:lpstr>Inverse Document Frequency (idf)</vt:lpstr>
      <vt:lpstr>Effect of idf on Ranking</vt:lpstr>
      <vt:lpstr>tf-idf Weighting</vt:lpstr>
      <vt:lpstr>Score for a Document given a Query</vt:lpstr>
      <vt:lpstr>Binary → Count → Weight Matrix</vt:lpstr>
      <vt:lpstr>Documents as Vectors</vt:lpstr>
      <vt:lpstr>Queries as Vectors</vt:lpstr>
      <vt:lpstr>Formalizing Vector Space Proximity</vt:lpstr>
      <vt:lpstr>Why Distance is a Bad Idea</vt:lpstr>
      <vt:lpstr>Use Angle instead of Distance</vt:lpstr>
      <vt:lpstr>From Angles to Cosines</vt:lpstr>
      <vt:lpstr>From Angles to Cosines</vt:lpstr>
      <vt:lpstr>Length Normalization</vt:lpstr>
      <vt:lpstr>Cosine (query, document)</vt:lpstr>
      <vt:lpstr>Cosine for Length-Normalized Vectors</vt:lpstr>
      <vt:lpstr>Cosine Similarity  amongst 3 Documents</vt:lpstr>
      <vt:lpstr>Cosine Similarity  amongst 3 Documents</vt:lpstr>
      <vt:lpstr>Computing Cosine Scores</vt:lpstr>
      <vt:lpstr>Summary – Vector Space Ranking</vt:lpstr>
      <vt:lpstr>Further Reading</vt:lpstr>
    </vt:vector>
  </TitlesOfParts>
  <Company>Pacific Northwest Versions panel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Staff</dc:creator>
  <cp:lastModifiedBy>joyfull</cp:lastModifiedBy>
  <cp:revision>1264</cp:revision>
  <dcterms:created xsi:type="dcterms:W3CDTF">2009-06-08T22:01:17Z</dcterms:created>
  <dcterms:modified xsi:type="dcterms:W3CDTF">2015-09-06T16:17:07Z</dcterms:modified>
</cp:coreProperties>
</file>