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60"/>
  </p:notesMasterIdLst>
  <p:sldIdLst>
    <p:sldId id="256" r:id="rId10"/>
    <p:sldId id="909" r:id="rId11"/>
    <p:sldId id="910" r:id="rId12"/>
    <p:sldId id="954" r:id="rId13"/>
    <p:sldId id="957" r:id="rId14"/>
    <p:sldId id="958" r:id="rId15"/>
    <p:sldId id="959" r:id="rId16"/>
    <p:sldId id="961" r:id="rId17"/>
    <p:sldId id="973" r:id="rId18"/>
    <p:sldId id="972" r:id="rId19"/>
    <p:sldId id="974" r:id="rId20"/>
    <p:sldId id="970" r:id="rId21"/>
    <p:sldId id="960" r:id="rId22"/>
    <p:sldId id="962" r:id="rId23"/>
    <p:sldId id="963" r:id="rId24"/>
    <p:sldId id="964" r:id="rId25"/>
    <p:sldId id="965" r:id="rId26"/>
    <p:sldId id="966" r:id="rId27"/>
    <p:sldId id="967" r:id="rId28"/>
    <p:sldId id="975" r:id="rId29"/>
    <p:sldId id="976" r:id="rId30"/>
    <p:sldId id="977" r:id="rId31"/>
    <p:sldId id="978" r:id="rId32"/>
    <p:sldId id="979" r:id="rId33"/>
    <p:sldId id="980" r:id="rId34"/>
    <p:sldId id="981" r:id="rId35"/>
    <p:sldId id="968" r:id="rId36"/>
    <p:sldId id="982" r:id="rId37"/>
    <p:sldId id="983" r:id="rId38"/>
    <p:sldId id="984" r:id="rId39"/>
    <p:sldId id="985" r:id="rId40"/>
    <p:sldId id="986" r:id="rId41"/>
    <p:sldId id="987" r:id="rId42"/>
    <p:sldId id="989" r:id="rId43"/>
    <p:sldId id="988" r:id="rId44"/>
    <p:sldId id="990" r:id="rId45"/>
    <p:sldId id="991" r:id="rId46"/>
    <p:sldId id="992" r:id="rId47"/>
    <p:sldId id="993" r:id="rId48"/>
    <p:sldId id="994" r:id="rId49"/>
    <p:sldId id="995" r:id="rId50"/>
    <p:sldId id="996" r:id="rId51"/>
    <p:sldId id="998" r:id="rId52"/>
    <p:sldId id="999" r:id="rId53"/>
    <p:sldId id="1000" r:id="rId54"/>
    <p:sldId id="1001" r:id="rId55"/>
    <p:sldId id="1003" r:id="rId56"/>
    <p:sldId id="1002" r:id="rId57"/>
    <p:sldId id="1004" r:id="rId58"/>
    <p:sldId id="1005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FFFFCC"/>
    <a:srgbClr val="CC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05" autoAdjust="0"/>
    <p:restoredTop sz="90018" autoAdjust="0"/>
  </p:normalViewPr>
  <p:slideViewPr>
    <p:cSldViewPr>
      <p:cViewPr varScale="1">
        <p:scale>
          <a:sx n="118" d="100"/>
          <a:sy n="118" d="100"/>
        </p:scale>
        <p:origin x="10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3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6EDA5C1E-02EA-49FE-9DE3-3BABEBD49952}" type="datetimeFigureOut">
              <a:rPr lang="en-US" altLang="ko-KR"/>
              <a:pPr>
                <a:defRPr/>
              </a:pPr>
              <a:t>9/21/2015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4CE33BC9-2543-4B32-B67D-195C455D6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480964-3840-4E53-B7CC-95A56BDBCB7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2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4251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9076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3647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3859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9454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7876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8673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0616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6918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7254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1678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  <a:endParaRPr lang="en-US" altLang="ko-KR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08962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1578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96360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45376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</a:t>
            </a:r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-&gt; separate</a:t>
            </a:r>
          </a:p>
          <a:p>
            <a:r>
              <a:rPr lang="en-US" altLang="ko-KR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463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55438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5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78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16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755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17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8198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18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4933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19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40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8655F-D48B-4DEC-A3A4-DD531AB3D84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461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308D-0065-4580-ADB1-2E1975392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E02A-05B5-4BC8-8A51-C933FF8E94F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DA50-03D6-4F2F-B16E-E64FC0E2571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82AA8-7844-4B33-A740-600303499A0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8BAA-3A96-46C5-91EC-B58386F9A1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0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1BA1-D905-4B2F-BD07-114F1EFADE0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1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397-DC3C-4555-9170-49766D49670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3E275-669A-4135-B505-0356C51AFC1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4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7416-33DC-44DF-B5E2-F22AE2B2E94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114-AD25-4F01-BD20-F801FE4A42B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7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FB8C-42CB-4CF0-BEE1-B47713FE34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8372-BFF7-48A6-8CFD-9DBDF73F747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666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3509-5F9C-40E8-AED2-23277161F66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96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ACC6-4C6F-4C1A-9468-5AE9E59CD3B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54B0-7B6E-4F4F-903C-44569066D80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52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E74D-CEC1-4D33-AFEF-9193633064B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16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7DDC-AC8E-42B6-9AFB-57BCE5BE008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5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81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050D-D492-4F35-84CF-FAC5E1DA96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28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B3B5-8A13-4378-92F0-61C0BE7213B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775-CCEA-40E2-8441-0990E66407B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0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7D2-B4D3-43D6-AACB-9AF5190974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47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76F2-227A-40E5-B28A-E860B8664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88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4D70-EBE5-4811-8774-ECC3F269144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1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6E75-BB34-4DED-BA61-22F4F58F92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2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0E95-6210-498E-86FF-D18D2F6591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58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7424-73B4-48BA-8868-4920027B7B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1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93EF-7757-47D1-ADDC-608394CFB72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1AC0-1A4C-4F96-8720-ADC4FD9EAC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240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58CE-CBAA-45EB-B94E-BD2CDC373F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634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C328-D2FD-4330-8021-4BE85E271B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566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433E-6010-42D5-8D67-2BBC1C0E7B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30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CC5B-9C8C-42AE-9CC6-776D2FCAAF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265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87DB-D50D-4D2B-BFE5-6A5F4F4CDD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84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EC0D-1767-4F2B-B92D-79734AAE6E9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41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8F5B-A97D-4701-8779-5BB4B9B269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920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F2E0-DF31-434C-BE74-3E2BB9EFDDB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3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6A64E-F0C3-49AF-B889-76ACC2C389F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B9A2C-D693-476F-875D-D44D95A70F3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B41C-A5CD-47F3-AB00-8653B1FC7D2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057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A833-44BB-40D7-B751-AE912CCC09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93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D8B-2752-4A96-AD92-6484DD63475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5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DF-696E-46B6-8B72-27E018DBA8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55C-513F-402D-9913-76FD4E8D289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7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6841-1711-4409-938B-AC3DEFF6E5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5671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616A-7F4F-47E1-8887-AC8C0AED75D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91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822C-9762-46A0-9858-0901DCC356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11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A108-DD68-45C4-B825-ECB76F9CB0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50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1C1AB-D2C6-4106-9C02-4DB291BEFE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59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E691-3E68-4CCD-B069-3832ACBE56D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16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10F3-AC3D-477D-BCB3-F3DF7367DB7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346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0FFD-1100-42BC-BFC1-7712AA6441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42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1C30-B053-4C26-83A4-9565975DA36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30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5A0E-68F8-4583-89FB-18EA3CF64D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35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2114-9E78-4C24-9A4F-A6D6A17C0A4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57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4CDC-1892-4A2D-9255-54F1314FD7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4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8CE5-4D82-4AC7-8476-78A6F6525F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143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04FB-CF53-4187-A8DE-B66C023111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2BD-578F-4973-82D4-9E5690FB47B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92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2AEA-D0A7-4113-A149-FD3BA7176A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33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8F2F-CB76-44E7-8443-CABCD58E06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97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9548-CB22-48DE-B10A-494C150BED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363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5E6D-EAB4-4991-B295-5521E82D8E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3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08A93-FB1E-406A-8728-99C99026FA0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355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F60-8A0F-4958-AD2B-1F2EA6E67FF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477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74A9-7BE3-46E7-8299-EE1F69E03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207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80BB-C7D2-4272-A954-22FC6DD33C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4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0A46-D60F-4265-B541-4E8420FD0A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94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F4EC-DCDB-4488-B2C1-E25B94FAF34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164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A28-A009-42B4-AB41-5D9D37AA293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32C20-EEF8-4E9C-B1E3-DF8AF24045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862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D7DD-C2E2-41E8-8F5F-177FF6B2988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82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D3EF8-3B96-488E-A3D5-4F1B8DDA11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976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8DE11-9754-40AA-9442-C92B544D97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7307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B91-44C6-4A17-9A12-CCA150AA33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243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B98F-F731-43FD-91F0-E589E9C55A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D34-9C6E-48A1-AA03-BB549E544AD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357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F8B80-DF51-41F1-8042-BCFA724FC7F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58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6B64-E9D5-401B-9ACD-1F449D80B3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48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7EA2-6335-4AD2-8880-0DAAD833B59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5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C1FC-4BA0-4A2D-9F91-B217BE80969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464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9D54-A48A-42B5-A5DF-EDB4B8AB373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8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C475-BFE2-4062-A9D0-C51152436F4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E296-2470-4742-96E0-14CB1B68744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91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759-913B-4D22-9744-BAD483A162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294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5B95-F183-415D-84B6-72505BA4ECA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64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E95-28A7-423E-8437-94DB53068DA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797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5F26-2FF3-489C-BD50-C4EE3791B8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E6218CA-2ED8-4A3E-9DC5-0D4489AFAE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60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4B4AB7CD-07BF-4B0D-90F5-47CEB9E91A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DC5E0375-9583-43A8-8980-CDFA45057C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D1D930-1A67-401A-8A51-90F25C7880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35E58F75-C3DC-4DD3-B6D6-A505AF9E13C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01BC3ED-642A-4F00-BD0B-25CB5F4DADB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1FECDE-3169-4279-BE29-FE9D6C594E6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506E32F9-EEEE-424E-A037-73DF1625A2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-platform.com/Pages/KDD2015KeynoteExPKohavi.asp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4000" dirty="0"/>
              <a:t>COSE472(00):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Information Retrieval (</a:t>
            </a:r>
            <a:r>
              <a:rPr lang="ko-KR" altLang="en-US" sz="4000" dirty="0" smtClean="0"/>
              <a:t>정보검색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200" dirty="0" smtClean="0"/>
              <a:t>Lecture </a:t>
            </a:r>
            <a:r>
              <a:rPr lang="en-US" altLang="ko-KR" sz="3200" dirty="0"/>
              <a:t>4</a:t>
            </a:r>
            <a:r>
              <a:rPr lang="en-US" altLang="ko-KR" sz="3200" dirty="0" smtClean="0"/>
              <a:t>. </a:t>
            </a:r>
            <a:r>
              <a:rPr lang="en-US" altLang="ko-KR" sz="3200" smtClean="0"/>
              <a:t>Evaluation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 eaLnBrk="1" hangingPunct="1"/>
            <a:endParaRPr lang="en-US" altLang="ko-KR" sz="3200" dirty="0" smtClean="0">
              <a:ea typeface="굴림" pitchFamily="34" charset="-127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</a:rPr>
              <a:t>Instructor: </a:t>
            </a:r>
            <a:r>
              <a:rPr lang="en-US" altLang="ko-KR" dirty="0" err="1" smtClean="0">
                <a:ea typeface="굴림" pitchFamily="34" charset="-127"/>
              </a:rPr>
              <a:t>Jaegul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err="1" smtClean="0">
                <a:ea typeface="굴림" pitchFamily="34" charset="-127"/>
              </a:rPr>
              <a:t>Choo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ko-KR" altLang="en-US" dirty="0" err="1" smtClean="0">
                <a:ea typeface="굴림" pitchFamily="34" charset="-127"/>
              </a:rPr>
              <a:t>주재걸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endParaRPr lang="en-US" altLang="ko-KR" dirty="0">
              <a:ea typeface="굴림" pitchFamily="34" charset="-127"/>
            </a:endParaRPr>
          </a:p>
          <a:p>
            <a:pPr eaLnBrk="1" hangingPunct="1"/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038600" y="1295400"/>
            <a:ext cx="1143000" cy="1447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267200" y="1752600"/>
            <a:ext cx="6096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Recall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ko-KR" dirty="0">
                <a:ea typeface="ＭＳ Ｐゴシック" panose="020B0600070205080204" pitchFamily="34" charset="-128"/>
              </a:rPr>
              <a:t> =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/ (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>
                <a:ea typeface="ＭＳ Ｐゴシック" panose="020B0600070205080204" pitchFamily="34" charset="-128"/>
              </a:rPr>
              <a:t>fp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Recall  </a:t>
            </a:r>
            <a:r>
              <a:rPr lang="en-US" altLang="ko-KR" sz="18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   R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=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/ (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fn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80252"/>
              </p:ext>
            </p:extLst>
          </p:nvPr>
        </p:nvGraphicFramePr>
        <p:xfrm>
          <a:off x="1524000" y="12954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1400" y="1600200"/>
            <a:ext cx="4132262" cy="129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 rot="626992">
            <a:off x="4264001" y="1919660"/>
            <a:ext cx="2743200" cy="6649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Accuracy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ko-KR" dirty="0">
                <a:ea typeface="ＭＳ Ｐゴシック" panose="020B0600070205080204" pitchFamily="34" charset="-128"/>
              </a:rPr>
              <a:t> =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/ (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>
                <a:ea typeface="ＭＳ Ｐゴシック" panose="020B0600070205080204" pitchFamily="34" charset="-128"/>
              </a:rPr>
              <a:t>fp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Recall  </a:t>
            </a:r>
            <a:r>
              <a:rPr lang="en-US" altLang="ko-KR" sz="1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R</a:t>
            </a:r>
            <a:r>
              <a:rPr lang="en-US" altLang="ko-KR" dirty="0">
                <a:ea typeface="ＭＳ Ｐゴシック" panose="020B0600070205080204" pitchFamily="34" charset="-128"/>
              </a:rPr>
              <a:t> = 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/ (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>
                <a:ea typeface="ＭＳ Ｐゴシック" panose="020B0600070205080204" pitchFamily="34" charset="-128"/>
              </a:rPr>
              <a:t>fn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Accuracy  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=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(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 </a:t>
            </a:r>
            <a:r>
              <a:rPr lang="en-US" altLang="ko-KR" dirty="0">
                <a:ea typeface="ＭＳ Ｐゴシック" panose="020B0600070205080204" pitchFamily="34" charset="-128"/>
              </a:rPr>
              <a:t>/ (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fp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fn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/>
          </p:nvPr>
        </p:nvGraphicFramePr>
        <p:xfrm>
          <a:off x="1524000" y="12954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Confusion Matrix: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What is Precision?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What is Recall?</a:t>
            </a: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What is Accuracy?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41380"/>
              </p:ext>
            </p:extLst>
          </p:nvPr>
        </p:nvGraphicFramePr>
        <p:xfrm>
          <a:off x="1524000" y="10668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Should we instead use the accuracy measure for evaluation?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Given a query an engine classifies each doc as "Relevant" </a:t>
            </a:r>
            <a:r>
              <a:rPr lang="en-US" altLang="ko-KR" dirty="0" smtClean="0"/>
              <a:t>or "Irrelevant".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 </a:t>
            </a:r>
            <a:r>
              <a:rPr lang="en-US" altLang="ko-KR" b="1" dirty="0">
                <a:ea typeface="ＭＳ Ｐゴシック" panose="020B0600070205080204" pitchFamily="34" charset="-128"/>
              </a:rPr>
              <a:t>accuracy </a:t>
            </a:r>
            <a:r>
              <a:rPr lang="en-US" altLang="ko-KR" dirty="0">
                <a:ea typeface="ＭＳ Ｐゴシック" panose="020B0600070205080204" pitchFamily="34" charset="-128"/>
              </a:rPr>
              <a:t>of an engine: the fraction of these classifications that are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correct.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ko-KR" b="1" dirty="0" smtClean="0">
              <a:ea typeface="ＭＳ Ｐゴシック" panose="020B0600070205080204" pitchFamily="34" charset="-128"/>
            </a:endParaRPr>
          </a:p>
          <a:p>
            <a:r>
              <a:rPr lang="en-US" altLang="ko-KR" b="1" dirty="0" smtClean="0">
                <a:ea typeface="ＭＳ Ｐゴシック" panose="020B0600070205080204" pitchFamily="34" charset="-128"/>
              </a:rPr>
              <a:t>Accuracy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is a commonly used evaluation measure in machine learning classification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work.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Why </a:t>
            </a:r>
            <a:r>
              <a:rPr lang="en-US" altLang="ko-KR" dirty="0"/>
              <a:t>is this not a very useful evaluation measure in IR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4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533400" y="1676400"/>
            <a:ext cx="7467600" cy="2362200"/>
          </a:xfrm>
          <a:prstGeom prst="rect">
            <a:avLst/>
          </a:prstGeom>
          <a:solidFill>
            <a:srgbClr val="FCFEEC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Why not just use accuracy?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9906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How to build a 99.9999% accurate search engine on a low budget….</a:t>
            </a: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Accuracy is improved!</a:t>
            </a:r>
          </a:p>
        </p:txBody>
      </p:sp>
      <p:sp>
        <p:nvSpPr>
          <p:cNvPr id="25606" name="WordArt 5"/>
          <p:cNvSpPr>
            <a:spLocks noChangeArrowheads="1" noChangeShapeType="1" noTextEdit="1"/>
          </p:cNvSpPr>
          <p:nvPr/>
        </p:nvSpPr>
        <p:spPr bwMode="auto">
          <a:xfrm>
            <a:off x="2530475" y="1828800"/>
            <a:ext cx="4191000" cy="9144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US" altLang="ko-K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</a:rPr>
              <a:t>Snoogle.com</a:t>
            </a:r>
            <a:endParaRPr lang="ko-KR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2514600" y="2854325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b="1"/>
              <a:t>Search for: 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587875" y="29718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02186" name="Text Box 10"/>
          <p:cNvSpPr txBox="1">
            <a:spLocks noChangeArrowheads="1"/>
          </p:cNvSpPr>
          <p:nvPr/>
        </p:nvSpPr>
        <p:spPr bwMode="auto">
          <a:xfrm>
            <a:off x="2514600" y="3429000"/>
            <a:ext cx="3879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2600" i="1">
                <a:solidFill>
                  <a:schemeClr val="tx2"/>
                </a:solidFill>
                <a:latin typeface="Arial" panose="020B0604020202020204" pitchFamily="34" charset="0"/>
              </a:rPr>
              <a:t>0 matching results found.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99218"/>
              </p:ext>
            </p:extLst>
          </p:nvPr>
        </p:nvGraphicFramePr>
        <p:xfrm>
          <a:off x="60463" y="4089400"/>
          <a:ext cx="4343130" cy="2006600"/>
        </p:xfrm>
        <a:graphic>
          <a:graphicData uri="http://schemas.openxmlformats.org/drawingml/2006/table">
            <a:tbl>
              <a:tblPr/>
              <a:tblGrid>
                <a:gridCol w="1447710"/>
                <a:gridCol w="1447710"/>
                <a:gridCol w="144771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72366"/>
              </p:ext>
            </p:extLst>
          </p:nvPr>
        </p:nvGraphicFramePr>
        <p:xfrm>
          <a:off x="4651556" y="4089400"/>
          <a:ext cx="4343130" cy="2006600"/>
        </p:xfrm>
        <a:graphic>
          <a:graphicData uri="http://schemas.openxmlformats.org/drawingml/2006/table">
            <a:tbl>
              <a:tblPr/>
              <a:tblGrid>
                <a:gridCol w="1447710"/>
                <a:gridCol w="1447710"/>
                <a:gridCol w="144771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9896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아래로 구부러진 화살표 3"/>
          <p:cNvSpPr/>
          <p:nvPr/>
        </p:nvSpPr>
        <p:spPr>
          <a:xfrm>
            <a:off x="4041956" y="4313042"/>
            <a:ext cx="1219200" cy="762000"/>
          </a:xfrm>
          <a:prstGeom prst="curved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Precision-Recall Tradeoff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You can increase recall by returning more docs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Recall </a:t>
            </a:r>
            <a:r>
              <a:rPr lang="en-US" altLang="ko-KR" dirty="0"/>
              <a:t>is a non-decreasing function of the number of docs retrieved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A system that returns all docs has 100% recall!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converse is also true (usually): It’s easy to get high precision </a:t>
            </a:r>
            <a:r>
              <a:rPr lang="en-US" altLang="ko-KR" dirty="0" smtClean="0"/>
              <a:t>for very </a:t>
            </a:r>
            <a:r>
              <a:rPr lang="en-US" altLang="ko-KR" dirty="0"/>
              <a:t>low </a:t>
            </a:r>
            <a:r>
              <a:rPr lang="en-US" altLang="ko-KR" dirty="0" smtClean="0"/>
              <a:t>recall when a small number of docs are retrieved. </a:t>
            </a:r>
          </a:p>
        </p:txBody>
      </p:sp>
    </p:spTree>
    <p:extLst>
      <p:ext uri="{BB962C8B-B14F-4D97-AF65-F5344CB8AC3E}">
        <p14:creationId xmlns:p14="http://schemas.microsoft.com/office/powerpoint/2010/main" val="9738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 Combined Measure: </a:t>
            </a:r>
            <a:r>
              <a:rPr lang="en-US" altLang="ko-KR" sz="4000" i="1" dirty="0" smtClean="0">
                <a:ea typeface="ＭＳ Ｐゴシック" panose="020B0600070205080204" pitchFamily="34" charset="-128"/>
              </a:rPr>
              <a:t>F</a:t>
            </a:r>
            <a:r>
              <a:rPr lang="el-GR" altLang="ko-KR" sz="4000" i="1" baseline="-25000" dirty="0" smtClean="0">
                <a:ea typeface="ＭＳ Ｐゴシック" panose="020B0600070205080204" pitchFamily="34" charset="-128"/>
              </a:rPr>
              <a:t>ᵝ</a:t>
            </a:r>
            <a:endParaRPr lang="en-US" altLang="ko-KR" sz="4000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Combined measure that assesses this tradeoff is </a:t>
            </a:r>
            <a:r>
              <a:rPr lang="en-US" altLang="ko-KR" i="1" dirty="0">
                <a:ea typeface="ＭＳ Ｐゴシック" panose="020B0600070205080204" pitchFamily="34" charset="-128"/>
              </a:rPr>
              <a:t>F</a:t>
            </a:r>
            <a:r>
              <a:rPr lang="el-GR" altLang="ko-KR" i="1" baseline="-25000" dirty="0">
                <a:ea typeface="ＭＳ Ｐゴシック" panose="020B0600070205080204" pitchFamily="34" charset="-128"/>
              </a:rPr>
              <a:t>ᵝ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measure (</a:t>
            </a:r>
            <a:r>
              <a:rPr lang="en-US" altLang="ko-KR" dirty="0"/>
              <a:t>weighted harmonic mean</a:t>
            </a:r>
            <a:r>
              <a:rPr lang="en-US" altLang="ko-KR" dirty="0" smtClean="0"/>
              <a:t>):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where </a:t>
            </a:r>
            <a:r>
              <a:rPr lang="en-US" altLang="ko-KR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 </a:t>
            </a:r>
            <a:r>
              <a:rPr lang="en-US" altLang="ko-KR" baseline="30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2 </a:t>
            </a:r>
            <a:r>
              <a:rPr lang="en-US" altLang="ko-KR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ko-KR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(1</a:t>
            </a:r>
            <a:r>
              <a:rPr lang="en-US" altLang="ko-KR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- </a:t>
            </a:r>
            <a:r>
              <a:rPr lang="en-US" altLang="ko-KR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 / 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endParaRPr lang="en-US" altLang="ko-KR" baseline="30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People </a:t>
            </a:r>
            <a:r>
              <a:rPr lang="en-US" altLang="ko-KR" dirty="0">
                <a:ea typeface="ＭＳ Ｐゴシック" panose="020B0600070205080204" pitchFamily="34" charset="-128"/>
              </a:rPr>
              <a:t>usually use balanced </a:t>
            </a:r>
            <a:r>
              <a:rPr lang="en-US" altLang="ko-KR" i="1" dirty="0">
                <a:ea typeface="ＭＳ Ｐゴシック" panose="020B0600070205080204" pitchFamily="34" charset="-128"/>
              </a:rPr>
              <a:t>F</a:t>
            </a:r>
            <a:r>
              <a:rPr lang="en-US" altLang="ko-KR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measure: 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i.e., </a:t>
            </a:r>
            <a:r>
              <a:rPr lang="en-US" altLang="ko-KR" dirty="0">
                <a:ea typeface="ＭＳ Ｐゴシック" panose="020B0600070205080204" pitchFamily="34" charset="-128"/>
              </a:rPr>
              <a:t>with 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</a:t>
            </a:r>
            <a:r>
              <a:rPr lang="en-US" altLang="ko-KR" dirty="0">
                <a:ea typeface="ＭＳ Ｐゴシック" panose="020B0600070205080204" pitchFamily="34" charset="-128"/>
              </a:rPr>
              <a:t> = 1 or 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ko-KR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½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i="1" dirty="0">
                <a:ea typeface="ＭＳ Ｐゴシック" panose="020B0600070205080204" pitchFamily="34" charset="-128"/>
              </a:rPr>
              <a:t>F</a:t>
            </a:r>
            <a:r>
              <a:rPr lang="el-GR" altLang="ko-KR" i="1" baseline="-25000" dirty="0">
                <a:ea typeface="ＭＳ Ｐゴシック" panose="020B0600070205080204" pitchFamily="34" charset="-128"/>
              </a:rPr>
              <a:t>ᵝ</a:t>
            </a:r>
            <a:r>
              <a:rPr lang="en-US" altLang="ko-KR" i="1" dirty="0" smtClean="0"/>
              <a:t> </a:t>
            </a:r>
            <a:r>
              <a:rPr lang="en-US" altLang="ko-KR" dirty="0"/>
              <a:t>measures the effectiveness of retrieval with respect to a user </a:t>
            </a:r>
            <a:r>
              <a:rPr lang="en-US" altLang="ko-KR" dirty="0" smtClean="0"/>
              <a:t>who attaches 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</a:t>
            </a:r>
            <a:r>
              <a:rPr lang="en-US" altLang="ko-KR" i="1" dirty="0" smtClean="0"/>
              <a:t>  </a:t>
            </a:r>
            <a:r>
              <a:rPr lang="en-US" altLang="ko-KR" dirty="0" smtClean="0"/>
              <a:t>times </a:t>
            </a:r>
            <a:r>
              <a:rPr lang="en-US" altLang="ko-KR" dirty="0"/>
              <a:t>as much importance to recall as </a:t>
            </a:r>
            <a:r>
              <a:rPr lang="en-US" altLang="ko-KR" dirty="0" smtClean="0"/>
              <a:t>precision. 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Harmonic mean is a conservative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average. </a:t>
            </a:r>
            <a:endParaRPr lang="en-US" altLang="ko-KR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56781"/>
              </p:ext>
            </p:extLst>
          </p:nvPr>
        </p:nvGraphicFramePr>
        <p:xfrm>
          <a:off x="1519238" y="2311400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4" imgW="2095200" imgH="609480" progId="Equation.3">
                  <p:embed/>
                </p:oleObj>
              </mc:Choice>
              <mc:Fallback>
                <p:oleObj name="Equation" r:id="rId4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311400"/>
                        <a:ext cx="5675312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2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i="1" dirty="0" smtClean="0">
                <a:ea typeface="ＭＳ Ｐゴシック" panose="020B0600070205080204" pitchFamily="34" charset="-128"/>
              </a:rPr>
              <a:t>F</a:t>
            </a:r>
            <a:r>
              <a:rPr lang="el-GR" altLang="ko-KR" sz="4000" i="1" baseline="-25000" dirty="0" smtClean="0">
                <a:ea typeface="ＭＳ Ｐゴシック" panose="020B0600070205080204" pitchFamily="34" charset="-128"/>
              </a:rPr>
              <a:t>ᵝ</a:t>
            </a:r>
            <a:r>
              <a:rPr lang="en-US" altLang="ko-KR" sz="4000" dirty="0">
                <a:ea typeface="ＭＳ Ｐゴシック" panose="020B0600070205080204" pitchFamily="34" charset="-128"/>
              </a:rPr>
              <a:t> :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Example</a:t>
            </a:r>
            <a:endParaRPr lang="en-US" altLang="ko-KR" sz="4000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Precision = 18 / (18+2) = 0.9</a:t>
            </a:r>
          </a:p>
          <a:p>
            <a:r>
              <a:rPr lang="en-US" altLang="ko-KR" dirty="0" smtClean="0"/>
              <a:t>Recall = 18 / (18+82) = 0.18</a:t>
            </a:r>
          </a:p>
          <a:p>
            <a:r>
              <a:rPr lang="en-US" altLang="ko-KR" i="1" dirty="0" smtClean="0">
                <a:ea typeface="ＭＳ Ｐゴシック" panose="020B0600070205080204" pitchFamily="34" charset="-128"/>
              </a:rPr>
              <a:t>F</a:t>
            </a:r>
            <a:r>
              <a:rPr lang="en-US" altLang="ko-KR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ko-KR" dirty="0" smtClean="0"/>
              <a:t> = 2*(Precision) / (</a:t>
            </a:r>
            <a:r>
              <a:rPr lang="en-US" altLang="ko-KR" dirty="0" err="1" smtClean="0"/>
              <a:t>Precision+Recall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         = 2*0.9*0.18 / (0.9 + 0.18) = 0.3</a:t>
            </a:r>
            <a:endParaRPr lang="en-US" altLang="ko-KR" i="1" baseline="-25000" dirty="0" smtClean="0">
              <a:ea typeface="ＭＳ Ｐゴシック" panose="020B0600070205080204" pitchFamily="34" charset="-128"/>
            </a:endParaRPr>
          </a:p>
          <a:p>
            <a:r>
              <a:rPr lang="en-US" altLang="ko-KR" i="1" dirty="0">
                <a:ea typeface="ＭＳ Ｐゴシック" panose="020B0600070205080204" pitchFamily="34" charset="-128"/>
              </a:rPr>
              <a:t>F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ko-KR" dirty="0" smtClean="0"/>
              <a:t>is a lot lower than the mean </a:t>
            </a:r>
            <a:r>
              <a:rPr lang="en-US" altLang="ko-KR" dirty="0"/>
              <a:t>(0.9 + 0.18</a:t>
            </a:r>
            <a:r>
              <a:rPr lang="en-US" altLang="ko-KR" dirty="0" smtClean="0"/>
              <a:t>) / 2  </a:t>
            </a:r>
            <a:r>
              <a:rPr lang="en-US" altLang="ko-KR" dirty="0"/>
              <a:t>= </a:t>
            </a:r>
            <a:r>
              <a:rPr lang="en-US" altLang="ko-KR" dirty="0" smtClean="0"/>
              <a:t>0.54</a:t>
            </a:r>
            <a:endParaRPr lang="en-US" altLang="ko-KR" i="1" baseline="-25000" dirty="0">
              <a:ea typeface="ＭＳ Ｐゴシック" panose="020B0600070205080204" pitchFamily="34" charset="-128"/>
            </a:endParaRPr>
          </a:p>
          <a:p>
            <a:r>
              <a:rPr lang="en-US" altLang="ko-KR" dirty="0"/>
              <a:t>Number of true negatives is not factored in: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i="1" dirty="0">
                <a:ea typeface="ＭＳ Ｐゴシック" panose="020B0600070205080204" pitchFamily="34" charset="-128"/>
              </a:rPr>
              <a:t>F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ko-KR" dirty="0" smtClean="0"/>
              <a:t>result will be the same for </a:t>
            </a:r>
            <a:r>
              <a:rPr lang="en-US" altLang="ko-KR" dirty="0"/>
              <a:t>1000 </a:t>
            </a:r>
            <a:r>
              <a:rPr lang="en-US" altLang="ko-KR" dirty="0" smtClean="0"/>
              <a:t>true negatives (instead of 1,000,000,000).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1862"/>
              </p:ext>
            </p:extLst>
          </p:nvPr>
        </p:nvGraphicFramePr>
        <p:xfrm>
          <a:off x="1524000" y="12192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i="1" dirty="0">
                <a:ea typeface="ＭＳ Ｐゴシック" panose="020B0600070205080204" pitchFamily="34" charset="-128"/>
              </a:rPr>
              <a:t>F</a:t>
            </a:r>
            <a:r>
              <a:rPr lang="el-GR" altLang="ko-KR" sz="4000" i="1" baseline="-25000" dirty="0">
                <a:ea typeface="ＭＳ Ｐゴシック" panose="020B0600070205080204" pitchFamily="34" charset="-128"/>
              </a:rPr>
              <a:t>ᵝ</a:t>
            </a:r>
            <a:r>
              <a:rPr lang="en-US" altLang="ko-KR" sz="4000" dirty="0">
                <a:ea typeface="ＭＳ Ｐゴシック" panose="020B0600070205080204" pitchFamily="34" charset="-128"/>
              </a:rPr>
              <a:t> :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Why Harmonic Mean?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The simple (arithmetic) mean is 50% for “</a:t>
            </a:r>
            <a:r>
              <a:rPr lang="en-US" altLang="ko-KR" dirty="0" err="1"/>
              <a:t>snoogle</a:t>
            </a:r>
            <a:r>
              <a:rPr lang="en-US" altLang="ko-KR" dirty="0"/>
              <a:t>”, which is too high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Main idea: </a:t>
            </a:r>
            <a:r>
              <a:rPr lang="en-US" altLang="ko-KR" dirty="0"/>
              <a:t>Punish really bad performance on one </a:t>
            </a:r>
            <a:r>
              <a:rPr lang="en-US" altLang="ko-KR" dirty="0" smtClean="0"/>
              <a:t>of precision/recall. </a:t>
            </a:r>
          </a:p>
        </p:txBody>
      </p:sp>
    </p:spTree>
    <p:extLst>
      <p:ext uri="{BB962C8B-B14F-4D97-AF65-F5344CB8AC3E}">
        <p14:creationId xmlns:p14="http://schemas.microsoft.com/office/powerpoint/2010/main" val="11320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Evaluating Ranked Results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Search engine returns ranked list of </a:t>
            </a:r>
            <a:r>
              <a:rPr lang="en-US" altLang="ko-KR" dirty="0" smtClean="0"/>
              <a:t>documents</a:t>
            </a:r>
          </a:p>
          <a:p>
            <a:pPr lvl="1"/>
            <a:r>
              <a:rPr lang="en-US" altLang="ko-KR" dirty="0"/>
              <a:t>Take first document, interpret as unordered set of size 1, </a:t>
            </a:r>
            <a:r>
              <a:rPr lang="en-US" altLang="ko-KR" dirty="0" smtClean="0"/>
              <a:t>compute unordered </a:t>
            </a:r>
            <a:r>
              <a:rPr lang="en-US" altLang="ko-KR" dirty="0"/>
              <a:t>evaluation measures for this set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Take top 2 documents, interpret as unordered set of size </a:t>
            </a:r>
            <a:r>
              <a:rPr lang="en-US" altLang="ko-KR" dirty="0" smtClean="0"/>
              <a:t>2, compute unordered </a:t>
            </a:r>
            <a:r>
              <a:rPr lang="en-US" altLang="ko-KR" dirty="0"/>
              <a:t>evaluation measures for this set.</a:t>
            </a:r>
          </a:p>
          <a:p>
            <a:pPr lvl="1"/>
            <a:r>
              <a:rPr lang="en-US" altLang="ko-KR" dirty="0"/>
              <a:t>Take top 3 documents, interpret as unordered set of size </a:t>
            </a:r>
            <a:r>
              <a:rPr lang="en-US" altLang="ko-KR" dirty="0" smtClean="0"/>
              <a:t>3, compute unordered </a:t>
            </a:r>
            <a:r>
              <a:rPr lang="en-US" altLang="ko-KR" dirty="0"/>
              <a:t>evaluation measure for this set.</a:t>
            </a:r>
          </a:p>
          <a:p>
            <a:pPr lvl="1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Plot individual </a:t>
            </a:r>
            <a:r>
              <a:rPr lang="en-US" altLang="ko-KR" dirty="0" smtClean="0"/>
              <a:t>measures </a:t>
            </a:r>
            <a:r>
              <a:rPr lang="en-US" altLang="ko-KR" dirty="0">
                <a:ea typeface="ＭＳ Ｐゴシック" panose="020B0600070205080204" pitchFamily="34" charset="-128"/>
              </a:rPr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precision-recall curve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 </a:t>
            </a:r>
            <a:r>
              <a:rPr lang="en-US" altLang="ko-KR" dirty="0"/>
              <a:t>: Combine individual measures into one</a:t>
            </a:r>
            <a:r>
              <a:rPr lang="en-US" altLang="ko-KR" dirty="0" smtClean="0"/>
              <a:t>. 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8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Recap of the Last Lecture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Term-document matrix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Bag-of-words model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Log-frequency weighting on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tf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Inverse document frequency weighting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Document as vectors (vector space model)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Cosine similarity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Vector space ranking using cosine similarity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6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5"/>
            <a:ext cx="9153526" cy="987425"/>
          </a:xfrm>
        </p:spPr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Evaluating Ranked Results: Example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5" name="Picture 2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914400"/>
            <a:ext cx="8211647" cy="503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2125" y="5873750"/>
            <a:ext cx="81867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Top </a:t>
            </a:r>
            <a:r>
              <a:rPr lang="en-US" altLang="ko-KR" dirty="0">
                <a:solidFill>
                  <a:srgbClr val="C00000"/>
                </a:solidFill>
              </a:rPr>
              <a:t>10 documents of </a:t>
            </a:r>
            <a:r>
              <a:rPr lang="en-US" altLang="ko-KR" dirty="0" smtClean="0">
                <a:solidFill>
                  <a:srgbClr val="C00000"/>
                </a:solidFill>
              </a:rPr>
              <a:t>two different rankings </a:t>
            </a:r>
            <a:r>
              <a:rPr lang="en-US" altLang="ko-KR" dirty="0"/>
              <a:t>together with the </a:t>
            </a:r>
            <a:r>
              <a:rPr lang="en-US" altLang="ko-KR" dirty="0">
                <a:solidFill>
                  <a:srgbClr val="C00000"/>
                </a:solidFill>
              </a:rPr>
              <a:t>recall </a:t>
            </a:r>
            <a:r>
              <a:rPr lang="en-US" altLang="ko-KR" dirty="0"/>
              <a:t>and</a:t>
            </a:r>
            <a:r>
              <a:rPr lang="en-US" altLang="ko-KR" dirty="0">
                <a:solidFill>
                  <a:srgbClr val="C00000"/>
                </a:solidFill>
              </a:rPr>
              <a:t> precision </a:t>
            </a:r>
            <a:r>
              <a:rPr lang="en-US" altLang="ko-KR" dirty="0" smtClean="0"/>
              <a:t>values </a:t>
            </a:r>
            <a:r>
              <a:rPr lang="en-US" altLang="ko-KR" dirty="0"/>
              <a:t>calculated at every rank position for a query with </a:t>
            </a:r>
            <a:r>
              <a:rPr lang="en-US" altLang="ko-KR" dirty="0">
                <a:solidFill>
                  <a:srgbClr val="C00000"/>
                </a:solidFill>
              </a:rPr>
              <a:t>6 relevant </a:t>
            </a:r>
            <a:r>
              <a:rPr lang="en-US" altLang="ko-KR" dirty="0" smtClean="0">
                <a:solidFill>
                  <a:srgbClr val="C00000"/>
                </a:solidFill>
              </a:rPr>
              <a:t>documents</a:t>
            </a:r>
            <a:endParaRPr lang="en-US" altLang="ko-KR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5"/>
            <a:ext cx="9153526" cy="987425"/>
          </a:xfrm>
        </p:spPr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Evaluating Ranked Results: Example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At rank position 10, the </a:t>
            </a:r>
            <a:r>
              <a:rPr lang="en-US" altLang="ko-KR" dirty="0">
                <a:solidFill>
                  <a:srgbClr val="C00000"/>
                </a:solidFill>
              </a:rPr>
              <a:t>two rankings have same effectiveness</a:t>
            </a:r>
          </a:p>
          <a:p>
            <a:r>
              <a:rPr lang="en-US" altLang="ko-KR" dirty="0"/>
              <a:t>Recall 1.0, precision 0.6</a:t>
            </a:r>
          </a:p>
          <a:p>
            <a:pPr eaLnBrk="1" hangingPunct="1"/>
            <a:endParaRPr lang="en-US" altLang="ko-KR" kern="0" dirty="0" smtClean="0"/>
          </a:p>
          <a:p>
            <a:pPr marL="0" indent="0">
              <a:buNone/>
            </a:pPr>
            <a:r>
              <a:rPr lang="en-US" altLang="ko-KR" dirty="0"/>
              <a:t>At higher rank positions, </a:t>
            </a:r>
            <a:r>
              <a:rPr lang="en-US" altLang="ko-KR" dirty="0">
                <a:solidFill>
                  <a:srgbClr val="C00000"/>
                </a:solidFill>
              </a:rPr>
              <a:t>the first ranking is better</a:t>
            </a:r>
          </a:p>
          <a:p>
            <a:r>
              <a:rPr lang="en-US" altLang="ko-KR" dirty="0" smtClean="0"/>
              <a:t>e.g., at </a:t>
            </a:r>
            <a:r>
              <a:rPr lang="en-US" altLang="ko-KR" dirty="0"/>
              <a:t>rank position 4, the first ranking has 0.5 recall and 0.75 precision, the second ranking has 0.17 recall and 0.25 precision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4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Summarizing Ranking Evaluation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Method 1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Calculating recall and precision at </a:t>
            </a:r>
            <a:r>
              <a:rPr lang="en-US" altLang="ko-KR" dirty="0" smtClean="0">
                <a:solidFill>
                  <a:srgbClr val="C00000"/>
                </a:solidFill>
              </a:rPr>
              <a:t>fixed rank positions</a:t>
            </a:r>
          </a:p>
          <a:p>
            <a:pPr marL="0" indent="0">
              <a:buNone/>
            </a:pPr>
            <a:r>
              <a:rPr lang="en-US" altLang="ko-KR" dirty="0" smtClean="0"/>
              <a:t>Method 2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Calculating precision at standard recall levels</a:t>
            </a:r>
            <a:r>
              <a:rPr lang="en-US" altLang="ko-KR" dirty="0"/>
              <a:t>, from 0.0 to 1.0 in</a:t>
            </a:r>
            <a:r>
              <a:rPr lang="ko-KR" altLang="en-US" dirty="0"/>
              <a:t> </a:t>
            </a:r>
            <a:r>
              <a:rPr lang="en-US" altLang="ko-KR" dirty="0"/>
              <a:t>increments of 0.1. Each ranking then is represented using 11 numbers. </a:t>
            </a:r>
          </a:p>
          <a:p>
            <a:pPr lvl="1"/>
            <a:r>
              <a:rPr lang="en-US" altLang="ko-KR" dirty="0"/>
              <a:t>requires </a:t>
            </a:r>
            <a:r>
              <a:rPr lang="en-US" altLang="ko-KR" i="1" dirty="0"/>
              <a:t>interpolation </a:t>
            </a:r>
            <a:r>
              <a:rPr lang="en-US" altLang="ko-KR" dirty="0"/>
              <a:t>(refers to any technique for calculating a new point between two existing data points, </a:t>
            </a:r>
            <a:r>
              <a:rPr lang="ko-KR" altLang="en-US" sz="1800" dirty="0" err="1"/>
              <a:t>보간법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Generate recall-precision </a:t>
            </a:r>
            <a:r>
              <a:rPr lang="en-US" altLang="ko-KR" dirty="0" smtClean="0"/>
              <a:t>graph</a:t>
            </a:r>
          </a:p>
          <a:p>
            <a:pPr marL="0" indent="0">
              <a:buNone/>
            </a:pPr>
            <a:r>
              <a:rPr lang="en-US" altLang="ko-KR" dirty="0" smtClean="0"/>
              <a:t>Method 3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Averaging the precision values from the rank positions </a:t>
            </a:r>
            <a:r>
              <a:rPr lang="en-US" altLang="ko-KR" dirty="0"/>
              <a:t>where a </a:t>
            </a:r>
            <a:r>
              <a:rPr lang="en-US" altLang="ko-KR" dirty="0">
                <a:solidFill>
                  <a:srgbClr val="0070C0"/>
                </a:solidFill>
              </a:rPr>
              <a:t>relevant</a:t>
            </a:r>
            <a:r>
              <a:rPr lang="en-US" altLang="ko-KR" dirty="0"/>
              <a:t> document was retrieved</a:t>
            </a:r>
          </a:p>
          <a:p>
            <a:pPr lvl="1"/>
            <a:r>
              <a:rPr lang="en-US" altLang="ko-KR" dirty="0"/>
              <a:t>Average precision </a:t>
            </a:r>
            <a:r>
              <a:rPr lang="en-US" altLang="ko-KR" sz="1800" dirty="0"/>
              <a:t>(</a:t>
            </a:r>
            <a:r>
              <a:rPr lang="ko-KR" altLang="en-US" sz="1800" dirty="0"/>
              <a:t>평균 </a:t>
            </a:r>
            <a:r>
              <a:rPr lang="ko-KR" altLang="en-US" sz="1800" dirty="0" err="1"/>
              <a:t>정확률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9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Average Precision: Example</a:t>
            </a:r>
          </a:p>
        </p:txBody>
      </p:sp>
      <p:pic>
        <p:nvPicPr>
          <p:cNvPr id="5" name="Picture 3" descr="C:\Users\croft\Desktop\chap8-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1"/>
            <a:ext cx="6607754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5450272"/>
            <a:ext cx="8261352" cy="11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Average Precision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</a:t>
            </a:r>
            <a:r>
              <a:rPr lang="en-US" altLang="ko-KR" dirty="0">
                <a:solidFill>
                  <a:srgbClr val="C00000"/>
                </a:solidFill>
              </a:rPr>
              <a:t>single number </a:t>
            </a:r>
            <a:r>
              <a:rPr lang="en-US" altLang="ko-KR" dirty="0"/>
              <a:t>based on the ranking of all the </a:t>
            </a:r>
            <a:r>
              <a:rPr lang="en-US" altLang="ko-KR" dirty="0">
                <a:solidFill>
                  <a:srgbClr val="0070C0"/>
                </a:solidFill>
              </a:rPr>
              <a:t>relevant </a:t>
            </a:r>
            <a:r>
              <a:rPr lang="en-US" altLang="ko-KR" dirty="0"/>
              <a:t>documents </a:t>
            </a:r>
            <a:r>
              <a:rPr lang="en-US" altLang="ko-KR" sz="2000" dirty="0"/>
              <a:t>(</a:t>
            </a:r>
            <a:r>
              <a:rPr lang="ko-KR" altLang="en-US" sz="2000" dirty="0"/>
              <a:t>적합한 문서들의 순위에 근거한</a:t>
            </a:r>
            <a:r>
              <a:rPr lang="en-US" altLang="ko-KR" sz="2000" dirty="0" smtClean="0"/>
              <a:t>). </a:t>
            </a:r>
            <a:endParaRPr lang="en-US" altLang="ko-KR" sz="2000" dirty="0"/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value depends heavily on the </a:t>
            </a:r>
            <a:r>
              <a:rPr lang="en-US" altLang="ko-KR" dirty="0">
                <a:solidFill>
                  <a:srgbClr val="C00000"/>
                </a:solidFill>
              </a:rPr>
              <a:t>highly ranked relevant </a:t>
            </a:r>
            <a:r>
              <a:rPr lang="en-US" altLang="ko-KR" dirty="0" smtClean="0">
                <a:solidFill>
                  <a:srgbClr val="C00000"/>
                </a:solidFill>
              </a:rPr>
              <a:t>documents</a:t>
            </a:r>
            <a:r>
              <a:rPr lang="en-US" altLang="ko-KR" dirty="0" smtClean="0"/>
              <a:t>. 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an appropriate measure for evaluating the task of finding </a:t>
            </a:r>
            <a:r>
              <a:rPr lang="en-US" altLang="ko-KR" dirty="0">
                <a:solidFill>
                  <a:srgbClr val="C00000"/>
                </a:solidFill>
              </a:rPr>
              <a:t>as many relevant documents as possible </a:t>
            </a:r>
            <a:r>
              <a:rPr lang="en-US" altLang="ko-KR" dirty="0"/>
              <a:t>while reflecting the intuition that </a:t>
            </a:r>
            <a:r>
              <a:rPr lang="en-US" altLang="ko-KR" dirty="0">
                <a:solidFill>
                  <a:srgbClr val="C00000"/>
                </a:solidFill>
              </a:rPr>
              <a:t>top-ranked documents are the most </a:t>
            </a:r>
            <a:r>
              <a:rPr lang="en-US" altLang="ko-KR" dirty="0" smtClean="0">
                <a:solidFill>
                  <a:srgbClr val="C00000"/>
                </a:solidFill>
              </a:rPr>
              <a:t>important</a:t>
            </a:r>
            <a:r>
              <a:rPr lang="en-US" altLang="ko-KR" dirty="0" smtClean="0"/>
              <a:t>. 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We </a:t>
            </a:r>
            <a:r>
              <a:rPr lang="en-US" altLang="ko-KR" dirty="0"/>
              <a:t>need a method of calculating </a:t>
            </a:r>
            <a:r>
              <a:rPr lang="en-US" altLang="ko-KR" dirty="0">
                <a:solidFill>
                  <a:srgbClr val="C00000"/>
                </a:solidFill>
              </a:rPr>
              <a:t>the average </a:t>
            </a:r>
            <a:r>
              <a:rPr lang="en-US" altLang="ko-KR" dirty="0" smtClean="0">
                <a:solidFill>
                  <a:srgbClr val="C00000"/>
                </a:solidFill>
              </a:rPr>
              <a:t>effectiveness </a:t>
            </a:r>
            <a:r>
              <a:rPr lang="en-US" altLang="ko-KR" dirty="0">
                <a:solidFill>
                  <a:srgbClr val="C00000"/>
                </a:solidFill>
              </a:rPr>
              <a:t>for the entire set of queries </a:t>
            </a:r>
            <a:r>
              <a:rPr lang="en-US" altLang="ko-KR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ko-KR" dirty="0" smtClean="0"/>
              <a:t>MAP. 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Average Precision (MAP)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/>
              <a:t>Mean Average Precision </a:t>
            </a:r>
            <a:r>
              <a:rPr lang="en-US" altLang="ko-KR" dirty="0"/>
              <a:t>(MAP)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3"/>
              </a:buBlip>
            </a:pPr>
            <a:r>
              <a:rPr lang="en-US" altLang="ko-KR" sz="2400" dirty="0">
                <a:solidFill>
                  <a:srgbClr val="C00000"/>
                </a:solidFill>
              </a:rPr>
              <a:t>summarize rankings from multiple queries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by averaging average precision (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정확률을</a:t>
            </a:r>
            <a:r>
              <a:rPr lang="ko-KR" altLang="en-US" sz="2400" dirty="0"/>
              <a:t> 모든 질의에 대하여 평균을 구함</a:t>
            </a:r>
            <a:r>
              <a:rPr lang="en-US" altLang="ko-KR" sz="2400" dirty="0"/>
              <a:t>)</a:t>
            </a:r>
          </a:p>
          <a:p>
            <a:r>
              <a:rPr lang="en-US" altLang="ko-KR" dirty="0"/>
              <a:t>most commonly used measure in research papers</a:t>
            </a:r>
          </a:p>
          <a:p>
            <a:r>
              <a:rPr lang="en-US" altLang="ko-KR" dirty="0"/>
              <a:t>assumes user is interested in finding many relevant documents for each query</a:t>
            </a:r>
          </a:p>
          <a:p>
            <a:r>
              <a:rPr lang="en-US" altLang="ko-KR" dirty="0"/>
              <a:t>requires many relevance judgments in text collection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Precision-Recall graph </a:t>
            </a:r>
            <a:r>
              <a:rPr lang="en-US" altLang="ko-KR" dirty="0" smtClean="0"/>
              <a:t>is also </a:t>
            </a:r>
            <a:r>
              <a:rPr lang="en-US" altLang="ko-KR" dirty="0"/>
              <a:t>useful </a:t>
            </a:r>
            <a:r>
              <a:rPr lang="en-US" altLang="ko-KR" dirty="0" smtClean="0"/>
              <a:t>summaries. </a:t>
            </a:r>
            <a:endParaRPr lang="en-US" altLang="ko-KR" dirty="0"/>
          </a:p>
          <a:p>
            <a:pPr lvl="1"/>
            <a:r>
              <a:rPr lang="en-US" altLang="ko-KR" dirty="0" smtClean="0"/>
              <a:t>Although </a:t>
            </a:r>
            <a:r>
              <a:rPr lang="en-US" altLang="ko-KR" dirty="0"/>
              <a:t>MAP is useful, sometimes </a:t>
            </a:r>
            <a:r>
              <a:rPr lang="en-US" altLang="ko-KR" dirty="0">
                <a:solidFill>
                  <a:srgbClr val="C00000"/>
                </a:solidFill>
              </a:rPr>
              <a:t>too much information is </a:t>
            </a:r>
            <a:r>
              <a:rPr lang="en-US" altLang="ko-KR" dirty="0" smtClean="0">
                <a:solidFill>
                  <a:srgbClr val="C00000"/>
                </a:solidFill>
              </a:rPr>
              <a:t>lost</a:t>
            </a:r>
            <a:r>
              <a:rPr lang="en-US" altLang="ko-KR" dirty="0" smtClean="0"/>
              <a:t>. 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oft\Desktop\chap8-3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0" y="1371600"/>
            <a:ext cx="5079118" cy="390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Average Precision (MAP): Example</a:t>
            </a:r>
          </a:p>
        </p:txBody>
      </p:sp>
      <p:pic>
        <p:nvPicPr>
          <p:cNvPr id="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303908"/>
            <a:ext cx="8301038" cy="132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Precision Recall Curve</a:t>
            </a:r>
          </a:p>
        </p:txBody>
      </p:sp>
      <p:pic>
        <p:nvPicPr>
          <p:cNvPr id="7" name="Picture 2" descr="C:\Users\croft\Desktop\chap8-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0336"/>
            <a:ext cx="6113462" cy="57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Interpolation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Why we need interpolation: </a:t>
            </a:r>
          </a:p>
          <a:p>
            <a:r>
              <a:rPr lang="en-US" altLang="ko-KR" dirty="0" smtClean="0"/>
              <a:t>We want to calculate precision at </a:t>
            </a:r>
            <a:r>
              <a:rPr lang="en-US" altLang="ko-KR" dirty="0" smtClean="0">
                <a:solidFill>
                  <a:srgbClr val="C00000"/>
                </a:solidFill>
              </a:rPr>
              <a:t>standard </a:t>
            </a:r>
            <a:r>
              <a:rPr lang="en-US" altLang="ko-KR" dirty="0">
                <a:solidFill>
                  <a:srgbClr val="C00000"/>
                </a:solidFill>
              </a:rPr>
              <a:t>recall levels</a:t>
            </a:r>
            <a:r>
              <a:rPr lang="en-US" altLang="ko-KR" dirty="0"/>
              <a:t>, from 0.0 to 1.0 in</a:t>
            </a:r>
            <a:r>
              <a:rPr lang="ko-KR" altLang="en-US" dirty="0"/>
              <a:t> </a:t>
            </a:r>
            <a:r>
              <a:rPr lang="en-US" altLang="ko-KR" dirty="0"/>
              <a:t>increments of 0.1. </a:t>
            </a:r>
            <a:endParaRPr lang="en-US" altLang="ko-KR" dirty="0" smtClean="0"/>
          </a:p>
          <a:p>
            <a:r>
              <a:rPr lang="en-US" altLang="ko-KR" dirty="0" smtClean="0"/>
              <a:t>However, we do not have the exact value for these recall levels. 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How we do interpolation: </a:t>
            </a:r>
          </a:p>
          <a:p>
            <a:r>
              <a:rPr lang="en-US" altLang="ko-KR" dirty="0"/>
              <a:t>Defines </a:t>
            </a:r>
            <a:r>
              <a:rPr lang="en-US" altLang="ko-KR" u="sng" dirty="0"/>
              <a:t>precision at any recall level </a:t>
            </a:r>
            <a:r>
              <a:rPr lang="en-US" altLang="ko-KR" dirty="0"/>
              <a:t>as the </a:t>
            </a:r>
            <a:r>
              <a:rPr lang="en-US" altLang="ko-KR" i="1" u="sng" dirty="0">
                <a:solidFill>
                  <a:srgbClr val="C00000"/>
                </a:solidFill>
              </a:rPr>
              <a:t>maximum</a:t>
            </a:r>
            <a:r>
              <a:rPr lang="en-US" altLang="ko-KR" u="sng" dirty="0">
                <a:solidFill>
                  <a:srgbClr val="C00000"/>
                </a:solidFill>
              </a:rPr>
              <a:t> precision observed in any recall-precision point at a higher recall level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재현율</a:t>
            </a:r>
            <a:r>
              <a:rPr lang="ko-KR" altLang="en-US" sz="2000" dirty="0"/>
              <a:t> 수준에 따른 정확도를 정의하는데 만일 더 높은 </a:t>
            </a:r>
            <a:r>
              <a:rPr lang="ko-KR" altLang="en-US" sz="2000" dirty="0" err="1"/>
              <a:t>재현율</a:t>
            </a:r>
            <a:r>
              <a:rPr lang="ko-KR" altLang="en-US" sz="2000" dirty="0"/>
              <a:t> 수준에서의 관찰된 정확도가 현재의 정확도보다 높다면 더 높은 정확도를 현재의 정확도로 정의한다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produces a step function</a:t>
            </a:r>
          </a:p>
          <a:p>
            <a:pPr lvl="1"/>
            <a:r>
              <a:rPr lang="en-US" altLang="ko-KR" dirty="0"/>
              <a:t>defines precision at recall </a:t>
            </a:r>
            <a:r>
              <a:rPr lang="en-US" altLang="ko-KR" dirty="0" smtClean="0"/>
              <a:t>0.0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1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Interpolation: Example</a:t>
            </a:r>
          </a:p>
        </p:txBody>
      </p:sp>
      <p:pic>
        <p:nvPicPr>
          <p:cNvPr id="5" name="Picture 2" descr="C:\Users\croft\Desktop\chap8-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5414"/>
            <a:ext cx="6049962" cy="56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Today’s Topic: Evaluation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How can we evaluate search results?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Two approaches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Rank-independent evaluation (binary evaluation)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Rank-dependent evaluation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croft\Desktop\chap8-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0336"/>
            <a:ext cx="6113462" cy="57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Precision Recall Curve</a:t>
            </a:r>
          </a:p>
        </p:txBody>
      </p:sp>
    </p:spTree>
    <p:extLst>
      <p:ext uri="{BB962C8B-B14F-4D97-AF65-F5344CB8AC3E}">
        <p14:creationId xmlns:p14="http://schemas.microsoft.com/office/powerpoint/2010/main" val="1605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Average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Precision at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Standard Recall Levels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Averaging between two different queries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Precision-recall curve plotted </a:t>
            </a:r>
            <a:r>
              <a:rPr lang="en-US" altLang="ko-KR" dirty="0"/>
              <a:t>by </a:t>
            </a:r>
            <a:r>
              <a:rPr lang="en-US" altLang="ko-KR" dirty="0">
                <a:solidFill>
                  <a:srgbClr val="C00000"/>
                </a:solidFill>
              </a:rPr>
              <a:t>simply </a:t>
            </a:r>
            <a:r>
              <a:rPr lang="en-US" altLang="ko-KR" dirty="0" smtClean="0">
                <a:solidFill>
                  <a:srgbClr val="C00000"/>
                </a:solidFill>
              </a:rPr>
              <a:t>joining the average </a:t>
            </a:r>
            <a:r>
              <a:rPr lang="en-US" altLang="ko-KR" dirty="0">
                <a:solidFill>
                  <a:srgbClr val="C00000"/>
                </a:solidFill>
              </a:rPr>
              <a:t>precision points </a:t>
            </a:r>
            <a:r>
              <a:rPr lang="en-US" altLang="ko-KR" dirty="0"/>
              <a:t>at </a:t>
            </a:r>
            <a:r>
              <a:rPr lang="en-US" altLang="ko-KR" dirty="0" smtClean="0"/>
              <a:t>the </a:t>
            </a:r>
            <a:r>
              <a:rPr lang="en-US" altLang="ko-KR" dirty="0"/>
              <a:t>standard recall </a:t>
            </a:r>
            <a:r>
              <a:rPr lang="en-US" altLang="ko-KR" dirty="0" smtClean="0"/>
              <a:t>levels. </a:t>
            </a:r>
            <a:endParaRPr lang="en-US" altLang="ko-KR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" y="2362200"/>
            <a:ext cx="912442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Average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Precision-Recall Curve</a:t>
            </a:r>
          </a:p>
        </p:txBody>
      </p:sp>
      <p:pic>
        <p:nvPicPr>
          <p:cNvPr id="6" name="Picture 2" descr="C:\Users\croft\Desktop\chap8-6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988215"/>
            <a:ext cx="6043613" cy="57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05400" y="990600"/>
            <a:ext cx="26670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altLang="ko-KR" kern="0" dirty="0" smtClean="0"/>
          </a:p>
          <a:p>
            <a:r>
              <a:rPr lang="en-US" altLang="ko-KR" kern="0" dirty="0"/>
              <a:t>Averaging between two different queries (from the previous slide</a:t>
            </a:r>
            <a:r>
              <a:rPr lang="en-US" altLang="ko-KR" kern="0" dirty="0" smtClean="0"/>
              <a:t>)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6065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oft\Desktop\chap8-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6826"/>
            <a:ext cx="5840510" cy="55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Average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Precision-Recall Curve from 50 Queries</a:t>
            </a:r>
          </a:p>
        </p:txBody>
      </p:sp>
    </p:spTree>
    <p:extLst>
      <p:ext uri="{BB962C8B-B14F-4D97-AF65-F5344CB8AC3E}">
        <p14:creationId xmlns:p14="http://schemas.microsoft.com/office/powerpoint/2010/main" val="32896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Focusing on Top Documents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Users </a:t>
            </a:r>
            <a:r>
              <a:rPr lang="en-US" altLang="ko-KR" dirty="0"/>
              <a:t>tend to look at </a:t>
            </a:r>
            <a:r>
              <a:rPr lang="en-US" altLang="ko-KR" u="sng" dirty="0">
                <a:solidFill>
                  <a:srgbClr val="C00000"/>
                </a:solidFill>
              </a:rPr>
              <a:t>only the top part of the ranked result list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to find relevant </a:t>
            </a:r>
            <a:r>
              <a:rPr lang="en-US" altLang="ko-KR" dirty="0" smtClean="0"/>
              <a:t>documents. </a:t>
            </a:r>
            <a:endParaRPr lang="en-US" altLang="ko-KR" sz="2000" dirty="0"/>
          </a:p>
          <a:p>
            <a:endParaRPr lang="en-US" altLang="ko-KR" dirty="0" smtClean="0"/>
          </a:p>
          <a:p>
            <a:r>
              <a:rPr lang="en-US" altLang="ko-KR" dirty="0"/>
              <a:t>Some search tasks have </a:t>
            </a:r>
            <a:r>
              <a:rPr lang="en-US" altLang="ko-KR" u="sng" dirty="0">
                <a:solidFill>
                  <a:srgbClr val="C00000"/>
                </a:solidFill>
              </a:rPr>
              <a:t>only one relevant document </a:t>
            </a:r>
            <a:r>
              <a:rPr lang="en-US" altLang="ko-KR" u="sng" dirty="0"/>
              <a:t>(</a:t>
            </a:r>
            <a:r>
              <a:rPr lang="ko-KR" altLang="en-US" u="sng" dirty="0"/>
              <a:t>첫번째 검색결과만</a:t>
            </a:r>
            <a:r>
              <a:rPr lang="en-US" altLang="ko-KR" u="sng" dirty="0"/>
              <a:t>)</a:t>
            </a:r>
          </a:p>
          <a:p>
            <a:pPr lvl="1"/>
            <a:r>
              <a:rPr lang="en-US" altLang="ko-KR" dirty="0" smtClean="0"/>
              <a:t>Navigational search, e.g., querying ‘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’ for finding a particular website</a:t>
            </a:r>
          </a:p>
          <a:p>
            <a:pPr lvl="1"/>
            <a:r>
              <a:rPr lang="en-US" altLang="ko-KR" dirty="0" smtClean="0"/>
              <a:t>Question </a:t>
            </a:r>
            <a:r>
              <a:rPr lang="en-US" altLang="ko-KR" dirty="0"/>
              <a:t>answering</a:t>
            </a:r>
          </a:p>
          <a:p>
            <a:endParaRPr lang="en-US" altLang="ko-KR" dirty="0" smtClean="0"/>
          </a:p>
          <a:p>
            <a:r>
              <a:rPr lang="en-US" altLang="ko-KR" dirty="0"/>
              <a:t>Recall </a:t>
            </a:r>
            <a:r>
              <a:rPr lang="en-US" altLang="ko-KR" dirty="0" smtClean="0"/>
              <a:t>is not appropriate. </a:t>
            </a:r>
            <a:endParaRPr lang="en-US" altLang="ko-KR" dirty="0"/>
          </a:p>
          <a:p>
            <a:pPr lvl="1"/>
            <a:r>
              <a:rPr lang="en-US" altLang="ko-KR" dirty="0" smtClean="0"/>
              <a:t>Instead, we </a:t>
            </a:r>
            <a:r>
              <a:rPr lang="en-US" altLang="ko-KR" dirty="0"/>
              <a:t>need to measure how well the search engine does at retrieving relevant documents </a:t>
            </a:r>
            <a:r>
              <a:rPr lang="en-US" altLang="ko-KR" u="sng" dirty="0">
                <a:solidFill>
                  <a:srgbClr val="C00000"/>
                </a:solidFill>
              </a:rPr>
              <a:t>at very high </a:t>
            </a:r>
            <a:r>
              <a:rPr lang="en-US" altLang="ko-KR" u="sng" dirty="0" smtClean="0">
                <a:solidFill>
                  <a:srgbClr val="C00000"/>
                </a:solidFill>
              </a:rPr>
              <a:t>ranks</a:t>
            </a:r>
            <a:r>
              <a:rPr lang="en-US" altLang="ko-KR" dirty="0" smtClean="0"/>
              <a:t>. </a:t>
            </a:r>
            <a:endParaRPr lang="en-US" altLang="ko-KR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Focusing on Top Documents: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Precision at Rank R (R</a:t>
            </a:r>
            <a:r>
              <a:rPr lang="ko-KR" altLang="en-US" dirty="0" smtClean="0"/>
              <a:t>번째 순위에서의 정확도</a:t>
            </a:r>
            <a:r>
              <a:rPr lang="en-US" altLang="ko-KR" dirty="0" smtClean="0"/>
              <a:t>)</a:t>
            </a:r>
            <a:endParaRPr lang="en-US" altLang="ko-KR" sz="2000" dirty="0"/>
          </a:p>
          <a:p>
            <a:r>
              <a:rPr lang="en-US" altLang="ko-KR" dirty="0" smtClean="0"/>
              <a:t>R is typically set as 5, 10, or 20. </a:t>
            </a:r>
          </a:p>
          <a:p>
            <a:r>
              <a:rPr lang="en-US" altLang="ko-KR" dirty="0" smtClean="0"/>
              <a:t>Easy to compute, average, and understand</a:t>
            </a:r>
          </a:p>
          <a:p>
            <a:r>
              <a:rPr lang="en-US" altLang="ko-KR" dirty="0" smtClean="0"/>
              <a:t>Not </a:t>
            </a:r>
            <a:r>
              <a:rPr lang="en-US" altLang="ko-KR" dirty="0"/>
              <a:t>sensitive to rank positions less than R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Reciprocal Rank (</a:t>
            </a:r>
            <a:r>
              <a:rPr lang="ko-KR" altLang="en-US" dirty="0"/>
              <a:t>역순위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Reciprocal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역수</a:t>
            </a:r>
            <a:r>
              <a:rPr lang="en-US" altLang="ko-KR" dirty="0" smtClean="0"/>
              <a:t>) of </a:t>
            </a:r>
            <a:r>
              <a:rPr lang="en-US" altLang="ko-KR" dirty="0"/>
              <a:t>the rank at which </a:t>
            </a:r>
            <a:r>
              <a:rPr lang="en-US" altLang="ko-KR" u="sng" dirty="0">
                <a:solidFill>
                  <a:srgbClr val="C00000"/>
                </a:solidFill>
              </a:rPr>
              <a:t>the first </a:t>
            </a:r>
            <a:r>
              <a:rPr lang="en-US" altLang="ko-KR" u="sng" dirty="0" smtClean="0">
                <a:solidFill>
                  <a:srgbClr val="C00000"/>
                </a:solidFill>
              </a:rPr>
              <a:t>relevant document </a:t>
            </a:r>
            <a:r>
              <a:rPr lang="en-US" altLang="ko-KR" u="sng" dirty="0">
                <a:solidFill>
                  <a:srgbClr val="C00000"/>
                </a:solidFill>
              </a:rPr>
              <a:t>is </a:t>
            </a:r>
            <a:r>
              <a:rPr lang="en-US" altLang="ko-KR" u="sng" dirty="0" smtClean="0">
                <a:solidFill>
                  <a:srgbClr val="C00000"/>
                </a:solidFill>
              </a:rPr>
              <a:t>retrieved</a:t>
            </a:r>
            <a:r>
              <a:rPr lang="en-US" altLang="ko-KR" dirty="0" smtClean="0"/>
              <a:t>.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e.g., 1st rank </a:t>
            </a:r>
            <a:r>
              <a:rPr lang="en-US" altLang="ko-KR" dirty="0">
                <a:ea typeface="ＭＳ Ｐゴシック" panose="020B0600070205080204" pitchFamily="34" charset="-128"/>
              </a:rPr>
              <a:t>→</a:t>
            </a:r>
            <a:r>
              <a:rPr lang="en-US" altLang="ko-KR" dirty="0" smtClean="0"/>
              <a:t> 1/1, 3rd rank </a:t>
            </a:r>
            <a:r>
              <a:rPr lang="en-US" altLang="ko-KR" dirty="0">
                <a:ea typeface="ＭＳ Ｐゴシック" panose="020B0600070205080204" pitchFamily="34" charset="-128"/>
              </a:rPr>
              <a:t>→</a:t>
            </a:r>
            <a:r>
              <a:rPr lang="en-US" altLang="ko-KR" dirty="0" smtClean="0"/>
              <a:t> 1/3. </a:t>
            </a:r>
          </a:p>
          <a:p>
            <a:r>
              <a:rPr lang="en-US" altLang="ko-KR" i="1" dirty="0" smtClean="0"/>
              <a:t>Mean </a:t>
            </a:r>
            <a:r>
              <a:rPr lang="en-US" altLang="ko-KR" i="1" dirty="0"/>
              <a:t>Reciprocal Rank (MRR) </a:t>
            </a:r>
            <a:r>
              <a:rPr lang="en-US" altLang="ko-KR" sz="2200" dirty="0"/>
              <a:t>(</a:t>
            </a:r>
            <a:r>
              <a:rPr lang="ko-KR" altLang="en-US" sz="2200" dirty="0"/>
              <a:t>평균역순위</a:t>
            </a:r>
            <a:r>
              <a:rPr lang="en-US" altLang="ko-KR" sz="2200" dirty="0"/>
              <a:t>)</a:t>
            </a:r>
            <a:r>
              <a:rPr lang="en-US" altLang="ko-KR" i="1" dirty="0"/>
              <a:t> </a:t>
            </a:r>
            <a:r>
              <a:rPr lang="en-US" altLang="ko-KR" dirty="0"/>
              <a:t>is the average of the reciprocal ranks over a set of </a:t>
            </a:r>
            <a:r>
              <a:rPr lang="en-US" altLang="ko-KR" dirty="0" smtClean="0"/>
              <a:t>queries. </a:t>
            </a:r>
            <a:endParaRPr lang="en-US" altLang="ko-KR" dirty="0"/>
          </a:p>
          <a:p>
            <a:r>
              <a:rPr lang="en-US" altLang="ko-KR" dirty="0" smtClean="0"/>
              <a:t>Very sensitive </a:t>
            </a:r>
            <a:r>
              <a:rPr lang="en-US" altLang="ko-KR" dirty="0"/>
              <a:t>to </a:t>
            </a:r>
            <a:r>
              <a:rPr lang="en-US" altLang="ko-KR" dirty="0" smtClean="0"/>
              <a:t>the rank position of the first relevant document. 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Discounted Cumulative Gain (DCG)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Popular </a:t>
            </a:r>
            <a:r>
              <a:rPr lang="en-US" altLang="ko-KR" dirty="0"/>
              <a:t>measure for </a:t>
            </a:r>
            <a:r>
              <a:rPr lang="en-US" altLang="ko-KR" dirty="0">
                <a:solidFill>
                  <a:srgbClr val="C00000"/>
                </a:solidFill>
              </a:rPr>
              <a:t>evaluating web search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and related </a:t>
            </a:r>
            <a:r>
              <a:rPr lang="en-US" altLang="ko-KR" dirty="0" smtClean="0"/>
              <a:t>tasks.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Two assumptions: </a:t>
            </a:r>
          </a:p>
          <a:p>
            <a:r>
              <a:rPr lang="en-US" altLang="ko-KR" u="sng" dirty="0" smtClean="0">
                <a:solidFill>
                  <a:srgbClr val="C00000"/>
                </a:solidFill>
              </a:rPr>
              <a:t>Highly </a:t>
            </a:r>
            <a:r>
              <a:rPr lang="en-US" altLang="ko-KR" u="sng" dirty="0">
                <a:solidFill>
                  <a:srgbClr val="C00000"/>
                </a:solidFill>
              </a:rPr>
              <a:t>relevant documents are more useful</a:t>
            </a:r>
            <a:r>
              <a:rPr lang="en-US" altLang="ko-KR" dirty="0"/>
              <a:t> than marginally relevant document (</a:t>
            </a:r>
            <a:r>
              <a:rPr lang="ko-KR" altLang="en-US" dirty="0"/>
              <a:t>매우 적합한 문서가 조금 적합한 문서보다 </a:t>
            </a:r>
            <a:r>
              <a:rPr lang="ko-KR" altLang="en-US" dirty="0" smtClean="0"/>
              <a:t>유용하다</a:t>
            </a:r>
            <a:r>
              <a:rPr lang="en-US" altLang="ko-KR" dirty="0"/>
              <a:t>.)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The </a:t>
            </a:r>
            <a:r>
              <a:rPr lang="en-US" altLang="ko-KR" dirty="0">
                <a:solidFill>
                  <a:srgbClr val="C00000"/>
                </a:solidFill>
              </a:rPr>
              <a:t>lower the ranked position</a:t>
            </a:r>
            <a:r>
              <a:rPr lang="en-US" altLang="ko-KR" dirty="0"/>
              <a:t> of a relevant </a:t>
            </a:r>
            <a:r>
              <a:rPr lang="en-US" altLang="ko-KR" dirty="0" smtClean="0"/>
              <a:t>document is, </a:t>
            </a:r>
            <a:r>
              <a:rPr lang="en-US" altLang="ko-KR" dirty="0"/>
              <a:t>the less useful it is for the user, since it is less likely to be </a:t>
            </a:r>
            <a:r>
              <a:rPr lang="en-US" altLang="ko-KR" dirty="0" smtClean="0"/>
              <a:t>examined. 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Discounted Cumulative Gain (DCG)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Basic ingredients: </a:t>
                </a:r>
              </a:p>
              <a:p>
                <a:r>
                  <a:rPr lang="en-US" altLang="ko-KR" dirty="0" smtClean="0"/>
                  <a:t>Uses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graded relevance</a:t>
                </a:r>
                <a:r>
                  <a:rPr lang="en-US" altLang="ko-KR" i="1" dirty="0"/>
                  <a:t>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등급이 있는 적합성</a:t>
                </a:r>
                <a:r>
                  <a:rPr lang="en-US" altLang="ko-KR" sz="2000" dirty="0"/>
                  <a:t>) </a:t>
                </a:r>
                <a:r>
                  <a:rPr lang="en-US" altLang="ko-KR" dirty="0"/>
                  <a:t>as a measure of the usefulness, or </a:t>
                </a:r>
                <a:r>
                  <a:rPr lang="en-US" altLang="ko-KR" i="1" dirty="0"/>
                  <a:t>gain, </a:t>
                </a:r>
                <a:r>
                  <a:rPr lang="en-US" altLang="ko-KR" dirty="0"/>
                  <a:t>from examining a </a:t>
                </a:r>
                <a:r>
                  <a:rPr lang="en-US" altLang="ko-KR" dirty="0" smtClean="0"/>
                  <a:t>document. </a:t>
                </a:r>
              </a:p>
              <a:p>
                <a:pPr lvl="1"/>
                <a:r>
                  <a:rPr lang="en-US" altLang="ko-KR" dirty="0" smtClean="0"/>
                  <a:t>e.g., Relevance level = {Perfect, Excellent, Good, Fair, Bad}</a:t>
                </a:r>
                <a:endParaRPr lang="en-US" altLang="ko-KR" dirty="0"/>
              </a:p>
              <a:p>
                <a:r>
                  <a:rPr lang="en-US" altLang="ko-KR" dirty="0" smtClean="0"/>
                  <a:t>Each ordinal label is associated with a relevance value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𝑟𝑒𝑙</m:t>
                    </m:r>
                  </m:oMath>
                </a14:m>
                <a:endParaRPr lang="en-US" altLang="ko-KR" i="1" baseline="-25000" dirty="0" smtClean="0"/>
              </a:p>
              <a:p>
                <a:pPr lvl="1"/>
                <a:r>
                  <a:rPr lang="en-US" altLang="ko-KR" dirty="0" smtClean="0"/>
                  <a:t>e.g., Perfect </a:t>
                </a:r>
                <a:r>
                  <a:rPr lang="en-US" altLang="ko-KR" dirty="0">
                    <a:ea typeface="ＭＳ Ｐゴシック" panose="020B0600070205080204" pitchFamily="34" charset="-128"/>
                  </a:rPr>
                  <a:t>→</a:t>
                </a:r>
                <a:r>
                  <a:rPr lang="en-US" altLang="ko-KR" dirty="0" smtClean="0"/>
                  <a:t> 20, Excellent </a:t>
                </a:r>
                <a:r>
                  <a:rPr lang="en-US" altLang="ko-KR" dirty="0" smtClean="0">
                    <a:ea typeface="ＭＳ Ｐゴシック" panose="020B0600070205080204" pitchFamily="34" charset="-128"/>
                  </a:rPr>
                  <a:t>→ 10, Good → 5, Fair → 1, Bad → 0</a:t>
                </a:r>
              </a:p>
              <a:p>
                <a:r>
                  <a:rPr lang="en-US" altLang="ko-KR" dirty="0" smtClean="0">
                    <a:ea typeface="ＭＳ Ｐゴシック" panose="020B0600070205080204" pitchFamily="34" charset="-128"/>
                  </a:rPr>
                  <a:t>A set of discount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&gt;…&gt;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&gt;0</m:t>
                    </m:r>
                  </m:oMath>
                </a14:m>
                <a:r>
                  <a:rPr lang="en-US" altLang="ko-KR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ko-KR" dirty="0" smtClean="0"/>
                  <a:t> is the rank value (e.g., 1st rank, 2nd rank, …). </a:t>
                </a:r>
              </a:p>
              <a:p>
                <a:pPr lvl="1"/>
                <a:r>
                  <a:rPr lang="en-US" altLang="ko-KR" dirty="0" smtClean="0"/>
                  <a:t>Typical discount 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</m:oMath>
                </a14:m>
                <a:r>
                  <a:rPr lang="en-US" altLang="ko-KR" dirty="0" smtClean="0"/>
                  <a:t>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 b="0" i="0" smtClean="0">
                        <a:latin typeface="Cambria Math"/>
                        <a:ea typeface="ＭＳ Ｐゴシック" panose="020B0600070205080204" pitchFamily="34" charset="-128"/>
                      </a:rPr>
                      <m:t>1/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ＭＳ Ｐゴシック" panose="020B0600070205080204" pitchFamily="34" charset="-128"/>
                          </a:rPr>
                          <m:t>log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&gt;2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With the log base of 2, the discount at rank 4 is 1/2, and at rank 8, it is 1/3. </a:t>
                </a:r>
                <a:endParaRPr lang="en-US" altLang="ko-KR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308" t="-3925" r="-2904" b="-2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3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Discounted Cumulative Gain (DCG)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DCG is defined as the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total gain accumulated</a:t>
                </a:r>
                <a:r>
                  <a:rPr lang="en-US" altLang="ko-KR" dirty="0" smtClean="0"/>
                  <a:t> at a particular rank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𝑝</m:t>
                    </m:r>
                  </m:oMath>
                </a14:m>
                <a:r>
                  <a:rPr lang="en-US" altLang="ko-KR" dirty="0" smtClean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𝐷𝐶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ko-KR" dirty="0"/>
                  <a:t> is the rank </a:t>
                </a:r>
                <a:r>
                  <a:rPr lang="en-US" altLang="ko-KR" dirty="0" smtClean="0"/>
                  <a:t>value,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relevance value of the document retrieved at rank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ko-KR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discount factor at rank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>
                        <a:latin typeface="Cambria Math"/>
                        <a:ea typeface="ＭＳ Ｐゴシック" panose="020B0600070205080204" pitchFamily="34" charset="-128"/>
                      </a:rPr>
                      <m:t>1/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&gt;2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𝐷𝐶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ＭＳ Ｐゴシック" panose="020B0600070205080204" pitchFamily="34" charset="-128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ＭＳ Ｐゴシック" panose="020B0600070205080204" pitchFamily="34" charset="-128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ＭＳ Ｐゴシック" panose="020B0600070205080204" pitchFamily="34" charset="-128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/>
                                        <a:ea typeface="ＭＳ Ｐゴシック" panose="020B0600070205080204" pitchFamily="34" charset="-128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i="1">
                                    <a:latin typeface="Cambria Math"/>
                                    <a:ea typeface="ＭＳ Ｐゴシック" panose="020B0600070205080204" pitchFamily="34" charset="-128"/>
                                  </a:rPr>
                                  <m:t>𝑘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308" t="-3925" r="-1638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DCG</a:t>
            </a:r>
            <a:r>
              <a:rPr lang="en-US" altLang="ko-KR" sz="4000" dirty="0">
                <a:ea typeface="ＭＳ Ｐゴシック" panose="020B0600070205080204" pitchFamily="34" charset="-128"/>
              </a:rPr>
              <a:t>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10 ranked documents judged on 0-3 relevance scale: </a:t>
                </a:r>
              </a:p>
              <a:p>
                <a:r>
                  <a:rPr lang="en-US" altLang="ko-KR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ko-KR" dirty="0"/>
                  <a:t> 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0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Discounted gain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>
                        <a:solidFill>
                          <a:srgbClr val="C00000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1/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C00000"/>
                                </a:solidFill>
                                <a:latin typeface="Cambria Math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&gt;2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𝑟𝑒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𝑙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.59</m:t>
                        </m:r>
                      </m:den>
                    </m:f>
                  </m:oMath>
                </a14:m>
                <a:r>
                  <a:rPr lang="en-US" altLang="ko-KR" dirty="0"/>
                  <a:t> ,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0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0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2.32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2.59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2.81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3.17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0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ea typeface="ＭＳ Ｐゴシック" panose="020B0600070205080204" pitchFamily="34" charset="-128"/>
                          </a:rPr>
                          <m:t>3.32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	      = 3</a:t>
                </a:r>
                <a:r>
                  <a:rPr lang="en-US" altLang="ko-KR" dirty="0"/>
                  <a:t>, 2, 1.89, 0, 0, 0.39, 0.71, 0.67, 0.95, </a:t>
                </a:r>
                <a:r>
                  <a:rPr lang="en-US" altLang="ko-KR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Discounted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Cumulative</a:t>
                </a:r>
                <a:r>
                  <a:rPr lang="en-US" altLang="ko-KR" dirty="0" smtClean="0"/>
                  <a:t> Gain (DCG)</a:t>
                </a:r>
                <a:endParaRPr lang="en-US" altLang="ko-KR" dirty="0"/>
              </a:p>
              <a:p>
                <a:r>
                  <a:rPr lang="en-US" altLang="ko-KR" dirty="0"/>
                  <a:t>3, </a:t>
                </a:r>
                <a:r>
                  <a:rPr lang="en-US" altLang="ko-KR" dirty="0" smtClean="0"/>
                  <a:t>5 (=3+2), 6.89 (=3+2+1.89), </a:t>
                </a:r>
                <a:r>
                  <a:rPr lang="en-US" altLang="ko-KR" dirty="0"/>
                  <a:t>6.89, 6.89, 7.28, 7.99, 8.66, 9.61, </a:t>
                </a:r>
                <a:r>
                  <a:rPr lang="en-US" altLang="ko-KR" dirty="0" smtClean="0"/>
                  <a:t>9.61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DCG numbers are averaged across a set of queries at specific rank values: </a:t>
                </a:r>
                <a:endParaRPr lang="en-US" altLang="ko-KR" dirty="0"/>
              </a:p>
              <a:p>
                <a:pPr marL="342900" lvl="1" indent="-342900">
                  <a:buClr>
                    <a:schemeClr val="folHlink"/>
                  </a:buClr>
                  <a:buSzTx/>
                  <a:buBlip>
                    <a:blip r:embed="rId3"/>
                  </a:buBlip>
                </a:pPr>
                <a:r>
                  <a:rPr lang="en-US" altLang="ko-KR" sz="2400" dirty="0"/>
                  <a:t>e.g., DCG at rank 5 is 6.89 and at rank 10 is </a:t>
                </a:r>
                <a:r>
                  <a:rPr lang="en-US" altLang="ko-KR" sz="2400" dirty="0" smtClean="0"/>
                  <a:t>9.61. 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2308" t="-3925" b="-30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Measures for a Search Engine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How fast does it </a:t>
            </a:r>
            <a:r>
              <a:rPr lang="en-US" altLang="ko-KR" dirty="0" smtClean="0"/>
              <a:t>index?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Number of documents / hour</a:t>
            </a:r>
          </a:p>
          <a:p>
            <a:pPr eaLnBrk="1" hangingPunct="1"/>
            <a:r>
              <a:rPr lang="en-US" altLang="ko-KR" dirty="0"/>
              <a:t>How fast does it </a:t>
            </a:r>
            <a:r>
              <a:rPr lang="en-US" altLang="ko-KR" dirty="0" smtClean="0"/>
              <a:t>search?</a:t>
            </a:r>
          </a:p>
          <a:p>
            <a:pPr lvl="1" eaLnBrk="1" hangingPunct="1"/>
            <a:r>
              <a:rPr lang="en-US" altLang="ko-KR" dirty="0"/>
              <a:t>Latency as a function of index size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/>
              <a:t>How frequent is the index </a:t>
            </a:r>
            <a:r>
              <a:rPr lang="en-US" altLang="ko-KR" dirty="0" smtClean="0"/>
              <a:t>refreshed</a:t>
            </a:r>
          </a:p>
          <a:p>
            <a:pPr lvl="1" eaLnBrk="1" hangingPunct="1"/>
            <a:r>
              <a:rPr lang="en-US" altLang="ko-KR" dirty="0" err="1"/>
              <a:t>Recency</a:t>
            </a:r>
            <a:r>
              <a:rPr lang="en-US" altLang="ko-KR" dirty="0"/>
              <a:t> issues </a:t>
            </a:r>
            <a:r>
              <a:rPr lang="en-US" altLang="ko-KR" dirty="0">
                <a:ea typeface="ＭＳ Ｐゴシック" panose="020B0600070205080204" pitchFamily="34" charset="-128"/>
              </a:rPr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Twitter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/>
              <a:t>Expressiveness of query language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dirty="0"/>
              <a:t>Ability to express complex information </a:t>
            </a:r>
            <a:r>
              <a:rPr lang="en-US" altLang="ko-KR" dirty="0" smtClean="0"/>
              <a:t>needs</a:t>
            </a:r>
          </a:p>
          <a:p>
            <a:pPr lvl="1" eaLnBrk="1" hangingPunct="1"/>
            <a:r>
              <a:rPr lang="en-US" altLang="ko-KR" dirty="0"/>
              <a:t>Speed on complex </a:t>
            </a:r>
            <a:r>
              <a:rPr lang="en-US" altLang="ko-KR" dirty="0" smtClean="0"/>
              <a:t>queries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Normalized DCG (NDCG)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2125" y="914400"/>
                <a:ext cx="8186738" cy="3575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DCG values are often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normalized</a:t>
                </a:r>
                <a:r>
                  <a:rPr lang="en-US" altLang="ko-KR" dirty="0"/>
                  <a:t> by comparing the DCG at each rank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with the DCG value for the perfect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ranking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Perfect scenario: </a:t>
                </a:r>
              </a:p>
              <a:p>
                <a:r>
                  <a:rPr lang="en-US" altLang="ko-KR" dirty="0" smtClean="0"/>
                  <a:t>Ranking: 3 </a:t>
                </a:r>
                <a:r>
                  <a:rPr lang="en-US" altLang="ko-KR" dirty="0"/>
                  <a:t>, 3 , 3 , 2 , 2 , 2 , 1 , 0 , 0 ,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en-US" altLang="ko-KR" dirty="0"/>
                  <a:t>Discounted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ko-KR">
                        <a:latin typeface="Cambria Math"/>
                        <a:ea typeface="ＭＳ Ｐゴシック" panose="020B0600070205080204" pitchFamily="34" charset="-128"/>
                      </a:rPr>
                      <m:t>1/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&gt;2</m:t>
                    </m:r>
                  </m:oMath>
                </a14:m>
                <a:r>
                  <a:rPr lang="en-US" altLang="ko-KR" dirty="0"/>
                  <a:t>)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 smtClean="0"/>
                  <a:t>3 , 3 , 1.89 , 1 , 0.86 , 0.77 , 0.35 , 0 , 0 , 0</a:t>
                </a:r>
              </a:p>
              <a:p>
                <a:r>
                  <a:rPr lang="en-US" altLang="ko-KR" dirty="0" smtClean="0"/>
                  <a:t>Ideal DCG values</a:t>
                </a:r>
              </a:p>
              <a:p>
                <a:pPr lvl="1"/>
                <a:r>
                  <a:rPr lang="en-US" altLang="ko-KR" dirty="0" smtClean="0">
                    <a:solidFill>
                      <a:srgbClr val="C00000"/>
                    </a:solidFill>
                  </a:rPr>
                  <a:t>3 , 6 , 7.89 , 8.89 , 9.75 , 10.52 , 10.88 , 10.88 , 10.88 , 10.88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Actual scenario: </a:t>
                </a:r>
                <a:endParaRPr lang="en-US" altLang="ko-KR" dirty="0"/>
              </a:p>
              <a:p>
                <a:r>
                  <a:rPr lang="en-US" altLang="ko-KR" dirty="0" smtClean="0"/>
                  <a:t>Actual DCG values</a:t>
                </a:r>
              </a:p>
              <a:p>
                <a:pPr lvl="1"/>
                <a:r>
                  <a:rPr lang="en-US" altLang="ko-KR" dirty="0" smtClean="0">
                    <a:solidFill>
                      <a:srgbClr val="0070C0"/>
                    </a:solidFill>
                  </a:rPr>
                  <a:t>3 , 5 , 6.89 , 6.89 , 6.89 , 7.28 , 7.99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8.66 , 9.61 , 9.61</a:t>
                </a:r>
              </a:p>
              <a:p>
                <a:r>
                  <a:rPr lang="en-US" altLang="ko-KR" dirty="0" smtClean="0"/>
                  <a:t>Normalized DCG (NDCG) values (divide actual by ideal): 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1 (=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ko-KR" dirty="0" smtClean="0"/>
                  <a:t>/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ko-KR" dirty="0" smtClean="0"/>
                  <a:t>), 0.83 (=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ko-KR" dirty="0" smtClean="0"/>
                  <a:t>/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6</a:t>
                </a:r>
                <a:r>
                  <a:rPr lang="en-US" altLang="ko-KR" dirty="0" smtClean="0"/>
                  <a:t>), 0.87 (=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6.89</a:t>
                </a:r>
                <a:r>
                  <a:rPr lang="en-US" altLang="ko-KR" dirty="0" smtClean="0"/>
                  <a:t>/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7.89</a:t>
                </a:r>
                <a:r>
                  <a:rPr lang="en-US" altLang="ko-KR" dirty="0" smtClean="0"/>
                  <a:t>), 0.76 , 0.71 , 0.69 , 0.73 , 0.8 , 0.88 , 0.88</a:t>
                </a:r>
              </a:p>
              <a:p>
                <a:pPr lvl="1"/>
                <a:r>
                  <a:rPr lang="en-US" altLang="ko-KR" dirty="0" smtClean="0"/>
                  <a:t>NDCG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ＭＳ Ｐゴシック" panose="020B0600070205080204" pitchFamily="34" charset="-128"/>
                      </a:rPr>
                      <m:t>≤1</m:t>
                    </m:r>
                  </m:oMath>
                </a14:m>
                <a:r>
                  <a:rPr lang="en-US" altLang="ko-KR" dirty="0" smtClean="0"/>
                  <a:t> at any rank position. (that is why we call it normalized DCG. )</a:t>
                </a:r>
                <a:endParaRPr lang="en-US" altLang="ko-KR" dirty="0"/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125" y="914400"/>
                <a:ext cx="8186738" cy="3575050"/>
              </a:xfrm>
              <a:blipFill rotWithShape="0">
                <a:blip r:embed="rId3"/>
                <a:stretch>
                  <a:fillRect l="-2308" t="-3925" r="-1415" b="-67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Variance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test collection, it is usual that a system does poorly on </a:t>
            </a:r>
            <a:r>
              <a:rPr lang="en-US" dirty="0" smtClean="0"/>
              <a:t>some information </a:t>
            </a:r>
            <a:r>
              <a:rPr lang="en-US" dirty="0"/>
              <a:t>needs </a:t>
            </a:r>
            <a:r>
              <a:rPr lang="en-US" dirty="0" smtClean="0"/>
              <a:t>or queries (e.g</a:t>
            </a:r>
            <a:r>
              <a:rPr lang="en-US" dirty="0"/>
              <a:t>., MAP = 0.1) and excellently on others (e.g</a:t>
            </a:r>
            <a:r>
              <a:rPr lang="en-US" dirty="0" smtClean="0"/>
              <a:t>., MAP </a:t>
            </a:r>
            <a:r>
              <a:rPr lang="en-US" dirty="0"/>
              <a:t>= 0.7</a:t>
            </a:r>
            <a:r>
              <a:rPr lang="en-US" dirty="0" smtClean="0"/>
              <a:t>)</a:t>
            </a:r>
          </a:p>
          <a:p>
            <a:r>
              <a:rPr lang="en-US" dirty="0"/>
              <a:t>Indeed, it is usually the case that the variance in performance of </a:t>
            </a:r>
            <a:r>
              <a:rPr lang="en-US" dirty="0" smtClean="0"/>
              <a:t>the same </a:t>
            </a:r>
            <a:r>
              <a:rPr lang="en-US" dirty="0"/>
              <a:t>system across queries is much greater than the variance </a:t>
            </a:r>
            <a:r>
              <a:rPr lang="en-US" dirty="0" smtClean="0"/>
              <a:t>of different </a:t>
            </a:r>
            <a:r>
              <a:rPr lang="en-US" dirty="0"/>
              <a:t>systems on the same query.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there are easy information needs and hard ones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Test Collections</a:t>
            </a:r>
          </a:p>
        </p:txBody>
      </p:sp>
      <p:pic>
        <p:nvPicPr>
          <p:cNvPr id="5" name="Picture 3" descr="testcorpo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505" y="941388"/>
            <a:ext cx="7169390" cy="5916612"/>
          </a:xfrm>
          <a:noFill/>
        </p:spPr>
      </p:pic>
    </p:spTree>
    <p:extLst>
      <p:ext uri="{BB962C8B-B14F-4D97-AF65-F5344CB8AC3E}">
        <p14:creationId xmlns:p14="http://schemas.microsoft.com/office/powerpoint/2010/main" val="288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From Document Collections to Test Collections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need</a:t>
            </a:r>
            <a:endParaRPr lang="en-US" dirty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Test </a:t>
            </a:r>
            <a:r>
              <a:rPr lang="en-US" dirty="0">
                <a:ea typeface="ＭＳ Ｐゴシック" charset="-128"/>
              </a:rPr>
              <a:t>queries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Relevance assessments</a:t>
            </a:r>
          </a:p>
          <a:p>
            <a:r>
              <a:rPr lang="en-US" dirty="0" smtClean="0"/>
              <a:t>Test queries</a:t>
            </a:r>
          </a:p>
          <a:p>
            <a:pPr lvl="1"/>
            <a:r>
              <a:rPr lang="en-US" dirty="0"/>
              <a:t>Must be </a:t>
            </a:r>
            <a:r>
              <a:rPr lang="en-US" dirty="0" smtClean="0"/>
              <a:t>carefully chosen so that they are related to document collections. </a:t>
            </a:r>
          </a:p>
          <a:p>
            <a:pPr lvl="1"/>
            <a:r>
              <a:rPr lang="en-US" dirty="0" smtClean="0"/>
              <a:t>Best designed by domain experts. 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query terms generally not a good </a:t>
            </a:r>
            <a:r>
              <a:rPr lang="en-US" dirty="0" smtClean="0"/>
              <a:t>idea. </a:t>
            </a:r>
          </a:p>
          <a:p>
            <a:r>
              <a:rPr lang="en-US" dirty="0">
                <a:ea typeface="ＭＳ Ｐゴシック" charset="-128"/>
              </a:rPr>
              <a:t>Relevance assessments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Human judges, time-consuming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Are human panels perfect</a:t>
            </a:r>
            <a:r>
              <a:rPr lang="en-US" dirty="0" smtClean="0">
                <a:ea typeface="ＭＳ Ｐゴシック" charset="-128"/>
              </a:rPr>
              <a:t>?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Kappa Measure for Inter-Judge (Dis)agreement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Kappa measure</a:t>
            </a:r>
            <a:endParaRPr lang="en-US" dirty="0"/>
          </a:p>
          <a:p>
            <a:pPr lvl="1" eaLnBrk="1" hangingPunct="1"/>
            <a:r>
              <a:rPr lang="en-US" dirty="0">
                <a:ea typeface="ＭＳ Ｐゴシック" charset="-128"/>
              </a:rPr>
              <a:t>Agreement measure among judges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Designed for categorical judgments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Corrects for chance agreement</a:t>
            </a:r>
          </a:p>
          <a:p>
            <a:pPr lvl="1"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Kappa = [ P(A) – P(E) ] / [ 1 – P(E) </a:t>
            </a:r>
            <a:r>
              <a:rPr lang="en-US" dirty="0" smtClean="0">
                <a:ea typeface="ＭＳ Ｐゴシック" charset="-128"/>
              </a:rPr>
              <a:t>]</a:t>
            </a:r>
            <a:endParaRPr lang="en-US" dirty="0">
              <a:ea typeface="ＭＳ Ｐゴシック" charset="-128"/>
            </a:endParaRPr>
          </a:p>
          <a:p>
            <a:pPr lvl="1" eaLnBrk="1" hangingPunct="1"/>
            <a:r>
              <a:rPr lang="en-US" dirty="0">
                <a:ea typeface="ＭＳ Ｐゴシック" charset="-128"/>
              </a:rPr>
              <a:t>P(A) – proportion of time judges agree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P(E) – what agreement would be by chance</a:t>
            </a:r>
          </a:p>
          <a:p>
            <a:pPr lvl="1"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Kappa </a:t>
            </a:r>
            <a:r>
              <a:rPr lang="en-US" dirty="0">
                <a:ea typeface="ＭＳ Ｐゴシック" charset="-128"/>
              </a:rPr>
              <a:t>= 0 for chance agreement, 1 for total agreement</a:t>
            </a:r>
            <a:r>
              <a:rPr lang="en-US" dirty="0" smtClean="0">
                <a:ea typeface="ＭＳ Ｐゴシック" charset="-128"/>
              </a:rPr>
              <a:t>.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Kappa Measure: Example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62150"/>
            <a:ext cx="80486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Kappa Measure: Example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P(A) = 370/400 = </a:t>
            </a:r>
            <a:r>
              <a:rPr lang="en-US" dirty="0" smtClean="0">
                <a:ea typeface="ＭＳ Ｐゴシック" charset="-128"/>
              </a:rPr>
              <a:t>0.925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P(</a:t>
            </a:r>
            <a:r>
              <a:rPr lang="en-US" dirty="0" err="1">
                <a:ea typeface="ＭＳ Ｐゴシック" charset="-128"/>
              </a:rPr>
              <a:t>nonrelevant</a:t>
            </a:r>
            <a:r>
              <a:rPr lang="en-US" dirty="0">
                <a:ea typeface="ＭＳ Ｐゴシック" charset="-128"/>
              </a:rPr>
              <a:t>) = (</a:t>
            </a:r>
            <a:r>
              <a:rPr lang="en-US" dirty="0" smtClean="0">
                <a:ea typeface="ＭＳ Ｐゴシック" charset="-128"/>
              </a:rPr>
              <a:t>10+70+</a:t>
            </a:r>
            <a:r>
              <a:rPr lang="en-US" dirty="0">
                <a:ea typeface="ＭＳ Ｐゴシック" charset="-128"/>
              </a:rPr>
              <a:t>20+</a:t>
            </a:r>
            <a:r>
              <a:rPr lang="en-US" dirty="0" smtClean="0">
                <a:ea typeface="ＭＳ Ｐゴシック" charset="-128"/>
              </a:rPr>
              <a:t>70</a:t>
            </a:r>
            <a:r>
              <a:rPr lang="en-US" dirty="0">
                <a:ea typeface="ＭＳ Ｐゴシック" charset="-128"/>
              </a:rPr>
              <a:t>)/800 = </a:t>
            </a:r>
            <a:r>
              <a:rPr lang="en-US" dirty="0" smtClean="0">
                <a:ea typeface="ＭＳ Ｐゴシック" charset="-128"/>
              </a:rPr>
              <a:t>0.2125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Regardless of judges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P(relevant) = (</a:t>
            </a:r>
            <a:r>
              <a:rPr lang="en-US" dirty="0" smtClean="0">
                <a:ea typeface="ＭＳ Ｐゴシック" charset="-128"/>
              </a:rPr>
              <a:t>10+</a:t>
            </a:r>
            <a:r>
              <a:rPr lang="en-US" dirty="0">
                <a:ea typeface="ＭＳ Ｐゴシック" charset="-128"/>
              </a:rPr>
              <a:t>300+</a:t>
            </a:r>
            <a:r>
              <a:rPr lang="en-US" dirty="0" smtClean="0">
                <a:ea typeface="ＭＳ Ｐゴシック" charset="-128"/>
              </a:rPr>
              <a:t>20+300</a:t>
            </a:r>
            <a:r>
              <a:rPr lang="en-US" dirty="0">
                <a:ea typeface="ＭＳ Ｐゴシック" charset="-128"/>
              </a:rPr>
              <a:t>)/800 = </a:t>
            </a:r>
            <a:r>
              <a:rPr lang="en-US" dirty="0" smtClean="0">
                <a:ea typeface="ＭＳ Ｐゴシック" charset="-128"/>
              </a:rPr>
              <a:t>0.7878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Regardless of </a:t>
            </a:r>
            <a:r>
              <a:rPr lang="en-US" dirty="0" smtClean="0">
                <a:ea typeface="ＭＳ Ｐゴシック" charset="-128"/>
              </a:rPr>
              <a:t>judges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P(E) = 0.2125^2 + 0.7878^2 = 0.665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Kappa = (0.925 – 0.665)/(1-0.665) = 0.776</a:t>
            </a:r>
          </a:p>
          <a:p>
            <a:pPr eaLnBrk="1" hangingPunct="1"/>
            <a:endParaRPr lang="en-US" sz="2000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Kappa &gt; 0.8 = good agreement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0.67 &lt; Kappa &lt; 0.8 -&gt; “tentative conclusions</a:t>
            </a:r>
            <a:r>
              <a:rPr lang="en-US" dirty="0" smtClean="0">
                <a:ea typeface="ＭＳ Ｐゴシック" charset="-128"/>
              </a:rPr>
              <a:t>”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Depends on </a:t>
            </a:r>
            <a:r>
              <a:rPr lang="en-US" dirty="0" smtClean="0">
                <a:ea typeface="ＭＳ Ｐゴシック" charset="-128"/>
              </a:rPr>
              <a:t>the purpose </a:t>
            </a:r>
            <a:r>
              <a:rPr lang="en-US" dirty="0">
                <a:ea typeface="ＭＳ Ｐゴシック" charset="-128"/>
              </a:rPr>
              <a:t>of </a:t>
            </a:r>
            <a:r>
              <a:rPr lang="en-US" dirty="0" smtClean="0">
                <a:ea typeface="ＭＳ Ｐゴシック" charset="-128"/>
              </a:rPr>
              <a:t>a study 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For &gt;2 judges: </a:t>
            </a:r>
            <a:r>
              <a:rPr lang="en-US" dirty="0" smtClean="0">
                <a:ea typeface="ＭＳ Ｐゴシック" charset="-128"/>
              </a:rPr>
              <a:t>we can use an average </a:t>
            </a:r>
            <a:r>
              <a:rPr lang="en-US" dirty="0">
                <a:ea typeface="ＭＳ Ｐゴシック" charset="-128"/>
              </a:rPr>
              <a:t>pairwise </a:t>
            </a:r>
            <a:r>
              <a:rPr lang="en-US" dirty="0" smtClean="0">
                <a:ea typeface="ＭＳ Ｐゴシック" charset="-128"/>
              </a:rPr>
              <a:t>Kappa values. 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19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Critique of Pure Relevance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Relevance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C00000"/>
                </a:solidFill>
              </a:rPr>
              <a:t>Marginal Relevance</a:t>
            </a:r>
          </a:p>
          <a:p>
            <a:pPr lvl="1" eaLnBrk="1" hangingPunct="1"/>
            <a:r>
              <a:rPr lang="en-US" dirty="0" smtClean="0"/>
              <a:t>Marginal relevance: what is additional, new information after looking at the previously ranked documents?</a:t>
            </a:r>
          </a:p>
          <a:p>
            <a:pPr lvl="1" eaLnBrk="1" hangingPunct="1"/>
            <a:r>
              <a:rPr lang="en-US" dirty="0"/>
              <a:t>A document can be redundant even if it is highly </a:t>
            </a:r>
            <a:r>
              <a:rPr lang="en-US" dirty="0" smtClean="0"/>
              <a:t>relevant. </a:t>
            </a:r>
          </a:p>
          <a:p>
            <a:pPr lvl="1" eaLnBrk="1" hangingPunct="1"/>
            <a:r>
              <a:rPr lang="en-US" dirty="0" smtClean="0"/>
              <a:t>There could be duplicates, or the </a:t>
            </a:r>
            <a:r>
              <a:rPr lang="en-US" dirty="0"/>
              <a:t>same information from different </a:t>
            </a:r>
            <a:r>
              <a:rPr lang="en-US" dirty="0" smtClean="0"/>
              <a:t>sources. </a:t>
            </a:r>
          </a:p>
          <a:p>
            <a:pPr lvl="1" eaLnBrk="1" hangingPunct="1"/>
            <a:r>
              <a:rPr lang="en-US" dirty="0"/>
              <a:t>Marginal relevance is a better measure of utility for the user</a:t>
            </a:r>
            <a:r>
              <a:rPr lang="en-US" dirty="0" smtClean="0"/>
              <a:t>. 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r>
              <a:rPr lang="en-US" dirty="0"/>
              <a:t>Other factors: diversity, novelty, </a:t>
            </a:r>
            <a:r>
              <a:rPr lang="en-US" dirty="0" err="1"/>
              <a:t>recency</a:t>
            </a:r>
            <a:r>
              <a:rPr lang="en-US" dirty="0"/>
              <a:t>, </a:t>
            </a: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Can We Avoid Human Judgment?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Human judgments makes experimental work </a:t>
            </a:r>
            <a:r>
              <a:rPr lang="en-US" dirty="0" smtClean="0"/>
              <a:t>hard</a:t>
            </a:r>
          </a:p>
          <a:p>
            <a:pPr lvl="1" eaLnBrk="1" hangingPunct="1"/>
            <a:r>
              <a:rPr lang="en-US" dirty="0"/>
              <a:t>Especially on a large scale</a:t>
            </a:r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/>
              <a:t>In some very specific settings, can use </a:t>
            </a:r>
            <a:r>
              <a:rPr lang="en-US" dirty="0" smtClean="0"/>
              <a:t>proxies</a:t>
            </a:r>
          </a:p>
          <a:p>
            <a:pPr eaLnBrk="1" hangingPunct="1"/>
            <a:r>
              <a:rPr lang="en-US" dirty="0"/>
              <a:t>Implicit relevance judgments for web search: </a:t>
            </a:r>
            <a:r>
              <a:rPr lang="en-US" dirty="0" smtClean="0"/>
              <a:t>clicks</a:t>
            </a:r>
          </a:p>
        </p:txBody>
      </p:sp>
    </p:spTree>
    <p:extLst>
      <p:ext uri="{BB962C8B-B14F-4D97-AF65-F5344CB8AC3E}">
        <p14:creationId xmlns:p14="http://schemas.microsoft.com/office/powerpoint/2010/main" val="21403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A/B Testing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914400"/>
            <a:ext cx="8186738" cy="35750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Purpose: Test a single innovation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Prerequisite: You have a large search engine up and running.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Have most users use old system</a:t>
            </a:r>
          </a:p>
          <a:p>
            <a:pPr eaLnBrk="1" hangingPunct="1"/>
            <a:r>
              <a:rPr lang="en-US" dirty="0">
                <a:ea typeface="ＭＳ Ｐゴシック" charset="-128"/>
              </a:rPr>
              <a:t>Divert a small proportion of traffic (e.g., 1%) to the new system that includes the </a:t>
            </a:r>
            <a:r>
              <a:rPr lang="en-US" dirty="0" smtClean="0">
                <a:ea typeface="ＭＳ Ｐゴシック" charset="-128"/>
              </a:rPr>
              <a:t>innovation. 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Evaluate with an “automatic” measure like </a:t>
            </a:r>
            <a:r>
              <a:rPr lang="en-US" dirty="0" err="1">
                <a:ea typeface="ＭＳ Ｐゴシック" charset="-128"/>
              </a:rPr>
              <a:t>clickthrough</a:t>
            </a:r>
            <a:r>
              <a:rPr lang="en-US" dirty="0">
                <a:ea typeface="ＭＳ Ｐゴシック" charset="-128"/>
              </a:rPr>
              <a:t> on first </a:t>
            </a:r>
            <a:r>
              <a:rPr lang="en-US" dirty="0" smtClean="0">
                <a:ea typeface="ＭＳ Ｐゴシック" charset="-128"/>
              </a:rPr>
              <a:t>result. 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Now we can directly see if the innovation does improve user </a:t>
            </a:r>
            <a:r>
              <a:rPr lang="en-US" dirty="0" smtClean="0">
                <a:ea typeface="ＭＳ Ｐゴシック" charset="-128"/>
              </a:rPr>
              <a:t>happiness. 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Probably the evaluation methodology that large search engines trust </a:t>
            </a:r>
            <a:r>
              <a:rPr lang="en-US" dirty="0" smtClean="0">
                <a:ea typeface="ＭＳ Ｐゴシック" charset="-128"/>
              </a:rPr>
              <a:t>most. </a:t>
            </a:r>
            <a:endParaRPr lang="en-US" dirty="0">
              <a:ea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</a:rPr>
              <a:t>In </a:t>
            </a:r>
            <a:r>
              <a:rPr lang="en-US" dirty="0" smtClean="0">
                <a:ea typeface="ＭＳ Ｐゴシック" charset="-128"/>
              </a:rPr>
              <a:t>principle, </a:t>
            </a:r>
            <a:r>
              <a:rPr lang="en-US" dirty="0">
                <a:ea typeface="ＭＳ Ｐゴシック" charset="-128"/>
              </a:rPr>
              <a:t>less powerful than doing a multivariate regression analysis, but easier to </a:t>
            </a:r>
            <a:r>
              <a:rPr lang="en-US" dirty="0" smtClean="0">
                <a:ea typeface="ＭＳ Ｐゴシック" charset="-128"/>
              </a:rPr>
              <a:t>understand. 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Microsoft example</a:t>
            </a:r>
            <a:r>
              <a:rPr lang="en-US" dirty="0">
                <a:ea typeface="ＭＳ Ｐゴシック" charset="-128"/>
              </a:rPr>
              <a:t>: </a:t>
            </a:r>
            <a:r>
              <a:rPr lang="en-US" dirty="0">
                <a:ea typeface="ＭＳ Ｐゴシック" charset="-128"/>
                <a:hlinkClick r:id="rId3"/>
              </a:rPr>
              <a:t>http://</a:t>
            </a:r>
            <a:r>
              <a:rPr lang="en-US" dirty="0" smtClean="0">
                <a:ea typeface="ＭＳ Ｐゴシック" charset="-128"/>
                <a:hlinkClick r:id="rId3"/>
              </a:rPr>
              <a:t>www.exp-platform.com/Pages/KDD2015KeynoteExPKohavi.aspx</a:t>
            </a:r>
            <a:r>
              <a:rPr lang="en-US" dirty="0" smtClean="0">
                <a:ea typeface="ＭＳ Ｐゴシック" charset="-128"/>
              </a:rPr>
              <a:t> 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6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Evaluating an IR System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Note: the </a:t>
            </a:r>
            <a:r>
              <a:rPr lang="en-US" altLang="ko-KR" b="1" dirty="0">
                <a:ea typeface="ＭＳ Ｐゴシック" panose="020B0600070205080204" pitchFamily="34" charset="-128"/>
              </a:rPr>
              <a:t>information need</a:t>
            </a:r>
            <a:r>
              <a:rPr lang="en-US" altLang="ko-KR" dirty="0">
                <a:ea typeface="ＭＳ Ｐゴシック" panose="020B0600070205080204" pitchFamily="34" charset="-128"/>
              </a:rPr>
              <a:t> is translated into a </a:t>
            </a:r>
            <a:r>
              <a:rPr lang="en-US" altLang="ko-KR" b="1" dirty="0">
                <a:ea typeface="ＭＳ Ｐゴシック" panose="020B0600070205080204" pitchFamily="34" charset="-128"/>
              </a:rPr>
              <a:t>query</a:t>
            </a: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Relevance is assessed relative to the </a:t>
            </a:r>
            <a:r>
              <a:rPr lang="en-US" altLang="ko-KR" b="1" dirty="0">
                <a:ea typeface="ＭＳ Ｐゴシック" panose="020B0600070205080204" pitchFamily="34" charset="-128"/>
              </a:rPr>
              <a:t>information need</a:t>
            </a:r>
            <a:r>
              <a:rPr lang="en-US" altLang="ko-KR" b="1" i="1" dirty="0">
                <a:ea typeface="ＭＳ Ｐゴシック" panose="020B0600070205080204" pitchFamily="34" charset="-128"/>
              </a:rPr>
              <a:t> </a:t>
            </a:r>
            <a:r>
              <a:rPr lang="en-US" altLang="ko-KR" i="1" dirty="0">
                <a:ea typeface="ＭＳ Ｐゴシック" panose="020B0600070205080204" pitchFamily="34" charset="-128"/>
              </a:rPr>
              <a:t>not </a:t>
            </a:r>
            <a:r>
              <a:rPr lang="en-US" altLang="ko-KR" dirty="0">
                <a:ea typeface="ＭＳ Ｐゴシック" panose="020B0600070205080204" pitchFamily="34" charset="-128"/>
              </a:rPr>
              <a:t>the</a:t>
            </a:r>
            <a:r>
              <a:rPr lang="en-US" altLang="ko-KR" i="1" dirty="0">
                <a:ea typeface="ＭＳ Ｐゴシック" panose="020B0600070205080204" pitchFamily="34" charset="-128"/>
              </a:rPr>
              <a:t> </a:t>
            </a:r>
            <a:r>
              <a:rPr lang="en-US" altLang="ko-KR" b="1" dirty="0">
                <a:ea typeface="ＭＳ Ｐゴシック" panose="020B0600070205080204" pitchFamily="34" charset="-128"/>
              </a:rPr>
              <a:t>query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e.g</a:t>
            </a:r>
            <a:r>
              <a:rPr lang="en-US" altLang="ko-KR" dirty="0">
                <a:ea typeface="ＭＳ Ｐゴシック" panose="020B0600070205080204" pitchFamily="34" charset="-128"/>
              </a:rPr>
              <a:t>., </a:t>
            </a:r>
            <a:r>
              <a:rPr lang="en-US" altLang="ko-KR" u="sng" dirty="0">
                <a:ea typeface="ＭＳ Ｐゴシック" panose="020B0600070205080204" pitchFamily="34" charset="-128"/>
              </a:rPr>
              <a:t>Information need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en-US" altLang="ko-KR" i="1" dirty="0">
                <a:ea typeface="ＭＳ Ｐゴシック" panose="020B0600070205080204" pitchFamily="34" charset="-128"/>
              </a:rPr>
              <a:t>I'm looking for information on whether drinking red wine is more effective at reducing your risk of heart attacks than white wine.</a:t>
            </a:r>
          </a:p>
          <a:p>
            <a:pPr lvl="1" eaLnBrk="1" hangingPunct="1"/>
            <a:r>
              <a:rPr lang="en-US" altLang="ko-KR" u="sng" dirty="0">
                <a:ea typeface="ＭＳ Ｐゴシック" panose="020B0600070205080204" pitchFamily="34" charset="-128"/>
              </a:rPr>
              <a:t>Query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en-US" altLang="ko-KR" b="1" i="1" dirty="0">
                <a:ea typeface="ＭＳ Ｐゴシック" panose="020B0600070205080204" pitchFamily="34" charset="-128"/>
              </a:rPr>
              <a:t>wine red white heart attack effective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Evaluate whether the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document </a:t>
            </a:r>
            <a:r>
              <a:rPr lang="en-US" altLang="ko-KR" dirty="0">
                <a:ea typeface="ＭＳ Ｐゴシック" panose="020B0600070205080204" pitchFamily="34" charset="-128"/>
              </a:rPr>
              <a:t>addresses the information need, not whether it has these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words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Relevance measurement requires three elements: 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benchmark document collection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benchmark suite of queries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binary assessment of either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Relevance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or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Irrelevance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for ach query-doc pair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7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Further Reading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50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IIR book, Chapter 8</a:t>
            </a:r>
            <a:endParaRPr lang="en-US" dirty="0">
              <a:ea typeface="ＭＳ Ｐゴシック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Standard Relevance Benchmarks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TREC (</a:t>
            </a:r>
            <a:r>
              <a:rPr lang="en-US" altLang="ko-KR" dirty="0"/>
              <a:t>Text </a:t>
            </a:r>
            <a:r>
              <a:rPr lang="en-US" altLang="ko-KR" dirty="0" err="1"/>
              <a:t>REtrieval</a:t>
            </a:r>
            <a:r>
              <a:rPr lang="en-US" altLang="ko-KR" dirty="0"/>
              <a:t> </a:t>
            </a:r>
            <a:r>
              <a:rPr lang="en-US" altLang="ko-KR" dirty="0" smtClean="0"/>
              <a:t>Conference)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large IR testbed by National Institute of Standards and Technology (NIST)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“Retrieval tasks” specified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Human experts mark, for each query and for each doc, </a:t>
            </a:r>
            <a:r>
              <a:rPr lang="en-US" altLang="ko-KR" u="sng" dirty="0" smtClean="0">
                <a:ea typeface="ＭＳ Ｐゴシック" panose="020B0600070205080204" pitchFamily="34" charset="-128"/>
              </a:rPr>
              <a:t>Relevant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or </a:t>
            </a:r>
            <a:r>
              <a:rPr lang="en-US" altLang="ko-KR" u="sng" dirty="0" err="1" smtClean="0">
                <a:ea typeface="ＭＳ Ｐゴシック" panose="020B0600070205080204" pitchFamily="34" charset="-128"/>
              </a:rPr>
              <a:t>Nonrelevant</a:t>
            </a:r>
            <a:endParaRPr lang="en-US" altLang="ko-KR" u="sng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Or at least for subset of docs that some system returned for that query</a:t>
            </a:r>
          </a:p>
        </p:txBody>
      </p:sp>
    </p:spTree>
    <p:extLst>
      <p:ext uri="{BB962C8B-B14F-4D97-AF65-F5344CB8AC3E}">
        <p14:creationId xmlns:p14="http://schemas.microsoft.com/office/powerpoint/2010/main" val="1545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Binary Evaluation: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Precision and Recall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Documents labeled as relevant or not relevant </a:t>
            </a:r>
            <a:r>
              <a:rPr lang="en-US" altLang="ko-KR" dirty="0" smtClean="0"/>
              <a:t>with respect to a </a:t>
            </a:r>
            <a:r>
              <a:rPr lang="en-US" altLang="ko-KR" dirty="0"/>
              <a:t>query; For any </a:t>
            </a:r>
            <a:r>
              <a:rPr lang="en-US" altLang="ko-KR" dirty="0" smtClean="0"/>
              <a:t>fixed result </a:t>
            </a:r>
            <a:r>
              <a:rPr lang="en-US" altLang="ko-KR" dirty="0"/>
              <a:t>set (retrieved documents) of labeled documents</a:t>
            </a:r>
            <a:r>
              <a:rPr lang="en-US" altLang="ko-KR" dirty="0" smtClean="0"/>
              <a:t>:</a:t>
            </a:r>
          </a:p>
          <a:p>
            <a:pPr eaLnBrk="1" hangingPunct="1"/>
            <a:r>
              <a:rPr lang="en-US" altLang="ko-KR" b="1" dirty="0">
                <a:ea typeface="ＭＳ Ｐゴシック" panose="020B0600070205080204" pitchFamily="34" charset="-128"/>
              </a:rPr>
              <a:t>Precision</a:t>
            </a:r>
            <a:r>
              <a:rPr lang="en-US" altLang="ko-KR" dirty="0">
                <a:ea typeface="ＭＳ Ｐゴシック" panose="020B0600070205080204" pitchFamily="34" charset="-128"/>
              </a:rPr>
              <a:t>: fraction of retrieved docs that are relevant 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ko-KR" dirty="0">
                <a:ea typeface="ＭＳ Ｐゴシック" panose="020B0600070205080204" pitchFamily="34" charset="-128"/>
              </a:rPr>
              <a:t>	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= </a:t>
            </a:r>
            <a:r>
              <a:rPr lang="en-US" altLang="ko-KR" dirty="0">
                <a:ea typeface="ＭＳ Ｐゴシック" panose="020B0600070205080204" pitchFamily="34" charset="-128"/>
              </a:rPr>
              <a:t>P(</a:t>
            </a:r>
            <a:r>
              <a:rPr lang="en-US" altLang="ko-KR" dirty="0" err="1">
                <a:ea typeface="ＭＳ Ｐゴシック" panose="020B0600070205080204" pitchFamily="34" charset="-128"/>
              </a:rPr>
              <a:t>relevant|retrieved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ko-KR" b="1" dirty="0">
                <a:ea typeface="ＭＳ Ｐゴシック" panose="020B0600070205080204" pitchFamily="34" charset="-128"/>
              </a:rPr>
              <a:t>Recall</a:t>
            </a:r>
            <a:r>
              <a:rPr lang="en-US" altLang="ko-KR" dirty="0">
                <a:ea typeface="ＭＳ Ｐゴシック" panose="020B0600070205080204" pitchFamily="34" charset="-128"/>
              </a:rPr>
              <a:t>: fraction of relevant docs that are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retrieved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	= P(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retrieved|relevant</a:t>
            </a:r>
            <a:r>
              <a:rPr lang="en-US" altLang="ko-KR" smtClean="0">
                <a:ea typeface="ＭＳ Ｐゴシック" panose="020B0600070205080204" pitchFamily="34" charset="-128"/>
              </a:rPr>
              <a:t>)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6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Confusion Matrix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True positive (</a:t>
            </a:r>
            <a:r>
              <a:rPr lang="en-US" altLang="ko-KR" dirty="0" err="1" smtClean="0">
                <a:solidFill>
                  <a:srgbClr val="0070C0"/>
                </a:solidFill>
              </a:rPr>
              <a:t>tp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Retrieved </a:t>
            </a:r>
            <a:r>
              <a:rPr lang="en-US" altLang="ko-KR" dirty="0" smtClean="0"/>
              <a:t>(predicted as relevant) and </a:t>
            </a:r>
            <a:r>
              <a:rPr lang="en-US" altLang="ko-KR" dirty="0" smtClean="0">
                <a:solidFill>
                  <a:srgbClr val="C00000"/>
                </a:solidFill>
              </a:rPr>
              <a:t>indeed relevant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True </a:t>
            </a:r>
            <a:r>
              <a:rPr lang="en-US" altLang="ko-KR" dirty="0" smtClean="0">
                <a:solidFill>
                  <a:srgbClr val="0070C0"/>
                </a:solidFill>
              </a:rPr>
              <a:t>negative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tn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Not Retrieved </a:t>
            </a:r>
            <a:r>
              <a:rPr lang="en-US" altLang="ko-KR" dirty="0"/>
              <a:t>(predicted as </a:t>
            </a:r>
            <a:r>
              <a:rPr lang="en-US" altLang="ko-KR" dirty="0" err="1" smtClean="0"/>
              <a:t>nonrelevant</a:t>
            </a:r>
            <a:r>
              <a:rPr lang="en-US" altLang="ko-KR" dirty="0"/>
              <a:t>) and indeed </a:t>
            </a:r>
            <a:r>
              <a:rPr lang="en-US" altLang="ko-KR" dirty="0" err="1" smtClean="0">
                <a:solidFill>
                  <a:srgbClr val="C00000"/>
                </a:solidFill>
              </a:rPr>
              <a:t>nonrelevant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False positive (</a:t>
            </a:r>
            <a:r>
              <a:rPr lang="en-US" altLang="ko-KR" dirty="0" err="1" smtClean="0">
                <a:solidFill>
                  <a:srgbClr val="0070C0"/>
                </a:solidFill>
              </a:rPr>
              <a:t>fp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Retrieved</a:t>
            </a:r>
            <a:r>
              <a:rPr lang="en-US" altLang="ko-KR" dirty="0"/>
              <a:t> (predicted as relevant</a:t>
            </a:r>
            <a:r>
              <a:rPr lang="en-US" altLang="ko-KR" dirty="0" smtClean="0"/>
              <a:t>), but in fact </a:t>
            </a:r>
            <a:r>
              <a:rPr lang="en-US" altLang="ko-KR" dirty="0" err="1" smtClean="0">
                <a:solidFill>
                  <a:srgbClr val="C00000"/>
                </a:solidFill>
              </a:rPr>
              <a:t>nonrelevant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False </a:t>
            </a:r>
            <a:r>
              <a:rPr lang="en-US" altLang="ko-KR" dirty="0" smtClean="0">
                <a:solidFill>
                  <a:srgbClr val="0070C0"/>
                </a:solidFill>
              </a:rPr>
              <a:t>negative (</a:t>
            </a:r>
            <a:r>
              <a:rPr lang="en-US" altLang="ko-KR" dirty="0" err="1" smtClean="0">
                <a:solidFill>
                  <a:srgbClr val="0070C0"/>
                </a:solidFill>
              </a:rPr>
              <a:t>fn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Not Retrieved</a:t>
            </a:r>
            <a:r>
              <a:rPr lang="en-US" altLang="ko-KR" dirty="0" smtClean="0"/>
              <a:t> </a:t>
            </a:r>
            <a:r>
              <a:rPr lang="en-US" altLang="ko-KR" dirty="0"/>
              <a:t>(predicted as </a:t>
            </a:r>
            <a:r>
              <a:rPr lang="en-US" altLang="ko-KR" dirty="0" err="1" smtClean="0"/>
              <a:t>nonrelevant</a:t>
            </a:r>
            <a:r>
              <a:rPr lang="en-US" altLang="ko-KR" dirty="0"/>
              <a:t>), but in fact </a:t>
            </a:r>
            <a:r>
              <a:rPr lang="en-US" altLang="ko-KR" dirty="0" smtClean="0">
                <a:solidFill>
                  <a:srgbClr val="C00000"/>
                </a:solidFill>
              </a:rPr>
              <a:t>relevant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63917"/>
              </p:ext>
            </p:extLst>
          </p:nvPr>
        </p:nvGraphicFramePr>
        <p:xfrm>
          <a:off x="1524000" y="12954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295400" y="1752600"/>
            <a:ext cx="66294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267200" y="1752600"/>
            <a:ext cx="6096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Precision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ko-KR" dirty="0">
                <a:ea typeface="ＭＳ Ｐゴシック" panose="020B0600070205080204" pitchFamily="34" charset="-128"/>
              </a:rPr>
              <a:t> =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/ (</a:t>
            </a:r>
            <a:r>
              <a:rPr lang="en-US" altLang="ko-KR" dirty="0" err="1">
                <a:ea typeface="ＭＳ Ｐゴシック" panose="020B0600070205080204" pitchFamily="34" charset="-128"/>
              </a:rPr>
              <a:t>tp</a:t>
            </a:r>
            <a:r>
              <a:rPr lang="en-US" altLang="ko-KR" dirty="0">
                <a:ea typeface="ＭＳ Ｐゴシック" panose="020B0600070205080204" pitchFamily="34" charset="-128"/>
              </a:rPr>
              <a:t> + </a:t>
            </a:r>
            <a:r>
              <a:rPr lang="en-US" altLang="ko-KR" dirty="0" err="1">
                <a:ea typeface="ＭＳ Ｐゴシック" panose="020B0600070205080204" pitchFamily="34" charset="-128"/>
              </a:rPr>
              <a:t>fp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</a:t>
            </a:r>
            <a:endParaRPr lang="en-US" altLang="ko-KR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66434"/>
              </p:ext>
            </p:extLst>
          </p:nvPr>
        </p:nvGraphicFramePr>
        <p:xfrm>
          <a:off x="1524000" y="1295400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3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heme/theme1.xml><?xml version="1.0" encoding="utf-8"?>
<a:theme xmlns:a="http://schemas.openxmlformats.org/drawingml/2006/main" name="Blank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Custom 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0070C0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41084</TotalTime>
  <Words>2788</Words>
  <Application>Microsoft Office PowerPoint</Application>
  <PresentationFormat>On-screen Show (4:3)</PresentationFormat>
  <Paragraphs>614</Paragraphs>
  <Slides>50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Arial Unicode MS</vt:lpstr>
      <vt:lpstr>ＭＳ Ｐゴシック</vt:lpstr>
      <vt:lpstr>굴림</vt:lpstr>
      <vt:lpstr>Arial</vt:lpstr>
      <vt:lpstr>Calibri</vt:lpstr>
      <vt:lpstr>Cambria Math</vt:lpstr>
      <vt:lpstr>Lucida Sans</vt:lpstr>
      <vt:lpstr>Symbol</vt:lpstr>
      <vt:lpstr>Times New Roman</vt:lpstr>
      <vt:lpstr>Wingdings</vt:lpstr>
      <vt:lpstr>Blank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Equation</vt:lpstr>
      <vt:lpstr> COSE472(00):  Information Retrieval (정보검색)  Lecture 4. Evaluation</vt:lpstr>
      <vt:lpstr>Recap of the Last Lecture</vt:lpstr>
      <vt:lpstr>Today’s Topic: Evaluation</vt:lpstr>
      <vt:lpstr>Measures for a Search Engine</vt:lpstr>
      <vt:lpstr>Evaluating an IR System</vt:lpstr>
      <vt:lpstr>Standard Relevance Benchmarks</vt:lpstr>
      <vt:lpstr>Binary Evaluation:  Precision and Recall</vt:lpstr>
      <vt:lpstr>Confusion Matrix</vt:lpstr>
      <vt:lpstr>Precision</vt:lpstr>
      <vt:lpstr>Recall</vt:lpstr>
      <vt:lpstr>Accuracy</vt:lpstr>
      <vt:lpstr>Confusion Matrix: Example</vt:lpstr>
      <vt:lpstr>Should we instead use the accuracy measure for evaluation?</vt:lpstr>
      <vt:lpstr>Why not just use accuracy?</vt:lpstr>
      <vt:lpstr>Precision-Recall Tradeoff</vt:lpstr>
      <vt:lpstr>A Combined Measure: Fᵝ</vt:lpstr>
      <vt:lpstr>Fᵝ : Example</vt:lpstr>
      <vt:lpstr>Fᵝ : Why Harmonic Mean?</vt:lpstr>
      <vt:lpstr>Evaluating Ranked Results</vt:lpstr>
      <vt:lpstr>Evaluating Ranked Results: Example</vt:lpstr>
      <vt:lpstr>Evaluating Ranked Results: Example</vt:lpstr>
      <vt:lpstr>Summarizing Ranking Evaluation</vt:lpstr>
      <vt:lpstr>Average Precision: Example</vt:lpstr>
      <vt:lpstr>Average Precision</vt:lpstr>
      <vt:lpstr>Mean Average Precision (MAP)</vt:lpstr>
      <vt:lpstr>Mean Average Precision (MAP): Example</vt:lpstr>
      <vt:lpstr>Precision Recall Curve</vt:lpstr>
      <vt:lpstr>Interpolation</vt:lpstr>
      <vt:lpstr>Interpolation: Example</vt:lpstr>
      <vt:lpstr>Precision Recall Curve</vt:lpstr>
      <vt:lpstr>Average Precision at  Standard Recall Levels</vt:lpstr>
      <vt:lpstr>Average Precision-Recall Curve</vt:lpstr>
      <vt:lpstr>Average Precision-Recall Curve from 50 Queries</vt:lpstr>
      <vt:lpstr>Focusing on Top Documents</vt:lpstr>
      <vt:lpstr>Focusing on Top Documents: Methods</vt:lpstr>
      <vt:lpstr>Discounted Cumulative Gain (DCG)</vt:lpstr>
      <vt:lpstr>Discounted Cumulative Gain (DCG)</vt:lpstr>
      <vt:lpstr>Discounted Cumulative Gain (DCG)</vt:lpstr>
      <vt:lpstr>DCG Example</vt:lpstr>
      <vt:lpstr>Normalized DCG (NDCG)</vt:lpstr>
      <vt:lpstr>Variance</vt:lpstr>
      <vt:lpstr>Test Collections</vt:lpstr>
      <vt:lpstr>From Document Collections to Test Collections</vt:lpstr>
      <vt:lpstr>Kappa Measure for Inter-Judge (Dis)agreement</vt:lpstr>
      <vt:lpstr>Kappa Measure: Example</vt:lpstr>
      <vt:lpstr>Kappa Measure: Example</vt:lpstr>
      <vt:lpstr>Critique of Pure Relevance</vt:lpstr>
      <vt:lpstr>Can We Avoid Human Judgment?</vt:lpstr>
      <vt:lpstr>A/B Testing</vt:lpstr>
      <vt:lpstr>Further Reading</vt:lpstr>
    </vt:vector>
  </TitlesOfParts>
  <Company>Pacific Northwest Versions panel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joyfull</cp:lastModifiedBy>
  <cp:revision>1355</cp:revision>
  <dcterms:created xsi:type="dcterms:W3CDTF">2009-06-08T22:01:17Z</dcterms:created>
  <dcterms:modified xsi:type="dcterms:W3CDTF">2015-09-21T07:27:23Z</dcterms:modified>
</cp:coreProperties>
</file>