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125" d="100"/>
          <a:sy n="125" d="100"/>
        </p:scale>
        <p:origin x="153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244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E4E6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Shape 1"/>
          <p:cNvSpPr/>
          <p:nvPr/>
        </p:nvSpPr>
        <p:spPr>
          <a:xfrm>
            <a:off x="952805" y="761695"/>
            <a:ext cx="381305" cy="381305"/>
          </a:xfrm>
          <a:prstGeom prst="rect">
            <a:avLst/>
          </a:prstGeom>
          <a:noFill/>
          <a:ln w="25400">
            <a:solidFill>
              <a:srgbClr val="DC143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9905695" y="5048402"/>
            <a:ext cx="381305" cy="381305"/>
          </a:xfrm>
          <a:prstGeom prst="rect">
            <a:avLst/>
          </a:prstGeom>
          <a:noFill/>
          <a:ln w="25400">
            <a:solidFill>
              <a:srgbClr val="DC143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0477195" y="1904695"/>
            <a:ext cx="286207" cy="286207"/>
          </a:xfrm>
          <a:prstGeom prst="rect">
            <a:avLst/>
          </a:prstGeom>
          <a:noFill/>
          <a:ln w="25400">
            <a:solidFill>
              <a:srgbClr val="DC143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714500" y="4809744"/>
            <a:ext cx="333756" cy="333756"/>
          </a:xfrm>
          <a:prstGeom prst="rect">
            <a:avLst/>
          </a:prstGeom>
          <a:noFill/>
          <a:ln w="25400">
            <a:solidFill>
              <a:srgbClr val="DC143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238598" y="1076249"/>
            <a:ext cx="952805" cy="666598"/>
          </a:xfrm>
          <a:prstGeom prst="roundRect">
            <a:avLst>
              <a:gd name="adj" fmla="val 15677"/>
            </a:avLst>
          </a:prstGeom>
          <a:solidFill>
            <a:srgbClr val="DC143C">
              <a:alpha val="5000"/>
            </a:srgbClr>
          </a:solidFill>
          <a:ln w="50800">
            <a:solidFill>
              <a:srgbClr val="DC143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676595" y="1371600"/>
            <a:ext cx="701345" cy="413309"/>
          </a:xfrm>
          <a:prstGeom prst="roundRect">
            <a:avLst>
              <a:gd name="adj" fmla="val 20395"/>
            </a:avLst>
          </a:prstGeom>
          <a:solidFill>
            <a:srgbClr val="DC143C">
              <a:alpha val="15000"/>
            </a:srgbClr>
          </a:solidFill>
          <a:ln/>
        </p:spPr>
      </p:sp>
      <p:sp>
        <p:nvSpPr>
          <p:cNvPr id="9" name="Shape 7"/>
          <p:cNvSpPr/>
          <p:nvPr/>
        </p:nvSpPr>
        <p:spPr>
          <a:xfrm>
            <a:off x="5429707" y="1819656"/>
            <a:ext cx="571500" cy="38405"/>
          </a:xfrm>
          <a:prstGeom prst="rect">
            <a:avLst/>
          </a:prstGeom>
          <a:solidFill>
            <a:srgbClr val="DC143C"/>
          </a:solidFill>
          <a:ln/>
        </p:spPr>
      </p:sp>
      <p:sp>
        <p:nvSpPr>
          <p:cNvPr id="10" name="Shape 8"/>
          <p:cNvSpPr/>
          <p:nvPr/>
        </p:nvSpPr>
        <p:spPr>
          <a:xfrm>
            <a:off x="5715000" y="1705356"/>
            <a:ext cx="190195" cy="114300"/>
          </a:xfrm>
          <a:prstGeom prst="rect">
            <a:avLst/>
          </a:prstGeom>
          <a:solidFill>
            <a:srgbClr val="DC143C"/>
          </a:solidFill>
          <a:ln/>
        </p:spPr>
      </p:sp>
      <p:sp>
        <p:nvSpPr>
          <p:cNvPr id="11" name="Text 9"/>
          <p:cNvSpPr txBox="1"/>
          <p:nvPr/>
        </p:nvSpPr>
        <p:spPr>
          <a:xfrm>
            <a:off x="1662379" y="2143354"/>
            <a:ext cx="8716061" cy="10003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LGD Trend Hub 디스플레이</a:t>
            </a:r>
            <a:endParaRPr lang="en-US" sz="5400" dirty="0"/>
          </a:p>
        </p:txBody>
      </p:sp>
      <p:sp>
        <p:nvSpPr>
          <p:cNvPr id="12" name="Text 10"/>
          <p:cNvSpPr txBox="1"/>
          <p:nvPr/>
        </p:nvSpPr>
        <p:spPr>
          <a:xfrm>
            <a:off x="3063240" y="3365906"/>
            <a:ext cx="5600700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1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OLED 중심 전환과 IT·차량용 시장 확대가 이끄는</a:t>
            </a:r>
            <a:endParaRPr lang="en-US" sz="2100" dirty="0"/>
          </a:p>
        </p:txBody>
      </p:sp>
      <p:sp>
        <p:nvSpPr>
          <p:cNvPr id="13" name="Text 11"/>
          <p:cNvSpPr txBox="1"/>
          <p:nvPr/>
        </p:nvSpPr>
        <p:spPr>
          <a:xfrm>
            <a:off x="4053535" y="3792931"/>
            <a:ext cx="3620110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1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디스플레이 산업의 새로운 도약</a:t>
            </a:r>
            <a:endParaRPr lang="en-US" sz="2100" dirty="0"/>
          </a:p>
        </p:txBody>
      </p:sp>
      <p:sp>
        <p:nvSpPr>
          <p:cNvPr id="14" name="Shape 12"/>
          <p:cNvSpPr/>
          <p:nvPr/>
        </p:nvSpPr>
        <p:spPr>
          <a:xfrm>
            <a:off x="4160520" y="4581144"/>
            <a:ext cx="3200400" cy="514807"/>
          </a:xfrm>
          <a:prstGeom prst="roundRect">
            <a:avLst>
              <a:gd name="adj" fmla="val 164463"/>
            </a:avLst>
          </a:prstGeom>
          <a:solidFill>
            <a:srgbClr val="FFFFFF"/>
          </a:solidFill>
          <a:ln/>
          <a:effectLst>
            <a:outerShdw blurRad="76200" dist="25400" dir="5400000" algn="bl" rotWithShape="0">
              <a:srgbClr val="DC143C">
                <a:alpha val="15000"/>
              </a:srgbClr>
            </a:outerShdw>
          </a:effectLst>
        </p:spPr>
      </p:sp>
      <p:pic>
        <p:nvPicPr>
          <p:cNvPr id="15" name="Image 0" descr="preencoded.png"/>
          <p:cNvPicPr>
            <a:picLocks noChangeAspect="1"/>
          </p:cNvPicPr>
          <p:nvPr/>
        </p:nvPicPr>
        <p:blipFill>
          <a:blip r:embed="rId3"/>
          <a:srcRect l="-1648" r="-1648"/>
          <a:stretch/>
        </p:blipFill>
        <p:spPr>
          <a:xfrm>
            <a:off x="4465015" y="4748479"/>
            <a:ext cx="171907" cy="190195"/>
          </a:xfrm>
          <a:prstGeom prst="rect">
            <a:avLst/>
          </a:prstGeom>
        </p:spPr>
      </p:pic>
      <p:sp>
        <p:nvSpPr>
          <p:cNvPr id="16" name="Text 13"/>
          <p:cNvSpPr txBox="1"/>
          <p:nvPr/>
        </p:nvSpPr>
        <p:spPr>
          <a:xfrm>
            <a:off x="4712818" y="4695444"/>
            <a:ext cx="2486254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5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검색기간: 2025.10.4 ~ 10.19</a:t>
            </a:r>
            <a:endParaRPr lang="en-US"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E4E6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76402" y="352044"/>
            <a:ext cx="8215884" cy="4672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5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옴디아, 2025년 대면적 디스플레이 출하량 2.8% 증가 전망</a:t>
            </a:r>
            <a:endParaRPr lang="en-US" sz="25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6402" y="932688"/>
            <a:ext cx="133502" cy="133502"/>
          </a:xfrm>
          <a:prstGeom prst="rect">
            <a:avLst/>
          </a:prstGeom>
        </p:spPr>
      </p:pic>
      <p:sp>
        <p:nvSpPr>
          <p:cNvPr id="5" name="Text 2"/>
          <p:cNvSpPr txBox="1"/>
          <p:nvPr/>
        </p:nvSpPr>
        <p:spPr>
          <a:xfrm>
            <a:off x="666598" y="897026"/>
            <a:ext cx="12819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디스플레이 산업 뉴스</a:t>
            </a:r>
            <a:endParaRPr lang="en-US" sz="1000" dirty="0"/>
          </a:p>
        </p:txBody>
      </p:sp>
      <p:sp>
        <p:nvSpPr>
          <p:cNvPr id="6" name="Shape 3"/>
          <p:cNvSpPr/>
          <p:nvPr/>
        </p:nvSpPr>
        <p:spPr>
          <a:xfrm>
            <a:off x="476402" y="1335024"/>
            <a:ext cx="5115154" cy="485546"/>
          </a:xfrm>
          <a:prstGeom prst="roundRect">
            <a:avLst>
              <a:gd name="adj" fmla="val 29541"/>
            </a:avLst>
          </a:prstGeom>
          <a:solidFill>
            <a:srgbClr val="FFFFFF"/>
          </a:solidFill>
          <a:ln/>
          <a:effectLst>
            <a:outerShdw blurRad="63500" dist="25400" dir="5400000" algn="bl" rotWithShape="0">
              <a:srgbClr val="DC143C">
                <a:alpha val="8000"/>
              </a:srgbClr>
            </a:outerShdw>
          </a:effectLst>
        </p:spPr>
      </p:sp>
      <p:sp>
        <p:nvSpPr>
          <p:cNvPr id="7" name="Shape 4"/>
          <p:cNvSpPr/>
          <p:nvPr/>
        </p:nvSpPr>
        <p:spPr>
          <a:xfrm>
            <a:off x="476402" y="1954987"/>
            <a:ext cx="5115154" cy="485546"/>
          </a:xfrm>
          <a:prstGeom prst="roundRect">
            <a:avLst>
              <a:gd name="adj" fmla="val 29541"/>
            </a:avLst>
          </a:prstGeom>
          <a:solidFill>
            <a:srgbClr val="FFFFFF"/>
          </a:solidFill>
          <a:ln/>
          <a:effectLst>
            <a:outerShdw blurRad="63500" dist="25400" dir="5400000" algn="bl" rotWithShape="0">
              <a:srgbClr val="DC143C">
                <a:alpha val="8000"/>
              </a:srgbClr>
            </a:outerShdw>
          </a:effectLst>
        </p:spPr>
      </p:sp>
      <p:sp>
        <p:nvSpPr>
          <p:cNvPr id="8" name="Shape 5"/>
          <p:cNvSpPr/>
          <p:nvPr/>
        </p:nvSpPr>
        <p:spPr>
          <a:xfrm>
            <a:off x="476402" y="2574036"/>
            <a:ext cx="5115154" cy="485546"/>
          </a:xfrm>
          <a:prstGeom prst="roundRect">
            <a:avLst>
              <a:gd name="adj" fmla="val 29541"/>
            </a:avLst>
          </a:prstGeom>
          <a:solidFill>
            <a:srgbClr val="FFFFFF"/>
          </a:solidFill>
          <a:ln/>
          <a:effectLst>
            <a:outerShdw blurRad="63500" dist="25400" dir="5400000" algn="bl" rotWithShape="0">
              <a:srgbClr val="DC143C">
                <a:alpha val="8000"/>
              </a:srgbClr>
            </a:outerShdw>
          </a:effectLst>
        </p:spPr>
      </p:sp>
      <p:sp>
        <p:nvSpPr>
          <p:cNvPr id="9" name="Shape 6"/>
          <p:cNvSpPr/>
          <p:nvPr/>
        </p:nvSpPr>
        <p:spPr>
          <a:xfrm>
            <a:off x="476402" y="3193085"/>
            <a:ext cx="5115154" cy="485546"/>
          </a:xfrm>
          <a:prstGeom prst="roundRect">
            <a:avLst>
              <a:gd name="adj" fmla="val 29541"/>
            </a:avLst>
          </a:prstGeom>
          <a:solidFill>
            <a:srgbClr val="FFFFFF"/>
          </a:solidFill>
          <a:ln/>
          <a:effectLst>
            <a:outerShdw blurRad="63500" dist="25400" dir="5400000" algn="bl" rotWithShape="0">
              <a:srgbClr val="DC143C">
                <a:alpha val="8000"/>
              </a:srgbClr>
            </a:outerShdw>
          </a:effectLst>
        </p:spPr>
      </p:sp>
      <p:sp>
        <p:nvSpPr>
          <p:cNvPr id="10" name="Shape 7"/>
          <p:cNvSpPr/>
          <p:nvPr/>
        </p:nvSpPr>
        <p:spPr>
          <a:xfrm>
            <a:off x="476402" y="3812134"/>
            <a:ext cx="5115154" cy="485546"/>
          </a:xfrm>
          <a:prstGeom prst="roundRect">
            <a:avLst>
              <a:gd name="adj" fmla="val 29541"/>
            </a:avLst>
          </a:prstGeom>
          <a:solidFill>
            <a:srgbClr val="FFFFFF"/>
          </a:solidFill>
          <a:ln/>
          <a:effectLst>
            <a:outerShdw blurRad="63500" dist="25400" dir="5400000" algn="bl" rotWithShape="0">
              <a:srgbClr val="DC143C">
                <a:alpha val="8000"/>
              </a:srgbClr>
            </a:outerShdw>
          </a:effectLst>
        </p:spPr>
      </p:sp>
      <p:sp>
        <p:nvSpPr>
          <p:cNvPr id="11" name="Shape 8"/>
          <p:cNvSpPr/>
          <p:nvPr/>
        </p:nvSpPr>
        <p:spPr>
          <a:xfrm>
            <a:off x="476402" y="4431182"/>
            <a:ext cx="5115154" cy="485546"/>
          </a:xfrm>
          <a:prstGeom prst="roundRect">
            <a:avLst>
              <a:gd name="adj" fmla="val 29541"/>
            </a:avLst>
          </a:prstGeom>
          <a:solidFill>
            <a:srgbClr val="FFFFFF"/>
          </a:solidFill>
          <a:ln/>
          <a:effectLst>
            <a:outerShdw blurRad="63500" dist="25400" dir="5400000" algn="bl" rotWithShape="0">
              <a:srgbClr val="DC143C">
                <a:alpha val="8000"/>
              </a:srgbClr>
            </a:outerShdw>
          </a:effectLst>
        </p:spPr>
      </p:sp>
      <p:sp>
        <p:nvSpPr>
          <p:cNvPr id="12" name="Shape 9"/>
          <p:cNvSpPr/>
          <p:nvPr/>
        </p:nvSpPr>
        <p:spPr>
          <a:xfrm>
            <a:off x="647395" y="1516075"/>
            <a:ext cx="75895" cy="75895"/>
          </a:xfrm>
          <a:prstGeom prst="ellipse">
            <a:avLst/>
          </a:prstGeom>
          <a:solidFill>
            <a:srgbClr val="DC143C"/>
          </a:solidFill>
          <a:ln/>
        </p:spPr>
      </p:sp>
      <p:sp>
        <p:nvSpPr>
          <p:cNvPr id="13" name="Shape 10"/>
          <p:cNvSpPr/>
          <p:nvPr/>
        </p:nvSpPr>
        <p:spPr>
          <a:xfrm>
            <a:off x="647395" y="2135124"/>
            <a:ext cx="75895" cy="75895"/>
          </a:xfrm>
          <a:prstGeom prst="ellipse">
            <a:avLst/>
          </a:prstGeom>
          <a:solidFill>
            <a:srgbClr val="DC143C"/>
          </a:solidFill>
          <a:ln/>
        </p:spPr>
      </p:sp>
      <p:sp>
        <p:nvSpPr>
          <p:cNvPr id="14" name="Shape 11"/>
          <p:cNvSpPr/>
          <p:nvPr/>
        </p:nvSpPr>
        <p:spPr>
          <a:xfrm>
            <a:off x="647395" y="2755087"/>
            <a:ext cx="75895" cy="75895"/>
          </a:xfrm>
          <a:prstGeom prst="ellipse">
            <a:avLst/>
          </a:prstGeom>
          <a:solidFill>
            <a:srgbClr val="DC143C"/>
          </a:solidFill>
          <a:ln/>
        </p:spPr>
      </p:sp>
      <p:sp>
        <p:nvSpPr>
          <p:cNvPr id="15" name="Shape 12"/>
          <p:cNvSpPr/>
          <p:nvPr/>
        </p:nvSpPr>
        <p:spPr>
          <a:xfrm>
            <a:off x="647395" y="3374136"/>
            <a:ext cx="75895" cy="75895"/>
          </a:xfrm>
          <a:prstGeom prst="ellipse">
            <a:avLst/>
          </a:prstGeom>
          <a:solidFill>
            <a:srgbClr val="DC143C"/>
          </a:solidFill>
          <a:ln/>
        </p:spPr>
      </p:sp>
      <p:sp>
        <p:nvSpPr>
          <p:cNvPr id="16" name="Shape 13"/>
          <p:cNvSpPr/>
          <p:nvPr/>
        </p:nvSpPr>
        <p:spPr>
          <a:xfrm>
            <a:off x="647395" y="3993185"/>
            <a:ext cx="75895" cy="75895"/>
          </a:xfrm>
          <a:prstGeom prst="ellipse">
            <a:avLst/>
          </a:prstGeom>
          <a:solidFill>
            <a:srgbClr val="DC143C"/>
          </a:solidFill>
          <a:ln/>
        </p:spPr>
      </p:sp>
      <p:sp>
        <p:nvSpPr>
          <p:cNvPr id="17" name="Shape 14"/>
          <p:cNvSpPr/>
          <p:nvPr/>
        </p:nvSpPr>
        <p:spPr>
          <a:xfrm>
            <a:off x="647395" y="4612234"/>
            <a:ext cx="75895" cy="75895"/>
          </a:xfrm>
          <a:prstGeom prst="ellipse">
            <a:avLst/>
          </a:prstGeom>
          <a:solidFill>
            <a:srgbClr val="DC143C"/>
          </a:solidFill>
          <a:ln/>
        </p:spPr>
      </p:sp>
      <p:sp>
        <p:nvSpPr>
          <p:cNvPr id="18" name="Text 15"/>
          <p:cNvSpPr txBox="1"/>
          <p:nvPr/>
        </p:nvSpPr>
        <p:spPr>
          <a:xfrm>
            <a:off x="866851" y="1449324"/>
            <a:ext cx="269107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대면적 디스플레이 출하량 전년 대비</a:t>
            </a:r>
            <a:endParaRPr lang="en-US" sz="1300" dirty="0"/>
          </a:p>
        </p:txBody>
      </p:sp>
      <p:sp>
        <p:nvSpPr>
          <p:cNvPr id="19" name="Text 16"/>
          <p:cNvSpPr txBox="1"/>
          <p:nvPr/>
        </p:nvSpPr>
        <p:spPr>
          <a:xfrm>
            <a:off x="4211726" y="1449324"/>
            <a:ext cx="45262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전망</a:t>
            </a:r>
            <a:endParaRPr lang="en-US" sz="1300" dirty="0"/>
          </a:p>
        </p:txBody>
      </p:sp>
      <p:sp>
        <p:nvSpPr>
          <p:cNvPr id="20" name="Text 17"/>
          <p:cNvSpPr txBox="1"/>
          <p:nvPr/>
        </p:nvSpPr>
        <p:spPr>
          <a:xfrm>
            <a:off x="866851" y="2069287"/>
            <a:ext cx="146212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대면적 OLED 시장</a:t>
            </a:r>
            <a:endParaRPr lang="en-US" sz="1300" dirty="0"/>
          </a:p>
        </p:txBody>
      </p:sp>
      <p:sp>
        <p:nvSpPr>
          <p:cNvPr id="21" name="Text 18"/>
          <p:cNvSpPr txBox="1"/>
          <p:nvPr/>
        </p:nvSpPr>
        <p:spPr>
          <a:xfrm>
            <a:off x="3087014" y="2069287"/>
            <a:ext cx="16148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(모니터·노트북 주도)</a:t>
            </a:r>
            <a:endParaRPr lang="en-US" sz="1300" dirty="0"/>
          </a:p>
        </p:txBody>
      </p:sp>
      <p:sp>
        <p:nvSpPr>
          <p:cNvPr id="22" name="Text 19"/>
          <p:cNvSpPr txBox="1"/>
          <p:nvPr/>
        </p:nvSpPr>
        <p:spPr>
          <a:xfrm>
            <a:off x="866851" y="2688336"/>
            <a:ext cx="97657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LCD 출하량</a:t>
            </a:r>
            <a:endParaRPr lang="en-US" sz="1300" dirty="0"/>
          </a:p>
        </p:txBody>
      </p:sp>
      <p:sp>
        <p:nvSpPr>
          <p:cNvPr id="23" name="Text 20"/>
          <p:cNvSpPr txBox="1"/>
          <p:nvPr/>
        </p:nvSpPr>
        <p:spPr>
          <a:xfrm>
            <a:off x="2743200" y="2688336"/>
            <a:ext cx="1757477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(전년 대비 2.2% 증가)</a:t>
            </a:r>
            <a:endParaRPr lang="en-US" sz="1300" dirty="0"/>
          </a:p>
        </p:txBody>
      </p:sp>
      <p:sp>
        <p:nvSpPr>
          <p:cNvPr id="24" name="Text 21"/>
          <p:cNvSpPr txBox="1"/>
          <p:nvPr/>
        </p:nvSpPr>
        <p:spPr>
          <a:xfrm>
            <a:off x="866851" y="3307385"/>
            <a:ext cx="203362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OLED 지역별 점유율: 한국</a:t>
            </a:r>
            <a:endParaRPr lang="en-US" sz="1300" dirty="0"/>
          </a:p>
        </p:txBody>
      </p:sp>
      <p:sp>
        <p:nvSpPr>
          <p:cNvPr id="25" name="Text 22"/>
          <p:cNvSpPr txBox="1"/>
          <p:nvPr/>
        </p:nvSpPr>
        <p:spPr>
          <a:xfrm>
            <a:off x="3296412" y="3307385"/>
            <a:ext cx="11009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, 중국 16.3%</a:t>
            </a:r>
            <a:endParaRPr lang="en-US" sz="1300" dirty="0"/>
          </a:p>
        </p:txBody>
      </p:sp>
      <p:sp>
        <p:nvSpPr>
          <p:cNvPr id="26" name="Text 23"/>
          <p:cNvSpPr txBox="1"/>
          <p:nvPr/>
        </p:nvSpPr>
        <p:spPr>
          <a:xfrm>
            <a:off x="866851" y="3926434"/>
            <a:ext cx="134782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업체: 삼성D</a:t>
            </a:r>
            <a:endParaRPr lang="en-US" sz="1300" dirty="0"/>
          </a:p>
        </p:txBody>
      </p:sp>
      <p:sp>
        <p:nvSpPr>
          <p:cNvPr id="27" name="Text 24"/>
          <p:cNvSpPr txBox="1"/>
          <p:nvPr/>
        </p:nvSpPr>
        <p:spPr>
          <a:xfrm>
            <a:off x="2605126" y="3926434"/>
            <a:ext cx="211957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, LGD 29.4%, EDO 13.9%</a:t>
            </a:r>
            <a:endParaRPr lang="en-US" sz="1300" dirty="0"/>
          </a:p>
        </p:txBody>
      </p:sp>
      <p:sp>
        <p:nvSpPr>
          <p:cNvPr id="28" name="Text 25"/>
          <p:cNvSpPr txBox="1"/>
          <p:nvPr/>
        </p:nvSpPr>
        <p:spPr>
          <a:xfrm>
            <a:off x="866851" y="4545482"/>
            <a:ext cx="4196182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IT 디스플레이가 TV·모니터 시장 감소 상쇄하며 성장 견인</a:t>
            </a:r>
            <a:endParaRPr lang="en-US" sz="1300" dirty="0"/>
          </a:p>
        </p:txBody>
      </p:sp>
      <p:sp>
        <p:nvSpPr>
          <p:cNvPr id="29" name="Text 26"/>
          <p:cNvSpPr txBox="1"/>
          <p:nvPr/>
        </p:nvSpPr>
        <p:spPr>
          <a:xfrm>
            <a:off x="3424428" y="1449324"/>
            <a:ext cx="91988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2.8% 증가</a:t>
            </a:r>
            <a:endParaRPr lang="en-US" sz="1300" dirty="0"/>
          </a:p>
        </p:txBody>
      </p:sp>
      <p:sp>
        <p:nvSpPr>
          <p:cNvPr id="30" name="Text 27"/>
          <p:cNvSpPr txBox="1"/>
          <p:nvPr/>
        </p:nvSpPr>
        <p:spPr>
          <a:xfrm>
            <a:off x="2199132" y="2069287"/>
            <a:ext cx="102412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19.0% 성장</a:t>
            </a:r>
            <a:endParaRPr lang="en-US" sz="1300" dirty="0"/>
          </a:p>
        </p:txBody>
      </p:sp>
      <p:sp>
        <p:nvSpPr>
          <p:cNvPr id="31" name="Text 28"/>
          <p:cNvSpPr txBox="1"/>
          <p:nvPr/>
        </p:nvSpPr>
        <p:spPr>
          <a:xfrm>
            <a:off x="1708099" y="2688336"/>
            <a:ext cx="116768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8억7,390만대</a:t>
            </a:r>
            <a:endParaRPr lang="en-US" sz="1300" dirty="0"/>
          </a:p>
        </p:txBody>
      </p:sp>
      <p:sp>
        <p:nvSpPr>
          <p:cNvPr id="32" name="Text 29"/>
          <p:cNvSpPr txBox="1"/>
          <p:nvPr/>
        </p:nvSpPr>
        <p:spPr>
          <a:xfrm>
            <a:off x="2771546" y="3307385"/>
            <a:ext cx="66202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83.7%</a:t>
            </a:r>
            <a:endParaRPr lang="en-US" sz="1300" dirty="0"/>
          </a:p>
        </p:txBody>
      </p:sp>
      <p:sp>
        <p:nvSpPr>
          <p:cNvPr id="33" name="Text 30"/>
          <p:cNvSpPr txBox="1"/>
          <p:nvPr/>
        </p:nvSpPr>
        <p:spPr>
          <a:xfrm>
            <a:off x="2080260" y="3926434"/>
            <a:ext cx="66202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54.3%</a:t>
            </a:r>
            <a:endParaRPr lang="en-US" sz="1300" dirty="0"/>
          </a:p>
        </p:txBody>
      </p:sp>
      <p:sp>
        <p:nvSpPr>
          <p:cNvPr id="34" name="Shape 31"/>
          <p:cNvSpPr/>
          <p:nvPr/>
        </p:nvSpPr>
        <p:spPr>
          <a:xfrm>
            <a:off x="5924398" y="1335024"/>
            <a:ext cx="4572000" cy="2018995"/>
          </a:xfrm>
          <a:prstGeom prst="roundRect">
            <a:avLst>
              <a:gd name="adj" fmla="val 2564"/>
            </a:avLst>
          </a:prstGeom>
          <a:solidFill>
            <a:srgbClr val="FFFFFF"/>
          </a:solidFill>
          <a:ln/>
          <a:effectLst>
            <a:outerShdw blurRad="114300" dist="38100" dir="5400000" algn="bl" rotWithShape="0">
              <a:srgbClr val="DC143C">
                <a:alpha val="12000"/>
              </a:srgbClr>
            </a:outerShdw>
          </a:effectLst>
        </p:spPr>
      </p:sp>
      <p:sp>
        <p:nvSpPr>
          <p:cNvPr id="35" name="Shape 32"/>
          <p:cNvSpPr/>
          <p:nvPr/>
        </p:nvSpPr>
        <p:spPr>
          <a:xfrm>
            <a:off x="5924398" y="3545129"/>
            <a:ext cx="4572000" cy="2018995"/>
          </a:xfrm>
          <a:prstGeom prst="roundRect">
            <a:avLst>
              <a:gd name="adj" fmla="val 2564"/>
            </a:avLst>
          </a:prstGeom>
          <a:solidFill>
            <a:srgbClr val="FFFFFF"/>
          </a:solidFill>
          <a:ln/>
          <a:effectLst>
            <a:outerShdw blurRad="114300" dist="38100" dir="5400000" algn="bl" rotWithShape="0">
              <a:srgbClr val="DC143C">
                <a:alpha val="12000"/>
              </a:srgbClr>
            </a:outerShdw>
          </a:effectLst>
        </p:spPr>
      </p:sp>
      <p:sp>
        <p:nvSpPr>
          <p:cNvPr id="36" name="Text 33"/>
          <p:cNvSpPr txBox="1"/>
          <p:nvPr/>
        </p:nvSpPr>
        <p:spPr>
          <a:xfrm>
            <a:off x="7214616" y="1526134"/>
            <a:ext cx="21150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OLED 지역별 점유율 (2025년)</a:t>
            </a:r>
            <a:endParaRPr lang="en-US" sz="1200" dirty="0"/>
          </a:p>
        </p:txBody>
      </p:sp>
      <p:sp>
        <p:nvSpPr>
          <p:cNvPr id="37" name="Text 34"/>
          <p:cNvSpPr txBox="1"/>
          <p:nvPr/>
        </p:nvSpPr>
        <p:spPr>
          <a:xfrm>
            <a:off x="7123176" y="3735324"/>
            <a:ext cx="22960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업체 OLED 점유율 (2025년)</a:t>
            </a:r>
            <a:endParaRPr lang="en-US" sz="1200" dirty="0"/>
          </a:p>
        </p:txBody>
      </p:sp>
      <p:pic>
        <p:nvPicPr>
          <p:cNvPr id="38" name="Image 1" descr="preencoded.png"/>
          <p:cNvPicPr>
            <a:picLocks noChangeAspect="1"/>
          </p:cNvPicPr>
          <p:nvPr/>
        </p:nvPicPr>
        <p:blipFill>
          <a:blip r:embed="rId4"/>
          <a:srcRect t="-20" b="-20"/>
          <a:stretch/>
        </p:blipFill>
        <p:spPr>
          <a:xfrm>
            <a:off x="6115507" y="1869034"/>
            <a:ext cx="4190695" cy="1429207"/>
          </a:xfrm>
          <a:prstGeom prst="rect">
            <a:avLst/>
          </a:prstGeom>
        </p:spPr>
      </p:pic>
      <p:pic>
        <p:nvPicPr>
          <p:cNvPr id="39" name="Image 2" descr="preencoded.png"/>
          <p:cNvPicPr>
            <a:picLocks noChangeAspect="1"/>
          </p:cNvPicPr>
          <p:nvPr/>
        </p:nvPicPr>
        <p:blipFill>
          <a:blip r:embed="rId5"/>
          <a:srcRect t="-20" b="-20"/>
          <a:stretch/>
        </p:blipFill>
        <p:spPr>
          <a:xfrm>
            <a:off x="6115507" y="4078224"/>
            <a:ext cx="4190695" cy="1429207"/>
          </a:xfrm>
          <a:prstGeom prst="rect">
            <a:avLst/>
          </a:prstGeom>
        </p:spPr>
      </p:pic>
      <p:pic>
        <p:nvPicPr>
          <p:cNvPr id="40" name="Image 3" descr="preencoded.png"/>
          <p:cNvPicPr>
            <a:picLocks noChangeAspect="1"/>
          </p:cNvPicPr>
          <p:nvPr/>
        </p:nvPicPr>
        <p:blipFill>
          <a:blip r:embed="rId6"/>
          <a:srcRect l="-1507" r="-1507"/>
          <a:stretch/>
        </p:blipFill>
        <p:spPr>
          <a:xfrm>
            <a:off x="476402" y="6503213"/>
            <a:ext cx="171907" cy="133502"/>
          </a:xfrm>
          <a:prstGeom prst="rect">
            <a:avLst/>
          </a:prstGeom>
        </p:spPr>
      </p:pic>
      <p:sp>
        <p:nvSpPr>
          <p:cNvPr id="41" name="Text 35"/>
          <p:cNvSpPr txBox="1"/>
          <p:nvPr/>
        </p:nvSpPr>
        <p:spPr>
          <a:xfrm>
            <a:off x="724205" y="6467551"/>
            <a:ext cx="3959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출처:</a:t>
            </a:r>
            <a:endParaRPr lang="en-US" sz="1000" dirty="0"/>
          </a:p>
        </p:txBody>
      </p:sp>
      <p:sp>
        <p:nvSpPr>
          <p:cNvPr id="42" name="Text 36"/>
          <p:cNvSpPr txBox="1"/>
          <p:nvPr/>
        </p:nvSpPr>
        <p:spPr>
          <a:xfrm>
            <a:off x="1013155" y="6467551"/>
            <a:ext cx="20052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코퍼레이트이코노믹 (2025.10.11)</a:t>
            </a:r>
            <a:endParaRPr lang="en-US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E4E6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76402" y="352044"/>
            <a:ext cx="8897112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7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옴디아 'LTPO, 2025년 하반기 플렉서블 OLED 지배 기술로'</a:t>
            </a:r>
            <a:endParaRPr lang="en-US" sz="27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6402" y="957377"/>
            <a:ext cx="133502" cy="133502"/>
          </a:xfrm>
          <a:prstGeom prst="rect">
            <a:avLst/>
          </a:prstGeom>
        </p:spPr>
      </p:pic>
      <p:sp>
        <p:nvSpPr>
          <p:cNvPr id="5" name="Text 2"/>
          <p:cNvSpPr txBox="1"/>
          <p:nvPr/>
        </p:nvSpPr>
        <p:spPr>
          <a:xfrm>
            <a:off x="666598" y="921715"/>
            <a:ext cx="12819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디스플레이 기술 동향</a:t>
            </a:r>
            <a:endParaRPr lang="en-US" sz="1000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93470F5-026E-FD8C-33AF-065187D5CBD8}"/>
              </a:ext>
            </a:extLst>
          </p:cNvPr>
          <p:cNvGrpSpPr/>
          <p:nvPr/>
        </p:nvGrpSpPr>
        <p:grpSpPr>
          <a:xfrm>
            <a:off x="476402" y="4082339"/>
            <a:ext cx="4686300" cy="543154"/>
            <a:chOff x="476402" y="3431743"/>
            <a:chExt cx="4686300" cy="543154"/>
          </a:xfrm>
        </p:grpSpPr>
        <p:sp>
          <p:nvSpPr>
            <p:cNvPr id="9" name="Shape 6"/>
            <p:cNvSpPr/>
            <p:nvPr/>
          </p:nvSpPr>
          <p:spPr>
            <a:xfrm>
              <a:off x="476402" y="3431743"/>
              <a:ext cx="4686300" cy="543154"/>
            </a:xfrm>
            <a:prstGeom prst="roundRect">
              <a:avLst>
                <a:gd name="adj" fmla="val 23628"/>
              </a:avLst>
            </a:prstGeom>
            <a:solidFill>
              <a:srgbClr val="FFFFFF"/>
            </a:solidFill>
            <a:ln/>
            <a:effectLst>
              <a:outerShdw blurRad="63500" dist="25400" dir="5400000" algn="bl" rotWithShape="0">
                <a:srgbClr val="DC143C">
                  <a:alpha val="8000"/>
                </a:srgbClr>
              </a:outerShdw>
            </a:effectLst>
          </p:spPr>
        </p:sp>
        <p:sp>
          <p:nvSpPr>
            <p:cNvPr id="14" name="Shape 11"/>
            <p:cNvSpPr/>
            <p:nvPr/>
          </p:nvSpPr>
          <p:spPr>
            <a:xfrm>
              <a:off x="666598" y="3641141"/>
              <a:ext cx="75895" cy="75895"/>
            </a:xfrm>
            <a:prstGeom prst="ellipse">
              <a:avLst/>
            </a:prstGeom>
            <a:solidFill>
              <a:srgbClr val="DC143C"/>
            </a:solidFill>
            <a:ln/>
          </p:spPr>
        </p:sp>
        <p:sp>
          <p:nvSpPr>
            <p:cNvPr id="23" name="Text 20"/>
            <p:cNvSpPr txBox="1"/>
            <p:nvPr/>
          </p:nvSpPr>
          <p:spPr>
            <a:xfrm>
              <a:off x="886054" y="3565246"/>
              <a:ext cx="3108046" cy="25786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중국 OEM 업체들도 LTPO 채택 확대 중</a:t>
              </a:r>
              <a:endParaRPr lang="en-US" sz="1400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942CE4A-B954-DD1D-4C6A-3F04A594391E}"/>
              </a:ext>
            </a:extLst>
          </p:cNvPr>
          <p:cNvGrpSpPr/>
          <p:nvPr/>
        </p:nvGrpSpPr>
        <p:grpSpPr>
          <a:xfrm>
            <a:off x="476402" y="1359713"/>
            <a:ext cx="4686300" cy="543154"/>
            <a:chOff x="476402" y="1359713"/>
            <a:chExt cx="4686300" cy="543154"/>
          </a:xfrm>
        </p:grpSpPr>
        <p:sp>
          <p:nvSpPr>
            <p:cNvPr id="6" name="Shape 3"/>
            <p:cNvSpPr/>
            <p:nvPr/>
          </p:nvSpPr>
          <p:spPr>
            <a:xfrm>
              <a:off x="476402" y="1359713"/>
              <a:ext cx="4686300" cy="543154"/>
            </a:xfrm>
            <a:prstGeom prst="roundRect">
              <a:avLst>
                <a:gd name="adj" fmla="val 23628"/>
              </a:avLst>
            </a:prstGeom>
            <a:solidFill>
              <a:srgbClr val="FFFFFF"/>
            </a:solidFill>
            <a:ln/>
            <a:effectLst>
              <a:outerShdw blurRad="63500" dist="25400" dir="5400000" algn="bl" rotWithShape="0">
                <a:srgbClr val="DC143C">
                  <a:alpha val="8000"/>
                </a:srgbClr>
              </a:outerShdw>
            </a:effectLst>
          </p:spPr>
        </p:sp>
        <p:sp>
          <p:nvSpPr>
            <p:cNvPr id="11" name="Shape 8"/>
            <p:cNvSpPr/>
            <p:nvPr/>
          </p:nvSpPr>
          <p:spPr>
            <a:xfrm>
              <a:off x="666598" y="1570025"/>
              <a:ext cx="75895" cy="75895"/>
            </a:xfrm>
            <a:prstGeom prst="ellipse">
              <a:avLst/>
            </a:prstGeom>
            <a:solidFill>
              <a:srgbClr val="DC143C"/>
            </a:solidFill>
            <a:ln/>
          </p:spPr>
        </p:sp>
        <p:sp>
          <p:nvSpPr>
            <p:cNvPr id="16" name="Text 13"/>
            <p:cNvSpPr txBox="1"/>
            <p:nvPr/>
          </p:nvSpPr>
          <p:spPr>
            <a:xfrm>
              <a:off x="886054" y="1493215"/>
              <a:ext cx="1622146" cy="25786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LTPO 점유율 3분기</a:t>
              </a:r>
              <a:endParaRPr lang="en-US" sz="1400" dirty="0"/>
            </a:p>
          </p:txBody>
        </p:sp>
        <p:sp>
          <p:nvSpPr>
            <p:cNvPr id="17" name="Text 14"/>
            <p:cNvSpPr txBox="1"/>
            <p:nvPr/>
          </p:nvSpPr>
          <p:spPr>
            <a:xfrm>
              <a:off x="2916936" y="1493215"/>
              <a:ext cx="679399" cy="25786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, 4분기</a:t>
              </a:r>
              <a:endParaRPr lang="en-US" sz="1400" dirty="0"/>
            </a:p>
          </p:txBody>
        </p:sp>
        <p:sp>
          <p:nvSpPr>
            <p:cNvPr id="18" name="Text 15"/>
            <p:cNvSpPr txBox="1"/>
            <p:nvPr/>
          </p:nvSpPr>
          <p:spPr>
            <a:xfrm>
              <a:off x="4011473" y="1493215"/>
              <a:ext cx="470002" cy="25786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예상</a:t>
              </a:r>
              <a:endParaRPr lang="en-US" sz="1400" dirty="0"/>
            </a:p>
          </p:txBody>
        </p:sp>
        <p:sp>
          <p:nvSpPr>
            <p:cNvPr id="25" name="Text 22"/>
            <p:cNvSpPr txBox="1"/>
            <p:nvPr/>
          </p:nvSpPr>
          <p:spPr>
            <a:xfrm>
              <a:off x="2362810" y="1493215"/>
              <a:ext cx="698602" cy="25786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b="1" dirty="0">
                  <a:solidFill>
                    <a:srgbClr val="DC14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55.3%</a:t>
              </a:r>
              <a:endParaRPr lang="en-US" sz="1400" dirty="0"/>
            </a:p>
          </p:txBody>
        </p:sp>
        <p:sp>
          <p:nvSpPr>
            <p:cNvPr id="26" name="Text 23"/>
            <p:cNvSpPr txBox="1"/>
            <p:nvPr/>
          </p:nvSpPr>
          <p:spPr>
            <a:xfrm>
              <a:off x="3457346" y="1493215"/>
              <a:ext cx="698602" cy="25786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b="1" dirty="0">
                  <a:solidFill>
                    <a:srgbClr val="DC14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58.8%</a:t>
              </a:r>
              <a:endParaRPr lang="en-US" sz="1400" dirty="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FE5B2B2-2EF2-E5CD-8973-F53401F58F3F}"/>
              </a:ext>
            </a:extLst>
          </p:cNvPr>
          <p:cNvGrpSpPr/>
          <p:nvPr/>
        </p:nvGrpSpPr>
        <p:grpSpPr>
          <a:xfrm>
            <a:off x="476402" y="2267255"/>
            <a:ext cx="4686300" cy="543154"/>
            <a:chOff x="476402" y="2050999"/>
            <a:chExt cx="4686300" cy="543154"/>
          </a:xfrm>
        </p:grpSpPr>
        <p:sp>
          <p:nvSpPr>
            <p:cNvPr id="7" name="Shape 4"/>
            <p:cNvSpPr/>
            <p:nvPr/>
          </p:nvSpPr>
          <p:spPr>
            <a:xfrm>
              <a:off x="476402" y="2050999"/>
              <a:ext cx="4686300" cy="543154"/>
            </a:xfrm>
            <a:prstGeom prst="roundRect">
              <a:avLst>
                <a:gd name="adj" fmla="val 23628"/>
              </a:avLst>
            </a:prstGeom>
            <a:solidFill>
              <a:srgbClr val="FFFFFF"/>
            </a:solidFill>
            <a:ln/>
            <a:effectLst>
              <a:outerShdw blurRad="63500" dist="25400" dir="5400000" algn="bl" rotWithShape="0">
                <a:srgbClr val="DC143C">
                  <a:alpha val="8000"/>
                </a:srgbClr>
              </a:outerShdw>
            </a:effectLst>
          </p:spPr>
        </p:sp>
        <p:sp>
          <p:nvSpPr>
            <p:cNvPr id="12" name="Shape 9"/>
            <p:cNvSpPr/>
            <p:nvPr/>
          </p:nvSpPr>
          <p:spPr>
            <a:xfrm>
              <a:off x="666598" y="2260397"/>
              <a:ext cx="75895" cy="75895"/>
            </a:xfrm>
            <a:prstGeom prst="ellipse">
              <a:avLst/>
            </a:prstGeom>
            <a:solidFill>
              <a:srgbClr val="DC143C"/>
            </a:solidFill>
            <a:ln/>
          </p:spPr>
        </p:sp>
        <p:sp>
          <p:nvSpPr>
            <p:cNvPr id="19" name="Text 16"/>
            <p:cNvSpPr txBox="1"/>
            <p:nvPr/>
          </p:nvSpPr>
          <p:spPr>
            <a:xfrm>
              <a:off x="886054" y="2184502"/>
              <a:ext cx="1270102" cy="25786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2025년 하반기</a:t>
              </a:r>
              <a:endParaRPr lang="en-US" sz="1400" dirty="0"/>
            </a:p>
          </p:txBody>
        </p:sp>
        <p:sp>
          <p:nvSpPr>
            <p:cNvPr id="20" name="Text 17"/>
            <p:cNvSpPr txBox="1"/>
            <p:nvPr/>
          </p:nvSpPr>
          <p:spPr>
            <a:xfrm>
              <a:off x="3017520" y="2184502"/>
              <a:ext cx="1155802" cy="25786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이 LTPS 추월</a:t>
              </a:r>
              <a:endParaRPr lang="en-US" sz="1400" dirty="0"/>
            </a:p>
          </p:txBody>
        </p:sp>
        <p:sp>
          <p:nvSpPr>
            <p:cNvPr id="27" name="Text 24"/>
            <p:cNvSpPr txBox="1"/>
            <p:nvPr/>
          </p:nvSpPr>
          <p:spPr>
            <a:xfrm>
              <a:off x="2015338" y="2184502"/>
              <a:ext cx="1145743" cy="25786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b="1" dirty="0">
                  <a:solidFill>
                    <a:srgbClr val="DC14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LTPO 출하량</a:t>
              </a:r>
              <a:endParaRPr lang="en-US" sz="1400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47A3680-44F7-08B4-FA82-6729D482E6BE}"/>
              </a:ext>
            </a:extLst>
          </p:cNvPr>
          <p:cNvGrpSpPr/>
          <p:nvPr/>
        </p:nvGrpSpPr>
        <p:grpSpPr>
          <a:xfrm>
            <a:off x="476402" y="3174797"/>
            <a:ext cx="4686300" cy="543154"/>
            <a:chOff x="476402" y="2741371"/>
            <a:chExt cx="4686300" cy="543154"/>
          </a:xfrm>
        </p:grpSpPr>
        <p:sp>
          <p:nvSpPr>
            <p:cNvPr id="8" name="Shape 5"/>
            <p:cNvSpPr/>
            <p:nvPr/>
          </p:nvSpPr>
          <p:spPr>
            <a:xfrm>
              <a:off x="476402" y="2741371"/>
              <a:ext cx="4686300" cy="543154"/>
            </a:xfrm>
            <a:prstGeom prst="roundRect">
              <a:avLst>
                <a:gd name="adj" fmla="val 23628"/>
              </a:avLst>
            </a:prstGeom>
            <a:solidFill>
              <a:srgbClr val="FFFFFF"/>
            </a:solidFill>
            <a:ln/>
            <a:effectLst>
              <a:outerShdw blurRad="63500" dist="25400" dir="5400000" algn="bl" rotWithShape="0">
                <a:srgbClr val="DC143C">
                  <a:alpha val="8000"/>
                </a:srgbClr>
              </a:outerShdw>
            </a:effectLst>
          </p:spPr>
        </p:sp>
        <p:sp>
          <p:nvSpPr>
            <p:cNvPr id="13" name="Shape 10"/>
            <p:cNvSpPr/>
            <p:nvPr/>
          </p:nvSpPr>
          <p:spPr>
            <a:xfrm>
              <a:off x="666598" y="2950769"/>
              <a:ext cx="75895" cy="75895"/>
            </a:xfrm>
            <a:prstGeom prst="ellipse">
              <a:avLst/>
            </a:prstGeom>
            <a:solidFill>
              <a:srgbClr val="DC143C"/>
            </a:solidFill>
            <a:ln/>
          </p:spPr>
        </p:sp>
        <p:sp>
          <p:nvSpPr>
            <p:cNvPr id="21" name="Text 18"/>
            <p:cNvSpPr txBox="1"/>
            <p:nvPr/>
          </p:nvSpPr>
          <p:spPr>
            <a:xfrm>
              <a:off x="886054" y="2874874"/>
              <a:ext cx="526694" cy="25786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애플:</a:t>
              </a:r>
              <a:endParaRPr lang="en-US" sz="1400" dirty="0"/>
            </a:p>
          </p:txBody>
        </p:sp>
        <p:sp>
          <p:nvSpPr>
            <p:cNvPr id="22" name="Text 19"/>
            <p:cNvSpPr txBox="1"/>
            <p:nvPr/>
          </p:nvSpPr>
          <p:spPr>
            <a:xfrm>
              <a:off x="2586838" y="2874874"/>
              <a:ext cx="1345997" cy="25786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전량 LTPO 채택</a:t>
              </a:r>
              <a:endParaRPr lang="en-US" sz="1400" dirty="0"/>
            </a:p>
          </p:txBody>
        </p:sp>
        <p:sp>
          <p:nvSpPr>
            <p:cNvPr id="28" name="Text 25"/>
            <p:cNvSpPr txBox="1"/>
            <p:nvPr/>
          </p:nvSpPr>
          <p:spPr>
            <a:xfrm>
              <a:off x="1272845" y="2874874"/>
              <a:ext cx="1450238" cy="25786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b="1" dirty="0">
                  <a:solidFill>
                    <a:srgbClr val="DC14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아이폰 17 시리즈</a:t>
              </a:r>
              <a:endParaRPr lang="en-US" sz="1400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2B359C4-27B7-28E2-A889-4FC34C2E2481}"/>
              </a:ext>
            </a:extLst>
          </p:cNvPr>
          <p:cNvGrpSpPr/>
          <p:nvPr/>
        </p:nvGrpSpPr>
        <p:grpSpPr>
          <a:xfrm>
            <a:off x="476402" y="4989880"/>
            <a:ext cx="4686300" cy="543154"/>
            <a:chOff x="476402" y="4122115"/>
            <a:chExt cx="4686300" cy="543154"/>
          </a:xfrm>
        </p:grpSpPr>
        <p:sp>
          <p:nvSpPr>
            <p:cNvPr id="10" name="Shape 7"/>
            <p:cNvSpPr/>
            <p:nvPr/>
          </p:nvSpPr>
          <p:spPr>
            <a:xfrm>
              <a:off x="476402" y="4122115"/>
              <a:ext cx="4686300" cy="543154"/>
            </a:xfrm>
            <a:prstGeom prst="roundRect">
              <a:avLst>
                <a:gd name="adj" fmla="val 23628"/>
              </a:avLst>
            </a:prstGeom>
            <a:solidFill>
              <a:srgbClr val="FFFFFF"/>
            </a:solidFill>
            <a:ln/>
            <a:effectLst>
              <a:outerShdw blurRad="63500" dist="25400" dir="5400000" algn="bl" rotWithShape="0">
                <a:srgbClr val="DC143C">
                  <a:alpha val="8000"/>
                </a:srgbClr>
              </a:outerShdw>
            </a:effectLst>
          </p:spPr>
        </p:sp>
        <p:sp>
          <p:nvSpPr>
            <p:cNvPr id="15" name="Shape 12"/>
            <p:cNvSpPr/>
            <p:nvPr/>
          </p:nvSpPr>
          <p:spPr>
            <a:xfrm>
              <a:off x="666598" y="4331513"/>
              <a:ext cx="75895" cy="75895"/>
            </a:xfrm>
            <a:prstGeom prst="ellipse">
              <a:avLst/>
            </a:prstGeom>
            <a:solidFill>
              <a:srgbClr val="DC143C"/>
            </a:solidFill>
            <a:ln/>
          </p:spPr>
        </p:sp>
        <p:sp>
          <p:nvSpPr>
            <p:cNvPr id="24" name="Text 21"/>
            <p:cNvSpPr txBox="1"/>
            <p:nvPr/>
          </p:nvSpPr>
          <p:spPr>
            <a:xfrm>
              <a:off x="886054" y="4255618"/>
              <a:ext cx="1078992" cy="25786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주요 수혜사:</a:t>
              </a:r>
              <a:endParaRPr lang="en-US" sz="1400" dirty="0"/>
            </a:p>
          </p:txBody>
        </p:sp>
        <p:sp>
          <p:nvSpPr>
            <p:cNvPr id="29" name="Text 26"/>
            <p:cNvSpPr txBox="1"/>
            <p:nvPr/>
          </p:nvSpPr>
          <p:spPr>
            <a:xfrm>
              <a:off x="1823314" y="4255618"/>
              <a:ext cx="2403043" cy="25786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b="1" dirty="0">
                  <a:solidFill>
                    <a:srgbClr val="DC14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삼성디스플레이, BOE, 티엔마</a:t>
              </a:r>
              <a:endParaRPr lang="en-US" sz="1400" dirty="0"/>
            </a:p>
          </p:txBody>
        </p:sp>
      </p:grpSp>
      <p:sp>
        <p:nvSpPr>
          <p:cNvPr id="30" name="Shape 27"/>
          <p:cNvSpPr/>
          <p:nvPr/>
        </p:nvSpPr>
        <p:spPr>
          <a:xfrm>
            <a:off x="5544007" y="1359713"/>
            <a:ext cx="4953305" cy="2076602"/>
          </a:xfrm>
          <a:prstGeom prst="roundRect">
            <a:avLst>
              <a:gd name="adj" fmla="val 2424"/>
            </a:avLst>
          </a:prstGeom>
          <a:solidFill>
            <a:srgbClr val="FFFFFF"/>
          </a:solidFill>
          <a:ln/>
          <a:effectLst>
            <a:outerShdw blurRad="114300" dist="38100" dir="5400000" algn="bl" rotWithShape="0">
              <a:srgbClr val="DC143C">
                <a:alpha val="12000"/>
              </a:srgbClr>
            </a:outerShdw>
          </a:effectLst>
        </p:spPr>
      </p:sp>
      <p:sp>
        <p:nvSpPr>
          <p:cNvPr id="31" name="Text 28"/>
          <p:cNvSpPr txBox="1"/>
          <p:nvPr/>
        </p:nvSpPr>
        <p:spPr>
          <a:xfrm>
            <a:off x="7112203" y="1550822"/>
            <a:ext cx="1941271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2025년 LTPO 점유율 추이</a:t>
            </a:r>
            <a:endParaRPr lang="en-US" sz="1200" dirty="0"/>
          </a:p>
        </p:txBody>
      </p:sp>
      <p:pic>
        <p:nvPicPr>
          <p:cNvPr id="32" name="Image 1" descr="preencoded.png"/>
          <p:cNvPicPr>
            <a:picLocks noChangeAspect="1"/>
          </p:cNvPicPr>
          <p:nvPr/>
        </p:nvPicPr>
        <p:blipFill>
          <a:blip r:embed="rId4"/>
          <a:srcRect l="-11" r="-11"/>
          <a:stretch/>
        </p:blipFill>
        <p:spPr>
          <a:xfrm>
            <a:off x="5734202" y="1907438"/>
            <a:ext cx="4572000" cy="1333195"/>
          </a:xfrm>
          <a:prstGeom prst="rect">
            <a:avLst/>
          </a:prstGeom>
        </p:spPr>
      </p:pic>
      <p:sp>
        <p:nvSpPr>
          <p:cNvPr id="33" name="Shape 29"/>
          <p:cNvSpPr/>
          <p:nvPr/>
        </p:nvSpPr>
        <p:spPr>
          <a:xfrm>
            <a:off x="5544007" y="3522878"/>
            <a:ext cx="2409444" cy="1990649"/>
          </a:xfrm>
          <a:prstGeom prst="roundRect">
            <a:avLst>
              <a:gd name="adj" fmla="val 2198"/>
            </a:avLst>
          </a:prstGeom>
          <a:solidFill>
            <a:srgbClr val="FFFFFF"/>
          </a:solidFill>
          <a:ln/>
          <a:effectLst>
            <a:outerShdw blurRad="101600" dist="25400" dir="5400000" algn="bl" rotWithShape="0">
              <a:srgbClr val="DC143C">
                <a:alpha val="10000"/>
              </a:srgbClr>
            </a:outerShdw>
          </a:effectLst>
        </p:spPr>
      </p:sp>
      <p:sp>
        <p:nvSpPr>
          <p:cNvPr id="34" name="Shape 30"/>
          <p:cNvSpPr/>
          <p:nvPr/>
        </p:nvSpPr>
        <p:spPr>
          <a:xfrm>
            <a:off x="5715000" y="4104437"/>
            <a:ext cx="2066544" cy="19202"/>
          </a:xfrm>
          <a:prstGeom prst="rect">
            <a:avLst/>
          </a:prstGeom>
          <a:solidFill>
            <a:srgbClr val="FFE4E6"/>
          </a:solidFill>
          <a:ln/>
        </p:spPr>
      </p:sp>
      <p:sp>
        <p:nvSpPr>
          <p:cNvPr id="35" name="Text 31"/>
          <p:cNvSpPr txBox="1"/>
          <p:nvPr/>
        </p:nvSpPr>
        <p:spPr>
          <a:xfrm>
            <a:off x="6484010" y="3694786"/>
            <a:ext cx="681228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LTPO</a:t>
            </a:r>
            <a:endParaRPr lang="en-US" sz="1600" dirty="0"/>
          </a:p>
        </p:txBody>
      </p:sp>
      <p:pic>
        <p:nvPicPr>
          <p:cNvPr id="36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743346" y="4273601"/>
            <a:ext cx="133502" cy="133502"/>
          </a:xfrm>
          <a:prstGeom prst="rect">
            <a:avLst/>
          </a:prstGeom>
        </p:spPr>
      </p:pic>
      <p:sp>
        <p:nvSpPr>
          <p:cNvPr id="37" name="Text 32"/>
          <p:cNvSpPr txBox="1"/>
          <p:nvPr/>
        </p:nvSpPr>
        <p:spPr>
          <a:xfrm>
            <a:off x="5982005" y="4237939"/>
            <a:ext cx="8814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5555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저전력 고효율</a:t>
            </a:r>
            <a:endParaRPr lang="en-US" sz="1000" dirty="0"/>
          </a:p>
        </p:txBody>
      </p:sp>
      <p:pic>
        <p:nvPicPr>
          <p:cNvPr id="38" name="Image 3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743346" y="4549750"/>
            <a:ext cx="133502" cy="133502"/>
          </a:xfrm>
          <a:prstGeom prst="rect">
            <a:avLst/>
          </a:prstGeom>
        </p:spPr>
      </p:pic>
      <p:sp>
        <p:nvSpPr>
          <p:cNvPr id="39" name="Shape 33"/>
          <p:cNvSpPr/>
          <p:nvPr/>
        </p:nvSpPr>
        <p:spPr>
          <a:xfrm>
            <a:off x="8091526" y="3522878"/>
            <a:ext cx="2409444" cy="1990649"/>
          </a:xfrm>
          <a:prstGeom prst="roundRect">
            <a:avLst>
              <a:gd name="adj" fmla="val 2198"/>
            </a:avLst>
          </a:prstGeom>
          <a:solidFill>
            <a:srgbClr val="FFFFFF"/>
          </a:solidFill>
          <a:ln/>
          <a:effectLst>
            <a:outerShdw blurRad="101600" dist="25400" dir="5400000" algn="bl" rotWithShape="0">
              <a:srgbClr val="DC143C">
                <a:alpha val="10000"/>
              </a:srgbClr>
            </a:outerShdw>
          </a:effectLst>
        </p:spPr>
      </p:sp>
      <p:sp>
        <p:nvSpPr>
          <p:cNvPr id="40" name="Text 34"/>
          <p:cNvSpPr txBox="1"/>
          <p:nvPr/>
        </p:nvSpPr>
        <p:spPr>
          <a:xfrm>
            <a:off x="5982005" y="4514088"/>
            <a:ext cx="7580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5555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가변 주사율</a:t>
            </a:r>
            <a:endParaRPr lang="en-US" sz="1000" dirty="0"/>
          </a:p>
        </p:txBody>
      </p:sp>
      <p:pic>
        <p:nvPicPr>
          <p:cNvPr id="41" name="Image 4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743346" y="4825898"/>
            <a:ext cx="133502" cy="133502"/>
          </a:xfrm>
          <a:prstGeom prst="rect">
            <a:avLst/>
          </a:prstGeom>
        </p:spPr>
      </p:pic>
      <p:sp>
        <p:nvSpPr>
          <p:cNvPr id="42" name="Text 35"/>
          <p:cNvSpPr txBox="1"/>
          <p:nvPr/>
        </p:nvSpPr>
        <p:spPr>
          <a:xfrm>
            <a:off x="5982005" y="4790237"/>
            <a:ext cx="10341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5555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배터리 수명 향상</a:t>
            </a:r>
            <a:endParaRPr lang="en-US" sz="1000" dirty="0"/>
          </a:p>
        </p:txBody>
      </p:sp>
      <p:pic>
        <p:nvPicPr>
          <p:cNvPr id="43" name="Image 5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743346" y="5102047"/>
            <a:ext cx="133502" cy="133502"/>
          </a:xfrm>
          <a:prstGeom prst="rect">
            <a:avLst/>
          </a:prstGeom>
        </p:spPr>
      </p:pic>
      <p:sp>
        <p:nvSpPr>
          <p:cNvPr id="44" name="Text 36"/>
          <p:cNvSpPr txBox="1"/>
          <p:nvPr/>
        </p:nvSpPr>
        <p:spPr>
          <a:xfrm>
            <a:off x="5982005" y="5066386"/>
            <a:ext cx="8814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5555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프리미엄 제품</a:t>
            </a:r>
            <a:endParaRPr lang="en-US" sz="1000" dirty="0"/>
          </a:p>
        </p:txBody>
      </p:sp>
      <p:sp>
        <p:nvSpPr>
          <p:cNvPr id="45" name="Shape 37"/>
          <p:cNvSpPr/>
          <p:nvPr/>
        </p:nvSpPr>
        <p:spPr>
          <a:xfrm>
            <a:off x="8262518" y="4104437"/>
            <a:ext cx="2066544" cy="19202"/>
          </a:xfrm>
          <a:prstGeom prst="rect">
            <a:avLst/>
          </a:prstGeom>
          <a:solidFill>
            <a:srgbClr val="FFE4E6"/>
          </a:solidFill>
          <a:ln/>
        </p:spPr>
      </p:sp>
      <p:sp>
        <p:nvSpPr>
          <p:cNvPr id="46" name="Text 38"/>
          <p:cNvSpPr txBox="1"/>
          <p:nvPr/>
        </p:nvSpPr>
        <p:spPr>
          <a:xfrm>
            <a:off x="9048902" y="3694786"/>
            <a:ext cx="652882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99999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LTPS</a:t>
            </a:r>
            <a:endParaRPr lang="en-US" sz="1600" dirty="0"/>
          </a:p>
        </p:txBody>
      </p:sp>
      <p:pic>
        <p:nvPicPr>
          <p:cNvPr id="47" name="Image 6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291779" y="4273601"/>
            <a:ext cx="133502" cy="133502"/>
          </a:xfrm>
          <a:prstGeom prst="rect">
            <a:avLst/>
          </a:prstGeom>
        </p:spPr>
      </p:pic>
      <p:sp>
        <p:nvSpPr>
          <p:cNvPr id="48" name="Text 39"/>
          <p:cNvSpPr txBox="1"/>
          <p:nvPr/>
        </p:nvSpPr>
        <p:spPr>
          <a:xfrm>
            <a:off x="8529523" y="4237939"/>
            <a:ext cx="9198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5555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고정 전력 소비</a:t>
            </a:r>
            <a:endParaRPr lang="en-US" sz="1000" dirty="0"/>
          </a:p>
        </p:txBody>
      </p:sp>
      <p:pic>
        <p:nvPicPr>
          <p:cNvPr id="49" name="Image 7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291779" y="4549750"/>
            <a:ext cx="133502" cy="133502"/>
          </a:xfrm>
          <a:prstGeom prst="rect">
            <a:avLst/>
          </a:prstGeom>
        </p:spPr>
      </p:pic>
      <p:sp>
        <p:nvSpPr>
          <p:cNvPr id="50" name="Text 40"/>
          <p:cNvSpPr txBox="1"/>
          <p:nvPr/>
        </p:nvSpPr>
        <p:spPr>
          <a:xfrm>
            <a:off x="8529523" y="4514088"/>
            <a:ext cx="7580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5555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고정 주사율</a:t>
            </a:r>
            <a:endParaRPr lang="en-US" sz="1000" dirty="0"/>
          </a:p>
        </p:txBody>
      </p:sp>
      <p:pic>
        <p:nvPicPr>
          <p:cNvPr id="51" name="Image 8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291779" y="4825898"/>
            <a:ext cx="133502" cy="133502"/>
          </a:xfrm>
          <a:prstGeom prst="rect">
            <a:avLst/>
          </a:prstGeom>
        </p:spPr>
      </p:pic>
      <p:sp>
        <p:nvSpPr>
          <p:cNvPr id="52" name="Text 41"/>
          <p:cNvSpPr txBox="1"/>
          <p:nvPr/>
        </p:nvSpPr>
        <p:spPr>
          <a:xfrm>
            <a:off x="8529523" y="4790237"/>
            <a:ext cx="7580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5555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상대적 단축</a:t>
            </a:r>
            <a:endParaRPr lang="en-US" sz="1000" dirty="0"/>
          </a:p>
        </p:txBody>
      </p:sp>
      <p:pic>
        <p:nvPicPr>
          <p:cNvPr id="53" name="Image 9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291779" y="5102047"/>
            <a:ext cx="133502" cy="133502"/>
          </a:xfrm>
          <a:prstGeom prst="rect">
            <a:avLst/>
          </a:prstGeom>
        </p:spPr>
      </p:pic>
      <p:sp>
        <p:nvSpPr>
          <p:cNvPr id="54" name="Text 42"/>
          <p:cNvSpPr txBox="1"/>
          <p:nvPr/>
        </p:nvSpPr>
        <p:spPr>
          <a:xfrm>
            <a:off x="8529523" y="5066386"/>
            <a:ext cx="7580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5555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중저가 제품</a:t>
            </a:r>
            <a:endParaRPr lang="en-US" sz="1000" dirty="0"/>
          </a:p>
        </p:txBody>
      </p:sp>
      <p:pic>
        <p:nvPicPr>
          <p:cNvPr id="55" name="Image 10" descr="preencoded.png"/>
          <p:cNvPicPr>
            <a:picLocks noChangeAspect="1"/>
          </p:cNvPicPr>
          <p:nvPr/>
        </p:nvPicPr>
        <p:blipFill>
          <a:blip r:embed="rId7"/>
          <a:srcRect l="-1507" r="-1507"/>
          <a:stretch/>
        </p:blipFill>
        <p:spPr>
          <a:xfrm>
            <a:off x="476402" y="6503213"/>
            <a:ext cx="171907" cy="133502"/>
          </a:xfrm>
          <a:prstGeom prst="rect">
            <a:avLst/>
          </a:prstGeom>
        </p:spPr>
      </p:pic>
      <p:sp>
        <p:nvSpPr>
          <p:cNvPr id="56" name="Text 43"/>
          <p:cNvSpPr txBox="1"/>
          <p:nvPr/>
        </p:nvSpPr>
        <p:spPr>
          <a:xfrm>
            <a:off x="724205" y="6467551"/>
            <a:ext cx="3959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출처:</a:t>
            </a:r>
            <a:endParaRPr lang="en-US" sz="1000" dirty="0"/>
          </a:p>
        </p:txBody>
      </p:sp>
      <p:sp>
        <p:nvSpPr>
          <p:cNvPr id="57" name="Text 44"/>
          <p:cNvSpPr txBox="1"/>
          <p:nvPr/>
        </p:nvSpPr>
        <p:spPr>
          <a:xfrm>
            <a:off x="1013155" y="6467551"/>
            <a:ext cx="14337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소비라이프 (2025.10.2)</a:t>
            </a:r>
            <a:endParaRPr lang="en-US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E4E6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76402" y="352044"/>
            <a:ext cx="7515454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7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XR 전쟁 본격화… 삼성, 애플·메타와 3강 경쟁 돌입</a:t>
            </a:r>
            <a:endParaRPr lang="en-US" sz="27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6402" y="957377"/>
            <a:ext cx="133502" cy="133502"/>
          </a:xfrm>
          <a:prstGeom prst="rect">
            <a:avLst/>
          </a:prstGeom>
        </p:spPr>
      </p:pic>
      <p:sp>
        <p:nvSpPr>
          <p:cNvPr id="5" name="Text 2"/>
          <p:cNvSpPr txBox="1"/>
          <p:nvPr/>
        </p:nvSpPr>
        <p:spPr>
          <a:xfrm>
            <a:off x="666598" y="921715"/>
            <a:ext cx="12819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디스플레이 산업 뉴스</a:t>
            </a:r>
            <a:endParaRPr lang="en-US" sz="1000" dirty="0"/>
          </a:p>
        </p:txBody>
      </p:sp>
      <p:sp>
        <p:nvSpPr>
          <p:cNvPr id="6" name="Shape 3"/>
          <p:cNvSpPr/>
          <p:nvPr/>
        </p:nvSpPr>
        <p:spPr>
          <a:xfrm>
            <a:off x="476402" y="1408176"/>
            <a:ext cx="4496105" cy="571500"/>
          </a:xfrm>
          <a:prstGeom prst="roundRect">
            <a:avLst>
              <a:gd name="adj" fmla="val 21333"/>
            </a:avLst>
          </a:prstGeom>
          <a:solidFill>
            <a:srgbClr val="FFFFFF"/>
          </a:solidFill>
          <a:ln/>
          <a:effectLst>
            <a:outerShdw blurRad="63500" dist="25400" dir="5400000" algn="bl" rotWithShape="0">
              <a:srgbClr val="DC143C">
                <a:alpha val="8000"/>
              </a:srgbClr>
            </a:outerShdw>
          </a:effectLst>
        </p:spPr>
      </p:sp>
      <p:sp>
        <p:nvSpPr>
          <p:cNvPr id="7" name="Shape 4"/>
          <p:cNvSpPr/>
          <p:nvPr/>
        </p:nvSpPr>
        <p:spPr>
          <a:xfrm>
            <a:off x="476402" y="2150669"/>
            <a:ext cx="4496105" cy="571500"/>
          </a:xfrm>
          <a:prstGeom prst="roundRect">
            <a:avLst>
              <a:gd name="adj" fmla="val 21333"/>
            </a:avLst>
          </a:prstGeom>
          <a:solidFill>
            <a:srgbClr val="FFFFFF"/>
          </a:solidFill>
          <a:ln/>
          <a:effectLst>
            <a:outerShdw blurRad="63500" dist="25400" dir="5400000" algn="bl" rotWithShape="0">
              <a:srgbClr val="DC143C">
                <a:alpha val="8000"/>
              </a:srgbClr>
            </a:outerShdw>
          </a:effectLst>
        </p:spPr>
      </p:sp>
      <p:sp>
        <p:nvSpPr>
          <p:cNvPr id="8" name="Shape 5"/>
          <p:cNvSpPr/>
          <p:nvPr/>
        </p:nvSpPr>
        <p:spPr>
          <a:xfrm>
            <a:off x="476402" y="2894076"/>
            <a:ext cx="4496105" cy="571500"/>
          </a:xfrm>
          <a:prstGeom prst="roundRect">
            <a:avLst>
              <a:gd name="adj" fmla="val 21333"/>
            </a:avLst>
          </a:prstGeom>
          <a:solidFill>
            <a:srgbClr val="FFFFFF"/>
          </a:solidFill>
          <a:ln/>
          <a:effectLst>
            <a:outerShdw blurRad="63500" dist="25400" dir="5400000" algn="bl" rotWithShape="0">
              <a:srgbClr val="DC143C">
                <a:alpha val="8000"/>
              </a:srgbClr>
            </a:outerShdw>
          </a:effectLst>
        </p:spPr>
      </p:sp>
      <p:sp>
        <p:nvSpPr>
          <p:cNvPr id="9" name="Shape 6"/>
          <p:cNvSpPr/>
          <p:nvPr/>
        </p:nvSpPr>
        <p:spPr>
          <a:xfrm>
            <a:off x="476402" y="3636569"/>
            <a:ext cx="4496105" cy="571500"/>
          </a:xfrm>
          <a:prstGeom prst="roundRect">
            <a:avLst>
              <a:gd name="adj" fmla="val 21333"/>
            </a:avLst>
          </a:prstGeom>
          <a:solidFill>
            <a:srgbClr val="FFFFFF"/>
          </a:solidFill>
          <a:ln/>
          <a:effectLst>
            <a:outerShdw blurRad="63500" dist="25400" dir="5400000" algn="bl" rotWithShape="0">
              <a:srgbClr val="DC143C">
                <a:alpha val="8000"/>
              </a:srgbClr>
            </a:outerShdw>
          </a:effectLst>
        </p:spPr>
      </p:sp>
      <p:sp>
        <p:nvSpPr>
          <p:cNvPr id="10" name="Shape 7"/>
          <p:cNvSpPr/>
          <p:nvPr/>
        </p:nvSpPr>
        <p:spPr>
          <a:xfrm>
            <a:off x="476402" y="4379976"/>
            <a:ext cx="4496105" cy="571500"/>
          </a:xfrm>
          <a:prstGeom prst="roundRect">
            <a:avLst>
              <a:gd name="adj" fmla="val 21333"/>
            </a:avLst>
          </a:prstGeom>
          <a:solidFill>
            <a:srgbClr val="FFFFFF"/>
          </a:solidFill>
          <a:ln/>
          <a:effectLst>
            <a:outerShdw blurRad="63500" dist="25400" dir="5400000" algn="bl" rotWithShape="0">
              <a:srgbClr val="DC143C">
                <a:alpha val="8000"/>
              </a:srgbClr>
            </a:outerShdw>
          </a:effectLst>
        </p:spPr>
      </p:sp>
      <p:sp>
        <p:nvSpPr>
          <p:cNvPr id="11" name="Shape 8"/>
          <p:cNvSpPr/>
          <p:nvPr/>
        </p:nvSpPr>
        <p:spPr>
          <a:xfrm>
            <a:off x="476402" y="5122469"/>
            <a:ext cx="4496105" cy="571500"/>
          </a:xfrm>
          <a:prstGeom prst="roundRect">
            <a:avLst>
              <a:gd name="adj" fmla="val 21333"/>
            </a:avLst>
          </a:prstGeom>
          <a:solidFill>
            <a:srgbClr val="FFFFFF"/>
          </a:solidFill>
          <a:ln/>
          <a:effectLst>
            <a:outerShdw blurRad="63500" dist="25400" dir="5400000" algn="bl" rotWithShape="0">
              <a:srgbClr val="DC143C">
                <a:alpha val="8000"/>
              </a:srgbClr>
            </a:outerShdw>
          </a:effectLst>
        </p:spPr>
      </p:sp>
      <p:sp>
        <p:nvSpPr>
          <p:cNvPr id="12" name="Shape 9"/>
          <p:cNvSpPr/>
          <p:nvPr/>
        </p:nvSpPr>
        <p:spPr>
          <a:xfrm>
            <a:off x="666598" y="1626718"/>
            <a:ext cx="75895" cy="75895"/>
          </a:xfrm>
          <a:prstGeom prst="ellipse">
            <a:avLst/>
          </a:prstGeom>
          <a:solidFill>
            <a:srgbClr val="DC143C"/>
          </a:solidFill>
          <a:ln/>
        </p:spPr>
      </p:sp>
      <p:sp>
        <p:nvSpPr>
          <p:cNvPr id="13" name="Shape 10"/>
          <p:cNvSpPr/>
          <p:nvPr/>
        </p:nvSpPr>
        <p:spPr>
          <a:xfrm>
            <a:off x="666598" y="2370125"/>
            <a:ext cx="75895" cy="75895"/>
          </a:xfrm>
          <a:prstGeom prst="ellipse">
            <a:avLst/>
          </a:prstGeom>
          <a:solidFill>
            <a:srgbClr val="DC143C"/>
          </a:solidFill>
          <a:ln/>
        </p:spPr>
      </p:sp>
      <p:sp>
        <p:nvSpPr>
          <p:cNvPr id="14" name="Shape 11"/>
          <p:cNvSpPr/>
          <p:nvPr/>
        </p:nvSpPr>
        <p:spPr>
          <a:xfrm>
            <a:off x="666598" y="3112618"/>
            <a:ext cx="75895" cy="75895"/>
          </a:xfrm>
          <a:prstGeom prst="ellipse">
            <a:avLst/>
          </a:prstGeom>
          <a:solidFill>
            <a:srgbClr val="DC143C"/>
          </a:solidFill>
          <a:ln/>
        </p:spPr>
      </p:sp>
      <p:sp>
        <p:nvSpPr>
          <p:cNvPr id="15" name="Shape 12"/>
          <p:cNvSpPr/>
          <p:nvPr/>
        </p:nvSpPr>
        <p:spPr>
          <a:xfrm>
            <a:off x="666598" y="3856025"/>
            <a:ext cx="75895" cy="75895"/>
          </a:xfrm>
          <a:prstGeom prst="ellipse">
            <a:avLst/>
          </a:prstGeom>
          <a:solidFill>
            <a:srgbClr val="DC143C"/>
          </a:solidFill>
          <a:ln/>
        </p:spPr>
      </p:sp>
      <p:sp>
        <p:nvSpPr>
          <p:cNvPr id="16" name="Shape 13"/>
          <p:cNvSpPr/>
          <p:nvPr/>
        </p:nvSpPr>
        <p:spPr>
          <a:xfrm>
            <a:off x="666598" y="4598518"/>
            <a:ext cx="75895" cy="75895"/>
          </a:xfrm>
          <a:prstGeom prst="ellipse">
            <a:avLst/>
          </a:prstGeom>
          <a:solidFill>
            <a:srgbClr val="DC143C"/>
          </a:solidFill>
          <a:ln/>
        </p:spPr>
      </p:sp>
      <p:sp>
        <p:nvSpPr>
          <p:cNvPr id="17" name="Shape 14"/>
          <p:cNvSpPr/>
          <p:nvPr/>
        </p:nvSpPr>
        <p:spPr>
          <a:xfrm>
            <a:off x="666598" y="5341925"/>
            <a:ext cx="75895" cy="75895"/>
          </a:xfrm>
          <a:prstGeom prst="ellipse">
            <a:avLst/>
          </a:prstGeom>
          <a:solidFill>
            <a:srgbClr val="DC143C"/>
          </a:solidFill>
          <a:ln/>
        </p:spPr>
      </p:sp>
      <p:sp>
        <p:nvSpPr>
          <p:cNvPr id="18" name="Text 15"/>
          <p:cNvSpPr txBox="1"/>
          <p:nvPr/>
        </p:nvSpPr>
        <p:spPr>
          <a:xfrm>
            <a:off x="886054" y="1550822"/>
            <a:ext cx="905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삼성전자,</a:t>
            </a:r>
            <a:endParaRPr lang="en-US" sz="1500" dirty="0"/>
          </a:p>
        </p:txBody>
      </p:sp>
      <p:sp>
        <p:nvSpPr>
          <p:cNvPr id="19" name="Text 16"/>
          <p:cNvSpPr txBox="1"/>
          <p:nvPr/>
        </p:nvSpPr>
        <p:spPr>
          <a:xfrm>
            <a:off x="2497226" y="1550822"/>
            <a:ext cx="905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XR 기기 '</a:t>
            </a:r>
            <a:endParaRPr lang="en-US" sz="1500" dirty="0"/>
          </a:p>
        </p:txBody>
      </p:sp>
      <p:sp>
        <p:nvSpPr>
          <p:cNvPr id="20" name="Text 17"/>
          <p:cNvSpPr txBox="1"/>
          <p:nvPr/>
        </p:nvSpPr>
        <p:spPr>
          <a:xfrm>
            <a:off x="3600907" y="1550822"/>
            <a:ext cx="101041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' 공개 예정</a:t>
            </a:r>
            <a:endParaRPr lang="en-US" sz="1500" dirty="0"/>
          </a:p>
        </p:txBody>
      </p:sp>
      <p:sp>
        <p:nvSpPr>
          <p:cNvPr id="21" name="Text 18"/>
          <p:cNvSpPr txBox="1"/>
          <p:nvPr/>
        </p:nvSpPr>
        <p:spPr>
          <a:xfrm>
            <a:off x="886054" y="2293315"/>
            <a:ext cx="724205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가격 약</a:t>
            </a:r>
            <a:endParaRPr lang="en-US" sz="1500" dirty="0"/>
          </a:p>
        </p:txBody>
      </p:sp>
      <p:sp>
        <p:nvSpPr>
          <p:cNvPr id="22" name="Text 19"/>
          <p:cNvSpPr txBox="1"/>
          <p:nvPr/>
        </p:nvSpPr>
        <p:spPr>
          <a:xfrm>
            <a:off x="2182978" y="2293315"/>
            <a:ext cx="242956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(애플 비전 프로의 절반 수준)</a:t>
            </a:r>
            <a:endParaRPr lang="en-US" sz="1500" dirty="0"/>
          </a:p>
        </p:txBody>
      </p:sp>
      <p:sp>
        <p:nvSpPr>
          <p:cNvPr id="23" name="Text 20"/>
          <p:cNvSpPr txBox="1"/>
          <p:nvPr/>
        </p:nvSpPr>
        <p:spPr>
          <a:xfrm>
            <a:off x="886054" y="3036722"/>
            <a:ext cx="8485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고해상도</a:t>
            </a:r>
            <a:endParaRPr lang="en-US" sz="1500" dirty="0"/>
          </a:p>
        </p:txBody>
      </p:sp>
      <p:sp>
        <p:nvSpPr>
          <p:cNvPr id="24" name="Text 21"/>
          <p:cNvSpPr txBox="1"/>
          <p:nvPr/>
        </p:nvSpPr>
        <p:spPr>
          <a:xfrm>
            <a:off x="2851099" y="3036722"/>
            <a:ext cx="905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패널 탑재</a:t>
            </a:r>
            <a:endParaRPr lang="en-US" sz="1500" dirty="0"/>
          </a:p>
        </p:txBody>
      </p:sp>
      <p:sp>
        <p:nvSpPr>
          <p:cNvPr id="25" name="Text 22"/>
          <p:cNvSpPr txBox="1"/>
          <p:nvPr/>
        </p:nvSpPr>
        <p:spPr>
          <a:xfrm>
            <a:off x="886054" y="3779215"/>
            <a:ext cx="13624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메타: 자체 제작</a:t>
            </a:r>
            <a:endParaRPr lang="en-US" sz="1500" dirty="0"/>
          </a:p>
        </p:txBody>
      </p:sp>
      <p:sp>
        <p:nvSpPr>
          <p:cNvPr id="26" name="Text 23"/>
          <p:cNvSpPr txBox="1"/>
          <p:nvPr/>
        </p:nvSpPr>
        <p:spPr>
          <a:xfrm>
            <a:off x="3260750" y="3779215"/>
            <a:ext cx="140086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마이크로 OLED</a:t>
            </a:r>
            <a:endParaRPr lang="en-US" sz="1500" dirty="0"/>
          </a:p>
        </p:txBody>
      </p:sp>
      <p:sp>
        <p:nvSpPr>
          <p:cNvPr id="27" name="Text 24"/>
          <p:cNvSpPr txBox="1"/>
          <p:nvPr/>
        </p:nvSpPr>
        <p:spPr>
          <a:xfrm>
            <a:off x="886054" y="4522622"/>
            <a:ext cx="13624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애플 비전 프로:</a:t>
            </a:r>
            <a:endParaRPr lang="en-US" sz="1500" dirty="0"/>
          </a:p>
        </p:txBody>
      </p:sp>
      <p:sp>
        <p:nvSpPr>
          <p:cNvPr id="28" name="Text 25"/>
          <p:cNvSpPr txBox="1"/>
          <p:nvPr/>
        </p:nvSpPr>
        <p:spPr>
          <a:xfrm>
            <a:off x="3260750" y="4522622"/>
            <a:ext cx="140086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마이크로 OLED</a:t>
            </a:r>
            <a:endParaRPr lang="en-US" sz="1500" dirty="0"/>
          </a:p>
        </p:txBody>
      </p:sp>
      <p:sp>
        <p:nvSpPr>
          <p:cNvPr id="29" name="Text 26"/>
          <p:cNvSpPr txBox="1"/>
          <p:nvPr/>
        </p:nvSpPr>
        <p:spPr>
          <a:xfrm>
            <a:off x="1607820" y="5265115"/>
            <a:ext cx="2524658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형성으로 XR 시장 경쟁 본격화</a:t>
            </a:r>
            <a:endParaRPr lang="en-US" sz="1500" dirty="0"/>
          </a:p>
        </p:txBody>
      </p:sp>
      <p:sp>
        <p:nvSpPr>
          <p:cNvPr id="30" name="Text 27"/>
          <p:cNvSpPr txBox="1"/>
          <p:nvPr/>
        </p:nvSpPr>
        <p:spPr>
          <a:xfrm>
            <a:off x="1644091" y="1550822"/>
            <a:ext cx="1000354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10월 22일</a:t>
            </a:r>
            <a:endParaRPr lang="en-US" sz="1500" dirty="0"/>
          </a:p>
        </p:txBody>
      </p:sp>
      <p:sp>
        <p:nvSpPr>
          <p:cNvPr id="31" name="Text 28"/>
          <p:cNvSpPr txBox="1"/>
          <p:nvPr/>
        </p:nvSpPr>
        <p:spPr>
          <a:xfrm>
            <a:off x="3250692" y="1550822"/>
            <a:ext cx="495605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무한</a:t>
            </a:r>
            <a:endParaRPr lang="en-US" sz="1500" dirty="0"/>
          </a:p>
        </p:txBody>
      </p:sp>
      <p:sp>
        <p:nvSpPr>
          <p:cNvPr id="32" name="Text 29"/>
          <p:cNvSpPr txBox="1"/>
          <p:nvPr/>
        </p:nvSpPr>
        <p:spPr>
          <a:xfrm>
            <a:off x="1495349" y="2293315"/>
            <a:ext cx="838505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255만원</a:t>
            </a:r>
            <a:endParaRPr lang="en-US" sz="1500" dirty="0"/>
          </a:p>
        </p:txBody>
      </p:sp>
      <p:sp>
        <p:nvSpPr>
          <p:cNvPr id="33" name="Text 30"/>
          <p:cNvSpPr txBox="1"/>
          <p:nvPr/>
        </p:nvSpPr>
        <p:spPr>
          <a:xfrm>
            <a:off x="1587398" y="3036722"/>
            <a:ext cx="1410005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마이크로 OLED</a:t>
            </a:r>
            <a:endParaRPr lang="en-US" sz="1500" dirty="0"/>
          </a:p>
        </p:txBody>
      </p:sp>
      <p:sp>
        <p:nvSpPr>
          <p:cNvPr id="34" name="Text 31"/>
          <p:cNvSpPr txBox="1"/>
          <p:nvPr/>
        </p:nvSpPr>
        <p:spPr>
          <a:xfrm>
            <a:off x="2131771" y="3779215"/>
            <a:ext cx="123901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2,500만 화소</a:t>
            </a:r>
            <a:endParaRPr lang="en-US" sz="1500" dirty="0"/>
          </a:p>
        </p:txBody>
      </p:sp>
      <p:sp>
        <p:nvSpPr>
          <p:cNvPr id="35" name="Text 32"/>
          <p:cNvSpPr txBox="1"/>
          <p:nvPr/>
        </p:nvSpPr>
        <p:spPr>
          <a:xfrm>
            <a:off x="2131771" y="4522622"/>
            <a:ext cx="123901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2,300만 화소</a:t>
            </a:r>
            <a:endParaRPr lang="en-US" sz="1500" dirty="0"/>
          </a:p>
        </p:txBody>
      </p:sp>
      <p:sp>
        <p:nvSpPr>
          <p:cNvPr id="36" name="Text 33"/>
          <p:cNvSpPr txBox="1"/>
          <p:nvPr/>
        </p:nvSpPr>
        <p:spPr>
          <a:xfrm>
            <a:off x="886054" y="5265115"/>
            <a:ext cx="838505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3강 구도</a:t>
            </a:r>
            <a:endParaRPr lang="en-US" sz="1500" dirty="0"/>
          </a:p>
        </p:txBody>
      </p:sp>
      <p:sp>
        <p:nvSpPr>
          <p:cNvPr id="37" name="Text 34"/>
          <p:cNvSpPr txBox="1"/>
          <p:nvPr/>
        </p:nvSpPr>
        <p:spPr>
          <a:xfrm>
            <a:off x="7225589" y="1293876"/>
            <a:ext cx="15435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5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XR 기기 3사 비교</a:t>
            </a:r>
            <a:endParaRPr lang="en-US" sz="1500" dirty="0"/>
          </a:p>
        </p:txBody>
      </p:sp>
      <p:sp>
        <p:nvSpPr>
          <p:cNvPr id="38" name="Shape 35"/>
          <p:cNvSpPr/>
          <p:nvPr/>
        </p:nvSpPr>
        <p:spPr>
          <a:xfrm>
            <a:off x="5352898" y="1769364"/>
            <a:ext cx="5143500" cy="1218895"/>
          </a:xfrm>
          <a:prstGeom prst="roundRect">
            <a:avLst>
              <a:gd name="adj" fmla="val 7033"/>
            </a:avLst>
          </a:prstGeom>
          <a:solidFill>
            <a:srgbClr val="FFFFFF"/>
          </a:solidFill>
          <a:ln/>
          <a:effectLst>
            <a:outerShdw blurRad="114300" dist="38100" dir="5400000" algn="bl" rotWithShape="0">
              <a:srgbClr val="DC143C">
                <a:alpha val="12000"/>
              </a:srgbClr>
            </a:outerShdw>
          </a:effectLst>
        </p:spPr>
      </p:sp>
      <p:sp>
        <p:nvSpPr>
          <p:cNvPr id="39" name="Shape 36"/>
          <p:cNvSpPr/>
          <p:nvPr/>
        </p:nvSpPr>
        <p:spPr>
          <a:xfrm>
            <a:off x="5352898" y="3127248"/>
            <a:ext cx="5143500" cy="1218895"/>
          </a:xfrm>
          <a:prstGeom prst="roundRect">
            <a:avLst>
              <a:gd name="adj" fmla="val 7033"/>
            </a:avLst>
          </a:prstGeom>
          <a:solidFill>
            <a:srgbClr val="FFFFFF"/>
          </a:solidFill>
          <a:ln/>
          <a:effectLst>
            <a:outerShdw blurRad="114300" dist="38100" dir="5400000" algn="bl" rotWithShape="0">
              <a:srgbClr val="DC143C">
                <a:alpha val="12000"/>
              </a:srgbClr>
            </a:outerShdw>
          </a:effectLst>
        </p:spPr>
      </p:sp>
      <p:sp>
        <p:nvSpPr>
          <p:cNvPr id="40" name="Shape 37"/>
          <p:cNvSpPr/>
          <p:nvPr/>
        </p:nvSpPr>
        <p:spPr>
          <a:xfrm>
            <a:off x="5352898" y="4484218"/>
            <a:ext cx="5143500" cy="1218895"/>
          </a:xfrm>
          <a:prstGeom prst="roundRect">
            <a:avLst>
              <a:gd name="adj" fmla="val 7033"/>
            </a:avLst>
          </a:prstGeom>
          <a:solidFill>
            <a:srgbClr val="FFFFFF"/>
          </a:solidFill>
          <a:ln/>
          <a:effectLst>
            <a:outerShdw blurRad="114300" dist="38100" dir="5400000" algn="bl" rotWithShape="0">
              <a:srgbClr val="DC143C">
                <a:alpha val="12000"/>
              </a:srgbClr>
            </a:outerShdw>
          </a:effectLst>
        </p:spPr>
      </p:sp>
      <p:sp>
        <p:nvSpPr>
          <p:cNvPr id="41" name="Shape 38"/>
          <p:cNvSpPr/>
          <p:nvPr/>
        </p:nvSpPr>
        <p:spPr>
          <a:xfrm>
            <a:off x="5591556" y="2091233"/>
            <a:ext cx="571500" cy="571500"/>
          </a:xfrm>
          <a:prstGeom prst="ellipse">
            <a:avLst/>
          </a:prstGeom>
          <a:solidFill>
            <a:srgbClr val="DC143C"/>
          </a:solidFill>
          <a:ln/>
        </p:spPr>
      </p:sp>
      <p:sp>
        <p:nvSpPr>
          <p:cNvPr id="42" name="Text 39"/>
          <p:cNvSpPr txBox="1"/>
          <p:nvPr/>
        </p:nvSpPr>
        <p:spPr>
          <a:xfrm>
            <a:off x="5791810" y="2177186"/>
            <a:ext cx="372161" cy="4005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</a:t>
            </a:r>
            <a:endParaRPr lang="en-US" sz="2100" dirty="0"/>
          </a:p>
        </p:txBody>
      </p:sp>
      <p:sp>
        <p:nvSpPr>
          <p:cNvPr id="43" name="Text 40"/>
          <p:cNvSpPr txBox="1"/>
          <p:nvPr/>
        </p:nvSpPr>
        <p:spPr>
          <a:xfrm>
            <a:off x="6353251" y="1960474"/>
            <a:ext cx="767182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삼성전자</a:t>
            </a:r>
            <a:endParaRPr lang="en-US" sz="1300" dirty="0"/>
          </a:p>
        </p:txBody>
      </p:sp>
      <p:sp>
        <p:nvSpPr>
          <p:cNvPr id="44" name="Text 41"/>
          <p:cNvSpPr txBox="1"/>
          <p:nvPr/>
        </p:nvSpPr>
        <p:spPr>
          <a:xfrm>
            <a:off x="6353251" y="3317443"/>
            <a:ext cx="45262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애플</a:t>
            </a:r>
            <a:endParaRPr lang="en-US" sz="1300" dirty="0"/>
          </a:p>
        </p:txBody>
      </p:sp>
      <p:sp>
        <p:nvSpPr>
          <p:cNvPr id="45" name="Text 42"/>
          <p:cNvSpPr txBox="1"/>
          <p:nvPr/>
        </p:nvSpPr>
        <p:spPr>
          <a:xfrm>
            <a:off x="6353251" y="4674413"/>
            <a:ext cx="45262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메타</a:t>
            </a:r>
            <a:endParaRPr lang="en-US" sz="1300" dirty="0"/>
          </a:p>
        </p:txBody>
      </p:sp>
      <p:sp>
        <p:nvSpPr>
          <p:cNvPr id="46" name="Text 43"/>
          <p:cNvSpPr txBox="1"/>
          <p:nvPr/>
        </p:nvSpPr>
        <p:spPr>
          <a:xfrm>
            <a:off x="6353251" y="2293315"/>
            <a:ext cx="1117397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XR 헤드셋 '무한'</a:t>
            </a:r>
            <a:endParaRPr lang="en-US" sz="1100" dirty="0"/>
          </a:p>
        </p:txBody>
      </p:sp>
      <p:sp>
        <p:nvSpPr>
          <p:cNvPr id="47" name="Text 44"/>
          <p:cNvSpPr txBox="1"/>
          <p:nvPr/>
        </p:nvSpPr>
        <p:spPr>
          <a:xfrm>
            <a:off x="6353251" y="3651199"/>
            <a:ext cx="67939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비전 프로</a:t>
            </a:r>
            <a:endParaRPr lang="en-US" sz="1100" dirty="0"/>
          </a:p>
        </p:txBody>
      </p:sp>
      <p:sp>
        <p:nvSpPr>
          <p:cNvPr id="48" name="Text 45"/>
          <p:cNvSpPr txBox="1"/>
          <p:nvPr/>
        </p:nvSpPr>
        <p:spPr>
          <a:xfrm>
            <a:off x="6353251" y="5008169"/>
            <a:ext cx="94549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퀘스트 시리즈</a:t>
            </a:r>
            <a:endParaRPr lang="en-US" sz="1100" dirty="0"/>
          </a:p>
        </p:txBody>
      </p:sp>
      <p:sp>
        <p:nvSpPr>
          <p:cNvPr id="49" name="Text 46"/>
          <p:cNvSpPr txBox="1"/>
          <p:nvPr/>
        </p:nvSpPr>
        <p:spPr>
          <a:xfrm>
            <a:off x="6353251" y="2564892"/>
            <a:ext cx="18004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255만원 | 마이크로 OLED</a:t>
            </a:r>
            <a:endParaRPr lang="en-US" sz="1200" dirty="0"/>
          </a:p>
        </p:txBody>
      </p:sp>
      <p:sp>
        <p:nvSpPr>
          <p:cNvPr id="50" name="Text 47"/>
          <p:cNvSpPr txBox="1"/>
          <p:nvPr/>
        </p:nvSpPr>
        <p:spPr>
          <a:xfrm>
            <a:off x="6353251" y="3922776"/>
            <a:ext cx="18004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2,300만 화소 | 500만원대</a:t>
            </a:r>
            <a:endParaRPr lang="en-US" sz="1200" dirty="0"/>
          </a:p>
        </p:txBody>
      </p:sp>
      <p:sp>
        <p:nvSpPr>
          <p:cNvPr id="51" name="Text 48"/>
          <p:cNvSpPr txBox="1"/>
          <p:nvPr/>
        </p:nvSpPr>
        <p:spPr>
          <a:xfrm>
            <a:off x="6353251" y="5279746"/>
            <a:ext cx="18388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2,500만 화소 | 자체 OLED</a:t>
            </a:r>
            <a:endParaRPr lang="en-US" sz="1200" dirty="0"/>
          </a:p>
        </p:txBody>
      </p:sp>
      <p:sp>
        <p:nvSpPr>
          <p:cNvPr id="52" name="Shape 49"/>
          <p:cNvSpPr/>
          <p:nvPr/>
        </p:nvSpPr>
        <p:spPr>
          <a:xfrm>
            <a:off x="5591556" y="3448202"/>
            <a:ext cx="571500" cy="571500"/>
          </a:xfrm>
          <a:prstGeom prst="ellipse">
            <a:avLst/>
          </a:prstGeom>
          <a:solidFill>
            <a:srgbClr val="555555"/>
          </a:solidFill>
          <a:ln/>
        </p:spPr>
      </p:sp>
      <p:sp>
        <p:nvSpPr>
          <p:cNvPr id="53" name="Text 50"/>
          <p:cNvSpPr txBox="1"/>
          <p:nvPr/>
        </p:nvSpPr>
        <p:spPr>
          <a:xfrm>
            <a:off x="5789066" y="3534156"/>
            <a:ext cx="381305" cy="4005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</a:t>
            </a:r>
            <a:endParaRPr lang="en-US" sz="2100" dirty="0"/>
          </a:p>
        </p:txBody>
      </p:sp>
      <p:sp>
        <p:nvSpPr>
          <p:cNvPr id="54" name="Shape 51"/>
          <p:cNvSpPr/>
          <p:nvPr/>
        </p:nvSpPr>
        <p:spPr>
          <a:xfrm>
            <a:off x="5591556" y="4806086"/>
            <a:ext cx="571500" cy="571500"/>
          </a:xfrm>
          <a:prstGeom prst="ellipse">
            <a:avLst/>
          </a:prstGeom>
          <a:solidFill>
            <a:srgbClr val="0668E1"/>
          </a:solidFill>
          <a:ln/>
        </p:spPr>
      </p:sp>
      <p:sp>
        <p:nvSpPr>
          <p:cNvPr id="55" name="Text 52"/>
          <p:cNvSpPr txBox="1"/>
          <p:nvPr/>
        </p:nvSpPr>
        <p:spPr>
          <a:xfrm>
            <a:off x="5759806" y="4891126"/>
            <a:ext cx="438912" cy="4005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</a:t>
            </a:r>
            <a:endParaRPr lang="en-US" sz="2100" dirty="0"/>
          </a:p>
        </p:txBody>
      </p:sp>
      <p:pic>
        <p:nvPicPr>
          <p:cNvPr id="56" name="Image 1" descr="preencoded.png"/>
          <p:cNvPicPr>
            <a:picLocks noChangeAspect="1"/>
          </p:cNvPicPr>
          <p:nvPr/>
        </p:nvPicPr>
        <p:blipFill>
          <a:blip r:embed="rId4"/>
          <a:srcRect l="-1507" r="-1507"/>
          <a:stretch/>
        </p:blipFill>
        <p:spPr>
          <a:xfrm>
            <a:off x="476402" y="6503213"/>
            <a:ext cx="171907" cy="133502"/>
          </a:xfrm>
          <a:prstGeom prst="rect">
            <a:avLst/>
          </a:prstGeom>
        </p:spPr>
      </p:pic>
      <p:sp>
        <p:nvSpPr>
          <p:cNvPr id="57" name="Text 53"/>
          <p:cNvSpPr txBox="1"/>
          <p:nvPr/>
        </p:nvSpPr>
        <p:spPr>
          <a:xfrm>
            <a:off x="724205" y="6467551"/>
            <a:ext cx="3959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출처:</a:t>
            </a:r>
            <a:endParaRPr lang="en-US" sz="1000" dirty="0"/>
          </a:p>
        </p:txBody>
      </p:sp>
      <p:sp>
        <p:nvSpPr>
          <p:cNvPr id="58" name="Text 54"/>
          <p:cNvSpPr txBox="1"/>
          <p:nvPr/>
        </p:nvSpPr>
        <p:spPr>
          <a:xfrm>
            <a:off x="1013155" y="6467551"/>
            <a:ext cx="13862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매일경제 (2025.10.18)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E4E6"/>
          </a:solidFill>
          <a:ln/>
        </p:spPr>
      </p:sp>
      <p:sp>
        <p:nvSpPr>
          <p:cNvPr id="3" name="Shape 1"/>
          <p:cNvSpPr/>
          <p:nvPr/>
        </p:nvSpPr>
        <p:spPr>
          <a:xfrm>
            <a:off x="571500" y="1082650"/>
            <a:ext cx="9829800" cy="28346"/>
          </a:xfrm>
          <a:prstGeom prst="rect">
            <a:avLst/>
          </a:prstGeom>
          <a:solidFill>
            <a:srgbClr val="DC143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602590"/>
            <a:ext cx="400507" cy="400507"/>
          </a:xfrm>
          <a:prstGeom prst="rect">
            <a:avLst/>
          </a:prstGeom>
        </p:spPr>
      </p:pic>
      <p:sp>
        <p:nvSpPr>
          <p:cNvPr id="5" name="Text 2"/>
          <p:cNvSpPr txBox="1"/>
          <p:nvPr/>
        </p:nvSpPr>
        <p:spPr>
          <a:xfrm>
            <a:off x="1086307" y="485546"/>
            <a:ext cx="4691786" cy="581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1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알아두면 좋을 핵심 키워드</a:t>
            </a:r>
            <a:endParaRPr lang="en-US" sz="3100" dirty="0"/>
          </a:p>
        </p:txBody>
      </p:sp>
      <p:sp>
        <p:nvSpPr>
          <p:cNvPr id="6" name="Shape 3"/>
          <p:cNvSpPr/>
          <p:nvPr/>
        </p:nvSpPr>
        <p:spPr>
          <a:xfrm>
            <a:off x="571500" y="1300886"/>
            <a:ext cx="9829800" cy="1479499"/>
          </a:xfrm>
          <a:prstGeom prst="roundRect">
            <a:avLst>
              <a:gd name="adj" fmla="val 2690"/>
            </a:avLst>
          </a:prstGeom>
          <a:solidFill>
            <a:srgbClr val="FFFFFF"/>
          </a:solidFill>
          <a:ln/>
          <a:effectLst>
            <a:outerShdw blurRad="76200" dist="25400" dir="5400000" algn="bl" rotWithShape="0">
              <a:srgbClr val="DC143C">
                <a:alpha val="10000"/>
              </a:srgbClr>
            </a:outerShdw>
          </a:effectLst>
        </p:spPr>
      </p:sp>
      <p:sp>
        <p:nvSpPr>
          <p:cNvPr id="7" name="Shape 4"/>
          <p:cNvSpPr/>
          <p:nvPr/>
        </p:nvSpPr>
        <p:spPr>
          <a:xfrm>
            <a:off x="571500" y="1300886"/>
            <a:ext cx="47549" cy="1476000"/>
          </a:xfrm>
          <a:prstGeom prst="rect">
            <a:avLst/>
          </a:prstGeom>
          <a:solidFill>
            <a:srgbClr val="DC143C"/>
          </a:solidFill>
          <a:ln/>
        </p:spPr>
      </p:sp>
      <p:sp>
        <p:nvSpPr>
          <p:cNvPr id="8" name="Shape 5"/>
          <p:cNvSpPr/>
          <p:nvPr/>
        </p:nvSpPr>
        <p:spPr>
          <a:xfrm>
            <a:off x="571500" y="2872741"/>
            <a:ext cx="9829800" cy="1734208"/>
          </a:xfrm>
          <a:prstGeom prst="roundRect">
            <a:avLst>
              <a:gd name="adj" fmla="val 1959"/>
            </a:avLst>
          </a:prstGeom>
          <a:solidFill>
            <a:srgbClr val="FFFFFF"/>
          </a:solidFill>
          <a:ln/>
          <a:effectLst>
            <a:outerShdw blurRad="76200" dist="25400" dir="5400000" algn="bl" rotWithShape="0">
              <a:srgbClr val="DC143C">
                <a:alpha val="10000"/>
              </a:srgbClr>
            </a:outerShdw>
          </a:effectLst>
        </p:spPr>
      </p:sp>
      <p:sp>
        <p:nvSpPr>
          <p:cNvPr id="9" name="Shape 6"/>
          <p:cNvSpPr/>
          <p:nvPr/>
        </p:nvSpPr>
        <p:spPr>
          <a:xfrm>
            <a:off x="571500" y="2877502"/>
            <a:ext cx="47549" cy="1728000"/>
          </a:xfrm>
          <a:prstGeom prst="rect">
            <a:avLst/>
          </a:prstGeom>
          <a:solidFill>
            <a:srgbClr val="DC143C"/>
          </a:solidFill>
          <a:ln/>
        </p:spPr>
      </p:sp>
      <p:sp>
        <p:nvSpPr>
          <p:cNvPr id="10" name="Shape 7"/>
          <p:cNvSpPr/>
          <p:nvPr/>
        </p:nvSpPr>
        <p:spPr>
          <a:xfrm>
            <a:off x="905256" y="1539545"/>
            <a:ext cx="571500" cy="571500"/>
          </a:xfrm>
          <a:prstGeom prst="roundRect">
            <a:avLst>
              <a:gd name="adj" fmla="val 32000"/>
            </a:avLst>
          </a:prstGeom>
          <a:solidFill>
            <a:srgbClr val="DC143C"/>
          </a:solidFill>
          <a:ln/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57046" y="1691335"/>
            <a:ext cx="267005" cy="267005"/>
          </a:xfrm>
          <a:prstGeom prst="rect">
            <a:avLst/>
          </a:prstGeom>
        </p:spPr>
      </p:pic>
      <p:sp>
        <p:nvSpPr>
          <p:cNvPr id="12" name="Shape 8"/>
          <p:cNvSpPr/>
          <p:nvPr/>
        </p:nvSpPr>
        <p:spPr>
          <a:xfrm>
            <a:off x="571500" y="4711294"/>
            <a:ext cx="9829800" cy="1479499"/>
          </a:xfrm>
          <a:prstGeom prst="roundRect">
            <a:avLst>
              <a:gd name="adj" fmla="val 2690"/>
            </a:avLst>
          </a:prstGeom>
          <a:solidFill>
            <a:srgbClr val="FFFFFF"/>
          </a:solidFill>
          <a:ln/>
          <a:effectLst>
            <a:outerShdw blurRad="76200" dist="25400" dir="5400000" algn="bl" rotWithShape="0">
              <a:srgbClr val="DC143C">
                <a:alpha val="10000"/>
              </a:srgbClr>
            </a:outerShdw>
          </a:effectLst>
        </p:spPr>
      </p:sp>
      <p:sp>
        <p:nvSpPr>
          <p:cNvPr id="13" name="Shape 9"/>
          <p:cNvSpPr/>
          <p:nvPr/>
        </p:nvSpPr>
        <p:spPr>
          <a:xfrm>
            <a:off x="571500" y="4711294"/>
            <a:ext cx="47549" cy="1476000"/>
          </a:xfrm>
          <a:prstGeom prst="rect">
            <a:avLst/>
          </a:prstGeom>
          <a:solidFill>
            <a:srgbClr val="DC143C"/>
          </a:solidFill>
          <a:ln/>
        </p:spPr>
      </p:sp>
      <p:sp>
        <p:nvSpPr>
          <p:cNvPr id="14" name="Shape 10"/>
          <p:cNvSpPr/>
          <p:nvPr/>
        </p:nvSpPr>
        <p:spPr>
          <a:xfrm>
            <a:off x="905256" y="3110484"/>
            <a:ext cx="571500" cy="571500"/>
          </a:xfrm>
          <a:prstGeom prst="roundRect">
            <a:avLst>
              <a:gd name="adj" fmla="val 32000"/>
            </a:avLst>
          </a:prstGeom>
          <a:solidFill>
            <a:srgbClr val="DC143C"/>
          </a:solidFill>
          <a:ln/>
        </p:spPr>
      </p:sp>
      <p:sp>
        <p:nvSpPr>
          <p:cNvPr id="15" name="Shape 11"/>
          <p:cNvSpPr/>
          <p:nvPr/>
        </p:nvSpPr>
        <p:spPr>
          <a:xfrm>
            <a:off x="905256" y="4949038"/>
            <a:ext cx="571500" cy="571500"/>
          </a:xfrm>
          <a:prstGeom prst="roundRect">
            <a:avLst>
              <a:gd name="adj" fmla="val 32000"/>
            </a:avLst>
          </a:prstGeom>
          <a:solidFill>
            <a:srgbClr val="DC143C"/>
          </a:solidFill>
          <a:ln/>
        </p:spPr>
      </p:sp>
      <p:sp>
        <p:nvSpPr>
          <p:cNvPr id="16" name="Text 12"/>
          <p:cNvSpPr txBox="1"/>
          <p:nvPr/>
        </p:nvSpPr>
        <p:spPr>
          <a:xfrm>
            <a:off x="1714500" y="1548689"/>
            <a:ext cx="1019556" cy="4389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LTPO</a:t>
            </a:r>
            <a:endParaRPr lang="en-US" sz="2400" dirty="0"/>
          </a:p>
        </p:txBody>
      </p:sp>
      <p:sp>
        <p:nvSpPr>
          <p:cNvPr id="17" name="Text 13"/>
          <p:cNvSpPr txBox="1"/>
          <p:nvPr/>
        </p:nvSpPr>
        <p:spPr>
          <a:xfrm>
            <a:off x="1714500" y="3120542"/>
            <a:ext cx="2581351" cy="4389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8.6세대 IT OLED</a:t>
            </a:r>
            <a:endParaRPr lang="en-US" sz="2400" dirty="0"/>
          </a:p>
        </p:txBody>
      </p:sp>
      <p:sp>
        <p:nvSpPr>
          <p:cNvPr id="18" name="Text 14"/>
          <p:cNvSpPr txBox="1"/>
          <p:nvPr/>
        </p:nvSpPr>
        <p:spPr>
          <a:xfrm>
            <a:off x="1714500" y="2053438"/>
            <a:ext cx="41632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Low Temperature Polycrystalline Oxide (저온다결정산화물)</a:t>
            </a:r>
            <a:endParaRPr lang="en-US" sz="1200" dirty="0"/>
          </a:p>
        </p:txBody>
      </p:sp>
      <p:sp>
        <p:nvSpPr>
          <p:cNvPr id="19" name="Text 15"/>
          <p:cNvSpPr txBox="1"/>
          <p:nvPr/>
        </p:nvSpPr>
        <p:spPr>
          <a:xfrm>
            <a:off x="1714500" y="2406396"/>
            <a:ext cx="6672377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LTPS 대비 전력 효율이 높은 차세대 OLED 기술로 애플 등 프리미엄 스마트폰에 채택 확대 중</a:t>
            </a:r>
            <a:endParaRPr lang="en-US" sz="1300" dirty="0"/>
          </a:p>
        </p:txBody>
      </p:sp>
      <p:pic>
        <p:nvPicPr>
          <p:cNvPr id="20" name="Image 2" descr="preencoded.png"/>
          <p:cNvPicPr>
            <a:picLocks noChangeAspect="1"/>
          </p:cNvPicPr>
          <p:nvPr/>
        </p:nvPicPr>
        <p:blipFill>
          <a:blip r:embed="rId5"/>
          <a:srcRect l="-685" r="-685"/>
          <a:stretch/>
        </p:blipFill>
        <p:spPr>
          <a:xfrm>
            <a:off x="1037844" y="3263189"/>
            <a:ext cx="304495" cy="267005"/>
          </a:xfrm>
          <a:prstGeom prst="rect">
            <a:avLst/>
          </a:prstGeom>
        </p:spPr>
      </p:pic>
      <p:sp>
        <p:nvSpPr>
          <p:cNvPr id="21" name="Text 16"/>
          <p:cNvSpPr txBox="1"/>
          <p:nvPr/>
        </p:nvSpPr>
        <p:spPr>
          <a:xfrm>
            <a:off x="1714500" y="4958182"/>
            <a:ext cx="1457554" cy="4389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OLEDoS</a:t>
            </a:r>
            <a:endParaRPr lang="en-US" sz="2400" dirty="0"/>
          </a:p>
        </p:txBody>
      </p:sp>
      <p:sp>
        <p:nvSpPr>
          <p:cNvPr id="22" name="Text 17"/>
          <p:cNvSpPr txBox="1"/>
          <p:nvPr/>
        </p:nvSpPr>
        <p:spPr>
          <a:xfrm>
            <a:off x="1714500" y="3625291"/>
            <a:ext cx="31053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8.6th Generation IT OLED Production Line</a:t>
            </a:r>
            <a:endParaRPr lang="en-US" sz="1200" dirty="0"/>
          </a:p>
        </p:txBody>
      </p:sp>
      <p:sp>
        <p:nvSpPr>
          <p:cNvPr id="23" name="Text 18"/>
          <p:cNvSpPr txBox="1"/>
          <p:nvPr/>
        </p:nvSpPr>
        <p:spPr>
          <a:xfrm>
            <a:off x="1714500" y="5463845"/>
            <a:ext cx="25813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OLED on Silicon (실리콘 기판 OLED)</a:t>
            </a:r>
            <a:endParaRPr lang="en-US" sz="1200" dirty="0"/>
          </a:p>
        </p:txBody>
      </p:sp>
      <p:sp>
        <p:nvSpPr>
          <p:cNvPr id="24" name="Text 19"/>
          <p:cNvSpPr txBox="1"/>
          <p:nvPr/>
        </p:nvSpPr>
        <p:spPr>
          <a:xfrm>
            <a:off x="1714500" y="3977335"/>
            <a:ext cx="8492033" cy="5239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대형 노트북·태블릿 등 IT 기기용 OLED 생산에 최적화된 차세대 패널 생산라인. 삼성D와 중국 업체들의 투자 경쟁이 치열</a:t>
            </a:r>
            <a:endParaRPr lang="en-US" sz="1300" dirty="0"/>
          </a:p>
        </p:txBody>
      </p:sp>
      <p:pic>
        <p:nvPicPr>
          <p:cNvPr id="25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024128" y="5101742"/>
            <a:ext cx="333756" cy="267005"/>
          </a:xfrm>
          <a:prstGeom prst="rect">
            <a:avLst/>
          </a:prstGeom>
        </p:spPr>
      </p:pic>
      <p:sp>
        <p:nvSpPr>
          <p:cNvPr id="26" name="Text 20"/>
          <p:cNvSpPr txBox="1"/>
          <p:nvPr/>
        </p:nvSpPr>
        <p:spPr>
          <a:xfrm>
            <a:off x="1714500" y="5815889"/>
            <a:ext cx="64730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실리콘 기판 위에 OLED를 형성한 초소형 마이크로 디스플레이로 XR/VR 기기의 핵심 소자</a:t>
            </a:r>
            <a:endParaRPr lang="en-US" sz="1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E4E6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76402" y="352044"/>
            <a:ext cx="9725558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7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LG디스플레이, OLED 체질 개선으로 4년 만에 연간 흑자 전환 눈앞</a:t>
            </a:r>
            <a:endParaRPr lang="en-US" sz="270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959DFAF-B571-5CF2-67BB-4E7F4C27F00E}"/>
              </a:ext>
            </a:extLst>
          </p:cNvPr>
          <p:cNvGrpSpPr/>
          <p:nvPr/>
        </p:nvGrpSpPr>
        <p:grpSpPr>
          <a:xfrm>
            <a:off x="476402" y="4028884"/>
            <a:ext cx="5067605" cy="571500"/>
            <a:chOff x="476402" y="4208069"/>
            <a:chExt cx="5067605" cy="571500"/>
          </a:xfrm>
        </p:grpSpPr>
        <p:sp>
          <p:nvSpPr>
            <p:cNvPr id="9" name="Shape 6"/>
            <p:cNvSpPr/>
            <p:nvPr/>
          </p:nvSpPr>
          <p:spPr>
            <a:xfrm>
              <a:off x="476402" y="4208069"/>
              <a:ext cx="5067605" cy="571500"/>
            </a:xfrm>
            <a:prstGeom prst="roundRect">
              <a:avLst>
                <a:gd name="adj" fmla="val 21333"/>
              </a:avLst>
            </a:prstGeom>
            <a:solidFill>
              <a:srgbClr val="FFFFFF"/>
            </a:solidFill>
            <a:ln/>
            <a:effectLst>
              <a:outerShdw blurRad="63500" dist="25400" dir="5400000" algn="bl" rotWithShape="0">
                <a:srgbClr val="DC143C">
                  <a:alpha val="8000"/>
                </a:srgbClr>
              </a:outerShdw>
            </a:effectLst>
          </p:spPr>
        </p:sp>
        <p:sp>
          <p:nvSpPr>
            <p:cNvPr id="14" name="Shape 11"/>
            <p:cNvSpPr/>
            <p:nvPr/>
          </p:nvSpPr>
          <p:spPr>
            <a:xfrm>
              <a:off x="666598" y="4427525"/>
              <a:ext cx="75895" cy="75895"/>
            </a:xfrm>
            <a:prstGeom prst="ellipse">
              <a:avLst/>
            </a:prstGeom>
            <a:solidFill>
              <a:srgbClr val="DC143C"/>
            </a:solidFill>
            <a:ln/>
          </p:spPr>
        </p:sp>
        <p:sp>
          <p:nvSpPr>
            <p:cNvPr id="24" name="Text 21"/>
            <p:cNvSpPr txBox="1"/>
            <p:nvPr/>
          </p:nvSpPr>
          <p:spPr>
            <a:xfrm>
              <a:off x="886054" y="4350715"/>
              <a:ext cx="3419856" cy="27706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5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IT용 OLED 중심으로 사업 구조 재편 성공</a:t>
              </a:r>
              <a:endParaRPr lang="en-US" sz="1500" dirty="0"/>
            </a:p>
          </p:txBody>
        </p:sp>
      </p:grpSp>
      <p:sp>
        <p:nvSpPr>
          <p:cNvPr id="33" name="Shape 30"/>
          <p:cNvSpPr/>
          <p:nvPr/>
        </p:nvSpPr>
        <p:spPr>
          <a:xfrm>
            <a:off x="5924398" y="1408176"/>
            <a:ext cx="4572000" cy="4000500"/>
          </a:xfrm>
          <a:prstGeom prst="roundRect">
            <a:avLst>
              <a:gd name="adj" fmla="val 653"/>
            </a:avLst>
          </a:prstGeom>
          <a:solidFill>
            <a:srgbClr val="FFFFFF"/>
          </a:solidFill>
          <a:ln/>
          <a:effectLst>
            <a:outerShdw blurRad="114300" dist="38100" dir="5400000" algn="bl" rotWithShape="0">
              <a:srgbClr val="DC143C">
                <a:alpha val="12000"/>
              </a:srgbClr>
            </a:outerShdw>
          </a:effectLst>
        </p:spPr>
      </p:sp>
      <p:sp>
        <p:nvSpPr>
          <p:cNvPr id="34" name="Text 31"/>
          <p:cNvSpPr txBox="1"/>
          <p:nvPr/>
        </p:nvSpPr>
        <p:spPr>
          <a:xfrm>
            <a:off x="7435901" y="1645920"/>
            <a:ext cx="1681582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OLED 매출 성장 추이</a:t>
            </a:r>
            <a:endParaRPr lang="en-US" sz="1300" dirty="0"/>
          </a:p>
        </p:txBody>
      </p:sp>
      <p:pic>
        <p:nvPicPr>
          <p:cNvPr id="35" name="Image 1" descr="preencoded.png"/>
          <p:cNvPicPr>
            <a:picLocks noChangeAspect="1"/>
          </p:cNvPicPr>
          <p:nvPr/>
        </p:nvPicPr>
        <p:blipFill>
          <a:blip r:embed="rId3"/>
          <a:srcRect t="-9" b="-9"/>
          <a:stretch/>
        </p:blipFill>
        <p:spPr>
          <a:xfrm>
            <a:off x="6163056" y="2045513"/>
            <a:ext cx="4095598" cy="3143707"/>
          </a:xfrm>
          <a:prstGeom prst="rect">
            <a:avLst/>
          </a:prstGeom>
        </p:spPr>
      </p:pic>
      <p:pic>
        <p:nvPicPr>
          <p:cNvPr id="36" name="Image 2" descr="preencoded.png"/>
          <p:cNvPicPr>
            <a:picLocks noChangeAspect="1"/>
          </p:cNvPicPr>
          <p:nvPr/>
        </p:nvPicPr>
        <p:blipFill>
          <a:blip r:embed="rId4"/>
          <a:srcRect l="-1507" r="-1507"/>
          <a:stretch/>
        </p:blipFill>
        <p:spPr>
          <a:xfrm>
            <a:off x="476402" y="6503213"/>
            <a:ext cx="171907" cy="133502"/>
          </a:xfrm>
          <a:prstGeom prst="rect">
            <a:avLst/>
          </a:prstGeom>
        </p:spPr>
      </p:pic>
      <p:sp>
        <p:nvSpPr>
          <p:cNvPr id="37" name="Text 32"/>
          <p:cNvSpPr txBox="1"/>
          <p:nvPr/>
        </p:nvSpPr>
        <p:spPr>
          <a:xfrm>
            <a:off x="724205" y="6467551"/>
            <a:ext cx="3959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출처:</a:t>
            </a:r>
            <a:endParaRPr lang="en-US" sz="1000" dirty="0"/>
          </a:p>
        </p:txBody>
      </p:sp>
      <p:sp>
        <p:nvSpPr>
          <p:cNvPr id="38" name="Text 33"/>
          <p:cNvSpPr txBox="1"/>
          <p:nvPr/>
        </p:nvSpPr>
        <p:spPr>
          <a:xfrm>
            <a:off x="1013155" y="6467551"/>
            <a:ext cx="13862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연합뉴스 (2025.10.17)</a:t>
            </a:r>
            <a:endParaRPr lang="en-US" sz="1000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46722D2-021D-5F85-C2F9-AFF6FD82D6D0}"/>
              </a:ext>
            </a:extLst>
          </p:cNvPr>
          <p:cNvGrpSpPr/>
          <p:nvPr/>
        </p:nvGrpSpPr>
        <p:grpSpPr>
          <a:xfrm>
            <a:off x="476402" y="4903470"/>
            <a:ext cx="5067605" cy="571500"/>
            <a:chOff x="476402" y="4208069"/>
            <a:chExt cx="5067605" cy="571500"/>
          </a:xfrm>
        </p:grpSpPr>
        <p:sp>
          <p:nvSpPr>
            <p:cNvPr id="45" name="Shape 6">
              <a:extLst>
                <a:ext uri="{FF2B5EF4-FFF2-40B4-BE49-F238E27FC236}">
                  <a16:creationId xmlns:a16="http://schemas.microsoft.com/office/drawing/2014/main" id="{99A45A2E-6B41-9F63-3376-8B1770E4E2AD}"/>
                </a:ext>
              </a:extLst>
            </p:cNvPr>
            <p:cNvSpPr/>
            <p:nvPr/>
          </p:nvSpPr>
          <p:spPr>
            <a:xfrm>
              <a:off x="476402" y="4208069"/>
              <a:ext cx="5067605" cy="571500"/>
            </a:xfrm>
            <a:prstGeom prst="roundRect">
              <a:avLst>
                <a:gd name="adj" fmla="val 21333"/>
              </a:avLst>
            </a:prstGeom>
            <a:solidFill>
              <a:srgbClr val="FFFFFF"/>
            </a:solidFill>
            <a:ln/>
            <a:effectLst>
              <a:outerShdw blurRad="63500" dist="25400" dir="5400000" algn="bl" rotWithShape="0">
                <a:srgbClr val="DC143C">
                  <a:alpha val="8000"/>
                </a:srgbClr>
              </a:outerShdw>
            </a:effectLst>
          </p:spPr>
        </p:sp>
        <p:sp>
          <p:nvSpPr>
            <p:cNvPr id="46" name="Shape 11">
              <a:extLst>
                <a:ext uri="{FF2B5EF4-FFF2-40B4-BE49-F238E27FC236}">
                  <a16:creationId xmlns:a16="http://schemas.microsoft.com/office/drawing/2014/main" id="{D9B85630-DFCD-B14D-473D-9C8EEE2A4E98}"/>
                </a:ext>
              </a:extLst>
            </p:cNvPr>
            <p:cNvSpPr/>
            <p:nvPr/>
          </p:nvSpPr>
          <p:spPr>
            <a:xfrm>
              <a:off x="666598" y="4427525"/>
              <a:ext cx="75895" cy="75895"/>
            </a:xfrm>
            <a:prstGeom prst="ellipse">
              <a:avLst/>
            </a:prstGeom>
            <a:solidFill>
              <a:srgbClr val="DC143C"/>
            </a:solidFill>
            <a:ln/>
          </p:spPr>
        </p:sp>
        <p:sp>
          <p:nvSpPr>
            <p:cNvPr id="47" name="Text 21">
              <a:extLst>
                <a:ext uri="{FF2B5EF4-FFF2-40B4-BE49-F238E27FC236}">
                  <a16:creationId xmlns:a16="http://schemas.microsoft.com/office/drawing/2014/main" id="{09DF7AA5-EA79-51BA-8B37-FABCF79829E9}"/>
                </a:ext>
              </a:extLst>
            </p:cNvPr>
            <p:cNvSpPr txBox="1"/>
            <p:nvPr/>
          </p:nvSpPr>
          <p:spPr>
            <a:xfrm>
              <a:off x="886053" y="4350715"/>
              <a:ext cx="4633569" cy="27706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5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LTPO OLED </a:t>
              </a:r>
              <a:r>
                <a:rPr lang="ko-KR" altLang="en-US" sz="15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패널 개발로 수익성 강화</a:t>
              </a:r>
              <a:endParaRPr lang="en-US" altLang="ko-KR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endParaRPr>
            </a:p>
            <a:p>
              <a:pPr marL="0" indent="0" algn="l">
                <a:buNone/>
              </a:pPr>
              <a:r>
                <a:rPr lang="en-US" sz="15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</a:rPr>
                <a:t>(</a:t>
              </a:r>
              <a:r>
                <a:rPr lang="ko-KR" altLang="en-US" sz="15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</a:rPr>
                <a:t>점유율 </a:t>
              </a:r>
              <a:r>
                <a:rPr lang="en-US" altLang="ko-KR" sz="1500" b="1" dirty="0">
                  <a:solidFill>
                    <a:srgbClr val="DC143C"/>
                  </a:solidFill>
                  <a:latin typeface="Noto Sans KR" pitchFamily="34" charset="0"/>
                  <a:ea typeface="Noto Sans KR" pitchFamily="34" charset="-122"/>
                </a:rPr>
                <a:t>26.3%</a:t>
              </a:r>
              <a:r>
                <a:rPr lang="en-US" altLang="ko-KR" sz="15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</a:rPr>
                <a:t>, </a:t>
              </a:r>
              <a:r>
                <a:rPr lang="ko-KR" altLang="en-US" sz="15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</a:rPr>
                <a:t>업계 </a:t>
              </a:r>
              <a:r>
                <a:rPr lang="en-US" altLang="ko-KR" sz="15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</a:rPr>
                <a:t>2</a:t>
              </a:r>
              <a:r>
                <a:rPr lang="ko-KR" altLang="en-US" sz="15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</a:rPr>
                <a:t>위</a:t>
              </a:r>
              <a:r>
                <a:rPr lang="en-US" altLang="ko-KR" sz="15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</a:rPr>
                <a:t>)</a:t>
              </a:r>
              <a:endParaRPr lang="en-US" sz="1500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E0CE7FD-45E8-4BF3-E64B-3C42C73A3287}"/>
              </a:ext>
            </a:extLst>
          </p:cNvPr>
          <p:cNvGrpSpPr/>
          <p:nvPr/>
        </p:nvGrpSpPr>
        <p:grpSpPr>
          <a:xfrm>
            <a:off x="476402" y="3154299"/>
            <a:ext cx="5067605" cy="571500"/>
            <a:chOff x="476402" y="4208069"/>
            <a:chExt cx="5067605" cy="571500"/>
          </a:xfrm>
        </p:grpSpPr>
        <p:sp>
          <p:nvSpPr>
            <p:cNvPr id="49" name="Shape 6">
              <a:extLst>
                <a:ext uri="{FF2B5EF4-FFF2-40B4-BE49-F238E27FC236}">
                  <a16:creationId xmlns:a16="http://schemas.microsoft.com/office/drawing/2014/main" id="{34FA93B2-CA4C-ADC2-7DCE-8DB07989EDC7}"/>
                </a:ext>
              </a:extLst>
            </p:cNvPr>
            <p:cNvSpPr/>
            <p:nvPr/>
          </p:nvSpPr>
          <p:spPr>
            <a:xfrm>
              <a:off x="476402" y="4208069"/>
              <a:ext cx="5067605" cy="571500"/>
            </a:xfrm>
            <a:prstGeom prst="roundRect">
              <a:avLst>
                <a:gd name="adj" fmla="val 21333"/>
              </a:avLst>
            </a:prstGeom>
            <a:solidFill>
              <a:srgbClr val="FFFFFF"/>
            </a:solidFill>
            <a:ln/>
            <a:effectLst>
              <a:outerShdw blurRad="63500" dist="25400" dir="5400000" algn="bl" rotWithShape="0">
                <a:srgbClr val="DC143C">
                  <a:alpha val="8000"/>
                </a:srgbClr>
              </a:outerShdw>
            </a:effectLst>
          </p:spPr>
        </p:sp>
        <p:sp>
          <p:nvSpPr>
            <p:cNvPr id="50" name="Shape 11">
              <a:extLst>
                <a:ext uri="{FF2B5EF4-FFF2-40B4-BE49-F238E27FC236}">
                  <a16:creationId xmlns:a16="http://schemas.microsoft.com/office/drawing/2014/main" id="{65E890AF-BAB3-CE80-F557-A2DFFB8555B3}"/>
                </a:ext>
              </a:extLst>
            </p:cNvPr>
            <p:cNvSpPr/>
            <p:nvPr/>
          </p:nvSpPr>
          <p:spPr>
            <a:xfrm>
              <a:off x="666598" y="4427525"/>
              <a:ext cx="75895" cy="75895"/>
            </a:xfrm>
            <a:prstGeom prst="ellipse">
              <a:avLst/>
            </a:prstGeom>
            <a:solidFill>
              <a:srgbClr val="DC143C"/>
            </a:solidFill>
            <a:ln/>
          </p:spPr>
        </p:sp>
        <p:sp>
          <p:nvSpPr>
            <p:cNvPr id="51" name="Text 21">
              <a:extLst>
                <a:ext uri="{FF2B5EF4-FFF2-40B4-BE49-F238E27FC236}">
                  <a16:creationId xmlns:a16="http://schemas.microsoft.com/office/drawing/2014/main" id="{62A3973D-45D5-658E-E15A-EBE9581A9C3A}"/>
                </a:ext>
              </a:extLst>
            </p:cNvPr>
            <p:cNvSpPr txBox="1"/>
            <p:nvPr/>
          </p:nvSpPr>
          <p:spPr>
            <a:xfrm>
              <a:off x="886054" y="4350715"/>
              <a:ext cx="4484522" cy="27706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ko-KR" altLang="en-US" sz="1500" dirty="0">
                  <a:solidFill>
                    <a:srgbClr val="333333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시장 점유율 </a:t>
              </a:r>
              <a:r>
                <a:rPr lang="en-US" altLang="ko-KR" sz="1500" dirty="0">
                  <a:solidFill>
                    <a:srgbClr val="333333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2022</a:t>
              </a:r>
              <a:r>
                <a:rPr lang="ko-KR" altLang="en-US" sz="1500" dirty="0">
                  <a:solidFill>
                    <a:srgbClr val="333333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년 </a:t>
              </a:r>
              <a:r>
                <a:rPr lang="en-US" altLang="ko-KR" sz="1500" dirty="0">
                  <a:solidFill>
                    <a:srgbClr val="333333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20.1% </a:t>
              </a:r>
              <a:r>
                <a:rPr lang="ko-KR" altLang="en-US" sz="1500" dirty="0">
                  <a:solidFill>
                    <a:srgbClr val="333333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→ </a:t>
              </a:r>
              <a:r>
                <a:rPr lang="en-US" altLang="ko-KR" sz="1500" dirty="0">
                  <a:solidFill>
                    <a:srgbClr val="333333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2023</a:t>
              </a:r>
              <a:r>
                <a:rPr lang="ko-KR" altLang="en-US" sz="1500" dirty="0">
                  <a:solidFill>
                    <a:srgbClr val="333333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년 </a:t>
              </a:r>
              <a:r>
                <a:rPr lang="en-US" altLang="ko-KR" sz="1500" b="1" dirty="0">
                  <a:solidFill>
                    <a:srgbClr val="DC143C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24.1%</a:t>
              </a:r>
              <a:r>
                <a:rPr lang="ko-KR" altLang="en-US" sz="1500" dirty="0">
                  <a:solidFill>
                    <a:srgbClr val="333333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증가</a:t>
              </a:r>
              <a:endParaRPr lang="en-US" sz="15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1BDB4A8-B88D-B88B-1B3D-7045001BA884}"/>
              </a:ext>
            </a:extLst>
          </p:cNvPr>
          <p:cNvGrpSpPr/>
          <p:nvPr/>
        </p:nvGrpSpPr>
        <p:grpSpPr>
          <a:xfrm>
            <a:off x="476402" y="2279714"/>
            <a:ext cx="5067605" cy="571500"/>
            <a:chOff x="476402" y="4208069"/>
            <a:chExt cx="5067605" cy="571500"/>
          </a:xfrm>
        </p:grpSpPr>
        <p:sp>
          <p:nvSpPr>
            <p:cNvPr id="53" name="Shape 6">
              <a:extLst>
                <a:ext uri="{FF2B5EF4-FFF2-40B4-BE49-F238E27FC236}">
                  <a16:creationId xmlns:a16="http://schemas.microsoft.com/office/drawing/2014/main" id="{54A43F69-30B0-AF2E-A949-7FE06300E56D}"/>
                </a:ext>
              </a:extLst>
            </p:cNvPr>
            <p:cNvSpPr/>
            <p:nvPr/>
          </p:nvSpPr>
          <p:spPr>
            <a:xfrm>
              <a:off x="476402" y="4208069"/>
              <a:ext cx="5067605" cy="571500"/>
            </a:xfrm>
            <a:prstGeom prst="roundRect">
              <a:avLst>
                <a:gd name="adj" fmla="val 21333"/>
              </a:avLst>
            </a:prstGeom>
            <a:solidFill>
              <a:srgbClr val="FFFFFF"/>
            </a:solidFill>
            <a:ln/>
            <a:effectLst>
              <a:outerShdw blurRad="63500" dist="25400" dir="5400000" algn="bl" rotWithShape="0">
                <a:srgbClr val="DC143C">
                  <a:alpha val="8000"/>
                </a:srgbClr>
              </a:outerShdw>
            </a:effectLst>
          </p:spPr>
        </p:sp>
        <p:sp>
          <p:nvSpPr>
            <p:cNvPr id="54" name="Shape 11">
              <a:extLst>
                <a:ext uri="{FF2B5EF4-FFF2-40B4-BE49-F238E27FC236}">
                  <a16:creationId xmlns:a16="http://schemas.microsoft.com/office/drawing/2014/main" id="{060C8411-C4D2-A173-7122-63BF5863D350}"/>
                </a:ext>
              </a:extLst>
            </p:cNvPr>
            <p:cNvSpPr/>
            <p:nvPr/>
          </p:nvSpPr>
          <p:spPr>
            <a:xfrm>
              <a:off x="666598" y="4427525"/>
              <a:ext cx="75895" cy="75895"/>
            </a:xfrm>
            <a:prstGeom prst="ellipse">
              <a:avLst/>
            </a:prstGeom>
            <a:solidFill>
              <a:srgbClr val="DC143C"/>
            </a:solidFill>
            <a:ln/>
          </p:spPr>
        </p:sp>
        <p:sp>
          <p:nvSpPr>
            <p:cNvPr id="55" name="Text 21">
              <a:extLst>
                <a:ext uri="{FF2B5EF4-FFF2-40B4-BE49-F238E27FC236}">
                  <a16:creationId xmlns:a16="http://schemas.microsoft.com/office/drawing/2014/main" id="{F32205F0-4FA7-3C16-F296-8763420B94FC}"/>
                </a:ext>
              </a:extLst>
            </p:cNvPr>
            <p:cNvSpPr txBox="1"/>
            <p:nvPr/>
          </p:nvSpPr>
          <p:spPr>
            <a:xfrm>
              <a:off x="886054" y="4350715"/>
              <a:ext cx="4484522" cy="27706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500" dirty="0">
                  <a:solidFill>
                    <a:srgbClr val="333333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OLED </a:t>
              </a:r>
              <a:r>
                <a:rPr lang="ko-KR" altLang="en-US" sz="1500" dirty="0">
                  <a:solidFill>
                    <a:srgbClr val="333333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매출 </a:t>
              </a:r>
              <a:r>
                <a:rPr lang="en-US" altLang="ko-KR" sz="1500" dirty="0">
                  <a:solidFill>
                    <a:srgbClr val="333333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2022</a:t>
              </a:r>
              <a:r>
                <a:rPr lang="ko-KR" altLang="en-US" sz="1500" dirty="0">
                  <a:solidFill>
                    <a:srgbClr val="333333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년 </a:t>
              </a:r>
              <a:r>
                <a:rPr lang="en-US" altLang="ko-KR" sz="1500" dirty="0">
                  <a:solidFill>
                    <a:srgbClr val="333333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86</a:t>
              </a:r>
              <a:r>
                <a:rPr lang="ko-KR" altLang="en-US" sz="1500" dirty="0">
                  <a:solidFill>
                    <a:srgbClr val="333333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억 달러 → </a:t>
              </a:r>
              <a:r>
                <a:rPr lang="en-US" altLang="ko-KR" sz="1500" dirty="0">
                  <a:solidFill>
                    <a:srgbClr val="333333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2024</a:t>
              </a:r>
              <a:r>
                <a:rPr lang="ko-KR" altLang="en-US" sz="1500" dirty="0">
                  <a:solidFill>
                    <a:srgbClr val="333333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년 </a:t>
              </a:r>
              <a:r>
                <a:rPr lang="en-US" altLang="ko-KR" sz="1500" b="1" dirty="0">
                  <a:solidFill>
                    <a:srgbClr val="DC143C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131</a:t>
              </a:r>
              <a:r>
                <a:rPr lang="ko-KR" altLang="en-US" sz="1500" b="1" dirty="0">
                  <a:solidFill>
                    <a:srgbClr val="DC143C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억 달러</a:t>
              </a:r>
              <a:endParaRPr lang="en-US" sz="1500" b="1" dirty="0">
                <a:solidFill>
                  <a:srgbClr val="DC143C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A4DCBD8-E2B7-BC76-96D7-577377C03A3D}"/>
              </a:ext>
            </a:extLst>
          </p:cNvPr>
          <p:cNvGrpSpPr/>
          <p:nvPr/>
        </p:nvGrpSpPr>
        <p:grpSpPr>
          <a:xfrm>
            <a:off x="476402" y="1405129"/>
            <a:ext cx="5067605" cy="571500"/>
            <a:chOff x="476402" y="4208069"/>
            <a:chExt cx="5067605" cy="571500"/>
          </a:xfrm>
        </p:grpSpPr>
        <p:sp>
          <p:nvSpPr>
            <p:cNvPr id="57" name="Shape 6">
              <a:extLst>
                <a:ext uri="{FF2B5EF4-FFF2-40B4-BE49-F238E27FC236}">
                  <a16:creationId xmlns:a16="http://schemas.microsoft.com/office/drawing/2014/main" id="{99E9E15A-F174-3411-1239-3849D2B77236}"/>
                </a:ext>
              </a:extLst>
            </p:cNvPr>
            <p:cNvSpPr/>
            <p:nvPr/>
          </p:nvSpPr>
          <p:spPr>
            <a:xfrm>
              <a:off x="476402" y="4208069"/>
              <a:ext cx="5067605" cy="571500"/>
            </a:xfrm>
            <a:prstGeom prst="roundRect">
              <a:avLst>
                <a:gd name="adj" fmla="val 21333"/>
              </a:avLst>
            </a:prstGeom>
            <a:solidFill>
              <a:srgbClr val="FFFFFF"/>
            </a:solidFill>
            <a:ln/>
            <a:effectLst>
              <a:outerShdw blurRad="63500" dist="25400" dir="5400000" algn="bl" rotWithShape="0">
                <a:srgbClr val="DC143C">
                  <a:alpha val="8000"/>
                </a:srgbClr>
              </a:outerShdw>
            </a:effectLst>
          </p:spPr>
        </p:sp>
        <p:sp>
          <p:nvSpPr>
            <p:cNvPr id="58" name="Shape 11">
              <a:extLst>
                <a:ext uri="{FF2B5EF4-FFF2-40B4-BE49-F238E27FC236}">
                  <a16:creationId xmlns:a16="http://schemas.microsoft.com/office/drawing/2014/main" id="{560EE065-CB82-959F-8C37-A190173DB330}"/>
                </a:ext>
              </a:extLst>
            </p:cNvPr>
            <p:cNvSpPr/>
            <p:nvPr/>
          </p:nvSpPr>
          <p:spPr>
            <a:xfrm>
              <a:off x="666598" y="4427525"/>
              <a:ext cx="75895" cy="75895"/>
            </a:xfrm>
            <a:prstGeom prst="ellipse">
              <a:avLst/>
            </a:prstGeom>
            <a:solidFill>
              <a:srgbClr val="DC143C"/>
            </a:solidFill>
            <a:ln/>
          </p:spPr>
        </p:sp>
        <p:sp>
          <p:nvSpPr>
            <p:cNvPr id="59" name="Text 21">
              <a:extLst>
                <a:ext uri="{FF2B5EF4-FFF2-40B4-BE49-F238E27FC236}">
                  <a16:creationId xmlns:a16="http://schemas.microsoft.com/office/drawing/2014/main" id="{4ECA4035-8098-AABE-63FA-AD8D42867A97}"/>
                </a:ext>
              </a:extLst>
            </p:cNvPr>
            <p:cNvSpPr txBox="1"/>
            <p:nvPr/>
          </p:nvSpPr>
          <p:spPr>
            <a:xfrm>
              <a:off x="886054" y="4350715"/>
              <a:ext cx="4455566" cy="27706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5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r>
                <a:rPr lang="ko-KR" altLang="en-US" sz="15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분기 영업이익 </a:t>
              </a:r>
              <a:r>
                <a:rPr lang="en-US" altLang="ko-KR" sz="1500" b="1" dirty="0">
                  <a:solidFill>
                    <a:srgbClr val="DC143C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4,522</a:t>
              </a:r>
              <a:r>
                <a:rPr lang="ko-KR" altLang="en-US" sz="1500" b="1" dirty="0">
                  <a:solidFill>
                    <a:srgbClr val="DC143C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억원 </a:t>
              </a:r>
              <a:r>
                <a:rPr lang="ko-KR" altLang="en-US" sz="15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전망</a:t>
              </a:r>
              <a:r>
                <a:rPr lang="en-US" altLang="ko-KR" sz="15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</a:t>
              </a:r>
              <a:r>
                <a:rPr lang="ko-KR" altLang="en-US" sz="15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연간 </a:t>
              </a:r>
              <a:r>
                <a:rPr lang="en-US" altLang="ko-KR" sz="1500" b="1" dirty="0">
                  <a:solidFill>
                    <a:srgbClr val="DC143C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8,000</a:t>
              </a:r>
              <a:r>
                <a:rPr lang="ko-KR" altLang="en-US" sz="1500" b="1" dirty="0">
                  <a:solidFill>
                    <a:srgbClr val="DC143C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억원 </a:t>
              </a:r>
              <a:r>
                <a:rPr lang="ko-KR" altLang="en-US" sz="15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이상 흑자 예상</a:t>
              </a:r>
              <a:endParaRPr lang="en-US" sz="15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E4E6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76402" y="352044"/>
            <a:ext cx="8620963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7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노트북·모니터 OLED 광풍… 삼성·LG, IT OLED가 새 활로</a:t>
            </a:r>
            <a:endParaRPr lang="en-US" sz="27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6402" y="957377"/>
            <a:ext cx="133502" cy="133502"/>
          </a:xfrm>
          <a:prstGeom prst="rect">
            <a:avLst/>
          </a:prstGeom>
        </p:spPr>
      </p:pic>
      <p:sp>
        <p:nvSpPr>
          <p:cNvPr id="5" name="Text 2"/>
          <p:cNvSpPr txBox="1"/>
          <p:nvPr/>
        </p:nvSpPr>
        <p:spPr>
          <a:xfrm>
            <a:off x="666598" y="921715"/>
            <a:ext cx="12819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디스플레이 산업 뉴스</a:t>
            </a:r>
            <a:endParaRPr lang="en-US" sz="1000" dirty="0"/>
          </a:p>
        </p:txBody>
      </p:sp>
      <p:sp>
        <p:nvSpPr>
          <p:cNvPr id="6" name="Shape 3"/>
          <p:cNvSpPr/>
          <p:nvPr/>
        </p:nvSpPr>
        <p:spPr>
          <a:xfrm>
            <a:off x="476402" y="1690116"/>
            <a:ext cx="5067605" cy="571500"/>
          </a:xfrm>
          <a:prstGeom prst="roundRect">
            <a:avLst>
              <a:gd name="adj" fmla="val 21333"/>
            </a:avLst>
          </a:prstGeom>
          <a:solidFill>
            <a:srgbClr val="FFFFFF"/>
          </a:solidFill>
          <a:ln/>
          <a:effectLst>
            <a:outerShdw blurRad="63500" dist="25400" dir="5400000" algn="bl" rotWithShape="0">
              <a:srgbClr val="DC143C">
                <a:alpha val="8000"/>
              </a:srgbClr>
            </a:outerShdw>
          </a:effectLst>
        </p:spPr>
      </p:sp>
      <p:sp>
        <p:nvSpPr>
          <p:cNvPr id="7" name="Shape 4"/>
          <p:cNvSpPr/>
          <p:nvPr/>
        </p:nvSpPr>
        <p:spPr>
          <a:xfrm>
            <a:off x="476402" y="2630729"/>
            <a:ext cx="5067605" cy="571500"/>
          </a:xfrm>
          <a:prstGeom prst="roundRect">
            <a:avLst>
              <a:gd name="adj" fmla="val 21333"/>
            </a:avLst>
          </a:prstGeom>
          <a:solidFill>
            <a:srgbClr val="FFFFFF"/>
          </a:solidFill>
          <a:ln/>
          <a:effectLst>
            <a:outerShdw blurRad="63500" dist="25400" dir="5400000" algn="bl" rotWithShape="0">
              <a:srgbClr val="DC143C">
                <a:alpha val="8000"/>
              </a:srgbClr>
            </a:outerShdw>
          </a:effectLst>
        </p:spPr>
      </p:sp>
      <p:sp>
        <p:nvSpPr>
          <p:cNvPr id="9" name="Shape 6"/>
          <p:cNvSpPr/>
          <p:nvPr/>
        </p:nvSpPr>
        <p:spPr>
          <a:xfrm>
            <a:off x="476402" y="4623816"/>
            <a:ext cx="5067605" cy="571500"/>
          </a:xfrm>
          <a:prstGeom prst="roundRect">
            <a:avLst>
              <a:gd name="adj" fmla="val 21333"/>
            </a:avLst>
          </a:prstGeom>
          <a:solidFill>
            <a:srgbClr val="FFFFFF"/>
          </a:solidFill>
          <a:ln/>
          <a:effectLst>
            <a:outerShdw blurRad="63500" dist="25400" dir="5400000" algn="bl" rotWithShape="0">
              <a:srgbClr val="DC143C">
                <a:alpha val="8000"/>
              </a:srgbClr>
            </a:outerShdw>
          </a:effectLst>
        </p:spPr>
      </p:sp>
      <p:sp>
        <p:nvSpPr>
          <p:cNvPr id="10" name="Shape 7"/>
          <p:cNvSpPr/>
          <p:nvPr/>
        </p:nvSpPr>
        <p:spPr>
          <a:xfrm>
            <a:off x="666598" y="1908658"/>
            <a:ext cx="75895" cy="75895"/>
          </a:xfrm>
          <a:prstGeom prst="ellipse">
            <a:avLst/>
          </a:prstGeom>
          <a:solidFill>
            <a:srgbClr val="DC143C"/>
          </a:solidFill>
          <a:ln/>
        </p:spPr>
      </p:sp>
      <p:sp>
        <p:nvSpPr>
          <p:cNvPr id="11" name="Shape 8"/>
          <p:cNvSpPr/>
          <p:nvPr/>
        </p:nvSpPr>
        <p:spPr>
          <a:xfrm>
            <a:off x="666598" y="2850185"/>
            <a:ext cx="75895" cy="75895"/>
          </a:xfrm>
          <a:prstGeom prst="ellipse">
            <a:avLst/>
          </a:prstGeom>
          <a:solidFill>
            <a:srgbClr val="DC143C"/>
          </a:solidFill>
          <a:ln/>
        </p:spPr>
      </p:sp>
      <p:sp>
        <p:nvSpPr>
          <p:cNvPr id="13" name="Shape 10"/>
          <p:cNvSpPr/>
          <p:nvPr/>
        </p:nvSpPr>
        <p:spPr>
          <a:xfrm>
            <a:off x="666598" y="4842358"/>
            <a:ext cx="75895" cy="75895"/>
          </a:xfrm>
          <a:prstGeom prst="ellipse">
            <a:avLst/>
          </a:prstGeom>
          <a:solidFill>
            <a:srgbClr val="DC143C"/>
          </a:solidFill>
          <a:ln/>
        </p:spPr>
      </p:sp>
      <p:sp>
        <p:nvSpPr>
          <p:cNvPr id="14" name="Text 11"/>
          <p:cNvSpPr txBox="1"/>
          <p:nvPr/>
        </p:nvSpPr>
        <p:spPr>
          <a:xfrm>
            <a:off x="886054" y="1832762"/>
            <a:ext cx="455371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모니터용 OLED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60.9%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, 노트북용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45.9% </a:t>
            </a: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출하량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급증</a:t>
            </a:r>
            <a:endParaRPr lang="en-US" sz="1500" dirty="0"/>
          </a:p>
        </p:txBody>
      </p:sp>
      <p:sp>
        <p:nvSpPr>
          <p:cNvPr id="15" name="Text 12"/>
          <p:cNvSpPr txBox="1"/>
          <p:nvPr/>
        </p:nvSpPr>
        <p:spPr>
          <a:xfrm>
            <a:off x="2720340" y="1832762"/>
            <a:ext cx="9628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endParaRPr lang="en-US" sz="1500" dirty="0"/>
          </a:p>
        </p:txBody>
      </p:sp>
      <p:sp>
        <p:nvSpPr>
          <p:cNvPr id="17" name="Text 14"/>
          <p:cNvSpPr txBox="1"/>
          <p:nvPr/>
        </p:nvSpPr>
        <p:spPr>
          <a:xfrm>
            <a:off x="886054" y="2773375"/>
            <a:ext cx="455371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TV·태블릿 둔화 속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IT OLED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 성장 견인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 18"/>
          <p:cNvSpPr txBox="1"/>
          <p:nvPr/>
        </p:nvSpPr>
        <p:spPr>
          <a:xfrm>
            <a:off x="886053" y="4766462"/>
            <a:ext cx="465795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defRPr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LGD: 최대 휘도 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1,500니트 </a:t>
            </a:r>
            <a:r>
              <a:rPr lang="en-US" altLang="ko-KR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·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504Hz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OLED 모니터 개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발</a:t>
            </a:r>
            <a:endParaRPr lang="en-US" sz="1500" dirty="0"/>
          </a:p>
        </p:txBody>
      </p:sp>
      <p:sp>
        <p:nvSpPr>
          <p:cNvPr id="30" name="Shape 27"/>
          <p:cNvSpPr/>
          <p:nvPr/>
        </p:nvSpPr>
        <p:spPr>
          <a:xfrm>
            <a:off x="5924398" y="1408176"/>
            <a:ext cx="4572000" cy="4000500"/>
          </a:xfrm>
          <a:prstGeom prst="roundRect">
            <a:avLst>
              <a:gd name="adj" fmla="val 653"/>
            </a:avLst>
          </a:prstGeom>
          <a:solidFill>
            <a:srgbClr val="FFFFFF"/>
          </a:solidFill>
          <a:ln/>
          <a:effectLst>
            <a:outerShdw blurRad="114300" dist="38100" dir="5400000" algn="bl" rotWithShape="0">
              <a:srgbClr val="DC143C">
                <a:alpha val="12000"/>
              </a:srgbClr>
            </a:outerShdw>
          </a:effectLst>
        </p:spPr>
      </p:sp>
      <p:sp>
        <p:nvSpPr>
          <p:cNvPr id="31" name="Text 28"/>
          <p:cNvSpPr txBox="1"/>
          <p:nvPr/>
        </p:nvSpPr>
        <p:spPr>
          <a:xfrm>
            <a:off x="6969557" y="1645920"/>
            <a:ext cx="2615184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2025년 IT용 OLED 출하량 증가율</a:t>
            </a:r>
            <a:endParaRPr lang="en-US" sz="1300" dirty="0"/>
          </a:p>
        </p:txBody>
      </p:sp>
      <p:pic>
        <p:nvPicPr>
          <p:cNvPr id="32" name="Image 1" descr="preencoded.png"/>
          <p:cNvPicPr>
            <a:picLocks noChangeAspect="1"/>
          </p:cNvPicPr>
          <p:nvPr/>
        </p:nvPicPr>
        <p:blipFill>
          <a:blip r:embed="rId4"/>
          <a:srcRect t="-9" b="-9"/>
          <a:stretch/>
        </p:blipFill>
        <p:spPr>
          <a:xfrm>
            <a:off x="6163056" y="2045513"/>
            <a:ext cx="4095598" cy="3143707"/>
          </a:xfrm>
          <a:prstGeom prst="rect">
            <a:avLst/>
          </a:prstGeom>
        </p:spPr>
      </p:pic>
      <p:pic>
        <p:nvPicPr>
          <p:cNvPr id="33" name="Image 2" descr="preencoded.png"/>
          <p:cNvPicPr>
            <a:picLocks noChangeAspect="1"/>
          </p:cNvPicPr>
          <p:nvPr/>
        </p:nvPicPr>
        <p:blipFill>
          <a:blip r:embed="rId5"/>
          <a:srcRect l="-1507" r="-1507"/>
          <a:stretch/>
        </p:blipFill>
        <p:spPr>
          <a:xfrm>
            <a:off x="476402" y="6503213"/>
            <a:ext cx="171907" cy="133502"/>
          </a:xfrm>
          <a:prstGeom prst="rect">
            <a:avLst/>
          </a:prstGeom>
        </p:spPr>
      </p:pic>
      <p:sp>
        <p:nvSpPr>
          <p:cNvPr id="34" name="Text 29"/>
          <p:cNvSpPr txBox="1"/>
          <p:nvPr/>
        </p:nvSpPr>
        <p:spPr>
          <a:xfrm>
            <a:off x="724205" y="6467551"/>
            <a:ext cx="3959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출처:</a:t>
            </a:r>
            <a:endParaRPr lang="en-US" sz="1000" dirty="0"/>
          </a:p>
        </p:txBody>
      </p:sp>
      <p:sp>
        <p:nvSpPr>
          <p:cNvPr id="35" name="Text 30"/>
          <p:cNvSpPr txBox="1"/>
          <p:nvPr/>
        </p:nvSpPr>
        <p:spPr>
          <a:xfrm>
            <a:off x="1013155" y="6467551"/>
            <a:ext cx="19010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CEO스코어데일리 (2025.10.17)</a:t>
            </a:r>
            <a:endParaRPr lang="en-US" sz="1000" dirty="0"/>
          </a:p>
        </p:txBody>
      </p:sp>
      <p:sp>
        <p:nvSpPr>
          <p:cNvPr id="37" name="Shape 4">
            <a:extLst>
              <a:ext uri="{FF2B5EF4-FFF2-40B4-BE49-F238E27FC236}">
                <a16:creationId xmlns:a16="http://schemas.microsoft.com/office/drawing/2014/main" id="{69046B84-099F-AEDA-E21D-E6EFF326FAE5}"/>
              </a:ext>
            </a:extLst>
          </p:cNvPr>
          <p:cNvSpPr/>
          <p:nvPr/>
        </p:nvSpPr>
        <p:spPr>
          <a:xfrm>
            <a:off x="476402" y="3620871"/>
            <a:ext cx="5067605" cy="571500"/>
          </a:xfrm>
          <a:prstGeom prst="roundRect">
            <a:avLst>
              <a:gd name="adj" fmla="val 21333"/>
            </a:avLst>
          </a:prstGeom>
          <a:solidFill>
            <a:srgbClr val="FFFFFF"/>
          </a:solidFill>
          <a:ln/>
          <a:effectLst>
            <a:outerShdw blurRad="63500" dist="25400" dir="5400000" algn="bl" rotWithShape="0">
              <a:srgbClr val="DC143C">
                <a:alpha val="8000"/>
              </a:srgbClr>
            </a:outerShdw>
          </a:effectLst>
        </p:spPr>
      </p:sp>
      <p:sp>
        <p:nvSpPr>
          <p:cNvPr id="19" name="Text 16"/>
          <p:cNvSpPr txBox="1"/>
          <p:nvPr/>
        </p:nvSpPr>
        <p:spPr>
          <a:xfrm>
            <a:off x="855574" y="3554881"/>
            <a:ext cx="4722266" cy="6867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 err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삼성D</a:t>
            </a: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8.6세대 IT OLED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라인, 애플 맥북프로향 양산 예정</a:t>
            </a:r>
            <a:endParaRPr lang="en-US" sz="1500" dirty="0"/>
          </a:p>
        </p:txBody>
      </p:sp>
      <p:sp>
        <p:nvSpPr>
          <p:cNvPr id="12" name="Shape 9"/>
          <p:cNvSpPr/>
          <p:nvPr/>
        </p:nvSpPr>
        <p:spPr>
          <a:xfrm>
            <a:off x="666598" y="3866998"/>
            <a:ext cx="75895" cy="75895"/>
          </a:xfrm>
          <a:prstGeom prst="ellipse">
            <a:avLst/>
          </a:prstGeom>
          <a:solidFill>
            <a:srgbClr val="DC143C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rgbClr val="FFE4E6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76402" y="352044"/>
            <a:ext cx="8278063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7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LG디스플레이, 차세대 OLED에 1조2,600억원 전환투자</a:t>
            </a:r>
            <a:endParaRPr lang="en-US" sz="27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6402" y="957377"/>
            <a:ext cx="133502" cy="133502"/>
          </a:xfrm>
          <a:prstGeom prst="rect">
            <a:avLst/>
          </a:prstGeom>
        </p:spPr>
      </p:pic>
      <p:sp>
        <p:nvSpPr>
          <p:cNvPr id="5" name="Text 2"/>
          <p:cNvSpPr txBox="1"/>
          <p:nvPr/>
        </p:nvSpPr>
        <p:spPr>
          <a:xfrm>
            <a:off x="666598" y="921715"/>
            <a:ext cx="12819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디스플레이 산업 뉴스</a:t>
            </a:r>
            <a:endParaRPr lang="en-US" sz="1000" dirty="0"/>
          </a:p>
        </p:txBody>
      </p:sp>
      <p:sp>
        <p:nvSpPr>
          <p:cNvPr id="6" name="Shape 3"/>
          <p:cNvSpPr/>
          <p:nvPr/>
        </p:nvSpPr>
        <p:spPr>
          <a:xfrm>
            <a:off x="476402" y="1408176"/>
            <a:ext cx="5067605" cy="857707"/>
          </a:xfrm>
          <a:prstGeom prst="roundRect">
            <a:avLst>
              <a:gd name="adj" fmla="val 13918"/>
            </a:avLst>
          </a:prstGeom>
          <a:solidFill>
            <a:srgbClr val="FFFFFF"/>
          </a:solidFill>
          <a:ln/>
          <a:effectLst>
            <a:outerShdw blurRad="63500" dist="25400" dir="5400000" algn="bl" rotWithShape="0">
              <a:srgbClr val="DC143C">
                <a:alpha val="8000"/>
              </a:srgbClr>
            </a:outerShdw>
          </a:effectLst>
        </p:spPr>
      </p:sp>
      <p:sp>
        <p:nvSpPr>
          <p:cNvPr id="7" name="Shape 4"/>
          <p:cNvSpPr/>
          <p:nvPr/>
        </p:nvSpPr>
        <p:spPr>
          <a:xfrm>
            <a:off x="476402" y="2497836"/>
            <a:ext cx="5067605" cy="571500"/>
          </a:xfrm>
          <a:prstGeom prst="roundRect">
            <a:avLst>
              <a:gd name="adj" fmla="val 21333"/>
            </a:avLst>
          </a:prstGeom>
          <a:solidFill>
            <a:srgbClr val="FFFFFF"/>
          </a:solidFill>
          <a:ln/>
          <a:effectLst>
            <a:outerShdw blurRad="63500" dist="25400" dir="5400000" algn="bl" rotWithShape="0">
              <a:srgbClr val="DC143C">
                <a:alpha val="8000"/>
              </a:srgbClr>
            </a:outerShdw>
          </a:effectLst>
        </p:spPr>
      </p:sp>
      <p:sp>
        <p:nvSpPr>
          <p:cNvPr id="8" name="Shape 5"/>
          <p:cNvSpPr/>
          <p:nvPr/>
        </p:nvSpPr>
        <p:spPr>
          <a:xfrm>
            <a:off x="476402" y="3278429"/>
            <a:ext cx="5067605" cy="857707"/>
          </a:xfrm>
          <a:prstGeom prst="roundRect">
            <a:avLst>
              <a:gd name="adj" fmla="val 13918"/>
            </a:avLst>
          </a:prstGeom>
          <a:solidFill>
            <a:srgbClr val="FFFFFF"/>
          </a:solidFill>
          <a:ln/>
          <a:effectLst>
            <a:outerShdw blurRad="63500" dist="25400" dir="5400000" algn="bl" rotWithShape="0">
              <a:srgbClr val="DC143C">
                <a:alpha val="8000"/>
              </a:srgbClr>
            </a:outerShdw>
          </a:effectLst>
        </p:spPr>
      </p:sp>
      <p:sp>
        <p:nvSpPr>
          <p:cNvPr id="9" name="Shape 6"/>
          <p:cNvSpPr/>
          <p:nvPr/>
        </p:nvSpPr>
        <p:spPr>
          <a:xfrm>
            <a:off x="476402" y="4337609"/>
            <a:ext cx="5067605" cy="625449"/>
          </a:xfrm>
          <a:prstGeom prst="roundRect">
            <a:avLst>
              <a:gd name="adj" fmla="val 22878"/>
            </a:avLst>
          </a:prstGeom>
          <a:solidFill>
            <a:srgbClr val="FFFFFF"/>
          </a:solidFill>
          <a:ln/>
          <a:effectLst>
            <a:outerShdw blurRad="63500" dist="25400" dir="5400000" algn="bl" rotWithShape="0">
              <a:srgbClr val="DC143C">
                <a:alpha val="8000"/>
              </a:srgbClr>
            </a:outerShdw>
          </a:effectLst>
        </p:spPr>
      </p:sp>
      <p:sp>
        <p:nvSpPr>
          <p:cNvPr id="10" name="Shape 7"/>
          <p:cNvSpPr/>
          <p:nvPr/>
        </p:nvSpPr>
        <p:spPr>
          <a:xfrm>
            <a:off x="476402" y="5223054"/>
            <a:ext cx="5067605" cy="631645"/>
          </a:xfrm>
          <a:prstGeom prst="roundRect">
            <a:avLst>
              <a:gd name="adj" fmla="val 25159"/>
            </a:avLst>
          </a:prstGeom>
          <a:solidFill>
            <a:srgbClr val="FFFFFF"/>
          </a:solidFill>
          <a:ln/>
          <a:effectLst>
            <a:outerShdw blurRad="63500" dist="25400" dir="5400000" algn="bl" rotWithShape="0">
              <a:srgbClr val="DC143C">
                <a:alpha val="8000"/>
              </a:srgbClr>
            </a:outerShdw>
          </a:effectLst>
        </p:spPr>
      </p:sp>
      <p:sp>
        <p:nvSpPr>
          <p:cNvPr id="11" name="Shape 8"/>
          <p:cNvSpPr/>
          <p:nvPr/>
        </p:nvSpPr>
        <p:spPr>
          <a:xfrm>
            <a:off x="666598" y="1626718"/>
            <a:ext cx="75895" cy="75895"/>
          </a:xfrm>
          <a:prstGeom prst="ellipse">
            <a:avLst/>
          </a:prstGeom>
          <a:solidFill>
            <a:srgbClr val="DC143C"/>
          </a:solidFill>
          <a:ln/>
        </p:spPr>
      </p:sp>
      <p:sp>
        <p:nvSpPr>
          <p:cNvPr id="12" name="Shape 9"/>
          <p:cNvSpPr/>
          <p:nvPr/>
        </p:nvSpPr>
        <p:spPr>
          <a:xfrm>
            <a:off x="666598" y="2716378"/>
            <a:ext cx="75895" cy="75895"/>
          </a:xfrm>
          <a:prstGeom prst="ellipse">
            <a:avLst/>
          </a:prstGeom>
          <a:solidFill>
            <a:srgbClr val="DC143C"/>
          </a:solidFill>
          <a:ln/>
        </p:spPr>
      </p:sp>
      <p:sp>
        <p:nvSpPr>
          <p:cNvPr id="13" name="Shape 10"/>
          <p:cNvSpPr/>
          <p:nvPr/>
        </p:nvSpPr>
        <p:spPr>
          <a:xfrm>
            <a:off x="666598" y="3497885"/>
            <a:ext cx="75895" cy="75895"/>
          </a:xfrm>
          <a:prstGeom prst="ellipse">
            <a:avLst/>
          </a:prstGeom>
          <a:solidFill>
            <a:srgbClr val="DC143C"/>
          </a:solidFill>
          <a:ln/>
        </p:spPr>
      </p:sp>
      <p:sp>
        <p:nvSpPr>
          <p:cNvPr id="14" name="Shape 11"/>
          <p:cNvSpPr/>
          <p:nvPr/>
        </p:nvSpPr>
        <p:spPr>
          <a:xfrm>
            <a:off x="666598" y="4595165"/>
            <a:ext cx="75895" cy="75895"/>
          </a:xfrm>
          <a:prstGeom prst="ellipse">
            <a:avLst/>
          </a:prstGeom>
          <a:solidFill>
            <a:srgbClr val="DC143C"/>
          </a:solidFill>
          <a:ln/>
        </p:spPr>
      </p:sp>
      <p:sp>
        <p:nvSpPr>
          <p:cNvPr id="15" name="Shape 12"/>
          <p:cNvSpPr/>
          <p:nvPr/>
        </p:nvSpPr>
        <p:spPr>
          <a:xfrm>
            <a:off x="666598" y="5488229"/>
            <a:ext cx="75895" cy="62383"/>
          </a:xfrm>
          <a:prstGeom prst="ellipse">
            <a:avLst/>
          </a:prstGeom>
          <a:solidFill>
            <a:srgbClr val="DC143C"/>
          </a:solidFill>
          <a:ln/>
        </p:spPr>
      </p:sp>
      <p:sp>
        <p:nvSpPr>
          <p:cNvPr id="16" name="Text 13"/>
          <p:cNvSpPr txBox="1"/>
          <p:nvPr/>
        </p:nvSpPr>
        <p:spPr>
          <a:xfrm>
            <a:off x="886054" y="1550822"/>
            <a:ext cx="112471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2027년까지</a:t>
            </a:r>
            <a:endParaRPr lang="en-US" sz="1500" dirty="0"/>
          </a:p>
        </p:txBody>
      </p:sp>
      <p:sp>
        <p:nvSpPr>
          <p:cNvPr id="17" name="Text 14"/>
          <p:cNvSpPr txBox="1"/>
          <p:nvPr/>
        </p:nvSpPr>
        <p:spPr>
          <a:xfrm>
            <a:off x="3225393" y="1550822"/>
            <a:ext cx="169651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7,000억원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투자</a:t>
            </a:r>
            <a:endParaRPr lang="en-US" sz="1500" dirty="0"/>
          </a:p>
        </p:txBody>
      </p:sp>
      <p:sp>
        <p:nvSpPr>
          <p:cNvPr id="18" name="Text 15"/>
          <p:cNvSpPr txBox="1"/>
          <p:nvPr/>
        </p:nvSpPr>
        <p:spPr>
          <a:xfrm>
            <a:off x="2829154" y="2640482"/>
            <a:ext cx="114300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LTPO3 기술</a:t>
            </a:r>
            <a:endParaRPr lang="en-US" sz="1500" dirty="0"/>
          </a:p>
        </p:txBody>
      </p:sp>
      <p:sp>
        <p:nvSpPr>
          <p:cNvPr id="19" name="Text 16"/>
          <p:cNvSpPr txBox="1"/>
          <p:nvPr/>
        </p:nvSpPr>
        <p:spPr>
          <a:xfrm>
            <a:off x="2662733" y="3421075"/>
            <a:ext cx="232074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산화물(Oxide) 적용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으로 </a:t>
            </a:r>
            <a:endParaRPr lang="en-US" sz="1500" dirty="0"/>
          </a:p>
        </p:txBody>
      </p:sp>
      <p:sp>
        <p:nvSpPr>
          <p:cNvPr id="20" name="Text 17"/>
          <p:cNvSpPr txBox="1"/>
          <p:nvPr/>
        </p:nvSpPr>
        <p:spPr>
          <a:xfrm>
            <a:off x="886054" y="4602175"/>
            <a:ext cx="459120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내년 1분기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부터 설비 투자 본격화, 협력사 PO 발주 </a:t>
            </a: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진행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중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 algn="l">
              <a:buNone/>
            </a:pPr>
            <a:endParaRPr lang="en-US" sz="1500" dirty="0"/>
          </a:p>
        </p:txBody>
      </p:sp>
      <p:sp>
        <p:nvSpPr>
          <p:cNvPr id="21" name="Text 18"/>
          <p:cNvSpPr txBox="1"/>
          <p:nvPr/>
        </p:nvSpPr>
        <p:spPr>
          <a:xfrm>
            <a:off x="2090318" y="5411419"/>
            <a:ext cx="3643885" cy="22773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점유율 증가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목표로 TFT 증착설비중심 투자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 19"/>
          <p:cNvSpPr txBox="1"/>
          <p:nvPr/>
        </p:nvSpPr>
        <p:spPr>
          <a:xfrm>
            <a:off x="1891284" y="1550822"/>
            <a:ext cx="14767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파주 AP4 라인에</a:t>
            </a:r>
            <a:endParaRPr lang="en-US" sz="1500" dirty="0"/>
          </a:p>
        </p:txBody>
      </p:sp>
      <p:sp>
        <p:nvSpPr>
          <p:cNvPr id="23" name="Text 20"/>
          <p:cNvSpPr txBox="1"/>
          <p:nvPr/>
        </p:nvSpPr>
        <p:spPr>
          <a:xfrm>
            <a:off x="886054" y="1673657"/>
            <a:ext cx="3030627" cy="5623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(총 1조2,600억원 규모)</a:t>
            </a:r>
            <a:endParaRPr lang="en-US" sz="1500" dirty="0"/>
          </a:p>
        </p:txBody>
      </p:sp>
      <p:sp>
        <p:nvSpPr>
          <p:cNvPr id="24" name="Text 21"/>
          <p:cNvSpPr txBox="1"/>
          <p:nvPr/>
        </p:nvSpPr>
        <p:spPr>
          <a:xfrm>
            <a:off x="886054" y="2640482"/>
            <a:ext cx="208666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2027년 차세대 아이폰향</a:t>
            </a:r>
            <a:endParaRPr lang="en-US" sz="1500" dirty="0"/>
          </a:p>
        </p:txBody>
      </p:sp>
      <p:sp>
        <p:nvSpPr>
          <p:cNvPr id="25" name="Text 22"/>
          <p:cNvSpPr txBox="1"/>
          <p:nvPr/>
        </p:nvSpPr>
        <p:spPr>
          <a:xfrm>
            <a:off x="3821278" y="2640482"/>
            <a:ext cx="905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양산 준비</a:t>
            </a:r>
            <a:endParaRPr lang="en-US" sz="1500" dirty="0"/>
          </a:p>
        </p:txBody>
      </p:sp>
      <p:sp>
        <p:nvSpPr>
          <p:cNvPr id="26" name="Text 23"/>
          <p:cNvSpPr txBox="1"/>
          <p:nvPr/>
        </p:nvSpPr>
        <p:spPr>
          <a:xfrm>
            <a:off x="886054" y="3421075"/>
            <a:ext cx="192481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LTPO3: 구동 TFT에도</a:t>
            </a:r>
            <a:endParaRPr lang="en-US" sz="1500" dirty="0"/>
          </a:p>
        </p:txBody>
      </p:sp>
      <p:sp>
        <p:nvSpPr>
          <p:cNvPr id="27" name="Text 24"/>
          <p:cNvSpPr txBox="1"/>
          <p:nvPr/>
        </p:nvSpPr>
        <p:spPr>
          <a:xfrm>
            <a:off x="886055" y="3421075"/>
            <a:ext cx="3030626" cy="5623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endParaRPr lang="en-US" sz="1500" dirty="0">
              <a:solidFill>
                <a:srgbClr val="333333"/>
              </a:solidFill>
              <a:latin typeface="Noto Sans KR" pitchFamily="34" charset="0"/>
              <a:ea typeface="Noto Sans KR" pitchFamily="34" charset="-122"/>
              <a:cs typeface="Noto Sans KR" pitchFamily="34" charset="-120"/>
            </a:endParaRPr>
          </a:p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전력 효율 극대화</a:t>
            </a:r>
            <a:endParaRPr lang="en-US" sz="1500" dirty="0"/>
          </a:p>
        </p:txBody>
      </p:sp>
      <p:sp>
        <p:nvSpPr>
          <p:cNvPr id="29" name="Text 26"/>
          <p:cNvSpPr txBox="1"/>
          <p:nvPr/>
        </p:nvSpPr>
        <p:spPr>
          <a:xfrm>
            <a:off x="886054" y="5411419"/>
            <a:ext cx="1305763" cy="22773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애플 공급망 내</a:t>
            </a:r>
            <a:endParaRPr lang="en-US" sz="1500" dirty="0"/>
          </a:p>
        </p:txBody>
      </p:sp>
      <p:sp>
        <p:nvSpPr>
          <p:cNvPr id="31" name="Shape 28"/>
          <p:cNvSpPr/>
          <p:nvPr/>
        </p:nvSpPr>
        <p:spPr>
          <a:xfrm>
            <a:off x="5924398" y="1401340"/>
            <a:ext cx="4572000" cy="4511780"/>
          </a:xfrm>
          <a:prstGeom prst="roundRect">
            <a:avLst>
              <a:gd name="adj" fmla="val 653"/>
            </a:avLst>
          </a:prstGeom>
          <a:solidFill>
            <a:srgbClr val="FFFFFF"/>
          </a:solidFill>
          <a:ln/>
          <a:effectLst>
            <a:outerShdw blurRad="114300" dist="38100" dir="5400000" algn="bl" rotWithShape="0">
              <a:srgbClr val="DC143C">
                <a:alpha val="12000"/>
              </a:srgbClr>
            </a:outerShdw>
          </a:effectLst>
        </p:spPr>
      </p:sp>
      <p:sp>
        <p:nvSpPr>
          <p:cNvPr id="32" name="Text 29"/>
          <p:cNvSpPr txBox="1"/>
          <p:nvPr/>
        </p:nvSpPr>
        <p:spPr>
          <a:xfrm>
            <a:off x="7582205" y="1516380"/>
            <a:ext cx="13862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LTPO3 기술 구조</a:t>
            </a:r>
            <a:endParaRPr lang="en-US" sz="1300" dirty="0"/>
          </a:p>
        </p:txBody>
      </p:sp>
      <p:sp>
        <p:nvSpPr>
          <p:cNvPr id="33" name="Shape 30"/>
          <p:cNvSpPr/>
          <p:nvPr/>
        </p:nvSpPr>
        <p:spPr>
          <a:xfrm>
            <a:off x="6258154" y="1874861"/>
            <a:ext cx="3905402" cy="998194"/>
          </a:xfrm>
          <a:prstGeom prst="roundRect">
            <a:avLst>
              <a:gd name="adj" fmla="val 5039"/>
            </a:avLst>
          </a:prstGeom>
          <a:solidFill>
            <a:srgbClr val="FFF5F7"/>
          </a:solidFill>
          <a:ln w="25400">
            <a:solidFill>
              <a:srgbClr val="FFB6C1"/>
            </a:solidFill>
            <a:prstDash val="solid"/>
          </a:ln>
        </p:spPr>
      </p:sp>
      <p:sp>
        <p:nvSpPr>
          <p:cNvPr id="34" name="Shape 31"/>
          <p:cNvSpPr/>
          <p:nvPr/>
        </p:nvSpPr>
        <p:spPr>
          <a:xfrm>
            <a:off x="6258154" y="3094680"/>
            <a:ext cx="3905402" cy="951236"/>
          </a:xfrm>
          <a:prstGeom prst="roundRect">
            <a:avLst>
              <a:gd name="adj" fmla="val 5039"/>
            </a:avLst>
          </a:prstGeom>
          <a:solidFill>
            <a:srgbClr val="FFF5F7"/>
          </a:solidFill>
          <a:ln w="25400">
            <a:solidFill>
              <a:srgbClr val="FFB6C1"/>
            </a:solidFill>
            <a:prstDash val="solid"/>
          </a:ln>
        </p:spPr>
      </p:sp>
      <p:sp>
        <p:nvSpPr>
          <p:cNvPr id="35" name="Shape 32"/>
          <p:cNvSpPr/>
          <p:nvPr/>
        </p:nvSpPr>
        <p:spPr>
          <a:xfrm>
            <a:off x="6258154" y="4275161"/>
            <a:ext cx="3905402" cy="1453860"/>
          </a:xfrm>
          <a:prstGeom prst="roundRect">
            <a:avLst>
              <a:gd name="adj" fmla="val 2931"/>
            </a:avLst>
          </a:prstGeom>
          <a:solidFill>
            <a:srgbClr val="FFF5F7"/>
          </a:solidFill>
          <a:ln w="38100">
            <a:solidFill>
              <a:srgbClr val="DC143C"/>
            </a:solidFill>
            <a:prstDash val="solid"/>
          </a:ln>
        </p:spPr>
      </p:sp>
      <p:sp>
        <p:nvSpPr>
          <p:cNvPr id="36" name="Text 33"/>
          <p:cNvSpPr txBox="1"/>
          <p:nvPr/>
        </p:nvSpPr>
        <p:spPr>
          <a:xfrm>
            <a:off x="7651699" y="1994611"/>
            <a:ext cx="1239012" cy="20470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LTPS (기존 기술)</a:t>
            </a:r>
            <a:endParaRPr lang="en-US" sz="1200" dirty="0"/>
          </a:p>
        </p:txBody>
      </p:sp>
      <p:sp>
        <p:nvSpPr>
          <p:cNvPr id="37" name="Text 34"/>
          <p:cNvSpPr txBox="1"/>
          <p:nvPr/>
        </p:nvSpPr>
        <p:spPr>
          <a:xfrm>
            <a:off x="7755941" y="3190951"/>
            <a:ext cx="1028700" cy="20470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LTPO (1세대)</a:t>
            </a:r>
            <a:endParaRPr lang="en-US" sz="1200" dirty="0"/>
          </a:p>
        </p:txBody>
      </p:sp>
      <p:sp>
        <p:nvSpPr>
          <p:cNvPr id="38" name="Text 35"/>
          <p:cNvSpPr txBox="1"/>
          <p:nvPr/>
        </p:nvSpPr>
        <p:spPr>
          <a:xfrm>
            <a:off x="7620610" y="4404055"/>
            <a:ext cx="1310335" cy="22190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LTPO3 (차세대)</a:t>
            </a:r>
            <a:endParaRPr lang="en-US" sz="1300" dirty="0"/>
          </a:p>
        </p:txBody>
      </p:sp>
      <p:sp>
        <p:nvSpPr>
          <p:cNvPr id="39" name="Text 36"/>
          <p:cNvSpPr txBox="1"/>
          <p:nvPr/>
        </p:nvSpPr>
        <p:spPr>
          <a:xfrm>
            <a:off x="6467551" y="2337511"/>
            <a:ext cx="795528" cy="17113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스위칭 TFT:</a:t>
            </a:r>
            <a:endParaRPr lang="en-US" sz="1000" dirty="0"/>
          </a:p>
        </p:txBody>
      </p:sp>
      <p:sp>
        <p:nvSpPr>
          <p:cNvPr id="40" name="Text 37"/>
          <p:cNvSpPr txBox="1"/>
          <p:nvPr/>
        </p:nvSpPr>
        <p:spPr>
          <a:xfrm>
            <a:off x="6467551" y="2613660"/>
            <a:ext cx="672084" cy="17113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구동 TFT:</a:t>
            </a:r>
            <a:endParaRPr lang="en-US" sz="1000" dirty="0"/>
          </a:p>
        </p:txBody>
      </p:sp>
      <p:sp>
        <p:nvSpPr>
          <p:cNvPr id="41" name="Text 38"/>
          <p:cNvSpPr txBox="1"/>
          <p:nvPr/>
        </p:nvSpPr>
        <p:spPr>
          <a:xfrm>
            <a:off x="6467551" y="3533851"/>
            <a:ext cx="795528" cy="17113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스위칭 TFT:</a:t>
            </a:r>
            <a:endParaRPr lang="en-US" sz="1000" dirty="0"/>
          </a:p>
        </p:txBody>
      </p:sp>
      <p:sp>
        <p:nvSpPr>
          <p:cNvPr id="42" name="Text 39"/>
          <p:cNvSpPr txBox="1"/>
          <p:nvPr/>
        </p:nvSpPr>
        <p:spPr>
          <a:xfrm>
            <a:off x="6467551" y="3810000"/>
            <a:ext cx="672084" cy="17113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구동 TFT:</a:t>
            </a:r>
            <a:endParaRPr lang="en-US" sz="1000" dirty="0"/>
          </a:p>
        </p:txBody>
      </p:sp>
      <p:sp>
        <p:nvSpPr>
          <p:cNvPr id="43" name="Text 40"/>
          <p:cNvSpPr txBox="1"/>
          <p:nvPr/>
        </p:nvSpPr>
        <p:spPr>
          <a:xfrm>
            <a:off x="6476695" y="4776216"/>
            <a:ext cx="795528" cy="17113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스위칭 TFT:</a:t>
            </a:r>
            <a:endParaRPr lang="en-US" sz="1000" dirty="0"/>
          </a:p>
        </p:txBody>
      </p:sp>
      <p:sp>
        <p:nvSpPr>
          <p:cNvPr id="44" name="Text 41"/>
          <p:cNvSpPr txBox="1"/>
          <p:nvPr/>
        </p:nvSpPr>
        <p:spPr>
          <a:xfrm>
            <a:off x="6476695" y="5052365"/>
            <a:ext cx="672084" cy="17113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구동 TFT:</a:t>
            </a:r>
            <a:endParaRPr lang="en-US" sz="1000" dirty="0"/>
          </a:p>
        </p:txBody>
      </p:sp>
      <p:sp>
        <p:nvSpPr>
          <p:cNvPr id="45" name="Text 42"/>
          <p:cNvSpPr txBox="1"/>
          <p:nvPr/>
        </p:nvSpPr>
        <p:spPr>
          <a:xfrm>
            <a:off x="7420356" y="2337511"/>
            <a:ext cx="862279" cy="17113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실리콘(LTPS)</a:t>
            </a:r>
            <a:endParaRPr lang="en-US" sz="1000" dirty="0"/>
          </a:p>
        </p:txBody>
      </p:sp>
      <p:sp>
        <p:nvSpPr>
          <p:cNvPr id="46" name="Text 43"/>
          <p:cNvSpPr txBox="1"/>
          <p:nvPr/>
        </p:nvSpPr>
        <p:spPr>
          <a:xfrm>
            <a:off x="7420356" y="2613660"/>
            <a:ext cx="862279" cy="17113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실리콘(LTPS)</a:t>
            </a:r>
            <a:endParaRPr lang="en-US" sz="1000" dirty="0"/>
          </a:p>
        </p:txBody>
      </p:sp>
      <p:sp>
        <p:nvSpPr>
          <p:cNvPr id="47" name="Text 44"/>
          <p:cNvSpPr txBox="1"/>
          <p:nvPr/>
        </p:nvSpPr>
        <p:spPr>
          <a:xfrm>
            <a:off x="7420356" y="3533851"/>
            <a:ext cx="939089" cy="17113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산화물(Oxide)</a:t>
            </a:r>
            <a:endParaRPr lang="en-US" sz="1000" dirty="0"/>
          </a:p>
        </p:txBody>
      </p:sp>
      <p:sp>
        <p:nvSpPr>
          <p:cNvPr id="48" name="Text 45"/>
          <p:cNvSpPr txBox="1"/>
          <p:nvPr/>
        </p:nvSpPr>
        <p:spPr>
          <a:xfrm>
            <a:off x="7420356" y="3810000"/>
            <a:ext cx="862279" cy="17113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실리콘(LTPS)</a:t>
            </a:r>
            <a:endParaRPr lang="en-US" sz="1000" dirty="0"/>
          </a:p>
        </p:txBody>
      </p:sp>
      <p:sp>
        <p:nvSpPr>
          <p:cNvPr id="49" name="Text 46"/>
          <p:cNvSpPr txBox="1"/>
          <p:nvPr/>
        </p:nvSpPr>
        <p:spPr>
          <a:xfrm>
            <a:off x="7429500" y="4776216"/>
            <a:ext cx="939089" cy="17113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산화물(Oxide)</a:t>
            </a:r>
            <a:endParaRPr lang="en-US" sz="1000" dirty="0"/>
          </a:p>
        </p:txBody>
      </p:sp>
      <p:sp>
        <p:nvSpPr>
          <p:cNvPr id="50" name="Text 47"/>
          <p:cNvSpPr txBox="1"/>
          <p:nvPr/>
        </p:nvSpPr>
        <p:spPr>
          <a:xfrm>
            <a:off x="7429500" y="5052365"/>
            <a:ext cx="939089" cy="17113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산화물(Oxide)</a:t>
            </a:r>
            <a:endParaRPr lang="en-US" sz="1000" dirty="0"/>
          </a:p>
        </p:txBody>
      </p:sp>
      <p:sp>
        <p:nvSpPr>
          <p:cNvPr id="51" name="Text 48"/>
          <p:cNvSpPr txBox="1"/>
          <p:nvPr/>
        </p:nvSpPr>
        <p:spPr>
          <a:xfrm>
            <a:off x="8115300" y="2870606"/>
            <a:ext cx="333756" cy="2481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5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↓</a:t>
            </a:r>
            <a:endParaRPr lang="en-US" sz="1500" dirty="0"/>
          </a:p>
        </p:txBody>
      </p:sp>
      <p:sp>
        <p:nvSpPr>
          <p:cNvPr id="52" name="Text 49"/>
          <p:cNvSpPr txBox="1"/>
          <p:nvPr/>
        </p:nvSpPr>
        <p:spPr>
          <a:xfrm>
            <a:off x="8115300" y="4044086"/>
            <a:ext cx="333756" cy="2481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5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↓</a:t>
            </a:r>
            <a:endParaRPr lang="en-US" sz="1500" dirty="0"/>
          </a:p>
        </p:txBody>
      </p:sp>
      <p:sp>
        <p:nvSpPr>
          <p:cNvPr id="53" name="Shape 50"/>
          <p:cNvSpPr/>
          <p:nvPr/>
        </p:nvSpPr>
        <p:spPr>
          <a:xfrm>
            <a:off x="6476695" y="5347716"/>
            <a:ext cx="3467405" cy="307064"/>
          </a:xfrm>
          <a:prstGeom prst="roundRect">
            <a:avLst>
              <a:gd name="adj" fmla="val 44444"/>
            </a:avLst>
          </a:prstGeom>
          <a:solidFill>
            <a:srgbClr val="DC143C"/>
          </a:solidFill>
          <a:ln/>
        </p:spPr>
      </p:sp>
      <p:sp>
        <p:nvSpPr>
          <p:cNvPr id="54" name="Text 51"/>
          <p:cNvSpPr txBox="1"/>
          <p:nvPr/>
        </p:nvSpPr>
        <p:spPr>
          <a:xfrm>
            <a:off x="7702906" y="5423611"/>
            <a:ext cx="1112825" cy="16212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전력 효율 최고 수준</a:t>
            </a:r>
            <a:endParaRPr lang="en-US" sz="900" dirty="0"/>
          </a:p>
        </p:txBody>
      </p:sp>
      <p:pic>
        <p:nvPicPr>
          <p:cNvPr id="55" name="Image 1" descr="preencoded.png"/>
          <p:cNvPicPr>
            <a:picLocks noChangeAspect="1"/>
          </p:cNvPicPr>
          <p:nvPr/>
        </p:nvPicPr>
        <p:blipFill>
          <a:blip r:embed="rId4"/>
          <a:srcRect l="-1507" r="-1507"/>
          <a:stretch/>
        </p:blipFill>
        <p:spPr>
          <a:xfrm>
            <a:off x="476402" y="6503213"/>
            <a:ext cx="171907" cy="133502"/>
          </a:xfrm>
          <a:prstGeom prst="rect">
            <a:avLst/>
          </a:prstGeom>
        </p:spPr>
      </p:pic>
      <p:sp>
        <p:nvSpPr>
          <p:cNvPr id="56" name="Text 52"/>
          <p:cNvSpPr txBox="1"/>
          <p:nvPr/>
        </p:nvSpPr>
        <p:spPr>
          <a:xfrm>
            <a:off x="724205" y="6467551"/>
            <a:ext cx="3959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출처:</a:t>
            </a:r>
            <a:endParaRPr lang="en-US" sz="1000" dirty="0"/>
          </a:p>
        </p:txBody>
      </p:sp>
      <p:sp>
        <p:nvSpPr>
          <p:cNvPr id="57" name="Text 53"/>
          <p:cNvSpPr txBox="1"/>
          <p:nvPr/>
        </p:nvSpPr>
        <p:spPr>
          <a:xfrm>
            <a:off x="1013155" y="6467551"/>
            <a:ext cx="16340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지디넷코리아 (2025.10.15)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E4E6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76402" y="352044"/>
            <a:ext cx="8001000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7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LG디스플레이, OLED 기술 유출 정황 포착…업계 비상</a:t>
            </a:r>
            <a:endParaRPr lang="en-US" sz="27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6402" y="957377"/>
            <a:ext cx="133502" cy="133502"/>
          </a:xfrm>
          <a:prstGeom prst="rect">
            <a:avLst/>
          </a:prstGeom>
        </p:spPr>
      </p:pic>
      <p:sp>
        <p:nvSpPr>
          <p:cNvPr id="5" name="Text 2"/>
          <p:cNvSpPr txBox="1"/>
          <p:nvPr/>
        </p:nvSpPr>
        <p:spPr>
          <a:xfrm>
            <a:off x="666598" y="921715"/>
            <a:ext cx="12819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디스플레이 산업 뉴스</a:t>
            </a:r>
            <a:endParaRPr lang="en-US" sz="1000" dirty="0"/>
          </a:p>
        </p:txBody>
      </p:sp>
      <p:sp>
        <p:nvSpPr>
          <p:cNvPr id="6" name="Shape 3"/>
          <p:cNvSpPr/>
          <p:nvPr/>
        </p:nvSpPr>
        <p:spPr>
          <a:xfrm>
            <a:off x="476402" y="1408176"/>
            <a:ext cx="5067605" cy="571500"/>
          </a:xfrm>
          <a:prstGeom prst="roundRect">
            <a:avLst>
              <a:gd name="adj" fmla="val 21333"/>
            </a:avLst>
          </a:prstGeom>
          <a:solidFill>
            <a:srgbClr val="FFFFFF"/>
          </a:solidFill>
          <a:ln/>
          <a:effectLst>
            <a:outerShdw blurRad="63500" dist="25400" dir="5400000" algn="bl" rotWithShape="0">
              <a:srgbClr val="DC143C">
                <a:alpha val="8000"/>
              </a:srgbClr>
            </a:outerShdw>
          </a:effectLst>
        </p:spPr>
      </p:sp>
      <p:sp>
        <p:nvSpPr>
          <p:cNvPr id="7" name="Shape 4"/>
          <p:cNvSpPr/>
          <p:nvPr/>
        </p:nvSpPr>
        <p:spPr>
          <a:xfrm>
            <a:off x="476402" y="2150669"/>
            <a:ext cx="5067605" cy="571500"/>
          </a:xfrm>
          <a:prstGeom prst="roundRect">
            <a:avLst>
              <a:gd name="adj" fmla="val 21333"/>
            </a:avLst>
          </a:prstGeom>
          <a:solidFill>
            <a:srgbClr val="FFFFFF"/>
          </a:solidFill>
          <a:ln/>
          <a:effectLst>
            <a:outerShdw blurRad="63500" dist="25400" dir="5400000" algn="bl" rotWithShape="0">
              <a:srgbClr val="DC143C">
                <a:alpha val="8000"/>
              </a:srgbClr>
            </a:outerShdw>
          </a:effectLst>
        </p:spPr>
      </p:sp>
      <p:sp>
        <p:nvSpPr>
          <p:cNvPr id="8" name="Shape 5"/>
          <p:cNvSpPr/>
          <p:nvPr/>
        </p:nvSpPr>
        <p:spPr>
          <a:xfrm>
            <a:off x="476402" y="2894076"/>
            <a:ext cx="5067605" cy="571500"/>
          </a:xfrm>
          <a:prstGeom prst="roundRect">
            <a:avLst>
              <a:gd name="adj" fmla="val 21333"/>
            </a:avLst>
          </a:prstGeom>
          <a:solidFill>
            <a:srgbClr val="FFFFFF"/>
          </a:solidFill>
          <a:ln/>
          <a:effectLst>
            <a:outerShdw blurRad="63500" dist="25400" dir="5400000" algn="bl" rotWithShape="0">
              <a:srgbClr val="DC143C">
                <a:alpha val="8000"/>
              </a:srgbClr>
            </a:outerShdw>
          </a:effectLst>
        </p:spPr>
      </p:sp>
      <p:sp>
        <p:nvSpPr>
          <p:cNvPr id="9" name="Shape 6"/>
          <p:cNvSpPr/>
          <p:nvPr/>
        </p:nvSpPr>
        <p:spPr>
          <a:xfrm>
            <a:off x="476402" y="3636569"/>
            <a:ext cx="5067605" cy="857707"/>
          </a:xfrm>
          <a:prstGeom prst="roundRect">
            <a:avLst>
              <a:gd name="adj" fmla="val 9476"/>
            </a:avLst>
          </a:prstGeom>
          <a:solidFill>
            <a:srgbClr val="FFFFFF"/>
          </a:solidFill>
          <a:ln/>
          <a:effectLst>
            <a:outerShdw blurRad="63500" dist="25400" dir="5400000" algn="bl" rotWithShape="0">
              <a:srgbClr val="DC143C">
                <a:alpha val="8000"/>
              </a:srgbClr>
            </a:outerShdw>
          </a:effectLst>
        </p:spPr>
      </p:sp>
      <p:sp>
        <p:nvSpPr>
          <p:cNvPr id="10" name="Shape 7"/>
          <p:cNvSpPr/>
          <p:nvPr/>
        </p:nvSpPr>
        <p:spPr>
          <a:xfrm>
            <a:off x="476402" y="4665269"/>
            <a:ext cx="5067605" cy="857707"/>
          </a:xfrm>
          <a:prstGeom prst="roundRect">
            <a:avLst>
              <a:gd name="adj" fmla="val 9476"/>
            </a:avLst>
          </a:prstGeom>
          <a:solidFill>
            <a:srgbClr val="FFFFFF"/>
          </a:solidFill>
          <a:ln/>
          <a:effectLst>
            <a:outerShdw blurRad="63500" dist="25400" dir="5400000" algn="bl" rotWithShape="0">
              <a:srgbClr val="DC143C">
                <a:alpha val="8000"/>
              </a:srgbClr>
            </a:outerShdw>
          </a:effectLst>
        </p:spPr>
      </p:sp>
      <p:sp>
        <p:nvSpPr>
          <p:cNvPr id="11" name="Shape 8"/>
          <p:cNvSpPr/>
          <p:nvPr/>
        </p:nvSpPr>
        <p:spPr>
          <a:xfrm>
            <a:off x="666598" y="1626718"/>
            <a:ext cx="75895" cy="75895"/>
          </a:xfrm>
          <a:prstGeom prst="ellipse">
            <a:avLst/>
          </a:prstGeom>
          <a:solidFill>
            <a:srgbClr val="DC143C"/>
          </a:solidFill>
          <a:ln/>
        </p:spPr>
      </p:sp>
      <p:sp>
        <p:nvSpPr>
          <p:cNvPr id="12" name="Shape 9"/>
          <p:cNvSpPr/>
          <p:nvPr/>
        </p:nvSpPr>
        <p:spPr>
          <a:xfrm>
            <a:off x="666598" y="2370125"/>
            <a:ext cx="75895" cy="75895"/>
          </a:xfrm>
          <a:prstGeom prst="ellipse">
            <a:avLst/>
          </a:prstGeom>
          <a:solidFill>
            <a:srgbClr val="DC143C"/>
          </a:solidFill>
          <a:ln/>
        </p:spPr>
      </p:sp>
      <p:sp>
        <p:nvSpPr>
          <p:cNvPr id="13" name="Shape 10"/>
          <p:cNvSpPr/>
          <p:nvPr/>
        </p:nvSpPr>
        <p:spPr>
          <a:xfrm>
            <a:off x="666598" y="3112618"/>
            <a:ext cx="75895" cy="75895"/>
          </a:xfrm>
          <a:prstGeom prst="ellipse">
            <a:avLst/>
          </a:prstGeom>
          <a:solidFill>
            <a:srgbClr val="DC143C"/>
          </a:solidFill>
          <a:ln/>
        </p:spPr>
      </p:sp>
      <p:sp>
        <p:nvSpPr>
          <p:cNvPr id="14" name="Shape 11"/>
          <p:cNvSpPr/>
          <p:nvPr/>
        </p:nvSpPr>
        <p:spPr>
          <a:xfrm>
            <a:off x="666598" y="3856025"/>
            <a:ext cx="75895" cy="75895"/>
          </a:xfrm>
          <a:prstGeom prst="ellipse">
            <a:avLst/>
          </a:prstGeom>
          <a:solidFill>
            <a:srgbClr val="DC143C"/>
          </a:solidFill>
          <a:ln/>
        </p:spPr>
      </p:sp>
      <p:sp>
        <p:nvSpPr>
          <p:cNvPr id="15" name="Shape 12"/>
          <p:cNvSpPr/>
          <p:nvPr/>
        </p:nvSpPr>
        <p:spPr>
          <a:xfrm>
            <a:off x="666598" y="4884725"/>
            <a:ext cx="75895" cy="75895"/>
          </a:xfrm>
          <a:prstGeom prst="ellipse">
            <a:avLst/>
          </a:prstGeom>
          <a:solidFill>
            <a:srgbClr val="DC143C"/>
          </a:solidFill>
          <a:ln/>
        </p:spPr>
      </p:sp>
      <p:sp>
        <p:nvSpPr>
          <p:cNvPr id="16" name="Text 13"/>
          <p:cNvSpPr txBox="1"/>
          <p:nvPr/>
        </p:nvSpPr>
        <p:spPr>
          <a:xfrm>
            <a:off x="886054" y="1550822"/>
            <a:ext cx="886054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10월 2일</a:t>
            </a:r>
            <a:endParaRPr lang="en-US" sz="1500" dirty="0"/>
          </a:p>
        </p:txBody>
      </p:sp>
      <p:sp>
        <p:nvSpPr>
          <p:cNvPr id="17" name="Text 14"/>
          <p:cNvSpPr txBox="1"/>
          <p:nvPr/>
        </p:nvSpPr>
        <p:spPr>
          <a:xfrm>
            <a:off x="1236269" y="2293315"/>
            <a:ext cx="43891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2명</a:t>
            </a:r>
            <a:endParaRPr lang="en-US" sz="1500" dirty="0"/>
          </a:p>
        </p:txBody>
      </p:sp>
      <p:sp>
        <p:nvSpPr>
          <p:cNvPr id="18" name="Text 15"/>
          <p:cNvSpPr txBox="1"/>
          <p:nvPr/>
        </p:nvSpPr>
        <p:spPr>
          <a:xfrm>
            <a:off x="2691994" y="3779215"/>
            <a:ext cx="14767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연이은 기술 유출</a:t>
            </a:r>
            <a:endParaRPr lang="en-US" sz="1500" dirty="0"/>
          </a:p>
        </p:txBody>
      </p:sp>
      <p:sp>
        <p:nvSpPr>
          <p:cNvPr id="19" name="Text 16"/>
          <p:cNvSpPr txBox="1"/>
          <p:nvPr/>
        </p:nvSpPr>
        <p:spPr>
          <a:xfrm>
            <a:off x="2623414" y="4807915"/>
            <a:ext cx="135331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 15년 징역</a:t>
            </a:r>
            <a:endParaRPr lang="en-US" sz="1500" dirty="0"/>
          </a:p>
        </p:txBody>
      </p:sp>
      <p:sp>
        <p:nvSpPr>
          <p:cNvPr id="20" name="Text 17"/>
          <p:cNvSpPr txBox="1"/>
          <p:nvPr/>
        </p:nvSpPr>
        <p:spPr>
          <a:xfrm>
            <a:off x="886054" y="4914595"/>
            <a:ext cx="4420210" cy="5623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30억원 이하 벌금</a:t>
            </a:r>
            <a:endParaRPr lang="en-US" sz="1500" dirty="0"/>
          </a:p>
        </p:txBody>
      </p:sp>
      <p:sp>
        <p:nvSpPr>
          <p:cNvPr id="21" name="Text 18"/>
          <p:cNvSpPr txBox="1"/>
          <p:nvPr/>
        </p:nvSpPr>
        <p:spPr>
          <a:xfrm>
            <a:off x="1626718" y="1550822"/>
            <a:ext cx="3629254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경기 파주 LG디스플레이 공장 압수수색 진행</a:t>
            </a:r>
            <a:endParaRPr lang="en-US" sz="1500" dirty="0"/>
          </a:p>
        </p:txBody>
      </p:sp>
      <p:sp>
        <p:nvSpPr>
          <p:cNvPr id="22" name="Text 19"/>
          <p:cNvSpPr txBox="1"/>
          <p:nvPr/>
        </p:nvSpPr>
        <p:spPr>
          <a:xfrm>
            <a:off x="886054" y="2293315"/>
            <a:ext cx="495605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직원</a:t>
            </a:r>
            <a:endParaRPr lang="en-US" sz="1500" dirty="0"/>
          </a:p>
        </p:txBody>
      </p:sp>
      <p:sp>
        <p:nvSpPr>
          <p:cNvPr id="23" name="Text 20"/>
          <p:cNvSpPr txBox="1"/>
          <p:nvPr/>
        </p:nvSpPr>
        <p:spPr>
          <a:xfrm>
            <a:off x="1524305" y="2293315"/>
            <a:ext cx="274320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 기술 자료 외부 유출 혐의 포착</a:t>
            </a:r>
            <a:endParaRPr lang="en-US" sz="1500" dirty="0"/>
          </a:p>
        </p:txBody>
      </p:sp>
      <p:sp>
        <p:nvSpPr>
          <p:cNvPr id="24" name="Text 21"/>
          <p:cNvSpPr txBox="1"/>
          <p:nvPr/>
        </p:nvSpPr>
        <p:spPr>
          <a:xfrm>
            <a:off x="886054" y="3036722"/>
            <a:ext cx="3781958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내부 보안 점검 중 이상 징후 발견, 경찰에 신고</a:t>
            </a:r>
            <a:endParaRPr lang="en-US" sz="1500" dirty="0"/>
          </a:p>
        </p:txBody>
      </p:sp>
      <p:sp>
        <p:nvSpPr>
          <p:cNvPr id="25" name="Text 22"/>
          <p:cNvSpPr txBox="1"/>
          <p:nvPr/>
        </p:nvSpPr>
        <p:spPr>
          <a:xfrm>
            <a:off x="886054" y="3779215"/>
            <a:ext cx="1953158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삼성디스플레이에 이어</a:t>
            </a:r>
            <a:endParaRPr lang="en-US" sz="1500" dirty="0"/>
          </a:p>
        </p:txBody>
      </p:sp>
      <p:sp>
        <p:nvSpPr>
          <p:cNvPr id="26" name="Text 23"/>
          <p:cNvSpPr txBox="1"/>
          <p:nvPr/>
        </p:nvSpPr>
        <p:spPr>
          <a:xfrm>
            <a:off x="886054" y="3878275"/>
            <a:ext cx="4553712" cy="5623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업계 전반 경계 강화</a:t>
            </a:r>
            <a:endParaRPr lang="en-US" sz="1500" dirty="0"/>
          </a:p>
        </p:txBody>
      </p:sp>
      <p:sp>
        <p:nvSpPr>
          <p:cNvPr id="27" name="Text 24"/>
          <p:cNvSpPr txBox="1"/>
          <p:nvPr/>
        </p:nvSpPr>
        <p:spPr>
          <a:xfrm>
            <a:off x="886054" y="4807915"/>
            <a:ext cx="18864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국가 핵심기술 유출 시</a:t>
            </a:r>
            <a:endParaRPr lang="en-US" sz="1500" dirty="0"/>
          </a:p>
        </p:txBody>
      </p:sp>
      <p:sp>
        <p:nvSpPr>
          <p:cNvPr id="28" name="Text 25"/>
          <p:cNvSpPr txBox="1"/>
          <p:nvPr/>
        </p:nvSpPr>
        <p:spPr>
          <a:xfrm>
            <a:off x="3831336" y="4807915"/>
            <a:ext cx="495605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또는</a:t>
            </a:r>
            <a:endParaRPr lang="en-US" sz="1500" dirty="0"/>
          </a:p>
        </p:txBody>
      </p:sp>
      <p:sp>
        <p:nvSpPr>
          <p:cNvPr id="29" name="Shape 26"/>
          <p:cNvSpPr/>
          <p:nvPr/>
        </p:nvSpPr>
        <p:spPr>
          <a:xfrm>
            <a:off x="5924398" y="1408176"/>
            <a:ext cx="4572000" cy="4000500"/>
          </a:xfrm>
          <a:prstGeom prst="roundRect">
            <a:avLst>
              <a:gd name="adj" fmla="val 653"/>
            </a:avLst>
          </a:prstGeom>
          <a:solidFill>
            <a:srgbClr val="FFFFFF"/>
          </a:solidFill>
          <a:ln/>
          <a:effectLst>
            <a:outerShdw blurRad="114300" dist="38100" dir="5400000" algn="bl" rotWithShape="0">
              <a:srgbClr val="DC143C">
                <a:alpha val="12000"/>
              </a:srgbClr>
            </a:outerShdw>
          </a:effectLst>
        </p:spPr>
      </p:sp>
      <p:pic>
        <p:nvPicPr>
          <p:cNvPr id="30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638898" y="1699870"/>
            <a:ext cx="1143000" cy="1143000"/>
          </a:xfrm>
          <a:prstGeom prst="rect">
            <a:avLst/>
          </a:prstGeom>
        </p:spPr>
      </p:pic>
      <p:sp>
        <p:nvSpPr>
          <p:cNvPr id="31" name="Text 27"/>
          <p:cNvSpPr txBox="1"/>
          <p:nvPr/>
        </p:nvSpPr>
        <p:spPr>
          <a:xfrm>
            <a:off x="7682789" y="3090672"/>
            <a:ext cx="1257300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1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보안 경고</a:t>
            </a:r>
            <a:endParaRPr lang="en-US" sz="2100" dirty="0"/>
          </a:p>
        </p:txBody>
      </p:sp>
      <p:sp>
        <p:nvSpPr>
          <p:cNvPr id="32" name="Text 28"/>
          <p:cNvSpPr txBox="1"/>
          <p:nvPr/>
        </p:nvSpPr>
        <p:spPr>
          <a:xfrm>
            <a:off x="7634326" y="3728923"/>
            <a:ext cx="128198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산업기술 보호가</a:t>
            </a:r>
            <a:endParaRPr lang="en-US" sz="1300" dirty="0"/>
          </a:p>
        </p:txBody>
      </p:sp>
      <p:sp>
        <p:nvSpPr>
          <p:cNvPr id="33" name="Text 29"/>
          <p:cNvSpPr txBox="1"/>
          <p:nvPr/>
        </p:nvSpPr>
        <p:spPr>
          <a:xfrm>
            <a:off x="7295083" y="4003243"/>
            <a:ext cx="196778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국가 경쟁력의 핵심입니다</a:t>
            </a:r>
            <a:endParaRPr lang="en-US" sz="1300" dirty="0"/>
          </a:p>
        </p:txBody>
      </p:sp>
      <p:sp>
        <p:nvSpPr>
          <p:cNvPr id="34" name="Shape 30"/>
          <p:cNvSpPr/>
          <p:nvPr/>
        </p:nvSpPr>
        <p:spPr>
          <a:xfrm>
            <a:off x="7419442" y="4601261"/>
            <a:ext cx="1591056" cy="514807"/>
          </a:xfrm>
          <a:prstGeom prst="roundRect">
            <a:avLst>
              <a:gd name="adj" fmla="val 26314"/>
            </a:avLst>
          </a:prstGeom>
          <a:solidFill>
            <a:srgbClr val="FFE4E6"/>
          </a:solidFill>
          <a:ln/>
        </p:spPr>
      </p:sp>
      <p:sp>
        <p:nvSpPr>
          <p:cNvPr id="35" name="Text 31"/>
          <p:cNvSpPr txBox="1"/>
          <p:nvPr/>
        </p:nvSpPr>
        <p:spPr>
          <a:xfrm>
            <a:off x="7657186" y="4743907"/>
            <a:ext cx="12289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 15년 징역형</a:t>
            </a:r>
            <a:endParaRPr lang="en-US" sz="1200" dirty="0"/>
          </a:p>
        </p:txBody>
      </p:sp>
      <p:pic>
        <p:nvPicPr>
          <p:cNvPr id="36" name="Image 2" descr="preencoded.png"/>
          <p:cNvPicPr>
            <a:picLocks noChangeAspect="1"/>
          </p:cNvPicPr>
          <p:nvPr/>
        </p:nvPicPr>
        <p:blipFill>
          <a:blip r:embed="rId5"/>
          <a:srcRect l="-1507" r="-1507"/>
          <a:stretch/>
        </p:blipFill>
        <p:spPr>
          <a:xfrm>
            <a:off x="476402" y="6503213"/>
            <a:ext cx="171907" cy="133502"/>
          </a:xfrm>
          <a:prstGeom prst="rect">
            <a:avLst/>
          </a:prstGeom>
        </p:spPr>
      </p:pic>
      <p:sp>
        <p:nvSpPr>
          <p:cNvPr id="37" name="Text 32"/>
          <p:cNvSpPr txBox="1"/>
          <p:nvPr/>
        </p:nvSpPr>
        <p:spPr>
          <a:xfrm>
            <a:off x="724205" y="6467551"/>
            <a:ext cx="3959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출처:</a:t>
            </a:r>
            <a:endParaRPr lang="en-US" sz="1000" dirty="0"/>
          </a:p>
        </p:txBody>
      </p:sp>
      <p:sp>
        <p:nvSpPr>
          <p:cNvPr id="38" name="Text 33"/>
          <p:cNvSpPr txBox="1"/>
          <p:nvPr/>
        </p:nvSpPr>
        <p:spPr>
          <a:xfrm>
            <a:off x="1013155" y="6467551"/>
            <a:ext cx="13862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쿠키뉴스 (2025.10.13)</a:t>
            </a:r>
            <a:endParaRPr 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E4E6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76402" y="352044"/>
            <a:ext cx="8458200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7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움직이는 스크린 시대… 삼성·LG, 차량용 디스플레이 격돌</a:t>
            </a:r>
            <a:endParaRPr lang="en-US" sz="27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6402" y="957377"/>
            <a:ext cx="133502" cy="133502"/>
          </a:xfrm>
          <a:prstGeom prst="rect">
            <a:avLst/>
          </a:prstGeom>
        </p:spPr>
      </p:pic>
      <p:sp>
        <p:nvSpPr>
          <p:cNvPr id="5" name="Text 2"/>
          <p:cNvSpPr txBox="1"/>
          <p:nvPr/>
        </p:nvSpPr>
        <p:spPr>
          <a:xfrm>
            <a:off x="666598" y="921715"/>
            <a:ext cx="12819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디스플레이 산업 뉴스</a:t>
            </a:r>
            <a:endParaRPr lang="en-US" sz="1000" dirty="0"/>
          </a:p>
        </p:txBody>
      </p:sp>
      <p:sp>
        <p:nvSpPr>
          <p:cNvPr id="6" name="Shape 3"/>
          <p:cNvSpPr/>
          <p:nvPr/>
        </p:nvSpPr>
        <p:spPr>
          <a:xfrm>
            <a:off x="476402" y="1408176"/>
            <a:ext cx="5067605" cy="743407"/>
          </a:xfrm>
          <a:prstGeom prst="roundRect">
            <a:avLst>
              <a:gd name="adj" fmla="val 12616"/>
            </a:avLst>
          </a:prstGeom>
          <a:solidFill>
            <a:srgbClr val="FFFFFF"/>
          </a:solidFill>
          <a:ln/>
          <a:effectLst>
            <a:outerShdw blurRad="63500" dist="25400" dir="5400000" algn="bl" rotWithShape="0">
              <a:srgbClr val="DC143C">
                <a:alpha val="8000"/>
              </a:srgbClr>
            </a:outerShdw>
          </a:effectLst>
        </p:spPr>
      </p:sp>
      <p:sp>
        <p:nvSpPr>
          <p:cNvPr id="7" name="Shape 4"/>
          <p:cNvSpPr/>
          <p:nvPr/>
        </p:nvSpPr>
        <p:spPr>
          <a:xfrm>
            <a:off x="476402" y="2284171"/>
            <a:ext cx="5067605" cy="485546"/>
          </a:xfrm>
          <a:prstGeom prst="roundRect">
            <a:avLst>
              <a:gd name="adj" fmla="val 29541"/>
            </a:avLst>
          </a:prstGeom>
          <a:solidFill>
            <a:srgbClr val="FFFFFF"/>
          </a:solidFill>
          <a:ln/>
          <a:effectLst>
            <a:outerShdw blurRad="63500" dist="25400" dir="5400000" algn="bl" rotWithShape="0">
              <a:srgbClr val="DC143C">
                <a:alpha val="8000"/>
              </a:srgbClr>
            </a:outerShdw>
          </a:effectLst>
        </p:spPr>
      </p:sp>
      <p:sp>
        <p:nvSpPr>
          <p:cNvPr id="8" name="Shape 5"/>
          <p:cNvSpPr/>
          <p:nvPr/>
        </p:nvSpPr>
        <p:spPr>
          <a:xfrm>
            <a:off x="476402" y="2903220"/>
            <a:ext cx="5067605" cy="485546"/>
          </a:xfrm>
          <a:prstGeom prst="roundRect">
            <a:avLst>
              <a:gd name="adj" fmla="val 29541"/>
            </a:avLst>
          </a:prstGeom>
          <a:solidFill>
            <a:srgbClr val="FFFFFF"/>
          </a:solidFill>
          <a:ln/>
          <a:effectLst>
            <a:outerShdw blurRad="63500" dist="25400" dir="5400000" algn="bl" rotWithShape="0">
              <a:srgbClr val="DC143C">
                <a:alpha val="8000"/>
              </a:srgbClr>
            </a:outerShdw>
          </a:effectLst>
        </p:spPr>
      </p:sp>
      <p:sp>
        <p:nvSpPr>
          <p:cNvPr id="9" name="Shape 6"/>
          <p:cNvSpPr/>
          <p:nvPr/>
        </p:nvSpPr>
        <p:spPr>
          <a:xfrm>
            <a:off x="476402" y="3522269"/>
            <a:ext cx="5067605" cy="485546"/>
          </a:xfrm>
          <a:prstGeom prst="roundRect">
            <a:avLst>
              <a:gd name="adj" fmla="val 29541"/>
            </a:avLst>
          </a:prstGeom>
          <a:solidFill>
            <a:srgbClr val="FFFFFF"/>
          </a:solidFill>
          <a:ln/>
          <a:effectLst>
            <a:outerShdw blurRad="63500" dist="25400" dir="5400000" algn="bl" rotWithShape="0">
              <a:srgbClr val="DC143C">
                <a:alpha val="8000"/>
              </a:srgbClr>
            </a:outerShdw>
          </a:effectLst>
        </p:spPr>
      </p:sp>
      <p:sp>
        <p:nvSpPr>
          <p:cNvPr id="10" name="Shape 7"/>
          <p:cNvSpPr/>
          <p:nvPr/>
        </p:nvSpPr>
        <p:spPr>
          <a:xfrm>
            <a:off x="476402" y="4141318"/>
            <a:ext cx="5067605" cy="485546"/>
          </a:xfrm>
          <a:prstGeom prst="roundRect">
            <a:avLst>
              <a:gd name="adj" fmla="val 29541"/>
            </a:avLst>
          </a:prstGeom>
          <a:solidFill>
            <a:srgbClr val="FFFFFF"/>
          </a:solidFill>
          <a:ln/>
          <a:effectLst>
            <a:outerShdw blurRad="63500" dist="25400" dir="5400000" algn="bl" rotWithShape="0">
              <a:srgbClr val="DC143C">
                <a:alpha val="8000"/>
              </a:srgbClr>
            </a:outerShdw>
          </a:effectLst>
        </p:spPr>
      </p:sp>
      <p:sp>
        <p:nvSpPr>
          <p:cNvPr id="11" name="Shape 8"/>
          <p:cNvSpPr/>
          <p:nvPr/>
        </p:nvSpPr>
        <p:spPr>
          <a:xfrm>
            <a:off x="476402" y="4760366"/>
            <a:ext cx="5067605" cy="485546"/>
          </a:xfrm>
          <a:prstGeom prst="roundRect">
            <a:avLst>
              <a:gd name="adj" fmla="val 29541"/>
            </a:avLst>
          </a:prstGeom>
          <a:solidFill>
            <a:srgbClr val="FFFFFF"/>
          </a:solidFill>
          <a:ln/>
          <a:effectLst>
            <a:outerShdw blurRad="63500" dist="25400" dir="5400000" algn="bl" rotWithShape="0">
              <a:srgbClr val="DC143C">
                <a:alpha val="8000"/>
              </a:srgbClr>
            </a:outerShdw>
          </a:effectLst>
        </p:spPr>
      </p:sp>
      <p:sp>
        <p:nvSpPr>
          <p:cNvPr id="12" name="Shape 9"/>
          <p:cNvSpPr/>
          <p:nvPr/>
        </p:nvSpPr>
        <p:spPr>
          <a:xfrm>
            <a:off x="476402" y="5379415"/>
            <a:ext cx="5067605" cy="485546"/>
          </a:xfrm>
          <a:prstGeom prst="roundRect">
            <a:avLst>
              <a:gd name="adj" fmla="val 29541"/>
            </a:avLst>
          </a:prstGeom>
          <a:solidFill>
            <a:srgbClr val="FFFFFF"/>
          </a:solidFill>
          <a:ln/>
          <a:effectLst>
            <a:outerShdw blurRad="63500" dist="25400" dir="5400000" algn="bl" rotWithShape="0">
              <a:srgbClr val="DC143C">
                <a:alpha val="8000"/>
              </a:srgbClr>
            </a:outerShdw>
          </a:effectLst>
        </p:spPr>
      </p:sp>
      <p:sp>
        <p:nvSpPr>
          <p:cNvPr id="13" name="Shape 10"/>
          <p:cNvSpPr/>
          <p:nvPr/>
        </p:nvSpPr>
        <p:spPr>
          <a:xfrm>
            <a:off x="647395" y="1588313"/>
            <a:ext cx="75895" cy="75895"/>
          </a:xfrm>
          <a:prstGeom prst="ellipse">
            <a:avLst/>
          </a:prstGeom>
          <a:solidFill>
            <a:srgbClr val="DC143C"/>
          </a:solidFill>
          <a:ln/>
        </p:spPr>
      </p:sp>
      <p:sp>
        <p:nvSpPr>
          <p:cNvPr id="14" name="Shape 11"/>
          <p:cNvSpPr/>
          <p:nvPr/>
        </p:nvSpPr>
        <p:spPr>
          <a:xfrm>
            <a:off x="647395" y="2465222"/>
            <a:ext cx="75895" cy="75895"/>
          </a:xfrm>
          <a:prstGeom prst="ellipse">
            <a:avLst/>
          </a:prstGeom>
          <a:solidFill>
            <a:srgbClr val="DC143C"/>
          </a:solidFill>
          <a:ln/>
        </p:spPr>
      </p:sp>
      <p:sp>
        <p:nvSpPr>
          <p:cNvPr id="15" name="Shape 12"/>
          <p:cNvSpPr/>
          <p:nvPr/>
        </p:nvSpPr>
        <p:spPr>
          <a:xfrm>
            <a:off x="647395" y="3084271"/>
            <a:ext cx="75895" cy="75895"/>
          </a:xfrm>
          <a:prstGeom prst="ellipse">
            <a:avLst/>
          </a:prstGeom>
          <a:solidFill>
            <a:srgbClr val="DC143C"/>
          </a:solidFill>
          <a:ln/>
        </p:spPr>
      </p:sp>
      <p:sp>
        <p:nvSpPr>
          <p:cNvPr id="16" name="Shape 13"/>
          <p:cNvSpPr/>
          <p:nvPr/>
        </p:nvSpPr>
        <p:spPr>
          <a:xfrm>
            <a:off x="647395" y="3703320"/>
            <a:ext cx="75895" cy="75895"/>
          </a:xfrm>
          <a:prstGeom prst="ellipse">
            <a:avLst/>
          </a:prstGeom>
          <a:solidFill>
            <a:srgbClr val="DC143C"/>
          </a:solidFill>
          <a:ln/>
        </p:spPr>
      </p:sp>
      <p:sp>
        <p:nvSpPr>
          <p:cNvPr id="17" name="Shape 14"/>
          <p:cNvSpPr/>
          <p:nvPr/>
        </p:nvSpPr>
        <p:spPr>
          <a:xfrm>
            <a:off x="647395" y="4322369"/>
            <a:ext cx="75895" cy="75895"/>
          </a:xfrm>
          <a:prstGeom prst="ellipse">
            <a:avLst/>
          </a:prstGeom>
          <a:solidFill>
            <a:srgbClr val="DC143C"/>
          </a:solidFill>
          <a:ln/>
        </p:spPr>
      </p:sp>
      <p:sp>
        <p:nvSpPr>
          <p:cNvPr id="18" name="Shape 15"/>
          <p:cNvSpPr/>
          <p:nvPr/>
        </p:nvSpPr>
        <p:spPr>
          <a:xfrm>
            <a:off x="647395" y="4941418"/>
            <a:ext cx="75895" cy="75895"/>
          </a:xfrm>
          <a:prstGeom prst="ellipse">
            <a:avLst/>
          </a:prstGeom>
          <a:solidFill>
            <a:srgbClr val="DC143C"/>
          </a:solidFill>
          <a:ln/>
        </p:spPr>
      </p:sp>
      <p:sp>
        <p:nvSpPr>
          <p:cNvPr id="19" name="Shape 16"/>
          <p:cNvSpPr/>
          <p:nvPr/>
        </p:nvSpPr>
        <p:spPr>
          <a:xfrm>
            <a:off x="647395" y="5560466"/>
            <a:ext cx="75895" cy="75895"/>
          </a:xfrm>
          <a:prstGeom prst="ellipse">
            <a:avLst/>
          </a:prstGeom>
          <a:solidFill>
            <a:srgbClr val="DC143C"/>
          </a:solidFill>
          <a:ln/>
        </p:spPr>
      </p:sp>
      <p:sp>
        <p:nvSpPr>
          <p:cNvPr id="20" name="Text 17"/>
          <p:cNvSpPr txBox="1"/>
          <p:nvPr/>
        </p:nvSpPr>
        <p:spPr>
          <a:xfrm>
            <a:off x="866851" y="1522476"/>
            <a:ext cx="1929384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글로벌 전장 시장 2024년</a:t>
            </a:r>
            <a:endParaRPr lang="en-US" sz="1300" dirty="0"/>
          </a:p>
        </p:txBody>
      </p:sp>
      <p:sp>
        <p:nvSpPr>
          <p:cNvPr id="21" name="Text 18"/>
          <p:cNvSpPr txBox="1"/>
          <p:nvPr/>
        </p:nvSpPr>
        <p:spPr>
          <a:xfrm>
            <a:off x="3645713" y="1522476"/>
            <a:ext cx="900684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→ 2028년</a:t>
            </a:r>
            <a:endParaRPr lang="en-US" sz="1300" dirty="0"/>
          </a:p>
        </p:txBody>
      </p:sp>
      <p:sp>
        <p:nvSpPr>
          <p:cNvPr id="22" name="Text 19"/>
          <p:cNvSpPr txBox="1"/>
          <p:nvPr/>
        </p:nvSpPr>
        <p:spPr>
          <a:xfrm>
            <a:off x="866851" y="2398471"/>
            <a:ext cx="2043684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차량용 디스플레이 2025년</a:t>
            </a:r>
            <a:endParaRPr lang="en-US" sz="1300" dirty="0"/>
          </a:p>
        </p:txBody>
      </p:sp>
      <p:sp>
        <p:nvSpPr>
          <p:cNvPr id="23" name="Text 20"/>
          <p:cNvSpPr txBox="1"/>
          <p:nvPr/>
        </p:nvSpPr>
        <p:spPr>
          <a:xfrm>
            <a:off x="3598164" y="2398471"/>
            <a:ext cx="900684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→ 2030년</a:t>
            </a:r>
            <a:endParaRPr lang="en-US" sz="1300" dirty="0"/>
          </a:p>
        </p:txBody>
      </p:sp>
      <p:sp>
        <p:nvSpPr>
          <p:cNvPr id="24" name="Text 21"/>
          <p:cNvSpPr txBox="1"/>
          <p:nvPr/>
        </p:nvSpPr>
        <p:spPr>
          <a:xfrm>
            <a:off x="866851" y="3017520"/>
            <a:ext cx="1538935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OLED 비중 2023년</a:t>
            </a:r>
            <a:endParaRPr lang="en-US" sz="1300" dirty="0"/>
          </a:p>
        </p:txBody>
      </p:sp>
      <p:sp>
        <p:nvSpPr>
          <p:cNvPr id="25" name="Text 22"/>
          <p:cNvSpPr txBox="1"/>
          <p:nvPr/>
        </p:nvSpPr>
        <p:spPr>
          <a:xfrm>
            <a:off x="2541118" y="3017520"/>
            <a:ext cx="900684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→ 2027년</a:t>
            </a:r>
            <a:endParaRPr lang="en-US" sz="1300" dirty="0"/>
          </a:p>
        </p:txBody>
      </p:sp>
      <p:sp>
        <p:nvSpPr>
          <p:cNvPr id="26" name="Text 23"/>
          <p:cNvSpPr txBox="1"/>
          <p:nvPr/>
        </p:nvSpPr>
        <p:spPr>
          <a:xfrm>
            <a:off x="3676802" y="3017520"/>
            <a:ext cx="652882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 급증</a:t>
            </a:r>
            <a:endParaRPr lang="en-US" sz="1300" dirty="0"/>
          </a:p>
        </p:txBody>
      </p:sp>
      <p:sp>
        <p:nvSpPr>
          <p:cNvPr id="27" name="Text 24"/>
          <p:cNvSpPr txBox="1"/>
          <p:nvPr/>
        </p:nvSpPr>
        <p:spPr>
          <a:xfrm>
            <a:off x="866851" y="3636569"/>
            <a:ext cx="3367735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LG디스플레이: 차량용 OLED·LTPS LCD 시장</a:t>
            </a:r>
            <a:endParaRPr lang="en-US" sz="1300" dirty="0"/>
          </a:p>
        </p:txBody>
      </p:sp>
      <p:sp>
        <p:nvSpPr>
          <p:cNvPr id="28" name="Text 25"/>
          <p:cNvSpPr txBox="1"/>
          <p:nvPr/>
        </p:nvSpPr>
        <p:spPr>
          <a:xfrm>
            <a:off x="866851" y="4255618"/>
            <a:ext cx="1405433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2024년 출하량 약</a:t>
            </a:r>
            <a:endParaRPr lang="en-US" sz="1300" dirty="0"/>
          </a:p>
        </p:txBody>
      </p:sp>
      <p:sp>
        <p:nvSpPr>
          <p:cNvPr id="29" name="Text 26"/>
          <p:cNvSpPr txBox="1"/>
          <p:nvPr/>
        </p:nvSpPr>
        <p:spPr>
          <a:xfrm>
            <a:off x="2918765" y="4255618"/>
            <a:ext cx="45262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기록</a:t>
            </a:r>
            <a:endParaRPr lang="en-US" sz="1300" dirty="0"/>
          </a:p>
        </p:txBody>
      </p:sp>
      <p:sp>
        <p:nvSpPr>
          <p:cNvPr id="30" name="Text 27"/>
          <p:cNvSpPr txBox="1"/>
          <p:nvPr/>
        </p:nvSpPr>
        <p:spPr>
          <a:xfrm>
            <a:off x="866851" y="4874666"/>
            <a:ext cx="2824582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삼성디스플레이: 차량용 OLED 점유율</a:t>
            </a:r>
            <a:endParaRPr lang="en-US" sz="1300" dirty="0"/>
          </a:p>
        </p:txBody>
      </p:sp>
      <p:sp>
        <p:nvSpPr>
          <p:cNvPr id="31" name="Text 28"/>
          <p:cNvSpPr txBox="1"/>
          <p:nvPr/>
        </p:nvSpPr>
        <p:spPr>
          <a:xfrm>
            <a:off x="866851" y="5493715"/>
            <a:ext cx="306232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롤러블·플렉시블 디지털 콕핏 기술 선보임</a:t>
            </a:r>
            <a:endParaRPr lang="en-US" sz="1300" dirty="0"/>
          </a:p>
        </p:txBody>
      </p:sp>
      <p:sp>
        <p:nvSpPr>
          <p:cNvPr id="32" name="Text 29"/>
          <p:cNvSpPr txBox="1"/>
          <p:nvPr/>
        </p:nvSpPr>
        <p:spPr>
          <a:xfrm>
            <a:off x="2663647" y="1522476"/>
            <a:ext cx="111922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4,000억 달러</a:t>
            </a:r>
            <a:endParaRPr lang="en-US" sz="1300" dirty="0"/>
          </a:p>
        </p:txBody>
      </p:sp>
      <p:sp>
        <p:nvSpPr>
          <p:cNvPr id="33" name="Text 30"/>
          <p:cNvSpPr txBox="1"/>
          <p:nvPr/>
        </p:nvSpPr>
        <p:spPr>
          <a:xfrm>
            <a:off x="866851" y="1629156"/>
            <a:ext cx="4500677" cy="5056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7,000억 달러</a:t>
            </a:r>
            <a:endParaRPr lang="en-US" sz="1300" dirty="0"/>
          </a:p>
        </p:txBody>
      </p:sp>
      <p:sp>
        <p:nvSpPr>
          <p:cNvPr id="34" name="Text 31"/>
          <p:cNvSpPr txBox="1"/>
          <p:nvPr/>
        </p:nvSpPr>
        <p:spPr>
          <a:xfrm>
            <a:off x="2773375" y="2398471"/>
            <a:ext cx="957377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136억 달러</a:t>
            </a:r>
            <a:endParaRPr lang="en-US" sz="1300" dirty="0"/>
          </a:p>
        </p:txBody>
      </p:sp>
      <p:sp>
        <p:nvSpPr>
          <p:cNvPr id="35" name="Text 32"/>
          <p:cNvSpPr txBox="1"/>
          <p:nvPr/>
        </p:nvSpPr>
        <p:spPr>
          <a:xfrm>
            <a:off x="4366260" y="2398471"/>
            <a:ext cx="957377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183억 달러</a:t>
            </a:r>
            <a:endParaRPr lang="en-US" sz="1300" dirty="0"/>
          </a:p>
        </p:txBody>
      </p:sp>
      <p:sp>
        <p:nvSpPr>
          <p:cNvPr id="36" name="Text 33"/>
          <p:cNvSpPr txBox="1"/>
          <p:nvPr/>
        </p:nvSpPr>
        <p:spPr>
          <a:xfrm>
            <a:off x="2275027" y="3017520"/>
            <a:ext cx="395935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6%</a:t>
            </a:r>
            <a:endParaRPr lang="en-US" sz="1300" dirty="0"/>
          </a:p>
        </p:txBody>
      </p:sp>
      <p:sp>
        <p:nvSpPr>
          <p:cNvPr id="37" name="Text 34"/>
          <p:cNvSpPr txBox="1"/>
          <p:nvPr/>
        </p:nvSpPr>
        <p:spPr>
          <a:xfrm>
            <a:off x="3309214" y="3017520"/>
            <a:ext cx="500177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17%</a:t>
            </a:r>
            <a:endParaRPr lang="en-US" sz="1300" dirty="0"/>
          </a:p>
        </p:txBody>
      </p:sp>
      <p:sp>
        <p:nvSpPr>
          <p:cNvPr id="38" name="Text 35"/>
          <p:cNvSpPr txBox="1"/>
          <p:nvPr/>
        </p:nvSpPr>
        <p:spPr>
          <a:xfrm>
            <a:off x="4105656" y="3636569"/>
            <a:ext cx="395935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1위</a:t>
            </a:r>
            <a:endParaRPr lang="en-US" sz="1300" dirty="0"/>
          </a:p>
        </p:txBody>
      </p:sp>
      <p:sp>
        <p:nvSpPr>
          <p:cNvPr id="39" name="Text 36"/>
          <p:cNvSpPr txBox="1"/>
          <p:nvPr/>
        </p:nvSpPr>
        <p:spPr>
          <a:xfrm>
            <a:off x="2142439" y="4255618"/>
            <a:ext cx="90982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1,800만대</a:t>
            </a:r>
            <a:endParaRPr lang="en-US" sz="1300" dirty="0"/>
          </a:p>
        </p:txBody>
      </p:sp>
      <p:sp>
        <p:nvSpPr>
          <p:cNvPr id="40" name="Text 37"/>
          <p:cNvSpPr txBox="1"/>
          <p:nvPr/>
        </p:nvSpPr>
        <p:spPr>
          <a:xfrm>
            <a:off x="3560674" y="4874666"/>
            <a:ext cx="500177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55%</a:t>
            </a:r>
            <a:endParaRPr lang="en-US" sz="1300" dirty="0"/>
          </a:p>
        </p:txBody>
      </p:sp>
      <p:sp>
        <p:nvSpPr>
          <p:cNvPr id="41" name="Shape 38"/>
          <p:cNvSpPr/>
          <p:nvPr/>
        </p:nvSpPr>
        <p:spPr>
          <a:xfrm>
            <a:off x="5924398" y="1408176"/>
            <a:ext cx="4572000" cy="2476195"/>
          </a:xfrm>
          <a:prstGeom prst="roundRect">
            <a:avLst>
              <a:gd name="adj" fmla="val 1704"/>
            </a:avLst>
          </a:prstGeom>
          <a:solidFill>
            <a:srgbClr val="FFFFFF"/>
          </a:solidFill>
          <a:ln/>
          <a:effectLst>
            <a:outerShdw blurRad="114300" dist="38100" dir="5400000" algn="bl" rotWithShape="0">
              <a:srgbClr val="DC143C">
                <a:alpha val="12000"/>
              </a:srgbClr>
            </a:outerShdw>
          </a:effectLst>
        </p:spPr>
      </p:sp>
      <p:sp>
        <p:nvSpPr>
          <p:cNvPr id="42" name="Text 39"/>
          <p:cNvSpPr txBox="1"/>
          <p:nvPr/>
        </p:nvSpPr>
        <p:spPr>
          <a:xfrm>
            <a:off x="7143293" y="1598371"/>
            <a:ext cx="22576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차량용 디스플레이 시장 성장 전망</a:t>
            </a:r>
            <a:endParaRPr lang="en-US" sz="1200" dirty="0"/>
          </a:p>
        </p:txBody>
      </p:sp>
      <p:pic>
        <p:nvPicPr>
          <p:cNvPr id="43" name="Image 1" descr="preencoded.png"/>
          <p:cNvPicPr>
            <a:picLocks noChangeAspect="1"/>
          </p:cNvPicPr>
          <p:nvPr/>
        </p:nvPicPr>
        <p:blipFill>
          <a:blip r:embed="rId4"/>
          <a:srcRect l="-1" r="-1"/>
          <a:stretch/>
        </p:blipFill>
        <p:spPr>
          <a:xfrm>
            <a:off x="6115507" y="1941271"/>
            <a:ext cx="4190695" cy="1809598"/>
          </a:xfrm>
          <a:prstGeom prst="rect">
            <a:avLst/>
          </a:prstGeom>
        </p:spPr>
      </p:pic>
      <p:sp>
        <p:nvSpPr>
          <p:cNvPr id="44" name="Shape 40"/>
          <p:cNvSpPr/>
          <p:nvPr/>
        </p:nvSpPr>
        <p:spPr>
          <a:xfrm>
            <a:off x="5924398" y="4074566"/>
            <a:ext cx="4572000" cy="1666951"/>
          </a:xfrm>
          <a:prstGeom prst="roundRect">
            <a:avLst>
              <a:gd name="adj" fmla="val 5879"/>
            </a:avLst>
          </a:prstGeom>
          <a:solidFill>
            <a:srgbClr val="FFFFFF"/>
          </a:solidFill>
          <a:ln/>
          <a:effectLst>
            <a:outerShdw blurRad="114300" dist="38100" dir="5400000" algn="bl" rotWithShape="0">
              <a:srgbClr val="DC143C">
                <a:alpha val="12000"/>
              </a:srgbClr>
            </a:outerShdw>
          </a:effectLst>
        </p:spPr>
      </p:sp>
      <p:sp>
        <p:nvSpPr>
          <p:cNvPr id="45" name="Text 41"/>
          <p:cNvSpPr txBox="1"/>
          <p:nvPr/>
        </p:nvSpPr>
        <p:spPr>
          <a:xfrm>
            <a:off x="7542886" y="4265676"/>
            <a:ext cx="14575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차량용 OLED 점유율</a:t>
            </a:r>
            <a:endParaRPr lang="en-US" sz="1200" dirty="0"/>
          </a:p>
        </p:txBody>
      </p:sp>
      <p:pic>
        <p:nvPicPr>
          <p:cNvPr id="46" name="Image 2" descr="preencoded.png"/>
          <p:cNvPicPr>
            <a:picLocks noChangeAspect="1"/>
          </p:cNvPicPr>
          <p:nvPr/>
        </p:nvPicPr>
        <p:blipFill>
          <a:blip r:embed="rId5"/>
          <a:srcRect l="-16" r="-16"/>
          <a:stretch/>
        </p:blipFill>
        <p:spPr>
          <a:xfrm>
            <a:off x="5715000" y="4636465"/>
            <a:ext cx="4190695" cy="761695"/>
          </a:xfrm>
          <a:prstGeom prst="rect">
            <a:avLst/>
          </a:prstGeom>
        </p:spPr>
      </p:pic>
      <p:pic>
        <p:nvPicPr>
          <p:cNvPr id="47" name="Image 3" descr="preencoded.png"/>
          <p:cNvPicPr>
            <a:picLocks noChangeAspect="1"/>
          </p:cNvPicPr>
          <p:nvPr/>
        </p:nvPicPr>
        <p:blipFill>
          <a:blip r:embed="rId6"/>
          <a:srcRect l="-1507" r="-1507"/>
          <a:stretch/>
        </p:blipFill>
        <p:spPr>
          <a:xfrm>
            <a:off x="476402" y="6503213"/>
            <a:ext cx="171907" cy="133502"/>
          </a:xfrm>
          <a:prstGeom prst="rect">
            <a:avLst/>
          </a:prstGeom>
        </p:spPr>
      </p:pic>
      <p:sp>
        <p:nvSpPr>
          <p:cNvPr id="48" name="Text 42"/>
          <p:cNvSpPr txBox="1"/>
          <p:nvPr/>
        </p:nvSpPr>
        <p:spPr>
          <a:xfrm>
            <a:off x="724205" y="6467551"/>
            <a:ext cx="3959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출처:</a:t>
            </a:r>
            <a:endParaRPr lang="en-US" sz="1000" dirty="0"/>
          </a:p>
        </p:txBody>
      </p:sp>
      <p:sp>
        <p:nvSpPr>
          <p:cNvPr id="49" name="Text 43"/>
          <p:cNvSpPr txBox="1"/>
          <p:nvPr/>
        </p:nvSpPr>
        <p:spPr>
          <a:xfrm>
            <a:off x="1013155" y="6467551"/>
            <a:ext cx="13862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쿠키뉴스 (2025.10.16)</a:t>
            </a: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05" y="-1829"/>
            <a:ext cx="12191695" cy="6858000"/>
          </a:xfrm>
          <a:prstGeom prst="rect">
            <a:avLst/>
          </a:prstGeom>
          <a:solidFill>
            <a:srgbClr val="FFE4E6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76402" y="352044"/>
            <a:ext cx="7782458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7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삼성D, OLEDoS 적극 투자 vs LGD '투자 여력 부족'</a:t>
            </a:r>
            <a:endParaRPr lang="en-US" sz="27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6402" y="957377"/>
            <a:ext cx="133502" cy="133502"/>
          </a:xfrm>
          <a:prstGeom prst="rect">
            <a:avLst/>
          </a:prstGeom>
        </p:spPr>
      </p:pic>
      <p:sp>
        <p:nvSpPr>
          <p:cNvPr id="5" name="Text 2"/>
          <p:cNvSpPr txBox="1"/>
          <p:nvPr/>
        </p:nvSpPr>
        <p:spPr>
          <a:xfrm>
            <a:off x="666598" y="921715"/>
            <a:ext cx="12819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디스플레이 산업 뉴스</a:t>
            </a:r>
            <a:endParaRPr lang="en-US" sz="1000" dirty="0"/>
          </a:p>
        </p:txBody>
      </p:sp>
      <p:sp>
        <p:nvSpPr>
          <p:cNvPr id="6" name="Shape 3"/>
          <p:cNvSpPr/>
          <p:nvPr/>
        </p:nvSpPr>
        <p:spPr>
          <a:xfrm>
            <a:off x="476402" y="1408176"/>
            <a:ext cx="10019995" cy="4276649"/>
          </a:xfrm>
          <a:prstGeom prst="roundRect">
            <a:avLst>
              <a:gd name="adj" fmla="val 571"/>
            </a:avLst>
          </a:prstGeom>
          <a:solidFill>
            <a:srgbClr val="FFFFFF"/>
          </a:solidFill>
          <a:ln/>
          <a:effectLst>
            <a:outerShdw blurRad="152400" dist="38100" dir="5400000" algn="bl" rotWithShape="0">
              <a:srgbClr val="DC143C">
                <a:alpha val="12000"/>
              </a:srgbClr>
            </a:outerShdw>
          </a:effectLst>
        </p:spPr>
      </p:sp>
      <p:sp>
        <p:nvSpPr>
          <p:cNvPr id="7" name="Shape 4"/>
          <p:cNvSpPr/>
          <p:nvPr/>
        </p:nvSpPr>
        <p:spPr>
          <a:xfrm>
            <a:off x="476402" y="1408176"/>
            <a:ext cx="10019995" cy="694944"/>
          </a:xfrm>
          <a:prstGeom prst="rect">
            <a:avLst/>
          </a:prstGeom>
          <a:solidFill>
            <a:srgbClr val="DC143C"/>
          </a:solidFill>
          <a:ln/>
        </p:spPr>
      </p:sp>
      <p:sp>
        <p:nvSpPr>
          <p:cNvPr id="8" name="Text 5"/>
          <p:cNvSpPr txBox="1"/>
          <p:nvPr/>
        </p:nvSpPr>
        <p:spPr>
          <a:xfrm>
            <a:off x="1014070" y="1598371"/>
            <a:ext cx="995782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 항목</a:t>
            </a:r>
            <a:endParaRPr lang="en-US" sz="16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rcRect l="-1528" r="-1528"/>
          <a:stretch/>
        </p:blipFill>
        <p:spPr>
          <a:xfrm>
            <a:off x="3616452" y="1662379"/>
            <a:ext cx="161849" cy="209398"/>
          </a:xfrm>
          <a:prstGeom prst="rect">
            <a:avLst/>
          </a:prstGeom>
        </p:spPr>
      </p:pic>
      <p:sp>
        <p:nvSpPr>
          <p:cNvPr id="10" name="Text 6"/>
          <p:cNvSpPr txBox="1"/>
          <p:nvPr/>
        </p:nvSpPr>
        <p:spPr>
          <a:xfrm>
            <a:off x="3854196" y="1598371"/>
            <a:ext cx="1510589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삼성디스플레이</a:t>
            </a:r>
            <a:endParaRPr lang="en-US" sz="16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4"/>
          <a:srcRect l="-1528" r="-1528"/>
          <a:stretch/>
        </p:blipFill>
        <p:spPr>
          <a:xfrm>
            <a:off x="7735824" y="1662379"/>
            <a:ext cx="161849" cy="209398"/>
          </a:xfrm>
          <a:prstGeom prst="rect">
            <a:avLst/>
          </a:prstGeom>
        </p:spPr>
      </p:pic>
      <p:sp>
        <p:nvSpPr>
          <p:cNvPr id="12" name="Text 7"/>
          <p:cNvSpPr txBox="1"/>
          <p:nvPr/>
        </p:nvSpPr>
        <p:spPr>
          <a:xfrm>
            <a:off x="7973568" y="1598371"/>
            <a:ext cx="1386230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LG디스플레이</a:t>
            </a:r>
            <a:endParaRPr lang="en-US" sz="1600" dirty="0"/>
          </a:p>
        </p:txBody>
      </p:sp>
      <p:sp>
        <p:nvSpPr>
          <p:cNvPr id="13" name="Shape 8"/>
          <p:cNvSpPr/>
          <p:nvPr/>
        </p:nvSpPr>
        <p:spPr>
          <a:xfrm>
            <a:off x="476402" y="2855671"/>
            <a:ext cx="10019995" cy="9144"/>
          </a:xfrm>
          <a:prstGeom prst="rect">
            <a:avLst/>
          </a:prstGeom>
          <a:solidFill>
            <a:srgbClr val="FFE4E6"/>
          </a:solidFill>
          <a:ln/>
        </p:spPr>
      </p:sp>
      <p:sp>
        <p:nvSpPr>
          <p:cNvPr id="14" name="Shape 9"/>
          <p:cNvSpPr/>
          <p:nvPr/>
        </p:nvSpPr>
        <p:spPr>
          <a:xfrm>
            <a:off x="476402" y="3891686"/>
            <a:ext cx="10019995" cy="9144"/>
          </a:xfrm>
          <a:prstGeom prst="rect">
            <a:avLst/>
          </a:prstGeom>
          <a:solidFill>
            <a:srgbClr val="FFE4E6"/>
          </a:solidFill>
          <a:ln/>
        </p:spPr>
      </p:sp>
      <p:sp>
        <p:nvSpPr>
          <p:cNvPr id="15" name="Shape 10"/>
          <p:cNvSpPr/>
          <p:nvPr/>
        </p:nvSpPr>
        <p:spPr>
          <a:xfrm>
            <a:off x="476402" y="4925873"/>
            <a:ext cx="10019995" cy="9144"/>
          </a:xfrm>
          <a:prstGeom prst="rect">
            <a:avLst/>
          </a:prstGeom>
          <a:solidFill>
            <a:srgbClr val="FFE4E6"/>
          </a:solidFill>
          <a:ln/>
        </p:spPr>
      </p:sp>
      <p:sp>
        <p:nvSpPr>
          <p:cNvPr id="16" name="Shape 11"/>
          <p:cNvSpPr/>
          <p:nvPr/>
        </p:nvSpPr>
        <p:spPr>
          <a:xfrm>
            <a:off x="476402" y="2103120"/>
            <a:ext cx="1904695" cy="752551"/>
          </a:xfrm>
          <a:prstGeom prst="rect">
            <a:avLst/>
          </a:prstGeom>
          <a:solidFill>
            <a:srgbClr val="FFF0F3"/>
          </a:solidFill>
          <a:ln/>
        </p:spPr>
      </p:sp>
      <p:sp>
        <p:nvSpPr>
          <p:cNvPr id="17" name="Shape 12"/>
          <p:cNvSpPr/>
          <p:nvPr/>
        </p:nvSpPr>
        <p:spPr>
          <a:xfrm>
            <a:off x="476402" y="2862986"/>
            <a:ext cx="1904695" cy="1028700"/>
          </a:xfrm>
          <a:prstGeom prst="rect">
            <a:avLst/>
          </a:prstGeom>
          <a:solidFill>
            <a:srgbClr val="FFF0F3"/>
          </a:solidFill>
          <a:ln/>
        </p:spPr>
      </p:sp>
      <p:sp>
        <p:nvSpPr>
          <p:cNvPr id="18" name="Shape 13"/>
          <p:cNvSpPr/>
          <p:nvPr/>
        </p:nvSpPr>
        <p:spPr>
          <a:xfrm>
            <a:off x="476402" y="3897173"/>
            <a:ext cx="1904695" cy="1028700"/>
          </a:xfrm>
          <a:prstGeom prst="rect">
            <a:avLst/>
          </a:prstGeom>
          <a:solidFill>
            <a:srgbClr val="FFF0F3"/>
          </a:solidFill>
          <a:ln/>
        </p:spPr>
      </p:sp>
      <p:sp>
        <p:nvSpPr>
          <p:cNvPr id="19" name="Shape 14"/>
          <p:cNvSpPr/>
          <p:nvPr/>
        </p:nvSpPr>
        <p:spPr>
          <a:xfrm>
            <a:off x="476402" y="4932274"/>
            <a:ext cx="1904695" cy="752551"/>
          </a:xfrm>
          <a:prstGeom prst="rect">
            <a:avLst/>
          </a:prstGeom>
          <a:solidFill>
            <a:srgbClr val="FFF0F3"/>
          </a:solidFill>
          <a:ln/>
        </p:spPr>
      </p:sp>
      <p:sp>
        <p:nvSpPr>
          <p:cNvPr id="20" name="Text 15"/>
          <p:cNvSpPr txBox="1"/>
          <p:nvPr/>
        </p:nvSpPr>
        <p:spPr>
          <a:xfrm>
            <a:off x="752551" y="2350008"/>
            <a:ext cx="805586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OLEDoS</a:t>
            </a:r>
            <a:endParaRPr lang="en-US" sz="1300" dirty="0"/>
          </a:p>
        </p:txBody>
      </p:sp>
      <p:sp>
        <p:nvSpPr>
          <p:cNvPr id="21" name="Text 16"/>
          <p:cNvSpPr txBox="1"/>
          <p:nvPr/>
        </p:nvSpPr>
        <p:spPr>
          <a:xfrm>
            <a:off x="1425550" y="2350008"/>
            <a:ext cx="814730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투자 전략</a:t>
            </a:r>
            <a:endParaRPr lang="en-US" sz="1300" dirty="0"/>
          </a:p>
        </p:txBody>
      </p:sp>
      <p:sp>
        <p:nvSpPr>
          <p:cNvPr id="22" name="Text 17"/>
          <p:cNvSpPr txBox="1"/>
          <p:nvPr/>
        </p:nvSpPr>
        <p:spPr>
          <a:xfrm>
            <a:off x="1089050" y="3247034"/>
            <a:ext cx="814730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제품</a:t>
            </a:r>
            <a:endParaRPr lang="en-US" sz="1300" dirty="0"/>
          </a:p>
        </p:txBody>
      </p:sp>
      <p:sp>
        <p:nvSpPr>
          <p:cNvPr id="23" name="Text 18"/>
          <p:cNvSpPr txBox="1"/>
          <p:nvPr/>
        </p:nvSpPr>
        <p:spPr>
          <a:xfrm>
            <a:off x="1089050" y="4281221"/>
            <a:ext cx="814730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기술 사양</a:t>
            </a:r>
            <a:endParaRPr lang="en-US" sz="1300" dirty="0"/>
          </a:p>
        </p:txBody>
      </p:sp>
      <p:sp>
        <p:nvSpPr>
          <p:cNvPr id="24" name="Text 19"/>
          <p:cNvSpPr txBox="1"/>
          <p:nvPr/>
        </p:nvSpPr>
        <p:spPr>
          <a:xfrm>
            <a:off x="955548" y="5178247"/>
            <a:ext cx="45262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사업</a:t>
            </a:r>
            <a:endParaRPr lang="en-US" sz="1300" dirty="0"/>
          </a:p>
        </p:txBody>
      </p:sp>
      <p:sp>
        <p:nvSpPr>
          <p:cNvPr id="25" name="Text 20"/>
          <p:cNvSpPr txBox="1"/>
          <p:nvPr/>
        </p:nvSpPr>
        <p:spPr>
          <a:xfrm>
            <a:off x="1271016" y="5178247"/>
            <a:ext cx="767182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우선순위</a:t>
            </a:r>
            <a:endParaRPr lang="en-US" sz="1300" dirty="0"/>
          </a:p>
        </p:txBody>
      </p:sp>
      <p:sp>
        <p:nvSpPr>
          <p:cNvPr id="26" name="Shape 21"/>
          <p:cNvSpPr/>
          <p:nvPr/>
        </p:nvSpPr>
        <p:spPr>
          <a:xfrm>
            <a:off x="2381098" y="2103120"/>
            <a:ext cx="4058107" cy="752551"/>
          </a:xfrm>
          <a:prstGeom prst="rect">
            <a:avLst/>
          </a:prstGeom>
          <a:solidFill>
            <a:srgbClr val="FFF5F7"/>
          </a:solidFill>
          <a:ln/>
        </p:spPr>
      </p:sp>
      <p:sp>
        <p:nvSpPr>
          <p:cNvPr id="27" name="Shape 22"/>
          <p:cNvSpPr/>
          <p:nvPr/>
        </p:nvSpPr>
        <p:spPr>
          <a:xfrm>
            <a:off x="2381098" y="2862986"/>
            <a:ext cx="4058107" cy="1028700"/>
          </a:xfrm>
          <a:prstGeom prst="rect">
            <a:avLst/>
          </a:prstGeom>
          <a:solidFill>
            <a:srgbClr val="FFF5F7"/>
          </a:solidFill>
          <a:ln/>
        </p:spPr>
      </p:sp>
      <p:sp>
        <p:nvSpPr>
          <p:cNvPr id="28" name="Shape 23"/>
          <p:cNvSpPr/>
          <p:nvPr/>
        </p:nvSpPr>
        <p:spPr>
          <a:xfrm>
            <a:off x="2381098" y="3897173"/>
            <a:ext cx="4058107" cy="1028700"/>
          </a:xfrm>
          <a:prstGeom prst="rect">
            <a:avLst/>
          </a:prstGeom>
          <a:solidFill>
            <a:srgbClr val="FFF5F7"/>
          </a:solidFill>
          <a:ln/>
        </p:spPr>
      </p:sp>
      <p:sp>
        <p:nvSpPr>
          <p:cNvPr id="29" name="Shape 24"/>
          <p:cNvSpPr/>
          <p:nvPr/>
        </p:nvSpPr>
        <p:spPr>
          <a:xfrm>
            <a:off x="2381098" y="4932274"/>
            <a:ext cx="4058107" cy="752551"/>
          </a:xfrm>
          <a:prstGeom prst="rect">
            <a:avLst/>
          </a:prstGeom>
          <a:solidFill>
            <a:srgbClr val="FFF5F7"/>
          </a:solidFill>
          <a:ln/>
        </p:spPr>
      </p:sp>
      <p:sp>
        <p:nvSpPr>
          <p:cNvPr id="30" name="Text 25"/>
          <p:cNvSpPr txBox="1"/>
          <p:nvPr/>
        </p:nvSpPr>
        <p:spPr>
          <a:xfrm>
            <a:off x="2667305" y="2350922"/>
            <a:ext cx="967435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미래 먹거리</a:t>
            </a:r>
            <a:endParaRPr lang="en-US" sz="1300" dirty="0"/>
          </a:p>
        </p:txBody>
      </p:sp>
      <p:sp>
        <p:nvSpPr>
          <p:cNvPr id="31" name="Text 26"/>
          <p:cNvSpPr txBox="1"/>
          <p:nvPr/>
        </p:nvSpPr>
        <p:spPr>
          <a:xfrm>
            <a:off x="3372306" y="3110789"/>
            <a:ext cx="535839" cy="5239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'무한'</a:t>
            </a:r>
            <a:endParaRPr lang="en-US" sz="1300" dirty="0"/>
          </a:p>
        </p:txBody>
      </p:sp>
      <p:sp>
        <p:nvSpPr>
          <p:cNvPr id="32" name="Text 27"/>
          <p:cNvSpPr txBox="1"/>
          <p:nvPr/>
        </p:nvSpPr>
        <p:spPr>
          <a:xfrm>
            <a:off x="2927604" y="4282135"/>
            <a:ext cx="881482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4,000PPI</a:t>
            </a:r>
            <a:endParaRPr lang="en-US" sz="1300" dirty="0"/>
          </a:p>
        </p:txBody>
      </p:sp>
      <p:sp>
        <p:nvSpPr>
          <p:cNvPr id="33" name="Text 28"/>
          <p:cNvSpPr txBox="1"/>
          <p:nvPr/>
        </p:nvSpPr>
        <p:spPr>
          <a:xfrm>
            <a:off x="4531156" y="4144975"/>
            <a:ext cx="1214323" cy="5239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RGB OLEDoS</a:t>
            </a:r>
            <a:endParaRPr lang="en-US" sz="1300" dirty="0"/>
          </a:p>
        </p:txBody>
      </p:sp>
      <p:sp>
        <p:nvSpPr>
          <p:cNvPr id="34" name="Text 29"/>
          <p:cNvSpPr txBox="1"/>
          <p:nvPr/>
        </p:nvSpPr>
        <p:spPr>
          <a:xfrm>
            <a:off x="3503981" y="2340864"/>
            <a:ext cx="2681935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 적극 투자, 각종 전시회 제품 공개</a:t>
            </a:r>
            <a:endParaRPr lang="en-US" sz="1300" dirty="0"/>
          </a:p>
        </p:txBody>
      </p:sp>
      <p:sp>
        <p:nvSpPr>
          <p:cNvPr id="35" name="Text 30"/>
          <p:cNvSpPr txBox="1"/>
          <p:nvPr/>
        </p:nvSpPr>
        <p:spPr>
          <a:xfrm>
            <a:off x="2667305" y="3101645"/>
            <a:ext cx="833933" cy="5532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XR 헤드셋</a:t>
            </a:r>
            <a:endParaRPr lang="en-US" sz="1300" dirty="0"/>
          </a:p>
        </p:txBody>
      </p:sp>
      <p:sp>
        <p:nvSpPr>
          <p:cNvPr id="36" name="Text 31"/>
          <p:cNvSpPr txBox="1"/>
          <p:nvPr/>
        </p:nvSpPr>
        <p:spPr>
          <a:xfrm>
            <a:off x="3781044" y="3101645"/>
            <a:ext cx="2510028" cy="5532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 OLEDoS 탑재 (11월 공개 예정)</a:t>
            </a:r>
            <a:endParaRPr lang="en-US" sz="1300" dirty="0"/>
          </a:p>
        </p:txBody>
      </p:sp>
      <p:sp>
        <p:nvSpPr>
          <p:cNvPr id="37" name="Text 32"/>
          <p:cNvSpPr txBox="1"/>
          <p:nvPr/>
        </p:nvSpPr>
        <p:spPr>
          <a:xfrm>
            <a:off x="2492045" y="4135831"/>
            <a:ext cx="491033" cy="5532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1.3형</a:t>
            </a:r>
            <a:endParaRPr lang="en-US" sz="1300" dirty="0"/>
          </a:p>
        </p:txBody>
      </p:sp>
      <p:sp>
        <p:nvSpPr>
          <p:cNvPr id="38" name="Text 33"/>
          <p:cNvSpPr txBox="1"/>
          <p:nvPr/>
        </p:nvSpPr>
        <p:spPr>
          <a:xfrm>
            <a:off x="3710940" y="4135831"/>
            <a:ext cx="957377" cy="5532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W-OLEDoS,</a:t>
            </a:r>
            <a:endParaRPr lang="en-US" sz="1300" dirty="0"/>
          </a:p>
        </p:txBody>
      </p:sp>
      <p:sp>
        <p:nvSpPr>
          <p:cNvPr id="39" name="Text 34"/>
          <p:cNvSpPr txBox="1"/>
          <p:nvPr/>
        </p:nvSpPr>
        <p:spPr>
          <a:xfrm>
            <a:off x="5701894" y="4135831"/>
            <a:ext cx="738835" cy="5532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기술 전시</a:t>
            </a:r>
            <a:endParaRPr lang="en-US" sz="1300" dirty="0"/>
          </a:p>
        </p:txBody>
      </p:sp>
      <p:sp>
        <p:nvSpPr>
          <p:cNvPr id="40" name="Text 35"/>
          <p:cNvSpPr txBox="1"/>
          <p:nvPr/>
        </p:nvSpPr>
        <p:spPr>
          <a:xfrm>
            <a:off x="2667305" y="5170018"/>
            <a:ext cx="297728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OLEDoS 양산 본격화, 소니와 병행 공급</a:t>
            </a:r>
            <a:endParaRPr lang="en-US" sz="1300" dirty="0"/>
          </a:p>
        </p:txBody>
      </p:sp>
      <p:sp>
        <p:nvSpPr>
          <p:cNvPr id="41" name="Shape 36"/>
          <p:cNvSpPr/>
          <p:nvPr/>
        </p:nvSpPr>
        <p:spPr>
          <a:xfrm>
            <a:off x="6439205" y="2103120"/>
            <a:ext cx="4058107" cy="752551"/>
          </a:xfrm>
          <a:prstGeom prst="rect">
            <a:avLst/>
          </a:prstGeom>
          <a:solidFill>
            <a:srgbClr val="FFFAFB"/>
          </a:solidFill>
          <a:ln/>
        </p:spPr>
      </p:sp>
      <p:sp>
        <p:nvSpPr>
          <p:cNvPr id="42" name="Shape 37"/>
          <p:cNvSpPr/>
          <p:nvPr/>
        </p:nvSpPr>
        <p:spPr>
          <a:xfrm>
            <a:off x="6439205" y="2862986"/>
            <a:ext cx="4058107" cy="1028700"/>
          </a:xfrm>
          <a:prstGeom prst="rect">
            <a:avLst/>
          </a:prstGeom>
          <a:solidFill>
            <a:srgbClr val="FFFAFB"/>
          </a:solidFill>
          <a:ln/>
        </p:spPr>
      </p:sp>
      <p:sp>
        <p:nvSpPr>
          <p:cNvPr id="43" name="Shape 38"/>
          <p:cNvSpPr/>
          <p:nvPr/>
        </p:nvSpPr>
        <p:spPr>
          <a:xfrm>
            <a:off x="6439205" y="3897173"/>
            <a:ext cx="4058107" cy="1028700"/>
          </a:xfrm>
          <a:prstGeom prst="rect">
            <a:avLst/>
          </a:prstGeom>
          <a:solidFill>
            <a:srgbClr val="FFFAFB"/>
          </a:solidFill>
          <a:ln/>
        </p:spPr>
      </p:sp>
      <p:sp>
        <p:nvSpPr>
          <p:cNvPr id="44" name="Shape 39"/>
          <p:cNvSpPr/>
          <p:nvPr/>
        </p:nvSpPr>
        <p:spPr>
          <a:xfrm>
            <a:off x="6439205" y="4932274"/>
            <a:ext cx="4058107" cy="752551"/>
          </a:xfrm>
          <a:prstGeom prst="rect">
            <a:avLst/>
          </a:prstGeom>
          <a:solidFill>
            <a:srgbClr val="FFFAFB"/>
          </a:solidFill>
          <a:ln/>
        </p:spPr>
      </p:sp>
      <p:sp>
        <p:nvSpPr>
          <p:cNvPr id="45" name="Text 40"/>
          <p:cNvSpPr txBox="1"/>
          <p:nvPr/>
        </p:nvSpPr>
        <p:spPr>
          <a:xfrm>
            <a:off x="6724498" y="2340864"/>
            <a:ext cx="60533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사실상</a:t>
            </a:r>
            <a:endParaRPr lang="en-US" sz="1300" dirty="0"/>
          </a:p>
        </p:txBody>
      </p:sp>
      <p:sp>
        <p:nvSpPr>
          <p:cNvPr id="46" name="Text 41"/>
          <p:cNvSpPr txBox="1"/>
          <p:nvPr/>
        </p:nvSpPr>
        <p:spPr>
          <a:xfrm>
            <a:off x="7876642" y="2340864"/>
            <a:ext cx="127193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, 투자 여력 부족</a:t>
            </a:r>
            <a:endParaRPr lang="en-US" sz="1300" dirty="0"/>
          </a:p>
        </p:txBody>
      </p:sp>
      <p:sp>
        <p:nvSpPr>
          <p:cNvPr id="47" name="Text 42"/>
          <p:cNvSpPr txBox="1"/>
          <p:nvPr/>
        </p:nvSpPr>
        <p:spPr>
          <a:xfrm>
            <a:off x="6724498" y="3238805"/>
            <a:ext cx="293888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2024년 공개 후 2025년 관련 제품 없음</a:t>
            </a:r>
            <a:endParaRPr lang="en-US" sz="1300" dirty="0"/>
          </a:p>
        </p:txBody>
      </p:sp>
      <p:sp>
        <p:nvSpPr>
          <p:cNvPr id="48" name="Text 43"/>
          <p:cNvSpPr txBox="1"/>
          <p:nvPr/>
        </p:nvSpPr>
        <p:spPr>
          <a:xfrm>
            <a:off x="6724498" y="4135831"/>
            <a:ext cx="3615538" cy="5532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2024년 1.3인치 스마트워치용, VR용 시제품 공개</a:t>
            </a:r>
          </a:p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(이후 중단)</a:t>
            </a:r>
            <a:endParaRPr lang="en-US" sz="1300" dirty="0"/>
          </a:p>
        </p:txBody>
      </p:sp>
      <p:sp>
        <p:nvSpPr>
          <p:cNvPr id="49" name="Text 44"/>
          <p:cNvSpPr txBox="1"/>
          <p:nvPr/>
        </p:nvSpPr>
        <p:spPr>
          <a:xfrm>
            <a:off x="7561174" y="5170018"/>
            <a:ext cx="2243938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투자 우선, 모바일 OLED 집중</a:t>
            </a:r>
            <a:endParaRPr lang="en-US" sz="1300" dirty="0"/>
          </a:p>
        </p:txBody>
      </p:sp>
      <p:sp>
        <p:nvSpPr>
          <p:cNvPr id="50" name="Text 45"/>
          <p:cNvSpPr txBox="1"/>
          <p:nvPr/>
        </p:nvSpPr>
        <p:spPr>
          <a:xfrm>
            <a:off x="7213397" y="2350922"/>
            <a:ext cx="8147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사업 중단</a:t>
            </a:r>
            <a:endParaRPr lang="en-US" sz="1300" dirty="0"/>
          </a:p>
        </p:txBody>
      </p:sp>
      <p:sp>
        <p:nvSpPr>
          <p:cNvPr id="51" name="Text 46"/>
          <p:cNvSpPr txBox="1"/>
          <p:nvPr/>
        </p:nvSpPr>
        <p:spPr>
          <a:xfrm>
            <a:off x="6724498" y="5179162"/>
            <a:ext cx="967435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애플 맞춤형</a:t>
            </a:r>
            <a:endParaRPr lang="en-US" sz="1300" dirty="0"/>
          </a:p>
        </p:txBody>
      </p:sp>
      <p:pic>
        <p:nvPicPr>
          <p:cNvPr id="52" name="Image 3" descr="preencoded.png"/>
          <p:cNvPicPr>
            <a:picLocks noChangeAspect="1"/>
          </p:cNvPicPr>
          <p:nvPr/>
        </p:nvPicPr>
        <p:blipFill>
          <a:blip r:embed="rId5"/>
          <a:srcRect l="-1507" r="-1507"/>
          <a:stretch/>
        </p:blipFill>
        <p:spPr>
          <a:xfrm>
            <a:off x="476402" y="6503213"/>
            <a:ext cx="171907" cy="133502"/>
          </a:xfrm>
          <a:prstGeom prst="rect">
            <a:avLst/>
          </a:prstGeom>
        </p:spPr>
      </p:pic>
      <p:sp>
        <p:nvSpPr>
          <p:cNvPr id="53" name="Text 47"/>
          <p:cNvSpPr txBox="1"/>
          <p:nvPr/>
        </p:nvSpPr>
        <p:spPr>
          <a:xfrm>
            <a:off x="724205" y="6467551"/>
            <a:ext cx="3959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출처:</a:t>
            </a:r>
            <a:endParaRPr lang="en-US" sz="1000" dirty="0"/>
          </a:p>
        </p:txBody>
      </p:sp>
      <p:sp>
        <p:nvSpPr>
          <p:cNvPr id="54" name="Text 48"/>
          <p:cNvSpPr txBox="1"/>
          <p:nvPr/>
        </p:nvSpPr>
        <p:spPr>
          <a:xfrm>
            <a:off x="1013155" y="6467551"/>
            <a:ext cx="13862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딜사이트 (2025.10.12)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E4E6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76402" y="352044"/>
            <a:ext cx="8487461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7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'OLED 자존심' 삼성·LG, 중국 추격 속 IT OLED가 승부처</a:t>
            </a:r>
            <a:endParaRPr lang="en-US" sz="27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6402" y="957377"/>
            <a:ext cx="133502" cy="133502"/>
          </a:xfrm>
          <a:prstGeom prst="rect">
            <a:avLst/>
          </a:prstGeom>
        </p:spPr>
      </p:pic>
      <p:sp>
        <p:nvSpPr>
          <p:cNvPr id="5" name="Text 2"/>
          <p:cNvSpPr txBox="1"/>
          <p:nvPr/>
        </p:nvSpPr>
        <p:spPr>
          <a:xfrm>
            <a:off x="666598" y="921715"/>
            <a:ext cx="12819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디스플레이 산업 뉴스</a:t>
            </a:r>
            <a:endParaRPr lang="en-US" sz="1000" dirty="0"/>
          </a:p>
        </p:txBody>
      </p:sp>
      <p:sp>
        <p:nvSpPr>
          <p:cNvPr id="6" name="Shape 3"/>
          <p:cNvSpPr/>
          <p:nvPr/>
        </p:nvSpPr>
        <p:spPr>
          <a:xfrm>
            <a:off x="476402" y="1408176"/>
            <a:ext cx="5067605" cy="857707"/>
          </a:xfrm>
          <a:prstGeom prst="roundRect">
            <a:avLst>
              <a:gd name="adj" fmla="val 9476"/>
            </a:avLst>
          </a:prstGeom>
          <a:solidFill>
            <a:srgbClr val="FFFFFF"/>
          </a:solidFill>
          <a:ln/>
          <a:effectLst>
            <a:outerShdw blurRad="63500" dist="25400" dir="5400000" algn="bl" rotWithShape="0">
              <a:srgbClr val="DC143C">
                <a:alpha val="8000"/>
              </a:srgbClr>
            </a:outerShdw>
          </a:effectLst>
        </p:spPr>
      </p:sp>
      <p:sp>
        <p:nvSpPr>
          <p:cNvPr id="7" name="Shape 4"/>
          <p:cNvSpPr/>
          <p:nvPr/>
        </p:nvSpPr>
        <p:spPr>
          <a:xfrm>
            <a:off x="476402" y="2436876"/>
            <a:ext cx="5067605" cy="571500"/>
          </a:xfrm>
          <a:prstGeom prst="roundRect">
            <a:avLst>
              <a:gd name="adj" fmla="val 21333"/>
            </a:avLst>
          </a:prstGeom>
          <a:solidFill>
            <a:srgbClr val="FFFFFF"/>
          </a:solidFill>
          <a:ln/>
          <a:effectLst>
            <a:outerShdw blurRad="63500" dist="25400" dir="5400000" algn="bl" rotWithShape="0">
              <a:srgbClr val="DC143C">
                <a:alpha val="8000"/>
              </a:srgbClr>
            </a:outerShdw>
          </a:effectLst>
        </p:spPr>
      </p:sp>
      <p:sp>
        <p:nvSpPr>
          <p:cNvPr id="8" name="Shape 5"/>
          <p:cNvSpPr/>
          <p:nvPr/>
        </p:nvSpPr>
        <p:spPr>
          <a:xfrm>
            <a:off x="476402" y="3179369"/>
            <a:ext cx="5067605" cy="857707"/>
          </a:xfrm>
          <a:prstGeom prst="roundRect">
            <a:avLst>
              <a:gd name="adj" fmla="val 9476"/>
            </a:avLst>
          </a:prstGeom>
          <a:solidFill>
            <a:srgbClr val="FFFFFF"/>
          </a:solidFill>
          <a:ln/>
          <a:effectLst>
            <a:outerShdw blurRad="63500" dist="25400" dir="5400000" algn="bl" rotWithShape="0">
              <a:srgbClr val="DC143C">
                <a:alpha val="8000"/>
              </a:srgbClr>
            </a:outerShdw>
          </a:effectLst>
        </p:spPr>
      </p:sp>
      <p:sp>
        <p:nvSpPr>
          <p:cNvPr id="9" name="Shape 6"/>
          <p:cNvSpPr/>
          <p:nvPr/>
        </p:nvSpPr>
        <p:spPr>
          <a:xfrm>
            <a:off x="476402" y="4208069"/>
            <a:ext cx="5067605" cy="571500"/>
          </a:xfrm>
          <a:prstGeom prst="roundRect">
            <a:avLst>
              <a:gd name="adj" fmla="val 21333"/>
            </a:avLst>
          </a:prstGeom>
          <a:solidFill>
            <a:srgbClr val="FFFFFF"/>
          </a:solidFill>
          <a:ln/>
          <a:effectLst>
            <a:outerShdw blurRad="63500" dist="25400" dir="5400000" algn="bl" rotWithShape="0">
              <a:srgbClr val="DC143C">
                <a:alpha val="8000"/>
              </a:srgbClr>
            </a:outerShdw>
          </a:effectLst>
        </p:spPr>
      </p:sp>
      <p:sp>
        <p:nvSpPr>
          <p:cNvPr id="10" name="Shape 7"/>
          <p:cNvSpPr/>
          <p:nvPr/>
        </p:nvSpPr>
        <p:spPr>
          <a:xfrm>
            <a:off x="476402" y="4951476"/>
            <a:ext cx="5067605" cy="857707"/>
          </a:xfrm>
          <a:prstGeom prst="roundRect">
            <a:avLst>
              <a:gd name="adj" fmla="val 9476"/>
            </a:avLst>
          </a:prstGeom>
          <a:solidFill>
            <a:srgbClr val="FFFFFF"/>
          </a:solidFill>
          <a:ln/>
          <a:effectLst>
            <a:outerShdw blurRad="63500" dist="25400" dir="5400000" algn="bl" rotWithShape="0">
              <a:srgbClr val="DC143C">
                <a:alpha val="8000"/>
              </a:srgbClr>
            </a:outerShdw>
          </a:effectLst>
        </p:spPr>
      </p:sp>
      <p:sp>
        <p:nvSpPr>
          <p:cNvPr id="11" name="Shape 8"/>
          <p:cNvSpPr/>
          <p:nvPr/>
        </p:nvSpPr>
        <p:spPr>
          <a:xfrm>
            <a:off x="666598" y="1626718"/>
            <a:ext cx="75895" cy="75895"/>
          </a:xfrm>
          <a:prstGeom prst="ellipse">
            <a:avLst/>
          </a:prstGeom>
          <a:solidFill>
            <a:srgbClr val="DC143C"/>
          </a:solidFill>
          <a:ln/>
        </p:spPr>
      </p:sp>
      <p:sp>
        <p:nvSpPr>
          <p:cNvPr id="12" name="Shape 9"/>
          <p:cNvSpPr/>
          <p:nvPr/>
        </p:nvSpPr>
        <p:spPr>
          <a:xfrm>
            <a:off x="666598" y="2655418"/>
            <a:ext cx="75895" cy="75895"/>
          </a:xfrm>
          <a:prstGeom prst="ellipse">
            <a:avLst/>
          </a:prstGeom>
          <a:solidFill>
            <a:srgbClr val="DC143C"/>
          </a:solidFill>
          <a:ln/>
        </p:spPr>
      </p:sp>
      <p:sp>
        <p:nvSpPr>
          <p:cNvPr id="13" name="Shape 10"/>
          <p:cNvSpPr/>
          <p:nvPr/>
        </p:nvSpPr>
        <p:spPr>
          <a:xfrm>
            <a:off x="666598" y="3398825"/>
            <a:ext cx="75895" cy="75895"/>
          </a:xfrm>
          <a:prstGeom prst="ellipse">
            <a:avLst/>
          </a:prstGeom>
          <a:solidFill>
            <a:srgbClr val="DC143C"/>
          </a:solidFill>
          <a:ln/>
        </p:spPr>
      </p:sp>
      <p:sp>
        <p:nvSpPr>
          <p:cNvPr id="14" name="Shape 11"/>
          <p:cNvSpPr/>
          <p:nvPr/>
        </p:nvSpPr>
        <p:spPr>
          <a:xfrm>
            <a:off x="666598" y="4427525"/>
            <a:ext cx="75895" cy="75895"/>
          </a:xfrm>
          <a:prstGeom prst="ellipse">
            <a:avLst/>
          </a:prstGeom>
          <a:solidFill>
            <a:srgbClr val="DC143C"/>
          </a:solidFill>
          <a:ln/>
        </p:spPr>
      </p:sp>
      <p:sp>
        <p:nvSpPr>
          <p:cNvPr id="15" name="Shape 12"/>
          <p:cNvSpPr/>
          <p:nvPr/>
        </p:nvSpPr>
        <p:spPr>
          <a:xfrm>
            <a:off x="666598" y="5170018"/>
            <a:ext cx="75895" cy="75895"/>
          </a:xfrm>
          <a:prstGeom prst="ellipse">
            <a:avLst/>
          </a:prstGeom>
          <a:solidFill>
            <a:srgbClr val="DC143C"/>
          </a:solidFill>
          <a:ln/>
        </p:spPr>
      </p:sp>
      <p:sp>
        <p:nvSpPr>
          <p:cNvPr id="16" name="Text 13"/>
          <p:cNvSpPr txBox="1"/>
          <p:nvPr/>
        </p:nvSpPr>
        <p:spPr>
          <a:xfrm>
            <a:off x="886054" y="1550822"/>
            <a:ext cx="288676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2025년 한국 OLED 점유율: 삼성D</a:t>
            </a:r>
            <a:endParaRPr lang="en-US" sz="1500" dirty="0"/>
          </a:p>
        </p:txBody>
      </p:sp>
      <p:sp>
        <p:nvSpPr>
          <p:cNvPr id="17" name="Text 14"/>
          <p:cNvSpPr txBox="1"/>
          <p:nvPr/>
        </p:nvSpPr>
        <p:spPr>
          <a:xfrm>
            <a:off x="4031590" y="1550822"/>
            <a:ext cx="6291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, LGD</a:t>
            </a:r>
            <a:endParaRPr lang="en-US" sz="1500" dirty="0"/>
          </a:p>
        </p:txBody>
      </p:sp>
      <p:sp>
        <p:nvSpPr>
          <p:cNvPr id="18" name="Text 15"/>
          <p:cNvSpPr txBox="1"/>
          <p:nvPr/>
        </p:nvSpPr>
        <p:spPr>
          <a:xfrm>
            <a:off x="4916729" y="1550822"/>
            <a:ext cx="5623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endParaRPr lang="en-US" sz="1500" dirty="0"/>
          </a:p>
        </p:txBody>
      </p:sp>
      <p:sp>
        <p:nvSpPr>
          <p:cNvPr id="19" name="Text 16"/>
          <p:cNvSpPr txBox="1"/>
          <p:nvPr/>
        </p:nvSpPr>
        <p:spPr>
          <a:xfrm>
            <a:off x="1293876" y="1836115"/>
            <a:ext cx="2194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endParaRPr lang="en-US" sz="1500" dirty="0"/>
          </a:p>
        </p:txBody>
      </p:sp>
      <p:sp>
        <p:nvSpPr>
          <p:cNvPr id="20" name="Text 17"/>
          <p:cNvSpPr txBox="1"/>
          <p:nvPr/>
        </p:nvSpPr>
        <p:spPr>
          <a:xfrm>
            <a:off x="886054" y="2579522"/>
            <a:ext cx="143835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전년(65%) 대비</a:t>
            </a:r>
            <a:endParaRPr lang="en-US" sz="1500" dirty="0"/>
          </a:p>
        </p:txBody>
      </p:sp>
      <p:sp>
        <p:nvSpPr>
          <p:cNvPr id="21" name="Text 18"/>
          <p:cNvSpPr txBox="1"/>
          <p:nvPr/>
        </p:nvSpPr>
        <p:spPr>
          <a:xfrm>
            <a:off x="2994660" y="2579522"/>
            <a:ext cx="17629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, 중국과 격차 좁혀져</a:t>
            </a:r>
            <a:endParaRPr lang="en-US" sz="1500" dirty="0"/>
          </a:p>
        </p:txBody>
      </p:sp>
      <p:sp>
        <p:nvSpPr>
          <p:cNvPr id="22" name="Text 19"/>
          <p:cNvSpPr txBox="1"/>
          <p:nvPr/>
        </p:nvSpPr>
        <p:spPr>
          <a:xfrm>
            <a:off x="886054" y="3322015"/>
            <a:ext cx="31345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중국 BOE·CSOT 추격 본격화, BOE는</a:t>
            </a:r>
            <a:endParaRPr lang="en-US" sz="1500" dirty="0"/>
          </a:p>
        </p:txBody>
      </p:sp>
      <p:sp>
        <p:nvSpPr>
          <p:cNvPr id="23" name="Text 20"/>
          <p:cNvSpPr txBox="1"/>
          <p:nvPr/>
        </p:nvSpPr>
        <p:spPr>
          <a:xfrm>
            <a:off x="886054" y="4350715"/>
            <a:ext cx="7342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승부처:</a:t>
            </a:r>
            <a:endParaRPr lang="en-US" sz="1500" dirty="0"/>
          </a:p>
        </p:txBody>
      </p:sp>
      <p:sp>
        <p:nvSpPr>
          <p:cNvPr id="24" name="Text 21"/>
          <p:cNvSpPr txBox="1"/>
          <p:nvPr/>
        </p:nvSpPr>
        <p:spPr>
          <a:xfrm>
            <a:off x="3932225" y="4350715"/>
            <a:ext cx="150510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등 IT OLED 시장</a:t>
            </a:r>
            <a:endParaRPr lang="en-US" sz="1500" dirty="0"/>
          </a:p>
        </p:txBody>
      </p:sp>
      <p:sp>
        <p:nvSpPr>
          <p:cNvPr id="25" name="Text 22"/>
          <p:cNvSpPr txBox="1"/>
          <p:nvPr/>
        </p:nvSpPr>
        <p:spPr>
          <a:xfrm>
            <a:off x="886054" y="5094122"/>
            <a:ext cx="4515307" cy="5623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2026-2027년 IT용 OLED 본격 확대 전망, 기술 우위 확보 필수</a:t>
            </a:r>
            <a:endParaRPr lang="en-US" sz="1500" dirty="0"/>
          </a:p>
        </p:txBody>
      </p:sp>
      <p:sp>
        <p:nvSpPr>
          <p:cNvPr id="26" name="Text 23"/>
          <p:cNvSpPr txBox="1"/>
          <p:nvPr/>
        </p:nvSpPr>
        <p:spPr>
          <a:xfrm>
            <a:off x="3622853" y="1550822"/>
            <a:ext cx="55321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41%</a:t>
            </a:r>
            <a:endParaRPr lang="en-US" sz="1500" dirty="0"/>
          </a:p>
        </p:txBody>
      </p:sp>
      <p:sp>
        <p:nvSpPr>
          <p:cNvPr id="27" name="Text 24"/>
          <p:cNvSpPr txBox="1"/>
          <p:nvPr/>
        </p:nvSpPr>
        <p:spPr>
          <a:xfrm>
            <a:off x="4507992" y="1550822"/>
            <a:ext cx="55321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21%</a:t>
            </a:r>
            <a:endParaRPr lang="en-US" sz="1500" dirty="0"/>
          </a:p>
        </p:txBody>
      </p:sp>
      <p:sp>
        <p:nvSpPr>
          <p:cNvPr id="28" name="Text 25"/>
          <p:cNvSpPr txBox="1"/>
          <p:nvPr/>
        </p:nvSpPr>
        <p:spPr>
          <a:xfrm>
            <a:off x="886054" y="1836115"/>
            <a:ext cx="123230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(합계 </a:t>
            </a:r>
            <a:r>
              <a:rPr lang="en-US" sz="15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62%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500" dirty="0"/>
          </a:p>
        </p:txBody>
      </p:sp>
      <p:sp>
        <p:nvSpPr>
          <p:cNvPr id="29" name="Text 26"/>
          <p:cNvSpPr txBox="1"/>
          <p:nvPr/>
        </p:nvSpPr>
        <p:spPr>
          <a:xfrm>
            <a:off x="2171700" y="2579522"/>
            <a:ext cx="9720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3%p 하락</a:t>
            </a:r>
            <a:endParaRPr lang="en-US" sz="1500" dirty="0"/>
          </a:p>
        </p:txBody>
      </p:sp>
      <p:sp>
        <p:nvSpPr>
          <p:cNvPr id="30" name="Text 27"/>
          <p:cNvSpPr txBox="1"/>
          <p:nvPr/>
        </p:nvSpPr>
        <p:spPr>
          <a:xfrm>
            <a:off x="886054" y="3436315"/>
            <a:ext cx="4515307" cy="5623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내년 1분기 8.6세대 OLED 조기 양산</a:t>
            </a:r>
            <a:endParaRPr lang="en-US" sz="1500" dirty="0"/>
          </a:p>
        </p:txBody>
      </p:sp>
      <p:sp>
        <p:nvSpPr>
          <p:cNvPr id="31" name="Text 28"/>
          <p:cNvSpPr txBox="1"/>
          <p:nvPr/>
        </p:nvSpPr>
        <p:spPr>
          <a:xfrm>
            <a:off x="1468526" y="4350715"/>
            <a:ext cx="253380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아이패드 미니·에어, 맥북 프로</a:t>
            </a:r>
            <a:endParaRPr lang="en-US" sz="1500" dirty="0"/>
          </a:p>
        </p:txBody>
      </p:sp>
      <p:sp>
        <p:nvSpPr>
          <p:cNvPr id="32" name="Shape 29"/>
          <p:cNvSpPr/>
          <p:nvPr/>
        </p:nvSpPr>
        <p:spPr>
          <a:xfrm>
            <a:off x="5924398" y="1408176"/>
            <a:ext cx="4572000" cy="4000500"/>
          </a:xfrm>
          <a:prstGeom prst="roundRect">
            <a:avLst>
              <a:gd name="adj" fmla="val 653"/>
            </a:avLst>
          </a:prstGeom>
          <a:solidFill>
            <a:srgbClr val="FFFFFF"/>
          </a:solidFill>
          <a:ln/>
          <a:effectLst>
            <a:outerShdw blurRad="114300" dist="38100" dir="5400000" algn="bl" rotWithShape="0">
              <a:srgbClr val="DC143C">
                <a:alpha val="12000"/>
              </a:srgbClr>
            </a:outerShdw>
          </a:effectLst>
        </p:spPr>
      </p:sp>
      <p:sp>
        <p:nvSpPr>
          <p:cNvPr id="33" name="Text 30"/>
          <p:cNvSpPr txBox="1"/>
          <p:nvPr/>
        </p:nvSpPr>
        <p:spPr>
          <a:xfrm>
            <a:off x="7146950" y="1645920"/>
            <a:ext cx="226222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DC14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한·중 OLED 시장 점유율 추이</a:t>
            </a:r>
            <a:endParaRPr lang="en-US" sz="1300" dirty="0"/>
          </a:p>
        </p:txBody>
      </p:sp>
      <p:pic>
        <p:nvPicPr>
          <p:cNvPr id="34" name="Image 1" descr="preencoded.png"/>
          <p:cNvPicPr>
            <a:picLocks noChangeAspect="1"/>
          </p:cNvPicPr>
          <p:nvPr/>
        </p:nvPicPr>
        <p:blipFill>
          <a:blip r:embed="rId4"/>
          <a:srcRect t="-9" b="-9"/>
          <a:stretch/>
        </p:blipFill>
        <p:spPr>
          <a:xfrm>
            <a:off x="6163056" y="2045513"/>
            <a:ext cx="4095598" cy="3143707"/>
          </a:xfrm>
          <a:prstGeom prst="rect">
            <a:avLst/>
          </a:prstGeom>
        </p:spPr>
      </p:pic>
      <p:pic>
        <p:nvPicPr>
          <p:cNvPr id="35" name="Image 2" descr="preencoded.png"/>
          <p:cNvPicPr>
            <a:picLocks noChangeAspect="1"/>
          </p:cNvPicPr>
          <p:nvPr/>
        </p:nvPicPr>
        <p:blipFill>
          <a:blip r:embed="rId5"/>
          <a:srcRect l="-1507" r="-1507"/>
          <a:stretch/>
        </p:blipFill>
        <p:spPr>
          <a:xfrm>
            <a:off x="476402" y="6503213"/>
            <a:ext cx="171907" cy="133502"/>
          </a:xfrm>
          <a:prstGeom prst="rect">
            <a:avLst/>
          </a:prstGeom>
        </p:spPr>
      </p:pic>
      <p:sp>
        <p:nvSpPr>
          <p:cNvPr id="36" name="Text 31"/>
          <p:cNvSpPr txBox="1"/>
          <p:nvPr/>
        </p:nvSpPr>
        <p:spPr>
          <a:xfrm>
            <a:off x="724205" y="6467551"/>
            <a:ext cx="3959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출처:</a:t>
            </a:r>
            <a:endParaRPr lang="en-US" sz="1000" dirty="0"/>
          </a:p>
        </p:txBody>
      </p:sp>
      <p:sp>
        <p:nvSpPr>
          <p:cNvPr id="37" name="Text 32"/>
          <p:cNvSpPr txBox="1"/>
          <p:nvPr/>
        </p:nvSpPr>
        <p:spPr>
          <a:xfrm>
            <a:off x="1013155" y="6467551"/>
            <a:ext cx="15105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헤럴드경제 (2025.10.12)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1130</Words>
  <Application>Microsoft Office PowerPoint</Application>
  <PresentationFormat>와이드스크린</PresentationFormat>
  <Paragraphs>268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Noto Sans KR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남석 유</cp:lastModifiedBy>
  <cp:revision>5</cp:revision>
  <dcterms:created xsi:type="dcterms:W3CDTF">2025-10-19T14:19:39Z</dcterms:created>
  <dcterms:modified xsi:type="dcterms:W3CDTF">2025-10-19T14:57:08Z</dcterms:modified>
</cp:coreProperties>
</file>