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9" r:id="rId4"/>
    <p:sldId id="273" r:id="rId5"/>
    <p:sldId id="257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4646-1860-C949-BBA8-459AF49D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3C9E6-6F22-794D-B217-346C0A504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FECB8-AF66-A547-B47F-D5607090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980AB-7DA5-8A42-938A-C70468AC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75E52-8637-C445-A45F-4917968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422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C9A35-7766-5E49-A5C2-9ABB4B2F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58E57-07FC-084A-A09D-759540B08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343D5-C4C1-7B4D-BC6F-FD9A6C7B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0B149-F35E-4642-974E-18E7361E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52128-D176-EE4A-9E06-864A723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928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45350-DA42-A044-BC1C-ADB4BE2BE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5A33B6-156B-EB45-81CE-830F37557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111F5-08D1-044D-8662-CCD59FD7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71A3B-D24C-AC45-88A6-53CCCE29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42EAA-6B75-9746-91AD-6E712607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09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6B54-7ED2-E742-96B1-B356C16F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7A553-FCB1-9C43-BDB5-C8B7154C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1E4D7-2B99-3843-8B99-6A15C604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DAAA1-89EB-7A49-ABBB-582C1A60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04A8E-145A-CC47-83CA-EF518984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90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E5268-44E0-F84C-991A-13C2F5A8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89C4F-E650-D344-B635-E6DFB252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53326-6417-274E-9860-0910BE6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D545C-F4AC-584C-8DB8-651A7A3C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4079A-0047-884F-AC24-78D4347E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48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18F4B-05F7-B04E-A3C5-B46AA5DE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A16A6-B85F-8E45-88EF-5CAFB2637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D57587-B067-4A41-B5B2-C736C9CD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63CA2-FE5F-9048-A6B5-839D532E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128FB-6B47-1841-BEFD-189BA88B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5751D-53C8-2944-A320-BB343DC2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88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23990-5D52-DB40-A900-EAC298C2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D8017-51BB-474C-9B0C-ADDBBBF6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8A4FD-A919-7C41-851E-A78E2DFAD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E0F4A-D01A-B544-971C-0BD70114B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7AFC5F-CD40-C647-9F4D-677E7CCF2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855D10-4477-C841-B0A4-F6A72E64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6E0EF8-7302-544A-B7C6-327C0902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2A4614-210F-9A4C-A220-96A0BAEE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691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5E00-C814-F847-A8EA-B3AE351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D2F12F-AFC8-844C-A46A-D76A02D1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6E760-A092-D94B-9594-5AE564E3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03873-B62B-C845-BD01-0432071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410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01555A-CA43-0D41-A14D-DF87C514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E66B11-717D-3244-BA2C-0420CF7B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63009-D286-CB4D-B114-C45943DE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642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43EA3-9549-3E4F-83C4-1008A5D1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31FD2-D540-AB4B-B36D-009D85FA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6F80D-9B22-DC4A-AA1C-3005E8BE0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1B563-B968-E44D-BF18-696A3260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F929-DA1C-174D-BC03-DE67D9BB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F26D4-1330-E143-83CA-BD7B0717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65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849E9-501F-9942-96B3-B76F3AB1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F2622E-ED9E-DB45-843B-DCA856046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D1955-5C56-D84E-B453-AD904753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BA194-B4AF-2147-BB6A-C7B10B6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9FBB2-604E-2F49-BA2E-2F735E77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23FC2-83BA-2A49-ACFC-4C384AD3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440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55E830-98F2-1A40-A6A5-FA24F78B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019C9-F6AD-D643-9811-733ECB18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9461C-1362-C349-B81A-A88F67748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4F27-12E1-DE4F-A395-1C187D7ABD1F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93BCD-714A-2641-BA74-02477C18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F1CEA-9AAC-FE48-B755-907E0FFE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124F-D93A-CC4E-AE35-18F2F31B3E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349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12D2-B39E-644A-B4E7-9F4C8539C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스파크 완벽 가이드 </a:t>
            </a:r>
            <a:r>
              <a:rPr kumimoji="1" lang="en-US" altLang="ko-KR" dirty="0"/>
              <a:t>CH7,8,9,11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B0671-5472-EF44-9E4E-D939AECF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안지훈</a:t>
            </a:r>
          </a:p>
        </p:txBody>
      </p:sp>
    </p:spTree>
    <p:extLst>
      <p:ext uri="{BB962C8B-B14F-4D97-AF65-F5344CB8AC3E}">
        <p14:creationId xmlns:p14="http://schemas.microsoft.com/office/powerpoint/2010/main" val="422516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43FF1F-0310-394B-85F0-014C8FC148C6}"/>
              </a:ext>
            </a:extLst>
          </p:cNvPr>
          <p:cNvSpPr/>
          <p:nvPr/>
        </p:nvSpPr>
        <p:spPr>
          <a:xfrm>
            <a:off x="80211" y="222631"/>
            <a:ext cx="8351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rollup method, Cube method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F5C474-281C-064B-BD0F-F5DFCADE1B1E}"/>
              </a:ext>
            </a:extLst>
          </p:cNvPr>
          <p:cNvSpPr/>
          <p:nvPr/>
        </p:nvSpPr>
        <p:spPr>
          <a:xfrm>
            <a:off x="1551424" y="1803144"/>
            <a:ext cx="8266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ore-KR" dirty="0"/>
              <a:t>Rollup=</a:t>
            </a:r>
            <a:r>
              <a:rPr lang="en-US" altLang="ko-Kore-KR" dirty="0" err="1"/>
              <a:t>groupBy</a:t>
            </a:r>
            <a:r>
              <a:rPr lang="en-US" altLang="ko-Kore-KR" dirty="0"/>
              <a:t> </a:t>
            </a:r>
            <a:r>
              <a:rPr lang="ko-Kore-KR" altLang="en-US" dirty="0"/>
              <a:t>확장판</a:t>
            </a: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en-US" altLang="ko-Kore-KR" dirty="0"/>
              <a:t>Cube=rollup </a:t>
            </a:r>
            <a:r>
              <a:rPr lang="ko-Kore-KR" altLang="en-US" dirty="0"/>
              <a:t>확장판</a:t>
            </a:r>
            <a:endParaRPr lang="en-US" altLang="ko-Kore-KR" dirty="0"/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en-US" altLang="ko-Kore-KR" dirty="0"/>
              <a:t>Rollup</a:t>
            </a:r>
            <a:r>
              <a:rPr lang="ko-Kore-KR" altLang="en-US" dirty="0"/>
              <a:t>은 다양한 그룹화 키를 사용한 조합을 살펴 볼 수 있게 해줍니다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ko-Kore-KR" altLang="en-US" dirty="0"/>
              <a:t>예를 들어서 </a:t>
            </a:r>
            <a:r>
              <a:rPr lang="en-US" altLang="ko-KR" dirty="0"/>
              <a:t>date</a:t>
            </a:r>
            <a:r>
              <a:rPr lang="ko-KR" altLang="en-US" dirty="0"/>
              <a:t> 컬럼에 </a:t>
            </a:r>
            <a:r>
              <a:rPr lang="en-US" altLang="ko-KR" dirty="0"/>
              <a:t>4</a:t>
            </a:r>
            <a:r>
              <a:rPr lang="ko-KR" altLang="en-US" dirty="0"/>
              <a:t> 종류의 데이터가 있고 </a:t>
            </a:r>
            <a:r>
              <a:rPr lang="en-US" altLang="ko-KR" dirty="0"/>
              <a:t>country</a:t>
            </a:r>
            <a:r>
              <a:rPr lang="ko-KR" altLang="en-US" dirty="0"/>
              <a:t> 컬럼에 </a:t>
            </a:r>
            <a:r>
              <a:rPr lang="en-US" altLang="ko-KR" dirty="0"/>
              <a:t>3</a:t>
            </a:r>
            <a:r>
              <a:rPr lang="ko-KR" altLang="en-US" dirty="0"/>
              <a:t>종류의 데이터가 있을 경우 두 컬럼에 대한 </a:t>
            </a:r>
            <a:r>
              <a:rPr lang="en-US" altLang="ko-KR" dirty="0"/>
              <a:t>rollup</a:t>
            </a:r>
            <a:r>
              <a:rPr lang="ko-KR" altLang="en-US" dirty="0"/>
              <a:t> 함수를 써주면 총 몇 가지의 조합이 데이터 프레임에 나타날까요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en-US" altLang="ko-Kore-KR" dirty="0"/>
              <a:t>Cube</a:t>
            </a:r>
            <a:r>
              <a:rPr lang="ko-Kore-KR" altLang="en-US" dirty="0"/>
              <a:t>는 </a:t>
            </a:r>
            <a:r>
              <a:rPr lang="en-US" altLang="ko-Kore-KR" dirty="0"/>
              <a:t>rollup</a:t>
            </a:r>
            <a:r>
              <a:rPr lang="ko-Kore-KR" altLang="en-US" dirty="0"/>
              <a:t>과 마찬가지로 사용된다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차이점이 있다면 더 고차원적이다</a:t>
            </a:r>
            <a:r>
              <a:rPr lang="en-US" altLang="ko-Kore-KR" dirty="0"/>
              <a:t>. </a:t>
            </a:r>
            <a:r>
              <a:rPr lang="ko-Kore-KR" altLang="en-US" dirty="0"/>
              <a:t>모든 차원에 대한 작업을 수행하고 싶으면 </a:t>
            </a:r>
            <a:r>
              <a:rPr lang="en-US" altLang="ko-Kore-KR" dirty="0"/>
              <a:t>cube</a:t>
            </a:r>
            <a:r>
              <a:rPr lang="ko-Kore-KR" altLang="en-US" dirty="0"/>
              <a:t>를 쓴다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솔직히 그냥 일반 </a:t>
            </a:r>
            <a:r>
              <a:rPr lang="en-US" altLang="ko-Kore-KR" dirty="0" err="1"/>
              <a:t>G</a:t>
            </a:r>
            <a:r>
              <a:rPr lang="en-US" altLang="ko-KR" dirty="0" err="1"/>
              <a:t>roupBy</a:t>
            </a:r>
            <a:r>
              <a:rPr lang="ko-KR" altLang="en-US" dirty="0"/>
              <a:t>와 차이점 </a:t>
            </a:r>
            <a:r>
              <a:rPr lang="ko-KR" altLang="en-US" dirty="0" err="1"/>
              <a:t>못느끼겠음</a:t>
            </a:r>
            <a:r>
              <a:rPr lang="en-US" altLang="ko-KR" dirty="0"/>
              <a:t>.</a:t>
            </a:r>
            <a:endParaRPr lang="en-US" altLang="ko-Kore-KR" dirty="0"/>
          </a:p>
          <a:p>
            <a:pPr marL="285750" indent="-285750">
              <a:buFontTx/>
              <a:buChar char="-"/>
            </a:pP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01455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0129CD-D22E-BA48-AAA5-39869930A30D}"/>
              </a:ext>
            </a:extLst>
          </p:cNvPr>
          <p:cNvSpPr/>
          <p:nvPr/>
        </p:nvSpPr>
        <p:spPr>
          <a:xfrm>
            <a:off x="381882" y="318884"/>
            <a:ext cx="2222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 (1)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BF828-EB70-374B-8A13-F6F308494F6E}"/>
              </a:ext>
            </a:extLst>
          </p:cNvPr>
          <p:cNvSpPr/>
          <p:nvPr/>
        </p:nvSpPr>
        <p:spPr>
          <a:xfrm>
            <a:off x="1722874" y="1742807"/>
            <a:ext cx="82663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내부조인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  왼쪽과 오른쪽 </a:t>
            </a:r>
            <a:r>
              <a:rPr lang="ko-KR" altLang="en-US" dirty="0" err="1"/>
              <a:t>데이터셋에</a:t>
            </a:r>
            <a:r>
              <a:rPr lang="ko-KR" altLang="en-US" dirty="0"/>
              <a:t> 키가 있는 로우를 유지</a:t>
            </a:r>
            <a:r>
              <a:rPr lang="en-US" altLang="ko-KR" dirty="0"/>
              <a:t>.  </a:t>
            </a:r>
            <a:r>
              <a:rPr lang="ko-KR" altLang="en-US" dirty="0"/>
              <a:t>두 데이터프레임을 합칠 때 양쪽 모두에 키가 </a:t>
            </a:r>
            <a:r>
              <a:rPr lang="ko-KR" altLang="en-US" dirty="0" err="1"/>
              <a:t>존재해야지</a:t>
            </a:r>
            <a:r>
              <a:rPr lang="ko-KR" altLang="en-US" dirty="0"/>
              <a:t> </a:t>
            </a:r>
            <a:r>
              <a:rPr lang="en-US" altLang="ko-KR" dirty="0" err="1"/>
              <a:t>dataframe</a:t>
            </a:r>
            <a:r>
              <a:rPr lang="ko-KR" altLang="en-US" dirty="0"/>
              <a:t>에 포함된다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ore-KR" dirty="0"/>
          </a:p>
          <a:p>
            <a:pPr marL="342900" indent="-342900">
              <a:buAutoNum type="arabicPeriod"/>
            </a:pPr>
            <a:endParaRPr lang="en-US" altLang="ko-Kore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외부 조인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 왼쪽</a:t>
            </a:r>
            <a:r>
              <a:rPr lang="en-US" altLang="ko-KR" dirty="0"/>
              <a:t>, </a:t>
            </a:r>
            <a:r>
              <a:rPr lang="ko-KR" altLang="en-US" dirty="0"/>
              <a:t>오른쪽 데이터 셋에 키가 없으면 </a:t>
            </a:r>
            <a:r>
              <a:rPr lang="en-US" altLang="ko-KR" dirty="0"/>
              <a:t>null</a:t>
            </a:r>
            <a:r>
              <a:rPr lang="ko-KR" altLang="en-US" dirty="0"/>
              <a:t>값을 넣어준다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ore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왼쪽 외부 조인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왼쪽 데이터프레임에 있는 키가 오른쪽 데이터프레임에 있는 키와 일치하면 조인을 한다</a:t>
            </a:r>
            <a:r>
              <a:rPr lang="en-US" altLang="ko-KR" dirty="0"/>
              <a:t>. </a:t>
            </a:r>
            <a:r>
              <a:rPr lang="ko-KR" altLang="en-US" dirty="0"/>
              <a:t>만약 왼쪽에는 키가 있는데 오른쪽에는 키가 없으면 </a:t>
            </a:r>
            <a:r>
              <a:rPr lang="en-US" altLang="ko-KR" dirty="0"/>
              <a:t>null</a:t>
            </a:r>
            <a:r>
              <a:rPr lang="ko-KR" altLang="en-US" dirty="0"/>
              <a:t>값 </a:t>
            </a:r>
            <a:r>
              <a:rPr lang="ko-KR" altLang="en-US" dirty="0" err="1"/>
              <a:t>넣어줌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 즉 왼쪽을 기준으로 조인을 한다는 거임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ore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오른쪽 외부 조인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 왼쪽 외부 조인과 반대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53495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0129CD-D22E-BA48-AAA5-39869930A30D}"/>
              </a:ext>
            </a:extLst>
          </p:cNvPr>
          <p:cNvSpPr/>
          <p:nvPr/>
        </p:nvSpPr>
        <p:spPr>
          <a:xfrm>
            <a:off x="381882" y="318884"/>
            <a:ext cx="2222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 (2)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55BFDD-FD5C-8649-84EF-229B0A603AD7}"/>
              </a:ext>
            </a:extLst>
          </p:cNvPr>
          <p:cNvSpPr/>
          <p:nvPr/>
        </p:nvSpPr>
        <p:spPr>
          <a:xfrm>
            <a:off x="1722874" y="1742807"/>
            <a:ext cx="82663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왼쪽 세미 조인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오른쪽 데이터프레임의 값은 포함되지 않음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오른쪽 데이터프레임에서 나온 </a:t>
            </a:r>
            <a:r>
              <a:rPr lang="ko-KR" altLang="en-US" dirty="0" err="1"/>
              <a:t>키값을</a:t>
            </a:r>
            <a:r>
              <a:rPr lang="ko-KR" altLang="en-US" dirty="0"/>
              <a:t> 가지고 있을 경우 결과물로 도출</a:t>
            </a:r>
            <a:endParaRPr lang="en-US" altLang="ko-Kore-KR" dirty="0"/>
          </a:p>
          <a:p>
            <a:pPr marL="342900" indent="-342900">
              <a:buAutoNum type="arabicPeriod"/>
            </a:pPr>
            <a:endParaRPr lang="en-US" altLang="ko-Kore-KR" dirty="0"/>
          </a:p>
          <a:p>
            <a:r>
              <a:rPr lang="en-US" altLang="ko-KR" dirty="0"/>
              <a:t>6. </a:t>
            </a:r>
            <a:r>
              <a:rPr lang="ko-KR" altLang="en-US" dirty="0"/>
              <a:t>왼쪽 안티 조인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왼쪽 </a:t>
            </a:r>
            <a:r>
              <a:rPr lang="ko-KR" altLang="en-US" dirty="0" err="1"/>
              <a:t>세미조인의</a:t>
            </a:r>
            <a:r>
              <a:rPr lang="ko-KR" altLang="en-US" dirty="0"/>
              <a:t> 반대이다</a:t>
            </a:r>
            <a:r>
              <a:rPr lang="en-US" altLang="ko-KR" dirty="0"/>
              <a:t>. </a:t>
            </a:r>
            <a:r>
              <a:rPr lang="ko-KR" altLang="en-US" dirty="0"/>
              <a:t>왼쪽 세미 조인의 경우 오른쪽 데이터 프레임에서  </a:t>
            </a:r>
            <a:r>
              <a:rPr lang="ko-KR" altLang="en-US" dirty="0" err="1"/>
              <a:t>안나온</a:t>
            </a:r>
            <a:r>
              <a:rPr lang="ko-KR" altLang="en-US" dirty="0"/>
              <a:t> </a:t>
            </a:r>
            <a:r>
              <a:rPr lang="ko-KR" altLang="en-US" dirty="0" err="1"/>
              <a:t>키값들을</a:t>
            </a:r>
            <a:r>
              <a:rPr lang="ko-KR" altLang="en-US" dirty="0"/>
              <a:t> 가지고 있는 왼쪽 데이터들만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자연 조인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암시적으로 </a:t>
            </a:r>
            <a:r>
              <a:rPr lang="ko-KR" altLang="en-US" dirty="0" err="1"/>
              <a:t>추정을해서</a:t>
            </a:r>
            <a:r>
              <a:rPr lang="ko-KR" altLang="en-US" dirty="0"/>
              <a:t> 조인을 한다</a:t>
            </a:r>
            <a:r>
              <a:rPr lang="en-US" altLang="ko-KR" dirty="0"/>
              <a:t>. </a:t>
            </a:r>
            <a:r>
              <a:rPr lang="ko-KR" altLang="en-US" dirty="0"/>
              <a:t>다만 부정확한 결과를 가져올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ore-KR" dirty="0"/>
          </a:p>
          <a:p>
            <a:r>
              <a:rPr lang="en-US" altLang="ko-KR" dirty="0"/>
              <a:t>8.</a:t>
            </a:r>
            <a:r>
              <a:rPr lang="ko-KR" altLang="en-US" dirty="0"/>
              <a:t> </a:t>
            </a:r>
            <a:r>
              <a:rPr lang="ko-KR" altLang="en-US" dirty="0" err="1"/>
              <a:t>교차조인</a:t>
            </a:r>
            <a:r>
              <a:rPr lang="en-US" altLang="ko-KR" dirty="0"/>
              <a:t>(</a:t>
            </a:r>
            <a:r>
              <a:rPr lang="en-US" altLang="ko-KR" dirty="0" err="1"/>
              <a:t>catesian</a:t>
            </a:r>
            <a:r>
              <a:rPr lang="en-US" altLang="ko-KR" dirty="0"/>
              <a:t> join)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조건절을</a:t>
            </a:r>
            <a:r>
              <a:rPr lang="ko-KR" altLang="en-US" dirty="0"/>
              <a:t> 기술하지 않은 </a:t>
            </a:r>
            <a:r>
              <a:rPr lang="ko-KR" altLang="en-US" dirty="0" err="1"/>
              <a:t>내부조인</a:t>
            </a:r>
            <a:r>
              <a:rPr lang="en-US" altLang="ko-KR" dirty="0"/>
              <a:t>. </a:t>
            </a:r>
            <a:r>
              <a:rPr lang="ko-KR" altLang="en-US" dirty="0"/>
              <a:t>즉 오른쪽</a:t>
            </a:r>
            <a:r>
              <a:rPr lang="en-US" altLang="ko-KR" dirty="0"/>
              <a:t>, </a:t>
            </a:r>
            <a:r>
              <a:rPr lang="ko-KR" altLang="en-US" dirty="0"/>
              <a:t>왼쪽 모든 로우들을 서로 교차해서 조인한다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그렇다면 </a:t>
            </a:r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en-US" altLang="ko-KR" dirty="0"/>
              <a:t>row</a:t>
            </a:r>
            <a:r>
              <a:rPr lang="ko-KR" altLang="en-US" dirty="0"/>
              <a:t>가 있는 데이터프레임과 </a:t>
            </a:r>
            <a:r>
              <a:rPr lang="en-US" altLang="ko-KR" dirty="0"/>
              <a:t>500</a:t>
            </a:r>
            <a:r>
              <a:rPr lang="ko-KR" altLang="en-US" dirty="0"/>
              <a:t>개의 </a:t>
            </a:r>
            <a:r>
              <a:rPr lang="en-US" altLang="ko-KR" dirty="0"/>
              <a:t>row</a:t>
            </a:r>
            <a:r>
              <a:rPr lang="ko-KR" altLang="en-US" dirty="0"/>
              <a:t>가 있는 데이터프레임을 교차조인하면 어떻게 될까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ore-KR" dirty="0"/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6D162DC4-C2DC-A746-AF53-F93B9192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0" y="808325"/>
            <a:ext cx="2927350" cy="19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0129CD-D22E-BA48-AAA5-39869930A30D}"/>
              </a:ext>
            </a:extLst>
          </p:cNvPr>
          <p:cNvSpPr/>
          <p:nvPr/>
        </p:nvSpPr>
        <p:spPr>
          <a:xfrm>
            <a:off x="168442" y="222631"/>
            <a:ext cx="6639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7D738E-96C9-3347-A4A9-C2EF85E5F70D}"/>
              </a:ext>
            </a:extLst>
          </p:cNvPr>
          <p:cNvSpPr/>
          <p:nvPr/>
        </p:nvSpPr>
        <p:spPr>
          <a:xfrm>
            <a:off x="1962828" y="1842820"/>
            <a:ext cx="82663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ore-KR" altLang="en-US" dirty="0"/>
              <a:t>스파크에서</a:t>
            </a:r>
            <a:r>
              <a:rPr lang="en-US" altLang="ko-Kore-KR" dirty="0"/>
              <a:t> </a:t>
            </a:r>
            <a:r>
              <a:rPr lang="ko-Kore-KR" altLang="en-US" dirty="0"/>
              <a:t>조인시 두가지 통신 방법을 사용</a:t>
            </a: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 err="1"/>
              <a:t>셔플</a:t>
            </a:r>
            <a:r>
              <a:rPr lang="ko-KR" altLang="en-US" dirty="0"/>
              <a:t> 조인</a:t>
            </a:r>
            <a:r>
              <a:rPr lang="en-US" altLang="ko-KR" dirty="0"/>
              <a:t>, 2. </a:t>
            </a:r>
            <a:r>
              <a:rPr lang="ko-KR" altLang="en-US" dirty="0" err="1"/>
              <a:t>브로드캐스트</a:t>
            </a:r>
            <a:r>
              <a:rPr lang="ko-KR" altLang="en-US" dirty="0"/>
              <a:t> 조인을 사용한다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ko-Kore-KR" altLang="en-US" dirty="0"/>
              <a:t>두 데이터가 클 경우 셔플 조인을 활용함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셔플 조인의 경우 노드간 통신을 진행하는데 네트워크가 복잡해지고 자원 증가</a:t>
            </a:r>
            <a:endParaRPr lang="en-US" altLang="ko-Kore-KR" dirty="0"/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ko-Kore-KR" altLang="en-US" dirty="0"/>
              <a:t>큰 테이블과 작은 테이블이 조인할 때는 브로드캐스트 조인을 쓴다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작은 데이터프레임의 클러스터를 워커 노드에 복제하고 이것을 브로드캐스트 변수로 생성한다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그 다음 개별 워커가 각자 작업 수행함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ko-Kore-KR" altLang="en-US" dirty="0"/>
              <a:t>작은 테이블끼리 </a:t>
            </a:r>
            <a:r>
              <a:rPr lang="en-US" altLang="ko-Kore-KR" dirty="0"/>
              <a:t>join </a:t>
            </a:r>
            <a:r>
              <a:rPr lang="ko-Kore-KR" altLang="en-US" dirty="0"/>
              <a:t>할 때는 </a:t>
            </a:r>
            <a:r>
              <a:rPr lang="en-US" altLang="ko-Kore-KR" dirty="0"/>
              <a:t>optimizer</a:t>
            </a:r>
            <a:r>
              <a:rPr lang="ko-Kore-KR" altLang="en-US" dirty="0"/>
              <a:t>가 조인 방식 결정하는대로 따르는게 좋음</a:t>
            </a:r>
            <a:r>
              <a:rPr lang="en-US" altLang="ko-Kore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32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0129CD-D22E-BA48-AAA5-39869930A30D}"/>
              </a:ext>
            </a:extLst>
          </p:cNvPr>
          <p:cNvSpPr/>
          <p:nvPr/>
        </p:nvSpPr>
        <p:spPr>
          <a:xfrm>
            <a:off x="215220" y="246695"/>
            <a:ext cx="4817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</a:t>
            </a:r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소스란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B3A4F9-A727-9C4D-8651-7FD02B634C20}"/>
              </a:ext>
            </a:extLst>
          </p:cNvPr>
          <p:cNvSpPr/>
          <p:nvPr/>
        </p:nvSpPr>
        <p:spPr>
          <a:xfrm>
            <a:off x="2062841" y="1997839"/>
            <a:ext cx="82663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핵심 데이터 소스</a:t>
            </a:r>
            <a:r>
              <a:rPr lang="en-US" altLang="ko-KR" dirty="0"/>
              <a:t>&gt;</a:t>
            </a: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en-US" altLang="ko-Kore-KR" dirty="0"/>
              <a:t>CSV</a:t>
            </a:r>
          </a:p>
          <a:p>
            <a:pPr marL="285750" indent="-285750">
              <a:buFontTx/>
              <a:buChar char="-"/>
            </a:pPr>
            <a:r>
              <a:rPr lang="en-US" altLang="ko-Kore-KR" dirty="0"/>
              <a:t>JSON</a:t>
            </a:r>
          </a:p>
          <a:p>
            <a:pPr marL="285750" indent="-285750">
              <a:buFontTx/>
              <a:buChar char="-"/>
            </a:pPr>
            <a:r>
              <a:rPr lang="en-US" altLang="ko-Kore-KR" dirty="0" err="1"/>
              <a:t>Parguet</a:t>
            </a: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en-US" altLang="ko-Kore-KR" dirty="0"/>
              <a:t>ORC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일반 텍스트 파일 등등등</a:t>
            </a:r>
            <a:r>
              <a:rPr lang="en-US" altLang="ko-Kore-KR" dirty="0"/>
              <a:t>…</a:t>
            </a:r>
          </a:p>
          <a:p>
            <a:endParaRPr lang="en-US" altLang="ko-Kore-KR" dirty="0"/>
          </a:p>
          <a:p>
            <a:endParaRPr lang="en-US" altLang="ko-Kore-KR" dirty="0"/>
          </a:p>
          <a:p>
            <a:r>
              <a:rPr lang="ko-Kore-KR" altLang="en-US" dirty="0"/>
              <a:t>외부 데이터 소스로는 카산드라</a:t>
            </a:r>
            <a:r>
              <a:rPr lang="en-US" altLang="ko-Kore-KR" dirty="0"/>
              <a:t>,</a:t>
            </a:r>
            <a:r>
              <a:rPr lang="en-US" altLang="ko-Kore-KR" dirty="0" err="1"/>
              <a:t>Hbase</a:t>
            </a:r>
            <a:r>
              <a:rPr lang="en-US" altLang="ko-Kore-KR" dirty="0"/>
              <a:t>,</a:t>
            </a:r>
            <a:r>
              <a:rPr lang="ko-Kore-KR" altLang="en-US" dirty="0"/>
              <a:t>몽고디비 등이 있다</a:t>
            </a:r>
            <a:r>
              <a:rPr lang="en-US" altLang="ko-Kore-KR" dirty="0"/>
              <a:t>.</a:t>
            </a:r>
          </a:p>
          <a:p>
            <a:endParaRPr lang="en-US" altLang="ko-Kore-KR" dirty="0"/>
          </a:p>
          <a:p>
            <a:r>
              <a:rPr lang="en-US" altLang="ko-Kore-KR" dirty="0" err="1"/>
              <a:t>DataFrame</a:t>
            </a:r>
            <a:r>
              <a:rPr lang="en-US" altLang="ko-Kore-KR" dirty="0"/>
              <a:t> interface</a:t>
            </a:r>
            <a:r>
              <a:rPr lang="ko-Kore-KR" altLang="en-US" dirty="0"/>
              <a:t>을 통해 스파크는 데이터 소스를 받는다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r>
              <a:rPr lang="ko-Kore-KR" altLang="en-US" dirty="0"/>
              <a:t>모든 데이터 소스는 읽기 </a:t>
            </a:r>
            <a:r>
              <a:rPr lang="en-US" altLang="ko-Kore-KR" dirty="0"/>
              <a:t>API</a:t>
            </a:r>
            <a:r>
              <a:rPr lang="ko-Kore-KR" altLang="en-US" dirty="0"/>
              <a:t>구조</a:t>
            </a:r>
            <a:r>
              <a:rPr lang="en-US" altLang="ko-Kore-KR" dirty="0"/>
              <a:t>, </a:t>
            </a:r>
            <a:r>
              <a:rPr lang="ko-Kore-KR" altLang="en-US" dirty="0"/>
              <a:t>쓰기 </a:t>
            </a:r>
            <a:r>
              <a:rPr lang="en-US" altLang="ko-Kore-KR" dirty="0"/>
              <a:t>API</a:t>
            </a:r>
            <a:r>
              <a:rPr lang="ko-Kore-KR" altLang="en-US" dirty="0"/>
              <a:t>구조를 설정해 놓는다</a:t>
            </a:r>
            <a:r>
              <a:rPr lang="en-US" altLang="ko-Kore-KR" dirty="0"/>
              <a:t>.</a:t>
            </a:r>
          </a:p>
          <a:p>
            <a:endParaRPr lang="en-US" altLang="ko-Kore-KR" dirty="0"/>
          </a:p>
          <a:p>
            <a:r>
              <a:rPr lang="ko-Kore-KR" altLang="en-US" dirty="0"/>
              <a:t>그 중 저희 세션에서 사용되는 </a:t>
            </a:r>
            <a:r>
              <a:rPr lang="en-US" altLang="ko-Kore-KR" dirty="0" err="1"/>
              <a:t>parguet</a:t>
            </a:r>
            <a:r>
              <a:rPr lang="en-US" altLang="ko-Kore-KR" dirty="0"/>
              <a:t> </a:t>
            </a:r>
            <a:r>
              <a:rPr lang="ko-Kore-KR" altLang="en-US" dirty="0"/>
              <a:t>데이터 소스를 알아보도록 하겠습니다</a:t>
            </a:r>
            <a:r>
              <a:rPr lang="en-US" altLang="ko-Kore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188A6-CDE5-234E-89C0-DCF4C21B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005" y="461363"/>
            <a:ext cx="5311775" cy="2648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6D38E-5D58-1644-A407-578F2429B3C1}"/>
              </a:ext>
            </a:extLst>
          </p:cNvPr>
          <p:cNvSpPr txBox="1"/>
          <p:nvPr/>
        </p:nvSpPr>
        <p:spPr>
          <a:xfrm>
            <a:off x="5911819" y="6396637"/>
            <a:ext cx="62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출처</a:t>
            </a:r>
            <a:r>
              <a:rPr kumimoji="1" lang="en-US" altLang="ko-Kore-KR" dirty="0"/>
              <a:t>:https://</a:t>
            </a:r>
            <a:r>
              <a:rPr kumimoji="1" lang="en-US" altLang="ko-Kore-KR" dirty="0" err="1"/>
              <a:t>spark.apache.org</a:t>
            </a:r>
            <a:r>
              <a:rPr kumimoji="1" lang="en-US" altLang="ko-Kore-KR" dirty="0"/>
              <a:t>/docs/latest/</a:t>
            </a:r>
            <a:r>
              <a:rPr kumimoji="1" lang="en-US" altLang="ko-Kore-KR" dirty="0" err="1"/>
              <a:t>sql</a:t>
            </a:r>
            <a:r>
              <a:rPr kumimoji="1" lang="en-US" altLang="ko-Kore-KR" dirty="0"/>
              <a:t>-data-</a:t>
            </a:r>
            <a:r>
              <a:rPr kumimoji="1" lang="en-US" altLang="ko-Kore-KR" dirty="0" err="1"/>
              <a:t>sources.html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56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0129CD-D22E-BA48-AAA5-39869930A30D}"/>
              </a:ext>
            </a:extLst>
          </p:cNvPr>
          <p:cNvSpPr/>
          <p:nvPr/>
        </p:nvSpPr>
        <p:spPr>
          <a:xfrm>
            <a:off x="196528" y="233159"/>
            <a:ext cx="2392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Parquet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39BFA-2968-B547-B552-5502FA0B85D0}"/>
              </a:ext>
            </a:extLst>
          </p:cNvPr>
          <p:cNvSpPr/>
          <p:nvPr/>
        </p:nvSpPr>
        <p:spPr>
          <a:xfrm>
            <a:off x="2191428" y="1528493"/>
            <a:ext cx="826634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2000" b="1" dirty="0"/>
              <a:t>파퀘란</a:t>
            </a:r>
            <a:r>
              <a:rPr lang="en-US" altLang="ko-Kore-KR" sz="2000" b="1" dirty="0"/>
              <a:t>?</a:t>
            </a:r>
            <a:r>
              <a:rPr lang="en-US" altLang="ko-KR" sz="2000" b="1" dirty="0"/>
              <a:t>?</a:t>
            </a:r>
          </a:p>
          <a:p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ko-Kore-KR" altLang="en-US" dirty="0"/>
              <a:t>스파크 기본 파일 시스템</a:t>
            </a: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en-US" altLang="ko-Kore-KR" dirty="0"/>
              <a:t>Column based</a:t>
            </a:r>
            <a:r>
              <a:rPr lang="ko-Kore-KR" altLang="en-US" dirty="0"/>
              <a:t> </a:t>
            </a:r>
            <a:r>
              <a:rPr lang="en-US" altLang="ko-Kore-KR" dirty="0"/>
              <a:t>storage format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장기 보관에 적합</a:t>
            </a:r>
            <a:r>
              <a:rPr lang="en-US" altLang="ko-Kore-KR" dirty="0"/>
              <a:t>, </a:t>
            </a:r>
            <a:r>
              <a:rPr lang="ko-Kore-KR" altLang="en-US" dirty="0"/>
              <a:t>복합 데이터 타입 지원</a:t>
            </a:r>
            <a:r>
              <a:rPr lang="en-US" altLang="ko-Kore-KR" dirty="0"/>
              <a:t> , error recovery</a:t>
            </a:r>
            <a:r>
              <a:rPr lang="ko-Kore-KR" altLang="en-US" dirty="0"/>
              <a:t>가능</a:t>
            </a:r>
            <a:endParaRPr lang="en-US" altLang="ko-Kore-KR" dirty="0"/>
          </a:p>
          <a:p>
            <a:endParaRPr lang="en-US" altLang="ko-Kore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49A00D-669B-1A40-B034-A0E0CD000E27}"/>
              </a:ext>
            </a:extLst>
          </p:cNvPr>
          <p:cNvSpPr/>
          <p:nvPr/>
        </p:nvSpPr>
        <p:spPr>
          <a:xfrm>
            <a:off x="2191428" y="3482848"/>
            <a:ext cx="82663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2000" b="1" dirty="0"/>
              <a:t>파퀘</a:t>
            </a:r>
            <a:r>
              <a:rPr lang="en-US" altLang="ko-Kore-KR" sz="2000" b="1" dirty="0"/>
              <a:t> Read or Write</a:t>
            </a:r>
          </a:p>
          <a:p>
            <a:endParaRPr lang="en-US" altLang="ko-Kore-KR" dirty="0"/>
          </a:p>
          <a:p>
            <a:r>
              <a:rPr lang="en-US" altLang="ko-Kore-KR" dirty="0"/>
              <a:t>Read: </a:t>
            </a:r>
            <a:r>
              <a:rPr lang="ko-Kore-KR" altLang="en-US" dirty="0"/>
              <a:t>다른 데이터 소스와는 다르게 </a:t>
            </a:r>
            <a:r>
              <a:rPr lang="en-US" altLang="ko-Kore-KR" dirty="0" err="1"/>
              <a:t>inferSchema</a:t>
            </a:r>
            <a:r>
              <a:rPr lang="en-US" altLang="ko-Kore-KR" dirty="0"/>
              <a:t>,</a:t>
            </a:r>
            <a:r>
              <a:rPr lang="ko-Kore-KR" altLang="en-US" dirty="0"/>
              <a:t> 스키마 파악이 필요 없음</a:t>
            </a:r>
            <a:r>
              <a:rPr lang="en-US" altLang="ko-Kore-KR" dirty="0"/>
              <a:t>. </a:t>
            </a:r>
            <a:r>
              <a:rPr lang="ko-Kore-KR" altLang="en-US" dirty="0"/>
              <a:t>파일 내부에 스키마가 내장되어 있음</a:t>
            </a:r>
            <a:r>
              <a:rPr lang="en-US" altLang="ko-Kore-KR" dirty="0"/>
              <a:t>.</a:t>
            </a:r>
          </a:p>
          <a:p>
            <a:endParaRPr lang="en-US" altLang="ko-Kore-KR" dirty="0"/>
          </a:p>
          <a:p>
            <a:r>
              <a:rPr lang="en-US" altLang="ko-Kore-KR" dirty="0"/>
              <a:t>Write: </a:t>
            </a:r>
            <a:r>
              <a:rPr lang="ko-Kore-KR" altLang="en-US" dirty="0"/>
              <a:t>파일의 경로만 명시하면 알아서 분할 되어 저장</a:t>
            </a:r>
            <a:r>
              <a:rPr lang="en-US" altLang="ko-Kore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56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A22587-9959-7242-8761-09ECD6EC6241}"/>
              </a:ext>
            </a:extLst>
          </p:cNvPr>
          <p:cNvSpPr/>
          <p:nvPr/>
        </p:nvSpPr>
        <p:spPr>
          <a:xfrm>
            <a:off x="371610" y="270758"/>
            <a:ext cx="2627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고급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I/O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14A10C-F53E-9748-932E-3A2459953488}"/>
              </a:ext>
            </a:extLst>
          </p:cNvPr>
          <p:cNvSpPr/>
          <p:nvPr/>
        </p:nvSpPr>
        <p:spPr>
          <a:xfrm>
            <a:off x="2105703" y="1785669"/>
            <a:ext cx="826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파티셔닝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데이터를 어디에 저장할지 제어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디렉토리 별로 컬럼 데이터 </a:t>
            </a:r>
            <a:r>
              <a:rPr lang="ko-KR" altLang="en-US" dirty="0" err="1"/>
              <a:t>인코딩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  </a:t>
            </a:r>
            <a:r>
              <a:rPr lang="ko-KR" altLang="en-US" dirty="0"/>
              <a:t>데이터를 읽을 때 전체를 스캔하지 않고 필요한 컬럼만 읽을 수 있음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D4FBFF-829B-034E-83B2-56F72B2A4584}"/>
              </a:ext>
            </a:extLst>
          </p:cNvPr>
          <p:cNvSpPr/>
          <p:nvPr/>
        </p:nvSpPr>
        <p:spPr>
          <a:xfrm>
            <a:off x="2105703" y="3537854"/>
            <a:ext cx="826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2</a:t>
            </a:r>
            <a:r>
              <a:rPr lang="en-US" altLang="ko-KR" dirty="0"/>
              <a:t>.   </a:t>
            </a:r>
            <a:r>
              <a:rPr lang="ko-Kore-KR" altLang="en-US" dirty="0"/>
              <a:t>버켓팅</a:t>
            </a:r>
            <a:endParaRPr lang="en-US" altLang="ko-KR" dirty="0"/>
          </a:p>
          <a:p>
            <a:r>
              <a:rPr lang="en-US" altLang="ko-KR" dirty="0"/>
              <a:t>-    </a:t>
            </a:r>
            <a:r>
              <a:rPr lang="ko-KR" altLang="en-US" dirty="0"/>
              <a:t>동일한 </a:t>
            </a:r>
            <a:r>
              <a:rPr lang="ko-KR" altLang="en-US" dirty="0" err="1"/>
              <a:t>버킷</a:t>
            </a:r>
            <a:r>
              <a:rPr lang="ko-KR" altLang="en-US" dirty="0"/>
              <a:t> 아이디를 가진 데이터가 하나의 물리적 파티션에 </a:t>
            </a:r>
            <a:r>
              <a:rPr lang="ko-KR" altLang="en-US" dirty="0" err="1"/>
              <a:t>모여있음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읽을 때 </a:t>
            </a:r>
            <a:r>
              <a:rPr lang="ko-KR" altLang="en-US" dirty="0" err="1"/>
              <a:t>셔플</a:t>
            </a:r>
            <a:r>
              <a:rPr lang="ko-KR" altLang="en-US" dirty="0"/>
              <a:t> 일어나지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사용 방식에 맞게 알맞게 </a:t>
            </a:r>
            <a:r>
              <a:rPr lang="ko-KR" altLang="en-US" dirty="0" err="1"/>
              <a:t>파티셔닝됨</a:t>
            </a:r>
            <a:r>
              <a:rPr lang="en-US" altLang="ko-KR" dirty="0"/>
              <a:t>.</a:t>
            </a:r>
          </a:p>
          <a:p>
            <a:endParaRPr lang="en-US" altLang="ko-Kore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D7D95B-905F-FB40-A02F-4BEAA0B15BEE}"/>
              </a:ext>
            </a:extLst>
          </p:cNvPr>
          <p:cNvSpPr/>
          <p:nvPr/>
        </p:nvSpPr>
        <p:spPr>
          <a:xfrm>
            <a:off x="2105703" y="5276166"/>
            <a:ext cx="826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그외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파일 압축</a:t>
            </a:r>
            <a:r>
              <a:rPr lang="en-US" altLang="ko-KR" dirty="0"/>
              <a:t>, </a:t>
            </a:r>
            <a:r>
              <a:rPr lang="ko-KR" altLang="en-US" dirty="0" err="1"/>
              <a:t>익스큐터를</a:t>
            </a:r>
            <a:r>
              <a:rPr lang="ko-KR" altLang="en-US" dirty="0"/>
              <a:t> 이용해 병렬로 데이터 읽기</a:t>
            </a:r>
            <a:r>
              <a:rPr lang="en-US" altLang="ko-KR" dirty="0"/>
              <a:t>, </a:t>
            </a:r>
            <a:r>
              <a:rPr lang="ko-KR" altLang="en-US" dirty="0"/>
              <a:t>병렬로 데이터 쓰기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maxRecordPerFile</a:t>
            </a:r>
            <a:r>
              <a:rPr lang="ko-KR" altLang="en-US" dirty="0"/>
              <a:t>을 통한 파일 크기 조정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복합 데이터 유형 쓰기 </a:t>
            </a:r>
            <a:r>
              <a:rPr lang="en-US" altLang="ko-KR" dirty="0"/>
              <a:t>(</a:t>
            </a:r>
            <a:r>
              <a:rPr lang="en-US" altLang="ko-KR" dirty="0" err="1"/>
              <a:t>parquet,ORC</a:t>
            </a:r>
            <a:r>
              <a:rPr lang="en-US" altLang="ko-KR" dirty="0"/>
              <a:t>)</a:t>
            </a:r>
          </a:p>
          <a:p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42612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F9AC-1C8B-3247-B31B-E098C2936BF4}"/>
              </a:ext>
            </a:extLst>
          </p:cNvPr>
          <p:cNvSpPr/>
          <p:nvPr/>
        </p:nvSpPr>
        <p:spPr>
          <a:xfrm>
            <a:off x="-1" y="0"/>
            <a:ext cx="632861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7F214-56DE-B149-B5BA-E8094D4FBCC3}"/>
              </a:ext>
            </a:extLst>
          </p:cNvPr>
          <p:cNvSpPr txBox="1"/>
          <p:nvPr/>
        </p:nvSpPr>
        <p:spPr>
          <a:xfrm>
            <a:off x="1564104" y="2721114"/>
            <a:ext cx="4283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/>
              <a:t>발제에</a:t>
            </a:r>
            <a:r>
              <a:rPr kumimoji="1" lang="ko-KR" altLang="en-US" sz="4000" dirty="0"/>
              <a:t> 앞서</a:t>
            </a:r>
            <a:r>
              <a:rPr kumimoji="1" lang="en-US" altLang="ko-KR" sz="4000" dirty="0"/>
              <a:t>…</a:t>
            </a:r>
            <a:endParaRPr kumimoji="1" lang="ko-Kore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C65C8-0DEA-7345-B9A8-F017BE3558C8}"/>
              </a:ext>
            </a:extLst>
          </p:cNvPr>
          <p:cNvSpPr txBox="1"/>
          <p:nvPr/>
        </p:nvSpPr>
        <p:spPr>
          <a:xfrm>
            <a:off x="6906126" y="818148"/>
            <a:ext cx="498107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000" b="1" dirty="0"/>
              <a:t>이해를 돕기 위해 챕터 순서를 임의로 조정했습니다</a:t>
            </a:r>
            <a:r>
              <a:rPr kumimoji="1" lang="en-US" altLang="ko-KR" sz="2000" b="1" dirty="0"/>
              <a:t>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CH.11 -7-8-9</a:t>
            </a:r>
            <a:r>
              <a:rPr kumimoji="1" lang="ko-KR" altLang="en-US" sz="2000" b="1" dirty="0"/>
              <a:t> 순서</a:t>
            </a:r>
            <a:endParaRPr kumimoji="1" lang="en-US" altLang="ko-KR" sz="2000" b="1" dirty="0"/>
          </a:p>
          <a:p>
            <a:endParaRPr kumimoji="1" lang="en-US" altLang="ko-Kore-KR" sz="2000" b="1" dirty="0"/>
          </a:p>
          <a:p>
            <a:pPr marL="342900" indent="-342900">
              <a:buAutoNum type="arabicPeriod" startAt="2"/>
            </a:pPr>
            <a:r>
              <a:rPr kumimoji="1" lang="en-US" altLang="ko-KR" sz="2000" b="1" dirty="0"/>
              <a:t>Pandas</a:t>
            </a:r>
            <a:r>
              <a:rPr kumimoji="1" lang="ko-KR" altLang="en-US" sz="2000" b="1" dirty="0"/>
              <a:t> 개념과 겹치는 부분은 배제했습니다</a:t>
            </a:r>
            <a:r>
              <a:rPr kumimoji="1" lang="en-US" altLang="ko-KR" sz="2000" b="1" dirty="0"/>
              <a:t>.</a:t>
            </a:r>
          </a:p>
          <a:p>
            <a:pPr marL="342900" indent="-342900">
              <a:buAutoNum type="arabicPeriod" startAt="2"/>
            </a:pPr>
            <a:endParaRPr kumimoji="1" lang="en-US" altLang="ko-Kore-KR" sz="2000" b="1" dirty="0"/>
          </a:p>
          <a:p>
            <a:pPr marL="342900" indent="-342900">
              <a:buAutoNum type="arabicPeriod" startAt="2"/>
            </a:pPr>
            <a:r>
              <a:rPr kumimoji="1" lang="ko-KR" altLang="en-US" sz="2000" b="1" dirty="0"/>
              <a:t>책에서 당연하게 사용되지만 설명이 부족하다고 생각되는 부분을 정리했습니다</a:t>
            </a:r>
            <a:r>
              <a:rPr kumimoji="1" lang="en-US" altLang="ko-KR" sz="2000" b="1" dirty="0"/>
              <a:t>.</a:t>
            </a:r>
          </a:p>
          <a:p>
            <a:pPr marL="342900" indent="-342900">
              <a:buAutoNum type="arabicPeriod" startAt="2"/>
            </a:pPr>
            <a:endParaRPr kumimoji="1" lang="en-US" altLang="ko-Kore-KR" sz="2000" b="1" dirty="0"/>
          </a:p>
          <a:p>
            <a:pPr marL="342900" indent="-342900">
              <a:buAutoNum type="arabicPeriod" startAt="2"/>
            </a:pPr>
            <a:r>
              <a:rPr kumimoji="1" lang="ko-KR" altLang="en-US" sz="2000" b="1" dirty="0"/>
              <a:t>이전 세션에서 언급된 부분을 중점적으로 정리했습니다</a:t>
            </a:r>
            <a:r>
              <a:rPr kumimoji="1" lang="en-US" altLang="ko-KR" sz="2000" b="1" dirty="0"/>
              <a:t>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Ex.parquet</a:t>
            </a:r>
            <a:endParaRPr kumimoji="1" lang="en-US" altLang="ko-KR" sz="2000" b="1" dirty="0"/>
          </a:p>
          <a:p>
            <a:pPr marL="342900" indent="-342900">
              <a:buAutoNum type="arabicPeriod" startAt="2"/>
            </a:pPr>
            <a:endParaRPr kumimoji="1" lang="en-US" altLang="ko-Kore-KR" sz="2000" b="1" dirty="0"/>
          </a:p>
          <a:p>
            <a:pPr marL="342900" indent="-342900">
              <a:buAutoNum type="arabicPeriod" startAt="2"/>
            </a:pPr>
            <a:r>
              <a:rPr kumimoji="1" lang="ko-KR" altLang="en-US" sz="2000" b="1" dirty="0"/>
              <a:t>실습보다는 개념 중심으로 준비했습니다</a:t>
            </a:r>
            <a:r>
              <a:rPr kumimoji="1" lang="en-US" altLang="ko-KR" sz="2000" b="1" dirty="0"/>
              <a:t>.</a:t>
            </a:r>
            <a:r>
              <a:rPr kumimoji="1" lang="ko-KR" altLang="en-US" sz="2000" b="1" dirty="0"/>
              <a:t> </a:t>
            </a:r>
            <a:r>
              <a:rPr kumimoji="1" lang="ko-Kore-KR" altLang="en-US" sz="2000" b="1" dirty="0"/>
              <a:t>실습은</a:t>
            </a:r>
            <a:r>
              <a:rPr kumimoji="1" lang="ko-KR" altLang="en-US" sz="2000" b="1" dirty="0"/>
              <a:t> 개별적으로</a:t>
            </a:r>
            <a:r>
              <a:rPr kumimoji="1" lang="en-US" altLang="ko-KR" sz="2000" b="1" dirty="0"/>
              <a:t>!</a:t>
            </a:r>
          </a:p>
          <a:p>
            <a:pPr marL="342900" indent="-342900">
              <a:buAutoNum type="arabicPeriod" startAt="2"/>
            </a:pPr>
            <a:endParaRPr kumimoji="1" lang="en-US" altLang="ko-KR" sz="2000" b="1" dirty="0"/>
          </a:p>
          <a:p>
            <a:pPr marL="342900" indent="-342900">
              <a:buAutoNum type="arabicPeriod" startAt="2"/>
            </a:pPr>
            <a:r>
              <a:rPr kumimoji="1" lang="ko-KR" altLang="en-US" sz="2000" b="1" dirty="0"/>
              <a:t>그리고 </a:t>
            </a:r>
            <a:r>
              <a:rPr kumimoji="1" lang="en-US" altLang="ko-KR" sz="2000" b="1" dirty="0"/>
              <a:t>Dataset</a:t>
            </a:r>
            <a:r>
              <a:rPr kumimoji="1" lang="ko-KR" altLang="en-US" sz="2000" b="1" dirty="0"/>
              <a:t>의 경우 </a:t>
            </a:r>
            <a:r>
              <a:rPr kumimoji="1" lang="en-US" altLang="ko-KR" sz="2000" b="1" dirty="0"/>
              <a:t>JAVA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중심으로 했습니다</a:t>
            </a:r>
            <a:r>
              <a:rPr kumimoji="1" lang="en-US" altLang="ko-KR" sz="2000" b="1" dirty="0"/>
              <a:t>.</a:t>
            </a:r>
          </a:p>
          <a:p>
            <a:pPr marL="342900" indent="-342900">
              <a:buAutoNum type="arabicPeriod" startAt="2"/>
            </a:pPr>
            <a:endParaRPr kumimoji="1" lang="en-US" altLang="ko-KR" sz="2000" b="1" dirty="0"/>
          </a:p>
          <a:p>
            <a:pPr marL="342900" indent="-342900">
              <a:buAutoNum type="arabicPeriod" startAt="2"/>
            </a:pP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6568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E64785-9E91-EC4A-95BC-E2E795B16592}"/>
              </a:ext>
            </a:extLst>
          </p:cNvPr>
          <p:cNvSpPr/>
          <p:nvPr/>
        </p:nvSpPr>
        <p:spPr>
          <a:xfrm>
            <a:off x="324658" y="318884"/>
            <a:ext cx="2336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5C1BA-F5AA-FD40-B546-7A80CF3EF481}"/>
              </a:ext>
            </a:extLst>
          </p:cNvPr>
          <p:cNvSpPr txBox="1"/>
          <p:nvPr/>
        </p:nvSpPr>
        <p:spPr>
          <a:xfrm>
            <a:off x="1492926" y="1636295"/>
            <a:ext cx="9408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Dataset</a:t>
            </a:r>
            <a:r>
              <a:rPr kumimoji="1" lang="ko-KR" altLang="en-US" dirty="0"/>
              <a:t>은 구조적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기본타입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DataFrame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Row</a:t>
            </a:r>
            <a:r>
              <a:rPr kumimoji="1" lang="ko-KR" altLang="en-US" dirty="0"/>
              <a:t>타입의 </a:t>
            </a:r>
            <a:r>
              <a:rPr kumimoji="1" lang="en-US" altLang="ko-KR" dirty="0"/>
              <a:t>Dataset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Dataset</a:t>
            </a:r>
            <a:r>
              <a:rPr kumimoji="1" lang="ko-KR" altLang="en-US" dirty="0"/>
              <a:t>은 자바 </a:t>
            </a:r>
            <a:r>
              <a:rPr kumimoji="1" lang="ko-KR" altLang="en-US" dirty="0" err="1"/>
              <a:t>가상머신을</a:t>
            </a:r>
            <a:r>
              <a:rPr kumimoji="1" lang="ko-KR" altLang="en-US" dirty="0"/>
              <a:t> 사용하는 자바</a:t>
            </a:r>
            <a:r>
              <a:rPr kumimoji="1" lang="en-US" altLang="ko-KR" dirty="0"/>
              <a:t>,</a:t>
            </a:r>
            <a:r>
              <a:rPr kumimoji="1" lang="ko-KR" altLang="en-US" dirty="0"/>
              <a:t>스칼라에서만 사용가능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스파크는 </a:t>
            </a:r>
            <a:r>
              <a:rPr kumimoji="1" lang="ko-KR" altLang="en-US" dirty="0" err="1"/>
              <a:t>타입형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이고 다양한 타입들을 제공함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DataFrame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Row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Dataset</a:t>
            </a:r>
            <a:r>
              <a:rPr kumimoji="1" lang="ko-KR" altLang="en-US" dirty="0"/>
              <a:t>은 이러한 타입들을 다양하게 활용 가능하다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쉽게 생각해 보면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Dataset= </a:t>
            </a:r>
            <a:r>
              <a:rPr kumimoji="1" lang="en-US" altLang="ko-KR" dirty="0" err="1"/>
              <a:t>DataFrame</a:t>
            </a:r>
            <a:r>
              <a:rPr kumimoji="1" lang="en-US" altLang="ko-KR" dirty="0"/>
              <a:t> +</a:t>
            </a:r>
            <a:r>
              <a:rPr kumimoji="1" lang="ko-KR" altLang="en-US" dirty="0" err="1"/>
              <a:t>타입정보</a:t>
            </a:r>
            <a:r>
              <a:rPr kumimoji="1" lang="ko-KR" altLang="en-US" dirty="0"/>
              <a:t> </a:t>
            </a:r>
            <a:r>
              <a:rPr kumimoji="1" lang="en-US" altLang="ko-KR" dirty="0"/>
              <a:t>or Dataset=</a:t>
            </a:r>
            <a:r>
              <a:rPr kumimoji="1" lang="en-US" altLang="ko-KR" dirty="0" err="1"/>
              <a:t>DataFrame+RDD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Dataset</a:t>
            </a:r>
            <a:r>
              <a:rPr kumimoji="1" lang="ko-KR" altLang="en-US" dirty="0"/>
              <a:t>은 타입 안정성이 요구되는 작업에서 유용하다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Dataset</a:t>
            </a:r>
            <a:r>
              <a:rPr kumimoji="1" lang="ko-KR" altLang="en-US" dirty="0"/>
              <a:t>은 자바 환경에서만 이루어져서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011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E64785-9E91-EC4A-95BC-E2E795B16592}"/>
              </a:ext>
            </a:extLst>
          </p:cNvPr>
          <p:cNvSpPr/>
          <p:nvPr/>
        </p:nvSpPr>
        <p:spPr>
          <a:xfrm>
            <a:off x="203321" y="222631"/>
            <a:ext cx="3878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5C1BA-F5AA-FD40-B546-7A80CF3EF481}"/>
              </a:ext>
            </a:extLst>
          </p:cNvPr>
          <p:cNvSpPr txBox="1"/>
          <p:nvPr/>
        </p:nvSpPr>
        <p:spPr>
          <a:xfrm>
            <a:off x="1391652" y="2008522"/>
            <a:ext cx="9408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이건</a:t>
            </a:r>
            <a:r>
              <a:rPr kumimoji="1" lang="en-US" altLang="ko-KR" sz="2800" dirty="0"/>
              <a:t>…</a:t>
            </a:r>
            <a:r>
              <a:rPr kumimoji="1" lang="ko-KR" altLang="en-US" sz="2800" dirty="0"/>
              <a:t> 실습을 자바로 해야하는데</a:t>
            </a:r>
            <a:r>
              <a:rPr kumimoji="1" lang="en-US" altLang="ko-KR" sz="2800" dirty="0"/>
              <a:t>..</a:t>
            </a:r>
          </a:p>
          <a:p>
            <a:r>
              <a:rPr kumimoji="1" lang="ko-KR" altLang="en-US" sz="2800" dirty="0"/>
              <a:t>관심 있으신 분들은 </a:t>
            </a:r>
            <a:r>
              <a:rPr kumimoji="1" lang="en-US" altLang="ko-KR" sz="2800" dirty="0" err="1"/>
              <a:t>Eclipse+Maven</a:t>
            </a:r>
            <a:r>
              <a:rPr kumimoji="1" lang="ko-KR" altLang="en-US" sz="2800" dirty="0"/>
              <a:t>을 활용</a:t>
            </a:r>
            <a:r>
              <a:rPr kumimoji="1"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81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D17F1F3-1EED-E84C-95E7-71CFEE35FFC3}"/>
              </a:ext>
            </a:extLst>
          </p:cNvPr>
          <p:cNvSpPr/>
          <p:nvPr/>
        </p:nvSpPr>
        <p:spPr>
          <a:xfrm>
            <a:off x="783771" y="2173184"/>
            <a:ext cx="2636323" cy="26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RDD</a:t>
            </a:r>
            <a:endParaRPr kumimoji="1" lang="ko-Kore-KR" altLang="en-US" sz="3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6C9583-8982-8645-BD8E-596B9F0D5C6F}"/>
              </a:ext>
            </a:extLst>
          </p:cNvPr>
          <p:cNvSpPr/>
          <p:nvPr/>
        </p:nvSpPr>
        <p:spPr>
          <a:xfrm>
            <a:off x="5246914" y="2636322"/>
            <a:ext cx="1973284" cy="196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RDD</a:t>
            </a:r>
            <a:endParaRPr kumimoji="1" lang="ko-Kore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7A9877-801A-8E4E-B96F-5E236F1E86C2}"/>
              </a:ext>
            </a:extLst>
          </p:cNvPr>
          <p:cNvSpPr/>
          <p:nvPr/>
        </p:nvSpPr>
        <p:spPr>
          <a:xfrm>
            <a:off x="9583387" y="3135086"/>
            <a:ext cx="1971304" cy="11519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결과물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Ex)5,”</a:t>
            </a:r>
            <a:r>
              <a:rPr kumimoji="1" lang="ko-KR" altLang="en-US" dirty="0"/>
              <a:t>문자열</a:t>
            </a:r>
            <a:r>
              <a:rPr kumimoji="1" lang="en-US" altLang="ko-KR" dirty="0"/>
              <a:t>”</a:t>
            </a:r>
          </a:p>
          <a:p>
            <a:pPr algn="ctr"/>
            <a:endParaRPr kumimoji="1" lang="ko-Kore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F44CEA0-01E2-254E-9791-341058E558E1}"/>
              </a:ext>
            </a:extLst>
          </p:cNvPr>
          <p:cNvSpPr/>
          <p:nvPr/>
        </p:nvSpPr>
        <p:spPr>
          <a:xfrm>
            <a:off x="3895106" y="3289465"/>
            <a:ext cx="1021278" cy="676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9CE1BB7F-C14B-2E4A-A77D-79EC7DCE7BF2}"/>
              </a:ext>
            </a:extLst>
          </p:cNvPr>
          <p:cNvSpPr/>
          <p:nvPr/>
        </p:nvSpPr>
        <p:spPr>
          <a:xfrm>
            <a:off x="7891153" y="3289465"/>
            <a:ext cx="1021278" cy="6768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ABF41-8ECB-364F-B2C4-ADC423FA6EDB}"/>
              </a:ext>
            </a:extLst>
          </p:cNvPr>
          <p:cNvSpPr txBox="1"/>
          <p:nvPr/>
        </p:nvSpPr>
        <p:spPr>
          <a:xfrm>
            <a:off x="7550728" y="2704581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액션</a:t>
            </a:r>
            <a:endParaRPr kumimoji="1" lang="en-US" altLang="ko-Kore-KR" dirty="0"/>
          </a:p>
          <a:p>
            <a:r>
              <a:rPr kumimoji="1" lang="en-US" altLang="ko-Kore-KR" dirty="0" err="1"/>
              <a:t>Ex.count,min,max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85E39-D311-494C-B6F1-801EC260D412}"/>
              </a:ext>
            </a:extLst>
          </p:cNvPr>
          <p:cNvSpPr txBox="1"/>
          <p:nvPr/>
        </p:nvSpPr>
        <p:spPr>
          <a:xfrm>
            <a:off x="3546765" y="2366135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트랜스포메이션</a:t>
            </a:r>
            <a:endParaRPr kumimoji="1" lang="en-US" altLang="ko-KR" dirty="0"/>
          </a:p>
          <a:p>
            <a:r>
              <a:rPr kumimoji="1" lang="en-US" altLang="ko-KR" dirty="0"/>
              <a:t>Ex. </a:t>
            </a:r>
            <a:r>
              <a:rPr kumimoji="1" lang="en-US" altLang="ko-KR" dirty="0" err="1"/>
              <a:t>Filter,map,join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43E7CE-0E80-9042-A7D5-04C2C5411C90}"/>
              </a:ext>
            </a:extLst>
          </p:cNvPr>
          <p:cNvSpPr/>
          <p:nvPr/>
        </p:nvSpPr>
        <p:spPr>
          <a:xfrm>
            <a:off x="238583" y="519475"/>
            <a:ext cx="6616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Transformation, Action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88FE4C-CBA6-6444-9B2C-BB9C1E42C06E}"/>
              </a:ext>
            </a:extLst>
          </p:cNvPr>
          <p:cNvSpPr/>
          <p:nvPr/>
        </p:nvSpPr>
        <p:spPr>
          <a:xfrm>
            <a:off x="9091664" y="6211669"/>
            <a:ext cx="3100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출처</a:t>
            </a:r>
            <a:endParaRPr lang="en-US" altLang="ko-Kore-KR" dirty="0"/>
          </a:p>
          <a:p>
            <a:r>
              <a:rPr lang="ko-Kore-KR" altLang="en-US" dirty="0"/>
              <a:t>https://12bme.tistory.com/434</a:t>
            </a:r>
          </a:p>
        </p:txBody>
      </p:sp>
    </p:spTree>
    <p:extLst>
      <p:ext uri="{BB962C8B-B14F-4D97-AF65-F5344CB8AC3E}">
        <p14:creationId xmlns:p14="http://schemas.microsoft.com/office/powerpoint/2010/main" val="342593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A4753-13EA-224E-ABE5-90D83C95D0C2}"/>
              </a:ext>
            </a:extLst>
          </p:cNvPr>
          <p:cNvSpPr/>
          <p:nvPr/>
        </p:nvSpPr>
        <p:spPr>
          <a:xfrm>
            <a:off x="736509" y="319682"/>
            <a:ext cx="3813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lias metho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D13956-0243-3246-ABEB-A2598E15359B}"/>
              </a:ext>
            </a:extLst>
          </p:cNvPr>
          <p:cNvSpPr/>
          <p:nvPr/>
        </p:nvSpPr>
        <p:spPr>
          <a:xfrm>
            <a:off x="736509" y="17714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from pyspark.sql.functions import sum, count, avg, expr</a:t>
            </a:r>
          </a:p>
          <a:p>
            <a:r>
              <a:rPr lang="ko-Kore-KR" altLang="en-US" dirty="0"/>
              <a:t>df.select(</a:t>
            </a:r>
          </a:p>
          <a:p>
            <a:r>
              <a:rPr lang="ko-Kore-KR" altLang="en-US" dirty="0"/>
              <a:t>    count("Quantity").</a:t>
            </a:r>
            <a:r>
              <a:rPr lang="ko-Kore-KR" altLang="en-US" dirty="0">
                <a:highlight>
                  <a:srgbClr val="FFFF00"/>
                </a:highlight>
              </a:rPr>
              <a:t>alias</a:t>
            </a:r>
            <a:r>
              <a:rPr lang="ko-Kore-KR" altLang="en-US" dirty="0"/>
              <a:t>("total_transactions"))\</a:t>
            </a:r>
          </a:p>
          <a:p>
            <a:r>
              <a:rPr lang="ko-Kore-KR" altLang="en-US" dirty="0"/>
              <a:t>.</a:t>
            </a:r>
            <a:r>
              <a:rPr lang="ko-Kore-KR" altLang="en-US" dirty="0">
                <a:highlight>
                  <a:srgbClr val="FFFF00"/>
                </a:highlight>
              </a:rPr>
              <a:t>selectExpr</a:t>
            </a:r>
            <a:r>
              <a:rPr lang="ko-Kore-KR" altLang="en-US" dirty="0"/>
              <a:t>("total_transactions").show()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8D2AD9-18F4-FE43-8CE1-20EBD667D658}"/>
              </a:ext>
            </a:extLst>
          </p:cNvPr>
          <p:cNvSpPr/>
          <p:nvPr/>
        </p:nvSpPr>
        <p:spPr>
          <a:xfrm>
            <a:off x="609600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출처https://spark.apache.org/docs/latest/api/python/pyspark.sql.html?highlight=alias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3268E-9AE4-E441-8AC8-5A9589EACF04}"/>
              </a:ext>
            </a:extLst>
          </p:cNvPr>
          <p:cNvSpPr txBox="1"/>
          <p:nvPr/>
        </p:nvSpPr>
        <p:spPr>
          <a:xfrm>
            <a:off x="6972299" y="1909970"/>
            <a:ext cx="460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/>
              <a:t>새로운</a:t>
            </a:r>
            <a:r>
              <a:rPr kumimoji="1" lang="ko-KR" altLang="en-US" dirty="0"/>
              <a:t> 데이터프레임을 만드는 것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데이터 프레임 이름은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로 설정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컬럼 이름은 데이터 프레임 이름과 같다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3330A132-C7E5-F140-8B4F-4FDB61EBAB85}"/>
              </a:ext>
            </a:extLst>
          </p:cNvPr>
          <p:cNvSpPr/>
          <p:nvPr/>
        </p:nvSpPr>
        <p:spPr>
          <a:xfrm rot="5400000">
            <a:off x="2469090" y="3298767"/>
            <a:ext cx="824738" cy="47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6D6FD-6782-C84D-8D93-8D5EC479A488}"/>
              </a:ext>
            </a:extLst>
          </p:cNvPr>
          <p:cNvSpPr txBox="1"/>
          <p:nvPr/>
        </p:nvSpPr>
        <p:spPr>
          <a:xfrm>
            <a:off x="7181849" y="3703492"/>
            <a:ext cx="4600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덧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selectExpr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Select</a:t>
            </a:r>
            <a:r>
              <a:rPr kumimoji="1" lang="ko-KR" altLang="en-US" dirty="0"/>
              <a:t>와 같이 </a:t>
            </a:r>
            <a:r>
              <a:rPr kumimoji="1" lang="en-US" altLang="ko-KR" dirty="0"/>
              <a:t>column</a:t>
            </a:r>
            <a:r>
              <a:rPr kumimoji="1" lang="ko-KR" altLang="en-US" dirty="0"/>
              <a:t>을 가져오는 역할을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</a:t>
            </a:r>
            <a:r>
              <a:rPr kumimoji="1" lang="en-US" altLang="ko-KR" dirty="0"/>
              <a:t>!</a:t>
            </a:r>
            <a:r>
              <a:rPr kumimoji="1" lang="ko-KR" altLang="en-US" dirty="0"/>
              <a:t> 정확히 말하면 </a:t>
            </a:r>
            <a:r>
              <a:rPr kumimoji="1" lang="en-US" altLang="ko-KR" dirty="0" err="1"/>
              <a:t>Sql</a:t>
            </a:r>
            <a:r>
              <a:rPr kumimoji="1" lang="ko-KR" altLang="en-US" dirty="0"/>
              <a:t>문에서 추가적인 연산을 위해서 </a:t>
            </a:r>
            <a:r>
              <a:rPr kumimoji="1" lang="ko-KR" altLang="en-US" dirty="0" err="1"/>
              <a:t>사용하는거임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69671F1A-76DC-EF43-9897-349F4F32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4637087"/>
            <a:ext cx="30734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0726F5-334A-384A-B8A0-D79B2E5D6DC7}"/>
              </a:ext>
            </a:extLst>
          </p:cNvPr>
          <p:cNvSpPr/>
          <p:nvPr/>
        </p:nvSpPr>
        <p:spPr>
          <a:xfrm>
            <a:off x="556609" y="367010"/>
            <a:ext cx="418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metho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92192-5986-4742-A202-13C84B61A9DF}"/>
              </a:ext>
            </a:extLst>
          </p:cNvPr>
          <p:cNvSpPr txBox="1"/>
          <p:nvPr/>
        </p:nvSpPr>
        <p:spPr>
          <a:xfrm>
            <a:off x="1945104" y="1817365"/>
            <a:ext cx="83017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df.cache</a:t>
            </a:r>
            <a:r>
              <a:rPr kumimoji="1" lang="en-US" altLang="ko-Kore-KR" dirty="0"/>
              <a:t>()</a:t>
            </a:r>
          </a:p>
          <a:p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기존 </a:t>
            </a:r>
            <a:r>
              <a:rPr kumimoji="1" lang="en-US" altLang="ko-KR" dirty="0" err="1"/>
              <a:t>pyspark</a:t>
            </a:r>
            <a:r>
              <a:rPr kumimoji="1" lang="ko-KR" altLang="en-US" dirty="0"/>
              <a:t>구문에서 데이터프레임을 이용한 액션을 취할 때 </a:t>
            </a:r>
            <a:r>
              <a:rPr kumimoji="1" lang="ko-KR" altLang="en-US" dirty="0" err="1"/>
              <a:t>빠르게해줌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매 </a:t>
            </a:r>
            <a:r>
              <a:rPr kumimoji="1" lang="ko-KR" altLang="en-US" dirty="0" err="1"/>
              <a:t>액션마다</a:t>
            </a:r>
            <a:r>
              <a:rPr kumimoji="1" lang="ko-KR" altLang="en-US" dirty="0"/>
              <a:t> 데이터프레임 메모리에 </a:t>
            </a:r>
            <a:r>
              <a:rPr kumimoji="1" lang="ko-KR" altLang="en-US" dirty="0" err="1"/>
              <a:t>안생겨도</a:t>
            </a:r>
            <a:r>
              <a:rPr kumimoji="1" lang="ko-KR" altLang="en-US" dirty="0"/>
              <a:t> 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캐시라는 함수를 통해 메모리 상에 계속 올려 놓는다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자주 쓰는 데이터프레임은 메모리 상에 올려두는 것이 좋다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r>
              <a:rPr kumimoji="1" lang="ko-KR" altLang="en-US" dirty="0"/>
              <a:t>출처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https://jaeyung1001.tistory.com/59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394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7504F8-C886-5E43-9BFC-D59649DA93CB}"/>
              </a:ext>
            </a:extLst>
          </p:cNvPr>
          <p:cNvSpPr/>
          <p:nvPr/>
        </p:nvSpPr>
        <p:spPr>
          <a:xfrm>
            <a:off x="872722" y="367010"/>
            <a:ext cx="3550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metho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B2A97-158C-D640-ACF5-CF6B1E94A7F4}"/>
              </a:ext>
            </a:extLst>
          </p:cNvPr>
          <p:cNvSpPr txBox="1"/>
          <p:nvPr/>
        </p:nvSpPr>
        <p:spPr>
          <a:xfrm>
            <a:off x="1945104" y="1817365"/>
            <a:ext cx="8301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Agg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aggregate:</a:t>
            </a:r>
            <a:r>
              <a:rPr kumimoji="1" lang="ko-KR" altLang="en-US" dirty="0"/>
              <a:t>집합 의 약자입니다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lang="en-US" altLang="ko-Kore-KR" dirty="0"/>
              <a:t>Compute aggregates and returns the result as a </a:t>
            </a:r>
            <a:r>
              <a:rPr lang="en-US" altLang="ko-Kore-KR" dirty="0" err="1"/>
              <a:t>DataFrame</a:t>
            </a:r>
            <a:r>
              <a:rPr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즉</a:t>
            </a:r>
            <a:r>
              <a:rPr kumimoji="1" lang="ko-KR" altLang="en-US" dirty="0"/>
              <a:t> 여러 집계처리들을 한번에 수행해서 데이터프레임으로 결과를 </a:t>
            </a:r>
            <a:r>
              <a:rPr kumimoji="1" lang="ko-KR" altLang="en-US" dirty="0" err="1"/>
              <a:t>리턴해줍니다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groupBy</a:t>
            </a:r>
            <a:r>
              <a:rPr kumimoji="1" lang="ko-KR" altLang="en-US" dirty="0"/>
              <a:t>함수를 쓴 다음 </a:t>
            </a:r>
            <a:r>
              <a:rPr kumimoji="1" lang="en-US" altLang="ko-KR" dirty="0"/>
              <a:t>grouped</a:t>
            </a:r>
            <a:r>
              <a:rPr kumimoji="1" lang="ko-KR" altLang="en-US" dirty="0"/>
              <a:t>된 객체에 </a:t>
            </a:r>
            <a:r>
              <a:rPr kumimoji="1" lang="en-US" altLang="ko-KR" dirty="0" err="1"/>
              <a:t>agg</a:t>
            </a:r>
            <a:r>
              <a:rPr kumimoji="1" lang="ko-KR" altLang="en-US" dirty="0"/>
              <a:t>함수를 써서  데이터프레임으로 나타낼 </a:t>
            </a:r>
            <a:r>
              <a:rPr kumimoji="1" lang="ko-KR" altLang="en-US" dirty="0" err="1"/>
              <a:t>집계처리를</a:t>
            </a:r>
            <a:r>
              <a:rPr kumimoji="1" lang="ko-KR" altLang="en-US" dirty="0"/>
              <a:t> 한번에 나타낼 수 있습니다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Ex)</a:t>
            </a:r>
          </a:p>
          <a:p>
            <a:r>
              <a:rPr kumimoji="1" lang="en-US" altLang="ko-Kore-KR" dirty="0"/>
              <a:t>from </a:t>
            </a:r>
            <a:r>
              <a:rPr kumimoji="1" lang="en-US" altLang="ko-Kore-KR" dirty="0" err="1"/>
              <a:t>pyspark.sql.functions</a:t>
            </a:r>
            <a:r>
              <a:rPr kumimoji="1" lang="en-US" altLang="ko-Kore-KR" dirty="0"/>
              <a:t> import count</a:t>
            </a:r>
          </a:p>
          <a:p>
            <a:r>
              <a:rPr kumimoji="1" lang="en-US" altLang="ko-Kore-KR" dirty="0" err="1"/>
              <a:t>df.groupBy</a:t>
            </a:r>
            <a:r>
              <a:rPr kumimoji="1" lang="en-US" altLang="ko-Kore-KR" dirty="0"/>
              <a:t>("</a:t>
            </a:r>
            <a:r>
              <a:rPr kumimoji="1" lang="en-US" altLang="ko-Kore-KR" dirty="0" err="1"/>
              <a:t>InvoiceNo</a:t>
            </a:r>
            <a:r>
              <a:rPr kumimoji="1" lang="en-US" altLang="ko-Kore-KR" dirty="0"/>
              <a:t>").</a:t>
            </a:r>
            <a:r>
              <a:rPr kumimoji="1" lang="en-US" altLang="ko-Kore-KR" dirty="0" err="1"/>
              <a:t>agg</a:t>
            </a:r>
            <a:r>
              <a:rPr kumimoji="1" lang="en-US" altLang="ko-Kore-KR" dirty="0"/>
              <a:t>(count("Quantity").alias("</a:t>
            </a:r>
            <a:r>
              <a:rPr kumimoji="1" lang="en-US" altLang="ko-Kore-KR" dirty="0" err="1"/>
              <a:t>quan</a:t>
            </a:r>
            <a:r>
              <a:rPr kumimoji="1" lang="en-US" altLang="ko-Kore-KR" dirty="0"/>
              <a:t>"), expr("count(Quantity)")).show()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4025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594945-AB58-6E45-A8C6-DB6B43175C37}"/>
              </a:ext>
            </a:extLst>
          </p:cNvPr>
          <p:cNvSpPr/>
          <p:nvPr/>
        </p:nvSpPr>
        <p:spPr>
          <a:xfrm>
            <a:off x="239280" y="367010"/>
            <a:ext cx="4817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윈도우 함수란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F98537-541D-C84E-A405-C14379D6547E}"/>
              </a:ext>
            </a:extLst>
          </p:cNvPr>
          <p:cNvSpPr/>
          <p:nvPr/>
        </p:nvSpPr>
        <p:spPr>
          <a:xfrm>
            <a:off x="2008624" y="1745994"/>
            <a:ext cx="8266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ore-KR" dirty="0"/>
              <a:t>Row</a:t>
            </a:r>
            <a:r>
              <a:rPr lang="ko-Kore-KR" altLang="en-US" dirty="0"/>
              <a:t>간 연산을 위해서 만들어진 </a:t>
            </a:r>
            <a:r>
              <a:rPr lang="en-US" altLang="ko-Kore-KR" dirty="0"/>
              <a:t>function</a:t>
            </a:r>
            <a:r>
              <a:rPr lang="ko-Kore-KR" altLang="en-US" dirty="0"/>
              <a:t>이다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스파크는 </a:t>
            </a:r>
            <a:r>
              <a:rPr lang="en-US" altLang="ko-Kore-KR" dirty="0"/>
              <a:t>3 </a:t>
            </a:r>
            <a:r>
              <a:rPr lang="ko-Kore-KR" altLang="en-US" dirty="0"/>
              <a:t>종류의 윈도우 함수를 지원한다</a:t>
            </a:r>
            <a:r>
              <a:rPr lang="en-US" altLang="ko-Kore-KR" dirty="0"/>
              <a:t>.</a:t>
            </a:r>
            <a:r>
              <a:rPr lang="en-US" altLang="ko-KR" dirty="0"/>
              <a:t>(</a:t>
            </a:r>
            <a:r>
              <a:rPr lang="ko-KR" altLang="en-US" dirty="0"/>
              <a:t>랭크</a:t>
            </a:r>
            <a:r>
              <a:rPr lang="en-US" altLang="ko-KR" dirty="0"/>
              <a:t>,</a:t>
            </a:r>
            <a:r>
              <a:rPr lang="ko-KR" altLang="en-US" dirty="0"/>
              <a:t>분석</a:t>
            </a:r>
            <a:r>
              <a:rPr lang="en-US" altLang="ko-KR" dirty="0"/>
              <a:t>,</a:t>
            </a:r>
            <a:r>
              <a:rPr lang="ko-KR" altLang="en-US" dirty="0"/>
              <a:t>집계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윈도우 함수를 이용하여 데이터프레임 내에 있는 </a:t>
            </a:r>
            <a:r>
              <a:rPr lang="en-US" altLang="ko-Kore-KR" dirty="0"/>
              <a:t>row</a:t>
            </a:r>
            <a:r>
              <a:rPr lang="ko-Kore-KR" altLang="en-US" dirty="0"/>
              <a:t>들 간의 랭킹</a:t>
            </a:r>
            <a:r>
              <a:rPr lang="en-US" altLang="ko-Kore-KR" dirty="0"/>
              <a:t>, </a:t>
            </a:r>
            <a:r>
              <a:rPr lang="ko-Kore-KR" altLang="en-US" dirty="0"/>
              <a:t>분석</a:t>
            </a:r>
            <a:r>
              <a:rPr lang="en-US" altLang="ko-Kore-KR" dirty="0"/>
              <a:t>,</a:t>
            </a:r>
            <a:r>
              <a:rPr lang="ko-Kore-KR" altLang="en-US" dirty="0"/>
              <a:t>집계를 나타낼 수 있다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ko-Kore-KR" altLang="en-US" dirty="0"/>
              <a:t>윈도우 함수의 첫번째 단계는 윈도우 명세를 만드는 것이다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그 다음 집계</a:t>
            </a:r>
            <a:r>
              <a:rPr lang="en-US" altLang="ko-Kore-KR" dirty="0"/>
              <a:t>,</a:t>
            </a:r>
            <a:r>
              <a:rPr lang="ko-Kore-KR" altLang="en-US" dirty="0"/>
              <a:t>랭크</a:t>
            </a:r>
            <a:r>
              <a:rPr lang="en-US" altLang="ko-Kore-KR" dirty="0"/>
              <a:t>, </a:t>
            </a:r>
            <a:r>
              <a:rPr lang="ko-Kore-KR" altLang="en-US" dirty="0"/>
              <a:t>분석 함수 중 자신이 원하는 함수를 사용한다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ore-KR" altLang="en-US" dirty="0"/>
              <a:t>컬럼명</a:t>
            </a:r>
            <a:r>
              <a:rPr lang="en-US" altLang="ko-Kore-KR" dirty="0"/>
              <a:t>, </a:t>
            </a:r>
            <a:r>
              <a:rPr lang="ko-Kore-KR" altLang="en-US" dirty="0"/>
              <a:t>표현식을 윈도우 명세와 같이 전달한다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ko-Kore-KR" altLang="en-US" dirty="0"/>
              <a:t>그 다음 원래 테이블에서 </a:t>
            </a:r>
            <a:r>
              <a:rPr lang="en-US" altLang="ko-Kore-KR" dirty="0"/>
              <a:t>select</a:t>
            </a:r>
            <a:r>
              <a:rPr lang="ko-Kore-KR" altLang="en-US" dirty="0"/>
              <a:t>구문을 이용해 데이터를 나타냅니다</a:t>
            </a:r>
            <a:r>
              <a:rPr lang="en-US" altLang="ko-Kore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ore-KR" dirty="0"/>
          </a:p>
          <a:p>
            <a:pPr marL="285750" indent="-285750">
              <a:buFontTx/>
              <a:buChar char="-"/>
            </a:pPr>
            <a:r>
              <a:rPr lang="ko-Kore-KR" altLang="en-US" dirty="0"/>
              <a:t>스파크 완벽 가이드 </a:t>
            </a:r>
            <a:r>
              <a:rPr lang="en-US" altLang="ko-Kore-KR" dirty="0"/>
              <a:t>2</a:t>
            </a:r>
            <a:r>
              <a:rPr lang="en-US" altLang="ko-KR" dirty="0"/>
              <a:t>12pg~215pg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8519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1101</Words>
  <Application>Microsoft Macintosh PowerPoint</Application>
  <PresentationFormat>와이드스크린</PresentationFormat>
  <Paragraphs>179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스파크 완벽 가이드 CH7,8,9,11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스파크 완벽 가이드 CH7,8,9,11</dc:title>
  <dc:creator>안 지훈</dc:creator>
  <cp:lastModifiedBy>안 지훈</cp:lastModifiedBy>
  <cp:revision>26</cp:revision>
  <dcterms:created xsi:type="dcterms:W3CDTF">2020-10-09T13:56:09Z</dcterms:created>
  <dcterms:modified xsi:type="dcterms:W3CDTF">2020-10-10T01:50:06Z</dcterms:modified>
</cp:coreProperties>
</file>