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0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A6A8-DD77-FD4C-8269-D77721EA76AE}" type="datetimeFigureOut">
              <a:rPr lang="en-US" smtClean="0"/>
              <a:t>5/6/19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D7376-2BC0-A447-8285-8348C206E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xsigman.shinyapps.io/winedup_shiny_a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5" Type="http://schemas.openxmlformats.org/officeDocument/2006/relationships/image" Target="../media/image7.tiff"/><Relationship Id="rId6" Type="http://schemas.openxmlformats.org/officeDocument/2006/relationships/image" Target="../media/image8.tiff"/><Relationship Id="rId7" Type="http://schemas.openxmlformats.org/officeDocument/2006/relationships/image" Target="../media/image9.tiff"/><Relationship Id="rId8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winedApp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77129"/>
            <a:ext cx="8358747" cy="1484026"/>
          </a:xfrm>
        </p:spPr>
        <p:txBody>
          <a:bodyPr>
            <a:normAutofit/>
          </a:bodyPr>
          <a:lstStyle/>
          <a:p>
            <a:r>
              <a:rPr lang="en-US" dirty="0" smtClean="0"/>
              <a:t>Wine Recommendation + Analysis R Shiny App 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653666" y="5711252"/>
            <a:ext cx="221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Alexander </a:t>
            </a:r>
            <a:r>
              <a:rPr lang="en-US" dirty="0" err="1" smtClean="0"/>
              <a:t>Sigman</a:t>
            </a:r>
            <a:endParaRPr lang="en-US" dirty="0" smtClean="0"/>
          </a:p>
          <a:p>
            <a:r>
              <a:rPr lang="en-US" dirty="0" smtClean="0"/>
              <a:t>NYCDSA</a:t>
            </a:r>
          </a:p>
          <a:p>
            <a:r>
              <a:rPr lang="en-US" dirty="0" smtClean="0"/>
              <a:t>May 2019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8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wines, the correlation between price and points awarded is not strongly positive (in some cases, it is negative)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6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wines, the correlation between price and points awarded is not strongly positive (in some cases, it is negative) </a:t>
            </a:r>
          </a:p>
          <a:p>
            <a:endParaRPr lang="en-US" dirty="0"/>
          </a:p>
          <a:p>
            <a:r>
              <a:rPr lang="en-US" dirty="0" smtClean="0"/>
              <a:t>No significant difference in trends for red vs. white wines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11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most wines, the correlation between price and points awarded is not strongly positive (in some cases, it is negative) </a:t>
            </a:r>
          </a:p>
          <a:p>
            <a:endParaRPr lang="en-US" dirty="0"/>
          </a:p>
          <a:p>
            <a:r>
              <a:rPr lang="en-US" dirty="0" smtClean="0"/>
              <a:t>No significant difference in trends for red vs. white wines </a:t>
            </a:r>
          </a:p>
          <a:p>
            <a:endParaRPr lang="en-US" dirty="0"/>
          </a:p>
          <a:p>
            <a:r>
              <a:rPr lang="en-US" dirty="0" smtClean="0"/>
              <a:t>The US, Italy, and France are most represented in the dataset (unsurprisingly)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9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most wines, the correlation between price and points awarded is not strongly positive (in some cases, it is negative) </a:t>
            </a:r>
          </a:p>
          <a:p>
            <a:endParaRPr lang="en-US" dirty="0"/>
          </a:p>
          <a:p>
            <a:r>
              <a:rPr lang="en-US" dirty="0" smtClean="0"/>
              <a:t>No significant difference in trends for red vs. white wines </a:t>
            </a:r>
          </a:p>
          <a:p>
            <a:endParaRPr lang="en-US" dirty="0"/>
          </a:p>
          <a:p>
            <a:r>
              <a:rPr lang="en-US" dirty="0" smtClean="0"/>
              <a:t>The US, Italy, and France are most represented in the dataset (unsurprisingly) </a:t>
            </a:r>
          </a:p>
          <a:p>
            <a:endParaRPr lang="en-US" dirty="0"/>
          </a:p>
          <a:p>
            <a:r>
              <a:rPr lang="en-US" dirty="0" smtClean="0"/>
              <a:t>Most wines between $4-$50/bottle</a:t>
            </a:r>
            <a:r>
              <a:rPr lang="mr-IN" dirty="0" smtClean="0"/>
              <a:t>…</a:t>
            </a:r>
            <a:r>
              <a:rPr lang="en-US" dirty="0" smtClean="0"/>
              <a:t>with a few outliers in the $1000-2000 range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4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larger dataset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larger dataset</a:t>
            </a:r>
          </a:p>
          <a:p>
            <a:r>
              <a:rPr lang="en-US" dirty="0" smtClean="0"/>
              <a:t>Enable user to determine if wine distributed in local  area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08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on larger dataset</a:t>
            </a:r>
          </a:p>
          <a:p>
            <a:r>
              <a:rPr lang="en-US" dirty="0" smtClean="0"/>
              <a:t>Enable user to determine if wine distributed in local area</a:t>
            </a:r>
          </a:p>
          <a:p>
            <a:r>
              <a:rPr lang="en-US" dirty="0" smtClean="0"/>
              <a:t>Use data to predict price based upon existing features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0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Q.: Would you like to try a Petit </a:t>
            </a:r>
            <a:r>
              <a:rPr lang="en-US" dirty="0" err="1" smtClean="0"/>
              <a:t>Verdot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81" y="2235200"/>
            <a:ext cx="2476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79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Q.: Would you like to try a Petit </a:t>
            </a:r>
            <a:r>
              <a:rPr lang="en-US" dirty="0" err="1" smtClean="0"/>
              <a:t>Verdot</a:t>
            </a:r>
            <a:r>
              <a:rPr lang="en-US" dirty="0" smtClean="0"/>
              <a:t>? </a:t>
            </a:r>
            <a:endParaRPr lang="en-US" dirty="0"/>
          </a:p>
          <a:p>
            <a:r>
              <a:rPr lang="en-US" dirty="0" smtClean="0"/>
              <a:t>A.: I’m kind of dehydrated</a:t>
            </a:r>
            <a:r>
              <a:rPr lang="mr-IN" dirty="0" smtClean="0"/>
              <a:t>…</a:t>
            </a:r>
            <a:r>
              <a:rPr lang="en-US" dirty="0" smtClean="0"/>
              <a:t>how about a grand </a:t>
            </a:r>
            <a:r>
              <a:rPr lang="en-US" dirty="0" err="1" smtClean="0"/>
              <a:t>verre</a:t>
            </a:r>
            <a:r>
              <a:rPr lang="en-US" dirty="0" smtClean="0"/>
              <a:t> </a:t>
            </a:r>
            <a:r>
              <a:rPr lang="en-US" dirty="0" err="1" smtClean="0"/>
              <a:t>d’eau</a:t>
            </a:r>
            <a:r>
              <a:rPr lang="en-US" dirty="0" smtClean="0"/>
              <a:t>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Cheers!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[Questions?]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00" y="602266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3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App: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https://lxsigman.shinyapps.io/winedup_shiny_app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4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0. Target Users: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026"/>
            <a:ext cx="2578308" cy="257830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08" y="1992026"/>
            <a:ext cx="3619500" cy="224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808" y="2003789"/>
            <a:ext cx="3492500" cy="2324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308" y="4239926"/>
            <a:ext cx="2901013" cy="19304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8530" y="4339652"/>
            <a:ext cx="3063470" cy="20312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308" y="2465798"/>
            <a:ext cx="2501692" cy="18738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7732" y="4327889"/>
            <a:ext cx="2151089" cy="215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3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The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Ca. 36,000 wine reviews from Wine Enthusiast site </a:t>
            </a:r>
          </a:p>
          <a:p>
            <a:endParaRPr lang="en-US" dirty="0" smtClean="0"/>
          </a:p>
          <a:p>
            <a:r>
              <a:rPr lang="en-US" b="1" dirty="0" smtClean="0"/>
              <a:t>Relevant Columns: </a:t>
            </a:r>
            <a:r>
              <a:rPr lang="en-US" dirty="0" smtClean="0"/>
              <a:t>country, province, region/</a:t>
            </a:r>
            <a:r>
              <a:rPr lang="en-US" dirty="0" err="1" smtClean="0"/>
              <a:t>subregion</a:t>
            </a:r>
            <a:r>
              <a:rPr lang="en-US" dirty="0" smtClean="0"/>
              <a:t>, variety, winery,  title, description [review], price [per bottle], points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191" y="4127500"/>
            <a:ext cx="27305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1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Pre-Processing 1: Red/White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 not tagged as red/white/other </a:t>
            </a:r>
          </a:p>
          <a:p>
            <a:endParaRPr lang="en-US" dirty="0" smtClean="0"/>
          </a:p>
          <a:p>
            <a:r>
              <a:rPr lang="en-US" b="1" dirty="0" smtClean="0"/>
              <a:t>Method 1: </a:t>
            </a:r>
            <a:r>
              <a:rPr lang="en-US" dirty="0" smtClean="0"/>
              <a:t>parse titles for wine (partial and partially unreliable)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357" y="3948034"/>
            <a:ext cx="2004643" cy="290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Data Pre-Processing 1: Red/White Tagging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Rows not tagged as red/white/other </a:t>
            </a:r>
          </a:p>
          <a:p>
            <a:endParaRPr lang="en-US" dirty="0" smtClean="0"/>
          </a:p>
          <a:p>
            <a:r>
              <a:rPr lang="en-US" b="1" dirty="0" smtClean="0"/>
              <a:t>Method 1: </a:t>
            </a:r>
            <a:r>
              <a:rPr lang="en-US" dirty="0" smtClean="0"/>
              <a:t>parse titles for wine (partial and partially unreliable) </a:t>
            </a:r>
          </a:p>
          <a:p>
            <a:endParaRPr lang="en-US" dirty="0"/>
          </a:p>
          <a:p>
            <a:r>
              <a:rPr lang="en-US" b="1" dirty="0" smtClean="0"/>
              <a:t>Method 2: </a:t>
            </a:r>
            <a:r>
              <a:rPr lang="en-US" dirty="0" smtClean="0"/>
              <a:t>join with wine variety tables scraped from Wikipedia wine varieties page (using </a:t>
            </a:r>
            <a:r>
              <a:rPr lang="en-US" dirty="0" err="1" smtClean="0"/>
              <a:t>rvest</a:t>
            </a:r>
            <a:r>
              <a:rPr lang="en-US" dirty="0" smtClean="0"/>
              <a:t>) [100% success!]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4800600"/>
            <a:ext cx="3962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Data Pre-processing 2: Keyword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1" y="2336872"/>
            <a:ext cx="11647358" cy="43337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[Using </a:t>
            </a:r>
            <a:r>
              <a:rPr lang="en-US" dirty="0" err="1" smtClean="0"/>
              <a:t>nltk</a:t>
            </a:r>
            <a:r>
              <a:rPr lang="en-US" dirty="0" smtClean="0"/>
              <a:t>] </a:t>
            </a:r>
          </a:p>
          <a:p>
            <a:endParaRPr lang="en-US" dirty="0"/>
          </a:p>
          <a:p>
            <a:r>
              <a:rPr lang="en-US" b="1" dirty="0" smtClean="0"/>
              <a:t>Step 1: </a:t>
            </a:r>
            <a:r>
              <a:rPr lang="en-US" dirty="0" smtClean="0"/>
              <a:t>Tokenize words in descriptions, filtering for stop words + custom stop words (e.g., ‘wine’, ‘drink’, ‘nose’, ‘glass’, ‘grape’) </a:t>
            </a:r>
          </a:p>
          <a:p>
            <a:endParaRPr lang="en-US" dirty="0"/>
          </a:p>
          <a:p>
            <a:r>
              <a:rPr lang="en-US" b="1" dirty="0" smtClean="0"/>
              <a:t>Step 2: </a:t>
            </a:r>
            <a:r>
              <a:rPr lang="en-US" smtClean="0"/>
              <a:t>Bigram collection  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Step 3: </a:t>
            </a:r>
            <a:r>
              <a:rPr lang="en-US" dirty="0" smtClean="0"/>
              <a:t>POS tagging </a:t>
            </a:r>
          </a:p>
          <a:p>
            <a:endParaRPr lang="en-US" dirty="0"/>
          </a:p>
          <a:p>
            <a:r>
              <a:rPr lang="en-US" b="1" dirty="0" smtClean="0"/>
              <a:t>Step 4: </a:t>
            </a:r>
            <a:r>
              <a:rPr lang="en-US" dirty="0" smtClean="0"/>
              <a:t>Frequency rank-based filtering </a:t>
            </a:r>
          </a:p>
          <a:p>
            <a:endParaRPr lang="en-US" dirty="0"/>
          </a:p>
          <a:p>
            <a:r>
              <a:rPr lang="en-US" b="1" dirty="0" smtClean="0"/>
              <a:t>Step 5: </a:t>
            </a:r>
            <a:r>
              <a:rPr lang="en-US" dirty="0" smtClean="0"/>
              <a:t>Manual filtering (for appropriate descriptive terms)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32" y="3657600"/>
            <a:ext cx="4306368" cy="22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21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Data Pre-Processing 3: Missing Country Values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Filled in manually (only ca. 10 such values)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0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Site Structure + Content: A Taste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078" y="2458387"/>
            <a:ext cx="5245210" cy="347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968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209</TotalTime>
  <Words>513</Words>
  <Application>Microsoft Macintosh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Mangal</vt:lpstr>
      <vt:lpstr>Trebuchet MS</vt:lpstr>
      <vt:lpstr>Arial</vt:lpstr>
      <vt:lpstr>Berlin</vt:lpstr>
      <vt:lpstr>winedApp</vt:lpstr>
      <vt:lpstr>The App: </vt:lpstr>
      <vt:lpstr>0. Target Users: </vt:lpstr>
      <vt:lpstr>1. The Data </vt:lpstr>
      <vt:lpstr>2. Data Pre-Processing 1: Red/White Tagging</vt:lpstr>
      <vt:lpstr>2. Data Pre-Processing 1: Red/White Tagging</vt:lpstr>
      <vt:lpstr>3. Data Pre-processing 2: Keyword Derivation</vt:lpstr>
      <vt:lpstr>4. Data Pre-Processing 3: Missing Country Values </vt:lpstr>
      <vt:lpstr>5. Site Structure + Content: A Taste </vt:lpstr>
      <vt:lpstr>Conclusions </vt:lpstr>
      <vt:lpstr>Conclusions </vt:lpstr>
      <vt:lpstr>Conclusions </vt:lpstr>
      <vt:lpstr>Conclusions </vt:lpstr>
      <vt:lpstr>Future Work </vt:lpstr>
      <vt:lpstr>Future Work </vt:lpstr>
      <vt:lpstr>Future Work </vt:lpstr>
      <vt:lpstr>Coda</vt:lpstr>
      <vt:lpstr>Coda</vt:lpstr>
      <vt:lpstr>Cheers! 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winedApp</dc:title>
  <dc:creator>SIGMAN Alexander Theodore</dc:creator>
  <cp:lastModifiedBy>SIGMAN Alexander Theodore</cp:lastModifiedBy>
  <cp:revision>27</cp:revision>
  <dcterms:created xsi:type="dcterms:W3CDTF">2019-05-06T21:24:54Z</dcterms:created>
  <dcterms:modified xsi:type="dcterms:W3CDTF">2019-05-07T00:54:47Z</dcterms:modified>
</cp:coreProperties>
</file>