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74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2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5214" autoAdjust="0"/>
  </p:normalViewPr>
  <p:slideViewPr>
    <p:cSldViewPr snapToGrid="0">
      <p:cViewPr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C04F-374B-4850-9B34-6834834DCD5E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8A43-3836-421C-BB56-7537DE6E3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revolutionanalytics.com/datasets/AirOnTime87to12/AirOnTime87to12.dataset.description.txt" TargetMode="External"/><Relationship Id="rId2" Type="http://schemas.openxmlformats.org/officeDocument/2006/relationships/hyperlink" Target="https://packages.revolutionanalytics.com/datasets/AirOnTime87to1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 err="1"/>
              <a:t>OutputFormat</a:t>
            </a:r>
            <a:endParaRPr lang="en-US" altLang="ko-KR" dirty="0"/>
          </a:p>
          <a:p>
            <a:pPr lvl="2"/>
            <a:r>
              <a:rPr lang="ko-KR" altLang="en-US" dirty="0" err="1"/>
              <a:t>맵리듀스</a:t>
            </a:r>
            <a:r>
              <a:rPr lang="ko-KR" altLang="en-US" dirty="0"/>
              <a:t> 프로그램이 수행한 출력 데이터 포맷을 정의한 추상 클래스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58076"/>
              </p:ext>
            </p:extLst>
          </p:nvPr>
        </p:nvGraphicFramePr>
        <p:xfrm>
          <a:off x="677331" y="2791747"/>
          <a:ext cx="10837336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223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7060113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OutputFormat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파일에 레코드를 출력할 때 사용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레코드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출력시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키와 값의 구분자는 탭을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출력으로 쓸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SequenceFileAsBinaryOutputFormat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바이너리 포맷의 키와 값을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컨테이너에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FilterOutputFormat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OutputFormat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클래스를 편리하게 사용할 수 있도록 한 래퍼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LazyOutputFormat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FileOutputFormat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상속 클래스는 출력 내용이 없어도 출력 파일을 생성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LazyOutputFormat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사용하면 첫 번째 레코드가 보내질 때만 출력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NullOutputFormat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출력 데이터가 없을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/>
              <a:t>Mapper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2"/>
            <a:r>
              <a:rPr lang="ko-KR" altLang="en-US" dirty="0"/>
              <a:t>키는 입력 파일의 라인 번호</a:t>
            </a:r>
            <a:r>
              <a:rPr lang="en-US" altLang="ko-KR" dirty="0"/>
              <a:t>, </a:t>
            </a:r>
            <a:r>
              <a:rPr lang="ko-KR" altLang="en-US" dirty="0"/>
              <a:t>값은 문장인 입력 파라미터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1" y="2551663"/>
            <a:ext cx="1033741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WordCountMapper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Text, Text,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.hasMoreElements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.nextToken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5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/>
              <a:t>Reducer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2"/>
            <a:r>
              <a:rPr lang="ko-KR" altLang="en-US" dirty="0"/>
              <a:t>글자와 글자 수로 구성된 입력 파라미터를 받아 글자 수를 합산하여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1" y="2551663"/>
            <a:ext cx="10337413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WordCountReducer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Reducer&lt;Text,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reduce(Text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	sum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드라이버 클래스 구현</a:t>
            </a:r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</a:t>
            </a:r>
            <a:r>
              <a:rPr lang="en-US" altLang="ko-KR" dirty="0"/>
              <a:t>Reducer</a:t>
            </a:r>
            <a:r>
              <a:rPr lang="ko-KR" altLang="en-US" dirty="0"/>
              <a:t>를 실행하는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68" y="2474823"/>
            <a:ext cx="80807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Configuration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Configuration();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2) {</a:t>
            </a:r>
            <a:endParaRPr lang="ko-KR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"Usage: </a:t>
            </a:r>
            <a:r>
              <a:rPr lang="en-US" altLang="ko-KR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&lt;input&gt; &lt;output&gt;"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Job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conf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.setJarByClass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.setMapperClass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WordCountMapper.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.setReducerClass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WordCountReducer.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//... </a:t>
            </a:r>
            <a:r>
              <a:rPr lang="en-US" altLang="ko-K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드라이버 클래스 구현</a:t>
            </a:r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</a:t>
            </a:r>
            <a:r>
              <a:rPr lang="en-US" altLang="ko-KR" dirty="0"/>
              <a:t>Reducer</a:t>
            </a:r>
            <a:r>
              <a:rPr lang="ko-KR" altLang="en-US" dirty="0"/>
              <a:t>를 실행하는 클래스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프로젝트 빌드</a:t>
            </a:r>
            <a:endParaRPr lang="en-US" altLang="ko-KR" dirty="0"/>
          </a:p>
          <a:p>
            <a:pPr lvl="2"/>
            <a:r>
              <a:rPr lang="en-US" altLang="ko-KR" dirty="0"/>
              <a:t>Run As &gt; Maven Build ... &gt; Goal: clean install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68" y="2474823"/>
            <a:ext cx="808077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//... </a:t>
            </a:r>
            <a:r>
              <a:rPr lang="en-US" altLang="ko-KR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.setInputFormatClass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TextInputFormat.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.setOutputFormatClass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TextOutputFormat.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.setOutputKeyClass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.setOutputValueClass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IntWritable.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FileInputFormat.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addInputPath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FileOutputFormat.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setOutputPath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Path(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.waitForCompletion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작성 클래스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결과의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결과를 로컬로 가져오기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9D165-AB12-41EC-A2FD-CB3E523A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1" y="2130875"/>
            <a:ext cx="80807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latin typeface="Consolas" panose="020B0609020204030204" pitchFamily="49" charset="0"/>
              </a:rPr>
              <a:t> jar myhadoop-0.0.1.jar </a:t>
            </a:r>
            <a:r>
              <a:rPr lang="en-US" altLang="ko-KR" sz="1400" dirty="0" err="1">
                <a:latin typeface="Consolas" panose="020B0609020204030204" pitchFamily="49" charset="0"/>
              </a:rPr>
              <a:t>myhadoop.WordCount</a:t>
            </a:r>
            <a:r>
              <a:rPr lang="en-US" altLang="ko-KR" sz="1400" dirty="0">
                <a:latin typeface="Consolas" panose="020B0609020204030204" pitchFamily="49" charset="0"/>
              </a:rPr>
              <a:t> /example/README.txt /output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8E2BD8-AE59-4485-9FAB-3B7A2D73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1" y="3248727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/output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/output/part-r-0000 | more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5DE3B-7B71-404C-9006-DDF2CA2D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0" y="4507806"/>
            <a:ext cx="9070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-get /output/part-r-0000 WordCount.txt</a:t>
            </a:r>
          </a:p>
        </p:txBody>
      </p:sp>
    </p:spTree>
    <p:extLst>
      <p:ext uri="{BB962C8B-B14F-4D97-AF65-F5344CB8AC3E}">
        <p14:creationId xmlns:p14="http://schemas.microsoft.com/office/powerpoint/2010/main" val="130298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C531-301B-42BD-A688-F696CB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미국 항공 데이터 맵 </a:t>
            </a:r>
            <a:r>
              <a:rPr lang="ko-KR" altLang="en-US" dirty="0" err="1"/>
              <a:t>리듀스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7C8CC-0FE0-4DF8-AE9B-A3C1923CC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데이터의 준비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다음 데이터를 받아 압축을 해제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https://packages.revolutionanalytics.com/datasets/AirOnTime87to12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/user/Hadoop/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디렉터리에 저장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데이터의 구성과 구조를 파악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참고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https://packages.revolutionanalytics.com/datasets/AirOnTime87to12/AirOnTime87to12.dataset.description.txt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2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목표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출발 지연 시간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DepDelay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컬럼이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초과인 레코드를 카운트하여 다음과 같은 포맷을 출력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DB3BB-A6EC-4642-9F55-E3D3305B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2" y="2178988"/>
            <a:ext cx="808077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1987,10	175568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1987,11	177218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1987,12	218858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2012,4	153453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2012,5	175546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2012,6	205523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2012,7	232461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2012,8	215957</a:t>
            </a:r>
          </a:p>
          <a:p>
            <a:pPr algn="l"/>
            <a:r>
              <a:rPr lang="en-US" altLang="ko-KR" sz="1400" dirty="0">
                <a:latin typeface="Consolas" panose="020B0609020204030204" pitchFamily="49" charset="0"/>
              </a:rPr>
              <a:t>2012,9	158063</a:t>
            </a:r>
          </a:p>
        </p:txBody>
      </p:sp>
    </p:spTree>
    <p:extLst>
      <p:ext uri="{BB962C8B-B14F-4D97-AF65-F5344CB8AC3E}">
        <p14:creationId xmlns:p14="http://schemas.microsoft.com/office/powerpoint/2010/main" val="29998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명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Field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선언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선언한 필드의 값을 받아올 수 있는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getter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메서드를 생성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12" y="2869270"/>
            <a:ext cx="808077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arriveDelayTime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departureDelayTime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uniqueCarrier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756860" cy="4720562"/>
          </a:xfrm>
        </p:spPr>
        <p:txBody>
          <a:bodyPr>
            <a:normAutofit/>
          </a:bodyPr>
          <a:lstStyle/>
          <a:p>
            <a:r>
              <a:rPr lang="en-US" altLang="ko-KR" dirty="0"/>
              <a:t>MapReduce </a:t>
            </a:r>
            <a:r>
              <a:rPr lang="ko-KR" altLang="en-US" dirty="0"/>
              <a:t>프로그램의 특성</a:t>
            </a:r>
            <a:endParaRPr lang="en-US" altLang="ko-KR" dirty="0"/>
          </a:p>
          <a:p>
            <a:pPr lvl="1"/>
            <a:r>
              <a:rPr lang="ko-KR" altLang="en-US" dirty="0" err="1"/>
              <a:t>맵과</a:t>
            </a:r>
            <a:r>
              <a:rPr lang="ko-KR" altLang="en-US" dirty="0"/>
              <a:t> 리듀스의 두 단계로 구성</a:t>
            </a:r>
            <a:endParaRPr lang="en-US" altLang="ko-KR" dirty="0"/>
          </a:p>
          <a:p>
            <a:pPr lvl="1"/>
            <a:r>
              <a:rPr lang="ko-KR" altLang="en-US" dirty="0" err="1"/>
              <a:t>맵과</a:t>
            </a:r>
            <a:r>
              <a:rPr lang="ko-KR" altLang="en-US" dirty="0"/>
              <a:t> </a:t>
            </a:r>
            <a:r>
              <a:rPr lang="ko-KR" altLang="en-US" dirty="0" err="1"/>
              <a:t>리듀스</a:t>
            </a:r>
            <a:r>
              <a:rPr lang="ko-KR" altLang="en-US" dirty="0"/>
              <a:t> 모두 입력으로 주어지는 데이터나 출력으로 내보내는 데이터가 모두 키와 </a:t>
            </a:r>
            <a:r>
              <a:rPr lang="ko-KR" altLang="en-US" dirty="0" err="1"/>
              <a:t>밸류로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 err="1"/>
              <a:t>맵의</a:t>
            </a:r>
            <a:r>
              <a:rPr lang="ko-KR" altLang="en-US" dirty="0"/>
              <a:t> 기본 동작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입력 데이터의 레코드를 하나씩 처리</a:t>
            </a:r>
            <a:endParaRPr lang="en-US" altLang="ko-KR" dirty="0"/>
          </a:p>
          <a:p>
            <a:pPr lvl="1"/>
            <a:r>
              <a:rPr lang="ko-KR" altLang="en-US" dirty="0"/>
              <a:t>입력 레코드는 하나의 키와 하나이 </a:t>
            </a:r>
            <a:r>
              <a:rPr lang="ko-KR" altLang="en-US" dirty="0" err="1"/>
              <a:t>밸류로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맵 단계에서는 주어진 입력 키와 </a:t>
            </a:r>
            <a:r>
              <a:rPr lang="ko-KR" altLang="en-US" dirty="0" err="1"/>
              <a:t>밸류를</a:t>
            </a:r>
            <a:r>
              <a:rPr lang="ko-KR" altLang="en-US" dirty="0"/>
              <a:t> 새로운 키와 </a:t>
            </a:r>
            <a:r>
              <a:rPr lang="ko-KR" altLang="en-US" dirty="0" err="1"/>
              <a:t>밸류로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모든 입력 레코드들이 </a:t>
            </a:r>
            <a:r>
              <a:rPr lang="ko-KR" altLang="en-US" dirty="0" err="1"/>
              <a:t>맵을</a:t>
            </a:r>
            <a:r>
              <a:rPr lang="ko-KR" altLang="en-US" dirty="0"/>
              <a:t> 통해 처리가 완료되면 </a:t>
            </a:r>
            <a:r>
              <a:rPr lang="ko-KR" altLang="en-US" dirty="0" err="1"/>
              <a:t>리듀스</a:t>
            </a:r>
            <a:r>
              <a:rPr lang="ko-KR" altLang="en-US" dirty="0"/>
              <a:t> 작업이 시작된다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C7F254-61D3-44BC-8832-86EB34FC68F9}"/>
              </a:ext>
            </a:extLst>
          </p:cNvPr>
          <p:cNvGrpSpPr>
            <a:grpSpLocks/>
          </p:cNvGrpSpPr>
          <p:nvPr/>
        </p:nvGrpSpPr>
        <p:grpSpPr bwMode="auto">
          <a:xfrm>
            <a:off x="2853530" y="2937421"/>
            <a:ext cx="6484939" cy="1150937"/>
            <a:chOff x="632520" y="2123092"/>
            <a:chExt cx="6484198" cy="1152128"/>
          </a:xfrm>
        </p:grpSpPr>
        <p:sp>
          <p:nvSpPr>
            <p:cNvPr id="5" name="모서리가 둥근 직사각형 1">
              <a:extLst>
                <a:ext uri="{FF2B5EF4-FFF2-40B4-BE49-F238E27FC236}">
                  <a16:creationId xmlns:a16="http://schemas.microsoft.com/office/drawing/2014/main" id="{FEA17D57-5B11-454E-910B-94EE6FE2505D}"/>
                </a:ext>
              </a:extLst>
            </p:cNvPr>
            <p:cNvSpPr/>
            <p:nvPr/>
          </p:nvSpPr>
          <p:spPr>
            <a:xfrm>
              <a:off x="3224612" y="2123092"/>
              <a:ext cx="1296839" cy="115212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맵</a:t>
              </a: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29A9103A-AD9A-43F3-986F-53ECD5E20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520" y="2375991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/>
                <a:t>   (k1, v1)</a:t>
              </a:r>
            </a:p>
            <a:p>
              <a:r>
                <a:rPr lang="ko-KR" altLang="en-US"/>
                <a:t>입력 레코드</a:t>
              </a:r>
            </a:p>
          </p:txBody>
        </p:sp>
        <p:sp>
          <p:nvSpPr>
            <p:cNvPr id="7" name="오른쪽 화살표 3">
              <a:extLst>
                <a:ext uri="{FF2B5EF4-FFF2-40B4-BE49-F238E27FC236}">
                  <a16:creationId xmlns:a16="http://schemas.microsoft.com/office/drawing/2014/main" id="{EDAF32E2-BED2-44F1-A9B4-D601F909F181}"/>
                </a:ext>
              </a:extLst>
            </p:cNvPr>
            <p:cNvSpPr/>
            <p:nvPr/>
          </p:nvSpPr>
          <p:spPr>
            <a:xfrm>
              <a:off x="2288094" y="2456812"/>
              <a:ext cx="533339" cy="4846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" name="오른쪽 화살표 7">
              <a:extLst>
                <a:ext uri="{FF2B5EF4-FFF2-40B4-BE49-F238E27FC236}">
                  <a16:creationId xmlns:a16="http://schemas.microsoft.com/office/drawing/2014/main" id="{D0E29EBB-A32F-41FE-BB26-9012F94A4128}"/>
                </a:ext>
              </a:extLst>
            </p:cNvPr>
            <p:cNvSpPr/>
            <p:nvPr/>
          </p:nvSpPr>
          <p:spPr>
            <a:xfrm>
              <a:off x="4923043" y="2455222"/>
              <a:ext cx="533339" cy="48468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2B6CE-3D71-4461-93BA-21DC1F23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946" y="2375991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/>
                <a:t>   (k2, v2)</a:t>
              </a:r>
            </a:p>
            <a:p>
              <a:r>
                <a:rPr lang="ko-KR" altLang="en-US"/>
                <a:t>출력 레코드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6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생성자 구현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csv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입력 받아 분할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저장하는 생성자 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47" y="2167046"/>
            <a:ext cx="853170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연도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월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항공사 코드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uniqueCarrier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lvl="2"/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6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분석 및 컬럼 데이터 반환을 위한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Parser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 작성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생성자 구현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csv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입력 받아 분할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저장하는 생성자 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147" y="2167046"/>
            <a:ext cx="8531706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항공기 출발 지연 시간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[16].length() != 0)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departureDelayTime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[16]);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항공기 도착 지연 시간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[26].length() != 0)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arriveDelayTime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[26]);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운항 거리 설정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[37].length() != 0)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columns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[37]);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"Error parsing a record:"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입력 키의 타입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입력 소스의 행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Text,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입력 데이터 행 내용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Text,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키의 타입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값의 타입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맵 출력 값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맵 출력 키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Text();</a:t>
            </a:r>
          </a:p>
          <a:p>
            <a:pPr lvl="1"/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9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...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cont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map(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첫 번째 행이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Header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skip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"YEAR"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AirlinePerformanceParser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키 설정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.getDepartureDelayTime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0)</a:t>
            </a:r>
          </a:p>
          <a:p>
            <a:pPr lvl="3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데이터 생성</a:t>
            </a:r>
          </a:p>
          <a:p>
            <a:pPr lvl="3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1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Reducer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B0475-2075-471E-9CDD-6FF30464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57" y="1826388"/>
            <a:ext cx="1007134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DelayCountReducer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	sum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 항공 데이터 </a:t>
            </a:r>
            <a:r>
              <a:rPr lang="en-US" altLang="ko-KR" dirty="0"/>
              <a:t>MapReduce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출발 지연 </a:t>
            </a:r>
            <a:r>
              <a:rPr lang="en-US" altLang="ko-KR" sz="2400" dirty="0"/>
              <a:t>MapReduce </a:t>
            </a:r>
            <a:r>
              <a:rPr lang="ko-KR" altLang="en-US" sz="2400" dirty="0"/>
              <a:t>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071349" cy="5625283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Driver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구현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예제를 참고하여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Mapper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Reducer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연결하여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맵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리듀스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프로그램을 작성해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일부 데이터를 대상으로 잘 작동하는지 테스트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전체 데이터를 대상으로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DepartureDelayCount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실행해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문제가 있으면 내용을 수정하고 분석을 완료해 봅시다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추가 과제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ArrDelay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도착 지연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컬럼의 값을 기반으로 도착 지연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MapReduce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프로그램을 작성해 봅시다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747DB-E2A1-4C0D-B099-83AD673F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135235"/>
            <a:ext cx="1007134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작동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테스트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jar myhadoop-0.0.1.jar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myhadoop.DepartureDelayCount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input/airOT2010*.csv output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완료 후 확인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output/part-r-00000</a:t>
            </a:r>
          </a:p>
        </p:txBody>
      </p:sp>
    </p:spTree>
    <p:extLst>
      <p:ext uri="{BB962C8B-B14F-4D97-AF65-F5344CB8AC3E}">
        <p14:creationId xmlns:p14="http://schemas.microsoft.com/office/powerpoint/2010/main" val="312517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A301-0DAC-4DF8-9EEA-389B9AC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40324-ABB0-4AF7-97F6-FC7CEBBCE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MapReduce </a:t>
            </a:r>
            <a:r>
              <a:rPr lang="ko-KR" altLang="en-US" dirty="0"/>
              <a:t>프로그램을 작성하게 되면 코드가 중복되는 경우가 많음</a:t>
            </a:r>
            <a:endParaRPr lang="en-US" altLang="ko-KR" dirty="0"/>
          </a:p>
          <a:p>
            <a:pPr lvl="1"/>
            <a:r>
              <a:rPr lang="ko-KR" altLang="en-US" dirty="0"/>
              <a:t>비슷한 종류의 </a:t>
            </a:r>
            <a:r>
              <a:rPr lang="en-US" altLang="ko-KR" dirty="0"/>
              <a:t>MapReduce </a:t>
            </a:r>
            <a:r>
              <a:rPr lang="ko-KR" altLang="en-US" dirty="0"/>
              <a:t>작업은 실행할 때 사용자가 정의한 파라미터에 따른</a:t>
            </a:r>
            <a:br>
              <a:rPr lang="en-US" altLang="ko-KR" dirty="0"/>
            </a:br>
            <a:r>
              <a:rPr lang="ko-KR" altLang="en-US" dirty="0"/>
              <a:t>분기를 통해 공통된 코드를 정리할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정의 옵션을 돕기 위한 </a:t>
            </a:r>
            <a:r>
              <a:rPr lang="ko-KR" altLang="en-US" dirty="0" err="1"/>
              <a:t>하둡의</a:t>
            </a:r>
            <a:r>
              <a:rPr lang="ko-KR" altLang="en-US" dirty="0"/>
              <a:t> 클래스들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GenericOptionsParser</a:t>
            </a:r>
            <a:r>
              <a:rPr lang="en-US" altLang="ko-KR" dirty="0"/>
              <a:t> : </a:t>
            </a:r>
            <a:r>
              <a:rPr lang="ko-KR" altLang="en-US" dirty="0" err="1"/>
              <a:t>하둡</a:t>
            </a:r>
            <a:r>
              <a:rPr lang="ko-KR" altLang="en-US" dirty="0"/>
              <a:t> 콘솔 명령어에서 입력한 옵션을 분석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7B144F0-C2D4-483A-829C-9F7B652DF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9035"/>
              </p:ext>
            </p:extLst>
          </p:nvPr>
        </p:nvGraphicFramePr>
        <p:xfrm>
          <a:off x="1186330" y="3151094"/>
          <a:ext cx="98193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411">
                  <a:extLst>
                    <a:ext uri="{9D8B030D-6E8A-4147-A177-3AD203B41FA5}">
                      <a16:colId xmlns:a16="http://schemas.microsoft.com/office/drawing/2014/main" val="1898974748"/>
                    </a:ext>
                  </a:extLst>
                </a:gridCol>
                <a:gridCol w="6875929">
                  <a:extLst>
                    <a:ext uri="{9D8B030D-6E8A-4147-A177-3AD203B41FA5}">
                      <a16:colId xmlns:a16="http://schemas.microsoft.com/office/drawing/2014/main" val="232518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73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-conf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파일명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명시한 파일을 환경설정 리소스 정보에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75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-D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옵션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Consolas" panose="020B0609020204030204" pitchFamily="49" charset="0"/>
                        </a:rPr>
                        <a:t>하둡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환경 옵션에 새 값을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-fs &lt;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NameNode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호스트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포트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Consolas" panose="020B0609020204030204" pitchFamily="49" charset="0"/>
                        </a:rPr>
                        <a:t>네임노드를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새롭게 설정</a:t>
                      </a:r>
                      <a:endParaRPr lang="en-US" altLang="ko-KR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48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jt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JobTracker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호스트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포트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Consolas" panose="020B0609020204030204" pitchFamily="49" charset="0"/>
                        </a:rPr>
                        <a:t>잡트래커를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새롭게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5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-files &lt;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파일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1,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파일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2, …&gt;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로컬 파일을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HDFS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공유 파일시스템으로 복사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5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libjars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&lt;jar1, jar2, …&gt;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로컬에 있는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jar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파일을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HDFS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공유 파일시스템으로 복사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ko-KR" altLang="en-US" sz="1400" dirty="0" err="1">
                          <a:latin typeface="Consolas" panose="020B0609020204030204" pitchFamily="49" charset="0"/>
                        </a:rPr>
                        <a:t>맵리듀스의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 태스크 클래스 패스에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79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-archives &lt;arc1, arc2, …&gt;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로컬 아카이브 파일을 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HDFS </a:t>
                      </a:r>
                      <a:r>
                        <a:rPr lang="ko-KR" altLang="en-US" sz="1400" dirty="0">
                          <a:latin typeface="Consolas" panose="020B0609020204030204" pitchFamily="49" charset="0"/>
                        </a:rPr>
                        <a:t>공유 파일시스템으로 복사한 후 압축 해제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0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187890" cy="47205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사용자 정의 옵션을 돕기 위한 </a:t>
            </a:r>
            <a:r>
              <a:rPr lang="ko-KR" altLang="en-US" dirty="0" err="1">
                <a:latin typeface="Consolas" panose="020B0609020204030204" pitchFamily="49" charset="0"/>
              </a:rPr>
              <a:t>하둡의</a:t>
            </a:r>
            <a:r>
              <a:rPr lang="ko-KR" altLang="en-US" dirty="0">
                <a:latin typeface="Consolas" panose="020B0609020204030204" pitchFamily="49" charset="0"/>
              </a:rPr>
              <a:t> 클래스들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Tool : </a:t>
            </a:r>
            <a:r>
              <a:rPr lang="en-US" altLang="ko-KR" dirty="0" err="1">
                <a:latin typeface="Consolas" panose="020B0609020204030204" pitchFamily="49" charset="0"/>
              </a:rPr>
              <a:t>GenericOptionsParser</a:t>
            </a:r>
            <a:r>
              <a:rPr lang="ko-KR" altLang="en-US" dirty="0">
                <a:latin typeface="Consolas" panose="020B0609020204030204" pitchFamily="49" charset="0"/>
              </a:rPr>
              <a:t>의 콘솔 설정 옵션을 지원하기 위한 인터페이스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내부에 </a:t>
            </a:r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ko-KR" altLang="en-US" dirty="0">
                <a:latin typeface="Consolas" panose="020B0609020204030204" pitchFamily="49" charset="0"/>
              </a:rPr>
              <a:t>메서드가 정의되어 있으므로 사용을 위해서는 </a:t>
            </a:r>
            <a:r>
              <a:rPr lang="en-US" altLang="ko-KR" dirty="0">
                <a:latin typeface="Consolas" panose="020B0609020204030204" pitchFamily="49" charset="0"/>
              </a:rPr>
              <a:t>Override </a:t>
            </a:r>
            <a:r>
              <a:rPr lang="ko-KR" altLang="en-US" dirty="0">
                <a:latin typeface="Consolas" panose="020B0609020204030204" pitchFamily="49" charset="0"/>
              </a:rPr>
              <a:t>하여 구현하여야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ToolRunner</a:t>
            </a:r>
            <a:r>
              <a:rPr lang="en-US" altLang="ko-KR" dirty="0">
                <a:latin typeface="Consolas" panose="020B0609020204030204" pitchFamily="49" charset="0"/>
              </a:rPr>
              <a:t> : Tool </a:t>
            </a:r>
            <a:r>
              <a:rPr lang="ko-KR" altLang="en-US" dirty="0">
                <a:latin typeface="Consolas" panose="020B0609020204030204" pitchFamily="49" charset="0"/>
              </a:rPr>
              <a:t>인터페이스를 구현한 클래스의 실행을 도와주는 </a:t>
            </a:r>
            <a:r>
              <a:rPr lang="ko-KR" altLang="en-US" dirty="0" err="1">
                <a:latin typeface="Consolas" panose="020B0609020204030204" pitchFamily="49" charset="0"/>
              </a:rPr>
              <a:t>헬퍼</a:t>
            </a:r>
            <a:r>
              <a:rPr lang="ko-KR" altLang="en-US" dirty="0">
                <a:latin typeface="Consolas" panose="020B0609020204030204" pitchFamily="49" charset="0"/>
              </a:rPr>
              <a:t> 클래스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 err="1">
                <a:latin typeface="Consolas" panose="020B0609020204030204" pitchFamily="49" charset="0"/>
              </a:rPr>
              <a:t>GenericOptionsParser</a:t>
            </a:r>
            <a:r>
              <a:rPr lang="ko-KR" altLang="en-US" dirty="0">
                <a:latin typeface="Consolas" panose="020B0609020204030204" pitchFamily="49" charset="0"/>
              </a:rPr>
              <a:t>를 사용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사용자가 콘솔 명령어에서 입력한 설정한 옵션을 분석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ko-KR" altLang="en-US" dirty="0">
                <a:latin typeface="Consolas" panose="020B0609020204030204" pitchFamily="49" charset="0"/>
              </a:rPr>
              <a:t>분석 내용을 </a:t>
            </a:r>
            <a:r>
              <a:rPr lang="en-US" altLang="ko-KR" dirty="0">
                <a:latin typeface="Consolas" panose="020B0609020204030204" pitchFamily="49" charset="0"/>
              </a:rPr>
              <a:t>Configuration </a:t>
            </a:r>
            <a:r>
              <a:rPr lang="ko-KR" altLang="en-US" dirty="0">
                <a:latin typeface="Consolas" panose="020B0609020204030204" pitchFamily="49" charset="0"/>
              </a:rPr>
              <a:t>객체에 설정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Configuration </a:t>
            </a:r>
            <a:r>
              <a:rPr lang="ko-KR" altLang="en-US" dirty="0">
                <a:latin typeface="Consolas" panose="020B0609020204030204" pitchFamily="49" charset="0"/>
              </a:rPr>
              <a:t>객체를 </a:t>
            </a:r>
            <a:r>
              <a:rPr lang="en-US" altLang="ko-KR" dirty="0">
                <a:latin typeface="Consolas" panose="020B0609020204030204" pitchFamily="49" charset="0"/>
              </a:rPr>
              <a:t>Tool </a:t>
            </a:r>
            <a:r>
              <a:rPr lang="ko-KR" altLang="en-US" dirty="0">
                <a:latin typeface="Consolas" panose="020B0609020204030204" pitchFamily="49" charset="0"/>
              </a:rPr>
              <a:t>인터페이스에 전달한 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Tool </a:t>
            </a:r>
            <a:r>
              <a:rPr lang="ko-KR" altLang="en-US" dirty="0">
                <a:latin typeface="Consolas" panose="020B0609020204030204" pitchFamily="49" charset="0"/>
              </a:rPr>
              <a:t>인터페이스의 </a:t>
            </a:r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ko-KR" altLang="en-US" dirty="0">
                <a:latin typeface="Consolas" panose="020B0609020204030204" pitchFamily="49" charset="0"/>
              </a:rPr>
              <a:t>메서드를 실행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사용자 정의 옵션 기능을 이용하여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사용자 정의 옵션에 의한 파라미터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workType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에 의해 아래 두 작업을 분기하는 맵 </a:t>
            </a:r>
            <a:r>
              <a:rPr lang="ko-KR" altLang="en-US" dirty="0" err="1">
                <a:latin typeface="Consolas" panose="020B0609020204030204" pitchFamily="49" charset="0"/>
              </a:rPr>
              <a:t>리듀스</a:t>
            </a:r>
            <a:r>
              <a:rPr lang="ko-KR" altLang="en-US" dirty="0">
                <a:latin typeface="Consolas" panose="020B0609020204030204" pitchFamily="49" charset="0"/>
              </a:rPr>
              <a:t> 프로그램을 작성해 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97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187890" cy="47205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매퍼의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setup </a:t>
            </a:r>
            <a:r>
              <a:rPr lang="ko-KR" altLang="en-US" dirty="0">
                <a:latin typeface="Consolas" panose="020B0609020204030204" pitchFamily="49" charset="0"/>
              </a:rPr>
              <a:t>메서드 </a:t>
            </a:r>
            <a:r>
              <a:rPr lang="en-US" altLang="ko-KR" dirty="0">
                <a:latin typeface="Consolas" panose="020B0609020204030204" pitchFamily="49" charset="0"/>
              </a:rPr>
              <a:t>: Mapper</a:t>
            </a:r>
            <a:r>
              <a:rPr lang="ko-KR" altLang="en-US" dirty="0">
                <a:latin typeface="Consolas" panose="020B0609020204030204" pitchFamily="49" charset="0"/>
              </a:rPr>
              <a:t>가 생성될 때 단 한번만 실행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BFDFFE-0E35-435B-9ABA-17585A3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220835"/>
            <a:ext cx="1007134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setup(Context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.getConfiguration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ko-KR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3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56860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리듀스의 기본 동작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맵의</a:t>
            </a:r>
            <a:r>
              <a:rPr lang="ko-KR" altLang="en-US" dirty="0"/>
              <a:t> 출력 레코드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 err="1"/>
              <a:t>밸류</a:t>
            </a:r>
            <a:r>
              <a:rPr lang="en-US" altLang="ko-KR" dirty="0"/>
              <a:t>) </a:t>
            </a:r>
            <a:r>
              <a:rPr lang="ko-KR" altLang="en-US" dirty="0"/>
              <a:t>키를 기준으로 정렬한다</a:t>
            </a:r>
            <a:endParaRPr lang="en-US" altLang="ko-KR" dirty="0"/>
          </a:p>
          <a:p>
            <a:pPr lvl="1"/>
            <a:r>
              <a:rPr lang="ko-KR" altLang="en-US" dirty="0"/>
              <a:t>같은 키를 가진 레코드들을 묶는다</a:t>
            </a:r>
            <a:endParaRPr lang="en-US" altLang="ko-KR" dirty="0"/>
          </a:p>
          <a:p>
            <a:pPr lvl="1"/>
            <a:r>
              <a:rPr lang="ko-KR" altLang="en-US" dirty="0"/>
              <a:t>같은 키를 가진 </a:t>
            </a:r>
            <a:r>
              <a:rPr lang="ko-KR" altLang="en-US" dirty="0" err="1"/>
              <a:t>맵의</a:t>
            </a:r>
            <a:r>
              <a:rPr lang="ko-KR" altLang="en-US" dirty="0"/>
              <a:t> 출력 레코드들이 하나의 </a:t>
            </a:r>
            <a:r>
              <a:rPr lang="ko-KR" altLang="en-US" dirty="0" err="1"/>
              <a:t>리듀스</a:t>
            </a:r>
            <a:r>
              <a:rPr lang="ko-KR" altLang="en-US" dirty="0"/>
              <a:t> 입력 레코드로 만들어진다</a:t>
            </a:r>
            <a:endParaRPr lang="en-US" altLang="ko-KR" dirty="0"/>
          </a:p>
          <a:p>
            <a:pPr lvl="1"/>
            <a:r>
              <a:rPr lang="ko-KR" altLang="en-US" dirty="0"/>
              <a:t>리듀스는 또 다른 처리를 하고 새로운 키와 </a:t>
            </a:r>
            <a:r>
              <a:rPr lang="ko-KR" altLang="en-US" dirty="0" err="1"/>
              <a:t>밸류를</a:t>
            </a:r>
            <a:r>
              <a:rPr lang="ko-KR" altLang="en-US" dirty="0"/>
              <a:t> 출력한다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D22415-AB6E-44E2-A667-0509E4A8C73B}"/>
              </a:ext>
            </a:extLst>
          </p:cNvPr>
          <p:cNvGrpSpPr/>
          <p:nvPr/>
        </p:nvGrpSpPr>
        <p:grpSpPr>
          <a:xfrm>
            <a:off x="1960526" y="1776849"/>
            <a:ext cx="8270948" cy="3089837"/>
            <a:chOff x="1493837" y="1709737"/>
            <a:chExt cx="9204325" cy="343852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45F7930-506E-44F8-AEBE-EC3483AFF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099" y="3722687"/>
              <a:ext cx="6352266" cy="1152525"/>
              <a:chOff x="498181" y="1005706"/>
              <a:chExt cx="6351365" cy="1152128"/>
            </a:xfrm>
          </p:grpSpPr>
          <p:sp>
            <p:nvSpPr>
              <p:cNvPr id="20" name="모서리가 둥근 직사각형 1">
                <a:extLst>
                  <a:ext uri="{FF2B5EF4-FFF2-40B4-BE49-F238E27FC236}">
                    <a16:creationId xmlns:a16="http://schemas.microsoft.com/office/drawing/2014/main" id="{5733652A-C949-4563-9FC1-359249F95618}"/>
                  </a:ext>
                </a:extLst>
              </p:cNvPr>
              <p:cNvSpPr/>
              <p:nvPr/>
            </p:nvSpPr>
            <p:spPr>
              <a:xfrm>
                <a:off x="2601320" y="1005706"/>
                <a:ext cx="1296803" cy="115212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리듀스</a:t>
                </a:r>
              </a:p>
            </p:txBody>
          </p:sp>
          <p:sp>
            <p:nvSpPr>
              <p:cNvPr id="21" name="TextBox 2">
                <a:extLst>
                  <a:ext uri="{FF2B5EF4-FFF2-40B4-BE49-F238E27FC236}">
                    <a16:creationId xmlns:a16="http://schemas.microsoft.com/office/drawing/2014/main" id="{6F4527CC-AD96-45B0-8C8B-9C97BB7FF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81" y="1260738"/>
                <a:ext cx="1427276" cy="650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(k1, v1)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입력 레코드</a:t>
                </a:r>
              </a:p>
            </p:txBody>
          </p:sp>
          <p:sp>
            <p:nvSpPr>
              <p:cNvPr id="22" name="오른쪽 화살표 3">
                <a:extLst>
                  <a:ext uri="{FF2B5EF4-FFF2-40B4-BE49-F238E27FC236}">
                    <a16:creationId xmlns:a16="http://schemas.microsoft.com/office/drawing/2014/main" id="{038DE705-8288-4D72-9B6C-D1AA2E732FF9}"/>
                  </a:ext>
                </a:extLst>
              </p:cNvPr>
              <p:cNvSpPr/>
              <p:nvPr/>
            </p:nvSpPr>
            <p:spPr>
              <a:xfrm rot="10800000">
                <a:off x="1909268" y="1345314"/>
                <a:ext cx="533324" cy="48402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09E75004-984A-4F01-9691-D1BCD1B91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700" y="1339454"/>
                <a:ext cx="2106846" cy="650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(k2, list&lt;v2,.....&gt;)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       입력 레코드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88C4A82-1786-4EF5-B7A8-1372FC548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9562" y="1724024"/>
              <a:ext cx="6495243" cy="1150938"/>
              <a:chOff x="632520" y="2123092"/>
              <a:chExt cx="6496090" cy="1152128"/>
            </a:xfrm>
          </p:grpSpPr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4924C792-A8ED-4203-B021-7517CD8B49D6}"/>
                  </a:ext>
                </a:extLst>
              </p:cNvPr>
              <p:cNvSpPr/>
              <p:nvPr/>
            </p:nvSpPr>
            <p:spPr>
              <a:xfrm>
                <a:off x="3185554" y="2123092"/>
                <a:ext cx="1295569" cy="115212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맵</a:t>
                </a:r>
              </a:p>
            </p:txBody>
          </p:sp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E648211B-0CAA-48F6-A67C-4A8D8264E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520" y="2375991"/>
                <a:ext cx="1427664" cy="651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j-ea"/>
                    <a:ea typeface="+mj-ea"/>
                  </a:rPr>
                  <a:t>   (k1, v1)</a:t>
                </a:r>
              </a:p>
              <a:p>
                <a:r>
                  <a:rPr lang="ko-KR" altLang="en-US" sz="1600" dirty="0">
                    <a:latin typeface="+mj-ea"/>
                    <a:ea typeface="+mj-ea"/>
                  </a:rPr>
                  <a:t>입력 레코드</a:t>
                </a:r>
              </a:p>
            </p:txBody>
          </p:sp>
          <p:sp>
            <p:nvSpPr>
              <p:cNvPr id="17" name="오른쪽 화살표 13">
                <a:extLst>
                  <a:ext uri="{FF2B5EF4-FFF2-40B4-BE49-F238E27FC236}">
                    <a16:creationId xmlns:a16="http://schemas.microsoft.com/office/drawing/2014/main" id="{EEDB8D1C-FEA1-4F59-81FF-AE90CC17ECFC}"/>
                  </a:ext>
                </a:extLst>
              </p:cNvPr>
              <p:cNvSpPr/>
              <p:nvPr/>
            </p:nvSpPr>
            <p:spPr>
              <a:xfrm>
                <a:off x="2288499" y="2456812"/>
                <a:ext cx="533470" cy="48468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8" name="오른쪽 화살표 14">
                <a:extLst>
                  <a:ext uri="{FF2B5EF4-FFF2-40B4-BE49-F238E27FC236}">
                    <a16:creationId xmlns:a16="http://schemas.microsoft.com/office/drawing/2014/main" id="{02CD25EF-2892-45EF-BC85-D64FE76A61C3}"/>
                  </a:ext>
                </a:extLst>
              </p:cNvPr>
              <p:cNvSpPr/>
              <p:nvPr/>
            </p:nvSpPr>
            <p:spPr>
              <a:xfrm>
                <a:off x="4924093" y="2455223"/>
                <a:ext cx="533470" cy="48468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3839F040-741B-4D8B-BA08-D71C0C4FE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0946" y="2375991"/>
                <a:ext cx="1427664" cy="651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600">
                    <a:latin typeface="+mj-ea"/>
                    <a:ea typeface="+mj-ea"/>
                  </a:rPr>
                  <a:t>   (k2, v2)</a:t>
                </a:r>
              </a:p>
              <a:p>
                <a:r>
                  <a:rPr lang="ko-KR" altLang="en-US" sz="1600">
                    <a:latin typeface="+mj-ea"/>
                    <a:ea typeface="+mj-ea"/>
                  </a:rPr>
                  <a:t>출력 레코드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943DB4-A0DE-46F1-B1EC-2C72B9BF0C7F}"/>
                </a:ext>
              </a:extLst>
            </p:cNvPr>
            <p:cNvSpPr/>
            <p:nvPr/>
          </p:nvSpPr>
          <p:spPr>
            <a:xfrm>
              <a:off x="1493837" y="1724024"/>
              <a:ext cx="1223962" cy="342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dirty="0">
                  <a:latin typeface="+mj-ea"/>
                  <a:ea typeface="+mj-ea"/>
                </a:rPr>
                <a:t>HDFS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0ED79D-9842-4277-889B-A73E545C7E0D}"/>
                </a:ext>
              </a:extLst>
            </p:cNvPr>
            <p:cNvSpPr/>
            <p:nvPr/>
          </p:nvSpPr>
          <p:spPr>
            <a:xfrm>
              <a:off x="9474199" y="1709737"/>
              <a:ext cx="1223963" cy="3424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dirty="0">
                  <a:latin typeface="+mj-ea"/>
                  <a:ea typeface="+mj-ea"/>
                </a:rPr>
                <a:t>중간 파일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sz="1600" dirty="0">
                  <a:latin typeface="+mj-ea"/>
                  <a:ea typeface="+mj-ea"/>
                </a:rPr>
                <a:t>저장소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E43F7B42-528C-4412-8AB9-11B345DEB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5812" y="3203574"/>
              <a:ext cx="2271264" cy="513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ko-KR" altLang="en-US" sz="1200" b="1">
                  <a:latin typeface="+mj-ea"/>
                  <a:ea typeface="+mj-ea"/>
                </a:rPr>
                <a:t>같은 키를 갖는 레코드들을</a:t>
              </a:r>
              <a:endParaRPr lang="en-US" altLang="ko-KR" sz="1200" b="1">
                <a:latin typeface="+mj-ea"/>
                <a:ea typeface="+mj-ea"/>
              </a:endParaRPr>
            </a:p>
            <a:p>
              <a:r>
                <a:rPr lang="ko-KR" altLang="en-US" sz="1200" b="1">
                  <a:latin typeface="+mj-ea"/>
                  <a:ea typeface="+mj-ea"/>
                </a:rPr>
                <a:t>하나의 레코드로 묶는다</a:t>
              </a:r>
              <a:r>
                <a:rPr lang="en-US" altLang="ko-KR" sz="1200" b="1">
                  <a:latin typeface="+mj-ea"/>
                  <a:ea typeface="+mj-ea"/>
                </a:rPr>
                <a:t>.</a:t>
              </a:r>
              <a:endParaRPr lang="ko-KR" altLang="en-US" sz="1200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74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187890" cy="47205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매퍼의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전달 받은 파라미터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workType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에 따라 처리할 데이터를 분기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BFDFFE-0E35-435B-9ABA-17585A3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220835"/>
            <a:ext cx="1007134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map(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...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"departure"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매개변수가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departure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일 때의 분기 처리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"arrival"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매개변수가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arrival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떄의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분기 처리도착 지연 시간을 가져와 매핑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ko-KR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6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187890" cy="47205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드라이버 클래스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환경설정 정보를 제어할 수 있도록 </a:t>
            </a:r>
            <a:r>
              <a:rPr lang="en-US" altLang="ko-KR" dirty="0">
                <a:latin typeface="Consolas" panose="020B0609020204030204" pitchFamily="49" charset="0"/>
              </a:rPr>
              <a:t>Configured </a:t>
            </a:r>
            <a:r>
              <a:rPr lang="ko-KR" altLang="en-US" dirty="0">
                <a:latin typeface="Consolas" panose="020B0609020204030204" pitchFamily="49" charset="0"/>
              </a:rPr>
              <a:t>클래스를 상속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사용자 정의 옵션 조회를 위한 </a:t>
            </a:r>
            <a:r>
              <a:rPr lang="en-US" altLang="ko-KR" dirty="0">
                <a:latin typeface="Consolas" panose="020B0609020204030204" pitchFamily="49" charset="0"/>
              </a:rPr>
              <a:t>Tool </a:t>
            </a:r>
            <a:r>
              <a:rPr lang="ko-KR" altLang="en-US" dirty="0">
                <a:latin typeface="Consolas" panose="020B0609020204030204" pitchFamily="49" charset="0"/>
              </a:rPr>
              <a:t>인터페이스를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Tool </a:t>
            </a:r>
            <a:r>
              <a:rPr lang="ko-KR" altLang="en-US" dirty="0">
                <a:latin typeface="Consolas" panose="020B0609020204030204" pitchFamily="49" charset="0"/>
              </a:rPr>
              <a:t>인터페이스 내에 선언된 </a:t>
            </a:r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ko-KR" altLang="en-US" dirty="0">
                <a:latin typeface="Consolas" panose="020B0609020204030204" pitchFamily="49" charset="0"/>
              </a:rPr>
              <a:t>메서드를 반드시 구현하여야 한다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BFDFFE-0E35-435B-9ABA-17585A3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054553"/>
            <a:ext cx="1007134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Configured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Tool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//Tool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인터페이스 실행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ToolRunner.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Configuration(), </a:t>
            </a:r>
            <a:r>
              <a:rPr lang="en-US" altLang="ko-K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"MapReduce-Job Result:"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ko-KR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3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1762-E874-4E5B-9A65-2212015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901E8-F4F0-414E-BA39-FEFF688C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00266" cy="4720562"/>
          </a:xfrm>
        </p:spPr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드라이버 클래스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Tool </a:t>
            </a:r>
            <a:r>
              <a:rPr lang="ko-KR" altLang="en-US" dirty="0">
                <a:latin typeface="Consolas" panose="020B0609020204030204" pitchFamily="49" charset="0"/>
              </a:rPr>
              <a:t>인터페이스의 </a:t>
            </a:r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ko-KR" altLang="en-US" dirty="0">
                <a:latin typeface="Consolas" panose="020B0609020204030204" pitchFamily="49" charset="0"/>
              </a:rPr>
              <a:t>메서드 구현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latin typeface="Consolas" panose="020B0609020204030204" pitchFamily="49" charset="0"/>
              </a:rPr>
              <a:t>getRemainingArgs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에서 반환하는 배열은 </a:t>
            </a:r>
            <a:r>
              <a:rPr lang="en-US" altLang="ko-KR" dirty="0" err="1">
                <a:latin typeface="Consolas" panose="020B0609020204030204" pitchFamily="49" charset="0"/>
              </a:rPr>
              <a:t>GenericOptionsParser</a:t>
            </a:r>
            <a:r>
              <a:rPr lang="ko-KR" altLang="en-US" dirty="0">
                <a:latin typeface="Consolas" panose="020B0609020204030204" pitchFamily="49" charset="0"/>
              </a:rPr>
              <a:t>에서 제공하는 파라미터를 제외한 나머지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-conf, -D, -fs </a:t>
            </a:r>
            <a:r>
              <a:rPr lang="ko-KR" altLang="en-US" dirty="0">
                <a:latin typeface="Consolas" panose="020B0609020204030204" pitchFamily="49" charset="0"/>
              </a:rPr>
              <a:t>등 옵션을 설정한 파라미터는 모두 제외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BFDFFE-0E35-435B-9ABA-17585A3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136338"/>
            <a:ext cx="10071348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GenericOptionsParser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getRemainingArgs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6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A301-0DAC-4DF8-9EEA-389B9AC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카운터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40324-ABB0-4AF7-97F6-FC7CEBBCE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7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ED23-1F4E-4F6C-BE52-5756C7C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카운터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841E-CB05-4601-B36B-369CAD93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318313" cy="4720562"/>
          </a:xfrm>
        </p:spPr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잡의</a:t>
            </a:r>
            <a:r>
              <a:rPr lang="ko-KR" altLang="en-US" dirty="0"/>
              <a:t> 진행 상황을 모니터링 할 수 있게 카운터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모든 잡은 다수의 내장 카운터를 가지고 있음</a:t>
            </a:r>
            <a:endParaRPr lang="en-US" altLang="ko-KR" dirty="0"/>
          </a:p>
          <a:p>
            <a:pPr lvl="1"/>
            <a:r>
              <a:rPr lang="ko-KR" altLang="en-US" dirty="0" err="1"/>
              <a:t>맵리듀스</a:t>
            </a:r>
            <a:r>
              <a:rPr lang="ko-KR" altLang="en-US" dirty="0"/>
              <a:t> 프레임워크는 개발자가 직접 카운터를 정의하여 사용할 수 있는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2"/>
            <a:r>
              <a:rPr lang="ko-KR" altLang="en-US" dirty="0"/>
              <a:t>카운터의 숫자를 직접 증감시킬 수 있어 </a:t>
            </a:r>
            <a:r>
              <a:rPr lang="ko-KR" altLang="en-US" dirty="0" err="1"/>
              <a:t>맵과</a:t>
            </a:r>
            <a:r>
              <a:rPr lang="ko-KR" altLang="en-US" dirty="0"/>
              <a:t> </a:t>
            </a:r>
            <a:r>
              <a:rPr lang="ko-KR" altLang="en-US" dirty="0" err="1"/>
              <a:t>리듀스</a:t>
            </a:r>
            <a:r>
              <a:rPr lang="ko-KR" altLang="en-US" dirty="0"/>
              <a:t> 로직의 </a:t>
            </a:r>
            <a:r>
              <a:rPr lang="ko-KR" altLang="en-US" dirty="0" err="1"/>
              <a:t>통작을</a:t>
            </a:r>
            <a:r>
              <a:rPr lang="ko-KR" altLang="en-US" dirty="0"/>
              <a:t> 체크할 때 유용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사용자 정의 카운터의 구현</a:t>
            </a:r>
            <a:endParaRPr lang="en-US" altLang="ko-KR" dirty="0"/>
          </a:p>
          <a:p>
            <a:pPr lvl="1"/>
            <a:r>
              <a:rPr lang="ko-KR" altLang="en-US" dirty="0"/>
              <a:t>사용자 정의 카운터는 자바의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클래스를 이용하여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8D166-AC44-4EA8-8F90-7DC17A5F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4063750"/>
            <a:ext cx="100713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DelayCounters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scheduled_arrival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early_arrival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scheduled_departure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early_departure</a:t>
            </a:r>
            <a:endParaRPr lang="en-US" altLang="ko-KR" sz="1600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83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ED23-1F4E-4F6C-BE52-5756C7C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카운터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841E-CB05-4601-B36B-369CAD93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318313" cy="4720562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의 </a:t>
            </a:r>
            <a:r>
              <a:rPr lang="en-US" altLang="ko-KR" dirty="0"/>
              <a:t>map </a:t>
            </a:r>
            <a:r>
              <a:rPr lang="ko-KR" altLang="en-US" dirty="0"/>
              <a:t>메서드에서 </a:t>
            </a:r>
            <a:r>
              <a:rPr lang="en-US" altLang="ko-KR" dirty="0"/>
              <a:t>Counter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8D166-AC44-4EA8-8F90-7DC17A5F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1804644"/>
            <a:ext cx="1007134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workType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"departure"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.getDepartureDelayTime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키 설정</a:t>
            </a:r>
          </a:p>
          <a:p>
            <a:pPr lvl="2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데이터 설정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outputValue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.getDepartureDelayTime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카운터 증가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DelayCounters.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scheduled_departure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).increment(1);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parser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.getDepartureDelayTime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0) 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카운터 증가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.getCounter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DelayCounters.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early_departure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).increment(1);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0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A301-0DAC-4DF8-9EEA-389B9AC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파일 출력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40324-ABB0-4AF7-97F6-FC7CEBBCE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0358-C7CD-448E-938D-D69DA68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파일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ACA35-1063-46B6-ADAD-01CD0865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21725" cy="4720562"/>
          </a:xfrm>
        </p:spPr>
        <p:txBody>
          <a:bodyPr/>
          <a:lstStyle/>
          <a:p>
            <a:r>
              <a:rPr lang="en-US" altLang="ko-KR" dirty="0" err="1"/>
              <a:t>MultipleOutputs</a:t>
            </a:r>
            <a:endParaRPr lang="en-US" altLang="ko-KR" dirty="0"/>
          </a:p>
          <a:p>
            <a:pPr lvl="1"/>
            <a:r>
              <a:rPr lang="ko-KR" altLang="en-US" dirty="0"/>
              <a:t>한 번의 </a:t>
            </a:r>
            <a:r>
              <a:rPr lang="en-US" altLang="ko-KR" dirty="0"/>
              <a:t>MapReduce </a:t>
            </a:r>
            <a:r>
              <a:rPr lang="ko-KR" altLang="en-US" dirty="0"/>
              <a:t>작업에서 여러 개의 출력 데이터를 생성하는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 err="1"/>
              <a:t>OutputCollectors</a:t>
            </a:r>
            <a:r>
              <a:rPr lang="ko-KR" altLang="en-US" dirty="0"/>
              <a:t>을 만들고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 err="1"/>
              <a:t>OutputCollectors</a:t>
            </a:r>
            <a:r>
              <a:rPr lang="ko-KR" altLang="en-US" dirty="0"/>
              <a:t>에 대한 출력 경로</a:t>
            </a:r>
            <a:r>
              <a:rPr lang="en-US" altLang="ko-KR" dirty="0"/>
              <a:t>, </a:t>
            </a:r>
            <a:r>
              <a:rPr lang="ko-KR" altLang="en-US" dirty="0"/>
              <a:t>출력 포맷</a:t>
            </a:r>
            <a:r>
              <a:rPr lang="en-US" altLang="ko-KR" dirty="0"/>
              <a:t>, </a:t>
            </a:r>
            <a:r>
              <a:rPr lang="ko-KR" altLang="en-US" dirty="0"/>
              <a:t>키와 값 유형을 설정</a:t>
            </a:r>
            <a:endParaRPr lang="en-US" altLang="ko-KR" dirty="0"/>
          </a:p>
          <a:p>
            <a:pPr lvl="2"/>
            <a:r>
              <a:rPr lang="en-US" altLang="ko-KR" dirty="0" err="1"/>
              <a:t>addNamedOutput</a:t>
            </a:r>
            <a:r>
              <a:rPr lang="en-US" altLang="ko-KR" dirty="0"/>
              <a:t> </a:t>
            </a:r>
            <a:r>
              <a:rPr lang="ko-KR" altLang="en-US" dirty="0"/>
              <a:t>메서드를 호출해 설정할 수 있음</a:t>
            </a:r>
            <a:endParaRPr lang="en-US" altLang="ko-KR" dirty="0"/>
          </a:p>
          <a:p>
            <a:pPr lvl="1"/>
            <a:r>
              <a:rPr lang="en-US" altLang="ko-KR" dirty="0" err="1"/>
              <a:t>MultipleOutputs</a:t>
            </a:r>
            <a:r>
              <a:rPr lang="ko-KR" altLang="en-US" dirty="0"/>
              <a:t>에서 출력하는 데이터는 기존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잡에서</a:t>
            </a:r>
            <a:r>
              <a:rPr lang="ko-KR" altLang="en-US" dirty="0"/>
              <a:t> 생성하는 데이터와는</a:t>
            </a:r>
            <a:br>
              <a:rPr lang="en-US" altLang="ko-KR" dirty="0"/>
            </a:br>
            <a:r>
              <a:rPr lang="ko-KR" altLang="en-US" dirty="0"/>
              <a:t>별개로 생성 </a:t>
            </a:r>
          </a:p>
        </p:txBody>
      </p:sp>
    </p:spTree>
    <p:extLst>
      <p:ext uri="{BB962C8B-B14F-4D97-AF65-F5344CB8AC3E}">
        <p14:creationId xmlns:p14="http://schemas.microsoft.com/office/powerpoint/2010/main" val="2691919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0358-C7CD-448E-938D-D69DA68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파일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ACA35-1063-46B6-ADAD-01CD0865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21725" cy="4720562"/>
          </a:xfrm>
        </p:spPr>
        <p:txBody>
          <a:bodyPr/>
          <a:lstStyle/>
          <a:p>
            <a:r>
              <a:rPr lang="en-US" altLang="ko-KR" dirty="0" err="1"/>
              <a:t>MultipleOutputs</a:t>
            </a:r>
            <a:endParaRPr lang="en-US" altLang="ko-KR" dirty="0"/>
          </a:p>
          <a:p>
            <a:pPr lvl="1"/>
            <a:r>
              <a:rPr lang="ko-KR" altLang="en-US" dirty="0"/>
              <a:t>실제 출력을 저장하는 클래스는 </a:t>
            </a:r>
            <a:r>
              <a:rPr lang="en-US" altLang="ko-KR" dirty="0"/>
              <a:t>Reducer</a:t>
            </a:r>
            <a:r>
              <a:rPr lang="ko-KR" altLang="en-US" dirty="0"/>
              <a:t>이므로 </a:t>
            </a:r>
            <a:r>
              <a:rPr lang="en-US" altLang="ko-KR" dirty="0"/>
              <a:t>Reducer</a:t>
            </a:r>
            <a:r>
              <a:rPr lang="ko-KR" altLang="en-US" dirty="0"/>
              <a:t>에서 </a:t>
            </a:r>
            <a:r>
              <a:rPr lang="en-US" altLang="ko-KR" dirty="0" err="1"/>
              <a:t>MultipleOutputs</a:t>
            </a:r>
            <a:r>
              <a:rPr lang="ko-KR" altLang="en-US" dirty="0"/>
              <a:t>을 생성하여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7D2ED2-5538-4ADB-8B1F-AFBE71C4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397948"/>
            <a:ext cx="1007134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setup(Context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	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리듀서가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생성될 때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객체를 생성</a:t>
            </a:r>
          </a:p>
          <a:p>
            <a:pPr lvl="1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&lt;Text,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1E3A07-BBC9-4B15-8A30-CFC73286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4621195"/>
            <a:ext cx="1007134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cleanup(Context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	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리듀서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종료시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MultipleOutputs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객체를 닫음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9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0358-C7CD-448E-938D-D69DA68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파일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ACA35-1063-46B6-ADAD-01CD0865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945843" cy="4720562"/>
          </a:xfrm>
        </p:spPr>
        <p:txBody>
          <a:bodyPr/>
          <a:lstStyle/>
          <a:p>
            <a:r>
              <a:rPr lang="en-US" altLang="ko-KR" dirty="0" err="1"/>
              <a:t>MultipleOutputs</a:t>
            </a:r>
            <a:endParaRPr lang="en-US" altLang="ko-KR" dirty="0"/>
          </a:p>
          <a:p>
            <a:pPr lvl="1"/>
            <a:r>
              <a:rPr lang="ko-KR" altLang="en-US" dirty="0" err="1"/>
              <a:t>리듀스</a:t>
            </a:r>
            <a:r>
              <a:rPr lang="ko-KR" altLang="en-US" dirty="0"/>
              <a:t> 메서드에서 출력 데이터를 생성할 경우</a:t>
            </a:r>
            <a:r>
              <a:rPr lang="en-US" altLang="ko-KR" dirty="0"/>
              <a:t>, context </a:t>
            </a:r>
            <a:r>
              <a:rPr lang="ko-KR" altLang="en-US" dirty="0"/>
              <a:t>객체의 </a:t>
            </a:r>
            <a:r>
              <a:rPr lang="en-US" altLang="ko-KR" dirty="0"/>
              <a:t>write </a:t>
            </a:r>
            <a:r>
              <a:rPr lang="ko-KR" altLang="en-US" dirty="0"/>
              <a:t>메서드를 호출하지만</a:t>
            </a:r>
            <a:br>
              <a:rPr lang="en-US" altLang="ko-KR" dirty="0"/>
            </a:br>
            <a:r>
              <a:rPr lang="en-US" altLang="ko-KR" dirty="0" err="1"/>
              <a:t>MultipleOutputs</a:t>
            </a:r>
            <a:r>
              <a:rPr lang="ko-KR" altLang="en-US" dirty="0"/>
              <a:t>를 사용할 때에는 </a:t>
            </a:r>
            <a:r>
              <a:rPr lang="en-US" altLang="ko-KR" dirty="0"/>
              <a:t>context</a:t>
            </a:r>
            <a:r>
              <a:rPr lang="ko-KR" altLang="en-US" dirty="0"/>
              <a:t>를 거치지 않고 멤버 변수로 선언한 </a:t>
            </a:r>
            <a:r>
              <a:rPr lang="en-US" altLang="ko-KR" dirty="0" err="1"/>
              <a:t>MultipleOutputs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write </a:t>
            </a:r>
            <a:r>
              <a:rPr lang="ko-KR" altLang="en-US" dirty="0"/>
              <a:t>메서드를 호출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1E3A07-BBC9-4B15-8A30-CFC73286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096307"/>
            <a:ext cx="1007134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"departure"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mos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"arrival"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outputKey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F547-3E23-4497-A15C-E5F0F73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br>
              <a:rPr lang="en-US" altLang="ko-KR" dirty="0"/>
            </a:br>
            <a:r>
              <a:rPr lang="en-US" altLang="ko-KR" sz="2400" dirty="0"/>
              <a:t>: MapReduce </a:t>
            </a:r>
            <a:r>
              <a:rPr lang="ko-KR" altLang="en-US" sz="2400" dirty="0"/>
              <a:t>프레임워크의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89B-E8E1-40F2-9F18-C8A2F61F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10756860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입력 파일을 </a:t>
            </a:r>
            <a:r>
              <a:rPr lang="ko-KR" altLang="en-US" dirty="0" err="1"/>
              <a:t>맵의</a:t>
            </a:r>
            <a:r>
              <a:rPr lang="ko-KR" altLang="en-US" dirty="0"/>
              <a:t> 입력 레코드로 만들어주는 역할을 한다</a:t>
            </a:r>
            <a:endParaRPr lang="en-US" altLang="ko-KR" dirty="0"/>
          </a:p>
          <a:p>
            <a:r>
              <a:rPr lang="ko-KR" altLang="en-US" dirty="0" err="1"/>
              <a:t>맵에서</a:t>
            </a:r>
            <a:r>
              <a:rPr lang="ko-KR" altLang="en-US" dirty="0"/>
              <a:t> 출력된 </a:t>
            </a:r>
            <a:r>
              <a:rPr lang="ko-KR" altLang="en-US" dirty="0" err="1"/>
              <a:t>레코드들에서</a:t>
            </a:r>
            <a:r>
              <a:rPr lang="ko-KR" altLang="en-US" dirty="0"/>
              <a:t> 같은 값을 갖는 키의 </a:t>
            </a:r>
            <a:r>
              <a:rPr lang="ko-KR" altLang="en-US" dirty="0" err="1"/>
              <a:t>밸류들을</a:t>
            </a:r>
            <a:r>
              <a:rPr lang="ko-KR" altLang="en-US" dirty="0"/>
              <a:t> 하나의 리스트로 묶어 리듀스로 넘겨주는</a:t>
            </a:r>
            <a:r>
              <a:rPr lang="en-US" altLang="ko-KR" dirty="0"/>
              <a:t> </a:t>
            </a:r>
            <a:r>
              <a:rPr lang="ko-KR" altLang="en-US" dirty="0"/>
              <a:t>역할을 한다</a:t>
            </a:r>
            <a:endParaRPr lang="en-US" altLang="ko-KR" dirty="0"/>
          </a:p>
          <a:p>
            <a:r>
              <a:rPr lang="ko-KR" altLang="en-US" dirty="0" err="1"/>
              <a:t>맵과</a:t>
            </a:r>
            <a:r>
              <a:rPr lang="ko-KR" altLang="en-US" dirty="0"/>
              <a:t> 리듀스는 여러 대의 </a:t>
            </a:r>
            <a:r>
              <a:rPr lang="ko-KR" altLang="en-US" dirty="0" err="1"/>
              <a:t>머신에서</a:t>
            </a:r>
            <a:r>
              <a:rPr lang="ko-KR" altLang="en-US" dirty="0"/>
              <a:t> 실행 가능하며 이를 프레임워크가 처리해 준다</a:t>
            </a:r>
            <a:endParaRPr lang="en-US" altLang="ko-KR" dirty="0"/>
          </a:p>
          <a:p>
            <a:r>
              <a:rPr lang="ko-KR" altLang="en-US" dirty="0" err="1"/>
              <a:t>맵을</a:t>
            </a:r>
            <a:r>
              <a:rPr lang="ko-KR" altLang="en-US" dirty="0"/>
              <a:t> 클래스로 구현한 것을 </a:t>
            </a:r>
            <a:r>
              <a:rPr lang="ko-KR" altLang="en-US" dirty="0" err="1"/>
              <a:t>매퍼</a:t>
            </a:r>
            <a:r>
              <a:rPr lang="en-US" altLang="ko-KR" dirty="0"/>
              <a:t>(Mapper),</a:t>
            </a:r>
            <a:r>
              <a:rPr lang="ko-KR" altLang="en-US" dirty="0"/>
              <a:t> 리듀스를 클래스로 구현한 것을 </a:t>
            </a:r>
            <a:r>
              <a:rPr lang="ko-KR" altLang="en-US" dirty="0" err="1"/>
              <a:t>리듀서</a:t>
            </a:r>
            <a:r>
              <a:rPr lang="en-US" altLang="ko-KR" dirty="0"/>
              <a:t>(Reducer)</a:t>
            </a:r>
            <a:r>
              <a:rPr lang="ko-KR" altLang="en-US" dirty="0"/>
              <a:t>라 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6AF7AE-ED88-4D93-835B-31F8D0BD347B}"/>
              </a:ext>
            </a:extLst>
          </p:cNvPr>
          <p:cNvGrpSpPr/>
          <p:nvPr/>
        </p:nvGrpSpPr>
        <p:grpSpPr>
          <a:xfrm>
            <a:off x="2214562" y="3233149"/>
            <a:ext cx="7834602" cy="3429000"/>
            <a:chOff x="2214562" y="3233149"/>
            <a:chExt cx="7834602" cy="3429000"/>
          </a:xfrm>
        </p:grpSpPr>
        <p:pic>
          <p:nvPicPr>
            <p:cNvPr id="4" name="Picture 2" descr="mapreduce에 대한 이미지 검색결과">
              <a:extLst>
                <a:ext uri="{FF2B5EF4-FFF2-40B4-BE49-F238E27FC236}">
                  <a16:creationId xmlns:a16="http://schemas.microsoft.com/office/drawing/2014/main" id="{D6FEF4B6-DD50-4036-A675-E0441A1EC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2" y="3233149"/>
              <a:ext cx="7762875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544F52-8946-41EA-A59A-6696B2F7A66F}"/>
                </a:ext>
              </a:extLst>
            </p:cNvPr>
            <p:cNvSpPr/>
            <p:nvPr/>
          </p:nvSpPr>
          <p:spPr>
            <a:xfrm>
              <a:off x="9033164" y="3233149"/>
              <a:ext cx="1016000" cy="322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577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A301-0DAC-4DF8-9EEA-389B9AC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40324-ABB0-4AF7-97F6-FC7CEBBCE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4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1F2F2-262D-4723-9D56-CCC5806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84FE9-723A-4C21-AC90-F794F48E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327278" cy="4720562"/>
          </a:xfrm>
        </p:spPr>
        <p:txBody>
          <a:bodyPr/>
          <a:lstStyle/>
          <a:p>
            <a:r>
              <a:rPr lang="ko-KR" altLang="en-US" dirty="0" err="1"/>
              <a:t>맵리듀스는</a:t>
            </a:r>
            <a:r>
              <a:rPr lang="ko-KR" altLang="en-US" dirty="0"/>
              <a:t> 기본적으로 입력 데이터의 키를 기준으로 정렬되므로 하나의 </a:t>
            </a:r>
            <a:br>
              <a:rPr lang="en-US" altLang="ko-KR" dirty="0"/>
            </a:br>
            <a:r>
              <a:rPr lang="ko-KR" altLang="en-US" dirty="0" err="1"/>
              <a:t>리듀스</a:t>
            </a:r>
            <a:r>
              <a:rPr lang="ko-KR" altLang="en-US" dirty="0"/>
              <a:t> 태스크만 실행하면 정렬을 쉽게 해결할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하나의 </a:t>
            </a:r>
            <a:r>
              <a:rPr lang="ko-KR" altLang="en-US" dirty="0" err="1"/>
              <a:t>리듀스</a:t>
            </a:r>
            <a:r>
              <a:rPr lang="ko-KR" altLang="en-US" dirty="0"/>
              <a:t> 태스크만 실행하는 것은 분산 환경의 장점을 활용할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하둡은</a:t>
            </a:r>
            <a:r>
              <a:rPr lang="ko-KR" altLang="en-US" dirty="0"/>
              <a:t> 다음과 같은 정렬을 개발자가 수행할 수 있다</a:t>
            </a:r>
            <a:endParaRPr lang="en-US" altLang="ko-KR" dirty="0"/>
          </a:p>
          <a:p>
            <a:pPr lvl="2"/>
            <a:r>
              <a:rPr lang="ko-KR" altLang="en-US" dirty="0"/>
              <a:t>보조 정렬</a:t>
            </a:r>
            <a:r>
              <a:rPr lang="en-US" altLang="ko-KR" dirty="0"/>
              <a:t>(Secondary Sort)</a:t>
            </a:r>
          </a:p>
          <a:p>
            <a:pPr lvl="2"/>
            <a:r>
              <a:rPr lang="ko-KR" altLang="en-US" dirty="0"/>
              <a:t>부분 정렬</a:t>
            </a:r>
            <a:r>
              <a:rPr lang="en-US" altLang="ko-KR" dirty="0"/>
              <a:t>(Partial Sort)</a:t>
            </a:r>
          </a:p>
          <a:p>
            <a:pPr lvl="2"/>
            <a:r>
              <a:rPr lang="ko-KR" altLang="en-US" dirty="0"/>
              <a:t>전체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00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460D-D54B-40B5-8A88-C2A193C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C6A55-1282-453E-8E4B-8FD4DB25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보조 정렬의 구현 순서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복합키</a:t>
            </a:r>
            <a:r>
              <a:rPr lang="en-US" altLang="ko-KR" dirty="0"/>
              <a:t>(Composite Key)</a:t>
            </a:r>
            <a:r>
              <a:rPr lang="ko-KR" altLang="en-US" dirty="0"/>
              <a:t>를 정의</a:t>
            </a:r>
            <a:r>
              <a:rPr lang="en-US" altLang="ko-KR" dirty="0"/>
              <a:t>, </a:t>
            </a:r>
            <a:r>
              <a:rPr lang="ko-KR" altLang="en-US" dirty="0"/>
              <a:t>어떤 키를 </a:t>
            </a:r>
            <a:r>
              <a:rPr lang="ko-KR" altLang="en-US" dirty="0" err="1"/>
              <a:t>그루핑</a:t>
            </a:r>
            <a:r>
              <a:rPr lang="ko-KR" altLang="en-US" dirty="0"/>
              <a:t> 키로 사용할지 결정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복합키 레코드 정렬을 위한 비교기</a:t>
            </a:r>
            <a:r>
              <a:rPr lang="en-US" altLang="ko-KR" dirty="0"/>
              <a:t>(Comparator)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그루핑</a:t>
            </a:r>
            <a:r>
              <a:rPr lang="ko-KR" altLang="en-US" dirty="0"/>
              <a:t> 키를 </a:t>
            </a:r>
            <a:r>
              <a:rPr lang="ko-KR" altLang="en-US" dirty="0" err="1"/>
              <a:t>파티셔닝할</a:t>
            </a:r>
            <a:r>
              <a:rPr lang="ko-KR" altLang="en-US" dirty="0"/>
              <a:t> </a:t>
            </a:r>
            <a:r>
              <a:rPr lang="ko-KR" altLang="en-US" dirty="0" err="1"/>
              <a:t>파티셔너</a:t>
            </a:r>
            <a:r>
              <a:rPr lang="en-US" altLang="ko-KR" dirty="0"/>
              <a:t>(Partitioner)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그루핑</a:t>
            </a:r>
            <a:r>
              <a:rPr lang="ko-KR" altLang="en-US" dirty="0"/>
              <a:t> 키를 </a:t>
            </a:r>
            <a:r>
              <a:rPr lang="ko-KR" altLang="en-US" dirty="0" err="1"/>
              <a:t>비교효할</a:t>
            </a:r>
            <a:r>
              <a:rPr lang="ko-KR" altLang="en-US" dirty="0"/>
              <a:t> 비교기</a:t>
            </a:r>
            <a:r>
              <a:rPr lang="en-US" altLang="ko-KR" dirty="0"/>
              <a:t>(Comparator)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0930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44F4-F2C6-41C3-893B-162253C8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C8309-0E51-40FC-8206-3EC9D4DD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복합기 사용을 위해 </a:t>
            </a:r>
            <a:r>
              <a:rPr lang="en-US" altLang="ko-KR" dirty="0" err="1"/>
              <a:t>WritableComparable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</a:t>
            </a:r>
            <a:br>
              <a:rPr lang="en-US" altLang="ko-KR" dirty="0"/>
            </a:br>
            <a:r>
              <a:rPr lang="ko-KR" altLang="en-US" dirty="0"/>
              <a:t>아래 메서드들이 반드시 구현되어 있어야 함</a:t>
            </a:r>
            <a:endParaRPr lang="en-US" altLang="ko-KR" dirty="0"/>
          </a:p>
          <a:p>
            <a:pPr lvl="1"/>
            <a:r>
              <a:rPr lang="en-US" altLang="ko-KR" dirty="0" err="1"/>
              <a:t>readFields</a:t>
            </a:r>
            <a:r>
              <a:rPr lang="en-US" altLang="ko-KR" dirty="0"/>
              <a:t>: </a:t>
            </a:r>
            <a:r>
              <a:rPr lang="ko-KR" altLang="en-US" dirty="0"/>
              <a:t>복합키를 구성하는 필드를 </a:t>
            </a:r>
            <a:r>
              <a:rPr lang="ko-KR" altLang="en-US" dirty="0" err="1"/>
              <a:t>읽어들이기</a:t>
            </a:r>
            <a:r>
              <a:rPr lang="ko-KR" altLang="en-US" dirty="0"/>
              <a:t> 위한 메서드</a:t>
            </a:r>
            <a:endParaRPr lang="en-US" altLang="ko-KR" dirty="0"/>
          </a:p>
          <a:p>
            <a:pPr lvl="1"/>
            <a:r>
              <a:rPr lang="en-US" altLang="ko-KR" dirty="0"/>
              <a:t>write: </a:t>
            </a:r>
            <a:r>
              <a:rPr lang="ko-KR" altLang="en-US" dirty="0"/>
              <a:t>복합키를 출력하기 위한 메서드</a:t>
            </a:r>
            <a:endParaRPr lang="en-US" altLang="ko-KR" dirty="0"/>
          </a:p>
          <a:p>
            <a:pPr lvl="1"/>
            <a:r>
              <a:rPr lang="en-US" altLang="ko-KR" dirty="0" err="1"/>
              <a:t>compareTo</a:t>
            </a:r>
            <a:r>
              <a:rPr lang="en-US" altLang="ko-KR" dirty="0"/>
              <a:t>: </a:t>
            </a:r>
            <a:r>
              <a:rPr lang="ko-KR" altLang="en-US" dirty="0"/>
              <a:t>두 복합키를 비교하여 순서를 정할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스트림에서 데이터를 읽고 출력하는 작업에는 </a:t>
            </a:r>
            <a:r>
              <a:rPr lang="en-US" altLang="ko-KR" dirty="0" err="1"/>
              <a:t>WritableUtil</a:t>
            </a:r>
            <a:r>
              <a:rPr lang="ko-KR" altLang="en-US" dirty="0"/>
              <a:t>을 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4A938B-2276-4E77-A8FE-2B7E9506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912983"/>
            <a:ext cx="1007134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WritableComparable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81392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2A5A-6B1C-4CC2-B693-1D82E797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DEDF-C5F3-4B99-9455-8882E37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readFields</a:t>
            </a:r>
            <a:r>
              <a:rPr lang="en-US" altLang="ko-KR" dirty="0"/>
              <a:t> </a:t>
            </a:r>
            <a:r>
              <a:rPr lang="ko-KR" altLang="en-US" dirty="0"/>
              <a:t>메서드의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write</a:t>
            </a:r>
            <a:r>
              <a:rPr lang="ko-KR" altLang="en-US" dirty="0"/>
              <a:t> 메서드의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CEBB5-D73E-4D63-824A-56EE4BD4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1761454"/>
            <a:ext cx="100713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readFields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입력 스트림에서 데이터를 조회</a:t>
            </a:r>
          </a:p>
          <a:p>
            <a:pPr lvl="1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WritableUtils.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readString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6930F-8E81-4B52-8644-692656DC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4146066"/>
            <a:ext cx="100713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출력 스트림에 연도와 월을 출력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WritableUtils.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2A5A-6B1C-4CC2-B693-1D82E797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DEDF-C5F3-4B99-9455-8882E37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compareTo</a:t>
            </a:r>
            <a:r>
              <a:rPr lang="en-US" altLang="ko-KR" dirty="0"/>
              <a:t> </a:t>
            </a:r>
            <a:r>
              <a:rPr lang="ko-KR" altLang="en-US" dirty="0"/>
              <a:t>메서드의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CEBB5-D73E-4D63-824A-56EE4BD4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1761454"/>
            <a:ext cx="1007134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(0 ==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0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2A5A-6B1C-4CC2-B693-1D82E797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DEDF-C5F3-4B99-9455-8882E37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복합키 비교기</a:t>
            </a:r>
            <a:r>
              <a:rPr lang="en-US" altLang="ko-KR" dirty="0"/>
              <a:t>(Comparator)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1"/>
            <a:r>
              <a:rPr lang="ko-KR" altLang="en-US" dirty="0"/>
              <a:t>복합키의 정렬 순서를 부여하기 위한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CEBB5-D73E-4D63-824A-56EE4BD4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164866"/>
            <a:ext cx="1007134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DateKeyComparator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WritableComparator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DateKeyComparator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  super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WritableComparable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WritableComparable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	  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두 복합키 비교 로직 수행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12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2A5A-6B1C-4CC2-B693-1D82E797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DEDF-C5F3-4B99-9455-8882E37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그룹키</a:t>
            </a:r>
            <a:r>
              <a:rPr lang="ko-KR" altLang="en-US" dirty="0"/>
              <a:t> </a:t>
            </a:r>
            <a:r>
              <a:rPr lang="ko-KR" altLang="en-US" dirty="0" err="1"/>
              <a:t>파티셔너</a:t>
            </a:r>
            <a:r>
              <a:rPr lang="en-US" altLang="ko-KR" dirty="0"/>
              <a:t>(Partitioner)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1"/>
            <a:r>
              <a:rPr lang="ko-KR" altLang="en-US" dirty="0"/>
              <a:t>맵 태스크의 출력을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태스트의</a:t>
            </a:r>
            <a:r>
              <a:rPr lang="ko-KR" altLang="en-US" dirty="0"/>
              <a:t> 입력 데이터로 보낼지 결정</a:t>
            </a:r>
            <a:endParaRPr lang="en-US" altLang="ko-KR" dirty="0"/>
          </a:p>
          <a:p>
            <a:pPr lvl="1"/>
            <a:r>
              <a:rPr lang="ko-KR" altLang="en-US" dirty="0"/>
              <a:t>이렇게 </a:t>
            </a:r>
            <a:r>
              <a:rPr lang="ko-KR" altLang="en-US" dirty="0" err="1"/>
              <a:t>파티셔닝</a:t>
            </a:r>
            <a:r>
              <a:rPr lang="ko-KR" altLang="en-US" dirty="0"/>
              <a:t> 된 데이터는 맵 태스크의 출력 데이터의 키에 따라 결정됨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CEBB5-D73E-4D63-824A-56EE4BD4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2577242"/>
            <a:ext cx="1007134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GroupKeyPartitioner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Partitioner&lt;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algn="l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getPartition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복합키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IntWritable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					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numPartitions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.getYear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numPartitions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2A5A-6B1C-4CC2-B693-1D82E797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보조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DDEDF-C5F3-4B99-9455-8882E37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그룹키</a:t>
            </a:r>
            <a:r>
              <a:rPr lang="ko-KR" altLang="en-US" dirty="0"/>
              <a:t> 비교기</a:t>
            </a:r>
            <a:r>
              <a:rPr lang="en-US" altLang="ko-KR" dirty="0"/>
              <a:t>(Comparator)</a:t>
            </a:r>
            <a:r>
              <a:rPr lang="ko-KR" altLang="en-US" dirty="0"/>
              <a:t>의 구현</a:t>
            </a:r>
            <a:endParaRPr lang="en-US" altLang="ko-KR" dirty="0"/>
          </a:p>
          <a:p>
            <a:pPr lvl="1"/>
            <a:r>
              <a:rPr lang="ko-KR" altLang="en-US" dirty="0" err="1"/>
              <a:t>리듀서에서</a:t>
            </a:r>
            <a:r>
              <a:rPr lang="ko-KR" altLang="en-US" dirty="0"/>
              <a:t> </a:t>
            </a:r>
            <a:r>
              <a:rPr lang="ko-KR" altLang="en-US" dirty="0" err="1"/>
              <a:t>그룹키</a:t>
            </a:r>
            <a:r>
              <a:rPr lang="ko-KR" altLang="en-US" dirty="0"/>
              <a:t> 비교기를 사용하면 동일 복합키에 해당하는 모든 데이터를</a:t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Reducer </a:t>
            </a:r>
            <a:r>
              <a:rPr lang="ko-KR" altLang="en-US" dirty="0"/>
              <a:t>그룹에서 처리할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드라이버 구현</a:t>
            </a:r>
            <a:endParaRPr lang="en-US" altLang="ko-KR" dirty="0"/>
          </a:p>
          <a:p>
            <a:pPr lvl="1"/>
            <a:r>
              <a:rPr lang="ko-KR" altLang="en-US" dirty="0" err="1"/>
              <a:t>잡</a:t>
            </a:r>
            <a:r>
              <a:rPr lang="ko-KR" altLang="en-US" dirty="0"/>
              <a:t> 클래스 </a:t>
            </a:r>
            <a:r>
              <a:rPr lang="ko-KR" altLang="en-US" dirty="0" err="1"/>
              <a:t>설정시</a:t>
            </a:r>
            <a:r>
              <a:rPr lang="ko-KR" altLang="en-US" dirty="0"/>
              <a:t> 그룹 키 </a:t>
            </a:r>
            <a:r>
              <a:rPr lang="ko-KR" altLang="en-US" dirty="0" err="1"/>
              <a:t>파티셔너와</a:t>
            </a:r>
            <a:r>
              <a:rPr lang="ko-KR" altLang="en-US" dirty="0"/>
              <a:t> 그룹 키 비교기를 등록한다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F3C573-BCC9-4BF5-8C0B-4B49D0BF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26" y="3599218"/>
            <a:ext cx="1007134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잡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클래스 설정</a:t>
            </a:r>
          </a:p>
          <a:p>
            <a:pPr algn="l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.setJarByClass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DelayCountWithDateKey.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.setPartitionerClass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GroupKeyPartitioner.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.setGroupingComparatorClass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GroupKeyComparator.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.setSortComparatorClass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DateKeyComparator.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MapReduce </a:t>
            </a:r>
            <a:r>
              <a:rPr lang="ko-KR" altLang="en-US" dirty="0"/>
              <a:t>맛보기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MapReduce </a:t>
            </a:r>
            <a:r>
              <a:rPr lang="ko-KR" altLang="en-US" dirty="0"/>
              <a:t>응용프로그램 </a:t>
            </a:r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살펴보기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 텍스트파일을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예제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결과의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결과를 로컬로 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E7BA47F-6FDF-4883-A6C4-AE593EA1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2148992"/>
            <a:ext cx="771666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cd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$HADOOP_HOME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/example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copyFromLocal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README.txt /example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/example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65A4B-0093-4AAD-81CB-E9D2A3AE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8" y="3638309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cd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$HADOOP_HOME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/share/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jar hadoop-mapreduce-examples-2.9.2.jar wordcount /example/README.txt /output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C28CC4-62F5-4C85-8578-47D37CD8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8" y="4696739"/>
            <a:ext cx="90702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-ls /output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-cat /output/part-r-0000 | more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C9CFF3-BEA8-426E-964F-506CA0DA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7" y="5955818"/>
            <a:ext cx="9070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-get /output/part-r-0000 WordCount.txt</a:t>
            </a:r>
          </a:p>
        </p:txBody>
      </p:sp>
    </p:spTree>
    <p:extLst>
      <p:ext uri="{BB962C8B-B14F-4D97-AF65-F5344CB8AC3E}">
        <p14:creationId xmlns:p14="http://schemas.microsoft.com/office/powerpoint/2010/main" val="6847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Archetype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-archetype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Project Info</a:t>
            </a:r>
          </a:p>
          <a:p>
            <a:pPr lvl="2"/>
            <a:r>
              <a:rPr lang="en-US" altLang="ko-KR" dirty="0"/>
              <a:t>Group Id: </a:t>
            </a:r>
            <a:r>
              <a:rPr lang="en-US" altLang="ko-KR" dirty="0" err="1"/>
              <a:t>com.bit</a:t>
            </a:r>
            <a:endParaRPr lang="en-US" altLang="ko-KR" dirty="0"/>
          </a:p>
          <a:p>
            <a:pPr lvl="2"/>
            <a:r>
              <a:rPr lang="en-US" altLang="ko-KR" dirty="0"/>
              <a:t>Artifact Id: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r>
              <a:rPr lang="en-US" altLang="ko-KR" dirty="0"/>
              <a:t>version: 0.0.1</a:t>
            </a:r>
          </a:p>
          <a:p>
            <a:pPr lvl="2"/>
            <a:r>
              <a:rPr lang="en-US" altLang="ko-KR" dirty="0"/>
              <a:t>class package: </a:t>
            </a:r>
            <a:r>
              <a:rPr lang="en-US" altLang="ko-KR" dirty="0" err="1"/>
              <a:t>myhadoop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Dependency </a:t>
            </a:r>
            <a:r>
              <a:rPr lang="ko-KR" altLang="en-US" dirty="0"/>
              <a:t>정보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EE3E7-29AE-4892-A9DB-37AD2676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67" y="1320799"/>
            <a:ext cx="5614699" cy="3294159"/>
          </a:xfrm>
          <a:prstGeom prst="rect">
            <a:avLst/>
          </a:prstGeom>
        </p:spPr>
      </p:pic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89" y="5001249"/>
            <a:ext cx="771666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org.apache.hadoop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hadoop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-client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Client 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버전은 서버의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Hadoop </a:t>
            </a:r>
            <a:r>
              <a:rPr lang="ko-KR" altLang="en-US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버전과 일치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2.9.2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compiler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r>
              <a:rPr lang="ko-KR" altLang="en-US" dirty="0"/>
              <a:t> 정보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Maven &gt; Update Project …</a:t>
            </a:r>
            <a:endParaRPr lang="ko-KR" altLang="en-US" dirty="0"/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E8DD2994-C92E-4C4C-BBB3-EC9427E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56" y="2174159"/>
            <a:ext cx="77166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3.3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  &lt;!-- Java Version </a:t>
            </a:r>
            <a:r>
              <a:rPr lang="en-US" altLang="ko-KR" sz="1400" u="sng" dirty="0">
                <a:solidFill>
                  <a:srgbClr val="3F5FBF"/>
                </a:solidFill>
                <a:latin typeface="Consolas" panose="020B0609020204030204" pitchFamily="49" charset="0"/>
              </a:rPr>
              <a:t>Config --&gt;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8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ko-KR" altLang="en-US" dirty="0"/>
              <a:t>데이터 타입</a:t>
            </a:r>
            <a:endParaRPr lang="en-US" altLang="ko-KR" dirty="0"/>
          </a:p>
          <a:p>
            <a:pPr lvl="2"/>
            <a:r>
              <a:rPr lang="ko-KR" altLang="en-US" dirty="0"/>
              <a:t>맵 리듀스는 네트워크 통신을 위한 최적화된 객체로 </a:t>
            </a:r>
            <a:r>
              <a:rPr lang="en-US" altLang="ko-KR" dirty="0" err="1"/>
              <a:t>WritableComparable</a:t>
            </a:r>
            <a:r>
              <a:rPr lang="en-US" altLang="ko-KR" dirty="0"/>
              <a:t> </a:t>
            </a:r>
            <a:r>
              <a:rPr lang="ko-KR" altLang="en-US" dirty="0"/>
              <a:t>인터페이스를 제공</a:t>
            </a:r>
            <a:endParaRPr lang="en-US" altLang="ko-KR" dirty="0"/>
          </a:p>
          <a:p>
            <a:pPr lvl="2"/>
            <a:r>
              <a:rPr lang="ko-KR" altLang="en-US" dirty="0"/>
              <a:t>맵 </a:t>
            </a:r>
            <a:r>
              <a:rPr lang="ko-KR" altLang="en-US" dirty="0" err="1"/>
              <a:t>리듀스</a:t>
            </a:r>
            <a:r>
              <a:rPr lang="ko-KR" altLang="en-US" dirty="0"/>
              <a:t> 프로그램에서 키</a:t>
            </a:r>
            <a:r>
              <a:rPr lang="en-US" altLang="ko-KR" dirty="0"/>
              <a:t>/</a:t>
            </a:r>
            <a:r>
              <a:rPr lang="ko-KR" altLang="en-US" dirty="0"/>
              <a:t>값으로 사용되는 모든 데이터 타입은 반드시 이 인터페이스가 구현되어 있어야 함 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33162"/>
              </p:ext>
            </p:extLst>
          </p:nvPr>
        </p:nvGraphicFramePr>
        <p:xfrm>
          <a:off x="2099111" y="313569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대상 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BooleanWritable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ByteWritable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단일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byte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DoubleWritable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FloatWritable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Float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IntWritable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Integer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LongWritable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Long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TextWrapper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UTF8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형식의 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NullWritable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데이터 값이 필요 없을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0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D9A4-C6BC-48C3-846C-22D0C0A3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en-US" altLang="ko-KR" dirty="0"/>
              <a:t>MapReduce </a:t>
            </a:r>
            <a:r>
              <a:rPr lang="ko-KR" altLang="en-US" dirty="0"/>
              <a:t>프로그램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en-US" altLang="ko-KR" sz="2400" dirty="0" err="1"/>
              <a:t>WordCount</a:t>
            </a:r>
            <a:r>
              <a:rPr lang="ko-KR" altLang="en-US" sz="2400" dirty="0"/>
              <a:t>를 직접 만들어 보자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F627-F964-4BC6-AB21-C3720A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9833453" cy="5625283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프로그래밍의 요소</a:t>
            </a:r>
            <a:endParaRPr lang="en-US" altLang="ko-KR" dirty="0"/>
          </a:p>
          <a:p>
            <a:pPr lvl="1"/>
            <a:r>
              <a:rPr lang="en-US" altLang="ko-KR" dirty="0" err="1"/>
              <a:t>InputFormat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en-US" altLang="ko-KR" dirty="0"/>
              <a:t>Split</a:t>
            </a:r>
            <a:r>
              <a:rPr lang="ko-KR" altLang="en-US" dirty="0"/>
              <a:t>을 맵 메서드의 입력 파라미터로 사용할 수 있도록 해 주는 추상 클래스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스플릿을</a:t>
            </a:r>
            <a:r>
              <a:rPr lang="ko-KR" altLang="en-US" dirty="0"/>
              <a:t> 맵 메서드가 사용할 수 있게 </a:t>
            </a:r>
            <a:r>
              <a:rPr lang="en-US" altLang="ko-KR" dirty="0" err="1"/>
              <a:t>getSplits</a:t>
            </a:r>
            <a:r>
              <a:rPr lang="en-US" altLang="ko-KR" dirty="0"/>
              <a:t> </a:t>
            </a:r>
            <a:r>
              <a:rPr lang="ko-KR" altLang="en-US" dirty="0"/>
              <a:t>메서드를 제공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EA3AE0C-0954-4C65-9747-45C4C79D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38979"/>
              </p:ext>
            </p:extLst>
          </p:nvPr>
        </p:nvGraphicFramePr>
        <p:xfrm>
          <a:off x="677331" y="2791747"/>
          <a:ext cx="108373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55">
                  <a:extLst>
                    <a:ext uri="{9D8B030D-6E8A-4147-A177-3AD203B41FA5}">
                      <a16:colId xmlns:a16="http://schemas.microsoft.com/office/drawing/2014/main" val="2893058824"/>
                    </a:ext>
                  </a:extLst>
                </a:gridCol>
                <a:gridCol w="7160781">
                  <a:extLst>
                    <a:ext uri="{9D8B030D-6E8A-4147-A177-3AD203B41FA5}">
                      <a16:colId xmlns:a16="http://schemas.microsoft.com/office/drawing/2014/main" val="56402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InputFormat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파일을 분석할 때 사용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개행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문자를 기준으로 레코드를 분류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키는 라인의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KeyValueTextInputFormat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텍스트 파일을 입력 파일로 사용할 때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임의의 키 값을 지정해 키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값의 목록으로 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NLineInputFormat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맵 태스크가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입력받을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텍스트 파일의 라인 수를 제한하고 싶을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DelegatingInputFormat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여러 개의 서로 다른 입력 포맷을 사용하는 경우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CombineFileInputFormat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여러 개의 파일을 </a:t>
                      </a:r>
                      <a:r>
                        <a:rPr lang="ko-KR" altLang="en-US" sz="1600" dirty="0" err="1">
                          <a:latin typeface="Consolas" panose="020B0609020204030204" pitchFamily="49" charset="0"/>
                        </a:rPr>
                        <a:t>스플릿으로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 묶어서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을 입력 데이터로 쓸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SequenceFileAsBinaryInputFormat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의 키와 값을 임의의 바이너리 객체로 변환하여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1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SequenceFileAsTextInputFormat</a:t>
                      </a:r>
                      <a:endParaRPr lang="ko-KR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SequenceFile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의 키와 값을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Text 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객체로 변환하여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0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156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</TotalTime>
  <Words>3726</Words>
  <Application>Microsoft Office PowerPoint</Application>
  <PresentationFormat>와이드스크린</PresentationFormat>
  <Paragraphs>741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굴림</vt:lpstr>
      <vt:lpstr>맑은 고딕</vt:lpstr>
      <vt:lpstr>Arial</vt:lpstr>
      <vt:lpstr>Consolas</vt:lpstr>
      <vt:lpstr>Trebuchet MS</vt:lpstr>
      <vt:lpstr>Wingdings 3</vt:lpstr>
      <vt:lpstr>패싯</vt:lpstr>
      <vt:lpstr>MapReduce 프로그래밍</vt:lpstr>
      <vt:lpstr>맵(Map)과 리듀스(Reduce) : Concept</vt:lpstr>
      <vt:lpstr>맵(Map)과 리듀스(Reduce) : Concept</vt:lpstr>
      <vt:lpstr>맵(Map)과 리듀스(Reduce) : MapReduce 프레임워크의 역할</vt:lpstr>
      <vt:lpstr>MapReduce 맛보기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첫 번째 MapReduce 프로그램 : WordCount를 직접 만들어 보자 </vt:lpstr>
      <vt:lpstr>실습: 미국 항공 데이터 맵 리듀스</vt:lpstr>
      <vt:lpstr>미국 항공 데이터 MapReduce : 데이터의 준비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미국 항공 데이터 MapReduce : 출발 지연 MapReduce 프로그래밍 </vt:lpstr>
      <vt:lpstr>사용자 정의 옵션</vt:lpstr>
      <vt:lpstr>사용자 정의 옵션</vt:lpstr>
      <vt:lpstr>사용자 정의 옵션</vt:lpstr>
      <vt:lpstr>사용자 정의 옵션</vt:lpstr>
      <vt:lpstr>사용자 정의 옵션</vt:lpstr>
      <vt:lpstr>사용자 정의 옵션</vt:lpstr>
      <vt:lpstr>사용자 정의 옵션</vt:lpstr>
      <vt:lpstr>카운터 사용</vt:lpstr>
      <vt:lpstr>카운터 사용</vt:lpstr>
      <vt:lpstr>카운터 사용</vt:lpstr>
      <vt:lpstr>다중 파일 출력</vt:lpstr>
      <vt:lpstr>다중 파일 출력</vt:lpstr>
      <vt:lpstr>다중 파일 출력</vt:lpstr>
      <vt:lpstr>다중 파일 출력</vt:lpstr>
      <vt:lpstr>정렬</vt:lpstr>
      <vt:lpstr>정렬</vt:lpstr>
      <vt:lpstr>정렬 : 보조 정렬</vt:lpstr>
      <vt:lpstr>정렬 : 보조 정렬</vt:lpstr>
      <vt:lpstr>정렬 : 보조 정렬</vt:lpstr>
      <vt:lpstr>정렬 : 보조 정렬</vt:lpstr>
      <vt:lpstr>정렬 : 보조 정렬</vt:lpstr>
      <vt:lpstr>정렬 : 보조 정렬</vt:lpstr>
      <vt:lpstr>정렬 : 보조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631</cp:revision>
  <dcterms:created xsi:type="dcterms:W3CDTF">2018-04-18T02:22:51Z</dcterms:created>
  <dcterms:modified xsi:type="dcterms:W3CDTF">2020-12-01T14:07:31Z</dcterms:modified>
</cp:coreProperties>
</file>